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6" r:id="rId2"/>
    <p:sldId id="334" r:id="rId3"/>
    <p:sldId id="342" r:id="rId4"/>
    <p:sldId id="348" r:id="rId5"/>
    <p:sldId id="338" r:id="rId6"/>
    <p:sldId id="339" r:id="rId7"/>
    <p:sldId id="340" r:id="rId8"/>
    <p:sldId id="347" r:id="rId9"/>
    <p:sldId id="279" r:id="rId10"/>
    <p:sldId id="328" r:id="rId11"/>
    <p:sldId id="331" r:id="rId12"/>
    <p:sldId id="332" r:id="rId13"/>
    <p:sldId id="333" r:id="rId14"/>
    <p:sldId id="341"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6D6CCA"/>
    <a:srgbClr val="6D61C7"/>
    <a:srgbClr val="6D61CA"/>
    <a:srgbClr val="3D3880"/>
    <a:srgbClr val="26294D"/>
    <a:srgbClr val="65647B"/>
    <a:srgbClr val="6D6CEC"/>
    <a:srgbClr val="484697"/>
    <a:srgbClr val="EDC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8" autoAdjust="0"/>
    <p:restoredTop sz="91363" autoAdjust="0"/>
  </p:normalViewPr>
  <p:slideViewPr>
    <p:cSldViewPr snapToGrid="0" showGuides="1">
      <p:cViewPr varScale="1">
        <p:scale>
          <a:sx n="58" d="100"/>
          <a:sy n="58" d="100"/>
        </p:scale>
        <p:origin x="72" y="26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quickly review the basic ideas behind transfer learning:</a:t>
            </a:r>
          </a:p>
          <a:p>
            <a:pPr algn="l"/>
            <a:endParaRPr lang="en-US" dirty="0"/>
          </a:p>
          <a:p>
            <a:pPr marL="228600" indent="-228600" algn="l">
              <a:buAutoNum type="alphaLcPeriod"/>
            </a:pPr>
            <a:r>
              <a:rPr lang="en-US" dirty="0"/>
              <a:t>It’s usually better to find and repurpose an existing model from a related domain rather than train a new neural network from scratch.</a:t>
            </a:r>
          </a:p>
          <a:p>
            <a:pPr marL="228600" indent="-228600" algn="l">
              <a:buAutoNum type="alphaLcPeriod"/>
            </a:pPr>
            <a:r>
              <a:rPr lang="en-US" dirty="0"/>
              <a:t>Transfer learning not only decreases training time but also requires significantly less data.</a:t>
            </a:r>
          </a:p>
          <a:p>
            <a:pPr marL="228600" indent="-228600" algn="l">
              <a:buAutoNum type="alphaLcPeriod"/>
            </a:pPr>
            <a:r>
              <a:rPr lang="en-US" dirty="0"/>
              <a:t>We typically retain the lower network layers (as shown here) and only replace just the top layers with new ones trained specifically for our task.</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The original model’s output layer is usually replaced because it is most likely not useful for the new task.  For example, it may not even have the right number of outputs.  </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Likewise, the original model’s upper hidden layers are less likely to be as useful as the lower ones, since the high-level features most suitable for the new task may differ significantly from the useful ones in the original task.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Transfer learning is an iterative process. 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lgn="l">
              <a:buNone/>
            </a:pPr>
            <a:r>
              <a:rPr lang="en-US" dirty="0"/>
              <a:t>=====</a:t>
            </a:r>
          </a:p>
          <a:p>
            <a:pPr algn="l"/>
            <a:r>
              <a:rPr lang="en-US" dirty="0"/>
              <a:t>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1" dirty="0">
                <a:effectLst/>
                <a:latin typeface="Noto serif" panose="02020600060500020200" pitchFamily="18" charset="0"/>
              </a:rPr>
              <a:t>Improved baseline performance</a:t>
            </a:r>
            <a:r>
              <a:rPr lang="en-US" b="1" dirty="0">
                <a:effectLst/>
                <a:latin typeface="Noto serif" panose="02020600060500020200" pitchFamily="18" charset="0"/>
              </a:rPr>
              <a:t>: </a:t>
            </a:r>
            <a:r>
              <a:rPr lang="en-US" b="0" dirty="0">
                <a:effectLst/>
                <a:latin typeface="Noto serif" panose="02020600060500020200" pitchFamily="18" charset="0"/>
              </a:rPr>
              <a:t>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baseline performance may improve due to this knowledge transfer.  We have a </a:t>
            </a:r>
            <a:r>
              <a:rPr lang="en-US" b="1" dirty="0">
                <a:effectLst/>
                <a:latin typeface="Noto serif" panose="02020600060500020200" pitchFamily="18" charset="0"/>
              </a:rPr>
              <a:t>higher start</a:t>
            </a:r>
            <a:r>
              <a:rPr lang="en-US" b="0" dirty="0">
                <a:effectLst/>
                <a:latin typeface="Noto serif" panose="02020600060500020200" pitchFamily="18" charset="0"/>
              </a:rPr>
              <a:t>. </a:t>
            </a:r>
          </a:p>
          <a:p>
            <a:pPr marL="685800" lvl="1" indent="-228600" algn="l">
              <a:buAutoNum type="arabicPeriod"/>
            </a:pPr>
            <a:r>
              <a:rPr lang="en-US" b="1" i="1" dirty="0">
                <a:effectLst/>
                <a:latin typeface="Noto serif" panose="02020600060500020200" pitchFamily="18" charset="0"/>
              </a:rPr>
              <a:t>Model training time</a:t>
            </a:r>
            <a:r>
              <a:rPr lang="en-US" b="0" i="1" dirty="0">
                <a:effectLst/>
                <a:latin typeface="Noto serif" panose="02020600060500020200" pitchFamily="18" charset="0"/>
              </a:rPr>
              <a:t>: </a:t>
            </a:r>
            <a:r>
              <a:rPr lang="en-US" b="0" dirty="0">
                <a:effectLst/>
                <a:latin typeface="Noto serif" panose="02020600060500020200" pitchFamily="18" charset="0"/>
              </a:rPr>
              <a:t>Utilizing knowledge from a source model might also help in fully learning the target task, as compared to a target model that learns from scratch. This, in turn, results in improvements in the overall time taken to develop and train a model.  We have a </a:t>
            </a:r>
            <a:r>
              <a:rPr lang="en-US" b="1" dirty="0">
                <a:effectLst/>
                <a:latin typeface="Noto serif" panose="02020600060500020200" pitchFamily="18" charset="0"/>
              </a:rPr>
              <a:t>higher slope.</a:t>
            </a:r>
            <a:endParaRPr lang="en-US" b="0" dirty="0">
              <a:effectLst/>
              <a:latin typeface="Noto serif" panose="02020600060500020200" pitchFamily="18" charset="0"/>
            </a:endParaRPr>
          </a:p>
          <a:p>
            <a:pPr marL="685800" lvl="1" indent="-228600" algn="l">
              <a:buAutoNum type="arabicPeriod"/>
            </a:pPr>
            <a:r>
              <a:rPr lang="en-US" b="1" i="1" dirty="0">
                <a:effectLst/>
                <a:latin typeface="Noto serif" panose="02020600060500020200" pitchFamily="18" charset="0"/>
              </a:rPr>
              <a:t>Improved final performance</a:t>
            </a:r>
            <a:r>
              <a:rPr lang="en-US" b="0" i="1" dirty="0">
                <a:effectLst/>
                <a:latin typeface="Noto serif" panose="02020600060500020200" pitchFamily="18" charset="0"/>
              </a:rPr>
              <a:t>: </a:t>
            </a:r>
            <a:r>
              <a:rPr lang="en-US" b="0" dirty="0">
                <a:effectLst/>
                <a:latin typeface="Noto serif" panose="02020600060500020200" pitchFamily="18" charset="0"/>
              </a:rPr>
              <a:t>And finally, higher final performance might be attained by leveraging transfer learning.  We have a </a:t>
            </a:r>
            <a:r>
              <a:rPr lang="en-US" b="1" dirty="0">
                <a:effectLst/>
                <a:latin typeface="Noto serif" panose="02020600060500020200" pitchFamily="18" charset="0"/>
              </a:rPr>
              <a:t>higher asymptote</a:t>
            </a:r>
            <a:r>
              <a:rPr lang="en-US" b="0" dirty="0">
                <a:effectLst/>
                <a:latin typeface="Noto serif" panose="02020600060500020200" pitchFamily="18" charset="0"/>
              </a:rPr>
              <a: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08759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learning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do the exercises,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79021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A1F6568-3BF0-0BA9-7696-037B88D50C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7145" y="6085230"/>
            <a:ext cx="721884" cy="732739"/>
          </a:xfrm>
          <a:prstGeom prst="rect">
            <a:avLst/>
          </a:prstGeom>
        </p:spPr>
      </p:pic>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13245" y="5079203"/>
            <a:ext cx="10515600" cy="670560"/>
          </a:xfrm>
        </p:spPr>
        <p:txBody>
          <a:bodyPr/>
          <a:lstStyle/>
          <a:p>
            <a:r>
              <a:rPr lang="en-US" dirty="0">
                <a:solidFill>
                  <a:srgbClr val="65647B"/>
                </a:solidFill>
                <a:latin typeface="Avenir" panose="02000503020000020003" pitchFamily="2" charset="0"/>
                <a:cs typeface="Futura Medium" panose="020B0602020204020303" pitchFamily="34" charset="-79"/>
              </a:rPr>
              <a:t>Transfer Learning: Getting Started</a:t>
            </a:r>
          </a:p>
        </p:txBody>
      </p:sp>
      <p:pic>
        <p:nvPicPr>
          <p:cNvPr id="6" name="Picture 5" descr="Logo&#10;&#10;Description automatically generated">
            <a:extLst>
              <a:ext uri="{FF2B5EF4-FFF2-40B4-BE49-F238E27FC236}">
                <a16:creationId xmlns:a16="http://schemas.microsoft.com/office/drawing/2014/main" id="{465E6F64-3854-EC94-CD86-D33389F0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21600A07-902A-17FF-5994-FD46BF283921}"/>
              </a:ext>
            </a:extLst>
          </p:cNvPr>
          <p:cNvSpPr/>
          <p:nvPr/>
        </p:nvSpPr>
        <p:spPr>
          <a:xfrm>
            <a:off x="5511114" y="3429000"/>
            <a:ext cx="2405448" cy="1447800"/>
          </a:xfrm>
          <a:prstGeom prst="rect">
            <a:avLst/>
          </a:prstGeom>
          <a:solidFill>
            <a:srgbClr val="6D6CEC">
              <a:alpha val="23856"/>
            </a:srgbClr>
          </a:solidFill>
          <a:ln w="34925">
            <a:solidFill>
              <a:srgbClr val="6D6CE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
        <p:nvSpPr>
          <p:cNvPr id="1033" name="Down Arrow 1032">
            <a:extLst>
              <a:ext uri="{FF2B5EF4-FFF2-40B4-BE49-F238E27FC236}">
                <a16:creationId xmlns:a16="http://schemas.microsoft.com/office/drawing/2014/main" id="{F07286FC-037B-EDCB-A02D-16A25895D02D}"/>
              </a:ext>
            </a:extLst>
          </p:cNvPr>
          <p:cNvSpPr/>
          <p:nvPr/>
        </p:nvSpPr>
        <p:spPr>
          <a:xfrm rot="10800000">
            <a:off x="6599075" y="882726"/>
            <a:ext cx="233000" cy="433182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10CF30F2-CD9A-AEB0-1BB3-6719676B21A4}"/>
              </a:ext>
            </a:extLst>
          </p:cNvPr>
          <p:cNvSpPr/>
          <p:nvPr/>
        </p:nvSpPr>
        <p:spPr>
          <a:xfrm>
            <a:off x="5696154" y="2814812"/>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Down Arrow 1033">
            <a:extLst>
              <a:ext uri="{FF2B5EF4-FFF2-40B4-BE49-F238E27FC236}">
                <a16:creationId xmlns:a16="http://schemas.microsoft.com/office/drawing/2014/main" id="{DA378178-8422-D477-8A3E-6E90C7DBCD36}"/>
              </a:ext>
            </a:extLst>
          </p:cNvPr>
          <p:cNvSpPr/>
          <p:nvPr/>
        </p:nvSpPr>
        <p:spPr>
          <a:xfrm rot="10800000">
            <a:off x="3080208" y="212509"/>
            <a:ext cx="233001" cy="4895101"/>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6449F56-4FB5-20AD-5E3D-7BBA66AACA7E}"/>
              </a:ext>
            </a:extLst>
          </p:cNvPr>
          <p:cNvSpPr/>
          <p:nvPr/>
        </p:nvSpPr>
        <p:spPr>
          <a:xfrm>
            <a:off x="5677470" y="5039740"/>
            <a:ext cx="2050122" cy="481263"/>
          </a:xfrm>
          <a:prstGeom prst="roundRect">
            <a:avLst/>
          </a:prstGeom>
          <a:solidFill>
            <a:srgbClr val="65BB7B"/>
          </a:solid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20C522B8-A5D6-1932-212B-C600040A7D7D}"/>
              </a:ext>
            </a:extLst>
          </p:cNvPr>
          <p:cNvSpPr/>
          <p:nvPr/>
        </p:nvSpPr>
        <p:spPr>
          <a:xfrm>
            <a:off x="5677470" y="353850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2AFD3300-2ACA-FBF6-0007-6FE28C576E05}"/>
              </a:ext>
            </a:extLst>
          </p:cNvPr>
          <p:cNvSpPr/>
          <p:nvPr/>
        </p:nvSpPr>
        <p:spPr>
          <a:xfrm>
            <a:off x="5677470" y="4269355"/>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D830159F-1212-AFC4-FCA7-3BFB4AE7AD6A}"/>
              </a:ext>
            </a:extLst>
          </p:cNvPr>
          <p:cNvSpPr txBox="1"/>
          <p:nvPr/>
        </p:nvSpPr>
        <p:spPr>
          <a:xfrm>
            <a:off x="5968861" y="3618800"/>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2</a:t>
            </a:r>
          </a:p>
        </p:txBody>
      </p:sp>
      <p:sp>
        <p:nvSpPr>
          <p:cNvPr id="41" name="Rounded Rectangle 40">
            <a:extLst>
              <a:ext uri="{FF2B5EF4-FFF2-40B4-BE49-F238E27FC236}">
                <a16:creationId xmlns:a16="http://schemas.microsoft.com/office/drawing/2014/main" id="{8C08421F-A16F-C7F0-31B2-332FCFC2588F}"/>
              </a:ext>
            </a:extLst>
          </p:cNvPr>
          <p:cNvSpPr/>
          <p:nvPr/>
        </p:nvSpPr>
        <p:spPr>
          <a:xfrm>
            <a:off x="5707992" y="1334595"/>
            <a:ext cx="2050122" cy="481263"/>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A4505000-B52D-C460-1979-985052D210A1}"/>
              </a:ext>
            </a:extLst>
          </p:cNvPr>
          <p:cNvSpPr/>
          <p:nvPr/>
        </p:nvSpPr>
        <p:spPr>
          <a:xfrm>
            <a:off x="5673495" y="2066869"/>
            <a:ext cx="2050122" cy="481263"/>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EE815B90-4775-61E3-3DF1-C74A87EB097D}"/>
              </a:ext>
            </a:extLst>
          </p:cNvPr>
          <p:cNvSpPr txBox="1"/>
          <p:nvPr/>
        </p:nvSpPr>
        <p:spPr>
          <a:xfrm>
            <a:off x="5946202" y="4359668"/>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1</a:t>
            </a:r>
          </a:p>
        </p:txBody>
      </p:sp>
      <p:sp>
        <p:nvSpPr>
          <p:cNvPr id="46" name="TextBox 45">
            <a:extLst>
              <a:ext uri="{FF2B5EF4-FFF2-40B4-BE49-F238E27FC236}">
                <a16:creationId xmlns:a16="http://schemas.microsoft.com/office/drawing/2014/main" id="{9723891F-F947-A6AB-C486-02429A039B9C}"/>
              </a:ext>
            </a:extLst>
          </p:cNvPr>
          <p:cNvSpPr txBox="1"/>
          <p:nvPr/>
        </p:nvSpPr>
        <p:spPr>
          <a:xfrm>
            <a:off x="5946202" y="5107611"/>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Input layer</a:t>
            </a:r>
          </a:p>
        </p:txBody>
      </p:sp>
      <p:sp>
        <p:nvSpPr>
          <p:cNvPr id="47" name="TextBox 46">
            <a:extLst>
              <a:ext uri="{FF2B5EF4-FFF2-40B4-BE49-F238E27FC236}">
                <a16:creationId xmlns:a16="http://schemas.microsoft.com/office/drawing/2014/main" id="{159C115A-7C9B-A45B-728E-79CA91621A0F}"/>
              </a:ext>
            </a:extLst>
          </p:cNvPr>
          <p:cNvSpPr txBox="1"/>
          <p:nvPr/>
        </p:nvSpPr>
        <p:spPr>
          <a:xfrm>
            <a:off x="5912090" y="2145984"/>
            <a:ext cx="1504708" cy="400110"/>
          </a:xfrm>
          <a:prstGeom prst="rect">
            <a:avLst/>
          </a:prstGeom>
          <a:noFill/>
        </p:spPr>
        <p:txBody>
          <a:bodyPr wrap="square" rtlCol="0">
            <a:spAutoFit/>
          </a:bodyPr>
          <a:lstStyle/>
          <a:p>
            <a:pPr algn="ctr"/>
            <a:r>
              <a:rPr lang="en-US" sz="2000" dirty="0">
                <a:latin typeface="Avenir Medium" panose="02000503020000020003" pitchFamily="2" charset="0"/>
              </a:rPr>
              <a:t>Hidden 4</a:t>
            </a:r>
          </a:p>
        </p:txBody>
      </p:sp>
      <p:sp>
        <p:nvSpPr>
          <p:cNvPr id="48" name="TextBox 47">
            <a:extLst>
              <a:ext uri="{FF2B5EF4-FFF2-40B4-BE49-F238E27FC236}">
                <a16:creationId xmlns:a16="http://schemas.microsoft.com/office/drawing/2014/main" id="{8280AB0D-E9AD-3170-8DD5-3BD1FE3C0858}"/>
              </a:ext>
            </a:extLst>
          </p:cNvPr>
          <p:cNvSpPr txBox="1"/>
          <p:nvPr/>
        </p:nvSpPr>
        <p:spPr>
          <a:xfrm>
            <a:off x="5946202" y="1404635"/>
            <a:ext cx="1504708"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51" name="TextBox 50">
            <a:extLst>
              <a:ext uri="{FF2B5EF4-FFF2-40B4-BE49-F238E27FC236}">
                <a16:creationId xmlns:a16="http://schemas.microsoft.com/office/drawing/2014/main" id="{F551A93B-6B89-B177-1FF7-22C0E98572D6}"/>
              </a:ext>
            </a:extLst>
          </p:cNvPr>
          <p:cNvSpPr txBox="1"/>
          <p:nvPr/>
        </p:nvSpPr>
        <p:spPr>
          <a:xfrm>
            <a:off x="5980699" y="2891624"/>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3</a:t>
            </a:r>
          </a:p>
        </p:txBody>
      </p:sp>
      <p:sp>
        <p:nvSpPr>
          <p:cNvPr id="54" name="Rounded Rectangle 53">
            <a:extLst>
              <a:ext uri="{FF2B5EF4-FFF2-40B4-BE49-F238E27FC236}">
                <a16:creationId xmlns:a16="http://schemas.microsoft.com/office/drawing/2014/main" id="{C7ABEFB2-C9CE-3D5E-5DC0-B3DADB6FFE9F}"/>
              </a:ext>
            </a:extLst>
          </p:cNvPr>
          <p:cNvSpPr/>
          <p:nvPr/>
        </p:nvSpPr>
        <p:spPr>
          <a:xfrm>
            <a:off x="2182520" y="2814812"/>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91FCC072-CE27-BD5D-7FCC-322A067EC27E}"/>
              </a:ext>
            </a:extLst>
          </p:cNvPr>
          <p:cNvSpPr txBox="1"/>
          <p:nvPr/>
        </p:nvSpPr>
        <p:spPr>
          <a:xfrm>
            <a:off x="2448019" y="2891624"/>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3</a:t>
            </a:r>
          </a:p>
        </p:txBody>
      </p:sp>
      <p:sp>
        <p:nvSpPr>
          <p:cNvPr id="56" name="Rounded Rectangle 55">
            <a:extLst>
              <a:ext uri="{FF2B5EF4-FFF2-40B4-BE49-F238E27FC236}">
                <a16:creationId xmlns:a16="http://schemas.microsoft.com/office/drawing/2014/main" id="{01511492-9E14-76C2-D2BA-7CCD56441B29}"/>
              </a:ext>
            </a:extLst>
          </p:cNvPr>
          <p:cNvSpPr/>
          <p:nvPr/>
        </p:nvSpPr>
        <p:spPr>
          <a:xfrm>
            <a:off x="2175674" y="355187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4C91E43-E000-AE05-A610-505559BDE3CB}"/>
              </a:ext>
            </a:extLst>
          </p:cNvPr>
          <p:cNvSpPr txBox="1"/>
          <p:nvPr/>
        </p:nvSpPr>
        <p:spPr>
          <a:xfrm>
            <a:off x="2448019" y="3632170"/>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2</a:t>
            </a:r>
          </a:p>
        </p:txBody>
      </p:sp>
      <p:sp>
        <p:nvSpPr>
          <p:cNvPr id="58" name="Rounded Rectangle 57">
            <a:extLst>
              <a:ext uri="{FF2B5EF4-FFF2-40B4-BE49-F238E27FC236}">
                <a16:creationId xmlns:a16="http://schemas.microsoft.com/office/drawing/2014/main" id="{9BE79DB4-2830-6AA6-9FD2-68870273EA7A}"/>
              </a:ext>
            </a:extLst>
          </p:cNvPr>
          <p:cNvSpPr/>
          <p:nvPr/>
        </p:nvSpPr>
        <p:spPr>
          <a:xfrm>
            <a:off x="2160241" y="429097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C5BE9D53-7A51-DBF0-EC2F-A4AAF95FEDE3}"/>
              </a:ext>
            </a:extLst>
          </p:cNvPr>
          <p:cNvSpPr txBox="1"/>
          <p:nvPr/>
        </p:nvSpPr>
        <p:spPr>
          <a:xfrm>
            <a:off x="2448019" y="4381286"/>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1</a:t>
            </a:r>
          </a:p>
        </p:txBody>
      </p:sp>
      <p:sp>
        <p:nvSpPr>
          <p:cNvPr id="60" name="Rounded Rectangle 59">
            <a:extLst>
              <a:ext uri="{FF2B5EF4-FFF2-40B4-BE49-F238E27FC236}">
                <a16:creationId xmlns:a16="http://schemas.microsoft.com/office/drawing/2014/main" id="{A9C6C920-B949-D4D6-11E5-18FCE8791579}"/>
              </a:ext>
            </a:extLst>
          </p:cNvPr>
          <p:cNvSpPr/>
          <p:nvPr/>
        </p:nvSpPr>
        <p:spPr>
          <a:xfrm>
            <a:off x="2160241" y="5040326"/>
            <a:ext cx="2050122" cy="481263"/>
          </a:xfrm>
          <a:prstGeom prst="roundRect">
            <a:avLst/>
          </a:prstGeom>
          <a:solidFill>
            <a:srgbClr val="65BB7B"/>
          </a:solid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882E0057-05E0-AD52-B483-0C355E63B80D}"/>
              </a:ext>
            </a:extLst>
          </p:cNvPr>
          <p:cNvSpPr txBox="1"/>
          <p:nvPr/>
        </p:nvSpPr>
        <p:spPr>
          <a:xfrm>
            <a:off x="2428973" y="5108197"/>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Input layer</a:t>
            </a:r>
          </a:p>
        </p:txBody>
      </p:sp>
      <p:sp>
        <p:nvSpPr>
          <p:cNvPr id="62" name="Rounded Rectangle 61">
            <a:extLst>
              <a:ext uri="{FF2B5EF4-FFF2-40B4-BE49-F238E27FC236}">
                <a16:creationId xmlns:a16="http://schemas.microsoft.com/office/drawing/2014/main" id="{5F80191B-E9D3-65C3-6AD0-B2D26C55508C}"/>
              </a:ext>
            </a:extLst>
          </p:cNvPr>
          <p:cNvSpPr/>
          <p:nvPr/>
        </p:nvSpPr>
        <p:spPr>
          <a:xfrm>
            <a:off x="2160241" y="2075930"/>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1D7DE719-0BE0-ADD9-BC9C-C68952C8AFEE}"/>
              </a:ext>
            </a:extLst>
          </p:cNvPr>
          <p:cNvSpPr txBox="1"/>
          <p:nvPr/>
        </p:nvSpPr>
        <p:spPr>
          <a:xfrm>
            <a:off x="2425740" y="2152742"/>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4</a:t>
            </a:r>
          </a:p>
        </p:txBody>
      </p:sp>
      <p:sp>
        <p:nvSpPr>
          <p:cNvPr id="1024" name="Rounded Rectangle 1023">
            <a:extLst>
              <a:ext uri="{FF2B5EF4-FFF2-40B4-BE49-F238E27FC236}">
                <a16:creationId xmlns:a16="http://schemas.microsoft.com/office/drawing/2014/main" id="{8EC548BC-387E-51C8-2AB2-873047F3F9D5}"/>
              </a:ext>
            </a:extLst>
          </p:cNvPr>
          <p:cNvSpPr/>
          <p:nvPr/>
        </p:nvSpPr>
        <p:spPr>
          <a:xfrm>
            <a:off x="2182520" y="1339398"/>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TextBox 1024">
            <a:extLst>
              <a:ext uri="{FF2B5EF4-FFF2-40B4-BE49-F238E27FC236}">
                <a16:creationId xmlns:a16="http://schemas.microsoft.com/office/drawing/2014/main" id="{8DE346AE-14F2-D2F5-E075-17B92AE2615B}"/>
              </a:ext>
            </a:extLst>
          </p:cNvPr>
          <p:cNvSpPr txBox="1"/>
          <p:nvPr/>
        </p:nvSpPr>
        <p:spPr>
          <a:xfrm>
            <a:off x="2448019" y="1416210"/>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5</a:t>
            </a:r>
          </a:p>
        </p:txBody>
      </p:sp>
      <p:sp>
        <p:nvSpPr>
          <p:cNvPr id="1027" name="Rounded Rectangle 1026">
            <a:extLst>
              <a:ext uri="{FF2B5EF4-FFF2-40B4-BE49-F238E27FC236}">
                <a16:creationId xmlns:a16="http://schemas.microsoft.com/office/drawing/2014/main" id="{9ACA2AB6-D9E8-C82C-26A1-4B534FE0DBD0}"/>
              </a:ext>
            </a:extLst>
          </p:cNvPr>
          <p:cNvSpPr/>
          <p:nvPr/>
        </p:nvSpPr>
        <p:spPr>
          <a:xfrm>
            <a:off x="2182520" y="600899"/>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TextBox 1027">
            <a:extLst>
              <a:ext uri="{FF2B5EF4-FFF2-40B4-BE49-F238E27FC236}">
                <a16:creationId xmlns:a16="http://schemas.microsoft.com/office/drawing/2014/main" id="{6410DB09-1F9C-9626-49CF-91A6CBDDF920}"/>
              </a:ext>
            </a:extLst>
          </p:cNvPr>
          <p:cNvSpPr txBox="1"/>
          <p:nvPr/>
        </p:nvSpPr>
        <p:spPr>
          <a:xfrm>
            <a:off x="2448019" y="622626"/>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Output</a:t>
            </a:r>
          </a:p>
        </p:txBody>
      </p:sp>
      <p:sp>
        <p:nvSpPr>
          <p:cNvPr id="1035" name="Down Arrow 1034">
            <a:extLst>
              <a:ext uri="{FF2B5EF4-FFF2-40B4-BE49-F238E27FC236}">
                <a16:creationId xmlns:a16="http://schemas.microsoft.com/office/drawing/2014/main" id="{F94D030B-A208-F941-D474-2D8D658304A4}"/>
              </a:ext>
            </a:extLst>
          </p:cNvPr>
          <p:cNvSpPr/>
          <p:nvPr/>
        </p:nvSpPr>
        <p:spPr>
          <a:xfrm rot="16200000">
            <a:off x="4735891" y="2595859"/>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Down Arrow 1035">
            <a:extLst>
              <a:ext uri="{FF2B5EF4-FFF2-40B4-BE49-F238E27FC236}">
                <a16:creationId xmlns:a16="http://schemas.microsoft.com/office/drawing/2014/main" id="{5371C3B7-1E5B-FA64-FDEE-FCAB6A690DB1}"/>
              </a:ext>
            </a:extLst>
          </p:cNvPr>
          <p:cNvSpPr/>
          <p:nvPr/>
        </p:nvSpPr>
        <p:spPr>
          <a:xfrm rot="16200000">
            <a:off x="4733913" y="3339725"/>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Down Arrow 1036">
            <a:extLst>
              <a:ext uri="{FF2B5EF4-FFF2-40B4-BE49-F238E27FC236}">
                <a16:creationId xmlns:a16="http://schemas.microsoft.com/office/drawing/2014/main" id="{AE030784-6E12-120E-B0AE-B6C07E8BA152}"/>
              </a:ext>
            </a:extLst>
          </p:cNvPr>
          <p:cNvSpPr/>
          <p:nvPr/>
        </p:nvSpPr>
        <p:spPr>
          <a:xfrm rot="16200000">
            <a:off x="4712237" y="4083590"/>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Down Arrow 1037">
            <a:extLst>
              <a:ext uri="{FF2B5EF4-FFF2-40B4-BE49-F238E27FC236}">
                <a16:creationId xmlns:a16="http://schemas.microsoft.com/office/drawing/2014/main" id="{517D3CF7-27E5-5F9D-85EC-D9D3D93DF43E}"/>
              </a:ext>
            </a:extLst>
          </p:cNvPr>
          <p:cNvSpPr/>
          <p:nvPr/>
        </p:nvSpPr>
        <p:spPr>
          <a:xfrm rot="16200000">
            <a:off x="4715304" y="4827454"/>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TextBox 1038">
            <a:extLst>
              <a:ext uri="{FF2B5EF4-FFF2-40B4-BE49-F238E27FC236}">
                <a16:creationId xmlns:a16="http://schemas.microsoft.com/office/drawing/2014/main" id="{13A44AF4-37C4-2475-5A92-5F50D31C214D}"/>
              </a:ext>
            </a:extLst>
          </p:cNvPr>
          <p:cNvSpPr txBox="1"/>
          <p:nvPr/>
        </p:nvSpPr>
        <p:spPr>
          <a:xfrm>
            <a:off x="4122081" y="2491302"/>
            <a:ext cx="1504708" cy="400110"/>
          </a:xfrm>
          <a:prstGeom prst="rect">
            <a:avLst/>
          </a:prstGeom>
          <a:noFill/>
        </p:spPr>
        <p:txBody>
          <a:bodyPr wrap="square" rtlCol="0">
            <a:spAutoFit/>
          </a:bodyPr>
          <a:lstStyle/>
          <a:p>
            <a:pPr algn="ctr"/>
            <a:r>
              <a:rPr lang="en-US" sz="2000" dirty="0">
                <a:latin typeface="Avenir Medium" panose="02000503020000020003" pitchFamily="2" charset="0"/>
              </a:rPr>
              <a:t>Reuse</a:t>
            </a:r>
          </a:p>
        </p:txBody>
      </p:sp>
      <p:sp>
        <p:nvSpPr>
          <p:cNvPr id="1040" name="TextBox 1039">
            <a:extLst>
              <a:ext uri="{FF2B5EF4-FFF2-40B4-BE49-F238E27FC236}">
                <a16:creationId xmlns:a16="http://schemas.microsoft.com/office/drawing/2014/main" id="{3C083D6C-2FBD-016B-E758-329821E9E163}"/>
              </a:ext>
            </a:extLst>
          </p:cNvPr>
          <p:cNvSpPr txBox="1"/>
          <p:nvPr/>
        </p:nvSpPr>
        <p:spPr>
          <a:xfrm>
            <a:off x="2278287" y="5668242"/>
            <a:ext cx="1814030" cy="707886"/>
          </a:xfrm>
          <a:prstGeom prst="rect">
            <a:avLst/>
          </a:prstGeom>
          <a:noFill/>
        </p:spPr>
        <p:txBody>
          <a:bodyPr wrap="square" rtlCol="0">
            <a:spAutoFit/>
          </a:bodyPr>
          <a:lstStyle/>
          <a:p>
            <a:pPr algn="ctr"/>
            <a:r>
              <a:rPr lang="en-US" sz="2000" b="1" dirty="0">
                <a:latin typeface="Avenir Black" panose="02000503020000020003" pitchFamily="2" charset="0"/>
              </a:rPr>
              <a:t>Existing DNN for task A</a:t>
            </a:r>
          </a:p>
        </p:txBody>
      </p:sp>
      <p:sp>
        <p:nvSpPr>
          <p:cNvPr id="1041" name="TextBox 1040">
            <a:extLst>
              <a:ext uri="{FF2B5EF4-FFF2-40B4-BE49-F238E27FC236}">
                <a16:creationId xmlns:a16="http://schemas.microsoft.com/office/drawing/2014/main" id="{CE43B263-A23E-BE5B-DD8B-639F7FF6D5A7}"/>
              </a:ext>
            </a:extLst>
          </p:cNvPr>
          <p:cNvSpPr txBox="1"/>
          <p:nvPr/>
        </p:nvSpPr>
        <p:spPr>
          <a:xfrm>
            <a:off x="5800321" y="5640954"/>
            <a:ext cx="1814030" cy="707886"/>
          </a:xfrm>
          <a:prstGeom prst="rect">
            <a:avLst/>
          </a:prstGeom>
          <a:noFill/>
        </p:spPr>
        <p:txBody>
          <a:bodyPr wrap="square" rtlCol="0">
            <a:spAutoFit/>
          </a:bodyPr>
          <a:lstStyle/>
          <a:p>
            <a:pPr algn="ctr"/>
            <a:r>
              <a:rPr lang="en-US" sz="2000" b="1" dirty="0">
                <a:latin typeface="Avenir Black" panose="02000503020000020003" pitchFamily="2" charset="0"/>
              </a:rPr>
              <a:t>New DNN for similar task B</a:t>
            </a:r>
          </a:p>
        </p:txBody>
      </p:sp>
      <p:pic>
        <p:nvPicPr>
          <p:cNvPr id="1044" name="Graphic 1043" descr="Unlock with solid fill">
            <a:extLst>
              <a:ext uri="{FF2B5EF4-FFF2-40B4-BE49-F238E27FC236}">
                <a16:creationId xmlns:a16="http://schemas.microsoft.com/office/drawing/2014/main" id="{E3D155E7-A79A-9409-5DA1-779D4078F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3221" y="1808185"/>
            <a:ext cx="919253" cy="919253"/>
          </a:xfrm>
          <a:prstGeom prst="rect">
            <a:avLst/>
          </a:prstGeom>
        </p:spPr>
      </p:pic>
      <p:pic>
        <p:nvPicPr>
          <p:cNvPr id="1046" name="Graphic 1045" descr="Lock with solid fill">
            <a:extLst>
              <a:ext uri="{FF2B5EF4-FFF2-40B4-BE49-F238E27FC236}">
                <a16:creationId xmlns:a16="http://schemas.microsoft.com/office/drawing/2014/main" id="{BFE03915-FB75-2AD1-3CB6-12BAB5FF7B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3221" y="3685962"/>
            <a:ext cx="919253" cy="919253"/>
          </a:xfrm>
          <a:prstGeom prst="rect">
            <a:avLst/>
          </a:prstGeom>
        </p:spPr>
      </p:pic>
      <p:sp>
        <p:nvSpPr>
          <p:cNvPr id="1047" name="TextBox 1046">
            <a:extLst>
              <a:ext uri="{FF2B5EF4-FFF2-40B4-BE49-F238E27FC236}">
                <a16:creationId xmlns:a16="http://schemas.microsoft.com/office/drawing/2014/main" id="{4EBDE61B-CE76-25A6-52B7-E187CCF4C0E0}"/>
              </a:ext>
            </a:extLst>
          </p:cNvPr>
          <p:cNvSpPr txBox="1"/>
          <p:nvPr/>
        </p:nvSpPr>
        <p:spPr>
          <a:xfrm>
            <a:off x="8656672" y="1983762"/>
            <a:ext cx="1504708" cy="707886"/>
          </a:xfrm>
          <a:prstGeom prst="rect">
            <a:avLst/>
          </a:prstGeom>
          <a:noFill/>
        </p:spPr>
        <p:txBody>
          <a:bodyPr wrap="square" rtlCol="0">
            <a:spAutoFit/>
          </a:bodyPr>
          <a:lstStyle/>
          <a:p>
            <a:pPr algn="ctr"/>
            <a:r>
              <a:rPr lang="en-US" sz="2000" dirty="0">
                <a:latin typeface="Avenir Medium" panose="02000503020000020003" pitchFamily="2" charset="0"/>
              </a:rPr>
              <a:t>Trainable weights</a:t>
            </a:r>
          </a:p>
        </p:txBody>
      </p:sp>
      <p:sp>
        <p:nvSpPr>
          <p:cNvPr id="1048" name="TextBox 1047">
            <a:extLst>
              <a:ext uri="{FF2B5EF4-FFF2-40B4-BE49-F238E27FC236}">
                <a16:creationId xmlns:a16="http://schemas.microsoft.com/office/drawing/2014/main" id="{BE8754EE-60E5-E77D-3DA5-8E535BC2C1A4}"/>
              </a:ext>
            </a:extLst>
          </p:cNvPr>
          <p:cNvSpPr txBox="1"/>
          <p:nvPr/>
        </p:nvSpPr>
        <p:spPr>
          <a:xfrm>
            <a:off x="8566770" y="3834258"/>
            <a:ext cx="1504708" cy="707886"/>
          </a:xfrm>
          <a:prstGeom prst="rect">
            <a:avLst/>
          </a:prstGeom>
          <a:noFill/>
        </p:spPr>
        <p:txBody>
          <a:bodyPr wrap="square" rtlCol="0">
            <a:spAutoFit/>
          </a:bodyPr>
          <a:lstStyle/>
          <a:p>
            <a:pPr algn="ctr"/>
            <a:r>
              <a:rPr lang="en-US" sz="2000" dirty="0">
                <a:latin typeface="Avenir Medium" panose="02000503020000020003" pitchFamily="2" charset="0"/>
              </a:rPr>
              <a:t>Fixed weights</a:t>
            </a:r>
          </a:p>
        </p:txBody>
      </p:sp>
      <p:pic>
        <p:nvPicPr>
          <p:cNvPr id="2" name="Picture 1" descr="A picture containing dark, gauge&#10;&#10;Description automatically generated">
            <a:extLst>
              <a:ext uri="{FF2B5EF4-FFF2-40B4-BE49-F238E27FC236}">
                <a16:creationId xmlns:a16="http://schemas.microsoft.com/office/drawing/2014/main" id="{FE08A59C-8295-77DE-5616-17AD98CCC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Model</a:t>
            </a: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4C55643-DE93-CA16-9C62-C11FE82A97C7}"/>
              </a:ext>
            </a:extLst>
          </p:cNvPr>
          <p:cNvSpPr txBox="1"/>
          <p:nvPr/>
        </p:nvSpPr>
        <p:spPr>
          <a:xfrm>
            <a:off x="141400" y="3392045"/>
            <a:ext cx="11911449" cy="446276"/>
          </a:xfrm>
          <a:prstGeom prst="rect">
            <a:avLst/>
          </a:prstGeom>
          <a:solidFill>
            <a:schemeClr val="bg1">
              <a:lumMod val="95000"/>
            </a:schemeClr>
          </a:solidFill>
          <a:ln>
            <a:solidFill>
              <a:schemeClr val="bg1">
                <a:lumMod val="85000"/>
              </a:schemeClr>
            </a:solidFill>
          </a:ln>
        </p:spPr>
        <p:txBody>
          <a:bodyPr wrap="square">
            <a:spAutoFit/>
          </a:bodyPr>
          <a:lstStyle/>
          <a:p>
            <a:r>
              <a:rPr lang="en-US" sz="230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tf.</a:t>
            </a:r>
            <a:r>
              <a:rPr lang="en-US" sz="2300" b="0" i="0" u="none" strike="noStrike" baseline="0" dirty="0">
                <a:solidFill>
                  <a:srgbClr val="4D5EB6"/>
                </a:solidFill>
                <a:latin typeface="Consolas" panose="020B0609020204030204" pitchFamily="49" charset="0"/>
                <a:cs typeface="Courier New" panose="02070309020205020404" pitchFamily="49" charset="0"/>
              </a:rPr>
              <a:t>keras.models.load_model</a:t>
            </a:r>
            <a:r>
              <a:rPr lang="en-US" sz="2300" dirty="0">
                <a:solidFill>
                  <a:schemeClr val="tx1">
                    <a:lumMod val="75000"/>
                    <a:lumOff val="25000"/>
                  </a:schemeClr>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b="0" i="0" u="none" strike="noStrike" baseline="0" dirty="0">
                <a:solidFill>
                  <a:srgbClr val="C00000"/>
                </a:solidFill>
                <a:latin typeface="Consolas" panose="020B0609020204030204" pitchFamily="49" charset="0"/>
                <a:cs typeface="Courier New" panose="02070309020205020404" pitchFamily="49" charset="0"/>
              </a:rPr>
              <a:t>'path_to_model/</a:t>
            </a:r>
            <a:r>
              <a:rPr lang="en-US" sz="2300" dirty="0">
                <a:solidFill>
                  <a:srgbClr val="C00000"/>
                </a:solidFill>
                <a:latin typeface="Consolas" panose="020B0609020204030204" pitchFamily="49" charset="0"/>
                <a:cs typeface="Courier New" panose="02070309020205020404" pitchFamily="49" charset="0"/>
              </a:rPr>
              <a:t>model_name</a:t>
            </a:r>
            <a:r>
              <a:rPr lang="en-US" sz="2300" b="0" i="0" u="none" strike="noStrike" baseline="0" dirty="0">
                <a:solidFill>
                  <a:srgbClr val="C00000"/>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3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41EFE48E-6E0E-38F8-ADD3-BB63BE6472CE}"/>
              </a:ext>
            </a:extLst>
          </p:cNvPr>
          <p:cNvSpPr txBox="1"/>
          <p:nvPr/>
        </p:nvSpPr>
        <p:spPr>
          <a:xfrm>
            <a:off x="141400" y="2623456"/>
            <a:ext cx="11911450" cy="461665"/>
          </a:xfrm>
          <a:prstGeom prst="rect">
            <a:avLst/>
          </a:prstGeom>
          <a:solidFill>
            <a:schemeClr val="bg1">
              <a:lumMod val="95000"/>
            </a:schemeClr>
          </a:solidFill>
          <a:ln>
            <a:solidFill>
              <a:schemeClr val="bg1">
                <a:lumMod val="85000"/>
              </a:schemeClr>
            </a:solidFill>
          </a:ln>
        </p:spPr>
        <p:txBody>
          <a:bodyPr wrap="square">
            <a:spAutoFit/>
          </a:bodyPr>
          <a:lstStyle/>
          <a:p>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400" b="0" i="0" u="none" strike="noStrike" baseline="0" dirty="0">
                <a:solidFill>
                  <a:srgbClr val="4D5EB6"/>
                </a:solidFill>
                <a:latin typeface="Consolas" panose="020B0609020204030204" pitchFamily="49" charset="0"/>
                <a:cs typeface="Courier New" panose="02070309020205020404" pitchFamily="49" charset="0"/>
              </a:rPr>
              <a:t>save_model</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400" dirty="0">
                <a:solidFill>
                  <a:srgbClr val="BD62FF"/>
                </a:solidFill>
                <a:latin typeface="Consolas" panose="020B0609020204030204" pitchFamily="49" charset="0"/>
              </a:rPr>
              <a:t>=</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400" b="0" i="0" u="none" strike="noStrike" baseline="0" dirty="0">
                <a:solidFill>
                  <a:srgbClr val="C00000"/>
                </a:solidFill>
                <a:latin typeface="Consolas" panose="020B0609020204030204" pitchFamily="49" charset="0"/>
                <a:cs typeface="Courier New" panose="02070309020205020404" pitchFamily="49" charset="0"/>
              </a:rPr>
              <a:t>'path_to_model/model_name'</a:t>
            </a:r>
            <a:r>
              <a:rPr lang="en-US" sz="2400" b="0" i="0" u="none" strike="noStrike" baseline="0" dirty="0">
                <a:latin typeface="Consolas" panose="020B0609020204030204" pitchFamily="49" charset="0"/>
                <a:cs typeface="Courier New" panose="02070309020205020404" pitchFamily="49" charset="0"/>
              </a:rPr>
              <a:t>)</a:t>
            </a:r>
            <a:endParaRPr lang="en-US" sz="2400" dirty="0">
              <a:latin typeface="Consolas" panose="020B0609020204030204" pitchFamily="49" charset="0"/>
              <a:cs typeface="Courier New" panose="02070309020205020404" pitchFamily="49" charset="0"/>
            </a:endParaRPr>
          </a:p>
        </p:txBody>
      </p:sp>
      <p:pic>
        <p:nvPicPr>
          <p:cNvPr id="5" name="Picture 4" descr="A picture containing dark, gauge&#10;&#10;Description automatically generated">
            <a:extLst>
              <a:ext uri="{FF2B5EF4-FFF2-40B4-BE49-F238E27FC236}">
                <a16:creationId xmlns:a16="http://schemas.microsoft.com/office/drawing/2014/main" id="{D1BD2455-F9B7-81BE-18D7-301D355F2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Weights</a:t>
            </a: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94B7477-1B15-98E4-FA32-0ED4616201AA}"/>
              </a:ext>
            </a:extLst>
          </p:cNvPr>
          <p:cNvSpPr txBox="1"/>
          <p:nvPr/>
        </p:nvSpPr>
        <p:spPr>
          <a:xfrm>
            <a:off x="842074" y="3644786"/>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new_model.</a:t>
            </a:r>
            <a:r>
              <a:rPr lang="en-US" sz="2800" b="0" i="0" u="none" strike="noStrike" baseline="0" dirty="0">
                <a:solidFill>
                  <a:srgbClr val="4B83B5"/>
                </a:solidFill>
                <a:latin typeface="Consolas" panose="020B0609020204030204" pitchFamily="49" charset="0"/>
                <a:cs typeface="Courier New" panose="02070309020205020404" pitchFamily="49" charset="0"/>
              </a:rPr>
              <a:t>load_weights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8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2EC4332-C03C-B7EE-E2A1-211EF9E3AAD9}"/>
              </a:ext>
            </a:extLst>
          </p:cNvPr>
          <p:cNvSpPr txBox="1"/>
          <p:nvPr/>
        </p:nvSpPr>
        <p:spPr>
          <a:xfrm>
            <a:off x="842074" y="2484929"/>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800" b="0" i="0" u="none" strike="noStrike" baseline="0" dirty="0">
                <a:solidFill>
                  <a:srgbClr val="4B83B5"/>
                </a:solidFill>
                <a:latin typeface="Consolas" panose="020B0609020204030204" pitchFamily="49" charset="0"/>
                <a:cs typeface="Courier New" panose="02070309020205020404" pitchFamily="49" charset="0"/>
              </a:rPr>
              <a:t>save_weights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cs typeface="Courier New" panose="02070309020205020404" pitchFamily="49" charset="0"/>
            </a:endParaRPr>
          </a:p>
        </p:txBody>
      </p:sp>
      <p:pic>
        <p:nvPicPr>
          <p:cNvPr id="4" name="Picture 3" descr="A picture containing dark, gauge&#10;&#10;Description automatically generated">
            <a:extLst>
              <a:ext uri="{FF2B5EF4-FFF2-40B4-BE49-F238E27FC236}">
                <a16:creationId xmlns:a16="http://schemas.microsoft.com/office/drawing/2014/main" id="{57192503-2A80-B7E9-0D67-3E0E5B857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Architecture</a:t>
            </a: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CC1A59F0-8C3E-5B7B-6B71-F36905755F43}"/>
              </a:ext>
            </a:extLst>
          </p:cNvPr>
          <p:cNvSpPr txBox="1"/>
          <p:nvPr/>
        </p:nvSpPr>
        <p:spPr>
          <a:xfrm>
            <a:off x="472611" y="1631782"/>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latin typeface="Consolas" panose="020B0609020204030204" pitchFamily="49" charset="0"/>
                <a:cs typeface="Courier New" panose="02070309020205020404" pitchFamily="49" charset="0"/>
              </a:rPr>
              <a:t>config_json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model.</a:t>
            </a:r>
            <a:r>
              <a:rPr lang="en-US" sz="2400" dirty="0">
                <a:solidFill>
                  <a:srgbClr val="057FC1"/>
                </a:solidFill>
                <a:latin typeface="Consolas" panose="020B0609020204030204" pitchFamily="49" charset="0"/>
                <a:cs typeface="Courier New" panose="02070309020205020404" pitchFamily="49" charset="0"/>
              </a:rPr>
              <a:t>to_json</a:t>
            </a:r>
            <a:r>
              <a:rPr lang="en-US" sz="2400" dirty="0">
                <a:latin typeface="Consolas" panose="020B0609020204030204" pitchFamily="49" charset="0"/>
                <a:cs typeface="Courier New" panose="02070309020205020404" pitchFamily="49" charset="0"/>
              </a:rPr>
              <a:t>()</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a:t>
            </a:r>
            <a:r>
              <a:rPr lang="en-US" sz="2400" dirty="0" err="1">
                <a:solidFill>
                  <a:srgbClr val="C6362A"/>
                </a:solidFill>
                <a:latin typeface="Consolas" panose="020B0609020204030204" pitchFamily="49" charset="0"/>
                <a:cs typeface="Courier New" panose="02070309020205020404" pitchFamily="49" charset="0"/>
              </a:rPr>
              <a:t>config.json</a:t>
            </a:r>
            <a:r>
              <a:rPr lang="en-US" sz="2400" dirty="0">
                <a:solidFill>
                  <a:srgbClr val="C6362A"/>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'w'</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outfile:</a:t>
            </a:r>
          </a:p>
          <a:p>
            <a:r>
              <a:rPr lang="en-US" sz="2400" dirty="0">
                <a:latin typeface="Consolas" panose="020B0609020204030204" pitchFamily="49" charset="0"/>
                <a:cs typeface="Courier New" panose="02070309020205020404" pitchFamily="49" charset="0"/>
              </a:rPr>
              <a:t>    json.</a:t>
            </a:r>
            <a:r>
              <a:rPr lang="en-US" sz="2400" dirty="0">
                <a:solidFill>
                  <a:srgbClr val="057FC1"/>
                </a:solidFill>
                <a:latin typeface="Consolas" panose="020B0609020204030204" pitchFamily="49" charset="0"/>
                <a:cs typeface="Courier New" panose="02070309020205020404" pitchFamily="49" charset="0"/>
              </a:rPr>
              <a:t>dump</a:t>
            </a:r>
            <a:r>
              <a:rPr lang="en-US" sz="2400" dirty="0">
                <a:latin typeface="Consolas" panose="020B0609020204030204" pitchFamily="49" charset="0"/>
                <a:cs typeface="Courier New" panose="02070309020205020404" pitchFamily="49" charset="0"/>
              </a:rPr>
              <a:t>(config_json, outfile)</a:t>
            </a:r>
          </a:p>
        </p:txBody>
      </p:sp>
      <p:sp>
        <p:nvSpPr>
          <p:cNvPr id="3" name="TextBox 2">
            <a:extLst>
              <a:ext uri="{FF2B5EF4-FFF2-40B4-BE49-F238E27FC236}">
                <a16:creationId xmlns:a16="http://schemas.microsoft.com/office/drawing/2014/main" id="{7D484F7C-D377-F1FB-AF12-01D007F59BA6}"/>
              </a:ext>
            </a:extLst>
          </p:cNvPr>
          <p:cNvSpPr txBox="1"/>
          <p:nvPr/>
        </p:nvSpPr>
        <p:spPr>
          <a:xfrm>
            <a:off x="472611" y="3847300"/>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'config.json'</a:t>
            </a:r>
            <a:r>
              <a:rPr lang="en-US" sz="2400" dirty="0">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a:t>
            </a:r>
            <a:r>
              <a:rPr lang="en-US" sz="2400" dirty="0" err="1">
                <a:solidFill>
                  <a:srgbClr val="1358B4"/>
                </a:solidFill>
                <a:latin typeface="Consolas" panose="020B0609020204030204" pitchFamily="49" charset="0"/>
                <a:cs typeface="Courier New" panose="02070309020205020404" pitchFamily="49" charset="0"/>
              </a:rPr>
              <a:t>load</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loaded_model</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tf.</a:t>
            </a:r>
            <a:r>
              <a:rPr lang="en-US" sz="2400" dirty="0" err="1">
                <a:solidFill>
                  <a:srgbClr val="1358B4"/>
                </a:solidFill>
                <a:latin typeface="Consolas" panose="020B0609020204030204" pitchFamily="49" charset="0"/>
                <a:cs typeface="Courier New" panose="02070309020205020404" pitchFamily="49" charset="0"/>
              </a:rPr>
              <a:t>keras.models.model_from_json</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a:t>
            </a:r>
          </a:p>
        </p:txBody>
      </p:sp>
      <p:pic>
        <p:nvPicPr>
          <p:cNvPr id="4" name="Picture 3" descr="A picture containing dark, gauge&#10;&#10;Description automatically generated">
            <a:extLst>
              <a:ext uri="{FF2B5EF4-FFF2-40B4-BE49-F238E27FC236}">
                <a16:creationId xmlns:a16="http://schemas.microsoft.com/office/drawing/2014/main" id="{17A92BEF-D5F1-2964-30BE-BE73C0461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2300-C072-4EDD-91B9-F3EBA464EDE2}"/>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(Fine Tuning)</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02.2_fine_tune.ipynb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A4313AF2-F92C-1592-3946-F717871EBAB5}"/>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9FBA71B9-8760-A127-2959-3DCF792982D8}"/>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B93F7B-1720-BCCB-9D1A-79DA24AC8F6B}"/>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6" name="Picture 5" descr="A picture containing dark, gauge&#10;&#10;Description automatically generated">
            <a:extLst>
              <a:ext uri="{FF2B5EF4-FFF2-40B4-BE49-F238E27FC236}">
                <a16:creationId xmlns:a16="http://schemas.microsoft.com/office/drawing/2014/main" id="{7391ABDB-8E29-F9C1-D562-FCCD093C2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36FF4-4410-464C-9719-3F638D85F8E3}"/>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(Fruit Classification)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02.3_fruit_class.ipynb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8D9C237C-79CB-5ED1-02C6-C94E1426908F}"/>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85DBFABD-588B-BA56-86EE-86AE1B9A9E05}"/>
                </a:ext>
              </a:extLst>
            </p:cNvPr>
            <p:cNvSpPr/>
            <p:nvPr/>
          </p:nvSpPr>
          <p:spPr>
            <a:xfrm>
              <a:off x="-13447" y="559959"/>
              <a:ext cx="2985248" cy="805143"/>
            </a:xfrm>
            <a:prstGeom prst="homePlate">
              <a:avLst/>
            </a:prstGeom>
            <a:solidFill>
              <a:srgbClr val="65BB7B"/>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AFBD8-44E4-4482-822F-EB3B71BEA58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grpSp>
      <p:pic>
        <p:nvPicPr>
          <p:cNvPr id="6" name="Picture 5" descr="A picture containing dark, gauge&#10;&#10;Description automatically generated">
            <a:extLst>
              <a:ext uri="{FF2B5EF4-FFF2-40B4-BE49-F238E27FC236}">
                <a16:creationId xmlns:a16="http://schemas.microsoft.com/office/drawing/2014/main" id="{572878EA-D3C3-664B-742F-C2990975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61C7">
            <a:alpha val="89412"/>
          </a:srgb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D5AA6B-79E3-4711-B807-D3A12B3E8377}"/>
              </a:ext>
            </a:extLst>
          </p:cNvPr>
          <p:cNvSpPr txBox="1"/>
          <p:nvPr/>
        </p:nvSpPr>
        <p:spPr>
          <a:xfrm>
            <a:off x="1797050" y="2468994"/>
            <a:ext cx="8597900" cy="2339102"/>
          </a:xfrm>
          <a:prstGeom prst="rect">
            <a:avLst/>
          </a:prstGeom>
          <a:noFill/>
        </p:spPr>
        <p:txBody>
          <a:bodyPr wrap="square">
            <a:spAutoFit/>
          </a:bodyPr>
          <a:lstStyle/>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Situation where what has been </a:t>
            </a:r>
          </a:p>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learned in one setting is exploited to improve generalization in another setting</a:t>
            </a:r>
          </a:p>
          <a:p>
            <a:pPr algn="ctr"/>
            <a:endParaRPr lang="en-US" sz="3200" i="1" u="none" strike="noStrike" baseline="0" dirty="0">
              <a:solidFill>
                <a:schemeClr val="bg1"/>
              </a:solidFill>
              <a:latin typeface="Avenir Light Oblique" panose="020B0402020203090204" pitchFamily="34" charset="77"/>
              <a:cs typeface="Arial" panose="020B0604020202020204" pitchFamily="34" charset="0"/>
            </a:endParaRPr>
          </a:p>
          <a:p>
            <a:pPr algn="r"/>
            <a:r>
              <a:rPr lang="en-US" dirty="0">
                <a:solidFill>
                  <a:schemeClr val="bg1"/>
                </a:solidFill>
                <a:latin typeface="Avenir" panose="02000503020000020003" pitchFamily="2" charset="0"/>
                <a:cs typeface="Arial" panose="020B0604020202020204" pitchFamily="34" charset="0"/>
              </a:rPr>
              <a:t>Deep Learning (Ian Goodfellow, et al)</a:t>
            </a:r>
          </a:p>
        </p:txBody>
      </p:sp>
      <p:pic>
        <p:nvPicPr>
          <p:cNvPr id="2" name="Picture 1" descr="A picture containing dark, gauge&#10;&#10;Description automatically generated">
            <a:extLst>
              <a:ext uri="{FF2B5EF4-FFF2-40B4-BE49-F238E27FC236}">
                <a16:creationId xmlns:a16="http://schemas.microsoft.com/office/drawing/2014/main" id="{EC224932-0AA4-D527-7121-0D3585862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grpSp>
        <p:nvGrpSpPr>
          <p:cNvPr id="7" name="Group 6">
            <a:extLst>
              <a:ext uri="{FF2B5EF4-FFF2-40B4-BE49-F238E27FC236}">
                <a16:creationId xmlns:a16="http://schemas.microsoft.com/office/drawing/2014/main" id="{A1FBF5E3-0246-6296-B7EF-7476AB6B7215}"/>
              </a:ext>
            </a:extLst>
          </p:cNvPr>
          <p:cNvGrpSpPr/>
          <p:nvPr/>
        </p:nvGrpSpPr>
        <p:grpSpPr>
          <a:xfrm>
            <a:off x="2677617" y="1269999"/>
            <a:ext cx="1133297" cy="894079"/>
            <a:chOff x="2677617" y="1259840"/>
            <a:chExt cx="1133297" cy="894079"/>
          </a:xfrm>
        </p:grpSpPr>
        <p:sp>
          <p:nvSpPr>
            <p:cNvPr id="4" name="Oval 3">
              <a:extLst>
                <a:ext uri="{FF2B5EF4-FFF2-40B4-BE49-F238E27FC236}">
                  <a16:creationId xmlns:a16="http://schemas.microsoft.com/office/drawing/2014/main" id="{1516C4D4-4BF3-E6E3-A26B-EF6667B3A1AE}"/>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6" name="TextBox 5">
              <a:extLst>
                <a:ext uri="{FF2B5EF4-FFF2-40B4-BE49-F238E27FC236}">
                  <a16:creationId xmlns:a16="http://schemas.microsoft.com/office/drawing/2014/main" id="{1E68744E-DF07-99EA-21BA-7A1BA5BDB162}"/>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A</a:t>
              </a:r>
            </a:p>
          </p:txBody>
        </p:sp>
      </p:grpSp>
      <p:grpSp>
        <p:nvGrpSpPr>
          <p:cNvPr id="8" name="Group 7">
            <a:extLst>
              <a:ext uri="{FF2B5EF4-FFF2-40B4-BE49-F238E27FC236}">
                <a16:creationId xmlns:a16="http://schemas.microsoft.com/office/drawing/2014/main" id="{4F0CC26A-BAF7-4ED5-1FC8-9ED3CCDE3F71}"/>
              </a:ext>
            </a:extLst>
          </p:cNvPr>
          <p:cNvGrpSpPr/>
          <p:nvPr/>
        </p:nvGrpSpPr>
        <p:grpSpPr>
          <a:xfrm>
            <a:off x="4303217" y="1269999"/>
            <a:ext cx="1133297" cy="894079"/>
            <a:chOff x="2677617" y="1259840"/>
            <a:chExt cx="1133297" cy="894079"/>
          </a:xfrm>
        </p:grpSpPr>
        <p:sp>
          <p:nvSpPr>
            <p:cNvPr id="9" name="Oval 8">
              <a:extLst>
                <a:ext uri="{FF2B5EF4-FFF2-40B4-BE49-F238E27FC236}">
                  <a16:creationId xmlns:a16="http://schemas.microsoft.com/office/drawing/2014/main" id="{A20A8675-E7AA-CD35-87B5-D2F60BF5D061}"/>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10" name="TextBox 9">
              <a:extLst>
                <a:ext uri="{FF2B5EF4-FFF2-40B4-BE49-F238E27FC236}">
                  <a16:creationId xmlns:a16="http://schemas.microsoft.com/office/drawing/2014/main" id="{A259DCE0-2086-E55F-8162-EE383020858B}"/>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B</a:t>
              </a:r>
            </a:p>
          </p:txBody>
        </p:sp>
      </p:grpSp>
      <p:sp>
        <p:nvSpPr>
          <p:cNvPr id="11" name="Rounded Rectangle 10">
            <a:extLst>
              <a:ext uri="{FF2B5EF4-FFF2-40B4-BE49-F238E27FC236}">
                <a16:creationId xmlns:a16="http://schemas.microsoft.com/office/drawing/2014/main" id="{B23272BB-F687-6675-CA9F-23C74C40DB42}"/>
              </a:ext>
            </a:extLst>
          </p:cNvPr>
          <p:cNvSpPr/>
          <p:nvPr/>
        </p:nvSpPr>
        <p:spPr>
          <a:xfrm>
            <a:off x="2708097" y="2651760"/>
            <a:ext cx="1061263" cy="1706880"/>
          </a:xfrm>
          <a:prstGeom prst="roundRect">
            <a:avLst/>
          </a:prstGeom>
          <a:solidFill>
            <a:srgbClr val="6D6CCA">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2" name="Rounded Rectangle 11">
            <a:extLst>
              <a:ext uri="{FF2B5EF4-FFF2-40B4-BE49-F238E27FC236}">
                <a16:creationId xmlns:a16="http://schemas.microsoft.com/office/drawing/2014/main" id="{E3F07DC4-AD82-0B69-A9C6-0916FA3FB83D}"/>
              </a:ext>
            </a:extLst>
          </p:cNvPr>
          <p:cNvSpPr/>
          <p:nvPr/>
        </p:nvSpPr>
        <p:spPr>
          <a:xfrm>
            <a:off x="4347082" y="2658407"/>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949F32-68B7-282E-3F0A-941A8B43F86F}"/>
              </a:ext>
            </a:extLst>
          </p:cNvPr>
          <p:cNvSpPr/>
          <p:nvPr/>
        </p:nvSpPr>
        <p:spPr>
          <a:xfrm>
            <a:off x="2708097"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01ACB-D51D-4FC3-D03B-52BA9E574C7E}"/>
              </a:ext>
            </a:extLst>
          </p:cNvPr>
          <p:cNvSpPr/>
          <p:nvPr/>
        </p:nvSpPr>
        <p:spPr>
          <a:xfrm>
            <a:off x="4347082"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FFD1360-203A-AF4A-85FD-7A6D3BF7BFF1}"/>
              </a:ext>
            </a:extLst>
          </p:cNvPr>
          <p:cNvSpPr/>
          <p:nvPr/>
        </p:nvSpPr>
        <p:spPr>
          <a:xfrm>
            <a:off x="2835555"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E32E83-38B5-EB1C-7315-C0C1CFB2BFC4}"/>
              </a:ext>
            </a:extLst>
          </p:cNvPr>
          <p:cNvSpPr txBox="1"/>
          <p:nvPr/>
        </p:nvSpPr>
        <p:spPr>
          <a:xfrm>
            <a:off x="2835555" y="3396875"/>
            <a:ext cx="822045" cy="307777"/>
          </a:xfrm>
          <a:prstGeom prst="rect">
            <a:avLst/>
          </a:prstGeom>
          <a:noFill/>
        </p:spPr>
        <p:txBody>
          <a:bodyPr wrap="square" rtlCol="0">
            <a:spAutoFit/>
          </a:bodyPr>
          <a:lstStyle/>
          <a:p>
            <a:pPr algn="ctr"/>
            <a:r>
              <a:rPr lang="en-US" sz="1400" dirty="0"/>
              <a:t>Model A</a:t>
            </a:r>
          </a:p>
        </p:txBody>
      </p:sp>
      <p:sp>
        <p:nvSpPr>
          <p:cNvPr id="18" name="Rounded Rectangle 17">
            <a:extLst>
              <a:ext uri="{FF2B5EF4-FFF2-40B4-BE49-F238E27FC236}">
                <a16:creationId xmlns:a16="http://schemas.microsoft.com/office/drawing/2014/main" id="{A802B92E-DDC7-EDAC-523A-431A136E24B0}"/>
              </a:ext>
            </a:extLst>
          </p:cNvPr>
          <p:cNvSpPr/>
          <p:nvPr/>
        </p:nvSpPr>
        <p:spPr>
          <a:xfrm>
            <a:off x="4462311"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C4F54B5-C7A9-3498-26D0-EFBF97EC3E90}"/>
              </a:ext>
            </a:extLst>
          </p:cNvPr>
          <p:cNvSpPr txBox="1"/>
          <p:nvPr/>
        </p:nvSpPr>
        <p:spPr>
          <a:xfrm>
            <a:off x="4462311" y="3396875"/>
            <a:ext cx="822045" cy="307777"/>
          </a:xfrm>
          <a:prstGeom prst="rect">
            <a:avLst/>
          </a:prstGeom>
          <a:noFill/>
        </p:spPr>
        <p:txBody>
          <a:bodyPr wrap="square" rtlCol="0">
            <a:spAutoFit/>
          </a:bodyPr>
          <a:lstStyle/>
          <a:p>
            <a:pPr algn="ctr"/>
            <a:r>
              <a:rPr lang="en-US" sz="1400" dirty="0"/>
              <a:t>Model B</a:t>
            </a:r>
          </a:p>
        </p:txBody>
      </p:sp>
      <p:sp>
        <p:nvSpPr>
          <p:cNvPr id="20" name="TextBox 19">
            <a:extLst>
              <a:ext uri="{FF2B5EF4-FFF2-40B4-BE49-F238E27FC236}">
                <a16:creationId xmlns:a16="http://schemas.microsoft.com/office/drawing/2014/main" id="{969781B4-743C-4BD4-6E0F-63B90B2C4C0E}"/>
              </a:ext>
            </a:extLst>
          </p:cNvPr>
          <p:cNvSpPr txBox="1"/>
          <p:nvPr/>
        </p:nvSpPr>
        <p:spPr>
          <a:xfrm>
            <a:off x="2667457" y="4991296"/>
            <a:ext cx="1133297" cy="276999"/>
          </a:xfrm>
          <a:prstGeom prst="rect">
            <a:avLst/>
          </a:prstGeom>
          <a:noFill/>
        </p:spPr>
        <p:txBody>
          <a:bodyPr wrap="square" rtlCol="0">
            <a:spAutoFit/>
          </a:bodyPr>
          <a:lstStyle/>
          <a:p>
            <a:pPr algn="ctr"/>
            <a:r>
              <a:rPr lang="en-US" sz="1200" dirty="0"/>
              <a:t>Predictions A</a:t>
            </a:r>
          </a:p>
        </p:txBody>
      </p:sp>
      <p:sp>
        <p:nvSpPr>
          <p:cNvPr id="21" name="TextBox 20">
            <a:extLst>
              <a:ext uri="{FF2B5EF4-FFF2-40B4-BE49-F238E27FC236}">
                <a16:creationId xmlns:a16="http://schemas.microsoft.com/office/drawing/2014/main" id="{399FB107-4B65-7BCB-F741-B78A00EB9966}"/>
              </a:ext>
            </a:extLst>
          </p:cNvPr>
          <p:cNvSpPr txBox="1"/>
          <p:nvPr/>
        </p:nvSpPr>
        <p:spPr>
          <a:xfrm>
            <a:off x="4347082" y="4991296"/>
            <a:ext cx="1133297" cy="276999"/>
          </a:xfrm>
          <a:prstGeom prst="rect">
            <a:avLst/>
          </a:prstGeom>
          <a:noFill/>
        </p:spPr>
        <p:txBody>
          <a:bodyPr wrap="square" rtlCol="0">
            <a:spAutoFit/>
          </a:bodyPr>
          <a:lstStyle/>
          <a:p>
            <a:pPr algn="ctr"/>
            <a:r>
              <a:rPr lang="en-US" sz="1200" dirty="0"/>
              <a:t>Predictions B</a:t>
            </a:r>
          </a:p>
        </p:txBody>
      </p:sp>
      <p:sp>
        <p:nvSpPr>
          <p:cNvPr id="22" name="TextBox 21">
            <a:extLst>
              <a:ext uri="{FF2B5EF4-FFF2-40B4-BE49-F238E27FC236}">
                <a16:creationId xmlns:a16="http://schemas.microsoft.com/office/drawing/2014/main" id="{858EA46D-99B3-3F20-49BE-1E1B2564F4DE}"/>
              </a:ext>
            </a:extLst>
          </p:cNvPr>
          <p:cNvSpPr txBox="1"/>
          <p:nvPr/>
        </p:nvSpPr>
        <p:spPr>
          <a:xfrm>
            <a:off x="3072741" y="433363"/>
            <a:ext cx="1959965" cy="738664"/>
          </a:xfrm>
          <a:prstGeom prst="rect">
            <a:avLst/>
          </a:prstGeom>
          <a:noFill/>
        </p:spPr>
        <p:txBody>
          <a:bodyPr wrap="square" rtlCol="0">
            <a:spAutoFit/>
          </a:bodyPr>
          <a:lstStyle/>
          <a:p>
            <a:pPr algn="ctr"/>
            <a:r>
              <a:rPr lang="en-US" sz="1400" i="1" dirty="0">
                <a:latin typeface="Avenir Light Oblique" panose="020B0402020203090204" pitchFamily="34" charset="77"/>
              </a:rPr>
              <a:t>Training and evaluation on the same task/domain</a:t>
            </a:r>
          </a:p>
        </p:txBody>
      </p:sp>
      <p:sp>
        <p:nvSpPr>
          <p:cNvPr id="25" name="Down Arrow 24">
            <a:extLst>
              <a:ext uri="{FF2B5EF4-FFF2-40B4-BE49-F238E27FC236}">
                <a16:creationId xmlns:a16="http://schemas.microsoft.com/office/drawing/2014/main" id="{E877BC22-C5ED-B618-678C-FC9CBEDB2C2E}"/>
              </a:ext>
            </a:extLst>
          </p:cNvPr>
          <p:cNvSpPr/>
          <p:nvPr/>
        </p:nvSpPr>
        <p:spPr>
          <a:xfrm>
            <a:off x="3193732" y="221495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a:extLst>
              <a:ext uri="{FF2B5EF4-FFF2-40B4-BE49-F238E27FC236}">
                <a16:creationId xmlns:a16="http://schemas.microsoft.com/office/drawing/2014/main" id="{0E21554D-8935-6E46-7D56-5B36253D17D9}"/>
              </a:ext>
            </a:extLst>
          </p:cNvPr>
          <p:cNvSpPr/>
          <p:nvPr/>
        </p:nvSpPr>
        <p:spPr>
          <a:xfrm>
            <a:off x="3201581" y="442599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C7700BD9-ADC6-4F68-5D68-8540BB0E09EC}"/>
              </a:ext>
            </a:extLst>
          </p:cNvPr>
          <p:cNvSpPr/>
          <p:nvPr/>
        </p:nvSpPr>
        <p:spPr>
          <a:xfrm>
            <a:off x="4832835" y="221188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AF74143A-9E46-6B1D-F1B0-414A65A5F7DF}"/>
              </a:ext>
            </a:extLst>
          </p:cNvPr>
          <p:cNvSpPr/>
          <p:nvPr/>
        </p:nvSpPr>
        <p:spPr>
          <a:xfrm>
            <a:off x="4840684" y="44229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0C0B791-1757-6874-F5CF-A41FCC44348A}"/>
              </a:ext>
            </a:extLst>
          </p:cNvPr>
          <p:cNvGrpSpPr/>
          <p:nvPr/>
        </p:nvGrpSpPr>
        <p:grpSpPr>
          <a:xfrm>
            <a:off x="2693107" y="5739984"/>
            <a:ext cx="2728417" cy="152400"/>
            <a:chOff x="2693107" y="5739984"/>
            <a:chExt cx="2728417" cy="152400"/>
          </a:xfrm>
        </p:grpSpPr>
        <p:cxnSp>
          <p:nvCxnSpPr>
            <p:cNvPr id="30" name="Straight Connector 29">
              <a:extLst>
                <a:ext uri="{FF2B5EF4-FFF2-40B4-BE49-F238E27FC236}">
                  <a16:creationId xmlns:a16="http://schemas.microsoft.com/office/drawing/2014/main" id="{EB805C0D-34EF-94BA-B250-EAD4FD43D239}"/>
                </a:ext>
              </a:extLst>
            </p:cNvPr>
            <p:cNvCxnSpPr>
              <a:cxnSpLocks/>
            </p:cNvCxnSpPr>
            <p:nvPr/>
          </p:nvCxnSpPr>
          <p:spPr>
            <a:xfrm>
              <a:off x="2693107" y="5816184"/>
              <a:ext cx="27284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3840CB-EA15-4735-DAD0-4758D7133D91}"/>
                </a:ext>
              </a:extLst>
            </p:cNvPr>
            <p:cNvCxnSpPr>
              <a:cxnSpLocks/>
            </p:cNvCxnSpPr>
            <p:nvPr/>
          </p:nvCxnSpPr>
          <p:spPr>
            <a:xfrm>
              <a:off x="5421524"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48EF73-9C28-E084-72D6-0D3B71D28BD0}"/>
                </a:ext>
              </a:extLst>
            </p:cNvPr>
            <p:cNvCxnSpPr>
              <a:cxnSpLocks/>
            </p:cNvCxnSpPr>
            <p:nvPr/>
          </p:nvCxnSpPr>
          <p:spPr>
            <a:xfrm>
              <a:off x="269310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ounded Rectangle 41">
            <a:extLst>
              <a:ext uri="{FF2B5EF4-FFF2-40B4-BE49-F238E27FC236}">
                <a16:creationId xmlns:a16="http://schemas.microsoft.com/office/drawing/2014/main" id="{5FD16200-3F95-30B4-7404-05B31C9A9344}"/>
              </a:ext>
            </a:extLst>
          </p:cNvPr>
          <p:cNvSpPr/>
          <p:nvPr/>
        </p:nvSpPr>
        <p:spPr>
          <a:xfrm>
            <a:off x="6331993" y="28033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90599E3-D0B7-CC41-D97E-418C9FD60F72}"/>
              </a:ext>
            </a:extLst>
          </p:cNvPr>
          <p:cNvGrpSpPr/>
          <p:nvPr/>
        </p:nvGrpSpPr>
        <p:grpSpPr>
          <a:xfrm>
            <a:off x="6202946" y="1261998"/>
            <a:ext cx="1133297" cy="894079"/>
            <a:chOff x="2677617" y="1259840"/>
            <a:chExt cx="1133297" cy="894079"/>
          </a:xfrm>
        </p:grpSpPr>
        <p:sp>
          <p:nvSpPr>
            <p:cNvPr id="53" name="Oval 52">
              <a:extLst>
                <a:ext uri="{FF2B5EF4-FFF2-40B4-BE49-F238E27FC236}">
                  <a16:creationId xmlns:a16="http://schemas.microsoft.com/office/drawing/2014/main" id="{B896CE6C-CBBE-44AB-E828-B167C6F41F19}"/>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4" name="TextBox 53">
              <a:extLst>
                <a:ext uri="{FF2B5EF4-FFF2-40B4-BE49-F238E27FC236}">
                  <a16:creationId xmlns:a16="http://schemas.microsoft.com/office/drawing/2014/main" id="{33B6FFB1-01EF-9CF3-D3FD-EFCCA0813038}"/>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A</a:t>
              </a:r>
            </a:p>
          </p:txBody>
        </p:sp>
      </p:grpSp>
      <p:grpSp>
        <p:nvGrpSpPr>
          <p:cNvPr id="55" name="Group 54">
            <a:extLst>
              <a:ext uri="{FF2B5EF4-FFF2-40B4-BE49-F238E27FC236}">
                <a16:creationId xmlns:a16="http://schemas.microsoft.com/office/drawing/2014/main" id="{0DA54DA3-4CFE-6603-C727-BE6BF5FC7F09}"/>
              </a:ext>
            </a:extLst>
          </p:cNvPr>
          <p:cNvGrpSpPr/>
          <p:nvPr/>
        </p:nvGrpSpPr>
        <p:grpSpPr>
          <a:xfrm>
            <a:off x="8378216" y="1261833"/>
            <a:ext cx="1133297" cy="894079"/>
            <a:chOff x="2677617" y="1259840"/>
            <a:chExt cx="1133297" cy="894079"/>
          </a:xfrm>
        </p:grpSpPr>
        <p:sp>
          <p:nvSpPr>
            <p:cNvPr id="56" name="Oval 55">
              <a:extLst>
                <a:ext uri="{FF2B5EF4-FFF2-40B4-BE49-F238E27FC236}">
                  <a16:creationId xmlns:a16="http://schemas.microsoft.com/office/drawing/2014/main" id="{C0F08F3B-AEB8-255C-F4B4-77CE7F131C45}"/>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7" name="TextBox 56">
              <a:extLst>
                <a:ext uri="{FF2B5EF4-FFF2-40B4-BE49-F238E27FC236}">
                  <a16:creationId xmlns:a16="http://schemas.microsoft.com/office/drawing/2014/main" id="{7E337945-CB9C-6FF3-D0B4-B60C5D81FFA9}"/>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B</a:t>
              </a:r>
            </a:p>
          </p:txBody>
        </p:sp>
      </p:grpSp>
      <p:sp>
        <p:nvSpPr>
          <p:cNvPr id="58" name="Rounded Rectangle 57">
            <a:extLst>
              <a:ext uri="{FF2B5EF4-FFF2-40B4-BE49-F238E27FC236}">
                <a16:creationId xmlns:a16="http://schemas.microsoft.com/office/drawing/2014/main" id="{68302119-E488-3B9F-DAEA-310C1E3DC10D}"/>
              </a:ext>
            </a:extLst>
          </p:cNvPr>
          <p:cNvSpPr/>
          <p:nvPr/>
        </p:nvSpPr>
        <p:spPr>
          <a:xfrm>
            <a:off x="6233426" y="2643759"/>
            <a:ext cx="1061263" cy="1706880"/>
          </a:xfrm>
          <a:prstGeom prst="roundRect">
            <a:avLst/>
          </a:prstGeom>
          <a:solidFill>
            <a:srgbClr val="6D6CCA">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93BDB898-B13A-3C9C-CBAB-D0CA76E29DA5}"/>
              </a:ext>
            </a:extLst>
          </p:cNvPr>
          <p:cNvSpPr/>
          <p:nvPr/>
        </p:nvSpPr>
        <p:spPr>
          <a:xfrm>
            <a:off x="8422081" y="2650241"/>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403AC26-828B-B373-9F4A-E55468A35ABB}"/>
              </a:ext>
            </a:extLst>
          </p:cNvPr>
          <p:cNvSpPr/>
          <p:nvPr/>
        </p:nvSpPr>
        <p:spPr>
          <a:xfrm>
            <a:off x="6233426" y="4860207"/>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5127BA11-4BEE-43E7-CF3B-858540D57F5A}"/>
              </a:ext>
            </a:extLst>
          </p:cNvPr>
          <p:cNvSpPr/>
          <p:nvPr/>
        </p:nvSpPr>
        <p:spPr>
          <a:xfrm>
            <a:off x="6363147" y="283336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5DE49C6-F691-9C2E-1935-0FF5869B0508}"/>
              </a:ext>
            </a:extLst>
          </p:cNvPr>
          <p:cNvSpPr/>
          <p:nvPr/>
        </p:nvSpPr>
        <p:spPr>
          <a:xfrm>
            <a:off x="8422081" y="4860042"/>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D33D175-B549-A8CA-3C46-61803216F42E}"/>
              </a:ext>
            </a:extLst>
          </p:cNvPr>
          <p:cNvSpPr txBox="1"/>
          <p:nvPr/>
        </p:nvSpPr>
        <p:spPr>
          <a:xfrm>
            <a:off x="6192786" y="4983295"/>
            <a:ext cx="1133297" cy="276999"/>
          </a:xfrm>
          <a:prstGeom prst="rect">
            <a:avLst/>
          </a:prstGeom>
          <a:noFill/>
        </p:spPr>
        <p:txBody>
          <a:bodyPr wrap="square" rtlCol="0">
            <a:spAutoFit/>
          </a:bodyPr>
          <a:lstStyle/>
          <a:p>
            <a:pPr algn="ctr"/>
            <a:r>
              <a:rPr lang="en-US" sz="1200" dirty="0"/>
              <a:t>Predictions A</a:t>
            </a:r>
          </a:p>
        </p:txBody>
      </p:sp>
      <p:sp>
        <p:nvSpPr>
          <p:cNvPr id="63" name="TextBox 62">
            <a:extLst>
              <a:ext uri="{FF2B5EF4-FFF2-40B4-BE49-F238E27FC236}">
                <a16:creationId xmlns:a16="http://schemas.microsoft.com/office/drawing/2014/main" id="{DF13DFBF-58F2-1654-6886-B46FECD672E4}"/>
              </a:ext>
            </a:extLst>
          </p:cNvPr>
          <p:cNvSpPr txBox="1"/>
          <p:nvPr/>
        </p:nvSpPr>
        <p:spPr>
          <a:xfrm>
            <a:off x="8422081" y="4983130"/>
            <a:ext cx="1133297" cy="276999"/>
          </a:xfrm>
          <a:prstGeom prst="rect">
            <a:avLst/>
          </a:prstGeom>
          <a:noFill/>
        </p:spPr>
        <p:txBody>
          <a:bodyPr wrap="square" rtlCol="0">
            <a:spAutoFit/>
          </a:bodyPr>
          <a:lstStyle/>
          <a:p>
            <a:pPr algn="ctr"/>
            <a:r>
              <a:rPr lang="en-US" sz="1200" dirty="0"/>
              <a:t>Predictions B</a:t>
            </a:r>
          </a:p>
        </p:txBody>
      </p:sp>
      <p:sp>
        <p:nvSpPr>
          <p:cNvPr id="69" name="Trapezoid 68">
            <a:extLst>
              <a:ext uri="{FF2B5EF4-FFF2-40B4-BE49-F238E27FC236}">
                <a16:creationId xmlns:a16="http://schemas.microsoft.com/office/drawing/2014/main" id="{E9A0B8DF-59B1-AE67-1491-7A4409C9E09F}"/>
              </a:ext>
            </a:extLst>
          </p:cNvPr>
          <p:cNvSpPr/>
          <p:nvPr/>
        </p:nvSpPr>
        <p:spPr>
          <a:xfrm rot="10800000">
            <a:off x="8540823" y="3852415"/>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FFD73804-F7B0-C628-820B-42F45DC49CD9}"/>
              </a:ext>
            </a:extLst>
          </p:cNvPr>
          <p:cNvSpPr/>
          <p:nvPr/>
        </p:nvSpPr>
        <p:spPr>
          <a:xfrm>
            <a:off x="6719061" y="2206955"/>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Down Arrow 64">
            <a:extLst>
              <a:ext uri="{FF2B5EF4-FFF2-40B4-BE49-F238E27FC236}">
                <a16:creationId xmlns:a16="http://schemas.microsoft.com/office/drawing/2014/main" id="{52D51209-AD19-9F93-49D0-E7D52B52C6DE}"/>
              </a:ext>
            </a:extLst>
          </p:cNvPr>
          <p:cNvSpPr/>
          <p:nvPr/>
        </p:nvSpPr>
        <p:spPr>
          <a:xfrm>
            <a:off x="6726910" y="4417989"/>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own Arrow 65">
            <a:extLst>
              <a:ext uri="{FF2B5EF4-FFF2-40B4-BE49-F238E27FC236}">
                <a16:creationId xmlns:a16="http://schemas.microsoft.com/office/drawing/2014/main" id="{2B01CD5E-2573-39D1-EDE4-FDEA50DF1A81}"/>
              </a:ext>
            </a:extLst>
          </p:cNvPr>
          <p:cNvSpPr/>
          <p:nvPr/>
        </p:nvSpPr>
        <p:spPr>
          <a:xfrm>
            <a:off x="8907834" y="22037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own Arrow 66">
            <a:extLst>
              <a:ext uri="{FF2B5EF4-FFF2-40B4-BE49-F238E27FC236}">
                <a16:creationId xmlns:a16="http://schemas.microsoft.com/office/drawing/2014/main" id="{AA31C44C-5F68-305C-A25E-1A903F976467}"/>
              </a:ext>
            </a:extLst>
          </p:cNvPr>
          <p:cNvSpPr/>
          <p:nvPr/>
        </p:nvSpPr>
        <p:spPr>
          <a:xfrm>
            <a:off x="8915683" y="4414754"/>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B174AB88-8607-1073-F5E1-D37179731801}"/>
              </a:ext>
            </a:extLst>
          </p:cNvPr>
          <p:cNvSpPr/>
          <p:nvPr/>
        </p:nvSpPr>
        <p:spPr>
          <a:xfrm>
            <a:off x="8529534" y="27652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apezoid 49">
            <a:extLst>
              <a:ext uri="{FF2B5EF4-FFF2-40B4-BE49-F238E27FC236}">
                <a16:creationId xmlns:a16="http://schemas.microsoft.com/office/drawing/2014/main" id="{FF314FFE-4A49-C719-AEE8-80B2CD1C1948}"/>
              </a:ext>
            </a:extLst>
          </p:cNvPr>
          <p:cNvSpPr/>
          <p:nvPr/>
        </p:nvSpPr>
        <p:spPr>
          <a:xfrm rot="10800000">
            <a:off x="6386307" y="3809999"/>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5B8A9284-5FA9-D411-B667-141A7D1F9E18}"/>
              </a:ext>
            </a:extLst>
          </p:cNvPr>
          <p:cNvSpPr txBox="1"/>
          <p:nvPr/>
        </p:nvSpPr>
        <p:spPr>
          <a:xfrm>
            <a:off x="3244264" y="5854879"/>
            <a:ext cx="1616921" cy="307777"/>
          </a:xfrm>
          <a:prstGeom prst="rect">
            <a:avLst/>
          </a:prstGeom>
          <a:noFill/>
        </p:spPr>
        <p:txBody>
          <a:bodyPr wrap="square" rtlCol="0">
            <a:spAutoFit/>
          </a:bodyPr>
          <a:lstStyle/>
          <a:p>
            <a:pPr algn="ctr"/>
            <a:r>
              <a:rPr lang="en-US" sz="1400" dirty="0">
                <a:latin typeface="Avenir Book" panose="02000503020000020003" pitchFamily="2" charset="0"/>
              </a:rPr>
              <a:t>Supervised learning</a:t>
            </a:r>
          </a:p>
        </p:txBody>
      </p:sp>
      <p:sp>
        <p:nvSpPr>
          <p:cNvPr id="36" name="TextBox 35">
            <a:extLst>
              <a:ext uri="{FF2B5EF4-FFF2-40B4-BE49-F238E27FC236}">
                <a16:creationId xmlns:a16="http://schemas.microsoft.com/office/drawing/2014/main" id="{7A48F44E-EB61-8648-74FA-DABE18884B37}"/>
              </a:ext>
            </a:extLst>
          </p:cNvPr>
          <p:cNvSpPr txBox="1"/>
          <p:nvPr/>
        </p:nvSpPr>
        <p:spPr>
          <a:xfrm>
            <a:off x="6372632" y="2941100"/>
            <a:ext cx="822045" cy="307777"/>
          </a:xfrm>
          <a:prstGeom prst="rect">
            <a:avLst/>
          </a:prstGeom>
          <a:noFill/>
        </p:spPr>
        <p:txBody>
          <a:bodyPr wrap="square" rtlCol="0">
            <a:spAutoFit/>
          </a:bodyPr>
          <a:lstStyle/>
          <a:p>
            <a:pPr algn="ctr"/>
            <a:r>
              <a:rPr lang="en-US" sz="1400" dirty="0"/>
              <a:t>Body A</a:t>
            </a:r>
          </a:p>
        </p:txBody>
      </p:sp>
      <p:sp>
        <p:nvSpPr>
          <p:cNvPr id="37" name="TextBox 36">
            <a:extLst>
              <a:ext uri="{FF2B5EF4-FFF2-40B4-BE49-F238E27FC236}">
                <a16:creationId xmlns:a16="http://schemas.microsoft.com/office/drawing/2014/main" id="{B23FE9E6-9AF9-F99B-FF63-F8AAB638CD40}"/>
              </a:ext>
            </a:extLst>
          </p:cNvPr>
          <p:cNvSpPr txBox="1"/>
          <p:nvPr/>
        </p:nvSpPr>
        <p:spPr>
          <a:xfrm>
            <a:off x="6355346" y="3859457"/>
            <a:ext cx="822045" cy="307777"/>
          </a:xfrm>
          <a:prstGeom prst="rect">
            <a:avLst/>
          </a:prstGeom>
          <a:noFill/>
        </p:spPr>
        <p:txBody>
          <a:bodyPr wrap="square" rtlCol="0">
            <a:spAutoFit/>
          </a:bodyPr>
          <a:lstStyle/>
          <a:p>
            <a:pPr algn="ctr"/>
            <a:r>
              <a:rPr lang="en-US" sz="1400" dirty="0"/>
              <a:t>Head A</a:t>
            </a:r>
          </a:p>
        </p:txBody>
      </p:sp>
      <p:sp>
        <p:nvSpPr>
          <p:cNvPr id="39" name="TextBox 38">
            <a:extLst>
              <a:ext uri="{FF2B5EF4-FFF2-40B4-BE49-F238E27FC236}">
                <a16:creationId xmlns:a16="http://schemas.microsoft.com/office/drawing/2014/main" id="{B65EC403-BB10-F85C-324A-4E9234C7E1A0}"/>
              </a:ext>
            </a:extLst>
          </p:cNvPr>
          <p:cNvSpPr txBox="1"/>
          <p:nvPr/>
        </p:nvSpPr>
        <p:spPr>
          <a:xfrm>
            <a:off x="8507038" y="3907087"/>
            <a:ext cx="822045" cy="307777"/>
          </a:xfrm>
          <a:prstGeom prst="rect">
            <a:avLst/>
          </a:prstGeom>
          <a:noFill/>
        </p:spPr>
        <p:txBody>
          <a:bodyPr wrap="square" rtlCol="0">
            <a:spAutoFit/>
          </a:bodyPr>
          <a:lstStyle/>
          <a:p>
            <a:pPr algn="ctr"/>
            <a:r>
              <a:rPr lang="en-US" sz="1400" dirty="0"/>
              <a:t>Head B</a:t>
            </a:r>
          </a:p>
        </p:txBody>
      </p:sp>
      <p:sp>
        <p:nvSpPr>
          <p:cNvPr id="41" name="TextBox 40">
            <a:extLst>
              <a:ext uri="{FF2B5EF4-FFF2-40B4-BE49-F238E27FC236}">
                <a16:creationId xmlns:a16="http://schemas.microsoft.com/office/drawing/2014/main" id="{282B270B-A173-878E-C700-4FD24748C295}"/>
              </a:ext>
            </a:extLst>
          </p:cNvPr>
          <p:cNvSpPr txBox="1"/>
          <p:nvPr/>
        </p:nvSpPr>
        <p:spPr>
          <a:xfrm>
            <a:off x="8539695" y="2886470"/>
            <a:ext cx="822045" cy="307777"/>
          </a:xfrm>
          <a:prstGeom prst="rect">
            <a:avLst/>
          </a:prstGeom>
          <a:noFill/>
        </p:spPr>
        <p:txBody>
          <a:bodyPr wrap="square" rtlCol="0">
            <a:spAutoFit/>
          </a:bodyPr>
          <a:lstStyle/>
          <a:p>
            <a:pPr algn="ctr"/>
            <a:r>
              <a:rPr lang="en-US" sz="1400" dirty="0"/>
              <a:t>Body A</a:t>
            </a:r>
          </a:p>
        </p:txBody>
      </p:sp>
      <p:cxnSp>
        <p:nvCxnSpPr>
          <p:cNvPr id="46" name="Straight Connector 45">
            <a:extLst>
              <a:ext uri="{FF2B5EF4-FFF2-40B4-BE49-F238E27FC236}">
                <a16:creationId xmlns:a16="http://schemas.microsoft.com/office/drawing/2014/main" id="{684CD444-CC93-5F9A-F48D-5E767BFDC7CC}"/>
              </a:ext>
            </a:extLst>
          </p:cNvPr>
          <p:cNvCxnSpPr>
            <a:cxnSpLocks/>
          </p:cNvCxnSpPr>
          <p:nvPr/>
        </p:nvCxnSpPr>
        <p:spPr>
          <a:xfrm>
            <a:off x="6222300" y="5816184"/>
            <a:ext cx="32567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5A038E-A539-C254-6FA7-F03DA668BDDE}"/>
              </a:ext>
            </a:extLst>
          </p:cNvPr>
          <p:cNvCxnSpPr>
            <a:cxnSpLocks/>
          </p:cNvCxnSpPr>
          <p:nvPr/>
        </p:nvCxnSpPr>
        <p:spPr>
          <a:xfrm>
            <a:off x="947903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8E4374-39A1-DB9B-A6C3-6BD3CC22BF91}"/>
              </a:ext>
            </a:extLst>
          </p:cNvPr>
          <p:cNvCxnSpPr>
            <a:cxnSpLocks/>
          </p:cNvCxnSpPr>
          <p:nvPr/>
        </p:nvCxnSpPr>
        <p:spPr>
          <a:xfrm>
            <a:off x="6222300"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DA5E33E-9A1E-D395-B80F-7AAF125A79D6}"/>
              </a:ext>
            </a:extLst>
          </p:cNvPr>
          <p:cNvSpPr txBox="1"/>
          <p:nvPr/>
        </p:nvSpPr>
        <p:spPr>
          <a:xfrm>
            <a:off x="7043123" y="5843817"/>
            <a:ext cx="1616921" cy="307777"/>
          </a:xfrm>
          <a:prstGeom prst="rect">
            <a:avLst/>
          </a:prstGeom>
          <a:noFill/>
        </p:spPr>
        <p:txBody>
          <a:bodyPr wrap="square" rtlCol="0">
            <a:spAutoFit/>
          </a:bodyPr>
          <a:lstStyle/>
          <a:p>
            <a:pPr algn="ctr"/>
            <a:r>
              <a:rPr lang="en-US" sz="1400" dirty="0">
                <a:latin typeface="Avenir Book" panose="02000503020000020003" pitchFamily="2" charset="0"/>
              </a:rPr>
              <a:t>Transfer learning</a:t>
            </a:r>
          </a:p>
        </p:txBody>
      </p:sp>
      <p:sp>
        <p:nvSpPr>
          <p:cNvPr id="71" name="TextBox 70">
            <a:extLst>
              <a:ext uri="{FF2B5EF4-FFF2-40B4-BE49-F238E27FC236}">
                <a16:creationId xmlns:a16="http://schemas.microsoft.com/office/drawing/2014/main" id="{FCEAE8C3-D12B-20DC-5D36-6C49529EE2DA}"/>
              </a:ext>
            </a:extLst>
          </p:cNvPr>
          <p:cNvSpPr txBox="1"/>
          <p:nvPr/>
        </p:nvSpPr>
        <p:spPr>
          <a:xfrm>
            <a:off x="6820126" y="499069"/>
            <a:ext cx="2167979" cy="738664"/>
          </a:xfrm>
          <a:prstGeom prst="rect">
            <a:avLst/>
          </a:prstGeom>
          <a:noFill/>
        </p:spPr>
        <p:txBody>
          <a:bodyPr wrap="square" rtlCol="0">
            <a:spAutoFit/>
          </a:bodyPr>
          <a:lstStyle/>
          <a:p>
            <a:pPr algn="ctr"/>
            <a:r>
              <a:rPr lang="en-US" sz="1400" i="1" dirty="0">
                <a:latin typeface="Avenir Light Oblique" panose="020B0402020203090204" pitchFamily="34" charset="77"/>
              </a:rPr>
              <a:t>Extract knowledge from source task, and apply to different target task</a:t>
            </a:r>
          </a:p>
        </p:txBody>
      </p:sp>
      <p:sp>
        <p:nvSpPr>
          <p:cNvPr id="72" name="TextBox 71">
            <a:extLst>
              <a:ext uri="{FF2B5EF4-FFF2-40B4-BE49-F238E27FC236}">
                <a16:creationId xmlns:a16="http://schemas.microsoft.com/office/drawing/2014/main" id="{050A4774-B3B0-BC17-43BA-1879CC87923B}"/>
              </a:ext>
            </a:extLst>
          </p:cNvPr>
          <p:cNvSpPr txBox="1"/>
          <p:nvPr/>
        </p:nvSpPr>
        <p:spPr>
          <a:xfrm>
            <a:off x="6790387" y="2542497"/>
            <a:ext cx="2167979" cy="523220"/>
          </a:xfrm>
          <a:prstGeom prst="rect">
            <a:avLst/>
          </a:prstGeom>
          <a:noFill/>
        </p:spPr>
        <p:txBody>
          <a:bodyPr wrap="square" rtlCol="0">
            <a:spAutoFit/>
          </a:bodyPr>
          <a:lstStyle/>
          <a:p>
            <a:pPr algn="ctr"/>
            <a:r>
              <a:rPr lang="en-US" sz="1400" i="1" dirty="0">
                <a:latin typeface="Avenir Light Oblique" panose="020B0402020203090204" pitchFamily="34" charset="77"/>
              </a:rPr>
              <a:t>Initialize </a:t>
            </a:r>
          </a:p>
          <a:p>
            <a:pPr algn="ctr"/>
            <a:r>
              <a:rPr lang="en-US" sz="1400" i="1" dirty="0">
                <a:latin typeface="Avenir Light Oblique" panose="020B0402020203090204" pitchFamily="34" charset="77"/>
              </a:rPr>
              <a:t>with Body A</a:t>
            </a:r>
          </a:p>
        </p:txBody>
      </p:sp>
      <p:cxnSp>
        <p:nvCxnSpPr>
          <p:cNvPr id="75" name="Straight Arrow Connector 74">
            <a:extLst>
              <a:ext uri="{FF2B5EF4-FFF2-40B4-BE49-F238E27FC236}">
                <a16:creationId xmlns:a16="http://schemas.microsoft.com/office/drawing/2014/main" id="{6D74933B-20D3-091E-B495-96DBF4245046}"/>
              </a:ext>
            </a:extLst>
          </p:cNvPr>
          <p:cNvCxnSpPr>
            <a:cxnSpLocks/>
          </p:cNvCxnSpPr>
          <p:nvPr/>
        </p:nvCxnSpPr>
        <p:spPr>
          <a:xfrm>
            <a:off x="7305763" y="3023548"/>
            <a:ext cx="1106158" cy="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dark, gauge&#10;&#10;Description automatically generated">
            <a:extLst>
              <a:ext uri="{FF2B5EF4-FFF2-40B4-BE49-F238E27FC236}">
                <a16:creationId xmlns:a16="http://schemas.microsoft.com/office/drawing/2014/main" id="{FB155104-9E0F-1665-DB55-48B498D1A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Freeform 2">
            <a:extLst>
              <a:ext uri="{FF2B5EF4-FFF2-40B4-BE49-F238E27FC236}">
                <a16:creationId xmlns:a16="http://schemas.microsoft.com/office/drawing/2014/main" id="{81168804-62F2-E4ED-46D0-4A950279DA59}"/>
              </a:ext>
            </a:extLst>
          </p:cNvPr>
          <p:cNvSpPr/>
          <p:nvPr/>
        </p:nvSpPr>
        <p:spPr>
          <a:xfrm>
            <a:off x="2862234" y="2883131"/>
            <a:ext cx="3738760" cy="2035152"/>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Lst>
            <a:ahLst/>
            <a:cxnLst>
              <a:cxn ang="0">
                <a:pos x="connsiteX0" y="connsiteY0"/>
              </a:cxn>
              <a:cxn ang="0">
                <a:pos x="connsiteX1" y="connsiteY1"/>
              </a:cxn>
            </a:cxnLst>
            <a:rect l="l" t="t" r="r" b="b"/>
            <a:pathLst>
              <a:path w="3738760" h="2035152">
                <a:moveTo>
                  <a:pt x="0" y="2035152"/>
                </a:moveTo>
                <a:cubicBezTo>
                  <a:pt x="895462" y="1263682"/>
                  <a:pt x="1477110" y="-102955"/>
                  <a:pt x="3738760" y="6159"/>
                </a:cubicBezTo>
              </a:path>
            </a:pathLst>
          </a:custGeom>
          <a:noFill/>
          <a:ln w="28575">
            <a:solidFill>
              <a:srgbClr val="63B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BD79"/>
              </a:solidFill>
            </a:endParaRPr>
          </a:p>
        </p:txBody>
      </p:sp>
      <p:sp>
        <p:nvSpPr>
          <p:cNvPr id="4" name="Freeform 3">
            <a:extLst>
              <a:ext uri="{FF2B5EF4-FFF2-40B4-BE49-F238E27FC236}">
                <a16:creationId xmlns:a16="http://schemas.microsoft.com/office/drawing/2014/main" id="{F31A8808-57B4-7033-2E47-721FDB44B061}"/>
              </a:ext>
            </a:extLst>
          </p:cNvPr>
          <p:cNvSpPr/>
          <p:nvPr/>
        </p:nvSpPr>
        <p:spPr>
          <a:xfrm>
            <a:off x="2862234" y="2622558"/>
            <a:ext cx="3706296" cy="1785514"/>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 name="connsiteX0" fmla="*/ 0 w 3738760"/>
              <a:gd name="connsiteY0" fmla="*/ 2037625 h 2037625"/>
              <a:gd name="connsiteX1" fmla="*/ 3738760 w 3738760"/>
              <a:gd name="connsiteY1" fmla="*/ 8632 h 2037625"/>
              <a:gd name="connsiteX0" fmla="*/ 0 w 3706296"/>
              <a:gd name="connsiteY0" fmla="*/ 1796705 h 1796705"/>
              <a:gd name="connsiteX1" fmla="*/ 3706296 w 3706296"/>
              <a:gd name="connsiteY1" fmla="*/ 11191 h 1796705"/>
              <a:gd name="connsiteX0" fmla="*/ 0 w 3706296"/>
              <a:gd name="connsiteY0" fmla="*/ 1798698 h 1798698"/>
              <a:gd name="connsiteX1" fmla="*/ 3706296 w 3706296"/>
              <a:gd name="connsiteY1" fmla="*/ 13184 h 1798698"/>
              <a:gd name="connsiteX0" fmla="*/ 0 w 3706296"/>
              <a:gd name="connsiteY0" fmla="*/ 1803902 h 1803902"/>
              <a:gd name="connsiteX1" fmla="*/ 3706296 w 3706296"/>
              <a:gd name="connsiteY1" fmla="*/ 18388 h 1803902"/>
              <a:gd name="connsiteX0" fmla="*/ 0 w 3706296"/>
              <a:gd name="connsiteY0" fmla="*/ 1785514 h 1785514"/>
              <a:gd name="connsiteX1" fmla="*/ 3706296 w 3706296"/>
              <a:gd name="connsiteY1" fmla="*/ 0 h 1785514"/>
            </a:gdLst>
            <a:ahLst/>
            <a:cxnLst>
              <a:cxn ang="0">
                <a:pos x="connsiteX0" y="connsiteY0"/>
              </a:cxn>
              <a:cxn ang="0">
                <a:pos x="connsiteX1" y="connsiteY1"/>
              </a:cxn>
            </a:cxnLst>
            <a:rect l="l" t="t" r="r" b="b"/>
            <a:pathLst>
              <a:path w="3706296" h="1785514">
                <a:moveTo>
                  <a:pt x="0" y="1785514"/>
                </a:moveTo>
                <a:cubicBezTo>
                  <a:pt x="549180" y="332302"/>
                  <a:pt x="1044258" y="9920"/>
                  <a:pt x="3706296" y="0"/>
                </a:cubicBezTo>
              </a:path>
            </a:pathLst>
          </a:custGeom>
          <a:noFill/>
          <a:ln w="28575">
            <a:solidFill>
              <a:srgbClr val="63BD7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63BD79"/>
              </a:solidFill>
            </a:endParaRPr>
          </a:p>
        </p:txBody>
      </p:sp>
      <p:cxnSp>
        <p:nvCxnSpPr>
          <p:cNvPr id="7" name="Straight Connector 6">
            <a:extLst>
              <a:ext uri="{FF2B5EF4-FFF2-40B4-BE49-F238E27FC236}">
                <a16:creationId xmlns:a16="http://schemas.microsoft.com/office/drawing/2014/main" id="{937C16C4-9747-5CAF-00CC-9F004D6F67BE}"/>
              </a:ext>
            </a:extLst>
          </p:cNvPr>
          <p:cNvCxnSpPr/>
          <p:nvPr/>
        </p:nvCxnSpPr>
        <p:spPr>
          <a:xfrm>
            <a:off x="7203440" y="3766690"/>
            <a:ext cx="467360" cy="0"/>
          </a:xfrm>
          <a:prstGeom prst="line">
            <a:avLst/>
          </a:prstGeom>
          <a:ln w="28575">
            <a:solidFill>
              <a:srgbClr val="63BD79"/>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2E73DE-F7B3-2650-23E1-DF3F9281A6B4}"/>
              </a:ext>
            </a:extLst>
          </p:cNvPr>
          <p:cNvCxnSpPr/>
          <p:nvPr/>
        </p:nvCxnSpPr>
        <p:spPr>
          <a:xfrm>
            <a:off x="7203440" y="4091810"/>
            <a:ext cx="467360" cy="0"/>
          </a:xfrm>
          <a:prstGeom prst="line">
            <a:avLst/>
          </a:prstGeom>
          <a:ln w="28575">
            <a:solidFill>
              <a:srgbClr val="63BD79"/>
            </a:solidFill>
            <a:prstDash val="soli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F42A2BB-845A-A6AB-17CA-6FBB480BAEC4}"/>
              </a:ext>
            </a:extLst>
          </p:cNvPr>
          <p:cNvGrpSpPr/>
          <p:nvPr/>
        </p:nvGrpSpPr>
        <p:grpSpPr>
          <a:xfrm>
            <a:off x="3017519" y="1897201"/>
            <a:ext cx="1531034" cy="1232079"/>
            <a:chOff x="3017519" y="1897201"/>
            <a:chExt cx="1531034" cy="1232079"/>
          </a:xfrm>
        </p:grpSpPr>
        <p:cxnSp>
          <p:nvCxnSpPr>
            <p:cNvPr id="10" name="Straight Arrow Connector 9">
              <a:extLst>
                <a:ext uri="{FF2B5EF4-FFF2-40B4-BE49-F238E27FC236}">
                  <a16:creationId xmlns:a16="http://schemas.microsoft.com/office/drawing/2014/main" id="{D8B6D463-64F4-8897-0B4F-93A7AB9D9AC9}"/>
                </a:ext>
              </a:extLst>
            </p:cNvPr>
            <p:cNvCxnSpPr/>
            <p:nvPr/>
          </p:nvCxnSpPr>
          <p:spPr>
            <a:xfrm>
              <a:off x="3484880" y="2255520"/>
              <a:ext cx="0" cy="873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E8B9D1-00A7-E1CE-03FA-0BACFF2D7135}"/>
                </a:ext>
              </a:extLst>
            </p:cNvPr>
            <p:cNvSpPr txBox="1"/>
            <p:nvPr/>
          </p:nvSpPr>
          <p:spPr>
            <a:xfrm>
              <a:off x="3017519" y="1897201"/>
              <a:ext cx="1531034"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slope</a:t>
              </a:r>
            </a:p>
          </p:txBody>
        </p:sp>
      </p:grpSp>
      <p:grpSp>
        <p:nvGrpSpPr>
          <p:cNvPr id="24" name="Group 23">
            <a:extLst>
              <a:ext uri="{FF2B5EF4-FFF2-40B4-BE49-F238E27FC236}">
                <a16:creationId xmlns:a16="http://schemas.microsoft.com/office/drawing/2014/main" id="{570D6F37-8E2D-99DF-E4CC-B498A42FEF73}"/>
              </a:ext>
            </a:extLst>
          </p:cNvPr>
          <p:cNvGrpSpPr/>
          <p:nvPr/>
        </p:nvGrpSpPr>
        <p:grpSpPr>
          <a:xfrm>
            <a:off x="4934059" y="1859285"/>
            <a:ext cx="2099783" cy="670555"/>
            <a:chOff x="4934059" y="1859285"/>
            <a:chExt cx="2099783" cy="670555"/>
          </a:xfrm>
        </p:grpSpPr>
        <p:cxnSp>
          <p:nvCxnSpPr>
            <p:cNvPr id="11" name="Straight Arrow Connector 10">
              <a:extLst>
                <a:ext uri="{FF2B5EF4-FFF2-40B4-BE49-F238E27FC236}">
                  <a16:creationId xmlns:a16="http://schemas.microsoft.com/office/drawing/2014/main" id="{A1B6B427-7D77-6D6C-0C83-9D2A9D9AA3C8}"/>
                </a:ext>
              </a:extLst>
            </p:cNvPr>
            <p:cNvCxnSpPr>
              <a:cxnSpLocks/>
            </p:cNvCxnSpPr>
            <p:nvPr/>
          </p:nvCxnSpPr>
          <p:spPr>
            <a:xfrm>
              <a:off x="5994400" y="2255520"/>
              <a:ext cx="0" cy="274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856EB1-BDBE-AA65-D95A-C3FA58BADAF8}"/>
                </a:ext>
              </a:extLst>
            </p:cNvPr>
            <p:cNvSpPr txBox="1"/>
            <p:nvPr/>
          </p:nvSpPr>
          <p:spPr>
            <a:xfrm>
              <a:off x="4934059" y="1859285"/>
              <a:ext cx="2099783"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asymptote</a:t>
              </a:r>
            </a:p>
          </p:txBody>
        </p:sp>
      </p:grpSp>
      <p:grpSp>
        <p:nvGrpSpPr>
          <p:cNvPr id="25" name="Group 24">
            <a:extLst>
              <a:ext uri="{FF2B5EF4-FFF2-40B4-BE49-F238E27FC236}">
                <a16:creationId xmlns:a16="http://schemas.microsoft.com/office/drawing/2014/main" id="{DC9E0F2C-D50B-0507-5906-872E744AB9D9}"/>
              </a:ext>
            </a:extLst>
          </p:cNvPr>
          <p:cNvGrpSpPr/>
          <p:nvPr/>
        </p:nvGrpSpPr>
        <p:grpSpPr>
          <a:xfrm>
            <a:off x="2956560" y="4208017"/>
            <a:ext cx="2669321" cy="353943"/>
            <a:chOff x="2956560" y="4208017"/>
            <a:chExt cx="2669321" cy="353943"/>
          </a:xfrm>
        </p:grpSpPr>
        <p:cxnSp>
          <p:nvCxnSpPr>
            <p:cNvPr id="13" name="Straight Arrow Connector 12">
              <a:extLst>
                <a:ext uri="{FF2B5EF4-FFF2-40B4-BE49-F238E27FC236}">
                  <a16:creationId xmlns:a16="http://schemas.microsoft.com/office/drawing/2014/main" id="{EAC56A3C-E797-DAEE-E562-976C8C67BB81}"/>
                </a:ext>
              </a:extLst>
            </p:cNvPr>
            <p:cNvCxnSpPr>
              <a:cxnSpLocks/>
            </p:cNvCxnSpPr>
            <p:nvPr/>
          </p:nvCxnSpPr>
          <p:spPr>
            <a:xfrm flipH="1">
              <a:off x="2956560" y="4408072"/>
              <a:ext cx="944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391FA3-4563-A34B-ADF2-5754BE6E6704}"/>
                </a:ext>
              </a:extLst>
            </p:cNvPr>
            <p:cNvSpPr txBox="1"/>
            <p:nvPr/>
          </p:nvSpPr>
          <p:spPr>
            <a:xfrm>
              <a:off x="3901440" y="4208017"/>
              <a:ext cx="1724441"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start</a:t>
              </a:r>
            </a:p>
          </p:txBody>
        </p:sp>
      </p:grpSp>
      <p:sp>
        <p:nvSpPr>
          <p:cNvPr id="19" name="TextBox 18">
            <a:extLst>
              <a:ext uri="{FF2B5EF4-FFF2-40B4-BE49-F238E27FC236}">
                <a16:creationId xmlns:a16="http://schemas.microsoft.com/office/drawing/2014/main" id="{B9B7DC2A-1D1E-7816-4664-B7F195678081}"/>
              </a:ext>
            </a:extLst>
          </p:cNvPr>
          <p:cNvSpPr txBox="1"/>
          <p:nvPr/>
        </p:nvSpPr>
        <p:spPr>
          <a:xfrm>
            <a:off x="4173438" y="4934239"/>
            <a:ext cx="1724441"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training</a:t>
            </a:r>
          </a:p>
        </p:txBody>
      </p:sp>
      <p:sp>
        <p:nvSpPr>
          <p:cNvPr id="20" name="TextBox 19">
            <a:extLst>
              <a:ext uri="{FF2B5EF4-FFF2-40B4-BE49-F238E27FC236}">
                <a16:creationId xmlns:a16="http://schemas.microsoft.com/office/drawing/2014/main" id="{91C3D93C-A47A-24DB-3E04-E0341D88DC03}"/>
              </a:ext>
            </a:extLst>
          </p:cNvPr>
          <p:cNvSpPr txBox="1"/>
          <p:nvPr/>
        </p:nvSpPr>
        <p:spPr>
          <a:xfrm rot="16200000">
            <a:off x="1428723" y="2959631"/>
            <a:ext cx="2171029"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performance</a:t>
            </a:r>
          </a:p>
        </p:txBody>
      </p:sp>
      <p:sp>
        <p:nvSpPr>
          <p:cNvPr id="21" name="TextBox 20">
            <a:extLst>
              <a:ext uri="{FF2B5EF4-FFF2-40B4-BE49-F238E27FC236}">
                <a16:creationId xmlns:a16="http://schemas.microsoft.com/office/drawing/2014/main" id="{8A36788E-F250-28BE-51A8-A31AF726AA4F}"/>
              </a:ext>
            </a:extLst>
          </p:cNvPr>
          <p:cNvSpPr txBox="1"/>
          <p:nvPr/>
        </p:nvSpPr>
        <p:spPr>
          <a:xfrm>
            <a:off x="7774776" y="3581154"/>
            <a:ext cx="2049944"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 transfer</a:t>
            </a:r>
          </a:p>
        </p:txBody>
      </p:sp>
      <p:sp>
        <p:nvSpPr>
          <p:cNvPr id="22" name="TextBox 21">
            <a:extLst>
              <a:ext uri="{FF2B5EF4-FFF2-40B4-BE49-F238E27FC236}">
                <a16:creationId xmlns:a16="http://schemas.microsoft.com/office/drawing/2014/main" id="{897860D7-86E4-C404-B904-BDE021784BE1}"/>
              </a:ext>
            </a:extLst>
          </p:cNvPr>
          <p:cNvSpPr txBox="1"/>
          <p:nvPr/>
        </p:nvSpPr>
        <p:spPr>
          <a:xfrm>
            <a:off x="7774776" y="3907144"/>
            <a:ext cx="2386452"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without transfer</a:t>
            </a:r>
          </a:p>
        </p:txBody>
      </p:sp>
      <p:sp>
        <p:nvSpPr>
          <p:cNvPr id="2" name="Left-Up Arrow 1">
            <a:extLst>
              <a:ext uri="{FF2B5EF4-FFF2-40B4-BE49-F238E27FC236}">
                <a16:creationId xmlns:a16="http://schemas.microsoft.com/office/drawing/2014/main" id="{5650DB5A-95F2-8408-F023-5D894082FBC4}"/>
              </a:ext>
            </a:extLst>
          </p:cNvPr>
          <p:cNvSpPr/>
          <p:nvPr/>
        </p:nvSpPr>
        <p:spPr>
          <a:xfrm flipH="1">
            <a:off x="2812509" y="1813684"/>
            <a:ext cx="3923061" cy="3153627"/>
          </a:xfrm>
          <a:prstGeom prst="leftUpArrow">
            <a:avLst>
              <a:gd name="adj1" fmla="val 780"/>
              <a:gd name="adj2" fmla="val 1494"/>
              <a:gd name="adj3" fmla="val 2541"/>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6" name="Picture 5" descr="A picture containing dark, gauge&#10;&#10;Description automatically generated">
            <a:extLst>
              <a:ext uri="{FF2B5EF4-FFF2-40B4-BE49-F238E27FC236}">
                <a16:creationId xmlns:a16="http://schemas.microsoft.com/office/drawing/2014/main" id="{2D480DC2-45EA-577F-12D7-9E6EF76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6699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What to Transfer</a:t>
            </a:r>
            <a:endParaRPr lang="en-US" sz="2800" dirty="0">
              <a:latin typeface="Avenir" panose="02000503020000020003" pitchFamily="2" charset="0"/>
              <a:cs typeface="Arial" panose="020B0604020202020204" pitchFamily="34"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When to Transfer</a:t>
            </a:r>
            <a:endParaRPr lang="en-US" sz="2800" dirty="0">
              <a:latin typeface="Avenir" panose="02000503020000020003" pitchFamily="2" charset="0"/>
              <a:cs typeface="Arial" panose="020B0604020202020204" pitchFamily="34"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Three Key Questions</a:t>
            </a: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How to Transfer</a:t>
            </a:r>
            <a:endParaRPr lang="en-US" sz="2800" dirty="0">
              <a:latin typeface="Avenir" panose="02000503020000020003" pitchFamily="2" charset="0"/>
              <a:cs typeface="Arial" panose="020B0604020202020204" pitchFamily="34"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latin typeface="+mj-lt"/>
                <a:ea typeface="Verdana" panose="020B0604030504040204" pitchFamily="34" charset="0"/>
              </a:rPr>
              <a:t>Source: Sarkar, D, et al. (2018). </a:t>
            </a:r>
            <a:r>
              <a:rPr lang="en-US" sz="1400" i="1" dirty="0">
                <a:latin typeface="+mj-lt"/>
                <a:ea typeface="Verdana" panose="020B0604030504040204" pitchFamily="34" charset="0"/>
              </a:rPr>
              <a:t>Hands-on transfer learning with Python. </a:t>
            </a:r>
            <a:r>
              <a:rPr lang="en-US" sz="1400" b="0" i="0" dirty="0">
                <a:effectLst/>
                <a:latin typeface="+mj-lt"/>
                <a:ea typeface="Verdana" panose="020B0604030504040204" pitchFamily="34" charset="0"/>
              </a:rPr>
              <a:t>Birmingham, UK: Packt Publishing. (Chapter </a:t>
            </a:r>
            <a:r>
              <a:rPr lang="en-US" sz="1400" dirty="0">
                <a:latin typeface="+mj-lt"/>
                <a:ea typeface="Verdana" panose="020B0604030504040204" pitchFamily="34" charset="0"/>
              </a:rPr>
              <a:t>4</a:t>
            </a:r>
            <a:r>
              <a:rPr lang="en-US" sz="1400" b="0" i="0" dirty="0">
                <a:effectLst/>
                <a:latin typeface="+mj-lt"/>
                <a:ea typeface="Verdana" panose="020B0604030504040204" pitchFamily="34" charset="0"/>
              </a:rPr>
              <a:t>)</a:t>
            </a:r>
            <a:endParaRPr lang="en-US" sz="1400" dirty="0">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AA79CABC-2E4E-201F-06D7-DB8548D9B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pic>
        <p:nvPicPr>
          <p:cNvPr id="3" name="Graphic 2" descr="Document with solid fill">
            <a:extLst>
              <a:ext uri="{FF2B5EF4-FFF2-40B4-BE49-F238E27FC236}">
                <a16:creationId xmlns:a16="http://schemas.microsoft.com/office/drawing/2014/main" id="{DDCE8A19-1CEA-911B-61A6-F42C8C0E5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1770" y="2252383"/>
            <a:ext cx="1788460" cy="1788460"/>
          </a:xfrm>
          <a:prstGeom prst="rect">
            <a:avLst/>
          </a:prstGeom>
          <a:scene3d>
            <a:camera prst="perspectiveLeft"/>
            <a:lightRig rig="threePt" dir="t"/>
          </a:scene3d>
          <a:sp3d/>
        </p:spPr>
      </p:pic>
      <p:sp>
        <p:nvSpPr>
          <p:cNvPr id="4" name="TextBox 3">
            <a:extLst>
              <a:ext uri="{FF2B5EF4-FFF2-40B4-BE49-F238E27FC236}">
                <a16:creationId xmlns:a16="http://schemas.microsoft.com/office/drawing/2014/main" id="{642156F9-5475-A220-0C25-18E089AB27AE}"/>
              </a:ext>
            </a:extLst>
          </p:cNvPr>
          <p:cNvSpPr txBox="1"/>
          <p:nvPr/>
        </p:nvSpPr>
        <p:spPr>
          <a:xfrm>
            <a:off x="0" y="4040843"/>
            <a:ext cx="12192000" cy="646331"/>
          </a:xfrm>
          <a:prstGeom prst="rect">
            <a:avLst/>
          </a:prstGeom>
          <a:noFill/>
        </p:spPr>
        <p:txBody>
          <a:bodyPr wrap="square" rtlCol="0">
            <a:spAutoFit/>
          </a:bodyPr>
          <a:lstStyle/>
          <a:p>
            <a:pPr algn="ctr"/>
            <a:r>
              <a:rPr lang="en-US" sz="3600" dirty="0">
                <a:solidFill>
                  <a:schemeClr val="tx1">
                    <a:lumMod val="65000"/>
                    <a:lumOff val="35000"/>
                  </a:schemeClr>
                </a:solidFill>
                <a:latin typeface="Futura Medium" panose="020B0602020204020303" pitchFamily="34" charset="-79"/>
                <a:cs typeface="Futura Medium" panose="020B0602020204020303" pitchFamily="34" charset="-79"/>
              </a:rPr>
              <a:t>Handouts</a:t>
            </a:r>
            <a:endParaRPr lang="en-US" sz="3600" dirty="0">
              <a:latin typeface="Futura Medium" panose="020B0602020204020303" pitchFamily="34" charset="-79"/>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A6821C70-4965-F004-175C-265EFE690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Rectangle 2">
            <a:extLst>
              <a:ext uri="{FF2B5EF4-FFF2-40B4-BE49-F238E27FC236}">
                <a16:creationId xmlns:a16="http://schemas.microsoft.com/office/drawing/2014/main" id="{9DC8445F-123D-200B-B93D-05B3B65A6926}"/>
              </a:ext>
            </a:extLst>
          </p:cNvPr>
          <p:cNvSpPr/>
          <p:nvPr/>
        </p:nvSpPr>
        <p:spPr>
          <a:xfrm>
            <a:off x="1278098" y="1098883"/>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C6B7D46-931F-D1FE-163E-92E278CBF1E1}"/>
              </a:ext>
            </a:extLst>
          </p:cNvPr>
          <p:cNvSpPr/>
          <p:nvPr/>
        </p:nvSpPr>
        <p:spPr>
          <a:xfrm>
            <a:off x="8396034" y="1098884"/>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38E5DD15-A2AA-F70C-2CAB-03F4C82CA468}"/>
              </a:ext>
            </a:extLst>
          </p:cNvPr>
          <p:cNvSpPr/>
          <p:nvPr/>
        </p:nvSpPr>
        <p:spPr>
          <a:xfrm>
            <a:off x="1278098" y="1914095"/>
            <a:ext cx="3064042" cy="481263"/>
          </a:xfrm>
          <a:prstGeom prst="roundRect">
            <a:avLst/>
          </a:prstGeom>
          <a:no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9565183-F858-2FE7-8684-3685273E21C2}"/>
              </a:ext>
            </a:extLst>
          </p:cNvPr>
          <p:cNvSpPr/>
          <p:nvPr/>
        </p:nvSpPr>
        <p:spPr>
          <a:xfrm>
            <a:off x="8396034" y="1914095"/>
            <a:ext cx="3064042" cy="481263"/>
          </a:xfrm>
          <a:prstGeom prst="roundRect">
            <a:avLst/>
          </a:prstGeom>
          <a:noFill/>
          <a:ln w="63500">
            <a:solidFill>
              <a:srgbClr val="EDC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4A8EDFEC-2403-1B3F-21C5-DE42EADB1F41}"/>
              </a:ext>
            </a:extLst>
          </p:cNvPr>
          <p:cNvSpPr/>
          <p:nvPr/>
        </p:nvSpPr>
        <p:spPr>
          <a:xfrm>
            <a:off x="1278098" y="2692137"/>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4802DA9-C8C3-C819-3D94-3EF0815459D2}"/>
              </a:ext>
            </a:extLst>
          </p:cNvPr>
          <p:cNvSpPr/>
          <p:nvPr/>
        </p:nvSpPr>
        <p:spPr>
          <a:xfrm>
            <a:off x="1278098" y="3835139"/>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7F6EC912-AA60-3346-A526-6AC87348BED0}"/>
              </a:ext>
            </a:extLst>
          </p:cNvPr>
          <p:cNvSpPr/>
          <p:nvPr/>
        </p:nvSpPr>
        <p:spPr>
          <a:xfrm>
            <a:off x="5614850" y="3011271"/>
            <a:ext cx="1863524" cy="1064499"/>
          </a:xfrm>
          <a:prstGeom prst="rightArrow">
            <a:avLst>
              <a:gd name="adj1" fmla="val 60873"/>
              <a:gd name="adj2" fmla="val 58699"/>
            </a:avLst>
          </a:prstGeom>
          <a:solidFill>
            <a:srgbClr val="3D38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0" name="Rounded Rectangle 9">
            <a:extLst>
              <a:ext uri="{FF2B5EF4-FFF2-40B4-BE49-F238E27FC236}">
                <a16:creationId xmlns:a16="http://schemas.microsoft.com/office/drawing/2014/main" id="{CE8E12C9-00DF-94F3-8997-1815CB7944EE}"/>
              </a:ext>
            </a:extLst>
          </p:cNvPr>
          <p:cNvSpPr/>
          <p:nvPr/>
        </p:nvSpPr>
        <p:spPr>
          <a:xfrm>
            <a:off x="1278098" y="4605116"/>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04A099-5DF7-4673-1E53-B3F674FA7615}"/>
              </a:ext>
            </a:extLst>
          </p:cNvPr>
          <p:cNvSpPr/>
          <p:nvPr/>
        </p:nvSpPr>
        <p:spPr>
          <a:xfrm>
            <a:off x="1278098" y="5321017"/>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93921B08-BCE6-936C-172D-3A23FBFDBFA8}"/>
              </a:ext>
            </a:extLst>
          </p:cNvPr>
          <p:cNvSpPr/>
          <p:nvPr/>
        </p:nvSpPr>
        <p:spPr>
          <a:xfrm rot="10800000">
            <a:off x="2790229" y="1617886"/>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own Arrow 13">
            <a:extLst>
              <a:ext uri="{FF2B5EF4-FFF2-40B4-BE49-F238E27FC236}">
                <a16:creationId xmlns:a16="http://schemas.microsoft.com/office/drawing/2014/main" id="{42F838F7-3AD7-65C2-2D24-D8482D888061}"/>
              </a:ext>
            </a:extLst>
          </p:cNvPr>
          <p:cNvSpPr/>
          <p:nvPr/>
        </p:nvSpPr>
        <p:spPr>
          <a:xfrm rot="10800000">
            <a:off x="2790227" y="2448404"/>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1165CF68-21CA-1080-7798-100647CE8AF3}"/>
              </a:ext>
            </a:extLst>
          </p:cNvPr>
          <p:cNvCxnSpPr>
            <a:cxnSpLocks/>
          </p:cNvCxnSpPr>
          <p:nvPr/>
        </p:nvCxnSpPr>
        <p:spPr>
          <a:xfrm flipV="1">
            <a:off x="2838596"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Down Arrow 18">
            <a:extLst>
              <a:ext uri="{FF2B5EF4-FFF2-40B4-BE49-F238E27FC236}">
                <a16:creationId xmlns:a16="http://schemas.microsoft.com/office/drawing/2014/main" id="{F5F97355-AA3D-6B6B-05D6-E1EDB4A8E06E}"/>
              </a:ext>
            </a:extLst>
          </p:cNvPr>
          <p:cNvSpPr/>
          <p:nvPr/>
        </p:nvSpPr>
        <p:spPr>
          <a:xfrm rot="10800000">
            <a:off x="2790227" y="4359521"/>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a:extLst>
              <a:ext uri="{FF2B5EF4-FFF2-40B4-BE49-F238E27FC236}">
                <a16:creationId xmlns:a16="http://schemas.microsoft.com/office/drawing/2014/main" id="{CBA8C326-AF12-EA5D-6472-85236EF92644}"/>
              </a:ext>
            </a:extLst>
          </p:cNvPr>
          <p:cNvSpPr/>
          <p:nvPr/>
        </p:nvSpPr>
        <p:spPr>
          <a:xfrm rot="10800000">
            <a:off x="2790227" y="5125845"/>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18EB694-8FAE-7D5E-3962-8E71929980FF}"/>
              </a:ext>
            </a:extLst>
          </p:cNvPr>
          <p:cNvSpPr txBox="1"/>
          <p:nvPr/>
        </p:nvSpPr>
        <p:spPr>
          <a:xfrm>
            <a:off x="2271778" y="1163124"/>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22" name="TextBox 21">
            <a:extLst>
              <a:ext uri="{FF2B5EF4-FFF2-40B4-BE49-F238E27FC236}">
                <a16:creationId xmlns:a16="http://schemas.microsoft.com/office/drawing/2014/main" id="{38E05823-9068-B34E-72EC-47E0871E6899}"/>
              </a:ext>
            </a:extLst>
          </p:cNvPr>
          <p:cNvSpPr txBox="1"/>
          <p:nvPr/>
        </p:nvSpPr>
        <p:spPr>
          <a:xfrm>
            <a:off x="2106044" y="1960552"/>
            <a:ext cx="1504708" cy="400110"/>
          </a:xfrm>
          <a:prstGeom prst="rect">
            <a:avLst/>
          </a:prstGeom>
          <a:noFill/>
        </p:spPr>
        <p:txBody>
          <a:bodyPr wrap="square" rtlCol="0">
            <a:spAutoFit/>
          </a:bodyPr>
          <a:lstStyle/>
          <a:p>
            <a:pPr algn="ctr"/>
            <a:r>
              <a:rPr lang="en-US" sz="2000" dirty="0">
                <a:latin typeface="Avenir Medium" panose="02000503020000020003" pitchFamily="2" charset="0"/>
              </a:rPr>
              <a:t>FC: Softmax</a:t>
            </a:r>
          </a:p>
        </p:txBody>
      </p:sp>
      <p:sp>
        <p:nvSpPr>
          <p:cNvPr id="23" name="TextBox 22">
            <a:extLst>
              <a:ext uri="{FF2B5EF4-FFF2-40B4-BE49-F238E27FC236}">
                <a16:creationId xmlns:a16="http://schemas.microsoft.com/office/drawing/2014/main" id="{E1CF0247-5C22-6EA3-1637-1B202509D742}"/>
              </a:ext>
            </a:extLst>
          </p:cNvPr>
          <p:cNvSpPr txBox="1"/>
          <p:nvPr/>
        </p:nvSpPr>
        <p:spPr>
          <a:xfrm>
            <a:off x="2106044" y="272804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24" name="TextBox 23">
            <a:extLst>
              <a:ext uri="{FF2B5EF4-FFF2-40B4-BE49-F238E27FC236}">
                <a16:creationId xmlns:a16="http://schemas.microsoft.com/office/drawing/2014/main" id="{394E2FE2-FFF1-6948-F4B3-5076E187D312}"/>
              </a:ext>
            </a:extLst>
          </p:cNvPr>
          <p:cNvSpPr txBox="1"/>
          <p:nvPr/>
        </p:nvSpPr>
        <p:spPr>
          <a:xfrm>
            <a:off x="2037872" y="3885523"/>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25" name="TextBox 24">
            <a:extLst>
              <a:ext uri="{FF2B5EF4-FFF2-40B4-BE49-F238E27FC236}">
                <a16:creationId xmlns:a16="http://schemas.microsoft.com/office/drawing/2014/main" id="{AA3B4C66-01CF-2060-1CA1-83E9B2A90058}"/>
              </a:ext>
            </a:extLst>
          </p:cNvPr>
          <p:cNvSpPr txBox="1"/>
          <p:nvPr/>
        </p:nvSpPr>
        <p:spPr>
          <a:xfrm>
            <a:off x="2057765" y="46477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26" name="TextBox 25">
            <a:extLst>
              <a:ext uri="{FF2B5EF4-FFF2-40B4-BE49-F238E27FC236}">
                <a16:creationId xmlns:a16="http://schemas.microsoft.com/office/drawing/2014/main" id="{2C3D7526-FF74-1ED2-C510-DE4E0701EFDE}"/>
              </a:ext>
            </a:extLst>
          </p:cNvPr>
          <p:cNvSpPr txBox="1"/>
          <p:nvPr/>
        </p:nvSpPr>
        <p:spPr>
          <a:xfrm>
            <a:off x="2037872" y="5372964"/>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32" name="TextBox 31">
            <a:extLst>
              <a:ext uri="{FF2B5EF4-FFF2-40B4-BE49-F238E27FC236}">
                <a16:creationId xmlns:a16="http://schemas.microsoft.com/office/drawing/2014/main" id="{D08E61E1-01D8-04A1-89B6-719630716904}"/>
              </a:ext>
            </a:extLst>
          </p:cNvPr>
          <p:cNvSpPr txBox="1"/>
          <p:nvPr/>
        </p:nvSpPr>
        <p:spPr>
          <a:xfrm>
            <a:off x="5556977" y="3324699"/>
            <a:ext cx="1504708" cy="400110"/>
          </a:xfrm>
          <a:prstGeom prst="rect">
            <a:avLst/>
          </a:prstGeom>
          <a:noFill/>
        </p:spPr>
        <p:txBody>
          <a:bodyPr wrap="square" rtlCol="0">
            <a:spAutoFit/>
          </a:bodyPr>
          <a:lstStyle/>
          <a:p>
            <a:pPr algn="ctr"/>
            <a:r>
              <a:rPr lang="en-US" sz="2000" i="1" dirty="0">
                <a:solidFill>
                  <a:schemeClr val="bg1"/>
                </a:solidFill>
                <a:latin typeface="Avenir Medium Oblique" panose="02000503020000020003" pitchFamily="2" charset="0"/>
              </a:rPr>
              <a:t>Transfer</a:t>
            </a:r>
          </a:p>
        </p:txBody>
      </p:sp>
      <p:sp>
        <p:nvSpPr>
          <p:cNvPr id="49" name="TextBox 48">
            <a:extLst>
              <a:ext uri="{FF2B5EF4-FFF2-40B4-BE49-F238E27FC236}">
                <a16:creationId xmlns:a16="http://schemas.microsoft.com/office/drawing/2014/main" id="{FF6983F3-4CE3-B479-810F-5D136D18EFA0}"/>
              </a:ext>
            </a:extLst>
          </p:cNvPr>
          <p:cNvSpPr txBox="1"/>
          <p:nvPr/>
        </p:nvSpPr>
        <p:spPr>
          <a:xfrm>
            <a:off x="8934998" y="1968313"/>
            <a:ext cx="2032409" cy="400110"/>
          </a:xfrm>
          <a:prstGeom prst="rect">
            <a:avLst/>
          </a:prstGeom>
          <a:noFill/>
        </p:spPr>
        <p:txBody>
          <a:bodyPr wrap="square" rtlCol="0">
            <a:spAutoFit/>
          </a:bodyPr>
          <a:lstStyle/>
          <a:p>
            <a:pPr algn="ctr"/>
            <a:r>
              <a:rPr lang="en-US" sz="2000" dirty="0">
                <a:ln w="0">
                  <a:noFill/>
                </a:ln>
                <a:latin typeface="Avenir Medium" panose="02000503020000020003" pitchFamily="2" charset="0"/>
              </a:rPr>
              <a:t>Shallow Classifier</a:t>
            </a:r>
          </a:p>
        </p:txBody>
      </p:sp>
      <p:sp>
        <p:nvSpPr>
          <p:cNvPr id="50" name="Rounded Rectangle 49">
            <a:extLst>
              <a:ext uri="{FF2B5EF4-FFF2-40B4-BE49-F238E27FC236}">
                <a16:creationId xmlns:a16="http://schemas.microsoft.com/office/drawing/2014/main" id="{EB5684B9-1655-45DF-7CD3-07CC515CCB62}"/>
              </a:ext>
            </a:extLst>
          </p:cNvPr>
          <p:cNvSpPr/>
          <p:nvPr/>
        </p:nvSpPr>
        <p:spPr>
          <a:xfrm>
            <a:off x="8395543" y="2692137"/>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300B97A6-C620-7D29-4B4A-5AB3986C9FD8}"/>
              </a:ext>
            </a:extLst>
          </p:cNvPr>
          <p:cNvSpPr/>
          <p:nvPr/>
        </p:nvSpPr>
        <p:spPr>
          <a:xfrm>
            <a:off x="8395543" y="3835139"/>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79E30CF7-91C6-6E57-2655-FE87B09B16C1}"/>
              </a:ext>
            </a:extLst>
          </p:cNvPr>
          <p:cNvSpPr/>
          <p:nvPr/>
        </p:nvSpPr>
        <p:spPr>
          <a:xfrm>
            <a:off x="8395543" y="4605116"/>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977D505-5517-7DCA-E4DA-C7180E1C562E}"/>
              </a:ext>
            </a:extLst>
          </p:cNvPr>
          <p:cNvSpPr/>
          <p:nvPr/>
        </p:nvSpPr>
        <p:spPr>
          <a:xfrm>
            <a:off x="8395543" y="5321017"/>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F298BE4B-CDB0-6023-E43D-EB80D631CE8D}"/>
              </a:ext>
            </a:extLst>
          </p:cNvPr>
          <p:cNvSpPr/>
          <p:nvPr/>
        </p:nvSpPr>
        <p:spPr>
          <a:xfrm rot="10800000">
            <a:off x="9907672" y="2448404"/>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31D3BF22-3507-1B27-D706-C186FEDAA4F5}"/>
              </a:ext>
            </a:extLst>
          </p:cNvPr>
          <p:cNvCxnSpPr>
            <a:cxnSpLocks/>
          </p:cNvCxnSpPr>
          <p:nvPr/>
        </p:nvCxnSpPr>
        <p:spPr>
          <a:xfrm flipV="1">
            <a:off x="9956041"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Down Arrow 55">
            <a:extLst>
              <a:ext uri="{FF2B5EF4-FFF2-40B4-BE49-F238E27FC236}">
                <a16:creationId xmlns:a16="http://schemas.microsoft.com/office/drawing/2014/main" id="{A6AB8500-B625-3FC7-7A23-53772723A553}"/>
              </a:ext>
            </a:extLst>
          </p:cNvPr>
          <p:cNvSpPr/>
          <p:nvPr/>
        </p:nvSpPr>
        <p:spPr>
          <a:xfrm rot="10800000">
            <a:off x="9907672" y="4359521"/>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Down Arrow 56">
            <a:extLst>
              <a:ext uri="{FF2B5EF4-FFF2-40B4-BE49-F238E27FC236}">
                <a16:creationId xmlns:a16="http://schemas.microsoft.com/office/drawing/2014/main" id="{655374B5-4748-4DCE-5352-62DA156C6FBD}"/>
              </a:ext>
            </a:extLst>
          </p:cNvPr>
          <p:cNvSpPr/>
          <p:nvPr/>
        </p:nvSpPr>
        <p:spPr>
          <a:xfrm rot="10800000">
            <a:off x="9907672" y="5125845"/>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30FE09D-5437-7268-A8AE-0051DE537AAA}"/>
              </a:ext>
            </a:extLst>
          </p:cNvPr>
          <p:cNvSpPr txBox="1"/>
          <p:nvPr/>
        </p:nvSpPr>
        <p:spPr>
          <a:xfrm>
            <a:off x="9460663" y="1141352"/>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59" name="TextBox 58">
            <a:extLst>
              <a:ext uri="{FF2B5EF4-FFF2-40B4-BE49-F238E27FC236}">
                <a16:creationId xmlns:a16="http://schemas.microsoft.com/office/drawing/2014/main" id="{99C92E7E-4354-8AFB-5A9C-4BA25ABE4721}"/>
              </a:ext>
            </a:extLst>
          </p:cNvPr>
          <p:cNvSpPr txBox="1"/>
          <p:nvPr/>
        </p:nvSpPr>
        <p:spPr>
          <a:xfrm>
            <a:off x="9223489" y="2727360"/>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60" name="TextBox 59">
            <a:extLst>
              <a:ext uri="{FF2B5EF4-FFF2-40B4-BE49-F238E27FC236}">
                <a16:creationId xmlns:a16="http://schemas.microsoft.com/office/drawing/2014/main" id="{7ED40724-08B3-128B-A6E1-DF98D43C8F8C}"/>
              </a:ext>
            </a:extLst>
          </p:cNvPr>
          <p:cNvSpPr txBox="1"/>
          <p:nvPr/>
        </p:nvSpPr>
        <p:spPr>
          <a:xfrm>
            <a:off x="9155317" y="3874637"/>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61" name="TextBox 60">
            <a:extLst>
              <a:ext uri="{FF2B5EF4-FFF2-40B4-BE49-F238E27FC236}">
                <a16:creationId xmlns:a16="http://schemas.microsoft.com/office/drawing/2014/main" id="{6C54A204-AC6E-08C7-D239-7BFE84A649C8}"/>
              </a:ext>
            </a:extLst>
          </p:cNvPr>
          <p:cNvSpPr txBox="1"/>
          <p:nvPr/>
        </p:nvSpPr>
        <p:spPr>
          <a:xfrm>
            <a:off x="9175210" y="46477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62" name="TextBox 61">
            <a:extLst>
              <a:ext uri="{FF2B5EF4-FFF2-40B4-BE49-F238E27FC236}">
                <a16:creationId xmlns:a16="http://schemas.microsoft.com/office/drawing/2014/main" id="{EC2F716D-3FA9-C85A-41CC-C256C4E437C7}"/>
              </a:ext>
            </a:extLst>
          </p:cNvPr>
          <p:cNvSpPr txBox="1"/>
          <p:nvPr/>
        </p:nvSpPr>
        <p:spPr>
          <a:xfrm>
            <a:off x="9155317" y="5362078"/>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63" name="Down Arrow 62">
            <a:extLst>
              <a:ext uri="{FF2B5EF4-FFF2-40B4-BE49-F238E27FC236}">
                <a16:creationId xmlns:a16="http://schemas.microsoft.com/office/drawing/2014/main" id="{7032C026-FBA7-55B4-F7CD-C0D35DD37D2D}"/>
              </a:ext>
            </a:extLst>
          </p:cNvPr>
          <p:cNvSpPr/>
          <p:nvPr/>
        </p:nvSpPr>
        <p:spPr>
          <a:xfrm rot="10800000">
            <a:off x="9953056" y="1617886"/>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899453B2-18FD-AB9D-296A-8190CE147D4B}"/>
              </a:ext>
            </a:extLst>
          </p:cNvPr>
          <p:cNvCxnSpPr>
            <a:cxnSpLocks/>
          </p:cNvCxnSpPr>
          <p:nvPr/>
        </p:nvCxnSpPr>
        <p:spPr>
          <a:xfrm>
            <a:off x="832830" y="2577422"/>
            <a:ext cx="4317357" cy="0"/>
          </a:xfrm>
          <a:prstGeom prst="line">
            <a:avLst/>
          </a:prstGeom>
          <a:ln w="6032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5" name="Graphic 64" descr="Scissors outline">
            <a:extLst>
              <a:ext uri="{FF2B5EF4-FFF2-40B4-BE49-F238E27FC236}">
                <a16:creationId xmlns:a16="http://schemas.microsoft.com/office/drawing/2014/main" id="{35AEA15F-AF8C-81F6-E87F-2A2929BC4F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513896">
            <a:off x="173619" y="2175935"/>
            <a:ext cx="801123" cy="801123"/>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2EAB26E5-0B59-CD25-2042-B4D7EE6C6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3CCB-26C2-2079-ED9F-F97D33863C15}"/>
              </a:ext>
            </a:extLst>
          </p:cNvPr>
          <p:cNvSpPr txBox="1"/>
          <p:nvPr/>
        </p:nvSpPr>
        <p:spPr>
          <a:xfrm>
            <a:off x="0" y="2828835"/>
            <a:ext cx="12192000" cy="1323439"/>
          </a:xfrm>
          <a:prstGeom prst="rect">
            <a:avLst/>
          </a:prstGeom>
          <a:noFill/>
        </p:spPr>
        <p:txBody>
          <a:bodyPr wrap="square" rtlCol="0">
            <a:spAutoFit/>
          </a:bodyPr>
          <a:lstStyle/>
          <a:p>
            <a:pPr algn="ctr"/>
            <a:r>
              <a:rPr lang="en-US" sz="4400" b="1" dirty="0">
                <a:solidFill>
                  <a:srgbClr val="6D6CCA"/>
                </a:solidFill>
                <a:latin typeface="Consolas" panose="020B0609020204030204" pitchFamily="49" charset="0"/>
                <a:cs typeface="Courier New" panose="02070309020205020404" pitchFamily="49" charset="0"/>
              </a:rPr>
              <a:t>Talk and Doc</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02.0_transfer_hot_dog.ipynb</a:t>
            </a:r>
            <a:endParaRPr lang="en-US" sz="3600" b="1" dirty="0">
              <a:latin typeface="Avenir Heavy" panose="02000503020000020003" pitchFamily="2" charset="0"/>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4274AB17-9F7E-2F86-2B25-F992D48D5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01308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Introduction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02.1_transfer.ipynb</a:t>
            </a: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13509</TotalTime>
  <Words>2029</Words>
  <Application>Microsoft Office PowerPoint</Application>
  <PresentationFormat>Widescreen</PresentationFormat>
  <Paragraphs>159</Paragraphs>
  <Slides>15</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Avenir</vt:lpstr>
      <vt:lpstr>Avenir Black</vt:lpstr>
      <vt:lpstr>Avenir Book</vt:lpstr>
      <vt:lpstr>Avenir Heavy</vt:lpstr>
      <vt:lpstr>Avenir Light Oblique</vt:lpstr>
      <vt:lpstr>Avenir Medium</vt:lpstr>
      <vt:lpstr>Avenir Medium Oblique</vt:lpstr>
      <vt:lpstr>Futura Medium</vt:lpstr>
      <vt:lpstr>PalatinoLinotype-Roman</vt:lpstr>
      <vt:lpstr>Arial</vt:lpstr>
      <vt:lpstr>Calibri</vt:lpstr>
      <vt:lpstr>Calibri Light</vt:lpstr>
      <vt:lpstr>Consolas</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1023</cp:revision>
  <dcterms:created xsi:type="dcterms:W3CDTF">2020-06-14T19:48:25Z</dcterms:created>
  <dcterms:modified xsi:type="dcterms:W3CDTF">2022-11-01T19:12:01Z</dcterms:modified>
</cp:coreProperties>
</file>