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6" r:id="rId2"/>
    <p:sldId id="334" r:id="rId3"/>
    <p:sldId id="342" r:id="rId4"/>
    <p:sldId id="336" r:id="rId5"/>
    <p:sldId id="338" r:id="rId6"/>
    <p:sldId id="339" r:id="rId7"/>
    <p:sldId id="340" r:id="rId8"/>
    <p:sldId id="347" r:id="rId9"/>
    <p:sldId id="279" r:id="rId10"/>
    <p:sldId id="328" r:id="rId11"/>
    <p:sldId id="331" r:id="rId12"/>
    <p:sldId id="332" r:id="rId13"/>
    <p:sldId id="333" r:id="rId14"/>
    <p:sldId id="341" r:id="rId15"/>
    <p:sldId id="345" r:id="rId16"/>
    <p:sldId id="335"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D61E"/>
    <a:srgbClr val="63BD79"/>
    <a:srgbClr val="30335E"/>
    <a:srgbClr val="4B83B5"/>
    <a:srgbClr val="598CBB"/>
    <a:srgbClr val="6C9AC3"/>
    <a:srgbClr val="80BE63"/>
    <a:srgbClr val="E28F41"/>
    <a:srgbClr val="FA4616"/>
    <a:srgbClr val="0021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6140" autoAdjust="0"/>
  </p:normalViewPr>
  <p:slideViewPr>
    <p:cSldViewPr snapToGrid="0" showGuides="1">
      <p:cViewPr varScale="1">
        <p:scale>
          <a:sx n="37" d="100"/>
          <a:sy n="37" d="100"/>
        </p:scale>
        <p:origin x="1044"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entire model,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model’s trained weights,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3105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just the model’s architecture (the layers but not the trained weights), use the example code displayed here as a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JSON = Java Script Object Notation.</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793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618987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150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0849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Definition from Ian Goodfellow and Yoshua Bengio’s book – </a:t>
            </a:r>
            <a:r>
              <a:rPr lang="en-US" i="1" dirty="0"/>
              <a:t>Deep Learning – </a:t>
            </a:r>
            <a:r>
              <a:rPr lang="en-US" i="0" dirty="0"/>
              <a:t>the definitive introductory text on deep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8492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Nowadays, it’s common practice to use transfer learning to train a neural network like ResNet on one task, and then adapt it to or fine-tune it on a new task. This allows the network to make use of the knowledge learned from the original task. Architecturally, this involves splitting the model into a </a:t>
            </a:r>
            <a:r>
              <a:rPr lang="en-US" b="1" dirty="0"/>
              <a:t>body</a:t>
            </a:r>
            <a:r>
              <a:rPr lang="en-US" dirty="0"/>
              <a:t> and a </a:t>
            </a:r>
            <a:r>
              <a:rPr lang="en-US" b="1" dirty="0"/>
              <a:t>head</a:t>
            </a:r>
            <a:r>
              <a:rPr lang="en-US" dirty="0"/>
              <a:t>, where the head is a task-specific network. During training, the weights of the body learn broad features of the source domain, and these weights are used to initialize a new model for the new task.  Compared to traditional supervised learning, a transfer learning approach typically produces high-quality models that can be trained much more efficiently on a variety of downstream tasks, and with much less labeled data.  </a:t>
            </a:r>
          </a:p>
          <a:p>
            <a:pPr marL="0" indent="0" algn="l">
              <a:buNone/>
            </a:pPr>
            <a:endParaRPr lang="en-US" dirty="0"/>
          </a:p>
          <a:p>
            <a:pPr marL="0" indent="0" algn="l">
              <a:buNone/>
            </a:pPr>
            <a:r>
              <a:rPr lang="en-US" dirty="0"/>
              <a:t>Let’s consider a computer vision example.  In this domain, basic models are first trained on large-scale datasets such as ImageNet, which contain millions of images. This process is called </a:t>
            </a:r>
            <a:r>
              <a:rPr lang="en-US" b="1" dirty="0"/>
              <a:t>pretraining</a:t>
            </a:r>
            <a:r>
              <a:rPr lang="en-US" dirty="0"/>
              <a:t> and its main purpose is to teach the models the basic features of images, such as edges or colors. These pretrained models can then be </a:t>
            </a:r>
            <a:r>
              <a:rPr lang="en-US" b="1" dirty="0"/>
              <a:t>fine-tuned </a:t>
            </a:r>
            <a:r>
              <a:rPr lang="en-US" dirty="0"/>
              <a:t>on a downstream task such as classifying flower species with a relatively small number of labeled examples (usually a few hundred per class). Fine-tuned models typically achieve a higher accuracy than supervised models trained from scratch on the same amount of labeled data.</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97032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dirty="0">
                <a:effectLst/>
                <a:latin typeface="Noto serif" panose="02020600060500020200" pitchFamily="18" charset="0"/>
              </a:rPr>
              <a:t>Advantages of Transfer Learning:</a:t>
            </a:r>
          </a:p>
          <a:p>
            <a:pPr marL="685800" lvl="1" indent="-228600" algn="l">
              <a:buAutoNum type="arabicPeriod"/>
            </a:pPr>
            <a:r>
              <a:rPr lang="en-US" b="1" i="1" dirty="0">
                <a:effectLst/>
                <a:latin typeface="Noto serif" panose="02020600060500020200" pitchFamily="18" charset="0"/>
              </a:rPr>
              <a:t>Improved baseline performance</a:t>
            </a:r>
            <a:r>
              <a:rPr lang="en-US" b="1" dirty="0">
                <a:effectLst/>
                <a:latin typeface="Noto serif" panose="02020600060500020200" pitchFamily="18" charset="0"/>
              </a:rPr>
              <a:t>: </a:t>
            </a:r>
            <a:r>
              <a:rPr lang="en-US" b="0" dirty="0">
                <a:effectLst/>
                <a:latin typeface="Noto serif" panose="02020600060500020200" pitchFamily="18" charset="0"/>
              </a:rPr>
              <a:t>When we augment the knowledge of an isolated learner (also known as an </a:t>
            </a:r>
            <a:r>
              <a:rPr lang="en-US" b="1" i="0" dirty="0">
                <a:effectLst/>
                <a:latin typeface="Noto serif" panose="02020600060500020200" pitchFamily="18" charset="0"/>
              </a:rPr>
              <a:t>ignorant learner</a:t>
            </a:r>
            <a:r>
              <a:rPr lang="en-US" b="0" dirty="0">
                <a:effectLst/>
                <a:latin typeface="Noto serif" panose="02020600060500020200" pitchFamily="18" charset="0"/>
              </a:rPr>
              <a:t>) with knowledge from a source model, baseline performance may improve due to this knowledge transfer.  We have a </a:t>
            </a:r>
            <a:r>
              <a:rPr lang="en-US" b="1" dirty="0">
                <a:effectLst/>
                <a:latin typeface="Noto serif" panose="02020600060500020200" pitchFamily="18" charset="0"/>
              </a:rPr>
              <a:t>higher start</a:t>
            </a:r>
            <a:r>
              <a:rPr lang="en-US" b="0" dirty="0">
                <a:effectLst/>
                <a:latin typeface="Noto serif" panose="02020600060500020200" pitchFamily="18" charset="0"/>
              </a:rPr>
              <a:t>. </a:t>
            </a:r>
          </a:p>
          <a:p>
            <a:pPr marL="685800" lvl="1" indent="-228600" algn="l">
              <a:buAutoNum type="arabicPeriod"/>
            </a:pPr>
            <a:r>
              <a:rPr lang="en-US" b="1" i="1" dirty="0">
                <a:effectLst/>
                <a:latin typeface="Noto serif" panose="02020600060500020200" pitchFamily="18" charset="0"/>
              </a:rPr>
              <a:t>Model training time</a:t>
            </a:r>
            <a:r>
              <a:rPr lang="en-US" b="0" i="1" dirty="0">
                <a:effectLst/>
                <a:latin typeface="Noto serif" panose="02020600060500020200" pitchFamily="18" charset="0"/>
              </a:rPr>
              <a:t>: </a:t>
            </a:r>
            <a:r>
              <a:rPr lang="en-US" b="0" dirty="0">
                <a:effectLst/>
                <a:latin typeface="Noto serif" panose="02020600060500020200" pitchFamily="18" charset="0"/>
              </a:rPr>
              <a:t>Utilizing knowledge from a source model might also help in fully learning the target task, as compared to a target model that learns from scratch. This, in turn, results in improvements in the overall time taken to develop and train a model.  We have a </a:t>
            </a:r>
            <a:r>
              <a:rPr lang="en-US" b="1" dirty="0">
                <a:effectLst/>
                <a:latin typeface="Noto serif" panose="02020600060500020200" pitchFamily="18" charset="0"/>
              </a:rPr>
              <a:t>higher slope.</a:t>
            </a:r>
            <a:endParaRPr lang="en-US" b="0" dirty="0">
              <a:effectLst/>
              <a:latin typeface="Noto serif" panose="02020600060500020200" pitchFamily="18" charset="0"/>
            </a:endParaRPr>
          </a:p>
          <a:p>
            <a:pPr marL="685800" lvl="1" indent="-228600" algn="l">
              <a:buAutoNum type="arabicPeriod"/>
            </a:pPr>
            <a:r>
              <a:rPr lang="en-US" b="1" i="1" dirty="0">
                <a:effectLst/>
                <a:latin typeface="Noto serif" panose="02020600060500020200" pitchFamily="18" charset="0"/>
              </a:rPr>
              <a:t>Improved final performance</a:t>
            </a:r>
            <a:r>
              <a:rPr lang="en-US" b="0" i="1" dirty="0">
                <a:effectLst/>
                <a:latin typeface="Noto serif" panose="02020600060500020200" pitchFamily="18" charset="0"/>
              </a:rPr>
              <a:t>: </a:t>
            </a:r>
            <a:r>
              <a:rPr lang="en-US" b="0" dirty="0">
                <a:effectLst/>
                <a:latin typeface="Noto serif" panose="02020600060500020200" pitchFamily="18" charset="0"/>
              </a:rPr>
              <a:t>And finally, higher final performance might be attained by leveraging transfer learning.  We have a </a:t>
            </a:r>
            <a:r>
              <a:rPr lang="en-US" b="1" dirty="0">
                <a:effectLst/>
                <a:latin typeface="Noto serif" panose="02020600060500020200" pitchFamily="18" charset="0"/>
              </a:rPr>
              <a:t>higher asymptote</a:t>
            </a:r>
            <a:r>
              <a:rPr lang="en-US" b="0" dirty="0">
                <a:effectLst/>
                <a:latin typeface="Noto serif" panose="02020600060500020200" pitchFamily="18" charset="0"/>
              </a:rPr>
              <a: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39930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Three key questions.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What to transfer</a:t>
            </a:r>
            <a:r>
              <a:rPr lang="en-US" dirty="0">
                <a:latin typeface="+mn-lt"/>
              </a:rPr>
              <a:t>: </a:t>
            </a:r>
            <a:r>
              <a:rPr lang="en-US" sz="1800" b="0" i="0" u="none" strike="noStrike" baseline="0" dirty="0">
                <a:latin typeface="PalatinoLinotype-Roman"/>
              </a:rPr>
              <a:t>This is the first and the most important step in the transfer learning process.  Here we seek to discover the part of the knowledge that can be transferred from the source to the target in order to improve the performance of the target task.  Our goal is to identify what knowledge is source-specific and what is common between the source and the target.</a:t>
            </a:r>
            <a:endParaRPr lang="en-US" sz="1800" b="0"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When to transfer:  </a:t>
            </a:r>
            <a:r>
              <a:rPr lang="en-US" sz="1800" b="0" i="0" u="none" strike="noStrike" baseline="0" dirty="0">
                <a:latin typeface="PalatinoLinotype-Roman"/>
              </a:rPr>
              <a:t>Sometimes transfer learning doesn’t make sense.  In fact, at times transfer learning can make things worse.  We call this – </a:t>
            </a:r>
            <a:r>
              <a:rPr lang="en-US" sz="1800" b="1" i="0" u="none" strike="noStrike" baseline="0" dirty="0">
                <a:latin typeface="PalatinoLinotype-Roman"/>
              </a:rPr>
              <a:t>negative transfer</a:t>
            </a:r>
            <a:r>
              <a:rPr lang="en-US" sz="1800" b="0" i="0" u="none" strike="noStrike" baseline="0" dirty="0">
                <a:latin typeface="PalatinoLinotype-Roman"/>
              </a:rPr>
              <a:t>.  Obviously, the goal is to improve target performance and results, not degrade them.  All this calls for wisdom about when to transfer and when to build from the ground up.</a:t>
            </a:r>
            <a:endParaRPr lang="en-US" sz="1800" b="1"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How to transfer: </a:t>
            </a:r>
            <a:r>
              <a:rPr lang="en-US" sz="1800" b="0" i="0" u="none" strike="noStrike" baseline="0" dirty="0">
                <a:latin typeface="PalatinoLinotype-Roman"/>
              </a:rPr>
              <a:t>Once the first two question have been answered, we then identify ways of actually transferring the knowledge across domains/tasks. This often calls for changes to existing algorithms and/or the use of different techniques. </a:t>
            </a:r>
            <a:endParaRPr lang="en-US" b="1"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9080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latin typeface="+mn-lt"/>
              </a:rPr>
              <a:t>Many types of transfer learning – don’t have time to cover here – please review the material in the handout</a:t>
            </a:r>
          </a:p>
          <a:p>
            <a:pPr marL="0" indent="0" algn="l">
              <a:buNone/>
            </a:pPr>
            <a:endParaRPr lang="en-US" sz="1200" b="0" i="0" u="none" strike="noStrike" baseline="0" dirty="0">
              <a:latin typeface="+mn-lt"/>
            </a:endParaRPr>
          </a:p>
          <a:p>
            <a:pPr marL="0" indent="0" algn="l">
              <a:buNone/>
            </a:pPr>
            <a:r>
              <a:rPr lang="en-US" sz="1200" b="0" i="0" u="none" strike="noStrike" baseline="0" dirty="0">
                <a:latin typeface="+mj-lt"/>
              </a:rPr>
              <a:t>https://docs.google.com/document/d/1-NSkeWmzSzi6myow-q9avX4Oz2k9zywZpoDts63CQvQ/edit?usp=sharing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1647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Before we do the exercises, let’s take an initial look at the transfer learning process.  Deep learning systems are layered architectures that learn different features at different layers. These layers are then finally connected to a last layer (usually a fully connected layer, in the case of classification) to get the final output. This layered architecture allows us to utilize a pretrained network (such as Inception V3 or VGG) without its final layer as a fixed feature extractor for other tasks. </a:t>
            </a: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031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quickly review the basic ideas behind transfer learning:</a:t>
            </a:r>
          </a:p>
          <a:p>
            <a:pPr algn="l"/>
            <a:endParaRPr lang="en-US" dirty="0"/>
          </a:p>
          <a:p>
            <a:pPr marL="228600" indent="-228600" algn="l">
              <a:buAutoNum type="alphaLcPeriod"/>
            </a:pPr>
            <a:r>
              <a:rPr lang="en-US" dirty="0"/>
              <a:t>It’s usually better to find and repurpose an existing model from a related domain rather than train a new neural network from scratch.</a:t>
            </a:r>
          </a:p>
          <a:p>
            <a:pPr marL="228600" indent="-228600" algn="l">
              <a:buAutoNum type="alphaLcPeriod"/>
            </a:pPr>
            <a:r>
              <a:rPr lang="en-US" dirty="0"/>
              <a:t>Transfer learning not only decreases training time but also requires significantly less data.</a:t>
            </a:r>
          </a:p>
          <a:p>
            <a:pPr marL="228600" indent="-228600" algn="l">
              <a:buAutoNum type="alphaLcPeriod"/>
            </a:pPr>
            <a:r>
              <a:rPr lang="en-US" dirty="0"/>
              <a:t>We typically retain the lower network layers (as shown here) and only replace just the top layers with new ones trained specifically for our task.</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The original model’s output layer is usually replaced because it is most likely not useful for the new task.  For example, it may not even have the right number of outputs.  </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Likewise, the original model’s upper hidden layers are less likely to be as useful as the lower ones, since the high-level features most suitable for the new task may differ significantly from the useful ones in the original task.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Transfer learning is an iterative process. 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lgn="l">
              <a:buNone/>
            </a:pPr>
            <a:r>
              <a:rPr lang="en-US" dirty="0"/>
              <a:t>=====</a:t>
            </a:r>
          </a:p>
          <a:p>
            <a:pPr algn="l"/>
            <a:r>
              <a:rPr lang="en-US" dirty="0"/>
              <a:t>It is generally not a good idea to train a very large DNN from scratch: instead, you should always try to find an existing neural network that accomplishes a similar task to the one you are trying to tackle, then reuse the lower layers of this network. If done well, transfer learning not only speeds up training considerably, but also requires significantly less training data.</a:t>
            </a:r>
          </a:p>
          <a:p>
            <a:pPr algn="l"/>
            <a:endParaRPr lang="en-US" dirty="0"/>
          </a:p>
          <a:p>
            <a:pPr algn="l"/>
            <a:r>
              <a:rPr lang="en-US" dirty="0"/>
              <a:t>Suppose you have access to a DNN that was trained to classify pictures into 100 different categories, including animals, plants, vehicles, and everyday objects. You now want to train a DNN to classify specific types of vehicles. These tasks are very similar, even partly overlapping, so you should try to reuse parts of the first network as shown here.</a:t>
            </a:r>
          </a:p>
          <a:p>
            <a:pPr algn="l"/>
            <a:endParaRPr lang="en-US" dirty="0"/>
          </a:p>
          <a:p>
            <a:pPr algn="l"/>
            <a:r>
              <a:rPr lang="en-US" dirty="0"/>
              <a:t>The output layer of the original model will usually be replaced because it is most likely not useful at all for the new task, and it may not even have the right number of outputs for the new task.  </a:t>
            </a:r>
          </a:p>
          <a:p>
            <a:pPr algn="l"/>
            <a:endParaRPr lang="en-US" dirty="0"/>
          </a:p>
          <a:p>
            <a:pPr algn="l"/>
            <a:r>
              <a:rPr lang="en-US" dirty="0"/>
              <a:t>In like manner, the upper hidden layers of the original model are less likely to be as useful as the lower layers, since the high-level features that are most useful for the new task may differ significantly from the ones that were most useful for the original task. You want to find the right number of layers to reuse.</a:t>
            </a:r>
          </a:p>
          <a:p>
            <a:pPr algn="l"/>
            <a:endParaRPr lang="en-US" dirty="0"/>
          </a:p>
          <a:p>
            <a:pPr algn="l"/>
            <a:r>
              <a:rPr lang="en-US" dirty="0"/>
              <a:t>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5186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10/11/2022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10/11/2022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Transfer Learning: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ls2 1104">
            <a:extLst>
              <a:ext uri="{FF2B5EF4-FFF2-40B4-BE49-F238E27FC236}">
                <a16:creationId xmlns:a16="http://schemas.microsoft.com/office/drawing/2014/main" id="{4D99DD64-7E1E-4429-90DA-44ED8760C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220" y="139701"/>
            <a:ext cx="7919560" cy="6121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9F191C-2EB7-40F9-8F3A-CC2671D010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and Tensorflow.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(Chapter 11)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0" y="2614483"/>
            <a:ext cx="12192000" cy="369332"/>
          </a:xfrm>
          <a:prstGeom prst="rect">
            <a:avLst/>
          </a:prstGeom>
          <a:noFill/>
        </p:spPr>
        <p:txBody>
          <a:bodyPr wrap="square">
            <a:spAutoFit/>
          </a:bodyPr>
          <a:lstStyle/>
          <a:p>
            <a:pPr algn="ct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model.save_model(filepath = 'path_to_model/model_name')</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0" y="3429000"/>
            <a:ext cx="12192000" cy="369332"/>
          </a:xfrm>
          <a:prstGeom prst="rect">
            <a:avLst/>
          </a:prstGeom>
          <a:noFill/>
        </p:spPr>
        <p:txBody>
          <a:bodyPr wrap="square">
            <a:spAutoFit/>
          </a:bodyPr>
          <a:lstStyle/>
          <a:p>
            <a:pPr algn="ct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loaded_model = tf.keras.models.load_model</a:t>
            </a:r>
            <a:r>
              <a:rPr lang="en-US" dirty="0">
                <a:solidFill>
                  <a:schemeClr val="tx1">
                    <a:lumMod val="75000"/>
                    <a:lumOff val="25000"/>
                  </a:schemeClr>
                </a:solidFill>
                <a:latin typeface="Courier New" panose="02070309020205020404" pitchFamily="49" charset="0"/>
                <a:cs typeface="Courier New" panose="02070309020205020404" pitchFamily="49" charset="0"/>
              </a:rPr>
              <a:t>(</a:t>
            </a: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filepath = 'path_to_model/</a:t>
            </a:r>
            <a:r>
              <a:rPr lang="en-US" dirty="0">
                <a:solidFill>
                  <a:schemeClr val="tx1">
                    <a:lumMod val="75000"/>
                    <a:lumOff val="25000"/>
                  </a:schemeClr>
                </a:solidFill>
                <a:latin typeface="Courier New" panose="02070309020205020404" pitchFamily="49" charset="0"/>
                <a:cs typeface="Courier New" panose="02070309020205020404" pitchFamily="49" charset="0"/>
              </a:rPr>
              <a:t>model_name</a:t>
            </a: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Model</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8" name="TextBox 7">
            <a:extLst>
              <a:ext uri="{FF2B5EF4-FFF2-40B4-BE49-F238E27FC236}">
                <a16:creationId xmlns:a16="http://schemas.microsoft.com/office/drawing/2014/main" id="{8E5A19E1-FC5C-42BB-BA43-A274B8E8A46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E2E334-0E03-42C3-8BF7-70FE7A83A4C1}"/>
              </a:ext>
            </a:extLst>
          </p:cNvPr>
          <p:cNvSpPr txBox="1"/>
          <p:nvPr/>
        </p:nvSpPr>
        <p:spPr>
          <a:xfrm>
            <a:off x="0" y="2751550"/>
            <a:ext cx="12192000" cy="461665"/>
          </a:xfrm>
          <a:prstGeom prst="rect">
            <a:avLst/>
          </a:prstGeom>
          <a:noFill/>
        </p:spPr>
        <p:txBody>
          <a:bodyPr wrap="square">
            <a:spAutoFit/>
          </a:bodyPr>
          <a:lstStyle/>
          <a:p>
            <a:pPr algn="ct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model.save_weights('path_to_weights/weights.h5')</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63847D9-D314-48FF-BC74-293BBB30771C}"/>
              </a:ext>
            </a:extLst>
          </p:cNvPr>
          <p:cNvSpPr txBox="1"/>
          <p:nvPr/>
        </p:nvSpPr>
        <p:spPr>
          <a:xfrm>
            <a:off x="0" y="3520187"/>
            <a:ext cx="12192000" cy="461665"/>
          </a:xfrm>
          <a:prstGeom prst="rect">
            <a:avLst/>
          </a:prstGeom>
          <a:noFill/>
        </p:spPr>
        <p:txBody>
          <a:bodyPr wrap="square">
            <a:spAutoFit/>
          </a:bodyPr>
          <a:lstStyle/>
          <a:p>
            <a:pPr algn="ct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new_model.load_weights('path_to_weights/weights.h5')</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9" name="Title 1">
            <a:extLst>
              <a:ext uri="{FF2B5EF4-FFF2-40B4-BE49-F238E27FC236}">
                <a16:creationId xmlns:a16="http://schemas.microsoft.com/office/drawing/2014/main" id="{494B99AA-9271-49F7-97BA-EA00ABB5D383}"/>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Weights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10" name="TextBox 9">
            <a:extLst>
              <a:ext uri="{FF2B5EF4-FFF2-40B4-BE49-F238E27FC236}">
                <a16:creationId xmlns:a16="http://schemas.microsoft.com/office/drawing/2014/main" id="{F395B519-C665-4733-AF0D-9E1B78C1466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47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AB0274-57F7-4C0B-98BC-933154431DF5}"/>
              </a:ext>
            </a:extLst>
          </p:cNvPr>
          <p:cNvSpPr txBox="1"/>
          <p:nvPr/>
        </p:nvSpPr>
        <p:spPr>
          <a:xfrm>
            <a:off x="1689100" y="2109039"/>
            <a:ext cx="10502900" cy="1569660"/>
          </a:xfrm>
          <a:prstGeom prst="rect">
            <a:avLst/>
          </a:prstGeom>
          <a:noFill/>
        </p:spPr>
        <p:txBody>
          <a:bodyPr wrap="square">
            <a:spAutoFit/>
          </a:bodyPr>
          <a:lstStyle/>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import json</a:t>
            </a:r>
          </a:p>
          <a:p>
            <a:pPr algn="l"/>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model.to_json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with open('</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'w') as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outfile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json.dump</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outfile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DD28ECA-870F-45B5-BFDD-0DF24D6CF3F2}"/>
              </a:ext>
            </a:extLst>
          </p:cNvPr>
          <p:cNvSpPr txBox="1"/>
          <p:nvPr/>
        </p:nvSpPr>
        <p:spPr>
          <a:xfrm>
            <a:off x="1689100" y="4258506"/>
            <a:ext cx="10502900" cy="1938992"/>
          </a:xfrm>
          <a:prstGeom prst="rect">
            <a:avLst/>
          </a:prstGeom>
          <a:noFill/>
        </p:spPr>
        <p:txBody>
          <a:bodyPr wrap="square">
            <a:spAutoFit/>
          </a:bodyPr>
          <a:lstStyle/>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import json</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with open('</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as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json_file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config_data</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json.load</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json_file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loaded_model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tf.keras.models.model_from_json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config_data</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0" name="Title 1">
            <a:extLst>
              <a:ext uri="{FF2B5EF4-FFF2-40B4-BE49-F238E27FC236}">
                <a16:creationId xmlns:a16="http://schemas.microsoft.com/office/drawing/2014/main" id="{B712FBAE-1946-4EE1-A012-A84511AD770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Architecture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8" name="TextBox 7">
            <a:extLst>
              <a:ext uri="{FF2B5EF4-FFF2-40B4-BE49-F238E27FC236}">
                <a16:creationId xmlns:a16="http://schemas.microsoft.com/office/drawing/2014/main" id="{5FC80A33-5D96-4720-8133-7B1EC84D50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743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extBox 3">
            <a:extLst>
              <a:ext uri="{FF2B5EF4-FFF2-40B4-BE49-F238E27FC236}">
                <a16:creationId xmlns:a16="http://schemas.microsoft.com/office/drawing/2014/main" id="{D80C2300-C072-4EDD-91B9-F3EBA464EDE2}"/>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(Fine Tuning)</a:t>
            </a:r>
          </a:p>
          <a:p>
            <a:pPr algn="ctr"/>
            <a:r>
              <a:rPr lang="en-US" sz="3600" dirty="0">
                <a:solidFill>
                  <a:schemeClr val="tx1">
                    <a:lumMod val="65000"/>
                    <a:lumOff val="35000"/>
                  </a:schemeClr>
                </a:solidFill>
                <a:latin typeface="Palatino Linotype" panose="02040502050505030304" pitchFamily="18" charset="0"/>
              </a:rPr>
              <a:t>02.2_fine_tune.ipynb</a:t>
            </a:r>
            <a:endParaRPr lang="en-US" sz="3600" dirty="0"/>
          </a:p>
        </p:txBody>
      </p:sp>
    </p:spTree>
    <p:extLst>
      <p:ext uri="{BB962C8B-B14F-4D97-AF65-F5344CB8AC3E}">
        <p14:creationId xmlns:p14="http://schemas.microsoft.com/office/powerpoint/2010/main" val="609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5" name="TextBox 4">
            <a:extLst>
              <a:ext uri="{FF2B5EF4-FFF2-40B4-BE49-F238E27FC236}">
                <a16:creationId xmlns:a16="http://schemas.microsoft.com/office/drawing/2014/main" id="{59236FF4-4410-464C-9719-3F638D85F8E3}"/>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(Fruit Classification)</a:t>
            </a:r>
          </a:p>
          <a:p>
            <a:pPr algn="ctr"/>
            <a:r>
              <a:rPr lang="en-US" sz="3600" dirty="0">
                <a:solidFill>
                  <a:schemeClr val="tx1">
                    <a:lumMod val="65000"/>
                    <a:lumOff val="35000"/>
                  </a:schemeClr>
                </a:solidFill>
                <a:latin typeface="Palatino Linotype" panose="02040502050505030304" pitchFamily="18" charset="0"/>
              </a:rPr>
              <a:t>02.3_fruit_class.ipynb</a:t>
            </a:r>
            <a:endParaRPr lang="en-US" sz="3600" dirty="0"/>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94B437-B60B-42B9-A85A-EB6CDDA02B57}"/>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76D5AA6B-79E3-4711-B807-D3A12B3E8377}"/>
              </a:ext>
            </a:extLst>
          </p:cNvPr>
          <p:cNvSpPr txBox="1"/>
          <p:nvPr/>
        </p:nvSpPr>
        <p:spPr>
          <a:xfrm>
            <a:off x="0" y="3101454"/>
            <a:ext cx="12192000" cy="1877437"/>
          </a:xfrm>
          <a:prstGeom prst="rect">
            <a:avLst/>
          </a:prstGeom>
          <a:noFill/>
        </p:spPr>
        <p:txBody>
          <a:bodyPr wrap="square">
            <a:spAutoFit/>
          </a:bodyPr>
          <a:lstStyle/>
          <a:p>
            <a:pPr algn="ctr"/>
            <a:r>
              <a:rPr lang="en-US" sz="3200" b="0" i="1" u="none" strike="noStrike" baseline="0" dirty="0">
                <a:solidFill>
                  <a:schemeClr val="tx1">
                    <a:lumMod val="75000"/>
                    <a:lumOff val="25000"/>
                  </a:schemeClr>
                </a:solidFill>
                <a:latin typeface="PalatinoLinotype-Italic"/>
              </a:rPr>
              <a:t>Situation where what has been learned in one setting is exploited to improve generalization in another setting</a:t>
            </a:r>
          </a:p>
          <a:p>
            <a:pPr algn="ctr"/>
            <a:endParaRPr lang="en-US" sz="3200" b="0" i="1" u="none" strike="noStrike" baseline="0" dirty="0">
              <a:solidFill>
                <a:schemeClr val="tx1">
                  <a:lumMod val="75000"/>
                  <a:lumOff val="25000"/>
                </a:schemeClr>
              </a:solidFill>
              <a:latin typeface="PalatinoLinotype-Italic"/>
            </a:endParaRPr>
          </a:p>
          <a:p>
            <a:pPr algn="r"/>
            <a:r>
              <a:rPr lang="en-US" sz="2000" i="1" dirty="0">
                <a:solidFill>
                  <a:schemeClr val="tx2">
                    <a:lumMod val="75000"/>
                  </a:schemeClr>
                </a:solidFill>
                <a:latin typeface="PalatinoLinotype-Italic"/>
              </a:rPr>
              <a:t>Deep Learning (</a:t>
            </a:r>
            <a:r>
              <a:rPr lang="en-US" sz="2000" dirty="0">
                <a:solidFill>
                  <a:schemeClr val="tx2">
                    <a:lumMod val="75000"/>
                  </a:schemeClr>
                </a:solidFill>
                <a:latin typeface="PalatinoLinotype-Italic"/>
              </a:rPr>
              <a:t>Ian Goodfellow, et al)</a:t>
            </a:r>
            <a:endParaRPr lang="en-US" sz="2000" dirty="0">
              <a:solidFill>
                <a:schemeClr val="tx2">
                  <a:lumMod val="75000"/>
                </a:schemeClr>
              </a:solidFill>
            </a:endParaRPr>
          </a:p>
        </p:txBody>
      </p:sp>
    </p:spTree>
    <p:extLst>
      <p:ext uri="{BB962C8B-B14F-4D97-AF65-F5344CB8AC3E}">
        <p14:creationId xmlns:p14="http://schemas.microsoft.com/office/powerpoint/2010/main" val="8004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 </a:t>
            </a:r>
            <a:r>
              <a:rPr lang="en-US" sz="1400" dirty="0">
                <a:solidFill>
                  <a:schemeClr val="tx1">
                    <a:lumMod val="65000"/>
                    <a:lumOff val="35000"/>
                  </a:schemeClr>
                </a:solidFill>
                <a:latin typeface="+mj-lt"/>
                <a:ea typeface="Verdana" panose="020B0604030504040204" pitchFamily="34" charset="0"/>
              </a:rPr>
              <a:t>Sebastopol, CA</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Publishing. (Chapter 1)</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2" descr="transfer-learning">
            <a:extLst>
              <a:ext uri="{FF2B5EF4-FFF2-40B4-BE49-F238E27FC236}">
                <a16:creationId xmlns:a16="http://schemas.microsoft.com/office/drawing/2014/main" id="{094F8C17-0FCC-481A-8989-4D898E50F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548" y="775670"/>
            <a:ext cx="6788903" cy="530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a:extLst>
              <a:ext uri="{FF2B5EF4-FFF2-40B4-BE49-F238E27FC236}">
                <a16:creationId xmlns:a16="http://schemas.microsoft.com/office/drawing/2014/main" id="{073AE4F5-93EC-453E-94CC-12DA049BA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7" y="1426762"/>
            <a:ext cx="8051326" cy="400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1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1634833" y="2537907"/>
            <a:ext cx="10557165"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What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1634834" y="3429000"/>
            <a:ext cx="10557165"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When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Three Key Questions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9" name="TextBox 8">
            <a:extLst>
              <a:ext uri="{FF2B5EF4-FFF2-40B4-BE49-F238E27FC236}">
                <a16:creationId xmlns:a16="http://schemas.microsoft.com/office/drawing/2014/main" id="{A2F337B6-D696-4F6B-B41E-CB54DB014BE5}"/>
              </a:ext>
            </a:extLst>
          </p:cNvPr>
          <p:cNvSpPr txBox="1"/>
          <p:nvPr/>
        </p:nvSpPr>
        <p:spPr>
          <a:xfrm>
            <a:off x="1634835" y="4320093"/>
            <a:ext cx="10557161"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How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10" name="TextBox 9">
            <a:extLst>
              <a:ext uri="{FF2B5EF4-FFF2-40B4-BE49-F238E27FC236}">
                <a16:creationId xmlns:a16="http://schemas.microsoft.com/office/drawing/2014/main" id="{DBFC6BC1-5193-4195-8903-88E9183E54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92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Handout Cliparts, Download Free Handout Cliparts png images, Free  ClipArts on Clipart Library">
            <a:extLst>
              <a:ext uri="{FF2B5EF4-FFF2-40B4-BE49-F238E27FC236}">
                <a16:creationId xmlns:a16="http://schemas.microsoft.com/office/drawing/2014/main" id="{0A323838-1EFA-480A-BC24-592F0A511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B52C836-8983-4CE6-AEEB-CDAE6D9D98F9}"/>
              </a:ext>
            </a:extLst>
          </p:cNvPr>
          <p:cNvSpPr>
            <a:spLocks noGrp="1"/>
          </p:cNvSpPr>
          <p:nvPr>
            <p:ph type="title"/>
          </p:nvPr>
        </p:nvSpPr>
        <p:spPr/>
        <p:txBody>
          <a:bodyPr/>
          <a:lstStyle/>
          <a:p>
            <a:endParaRPr lang="en-US"/>
          </a:p>
        </p:txBody>
      </p:sp>
      <p:sp>
        <p:nvSpPr>
          <p:cNvPr id="10" name="TextBox 9">
            <a:extLst>
              <a:ext uri="{FF2B5EF4-FFF2-40B4-BE49-F238E27FC236}">
                <a16:creationId xmlns:a16="http://schemas.microsoft.com/office/drawing/2014/main" id="{2DA7CD13-6187-47B7-95E6-EFE9B4D5085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2696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A84A-F112-4B70-BD2A-41852EA82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54" y="821080"/>
            <a:ext cx="11879491" cy="52158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3A9AB1-B8FB-45A1-B255-EE1A72F8EAA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313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F3CCB-26C2-2079-ED9F-F97D33863C15}"/>
              </a:ext>
            </a:extLst>
          </p:cNvPr>
          <p:cNvSpPr txBox="1"/>
          <p:nvPr/>
        </p:nvSpPr>
        <p:spPr>
          <a:xfrm>
            <a:off x="0" y="2828835"/>
            <a:ext cx="12192000" cy="1323439"/>
          </a:xfrm>
          <a:prstGeom prst="rect">
            <a:avLst/>
          </a:prstGeom>
          <a:noFill/>
        </p:spPr>
        <p:txBody>
          <a:bodyPr wrap="square" rtlCol="0">
            <a:spAutoFit/>
          </a:bodyPr>
          <a:lstStyle/>
          <a:p>
            <a:pPr algn="ctr"/>
            <a:r>
              <a:rPr lang="en-US" sz="4400" dirty="0">
                <a:solidFill>
                  <a:srgbClr val="54D61E"/>
                </a:solidFill>
                <a:latin typeface="Courier New" panose="02070309020205020404" pitchFamily="49" charset="0"/>
                <a:cs typeface="Courier New" panose="02070309020205020404" pitchFamily="49" charset="0"/>
              </a:rPr>
              <a:t>Talk and Doc</a:t>
            </a:r>
          </a:p>
          <a:p>
            <a:pPr algn="ctr"/>
            <a:r>
              <a:rPr lang="en-US" sz="3600" dirty="0">
                <a:solidFill>
                  <a:schemeClr val="tx1">
                    <a:lumMod val="65000"/>
                    <a:lumOff val="35000"/>
                  </a:schemeClr>
                </a:solidFill>
                <a:latin typeface="Palatino Linotype" panose="02040502050505030304" pitchFamily="18" charset="0"/>
              </a:rPr>
              <a:t>02.0_transfer_hot_dog.ipynb</a:t>
            </a:r>
            <a:endParaRPr lang="en-US" sz="3600" dirty="0"/>
          </a:p>
        </p:txBody>
      </p:sp>
    </p:spTree>
    <p:extLst>
      <p:ext uri="{BB962C8B-B14F-4D97-AF65-F5344CB8AC3E}">
        <p14:creationId xmlns:p14="http://schemas.microsoft.com/office/powerpoint/2010/main" val="401308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extBox 3">
            <a:extLst>
              <a:ext uri="{FF2B5EF4-FFF2-40B4-BE49-F238E27FC236}">
                <a16:creationId xmlns:a16="http://schemas.microsoft.com/office/drawing/2014/main" id="{E5B866A1-DCAF-4E6B-BCCB-0CE14529234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Introduction</a:t>
            </a:r>
          </a:p>
          <a:p>
            <a:pPr algn="ctr"/>
            <a:r>
              <a:rPr lang="en-US" sz="3600" dirty="0">
                <a:solidFill>
                  <a:schemeClr val="tx1">
                    <a:lumMod val="65000"/>
                    <a:lumOff val="35000"/>
                  </a:schemeClr>
                </a:solidFill>
                <a:latin typeface="Palatino Linotype" panose="02040502050505030304" pitchFamily="18" charset="0"/>
              </a:rPr>
              <a:t>02.1_transfer.ipynb</a:t>
            </a:r>
            <a:endParaRPr lang="en-US" sz="3600" dirty="0"/>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9499</TotalTime>
  <Words>1908</Words>
  <Application>Microsoft Office PowerPoint</Application>
  <PresentationFormat>Widescreen</PresentationFormat>
  <Paragraphs>99</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PalatinoLinotype-Italic</vt:lpstr>
      <vt:lpstr>PalatinoLinotype-Roman</vt:lpstr>
      <vt:lpstr>Arial</vt:lpstr>
      <vt:lpstr>Calibri</vt:lpstr>
      <vt:lpstr>Calibri Light</vt:lpstr>
      <vt:lpstr>Courier New</vt:lpstr>
      <vt:lpstr>Noto serif</vt:lpstr>
      <vt:lpstr>Palatino Linotype</vt:lpstr>
      <vt:lpstr>Office Theme</vt:lpstr>
      <vt:lpstr>PowerPoint Presentation</vt:lpstr>
      <vt:lpstr>PowerPoint Presentation</vt:lpstr>
      <vt:lpstr>PowerPoint Presentation</vt:lpstr>
      <vt:lpstr>PowerPoint Presentation</vt:lpstr>
      <vt:lpstr>Three Key Questions</vt:lpstr>
      <vt:lpstr>PowerPoint Presentation</vt:lpstr>
      <vt:lpstr>PowerPoint Presentation</vt:lpstr>
      <vt:lpstr>PowerPoint Presentation</vt:lpstr>
      <vt:lpstr>PowerPoint Presentation</vt:lpstr>
      <vt:lpstr>PowerPoint Presentation</vt:lpstr>
      <vt:lpstr>Model</vt:lpstr>
      <vt:lpstr>Weights</vt:lpstr>
      <vt:lpstr>Architecture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983</cp:revision>
  <dcterms:created xsi:type="dcterms:W3CDTF">2020-06-14T19:48:25Z</dcterms:created>
  <dcterms:modified xsi:type="dcterms:W3CDTF">2022-10-11T19:51:23Z</dcterms:modified>
</cp:coreProperties>
</file>