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6" r:id="rId2"/>
    <p:sldId id="334" r:id="rId3"/>
    <p:sldId id="342" r:id="rId4"/>
    <p:sldId id="348" r:id="rId5"/>
    <p:sldId id="338" r:id="rId6"/>
    <p:sldId id="339" r:id="rId7"/>
    <p:sldId id="340" r:id="rId8"/>
    <p:sldId id="347" r:id="rId9"/>
    <p:sldId id="279" r:id="rId10"/>
    <p:sldId id="328" r:id="rId11"/>
    <p:sldId id="331" r:id="rId12"/>
    <p:sldId id="332" r:id="rId13"/>
    <p:sldId id="333" r:id="rId14"/>
    <p:sldId id="341" r:id="rId15"/>
    <p:sldId id="345" r:id="rId16"/>
    <p:sldId id="335" r:id="rId17"/>
    <p:sldId id="3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BF5"/>
    <a:srgbClr val="5A5AA8"/>
    <a:srgbClr val="30335D"/>
    <a:srgbClr val="6D6CCA"/>
    <a:srgbClr val="6D61C7"/>
    <a:srgbClr val="6D61CA"/>
    <a:srgbClr val="3D3880"/>
    <a:srgbClr val="26294D"/>
    <a:srgbClr val="65647B"/>
    <a:srgbClr val="65BB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3819" autoAdjust="0"/>
  </p:normalViewPr>
  <p:slideViewPr>
    <p:cSldViewPr snapToGrid="0" showGuides="1">
      <p:cViewPr varScale="1">
        <p:scale>
          <a:sx n="55" d="100"/>
          <a:sy n="55" d="100"/>
        </p:scale>
        <p:origin x="1044" y="2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entire model,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1616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the model’s trained weights, use the example code displayed here as a template.</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93105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To save and retrieve just the model’s architecture (the layers but not the trained weights), use the example code displayed here as a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JSON = Java Script Object Notation.</a:t>
            </a: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793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618987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The learning experience for this workshop starts on page 150 of the textbook.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0849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Definition from Ian Goodfellow and Yoshua Bengio’s book – </a:t>
            </a:r>
            <a:r>
              <a:rPr lang="en-US" i="1" dirty="0"/>
              <a:t>Deep Learning – </a:t>
            </a:r>
            <a:r>
              <a:rPr lang="en-US" i="0" dirty="0"/>
              <a:t>the definitive introductory text on deep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8492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Nowadays, it’s common practice to use transfer learning to train a neural network like ResNet on one task, and then adapt it to or fine-tune it on a new task. This allows the network to make use of the knowledge learned from the original task. Architecturally, this involves splitting the model into a </a:t>
            </a:r>
            <a:r>
              <a:rPr lang="en-US" b="1" dirty="0"/>
              <a:t>body</a:t>
            </a:r>
            <a:r>
              <a:rPr lang="en-US" dirty="0"/>
              <a:t> and a </a:t>
            </a:r>
            <a:r>
              <a:rPr lang="en-US" b="1" dirty="0"/>
              <a:t>head</a:t>
            </a:r>
            <a:r>
              <a:rPr lang="en-US" dirty="0"/>
              <a:t>, where the head is a task-specific network. During training, the weights of the body learn broad features of the source domain, and these weights are used to initialize a new model for the new task.  Compared to traditional supervised learning, a transfer learning approach typically produces high-quality models that can be trained much more efficiently on a variety of downstream tasks, and with much less labeled data.  </a:t>
            </a:r>
          </a:p>
          <a:p>
            <a:pPr marL="0" indent="0" algn="l">
              <a:buNone/>
            </a:pPr>
            <a:endParaRPr lang="en-US" dirty="0"/>
          </a:p>
          <a:p>
            <a:pPr marL="0" indent="0" algn="l">
              <a:buNone/>
            </a:pPr>
            <a:r>
              <a:rPr lang="en-US" dirty="0"/>
              <a:t>Let’s consider a computer vision example.  In this domain, basic models are first trained on large-scale datasets such as ImageNet, which contain millions of images. This process is called </a:t>
            </a:r>
            <a:r>
              <a:rPr lang="en-US" b="1" dirty="0"/>
              <a:t>pretraining</a:t>
            </a:r>
            <a:r>
              <a:rPr lang="en-US" dirty="0"/>
              <a:t> and its main purpose is to teach the models the basic features of images, such as edges or colors. These pretrained models can then be </a:t>
            </a:r>
            <a:r>
              <a:rPr lang="en-US" b="1" dirty="0"/>
              <a:t>fine-tuned </a:t>
            </a:r>
            <a:r>
              <a:rPr lang="en-US" dirty="0"/>
              <a:t>on a downstream task such as classifying flower species with a relatively small number of labeled examples (usually a few hundred per class). Fine-tuned models typically achieve a higher accuracy than supervised models trained from scratch on the same amount of labeled data.</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97032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b="0" dirty="0">
                <a:effectLst/>
                <a:latin typeface="Noto serif" panose="02020600060500020200" pitchFamily="18" charset="0"/>
              </a:rPr>
              <a:t>Advantages of Transfer Learning:</a:t>
            </a:r>
          </a:p>
          <a:p>
            <a:pPr marL="685800" lvl="1" indent="-228600" algn="l">
              <a:buAutoNum type="arabicPeriod"/>
            </a:pPr>
            <a:r>
              <a:rPr lang="en-US" b="1" i="1" dirty="0">
                <a:effectLst/>
                <a:latin typeface="Noto serif" panose="02020600060500020200" pitchFamily="18" charset="0"/>
              </a:rPr>
              <a:t>Improved baseline performance</a:t>
            </a:r>
            <a:r>
              <a:rPr lang="en-US" b="1" dirty="0">
                <a:effectLst/>
                <a:latin typeface="Noto serif" panose="02020600060500020200" pitchFamily="18" charset="0"/>
              </a:rPr>
              <a:t>: </a:t>
            </a:r>
            <a:r>
              <a:rPr lang="en-US" b="0" dirty="0">
                <a:effectLst/>
                <a:latin typeface="Noto serif" panose="02020600060500020200" pitchFamily="18" charset="0"/>
              </a:rPr>
              <a:t>When we augment the knowledge of an isolated learner (also known as an </a:t>
            </a:r>
            <a:r>
              <a:rPr lang="en-US" b="1" i="0" dirty="0">
                <a:effectLst/>
                <a:latin typeface="Noto serif" panose="02020600060500020200" pitchFamily="18" charset="0"/>
              </a:rPr>
              <a:t>ignorant learner</a:t>
            </a:r>
            <a:r>
              <a:rPr lang="en-US" b="0" dirty="0">
                <a:effectLst/>
                <a:latin typeface="Noto serif" panose="02020600060500020200" pitchFamily="18" charset="0"/>
              </a:rPr>
              <a:t>) with knowledge from a source model, baseline performance may improve due to this knowledge transfer.  We have a </a:t>
            </a:r>
            <a:r>
              <a:rPr lang="en-US" b="1" dirty="0">
                <a:effectLst/>
                <a:latin typeface="Noto serif" panose="02020600060500020200" pitchFamily="18" charset="0"/>
              </a:rPr>
              <a:t>higher start</a:t>
            </a:r>
            <a:r>
              <a:rPr lang="en-US" b="0" dirty="0">
                <a:effectLst/>
                <a:latin typeface="Noto serif" panose="02020600060500020200" pitchFamily="18" charset="0"/>
              </a:rPr>
              <a:t>. </a:t>
            </a:r>
          </a:p>
          <a:p>
            <a:pPr marL="685800" lvl="1" indent="-228600" algn="l">
              <a:buAutoNum type="arabicPeriod"/>
            </a:pPr>
            <a:r>
              <a:rPr lang="en-US" b="1" i="1" dirty="0">
                <a:effectLst/>
                <a:latin typeface="Noto serif" panose="02020600060500020200" pitchFamily="18" charset="0"/>
              </a:rPr>
              <a:t>Model training time</a:t>
            </a:r>
            <a:r>
              <a:rPr lang="en-US" b="0" i="1" dirty="0">
                <a:effectLst/>
                <a:latin typeface="Noto serif" panose="02020600060500020200" pitchFamily="18" charset="0"/>
              </a:rPr>
              <a:t>: </a:t>
            </a:r>
            <a:r>
              <a:rPr lang="en-US" b="0" dirty="0">
                <a:effectLst/>
                <a:latin typeface="Noto serif" panose="02020600060500020200" pitchFamily="18" charset="0"/>
              </a:rPr>
              <a:t>Utilizing knowledge from a source model might also help in fully learning the target task, as compared to a target model that learns from scratch. This, in turn, results in improvements in the overall time taken to develop and train a model.  We have a </a:t>
            </a:r>
            <a:r>
              <a:rPr lang="en-US" b="1" dirty="0">
                <a:effectLst/>
                <a:latin typeface="Noto serif" panose="02020600060500020200" pitchFamily="18" charset="0"/>
              </a:rPr>
              <a:t>higher slope.</a:t>
            </a:r>
            <a:endParaRPr lang="en-US" b="0" dirty="0">
              <a:effectLst/>
              <a:latin typeface="Noto serif" panose="02020600060500020200" pitchFamily="18" charset="0"/>
            </a:endParaRPr>
          </a:p>
          <a:p>
            <a:pPr marL="685800" lvl="1" indent="-228600" algn="l">
              <a:buAutoNum type="arabicPeriod"/>
            </a:pPr>
            <a:r>
              <a:rPr lang="en-US" b="1" i="1" dirty="0">
                <a:effectLst/>
                <a:latin typeface="Noto serif" panose="02020600060500020200" pitchFamily="18" charset="0"/>
              </a:rPr>
              <a:t>Improved final performance</a:t>
            </a:r>
            <a:r>
              <a:rPr lang="en-US" b="0" i="1" dirty="0">
                <a:effectLst/>
                <a:latin typeface="Noto serif" panose="02020600060500020200" pitchFamily="18" charset="0"/>
              </a:rPr>
              <a:t>: </a:t>
            </a:r>
            <a:r>
              <a:rPr lang="en-US" b="0" dirty="0">
                <a:effectLst/>
                <a:latin typeface="Noto serif" panose="02020600060500020200" pitchFamily="18" charset="0"/>
              </a:rPr>
              <a:t>And finally, higher final performance might be attained by leveraging transfer learning.  We have a </a:t>
            </a:r>
            <a:r>
              <a:rPr lang="en-US" b="1" dirty="0">
                <a:effectLst/>
                <a:latin typeface="Noto serif" panose="02020600060500020200" pitchFamily="18" charset="0"/>
              </a:rPr>
              <a:t>higher asymptote</a:t>
            </a:r>
            <a:r>
              <a:rPr lang="en-US" b="0" dirty="0">
                <a:effectLst/>
                <a:latin typeface="Noto serif" panose="02020600060500020200" pitchFamily="18" charset="0"/>
              </a:rPr>
              <a:t>.</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08759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mn-lt"/>
              </a:rPr>
              <a:t>Three key questions.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What to transfer</a:t>
            </a:r>
            <a:r>
              <a:rPr lang="en-US" dirty="0">
                <a:latin typeface="+mn-lt"/>
              </a:rPr>
              <a:t>: </a:t>
            </a:r>
            <a:r>
              <a:rPr lang="en-US" sz="1800" b="0" i="0" u="none" strike="noStrike" baseline="0" dirty="0">
                <a:latin typeface="PalatinoLinotype-Roman"/>
              </a:rPr>
              <a:t>This is the first and the most important step in the transfer learning process.  Here we seek to discover the part of the knowledge that can be transferred from the source to the target in order to improve the performance of the target task.  Our goal is to identify what knowledge is source-specific and what is common between the source and the target.</a:t>
            </a:r>
            <a:endParaRPr lang="en-US" sz="1800" b="0"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When to transfer:  </a:t>
            </a:r>
            <a:r>
              <a:rPr lang="en-US" sz="1800" b="0" i="0" u="none" strike="noStrike" baseline="0" dirty="0">
                <a:latin typeface="PalatinoLinotype-Roman"/>
              </a:rPr>
              <a:t>Sometimes transfer learning doesn’t make sense.  In fact, at times transfer learning can make things worse.  We call this – </a:t>
            </a:r>
            <a:r>
              <a:rPr lang="en-US" sz="1800" b="1" i="0" u="none" strike="noStrike" baseline="0" dirty="0">
                <a:latin typeface="PalatinoLinotype-Roman"/>
              </a:rPr>
              <a:t>negative transfer</a:t>
            </a:r>
            <a:r>
              <a:rPr lang="en-US" sz="1800" b="0" i="0" u="none" strike="noStrike" baseline="0" dirty="0">
                <a:latin typeface="PalatinoLinotype-Roman"/>
              </a:rPr>
              <a:t>.  Obviously, the goal is to improve target performance and results, not degrade them.  All this calls for wisdom about when to transfer and when to build from the ground up.</a:t>
            </a:r>
            <a:endParaRPr lang="en-US" sz="1800" b="1" i="0" u="none" strike="noStrike" baseline="0" dirty="0">
              <a:latin typeface="+mn-lt"/>
            </a:endParaRP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latin typeface="+mn-lt"/>
              </a:rPr>
              <a:t>How to transfer: </a:t>
            </a:r>
            <a:r>
              <a:rPr lang="en-US" sz="1800" b="0" i="0" u="none" strike="noStrike" baseline="0" dirty="0">
                <a:latin typeface="PalatinoLinotype-Roman"/>
              </a:rPr>
              <a:t>Once the first two question have been answered, we then identify ways of actually transferring the knowledge across domains/tasks. This often calls for changes to existing algorithms and/or the use of different techniques. </a:t>
            </a:r>
            <a:endParaRPr lang="en-US" b="1"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99080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latin typeface="+mn-lt"/>
              </a:rPr>
              <a:t>Many types of transfer learning – don’t have time to cover here – please review the material in the handout</a:t>
            </a:r>
          </a:p>
          <a:p>
            <a:pPr marL="0" indent="0" algn="l">
              <a:buNone/>
            </a:pPr>
            <a:endParaRPr lang="en-US" sz="1200" b="0" i="0" u="none" strike="noStrike" baseline="0" dirty="0">
              <a:latin typeface="+mn-lt"/>
            </a:endParaRPr>
          </a:p>
          <a:p>
            <a:pPr marL="0" indent="0" algn="l">
              <a:buNone/>
            </a:pPr>
            <a:r>
              <a:rPr lang="en-US" sz="1200" b="0" i="0" u="none" strike="noStrike" baseline="0" dirty="0">
                <a:latin typeface="+mj-lt"/>
              </a:rPr>
              <a:t>https://docs.google.com/document/d/1-NSkeWmzSzi6myow-q9avX4Oz2k9zywZpoDts63CQvQ/edit?usp=sharing</a:t>
            </a:r>
          </a:p>
          <a:p>
            <a:pPr marL="0" indent="0" algn="l">
              <a:buNone/>
            </a:pP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41647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Before we do the exercises, let’s take an initial look at the transfer learning process.  Deep learning systems are layered architectures that learn different features at different layers. These layers are then finally connected to a last layer (usually a fully connected layer, in the case of classification) to get the final output. This layered architecture allows us to utilize a pretrained network (such as Inception V3 or VGG) without its final layer as a fixed feature extractor for other tasks. </a:t>
            </a:r>
            <a:endParaRPr lang="en-US" sz="1200" b="0" i="0" u="none" strike="noStrike" baseline="0" dirty="0">
              <a:latin typeface="+mj-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5031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quickly review the basic ideas behind transfer learning:</a:t>
            </a:r>
          </a:p>
          <a:p>
            <a:pPr algn="l"/>
            <a:endParaRPr lang="en-US" dirty="0"/>
          </a:p>
          <a:p>
            <a:pPr marL="228600" indent="-228600" algn="l">
              <a:buAutoNum type="alphaLcPeriod"/>
            </a:pPr>
            <a:r>
              <a:rPr lang="en-US" dirty="0"/>
              <a:t>It’s usually better to find and repurpose an existing model from a related domain rather than train a new neural network from scratch.</a:t>
            </a:r>
          </a:p>
          <a:p>
            <a:pPr marL="228600" indent="-228600" algn="l">
              <a:buAutoNum type="alphaLcPeriod"/>
            </a:pPr>
            <a:r>
              <a:rPr lang="en-US" dirty="0"/>
              <a:t>Transfer learning not only decreases training time but also requires significantly less data.</a:t>
            </a:r>
          </a:p>
          <a:p>
            <a:pPr marL="228600" indent="-228600" algn="l">
              <a:buAutoNum type="alphaLcPeriod"/>
            </a:pPr>
            <a:r>
              <a:rPr lang="en-US" dirty="0"/>
              <a:t>We typically retain the lower network layers (as shown here) and only replace just the top layers with new ones trained specifically for our task.</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The original model’s output layer is usually replaced because it is most likely not useful for the new task.  For example, it may not even have the right number of outputs.  </a:t>
            </a:r>
          </a:p>
          <a:p>
            <a:pPr marL="685800" marR="0" lvl="1"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Likewise, the original model’s upper hidden layers are less likely to be as useful as the lower ones, since the high-level features most suitable for the new task may differ significantly from the useful ones in the original task. </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Transfer learning is an iterative process. 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lgn="l">
              <a:buNone/>
            </a:pPr>
            <a:r>
              <a:rPr lang="en-US" dirty="0"/>
              <a:t>=====</a:t>
            </a:r>
          </a:p>
          <a:p>
            <a:pPr algn="l"/>
            <a:r>
              <a:rPr lang="en-US" dirty="0"/>
              <a:t>It is generally not a good idea to train a very large DNN from scratch: instead, you should always try to find an existing neural network that accomplishes a similar task to the one you are trying to tackle, then reuse the lower layers of this network. If done well, transfer learning not only speeds up training considerably, but also requires significantly less training data.</a:t>
            </a:r>
          </a:p>
          <a:p>
            <a:pPr algn="l"/>
            <a:endParaRPr lang="en-US" dirty="0"/>
          </a:p>
          <a:p>
            <a:pPr algn="l"/>
            <a:r>
              <a:rPr lang="en-US" dirty="0"/>
              <a:t>Suppose you have access to a DNN that was trained to classify pictures into 100 different categories, including animals, plants, vehicles, and everyday objects. You now want to train a DNN to classify specific types of vehicles. These tasks are very similar, even partly overlapping, so you should try to reuse parts of the first network as shown here.</a:t>
            </a:r>
          </a:p>
          <a:p>
            <a:pPr algn="l"/>
            <a:endParaRPr lang="en-US" dirty="0"/>
          </a:p>
          <a:p>
            <a:pPr algn="l"/>
            <a:r>
              <a:rPr lang="en-US" dirty="0"/>
              <a:t>The output layer of the original model will usually be replaced because it is most likely not useful at all for the new task, and it may not even have the right number of outputs for the new task.  </a:t>
            </a:r>
          </a:p>
          <a:p>
            <a:pPr algn="l"/>
            <a:endParaRPr lang="en-US" dirty="0"/>
          </a:p>
          <a:p>
            <a:pPr algn="l"/>
            <a:r>
              <a:rPr lang="en-US" dirty="0"/>
              <a:t>In like manner, the upper hidden layers of the original model are less likely to be as useful as the lower layers, since the high-level features that are most useful for the new task may differ significantly from the ones that were most useful for the original task. You want to find the right number of layers to reuse.</a:t>
            </a:r>
          </a:p>
          <a:p>
            <a:pPr algn="l"/>
            <a:endParaRPr lang="en-US" dirty="0"/>
          </a:p>
          <a:p>
            <a:pPr algn="l"/>
            <a:r>
              <a:rPr lang="en-US" dirty="0"/>
              <a:t>Try freezing all the reused layers first (i.e., make their weights non-trainable so that Gradient Descent won’t modify them), then train your model and see how it performs. Then try unfreezing one or two of the top hidden layers to let backpropagation tweak them and see if performance improves. The more training data you have, the more layers you can unfreeze. It is also useful to reduce the learning rate when you unfreeze reused layers: this will avoid wrecking their fine-tuned weights.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5186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13245" y="5079203"/>
            <a:ext cx="10515600" cy="670560"/>
          </a:xfrm>
        </p:spPr>
        <p:txBody>
          <a:bodyPr/>
          <a:lstStyle/>
          <a:p>
            <a:r>
              <a:rPr lang="en-US" dirty="0">
                <a:solidFill>
                  <a:srgbClr val="65647B"/>
                </a:solidFill>
                <a:latin typeface="Avenir" panose="02000503020000020003" pitchFamily="2" charset="0"/>
                <a:cs typeface="Futura Medium" panose="020B0602020204020303" pitchFamily="34" charset="-79"/>
              </a:rPr>
              <a:t>Transfer Learning: Getting Started</a:t>
            </a:r>
          </a:p>
        </p:txBody>
      </p:sp>
      <p:pic>
        <p:nvPicPr>
          <p:cNvPr id="6" name="Picture 5" descr="Logo&#10;&#10;Description automatically generated">
            <a:extLst>
              <a:ext uri="{FF2B5EF4-FFF2-40B4-BE49-F238E27FC236}">
                <a16:creationId xmlns:a16="http://schemas.microsoft.com/office/drawing/2014/main" id="{465E6F64-3854-EC94-CD86-D33389F0D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pic>
        <p:nvPicPr>
          <p:cNvPr id="4" name="Graphic 3">
            <a:extLst>
              <a:ext uri="{FF2B5EF4-FFF2-40B4-BE49-F238E27FC236}">
                <a16:creationId xmlns:a16="http://schemas.microsoft.com/office/drawing/2014/main" id="{DA1F6568-3BF0-0BA9-7696-037B88D50C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42354" y="5819213"/>
            <a:ext cx="863109" cy="876088"/>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19F191C-2EB7-40F9-8F3A-CC2671D010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(2019). </a:t>
            </a:r>
            <a:r>
              <a:rPr lang="en-US" sz="1400" i="1" dirty="0">
                <a:solidFill>
                  <a:schemeClr val="tx1">
                    <a:lumMod val="65000"/>
                    <a:lumOff val="35000"/>
                  </a:schemeClr>
                </a:solidFill>
                <a:latin typeface="+mj-lt"/>
                <a:ea typeface="Verdana" panose="020B0604030504040204" pitchFamily="34" charset="0"/>
              </a:rPr>
              <a:t>Hands-on machine learning with Sci-Kit Learn, Keras, and Tensorflow.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(Chapter 11)</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FE08A59C-8295-77DE-5616-17AD98CC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3" name="Rectangle 2">
            <a:extLst>
              <a:ext uri="{FF2B5EF4-FFF2-40B4-BE49-F238E27FC236}">
                <a16:creationId xmlns:a16="http://schemas.microsoft.com/office/drawing/2014/main" id="{DB3E4B2A-E114-1F5F-E096-34E845CB9553}"/>
              </a:ext>
            </a:extLst>
          </p:cNvPr>
          <p:cNvSpPr/>
          <p:nvPr/>
        </p:nvSpPr>
        <p:spPr>
          <a:xfrm>
            <a:off x="5511114" y="3429000"/>
            <a:ext cx="2405448" cy="1447800"/>
          </a:xfrm>
          <a:prstGeom prst="rect">
            <a:avLst/>
          </a:prstGeom>
          <a:solidFill>
            <a:srgbClr val="D9D6D6">
              <a:alpha val="43922"/>
            </a:srgbClr>
          </a:solidFill>
          <a:ln w="34925">
            <a:solidFill>
              <a:srgbClr val="48469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a:extLst>
              <a:ext uri="{FF2B5EF4-FFF2-40B4-BE49-F238E27FC236}">
                <a16:creationId xmlns:a16="http://schemas.microsoft.com/office/drawing/2014/main" id="{4BDE62B5-59DE-7572-EA6D-5D6700B05BCE}"/>
              </a:ext>
            </a:extLst>
          </p:cNvPr>
          <p:cNvSpPr/>
          <p:nvPr/>
        </p:nvSpPr>
        <p:spPr>
          <a:xfrm rot="10800000">
            <a:off x="6599075" y="882726"/>
            <a:ext cx="233000" cy="433182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54F697CE-7FD7-44EF-2584-9419191C2F20}"/>
              </a:ext>
            </a:extLst>
          </p:cNvPr>
          <p:cNvSpPr/>
          <p:nvPr/>
        </p:nvSpPr>
        <p:spPr>
          <a:xfrm>
            <a:off x="5696154" y="2814812"/>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a:extLst>
              <a:ext uri="{FF2B5EF4-FFF2-40B4-BE49-F238E27FC236}">
                <a16:creationId xmlns:a16="http://schemas.microsoft.com/office/drawing/2014/main" id="{E969B53F-83D9-C644-8ECD-D390A1B44D34}"/>
              </a:ext>
            </a:extLst>
          </p:cNvPr>
          <p:cNvSpPr/>
          <p:nvPr/>
        </p:nvSpPr>
        <p:spPr>
          <a:xfrm rot="10800000">
            <a:off x="3080208" y="212509"/>
            <a:ext cx="233001" cy="4895101"/>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444E9FE7-B7F2-7225-1C1E-8E3682035D0D}"/>
              </a:ext>
            </a:extLst>
          </p:cNvPr>
          <p:cNvSpPr/>
          <p:nvPr/>
        </p:nvSpPr>
        <p:spPr>
          <a:xfrm>
            <a:off x="5677470" y="5039740"/>
            <a:ext cx="205012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A510D0BE-AFF0-C551-04BC-53B2AA2A75EF}"/>
              </a:ext>
            </a:extLst>
          </p:cNvPr>
          <p:cNvSpPr/>
          <p:nvPr/>
        </p:nvSpPr>
        <p:spPr>
          <a:xfrm>
            <a:off x="5677470" y="3538503"/>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CA2D4D3-783B-BA7F-CF92-F1F9EA06A79F}"/>
              </a:ext>
            </a:extLst>
          </p:cNvPr>
          <p:cNvSpPr/>
          <p:nvPr/>
        </p:nvSpPr>
        <p:spPr>
          <a:xfrm>
            <a:off x="5677470" y="4269355"/>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F0317B6-E2EA-8D57-84CC-B1F99E97E2FF}"/>
              </a:ext>
            </a:extLst>
          </p:cNvPr>
          <p:cNvSpPr txBox="1"/>
          <p:nvPr/>
        </p:nvSpPr>
        <p:spPr>
          <a:xfrm>
            <a:off x="5968861" y="3618800"/>
            <a:ext cx="1504708" cy="369332"/>
          </a:xfrm>
          <a:prstGeom prst="rect">
            <a:avLst/>
          </a:prstGeom>
          <a:noFill/>
        </p:spPr>
        <p:txBody>
          <a:bodyPr wrap="square" rtlCol="0">
            <a:spAutoFit/>
          </a:bodyPr>
          <a:lstStyle/>
          <a:p>
            <a:pPr algn="ctr"/>
            <a:r>
              <a:rPr lang="en-US" dirty="0">
                <a:latin typeface="Avenir Medium" panose="02000503020000020003" pitchFamily="2" charset="0"/>
              </a:rPr>
              <a:t>Hidden 2</a:t>
            </a:r>
          </a:p>
        </p:txBody>
      </p:sp>
      <p:sp>
        <p:nvSpPr>
          <p:cNvPr id="12" name="Rounded Rectangle 11">
            <a:extLst>
              <a:ext uri="{FF2B5EF4-FFF2-40B4-BE49-F238E27FC236}">
                <a16:creationId xmlns:a16="http://schemas.microsoft.com/office/drawing/2014/main" id="{125C1AD6-6A4C-EC91-1651-F1EE774F1325}"/>
              </a:ext>
            </a:extLst>
          </p:cNvPr>
          <p:cNvSpPr/>
          <p:nvPr/>
        </p:nvSpPr>
        <p:spPr>
          <a:xfrm>
            <a:off x="5684242" y="1334595"/>
            <a:ext cx="2050122" cy="481263"/>
          </a:xfrm>
          <a:prstGeom prst="roundRect">
            <a:avLst/>
          </a:prstGeom>
          <a:solidFill>
            <a:srgbClr val="E3E3E3"/>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3B6E1B62-6F48-9846-7EFE-DC864D4D6322}"/>
              </a:ext>
            </a:extLst>
          </p:cNvPr>
          <p:cNvSpPr/>
          <p:nvPr/>
        </p:nvSpPr>
        <p:spPr>
          <a:xfrm>
            <a:off x="5673495" y="2066869"/>
            <a:ext cx="2050122" cy="481263"/>
          </a:xfrm>
          <a:prstGeom prst="roundRect">
            <a:avLst/>
          </a:prstGeom>
          <a:solidFill>
            <a:srgbClr val="E3E3E3"/>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D8675DC-A898-AF1B-C73D-DF0964432945}"/>
              </a:ext>
            </a:extLst>
          </p:cNvPr>
          <p:cNvSpPr txBox="1"/>
          <p:nvPr/>
        </p:nvSpPr>
        <p:spPr>
          <a:xfrm>
            <a:off x="5946202" y="4359668"/>
            <a:ext cx="1504708" cy="369332"/>
          </a:xfrm>
          <a:prstGeom prst="rect">
            <a:avLst/>
          </a:prstGeom>
          <a:noFill/>
        </p:spPr>
        <p:txBody>
          <a:bodyPr wrap="square" rtlCol="0">
            <a:spAutoFit/>
          </a:bodyPr>
          <a:lstStyle/>
          <a:p>
            <a:pPr algn="ctr"/>
            <a:r>
              <a:rPr lang="en-US" dirty="0">
                <a:latin typeface="Avenir Medium" panose="02000503020000020003" pitchFamily="2" charset="0"/>
              </a:rPr>
              <a:t>Hidden 1</a:t>
            </a:r>
          </a:p>
        </p:txBody>
      </p:sp>
      <p:sp>
        <p:nvSpPr>
          <p:cNvPr id="15" name="TextBox 14">
            <a:extLst>
              <a:ext uri="{FF2B5EF4-FFF2-40B4-BE49-F238E27FC236}">
                <a16:creationId xmlns:a16="http://schemas.microsoft.com/office/drawing/2014/main" id="{787F3B6B-FE84-0307-6DC7-E2F13CA0C2DC}"/>
              </a:ext>
            </a:extLst>
          </p:cNvPr>
          <p:cNvSpPr txBox="1"/>
          <p:nvPr/>
        </p:nvSpPr>
        <p:spPr>
          <a:xfrm>
            <a:off x="5946202" y="5107611"/>
            <a:ext cx="1504708" cy="369332"/>
          </a:xfrm>
          <a:prstGeom prst="rect">
            <a:avLst/>
          </a:prstGeom>
          <a:noFill/>
        </p:spPr>
        <p:txBody>
          <a:bodyPr wrap="square" rtlCol="0">
            <a:spAutoFit/>
          </a:bodyPr>
          <a:lstStyle/>
          <a:p>
            <a:pPr algn="ctr"/>
            <a:r>
              <a:rPr lang="en-US" dirty="0">
                <a:latin typeface="Avenir Medium" panose="02000503020000020003" pitchFamily="2" charset="0"/>
              </a:rPr>
              <a:t>Input layer</a:t>
            </a:r>
          </a:p>
        </p:txBody>
      </p:sp>
      <p:sp>
        <p:nvSpPr>
          <p:cNvPr id="16" name="TextBox 15">
            <a:extLst>
              <a:ext uri="{FF2B5EF4-FFF2-40B4-BE49-F238E27FC236}">
                <a16:creationId xmlns:a16="http://schemas.microsoft.com/office/drawing/2014/main" id="{8141277A-025B-F159-9A87-B978C5862E81}"/>
              </a:ext>
            </a:extLst>
          </p:cNvPr>
          <p:cNvSpPr txBox="1"/>
          <p:nvPr/>
        </p:nvSpPr>
        <p:spPr>
          <a:xfrm>
            <a:off x="5912090" y="2145984"/>
            <a:ext cx="1504708" cy="369332"/>
          </a:xfrm>
          <a:prstGeom prst="rect">
            <a:avLst/>
          </a:prstGeom>
          <a:noFill/>
        </p:spPr>
        <p:txBody>
          <a:bodyPr wrap="square" rtlCol="0">
            <a:spAutoFit/>
          </a:bodyPr>
          <a:lstStyle/>
          <a:p>
            <a:pPr algn="ctr"/>
            <a:r>
              <a:rPr lang="en-US" dirty="0">
                <a:latin typeface="Avenir Medium" panose="02000503020000020003" pitchFamily="2" charset="0"/>
              </a:rPr>
              <a:t>Hidden 4</a:t>
            </a:r>
          </a:p>
        </p:txBody>
      </p:sp>
      <p:sp>
        <p:nvSpPr>
          <p:cNvPr id="17" name="TextBox 16">
            <a:extLst>
              <a:ext uri="{FF2B5EF4-FFF2-40B4-BE49-F238E27FC236}">
                <a16:creationId xmlns:a16="http://schemas.microsoft.com/office/drawing/2014/main" id="{51C5F518-B42E-6A3D-23B0-F8A60DBD3868}"/>
              </a:ext>
            </a:extLst>
          </p:cNvPr>
          <p:cNvSpPr txBox="1"/>
          <p:nvPr/>
        </p:nvSpPr>
        <p:spPr>
          <a:xfrm>
            <a:off x="5946202" y="1404635"/>
            <a:ext cx="1504708" cy="369332"/>
          </a:xfrm>
          <a:prstGeom prst="rect">
            <a:avLst/>
          </a:prstGeom>
          <a:noFill/>
        </p:spPr>
        <p:txBody>
          <a:bodyPr wrap="square" rtlCol="0">
            <a:spAutoFit/>
          </a:bodyPr>
          <a:lstStyle/>
          <a:p>
            <a:pPr algn="ctr"/>
            <a:r>
              <a:rPr lang="en-US" dirty="0">
                <a:latin typeface="Avenir Medium" panose="02000503020000020003" pitchFamily="2" charset="0"/>
              </a:rPr>
              <a:t>Output</a:t>
            </a:r>
          </a:p>
        </p:txBody>
      </p:sp>
      <p:sp>
        <p:nvSpPr>
          <p:cNvPr id="18" name="TextBox 17">
            <a:extLst>
              <a:ext uri="{FF2B5EF4-FFF2-40B4-BE49-F238E27FC236}">
                <a16:creationId xmlns:a16="http://schemas.microsoft.com/office/drawing/2014/main" id="{58BBE3EC-A5B1-EC62-B0E0-DE378F4501CA}"/>
              </a:ext>
            </a:extLst>
          </p:cNvPr>
          <p:cNvSpPr txBox="1"/>
          <p:nvPr/>
        </p:nvSpPr>
        <p:spPr>
          <a:xfrm>
            <a:off x="5980699" y="2891624"/>
            <a:ext cx="1504708" cy="369332"/>
          </a:xfrm>
          <a:prstGeom prst="rect">
            <a:avLst/>
          </a:prstGeom>
          <a:noFill/>
        </p:spPr>
        <p:txBody>
          <a:bodyPr wrap="square" rtlCol="0">
            <a:spAutoFit/>
          </a:bodyPr>
          <a:lstStyle/>
          <a:p>
            <a:pPr algn="ctr"/>
            <a:r>
              <a:rPr lang="en-US" dirty="0">
                <a:latin typeface="Avenir Medium" panose="02000503020000020003" pitchFamily="2" charset="0"/>
              </a:rPr>
              <a:t>Hidden 3</a:t>
            </a:r>
          </a:p>
        </p:txBody>
      </p:sp>
      <p:sp>
        <p:nvSpPr>
          <p:cNvPr id="19" name="Rounded Rectangle 18">
            <a:extLst>
              <a:ext uri="{FF2B5EF4-FFF2-40B4-BE49-F238E27FC236}">
                <a16:creationId xmlns:a16="http://schemas.microsoft.com/office/drawing/2014/main" id="{1C9CEC70-3BB6-2E55-A30B-6AAFE9CF4A49}"/>
              </a:ext>
            </a:extLst>
          </p:cNvPr>
          <p:cNvSpPr/>
          <p:nvPr/>
        </p:nvSpPr>
        <p:spPr>
          <a:xfrm>
            <a:off x="2182520" y="2814812"/>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F2D08161-2122-7CDC-CB77-0444F285BD1D}"/>
              </a:ext>
            </a:extLst>
          </p:cNvPr>
          <p:cNvSpPr txBox="1"/>
          <p:nvPr/>
        </p:nvSpPr>
        <p:spPr>
          <a:xfrm>
            <a:off x="2448019" y="2891624"/>
            <a:ext cx="1504708" cy="369332"/>
          </a:xfrm>
          <a:prstGeom prst="rect">
            <a:avLst/>
          </a:prstGeom>
          <a:noFill/>
        </p:spPr>
        <p:txBody>
          <a:bodyPr wrap="square" rtlCol="0">
            <a:spAutoFit/>
          </a:bodyPr>
          <a:lstStyle/>
          <a:p>
            <a:pPr algn="ctr"/>
            <a:r>
              <a:rPr lang="en-US" dirty="0">
                <a:latin typeface="Avenir Medium" panose="02000503020000020003" pitchFamily="2" charset="0"/>
              </a:rPr>
              <a:t>Hidden 3</a:t>
            </a:r>
          </a:p>
        </p:txBody>
      </p:sp>
      <p:sp>
        <p:nvSpPr>
          <p:cNvPr id="21" name="Rounded Rectangle 20">
            <a:extLst>
              <a:ext uri="{FF2B5EF4-FFF2-40B4-BE49-F238E27FC236}">
                <a16:creationId xmlns:a16="http://schemas.microsoft.com/office/drawing/2014/main" id="{1738765C-5D60-B436-B4E2-A9C26FE5F990}"/>
              </a:ext>
            </a:extLst>
          </p:cNvPr>
          <p:cNvSpPr/>
          <p:nvPr/>
        </p:nvSpPr>
        <p:spPr>
          <a:xfrm>
            <a:off x="2175674" y="3551873"/>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6989746-30D1-0EA2-9630-8189528BE764}"/>
              </a:ext>
            </a:extLst>
          </p:cNvPr>
          <p:cNvSpPr txBox="1"/>
          <p:nvPr/>
        </p:nvSpPr>
        <p:spPr>
          <a:xfrm>
            <a:off x="2448019" y="3632170"/>
            <a:ext cx="1504708" cy="369332"/>
          </a:xfrm>
          <a:prstGeom prst="rect">
            <a:avLst/>
          </a:prstGeom>
          <a:noFill/>
        </p:spPr>
        <p:txBody>
          <a:bodyPr wrap="square" rtlCol="0">
            <a:spAutoFit/>
          </a:bodyPr>
          <a:lstStyle/>
          <a:p>
            <a:pPr algn="ctr"/>
            <a:r>
              <a:rPr lang="en-US" dirty="0">
                <a:latin typeface="Avenir Medium" panose="02000503020000020003" pitchFamily="2" charset="0"/>
              </a:rPr>
              <a:t>Hidden 2</a:t>
            </a:r>
          </a:p>
        </p:txBody>
      </p:sp>
      <p:sp>
        <p:nvSpPr>
          <p:cNvPr id="23" name="Rounded Rectangle 22">
            <a:extLst>
              <a:ext uri="{FF2B5EF4-FFF2-40B4-BE49-F238E27FC236}">
                <a16:creationId xmlns:a16="http://schemas.microsoft.com/office/drawing/2014/main" id="{94A4EAED-A2D0-593D-8DD7-9D7932D80A29}"/>
              </a:ext>
            </a:extLst>
          </p:cNvPr>
          <p:cNvSpPr/>
          <p:nvPr/>
        </p:nvSpPr>
        <p:spPr>
          <a:xfrm>
            <a:off x="2160241" y="4290973"/>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2C97B61-54B4-BA96-4184-7659B04A9CC0}"/>
              </a:ext>
            </a:extLst>
          </p:cNvPr>
          <p:cNvSpPr txBox="1"/>
          <p:nvPr/>
        </p:nvSpPr>
        <p:spPr>
          <a:xfrm>
            <a:off x="2448019" y="4381286"/>
            <a:ext cx="1504708" cy="369332"/>
          </a:xfrm>
          <a:prstGeom prst="rect">
            <a:avLst/>
          </a:prstGeom>
          <a:noFill/>
        </p:spPr>
        <p:txBody>
          <a:bodyPr wrap="square" rtlCol="0">
            <a:spAutoFit/>
          </a:bodyPr>
          <a:lstStyle/>
          <a:p>
            <a:pPr algn="ctr"/>
            <a:r>
              <a:rPr lang="en-US" dirty="0">
                <a:latin typeface="Avenir Medium" panose="02000503020000020003" pitchFamily="2" charset="0"/>
              </a:rPr>
              <a:t>Hidden 1</a:t>
            </a:r>
          </a:p>
        </p:txBody>
      </p:sp>
      <p:sp>
        <p:nvSpPr>
          <p:cNvPr id="25" name="Rounded Rectangle 24">
            <a:extLst>
              <a:ext uri="{FF2B5EF4-FFF2-40B4-BE49-F238E27FC236}">
                <a16:creationId xmlns:a16="http://schemas.microsoft.com/office/drawing/2014/main" id="{B23D0C1B-7C5A-A6D1-2D2B-0535521432F2}"/>
              </a:ext>
            </a:extLst>
          </p:cNvPr>
          <p:cNvSpPr/>
          <p:nvPr/>
        </p:nvSpPr>
        <p:spPr>
          <a:xfrm>
            <a:off x="2160241" y="5040326"/>
            <a:ext cx="205012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A28D733B-4CC5-147C-9805-A59BF68B63D4}"/>
              </a:ext>
            </a:extLst>
          </p:cNvPr>
          <p:cNvSpPr txBox="1"/>
          <p:nvPr/>
        </p:nvSpPr>
        <p:spPr>
          <a:xfrm>
            <a:off x="2428973" y="5108197"/>
            <a:ext cx="1504708" cy="369332"/>
          </a:xfrm>
          <a:prstGeom prst="rect">
            <a:avLst/>
          </a:prstGeom>
          <a:noFill/>
        </p:spPr>
        <p:txBody>
          <a:bodyPr wrap="square" rtlCol="0">
            <a:spAutoFit/>
          </a:bodyPr>
          <a:lstStyle/>
          <a:p>
            <a:pPr algn="ctr"/>
            <a:r>
              <a:rPr lang="en-US" dirty="0">
                <a:latin typeface="Avenir Medium" panose="02000503020000020003" pitchFamily="2" charset="0"/>
              </a:rPr>
              <a:t>Input layer</a:t>
            </a:r>
          </a:p>
        </p:txBody>
      </p:sp>
      <p:sp>
        <p:nvSpPr>
          <p:cNvPr id="27" name="Rounded Rectangle 26">
            <a:extLst>
              <a:ext uri="{FF2B5EF4-FFF2-40B4-BE49-F238E27FC236}">
                <a16:creationId xmlns:a16="http://schemas.microsoft.com/office/drawing/2014/main" id="{BAB558FF-ECA9-A1F8-6775-DA1985DDFA31}"/>
              </a:ext>
            </a:extLst>
          </p:cNvPr>
          <p:cNvSpPr/>
          <p:nvPr/>
        </p:nvSpPr>
        <p:spPr>
          <a:xfrm>
            <a:off x="2160241" y="2075930"/>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C5C1B47-4204-3AEA-FCB1-699E48D3A6DA}"/>
              </a:ext>
            </a:extLst>
          </p:cNvPr>
          <p:cNvSpPr txBox="1"/>
          <p:nvPr/>
        </p:nvSpPr>
        <p:spPr>
          <a:xfrm>
            <a:off x="2425740" y="2152742"/>
            <a:ext cx="1504708" cy="369332"/>
          </a:xfrm>
          <a:prstGeom prst="rect">
            <a:avLst/>
          </a:prstGeom>
          <a:noFill/>
        </p:spPr>
        <p:txBody>
          <a:bodyPr wrap="square" rtlCol="0">
            <a:spAutoFit/>
          </a:bodyPr>
          <a:lstStyle/>
          <a:p>
            <a:pPr algn="ctr"/>
            <a:r>
              <a:rPr lang="en-US" dirty="0">
                <a:latin typeface="Avenir Medium" panose="02000503020000020003" pitchFamily="2" charset="0"/>
              </a:rPr>
              <a:t>Hidden 4</a:t>
            </a:r>
          </a:p>
        </p:txBody>
      </p:sp>
      <p:sp>
        <p:nvSpPr>
          <p:cNvPr id="29" name="Rounded Rectangle 28">
            <a:extLst>
              <a:ext uri="{FF2B5EF4-FFF2-40B4-BE49-F238E27FC236}">
                <a16:creationId xmlns:a16="http://schemas.microsoft.com/office/drawing/2014/main" id="{62F30100-0456-EEE6-CB74-08BB1F2026A4}"/>
              </a:ext>
            </a:extLst>
          </p:cNvPr>
          <p:cNvSpPr/>
          <p:nvPr/>
        </p:nvSpPr>
        <p:spPr>
          <a:xfrm>
            <a:off x="2182520" y="1339398"/>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F7FDCF9B-06BD-7286-1941-8ABE88670A84}"/>
              </a:ext>
            </a:extLst>
          </p:cNvPr>
          <p:cNvSpPr txBox="1"/>
          <p:nvPr/>
        </p:nvSpPr>
        <p:spPr>
          <a:xfrm>
            <a:off x="2448019" y="1416210"/>
            <a:ext cx="1504708" cy="369332"/>
          </a:xfrm>
          <a:prstGeom prst="rect">
            <a:avLst/>
          </a:prstGeom>
          <a:noFill/>
        </p:spPr>
        <p:txBody>
          <a:bodyPr wrap="square" rtlCol="0">
            <a:spAutoFit/>
          </a:bodyPr>
          <a:lstStyle/>
          <a:p>
            <a:pPr algn="ctr"/>
            <a:r>
              <a:rPr lang="en-US" dirty="0">
                <a:latin typeface="Avenir Medium" panose="02000503020000020003" pitchFamily="2" charset="0"/>
              </a:rPr>
              <a:t>Hidden 5</a:t>
            </a:r>
          </a:p>
        </p:txBody>
      </p:sp>
      <p:sp>
        <p:nvSpPr>
          <p:cNvPr id="31" name="Rounded Rectangle 30">
            <a:extLst>
              <a:ext uri="{FF2B5EF4-FFF2-40B4-BE49-F238E27FC236}">
                <a16:creationId xmlns:a16="http://schemas.microsoft.com/office/drawing/2014/main" id="{A85E65EF-8148-058D-8DF2-90A7A76B8EF4}"/>
              </a:ext>
            </a:extLst>
          </p:cNvPr>
          <p:cNvSpPr/>
          <p:nvPr/>
        </p:nvSpPr>
        <p:spPr>
          <a:xfrm>
            <a:off x="2182520" y="600899"/>
            <a:ext cx="2050122" cy="481263"/>
          </a:xfrm>
          <a:prstGeom prst="roundRect">
            <a:avLst/>
          </a:prstGeom>
          <a:solidFill>
            <a:srgbClr val="DCECF6"/>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7C9F949E-3EEB-4BBE-1732-49EE366D7045}"/>
              </a:ext>
            </a:extLst>
          </p:cNvPr>
          <p:cNvSpPr txBox="1"/>
          <p:nvPr/>
        </p:nvSpPr>
        <p:spPr>
          <a:xfrm>
            <a:off x="2448019" y="677711"/>
            <a:ext cx="1504708" cy="369332"/>
          </a:xfrm>
          <a:prstGeom prst="rect">
            <a:avLst/>
          </a:prstGeom>
          <a:noFill/>
        </p:spPr>
        <p:txBody>
          <a:bodyPr wrap="square" rtlCol="0">
            <a:spAutoFit/>
          </a:bodyPr>
          <a:lstStyle/>
          <a:p>
            <a:pPr algn="ctr"/>
            <a:r>
              <a:rPr lang="en-US" dirty="0">
                <a:latin typeface="Avenir Medium" panose="02000503020000020003" pitchFamily="2" charset="0"/>
              </a:rPr>
              <a:t>Output</a:t>
            </a:r>
          </a:p>
        </p:txBody>
      </p:sp>
      <p:sp>
        <p:nvSpPr>
          <p:cNvPr id="33" name="Down Arrow 32">
            <a:extLst>
              <a:ext uri="{FF2B5EF4-FFF2-40B4-BE49-F238E27FC236}">
                <a16:creationId xmlns:a16="http://schemas.microsoft.com/office/drawing/2014/main" id="{AFA790ED-4504-F23C-0917-2DEE6FC0E11C}"/>
              </a:ext>
            </a:extLst>
          </p:cNvPr>
          <p:cNvSpPr/>
          <p:nvPr/>
        </p:nvSpPr>
        <p:spPr>
          <a:xfrm rot="16200000">
            <a:off x="4735891" y="2595859"/>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Down Arrow 33">
            <a:extLst>
              <a:ext uri="{FF2B5EF4-FFF2-40B4-BE49-F238E27FC236}">
                <a16:creationId xmlns:a16="http://schemas.microsoft.com/office/drawing/2014/main" id="{02EB13B8-C85D-132E-AB24-6C0E6126835F}"/>
              </a:ext>
            </a:extLst>
          </p:cNvPr>
          <p:cNvSpPr/>
          <p:nvPr/>
        </p:nvSpPr>
        <p:spPr>
          <a:xfrm rot="16200000">
            <a:off x="4733913" y="3339725"/>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own Arrow 34">
            <a:extLst>
              <a:ext uri="{FF2B5EF4-FFF2-40B4-BE49-F238E27FC236}">
                <a16:creationId xmlns:a16="http://schemas.microsoft.com/office/drawing/2014/main" id="{A0962104-A009-112D-4A3D-C5DF41CB2F1F}"/>
              </a:ext>
            </a:extLst>
          </p:cNvPr>
          <p:cNvSpPr/>
          <p:nvPr/>
        </p:nvSpPr>
        <p:spPr>
          <a:xfrm rot="16200000">
            <a:off x="4712237" y="4083590"/>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Down Arrow 36">
            <a:extLst>
              <a:ext uri="{FF2B5EF4-FFF2-40B4-BE49-F238E27FC236}">
                <a16:creationId xmlns:a16="http://schemas.microsoft.com/office/drawing/2014/main" id="{67ECF7DB-05B7-93A2-4452-A17FCFE2464B}"/>
              </a:ext>
            </a:extLst>
          </p:cNvPr>
          <p:cNvSpPr/>
          <p:nvPr/>
        </p:nvSpPr>
        <p:spPr>
          <a:xfrm rot="16200000">
            <a:off x="4715304" y="4827454"/>
            <a:ext cx="233003" cy="905556"/>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A29F823-1813-D9C5-687B-38FD32BDD0C1}"/>
              </a:ext>
            </a:extLst>
          </p:cNvPr>
          <p:cNvSpPr txBox="1"/>
          <p:nvPr/>
        </p:nvSpPr>
        <p:spPr>
          <a:xfrm>
            <a:off x="4122081" y="2491302"/>
            <a:ext cx="1504708" cy="400110"/>
          </a:xfrm>
          <a:prstGeom prst="rect">
            <a:avLst/>
          </a:prstGeom>
          <a:noFill/>
        </p:spPr>
        <p:txBody>
          <a:bodyPr wrap="square" rtlCol="0">
            <a:spAutoFit/>
          </a:bodyPr>
          <a:lstStyle/>
          <a:p>
            <a:pPr algn="ctr"/>
            <a:r>
              <a:rPr lang="en-US" sz="2000" dirty="0">
                <a:latin typeface="Avenir Medium" panose="02000503020000020003" pitchFamily="2" charset="0"/>
              </a:rPr>
              <a:t>Reuse</a:t>
            </a:r>
          </a:p>
        </p:txBody>
      </p:sp>
      <p:sp>
        <p:nvSpPr>
          <p:cNvPr id="39" name="TextBox 38">
            <a:extLst>
              <a:ext uri="{FF2B5EF4-FFF2-40B4-BE49-F238E27FC236}">
                <a16:creationId xmlns:a16="http://schemas.microsoft.com/office/drawing/2014/main" id="{6F8A0D87-F2B8-1DBF-0FAA-FC73D5C047F7}"/>
              </a:ext>
            </a:extLst>
          </p:cNvPr>
          <p:cNvSpPr txBox="1"/>
          <p:nvPr/>
        </p:nvSpPr>
        <p:spPr>
          <a:xfrm>
            <a:off x="2278287" y="5668242"/>
            <a:ext cx="1814030" cy="677108"/>
          </a:xfrm>
          <a:prstGeom prst="rect">
            <a:avLst/>
          </a:prstGeom>
          <a:noFill/>
        </p:spPr>
        <p:txBody>
          <a:bodyPr wrap="square" rtlCol="0">
            <a:spAutoFit/>
          </a:bodyPr>
          <a:lstStyle/>
          <a:p>
            <a:pPr algn="ctr"/>
            <a:r>
              <a:rPr lang="en-US" sz="1900" b="1" dirty="0">
                <a:latin typeface="Avenir Black" panose="02000503020000020003" pitchFamily="2" charset="0"/>
              </a:rPr>
              <a:t>Existing DNN for task A</a:t>
            </a:r>
          </a:p>
        </p:txBody>
      </p:sp>
      <p:sp>
        <p:nvSpPr>
          <p:cNvPr id="40" name="TextBox 39">
            <a:extLst>
              <a:ext uri="{FF2B5EF4-FFF2-40B4-BE49-F238E27FC236}">
                <a16:creationId xmlns:a16="http://schemas.microsoft.com/office/drawing/2014/main" id="{DEA21296-8049-5A6E-81D5-821E4140FCC2}"/>
              </a:ext>
            </a:extLst>
          </p:cNvPr>
          <p:cNvSpPr txBox="1"/>
          <p:nvPr/>
        </p:nvSpPr>
        <p:spPr>
          <a:xfrm>
            <a:off x="5800321" y="5660004"/>
            <a:ext cx="1814030" cy="677108"/>
          </a:xfrm>
          <a:prstGeom prst="rect">
            <a:avLst/>
          </a:prstGeom>
          <a:noFill/>
        </p:spPr>
        <p:txBody>
          <a:bodyPr wrap="square" rtlCol="0">
            <a:spAutoFit/>
          </a:bodyPr>
          <a:lstStyle/>
          <a:p>
            <a:pPr algn="ctr"/>
            <a:r>
              <a:rPr lang="en-US" sz="1900" b="1" dirty="0">
                <a:latin typeface="Avenir Black" panose="02000503020000020003" pitchFamily="2" charset="0"/>
              </a:rPr>
              <a:t>New DNN for similar task B</a:t>
            </a:r>
          </a:p>
        </p:txBody>
      </p:sp>
      <p:pic>
        <p:nvPicPr>
          <p:cNvPr id="44" name="Graphic 43" descr="Unlock with solid fill">
            <a:extLst>
              <a:ext uri="{FF2B5EF4-FFF2-40B4-BE49-F238E27FC236}">
                <a16:creationId xmlns:a16="http://schemas.microsoft.com/office/drawing/2014/main" id="{E27C8B0A-F89E-88E1-FB3A-91E9BD02B6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93221" y="1808185"/>
            <a:ext cx="919253" cy="919253"/>
          </a:xfrm>
          <a:prstGeom prst="rect">
            <a:avLst/>
          </a:prstGeom>
        </p:spPr>
      </p:pic>
      <p:pic>
        <p:nvPicPr>
          <p:cNvPr id="52" name="Graphic 51" descr="Lock with solid fill">
            <a:extLst>
              <a:ext uri="{FF2B5EF4-FFF2-40B4-BE49-F238E27FC236}">
                <a16:creationId xmlns:a16="http://schemas.microsoft.com/office/drawing/2014/main" id="{DA2EFC28-11A2-BD23-DAD4-8B720F61E8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3221" y="3685962"/>
            <a:ext cx="919253" cy="919253"/>
          </a:xfrm>
          <a:prstGeom prst="rect">
            <a:avLst/>
          </a:prstGeom>
        </p:spPr>
      </p:pic>
      <p:sp>
        <p:nvSpPr>
          <p:cNvPr id="1026" name="TextBox 1025">
            <a:extLst>
              <a:ext uri="{FF2B5EF4-FFF2-40B4-BE49-F238E27FC236}">
                <a16:creationId xmlns:a16="http://schemas.microsoft.com/office/drawing/2014/main" id="{E73AF436-50BF-EF88-C99C-915F8E8B8847}"/>
              </a:ext>
            </a:extLst>
          </p:cNvPr>
          <p:cNvSpPr txBox="1"/>
          <p:nvPr/>
        </p:nvSpPr>
        <p:spPr>
          <a:xfrm>
            <a:off x="8656672" y="1983762"/>
            <a:ext cx="1504708" cy="707886"/>
          </a:xfrm>
          <a:prstGeom prst="rect">
            <a:avLst/>
          </a:prstGeom>
          <a:noFill/>
        </p:spPr>
        <p:txBody>
          <a:bodyPr wrap="square" rtlCol="0">
            <a:spAutoFit/>
          </a:bodyPr>
          <a:lstStyle/>
          <a:p>
            <a:pPr algn="ctr"/>
            <a:r>
              <a:rPr lang="en-US" sz="2000" dirty="0">
                <a:latin typeface="Avenir Medium" panose="02000503020000020003" pitchFamily="2" charset="0"/>
              </a:rPr>
              <a:t>Trainable weights</a:t>
            </a:r>
          </a:p>
        </p:txBody>
      </p:sp>
      <p:sp>
        <p:nvSpPr>
          <p:cNvPr id="1029" name="TextBox 1028">
            <a:extLst>
              <a:ext uri="{FF2B5EF4-FFF2-40B4-BE49-F238E27FC236}">
                <a16:creationId xmlns:a16="http://schemas.microsoft.com/office/drawing/2014/main" id="{29B0B5C2-C67B-13AC-B5EF-F5ABB7BE8C25}"/>
              </a:ext>
            </a:extLst>
          </p:cNvPr>
          <p:cNvSpPr txBox="1"/>
          <p:nvPr/>
        </p:nvSpPr>
        <p:spPr>
          <a:xfrm>
            <a:off x="8566770" y="3834258"/>
            <a:ext cx="1504708" cy="707886"/>
          </a:xfrm>
          <a:prstGeom prst="rect">
            <a:avLst/>
          </a:prstGeom>
          <a:noFill/>
        </p:spPr>
        <p:txBody>
          <a:bodyPr wrap="square" rtlCol="0">
            <a:spAutoFit/>
          </a:bodyPr>
          <a:lstStyle/>
          <a:p>
            <a:pPr algn="ctr"/>
            <a:r>
              <a:rPr lang="en-US" sz="2000" dirty="0">
                <a:latin typeface="Avenir Medium" panose="02000503020000020003" pitchFamily="2" charset="0"/>
              </a:rPr>
              <a:t>Fixed weights</a:t>
            </a:r>
          </a:p>
        </p:txBody>
      </p:sp>
    </p:spTree>
    <p:extLst>
      <p:ext uri="{BB962C8B-B14F-4D97-AF65-F5344CB8AC3E}">
        <p14:creationId xmlns:p14="http://schemas.microsoft.com/office/powerpoint/2010/main" val="34525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Model</a:t>
            </a:r>
          </a:p>
        </p:txBody>
      </p:sp>
      <p:sp>
        <p:nvSpPr>
          <p:cNvPr id="8" name="TextBox 7">
            <a:extLst>
              <a:ext uri="{FF2B5EF4-FFF2-40B4-BE49-F238E27FC236}">
                <a16:creationId xmlns:a16="http://schemas.microsoft.com/office/drawing/2014/main" id="{8E5A19E1-FC5C-42BB-BA43-A274B8E8A46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4C55643-DE93-CA16-9C62-C11FE82A97C7}"/>
              </a:ext>
            </a:extLst>
          </p:cNvPr>
          <p:cNvSpPr txBox="1"/>
          <p:nvPr/>
        </p:nvSpPr>
        <p:spPr>
          <a:xfrm>
            <a:off x="141400" y="3392045"/>
            <a:ext cx="11911449" cy="446276"/>
          </a:xfrm>
          <a:prstGeom prst="rect">
            <a:avLst/>
          </a:prstGeom>
          <a:solidFill>
            <a:schemeClr val="bg1">
              <a:lumMod val="95000"/>
            </a:schemeClr>
          </a:solidFill>
          <a:ln>
            <a:solidFill>
              <a:schemeClr val="bg1">
                <a:lumMod val="85000"/>
              </a:schemeClr>
            </a:solidFill>
          </a:ln>
        </p:spPr>
        <p:txBody>
          <a:bodyPr wrap="square">
            <a:spAutoFit/>
          </a:bodyPr>
          <a:lstStyle/>
          <a:p>
            <a:r>
              <a:rPr lang="en-US" sz="230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tf.</a:t>
            </a:r>
            <a:r>
              <a:rPr lang="en-US" sz="2300" b="0" i="0" u="none" strike="noStrike" baseline="0" dirty="0">
                <a:solidFill>
                  <a:srgbClr val="4D5EB6"/>
                </a:solidFill>
                <a:latin typeface="Consolas" panose="020B0609020204030204" pitchFamily="49" charset="0"/>
                <a:cs typeface="Courier New" panose="02070309020205020404" pitchFamily="49" charset="0"/>
              </a:rPr>
              <a:t>keras.models.load_model</a:t>
            </a:r>
            <a:r>
              <a:rPr lang="en-US" sz="2300" dirty="0">
                <a:solidFill>
                  <a:schemeClr val="tx1">
                    <a:lumMod val="75000"/>
                    <a:lumOff val="25000"/>
                  </a:schemeClr>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300" dirty="0">
                <a:solidFill>
                  <a:srgbClr val="BD62FF"/>
                </a:solidFill>
                <a:latin typeface="Consolas" panose="020B06090202040302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300" b="0" i="0" u="none" strike="noStrike" baseline="0" dirty="0">
                <a:solidFill>
                  <a:srgbClr val="C00000"/>
                </a:solidFill>
                <a:latin typeface="Consolas" panose="020B0609020204030204" pitchFamily="49" charset="0"/>
                <a:cs typeface="Courier New" panose="02070309020205020404" pitchFamily="49" charset="0"/>
              </a:rPr>
              <a:t>'path_to_model/</a:t>
            </a:r>
            <a:r>
              <a:rPr lang="en-US" sz="2300" dirty="0">
                <a:solidFill>
                  <a:srgbClr val="C00000"/>
                </a:solidFill>
                <a:latin typeface="Consolas" panose="020B0609020204030204" pitchFamily="49" charset="0"/>
                <a:cs typeface="Courier New" panose="02070309020205020404" pitchFamily="49" charset="0"/>
              </a:rPr>
              <a:t>model_name</a:t>
            </a:r>
            <a:r>
              <a:rPr lang="en-US" sz="2300" b="0" i="0" u="none" strike="noStrike" baseline="0" dirty="0">
                <a:solidFill>
                  <a:srgbClr val="C00000"/>
                </a:solidFill>
                <a:latin typeface="Consolas" panose="020B0609020204030204" pitchFamily="49" charset="0"/>
                <a:cs typeface="Courier New" panose="02070309020205020404" pitchFamily="49" charset="0"/>
              </a:rPr>
              <a:t>'</a:t>
            </a:r>
            <a:r>
              <a:rPr lang="en-US" sz="23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3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41EFE48E-6E0E-38F8-ADD3-BB63BE6472CE}"/>
              </a:ext>
            </a:extLst>
          </p:cNvPr>
          <p:cNvSpPr txBox="1"/>
          <p:nvPr/>
        </p:nvSpPr>
        <p:spPr>
          <a:xfrm>
            <a:off x="141400" y="2623456"/>
            <a:ext cx="11911450" cy="461665"/>
          </a:xfrm>
          <a:prstGeom prst="rect">
            <a:avLst/>
          </a:prstGeom>
          <a:solidFill>
            <a:schemeClr val="bg1">
              <a:lumMod val="95000"/>
            </a:schemeClr>
          </a:solidFill>
          <a:ln>
            <a:solidFill>
              <a:schemeClr val="bg1">
                <a:lumMod val="85000"/>
              </a:schemeClr>
            </a:solidFill>
          </a:ln>
        </p:spPr>
        <p:txBody>
          <a:bodyPr wrap="square">
            <a:spAutoFit/>
          </a:bodyPr>
          <a:lstStyle/>
          <a:p>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400" b="0" i="0" u="none" strike="noStrike" baseline="0" dirty="0">
                <a:solidFill>
                  <a:srgbClr val="4D5EB6"/>
                </a:solidFill>
                <a:latin typeface="Consolas" panose="020B0609020204030204" pitchFamily="49" charset="0"/>
                <a:cs typeface="Courier New" panose="02070309020205020404" pitchFamily="49" charset="0"/>
              </a:rPr>
              <a:t>save_model</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(filepath </a:t>
            </a:r>
            <a:r>
              <a:rPr lang="en-US" sz="2400" dirty="0">
                <a:solidFill>
                  <a:srgbClr val="BD62FF"/>
                </a:solidFill>
                <a:latin typeface="Consolas" panose="020B0609020204030204" pitchFamily="49" charset="0"/>
              </a:rPr>
              <a:t>=</a:t>
            </a:r>
            <a:r>
              <a:rPr lang="en-US" sz="24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 </a:t>
            </a:r>
            <a:r>
              <a:rPr lang="en-US" sz="2400" b="0" i="0" u="none" strike="noStrike" baseline="0" dirty="0">
                <a:solidFill>
                  <a:srgbClr val="C00000"/>
                </a:solidFill>
                <a:latin typeface="Consolas" panose="020B0609020204030204" pitchFamily="49" charset="0"/>
                <a:cs typeface="Courier New" panose="02070309020205020404" pitchFamily="49" charset="0"/>
              </a:rPr>
              <a:t>'path_to_model/model_name'</a:t>
            </a:r>
            <a:r>
              <a:rPr lang="en-US" sz="2400" b="0" i="0" u="none" strike="noStrike" baseline="0" dirty="0">
                <a:latin typeface="Consolas" panose="020B0609020204030204" pitchFamily="49" charset="0"/>
                <a:cs typeface="Courier New" panose="02070309020205020404" pitchFamily="49" charset="0"/>
              </a:rPr>
              <a:t>)</a:t>
            </a:r>
            <a:endParaRPr lang="en-US" sz="2400" dirty="0">
              <a:latin typeface="Consolas" panose="020B0609020204030204" pitchFamily="49" charset="0"/>
              <a:cs typeface="Courier New" panose="02070309020205020404" pitchFamily="49" charset="0"/>
            </a:endParaRPr>
          </a:p>
        </p:txBody>
      </p:sp>
      <p:pic>
        <p:nvPicPr>
          <p:cNvPr id="5" name="Picture 4" descr="A picture containing dark, gauge&#10;&#10;Description automatically generated">
            <a:extLst>
              <a:ext uri="{FF2B5EF4-FFF2-40B4-BE49-F238E27FC236}">
                <a16:creationId xmlns:a16="http://schemas.microsoft.com/office/drawing/2014/main" id="{D1BD2455-F9B7-81BE-18D7-301D355F2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2264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4B99AA-9271-49F7-97BA-EA00ABB5D383}"/>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Weights</a:t>
            </a:r>
          </a:p>
        </p:txBody>
      </p:sp>
      <p:sp>
        <p:nvSpPr>
          <p:cNvPr id="10" name="TextBox 9">
            <a:extLst>
              <a:ext uri="{FF2B5EF4-FFF2-40B4-BE49-F238E27FC236}">
                <a16:creationId xmlns:a16="http://schemas.microsoft.com/office/drawing/2014/main" id="{F395B519-C665-4733-AF0D-9E1B78C1466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94B7477-1B15-98E4-FA32-0ED4616201AA}"/>
              </a:ext>
            </a:extLst>
          </p:cNvPr>
          <p:cNvSpPr txBox="1"/>
          <p:nvPr/>
        </p:nvSpPr>
        <p:spPr>
          <a:xfrm>
            <a:off x="842074" y="3644786"/>
            <a:ext cx="10507851" cy="523220"/>
          </a:xfrm>
          <a:prstGeom prst="rect">
            <a:avLst/>
          </a:prstGeom>
          <a:solidFill>
            <a:schemeClr val="bg1">
              <a:lumMod val="95000"/>
            </a:schemeClr>
          </a:solidFill>
          <a:ln>
            <a:solidFill>
              <a:schemeClr val="bg1">
                <a:lumMod val="85000"/>
              </a:schemeClr>
            </a:solidFill>
          </a:ln>
        </p:spPr>
        <p:txBody>
          <a:bodyPr wrap="square">
            <a:spAutoFit/>
          </a:bodyPr>
          <a:lstStyle/>
          <a:p>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new_model.</a:t>
            </a:r>
            <a:r>
              <a:rPr lang="en-US" sz="2800" b="0" i="0" u="none" strike="noStrike" baseline="0" dirty="0">
                <a:solidFill>
                  <a:srgbClr val="4B83B5"/>
                </a:solidFill>
                <a:latin typeface="Consolas" panose="020B0609020204030204" pitchFamily="49" charset="0"/>
                <a:cs typeface="Courier New" panose="02070309020205020404" pitchFamily="49" charset="0"/>
              </a:rPr>
              <a:t>load_weights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endParaRPr lang="en-US" sz="2800" dirty="0">
              <a:solidFill>
                <a:schemeClr val="tx1">
                  <a:lumMod val="75000"/>
                  <a:lumOff val="25000"/>
                </a:schemeClr>
              </a:solidFill>
              <a:latin typeface="Consolas" panose="020B06090202040302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2EC4332-C03C-B7EE-E2A1-211EF9E3AAD9}"/>
              </a:ext>
            </a:extLst>
          </p:cNvPr>
          <p:cNvSpPr txBox="1"/>
          <p:nvPr/>
        </p:nvSpPr>
        <p:spPr>
          <a:xfrm>
            <a:off x="842074" y="2484929"/>
            <a:ext cx="10507851" cy="523220"/>
          </a:xfrm>
          <a:prstGeom prst="rect">
            <a:avLst/>
          </a:prstGeom>
          <a:solidFill>
            <a:schemeClr val="bg1">
              <a:lumMod val="95000"/>
            </a:schemeClr>
          </a:solidFill>
          <a:ln>
            <a:solidFill>
              <a:schemeClr val="bg1">
                <a:lumMod val="85000"/>
              </a:schemeClr>
            </a:solidFill>
          </a:ln>
        </p:spPr>
        <p:txBody>
          <a:bodyPr wrap="square">
            <a:spAutoFit/>
          </a:bodyPr>
          <a:lstStyle/>
          <a:p>
            <a:pPr algn="ct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model.</a:t>
            </a:r>
            <a:r>
              <a:rPr lang="en-US" sz="2800" b="0" i="0" u="none" strike="noStrike" baseline="0" dirty="0">
                <a:solidFill>
                  <a:srgbClr val="4B83B5"/>
                </a:solidFill>
                <a:latin typeface="Consolas" panose="020B0609020204030204" pitchFamily="49" charset="0"/>
                <a:cs typeface="Courier New" panose="02070309020205020404" pitchFamily="49" charset="0"/>
              </a:rPr>
              <a:t>save_weights</a:t>
            </a:r>
            <a:r>
              <a:rPr lang="en-US" sz="2800" b="0" i="0" u="none" strike="noStrike" baseline="0" dirty="0">
                <a:solidFill>
                  <a:schemeClr val="tx1">
                    <a:lumMod val="75000"/>
                    <a:lumOff val="25000"/>
                  </a:schemeClr>
                </a:solidFill>
                <a:latin typeface="Consolas" panose="020B0609020204030204" pitchFamily="49" charset="0"/>
                <a:cs typeface="Courier New" panose="02070309020205020404" pitchFamily="49" charset="0"/>
              </a:rPr>
              <a:t>(</a:t>
            </a:r>
            <a:r>
              <a:rPr lang="en-US" sz="2800" b="0" i="0" u="none" strike="noStrike" baseline="0" dirty="0">
                <a:solidFill>
                  <a:srgbClr val="C00000"/>
                </a:solidFill>
                <a:latin typeface="Consolas" panose="020B0609020204030204" pitchFamily="49" charset="0"/>
                <a:cs typeface="Courier New" panose="02070309020205020404" pitchFamily="49" charset="0"/>
              </a:rPr>
              <a:t>'path_to_weights/weights.h5'</a:t>
            </a:r>
            <a:r>
              <a:rPr lang="en-US" sz="2800" b="0" i="0" u="none" strike="noStrike" baseline="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cs typeface="Courier New" panose="02070309020205020404" pitchFamily="49" charset="0"/>
            </a:endParaRPr>
          </a:p>
        </p:txBody>
      </p:sp>
      <p:pic>
        <p:nvPicPr>
          <p:cNvPr id="4" name="Picture 3" descr="A picture containing dark, gauge&#10;&#10;Description automatically generated">
            <a:extLst>
              <a:ext uri="{FF2B5EF4-FFF2-40B4-BE49-F238E27FC236}">
                <a16:creationId xmlns:a16="http://schemas.microsoft.com/office/drawing/2014/main" id="{57192503-2A80-B7E9-0D67-3E0E5B857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1470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712FBAE-1946-4EE1-A012-A84511AD7701}"/>
              </a:ext>
            </a:extLst>
          </p:cNvPr>
          <p:cNvSpPr>
            <a:spLocks noGrp="1"/>
          </p:cNvSpPr>
          <p:nvPr>
            <p:ph type="title"/>
          </p:nvPr>
        </p:nvSpPr>
        <p:spPr>
          <a:xfrm>
            <a:off x="0" y="793808"/>
            <a:ext cx="12192000" cy="606943"/>
          </a:xfrm>
          <a:noFill/>
        </p:spPr>
        <p:txBody>
          <a:bodyPr>
            <a:no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Architecture</a:t>
            </a:r>
          </a:p>
        </p:txBody>
      </p:sp>
      <p:sp>
        <p:nvSpPr>
          <p:cNvPr id="8" name="TextBox 7">
            <a:extLst>
              <a:ext uri="{FF2B5EF4-FFF2-40B4-BE49-F238E27FC236}">
                <a16:creationId xmlns:a16="http://schemas.microsoft.com/office/drawing/2014/main" id="{5FC80A33-5D96-4720-8133-7B1EC84D50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Baig, M., et al (2020). </a:t>
            </a:r>
            <a:r>
              <a:rPr lang="en-US" sz="1400" i="1" dirty="0">
                <a:solidFill>
                  <a:schemeClr val="tx1">
                    <a:lumMod val="65000"/>
                    <a:lumOff val="35000"/>
                  </a:schemeClr>
                </a:solidFill>
                <a:latin typeface="+mj-lt"/>
                <a:ea typeface="Verdana" panose="020B0604030504040204" pitchFamily="34" charset="0"/>
              </a:rPr>
              <a:t>The deep learning workshop. </a:t>
            </a:r>
            <a:r>
              <a:rPr lang="en-US" sz="1400" dirty="0">
                <a:solidFill>
                  <a:schemeClr val="tx1">
                    <a:lumMod val="65000"/>
                    <a:lumOff val="35000"/>
                  </a:schemeClr>
                </a:solidFill>
                <a:latin typeface="+mj-lt"/>
                <a:ea typeface="Verdana" panose="020B0604030504040204" pitchFamily="34" charset="0"/>
              </a:rPr>
              <a:t>Birmingham</a:t>
            </a:r>
            <a:r>
              <a:rPr lang="en-US" sz="1400" b="0" i="0" dirty="0">
                <a:solidFill>
                  <a:schemeClr val="tx1">
                    <a:lumMod val="65000"/>
                    <a:lumOff val="35000"/>
                  </a:schemeClr>
                </a:solidFill>
                <a:effectLst/>
                <a:latin typeface="+mj-lt"/>
                <a:ea typeface="Verdana" panose="020B0604030504040204" pitchFamily="34" charset="0"/>
              </a:rPr>
              <a:t>, UK: Packt Publishing. (Chapter </a:t>
            </a:r>
            <a:r>
              <a:rPr lang="en-US" sz="1400" dirty="0">
                <a:solidFill>
                  <a:schemeClr val="tx1">
                    <a:lumMod val="65000"/>
                    <a:lumOff val="35000"/>
                  </a:schemeClr>
                </a:solidFill>
                <a:latin typeface="+mj-lt"/>
                <a:ea typeface="Verdana" panose="020B0604030504040204" pitchFamily="34" charset="0"/>
              </a:rPr>
              <a:t>3</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CC1A59F0-8C3E-5B7B-6B71-F36905755F43}"/>
              </a:ext>
            </a:extLst>
          </p:cNvPr>
          <p:cNvSpPr txBox="1"/>
          <p:nvPr/>
        </p:nvSpPr>
        <p:spPr>
          <a:xfrm>
            <a:off x="472611" y="1631782"/>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latin typeface="Consolas" panose="020B0609020204030204" pitchFamily="49" charset="0"/>
                <a:cs typeface="Courier New" panose="02070309020205020404" pitchFamily="49" charset="0"/>
              </a:rPr>
              <a:t>config_json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model.</a:t>
            </a:r>
            <a:r>
              <a:rPr lang="en-US" sz="2400" dirty="0">
                <a:solidFill>
                  <a:srgbClr val="057FC1"/>
                </a:solidFill>
                <a:latin typeface="Consolas" panose="020B0609020204030204" pitchFamily="49" charset="0"/>
                <a:cs typeface="Courier New" panose="02070309020205020404" pitchFamily="49" charset="0"/>
              </a:rPr>
              <a:t>to_json</a:t>
            </a:r>
            <a:r>
              <a:rPr lang="en-US" sz="2400" dirty="0">
                <a:latin typeface="Consolas" panose="020B0609020204030204" pitchFamily="49" charset="0"/>
                <a:cs typeface="Courier New" panose="02070309020205020404" pitchFamily="49" charset="0"/>
              </a:rPr>
              <a:t>()</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a:t>
            </a:r>
            <a:r>
              <a:rPr lang="en-US" sz="2400" dirty="0" err="1">
                <a:solidFill>
                  <a:srgbClr val="C6362A"/>
                </a:solidFill>
                <a:latin typeface="Consolas" panose="020B0609020204030204" pitchFamily="49" charset="0"/>
                <a:cs typeface="Courier New" panose="02070309020205020404" pitchFamily="49" charset="0"/>
              </a:rPr>
              <a:t>config.json</a:t>
            </a:r>
            <a:r>
              <a:rPr lang="en-US" sz="2400" dirty="0">
                <a:solidFill>
                  <a:srgbClr val="C6362A"/>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'w'</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outfile:</a:t>
            </a:r>
          </a:p>
          <a:p>
            <a:r>
              <a:rPr lang="en-US" sz="2400" dirty="0">
                <a:latin typeface="Consolas" panose="020B0609020204030204" pitchFamily="49" charset="0"/>
                <a:cs typeface="Courier New" panose="02070309020205020404" pitchFamily="49" charset="0"/>
              </a:rPr>
              <a:t>    json.</a:t>
            </a:r>
            <a:r>
              <a:rPr lang="en-US" sz="2400" dirty="0">
                <a:solidFill>
                  <a:srgbClr val="057FC1"/>
                </a:solidFill>
                <a:latin typeface="Consolas" panose="020B0609020204030204" pitchFamily="49" charset="0"/>
                <a:cs typeface="Courier New" panose="02070309020205020404" pitchFamily="49" charset="0"/>
              </a:rPr>
              <a:t>dump</a:t>
            </a:r>
            <a:r>
              <a:rPr lang="en-US" sz="2400" dirty="0">
                <a:latin typeface="Consolas" panose="020B0609020204030204" pitchFamily="49" charset="0"/>
                <a:cs typeface="Courier New" panose="02070309020205020404" pitchFamily="49" charset="0"/>
              </a:rPr>
              <a:t>(config_json, outfile)</a:t>
            </a:r>
          </a:p>
        </p:txBody>
      </p:sp>
      <p:sp>
        <p:nvSpPr>
          <p:cNvPr id="3" name="TextBox 2">
            <a:extLst>
              <a:ext uri="{FF2B5EF4-FFF2-40B4-BE49-F238E27FC236}">
                <a16:creationId xmlns:a16="http://schemas.microsoft.com/office/drawing/2014/main" id="{7D484F7C-D377-F1FB-AF12-01D007F59BA6}"/>
              </a:ext>
            </a:extLst>
          </p:cNvPr>
          <p:cNvSpPr txBox="1"/>
          <p:nvPr/>
        </p:nvSpPr>
        <p:spPr>
          <a:xfrm>
            <a:off x="472611" y="3847300"/>
            <a:ext cx="10859786" cy="1569660"/>
          </a:xfrm>
          <a:prstGeom prst="rect">
            <a:avLst/>
          </a:prstGeom>
          <a:solidFill>
            <a:schemeClr val="bg1">
              <a:lumMod val="95000"/>
            </a:schemeClr>
          </a:solidFill>
          <a:ln>
            <a:solidFill>
              <a:schemeClr val="bg1">
                <a:lumMod val="85000"/>
              </a:schemeClr>
            </a:solidFill>
          </a:ln>
        </p:spPr>
        <p:txBody>
          <a:bodyPr wrap="square">
            <a:spAutoFit/>
          </a:bodyPr>
          <a:lstStyle/>
          <a:p>
            <a:r>
              <a:rPr lang="en-US" sz="2400" dirty="0">
                <a:solidFill>
                  <a:srgbClr val="007E00"/>
                </a:solidFill>
                <a:latin typeface="Consolas" panose="020B0609020204030204" pitchFamily="49" charset="0"/>
                <a:cs typeface="Courier New" panose="02070309020205020404" pitchFamily="49" charset="0"/>
              </a:rPr>
              <a:t>import</a:t>
            </a:r>
            <a:r>
              <a:rPr lang="en-US" sz="2400" dirty="0">
                <a:latin typeface="Consolas" panose="020B0609020204030204" pitchFamily="49" charset="0"/>
                <a:cs typeface="Courier New" panose="02070309020205020404" pitchFamily="49" charset="0"/>
              </a:rPr>
              <a:t> json</a:t>
            </a:r>
          </a:p>
          <a:p>
            <a:r>
              <a:rPr lang="en-US" sz="2400" dirty="0">
                <a:solidFill>
                  <a:srgbClr val="007E00"/>
                </a:solidFill>
                <a:latin typeface="Consolas" panose="020B0609020204030204" pitchFamily="49" charset="0"/>
                <a:cs typeface="Courier New" panose="02070309020205020404" pitchFamily="49" charset="0"/>
              </a:rPr>
              <a:t>with open</a:t>
            </a:r>
            <a:r>
              <a:rPr lang="en-US" sz="2400" dirty="0">
                <a:latin typeface="Consolas" panose="020B0609020204030204" pitchFamily="49" charset="0"/>
                <a:cs typeface="Courier New" panose="02070309020205020404" pitchFamily="49" charset="0"/>
              </a:rPr>
              <a:t>(</a:t>
            </a:r>
            <a:r>
              <a:rPr lang="en-US" sz="2400" dirty="0">
                <a:solidFill>
                  <a:srgbClr val="C6362A"/>
                </a:solidFill>
                <a:latin typeface="Consolas" panose="020B0609020204030204" pitchFamily="49" charset="0"/>
                <a:cs typeface="Courier New" panose="02070309020205020404" pitchFamily="49" charset="0"/>
              </a:rPr>
              <a:t>'config.json'</a:t>
            </a:r>
            <a:r>
              <a:rPr lang="en-US" sz="2400" dirty="0">
                <a:latin typeface="Consolas" panose="020B0609020204030204" pitchFamily="49" charset="0"/>
                <a:cs typeface="Courier New" panose="02070309020205020404" pitchFamily="49" charset="0"/>
              </a:rPr>
              <a:t>) </a:t>
            </a:r>
            <a:r>
              <a:rPr lang="en-US" sz="2400" dirty="0">
                <a:solidFill>
                  <a:srgbClr val="007E00"/>
                </a:solidFill>
                <a:latin typeface="Consolas" panose="020B0609020204030204" pitchFamily="49" charset="0"/>
                <a:cs typeface="Courier New" panose="02070309020205020404" pitchFamily="49" charset="0"/>
              </a:rPr>
              <a:t>as</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json.</a:t>
            </a:r>
            <a:r>
              <a:rPr lang="en-US" sz="2400" dirty="0" err="1">
                <a:solidFill>
                  <a:srgbClr val="1358B4"/>
                </a:solidFill>
                <a:latin typeface="Consolas" panose="020B0609020204030204" pitchFamily="49" charset="0"/>
                <a:cs typeface="Courier New" panose="02070309020205020404" pitchFamily="49" charset="0"/>
              </a:rPr>
              <a:t>load</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json_file</a:t>
            </a:r>
            <a:r>
              <a:rPr lang="en-US" sz="2400" dirty="0">
                <a:latin typeface="Consolas" panose="020B0609020204030204" pitchFamily="49" charset="0"/>
                <a:cs typeface="Courier New" panose="02070309020205020404" pitchFamily="49" charset="0"/>
              </a:rPr>
              <a:t>)</a:t>
            </a:r>
          </a:p>
          <a:p>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loaded_model</a:t>
            </a:r>
            <a:r>
              <a:rPr lang="en-US" sz="2400" dirty="0">
                <a:latin typeface="Consolas" panose="020B0609020204030204" pitchFamily="49" charset="0"/>
                <a:cs typeface="Courier New" panose="02070309020205020404" pitchFamily="49" charset="0"/>
              </a:rPr>
              <a:t> </a:t>
            </a:r>
            <a:r>
              <a:rPr lang="en-US" sz="2400" dirty="0">
                <a:solidFill>
                  <a:srgbClr val="A207FF"/>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dirty="0" err="1">
                <a:latin typeface="Consolas" panose="020B0609020204030204" pitchFamily="49" charset="0"/>
                <a:cs typeface="Courier New" panose="02070309020205020404" pitchFamily="49" charset="0"/>
              </a:rPr>
              <a:t>tf.</a:t>
            </a:r>
            <a:r>
              <a:rPr lang="en-US" sz="2400" dirty="0" err="1">
                <a:solidFill>
                  <a:srgbClr val="1358B4"/>
                </a:solidFill>
                <a:latin typeface="Consolas" panose="020B0609020204030204" pitchFamily="49" charset="0"/>
                <a:cs typeface="Courier New" panose="02070309020205020404" pitchFamily="49" charset="0"/>
              </a:rPr>
              <a:t>keras.models.model_from_json</a:t>
            </a:r>
            <a:r>
              <a:rPr lang="en-US" sz="2400" dirty="0">
                <a:latin typeface="Consolas" panose="020B0609020204030204" pitchFamily="49" charset="0"/>
                <a:cs typeface="Courier New" panose="02070309020205020404" pitchFamily="49" charset="0"/>
              </a:rPr>
              <a:t>(</a:t>
            </a:r>
            <a:r>
              <a:rPr lang="en-US" sz="2400" dirty="0" err="1">
                <a:latin typeface="Consolas" panose="020B0609020204030204" pitchFamily="49" charset="0"/>
                <a:cs typeface="Courier New" panose="02070309020205020404" pitchFamily="49" charset="0"/>
              </a:rPr>
              <a:t>config_data</a:t>
            </a:r>
            <a:r>
              <a:rPr lang="en-US" sz="2400" dirty="0">
                <a:latin typeface="Consolas" panose="020B0609020204030204" pitchFamily="49" charset="0"/>
                <a:cs typeface="Courier New" panose="02070309020205020404" pitchFamily="49" charset="0"/>
              </a:rPr>
              <a:t>)</a:t>
            </a:r>
          </a:p>
        </p:txBody>
      </p:sp>
      <p:pic>
        <p:nvPicPr>
          <p:cNvPr id="4" name="Picture 3" descr="A picture containing dark, gauge&#10;&#10;Description automatically generated">
            <a:extLst>
              <a:ext uri="{FF2B5EF4-FFF2-40B4-BE49-F238E27FC236}">
                <a16:creationId xmlns:a16="http://schemas.microsoft.com/office/drawing/2014/main" id="{17A92BEF-D5F1-2964-30BE-BE73C0461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57435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2300-C072-4EDD-91B9-F3EBA464EDE2}"/>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(Fine Tuning)</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02.2_fine_tune.ipynb</a:t>
            </a:r>
            <a:endParaRPr lang="en-US" sz="3600" b="1" dirty="0">
              <a:latin typeface="Avenir Heavy" panose="02000503020000020003" pitchFamily="2" charset="0"/>
              <a:cs typeface="Futura Medium" panose="020B0602020204020303" pitchFamily="34" charset="-79"/>
            </a:endParaRPr>
          </a:p>
        </p:txBody>
      </p:sp>
      <p:grpSp>
        <p:nvGrpSpPr>
          <p:cNvPr id="3" name="Group 2">
            <a:extLst>
              <a:ext uri="{FF2B5EF4-FFF2-40B4-BE49-F238E27FC236}">
                <a16:creationId xmlns:a16="http://schemas.microsoft.com/office/drawing/2014/main" id="{A4313AF2-F92C-1592-3946-F717871EBAB5}"/>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9FBA71B9-8760-A127-2959-3DCF792982D8}"/>
                </a:ext>
              </a:extLst>
            </p:cNvPr>
            <p:cNvSpPr/>
            <p:nvPr/>
          </p:nvSpPr>
          <p:spPr>
            <a:xfrm>
              <a:off x="-13447" y="559959"/>
              <a:ext cx="2985248" cy="805143"/>
            </a:xfrm>
            <a:prstGeom prst="homePlate">
              <a:avLst/>
            </a:prstGeom>
            <a:solidFill>
              <a:srgbClr val="5A5AA8"/>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AB93F7B-1720-BCCB-9D1A-79DA24AC8F6B}"/>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grpSp>
      <p:pic>
        <p:nvPicPr>
          <p:cNvPr id="6" name="Picture 5" descr="A picture containing dark, gauge&#10;&#10;Description automatically generated">
            <a:extLst>
              <a:ext uri="{FF2B5EF4-FFF2-40B4-BE49-F238E27FC236}">
                <a16:creationId xmlns:a16="http://schemas.microsoft.com/office/drawing/2014/main" id="{7391ABDB-8E29-F9C1-D562-FCCD093C2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6094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236FF4-4410-464C-9719-3F638D85F8E3}"/>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(Fruit Classification)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02.3_fruit_class.ipynb</a:t>
            </a:r>
            <a:endParaRPr lang="en-US" sz="3600" b="1" dirty="0">
              <a:latin typeface="Avenir Heavy" panose="02000503020000020003" pitchFamily="2" charset="0"/>
              <a:cs typeface="Futura Medium" panose="020B0602020204020303" pitchFamily="34" charset="-79"/>
            </a:endParaRPr>
          </a:p>
        </p:txBody>
      </p:sp>
      <p:grpSp>
        <p:nvGrpSpPr>
          <p:cNvPr id="3" name="Group 2">
            <a:extLst>
              <a:ext uri="{FF2B5EF4-FFF2-40B4-BE49-F238E27FC236}">
                <a16:creationId xmlns:a16="http://schemas.microsoft.com/office/drawing/2014/main" id="{8D9C237C-79CB-5ED1-02C6-C94E1426908F}"/>
              </a:ext>
            </a:extLst>
          </p:cNvPr>
          <p:cNvGrpSpPr/>
          <p:nvPr/>
        </p:nvGrpSpPr>
        <p:grpSpPr>
          <a:xfrm>
            <a:off x="-116541" y="559959"/>
            <a:ext cx="3088342" cy="805143"/>
            <a:chOff x="-116541" y="559959"/>
            <a:chExt cx="3088342" cy="805143"/>
          </a:xfrm>
        </p:grpSpPr>
        <p:sp>
          <p:nvSpPr>
            <p:cNvPr id="2" name="Pentagon 1">
              <a:extLst>
                <a:ext uri="{FF2B5EF4-FFF2-40B4-BE49-F238E27FC236}">
                  <a16:creationId xmlns:a16="http://schemas.microsoft.com/office/drawing/2014/main" id="{85DBFABD-588B-BA56-86EE-86AE1B9A9E05}"/>
                </a:ext>
              </a:extLst>
            </p:cNvPr>
            <p:cNvSpPr/>
            <p:nvPr/>
          </p:nvSpPr>
          <p:spPr>
            <a:xfrm>
              <a:off x="-13447" y="559959"/>
              <a:ext cx="2985248" cy="805143"/>
            </a:xfrm>
            <a:prstGeom prst="homePlate">
              <a:avLst/>
            </a:prstGeom>
            <a:solidFill>
              <a:srgbClr val="65BB7B"/>
            </a:soli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93AFBD8-44E4-4482-822F-EB3B71BEA58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Practice</a:t>
              </a:r>
            </a:p>
          </p:txBody>
        </p:sp>
      </p:grpSp>
      <p:pic>
        <p:nvPicPr>
          <p:cNvPr id="6" name="Picture 5" descr="A picture containing dark, gauge&#10;&#10;Description automatically generated">
            <a:extLst>
              <a:ext uri="{FF2B5EF4-FFF2-40B4-BE49-F238E27FC236}">
                <a16:creationId xmlns:a16="http://schemas.microsoft.com/office/drawing/2014/main" id="{572878EA-D3C3-664B-742F-C2990975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8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A5AA8"/>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6D5AA6B-79E3-4711-B807-D3A12B3E8377}"/>
              </a:ext>
            </a:extLst>
          </p:cNvPr>
          <p:cNvSpPr txBox="1"/>
          <p:nvPr/>
        </p:nvSpPr>
        <p:spPr>
          <a:xfrm>
            <a:off x="1797050" y="2468994"/>
            <a:ext cx="8597900" cy="2339102"/>
          </a:xfrm>
          <a:prstGeom prst="rect">
            <a:avLst/>
          </a:prstGeom>
          <a:noFill/>
        </p:spPr>
        <p:txBody>
          <a:bodyPr wrap="square">
            <a:spAutoFit/>
          </a:bodyPr>
          <a:lstStyle/>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Situation where what has been </a:t>
            </a:r>
          </a:p>
          <a:p>
            <a:pPr algn="ctr"/>
            <a:r>
              <a:rPr lang="en-US" sz="3200" i="1" u="none" strike="noStrike" baseline="0" dirty="0">
                <a:solidFill>
                  <a:schemeClr val="bg1"/>
                </a:solidFill>
                <a:latin typeface="Avenir Light Oblique" panose="020B0402020203090204" pitchFamily="34" charset="77"/>
                <a:cs typeface="Arial" panose="020B0604020202020204" pitchFamily="34" charset="0"/>
              </a:rPr>
              <a:t>learned in one setting is exploited to improve generalization in another setting</a:t>
            </a:r>
          </a:p>
          <a:p>
            <a:pPr algn="ctr"/>
            <a:endParaRPr lang="en-US" sz="3200" i="1" u="none" strike="noStrike" baseline="0" dirty="0">
              <a:solidFill>
                <a:schemeClr val="bg1"/>
              </a:solidFill>
              <a:latin typeface="Avenir Light Oblique" panose="020B0402020203090204" pitchFamily="34" charset="77"/>
              <a:cs typeface="Arial" panose="020B0604020202020204" pitchFamily="34" charset="0"/>
            </a:endParaRPr>
          </a:p>
          <a:p>
            <a:pPr algn="r"/>
            <a:r>
              <a:rPr lang="en-US" dirty="0">
                <a:solidFill>
                  <a:schemeClr val="bg1"/>
                </a:solidFill>
                <a:latin typeface="Avenir" panose="02000503020000020003" pitchFamily="2" charset="0"/>
                <a:cs typeface="Arial" panose="020B0604020202020204" pitchFamily="34" charset="0"/>
              </a:rPr>
              <a:t>Deep Learning (Ian Goodfellow, et al)</a:t>
            </a:r>
          </a:p>
        </p:txBody>
      </p:sp>
      <p:pic>
        <p:nvPicPr>
          <p:cNvPr id="2" name="Picture 1" descr="A picture containing dark, gauge&#10;&#10;Description automatically generated">
            <a:extLst>
              <a:ext uri="{FF2B5EF4-FFF2-40B4-BE49-F238E27FC236}">
                <a16:creationId xmlns:a16="http://schemas.microsoft.com/office/drawing/2014/main" id="{EC224932-0AA4-D527-7121-0D3585862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80049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 </a:t>
            </a:r>
            <a:r>
              <a:rPr lang="en-US" sz="1400" dirty="0">
                <a:solidFill>
                  <a:schemeClr val="tx1">
                    <a:lumMod val="65000"/>
                    <a:lumOff val="35000"/>
                  </a:schemeClr>
                </a:solidFill>
                <a:latin typeface="+mj-lt"/>
                <a:ea typeface="Verdana" panose="020B0604030504040204" pitchFamily="34" charset="0"/>
              </a:rPr>
              <a:t>Sebastopol, CA</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O’Reilly Media</a:t>
            </a:r>
            <a:r>
              <a:rPr lang="en-US" sz="1400" b="0" i="0" dirty="0">
                <a:solidFill>
                  <a:schemeClr val="tx1">
                    <a:lumMod val="65000"/>
                    <a:lumOff val="35000"/>
                  </a:schemeClr>
                </a:solidFill>
                <a:effectLst/>
                <a:latin typeface="+mj-lt"/>
                <a:ea typeface="Verdana" panose="020B0604030504040204" pitchFamily="34" charset="0"/>
              </a:rPr>
              <a:t> Publishing. (Chapter 1)</a:t>
            </a:r>
            <a:endParaRPr lang="en-US" sz="1400" dirty="0">
              <a:solidFill>
                <a:schemeClr val="tx1">
                  <a:lumMod val="65000"/>
                  <a:lumOff val="35000"/>
                </a:schemeClr>
              </a:solidFill>
              <a:latin typeface="+mj-lt"/>
              <a:ea typeface="Verdana" panose="020B0604030504040204" pitchFamily="34" charset="0"/>
            </a:endParaRPr>
          </a:p>
        </p:txBody>
      </p:sp>
      <p:grpSp>
        <p:nvGrpSpPr>
          <p:cNvPr id="7" name="Group 6">
            <a:extLst>
              <a:ext uri="{FF2B5EF4-FFF2-40B4-BE49-F238E27FC236}">
                <a16:creationId xmlns:a16="http://schemas.microsoft.com/office/drawing/2014/main" id="{A1FBF5E3-0246-6296-B7EF-7476AB6B7215}"/>
              </a:ext>
            </a:extLst>
          </p:cNvPr>
          <p:cNvGrpSpPr/>
          <p:nvPr/>
        </p:nvGrpSpPr>
        <p:grpSpPr>
          <a:xfrm>
            <a:off x="2677617" y="1269999"/>
            <a:ext cx="1133297" cy="894079"/>
            <a:chOff x="2677617" y="1259840"/>
            <a:chExt cx="1133297" cy="894079"/>
          </a:xfrm>
          <a:solidFill>
            <a:srgbClr val="30335D"/>
          </a:solidFill>
        </p:grpSpPr>
        <p:sp>
          <p:nvSpPr>
            <p:cNvPr id="4" name="Oval 3">
              <a:extLst>
                <a:ext uri="{FF2B5EF4-FFF2-40B4-BE49-F238E27FC236}">
                  <a16:creationId xmlns:a16="http://schemas.microsoft.com/office/drawing/2014/main" id="{1516C4D4-4BF3-E6E3-A26B-EF6667B3A1AE}"/>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6" name="TextBox 5">
              <a:extLst>
                <a:ext uri="{FF2B5EF4-FFF2-40B4-BE49-F238E27FC236}">
                  <a16:creationId xmlns:a16="http://schemas.microsoft.com/office/drawing/2014/main" id="{1E68744E-DF07-99EA-21BA-7A1BA5BDB162}"/>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A</a:t>
              </a:r>
            </a:p>
          </p:txBody>
        </p:sp>
      </p:grpSp>
      <p:grpSp>
        <p:nvGrpSpPr>
          <p:cNvPr id="8" name="Group 7">
            <a:extLst>
              <a:ext uri="{FF2B5EF4-FFF2-40B4-BE49-F238E27FC236}">
                <a16:creationId xmlns:a16="http://schemas.microsoft.com/office/drawing/2014/main" id="{4F0CC26A-BAF7-4ED5-1FC8-9ED3CCDE3F71}"/>
              </a:ext>
            </a:extLst>
          </p:cNvPr>
          <p:cNvGrpSpPr/>
          <p:nvPr/>
        </p:nvGrpSpPr>
        <p:grpSpPr>
          <a:xfrm>
            <a:off x="4303217" y="1269999"/>
            <a:ext cx="1133297" cy="894079"/>
            <a:chOff x="2677617" y="1259840"/>
            <a:chExt cx="1133297" cy="894079"/>
          </a:xfrm>
          <a:solidFill>
            <a:srgbClr val="30335D"/>
          </a:solidFill>
        </p:grpSpPr>
        <p:sp>
          <p:nvSpPr>
            <p:cNvPr id="9" name="Oval 8">
              <a:extLst>
                <a:ext uri="{FF2B5EF4-FFF2-40B4-BE49-F238E27FC236}">
                  <a16:creationId xmlns:a16="http://schemas.microsoft.com/office/drawing/2014/main" id="{A20A8675-E7AA-CD35-87B5-D2F60BF5D061}"/>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10" name="TextBox 9">
              <a:extLst>
                <a:ext uri="{FF2B5EF4-FFF2-40B4-BE49-F238E27FC236}">
                  <a16:creationId xmlns:a16="http://schemas.microsoft.com/office/drawing/2014/main" id="{A259DCE0-2086-E55F-8162-EE383020858B}"/>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B</a:t>
              </a:r>
            </a:p>
          </p:txBody>
        </p:sp>
      </p:grpSp>
      <p:sp>
        <p:nvSpPr>
          <p:cNvPr id="11" name="Rounded Rectangle 10">
            <a:extLst>
              <a:ext uri="{FF2B5EF4-FFF2-40B4-BE49-F238E27FC236}">
                <a16:creationId xmlns:a16="http://schemas.microsoft.com/office/drawing/2014/main" id="{B23272BB-F687-6675-CA9F-23C74C40DB42}"/>
              </a:ext>
            </a:extLst>
          </p:cNvPr>
          <p:cNvSpPr/>
          <p:nvPr/>
        </p:nvSpPr>
        <p:spPr>
          <a:xfrm>
            <a:off x="2708097" y="2651760"/>
            <a:ext cx="1061263" cy="1706880"/>
          </a:xfrm>
          <a:prstGeom prst="roundRect">
            <a:avLst/>
          </a:prstGeom>
          <a:solidFill>
            <a:srgbClr val="5A5AA8">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2" name="Rounded Rectangle 11">
            <a:extLst>
              <a:ext uri="{FF2B5EF4-FFF2-40B4-BE49-F238E27FC236}">
                <a16:creationId xmlns:a16="http://schemas.microsoft.com/office/drawing/2014/main" id="{E3F07DC4-AD82-0B69-A9C6-0916FA3FB83D}"/>
              </a:ext>
            </a:extLst>
          </p:cNvPr>
          <p:cNvSpPr/>
          <p:nvPr/>
        </p:nvSpPr>
        <p:spPr>
          <a:xfrm>
            <a:off x="4347082" y="2658407"/>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949F32-68B7-282E-3F0A-941A8B43F86F}"/>
              </a:ext>
            </a:extLst>
          </p:cNvPr>
          <p:cNvSpPr/>
          <p:nvPr/>
        </p:nvSpPr>
        <p:spPr>
          <a:xfrm>
            <a:off x="2708097"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A01ACB-D51D-4FC3-D03B-52BA9E574C7E}"/>
              </a:ext>
            </a:extLst>
          </p:cNvPr>
          <p:cNvSpPr/>
          <p:nvPr/>
        </p:nvSpPr>
        <p:spPr>
          <a:xfrm>
            <a:off x="4347082" y="4868208"/>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FFD1360-203A-AF4A-85FD-7A6D3BF7BFF1}"/>
              </a:ext>
            </a:extLst>
          </p:cNvPr>
          <p:cNvSpPr/>
          <p:nvPr/>
        </p:nvSpPr>
        <p:spPr>
          <a:xfrm>
            <a:off x="2835555"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E32E83-38B5-EB1C-7315-C0C1CFB2BFC4}"/>
              </a:ext>
            </a:extLst>
          </p:cNvPr>
          <p:cNvSpPr txBox="1"/>
          <p:nvPr/>
        </p:nvSpPr>
        <p:spPr>
          <a:xfrm>
            <a:off x="2835555" y="3396875"/>
            <a:ext cx="822045" cy="307777"/>
          </a:xfrm>
          <a:prstGeom prst="rect">
            <a:avLst/>
          </a:prstGeom>
          <a:noFill/>
        </p:spPr>
        <p:txBody>
          <a:bodyPr wrap="square" rtlCol="0">
            <a:spAutoFit/>
          </a:bodyPr>
          <a:lstStyle/>
          <a:p>
            <a:pPr algn="ctr"/>
            <a:r>
              <a:rPr lang="en-US" sz="1400" dirty="0"/>
              <a:t>Model A</a:t>
            </a:r>
          </a:p>
        </p:txBody>
      </p:sp>
      <p:sp>
        <p:nvSpPr>
          <p:cNvPr id="18" name="Rounded Rectangle 17">
            <a:extLst>
              <a:ext uri="{FF2B5EF4-FFF2-40B4-BE49-F238E27FC236}">
                <a16:creationId xmlns:a16="http://schemas.microsoft.com/office/drawing/2014/main" id="{A802B92E-DDC7-EDAC-523A-431A136E24B0}"/>
              </a:ext>
            </a:extLst>
          </p:cNvPr>
          <p:cNvSpPr/>
          <p:nvPr/>
        </p:nvSpPr>
        <p:spPr>
          <a:xfrm>
            <a:off x="4462311" y="328480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C4F54B5-C7A9-3498-26D0-EFBF97EC3E90}"/>
              </a:ext>
            </a:extLst>
          </p:cNvPr>
          <p:cNvSpPr txBox="1"/>
          <p:nvPr/>
        </p:nvSpPr>
        <p:spPr>
          <a:xfrm>
            <a:off x="4462311" y="3396875"/>
            <a:ext cx="822045" cy="307777"/>
          </a:xfrm>
          <a:prstGeom prst="rect">
            <a:avLst/>
          </a:prstGeom>
          <a:noFill/>
        </p:spPr>
        <p:txBody>
          <a:bodyPr wrap="square" rtlCol="0">
            <a:spAutoFit/>
          </a:bodyPr>
          <a:lstStyle/>
          <a:p>
            <a:pPr algn="ctr"/>
            <a:r>
              <a:rPr lang="en-US" sz="1400" dirty="0"/>
              <a:t>Model B</a:t>
            </a:r>
          </a:p>
        </p:txBody>
      </p:sp>
      <p:sp>
        <p:nvSpPr>
          <p:cNvPr id="20" name="TextBox 19">
            <a:extLst>
              <a:ext uri="{FF2B5EF4-FFF2-40B4-BE49-F238E27FC236}">
                <a16:creationId xmlns:a16="http://schemas.microsoft.com/office/drawing/2014/main" id="{969781B4-743C-4BD4-6E0F-63B90B2C4C0E}"/>
              </a:ext>
            </a:extLst>
          </p:cNvPr>
          <p:cNvSpPr txBox="1"/>
          <p:nvPr/>
        </p:nvSpPr>
        <p:spPr>
          <a:xfrm>
            <a:off x="2667457" y="4991296"/>
            <a:ext cx="1133297" cy="276999"/>
          </a:xfrm>
          <a:prstGeom prst="rect">
            <a:avLst/>
          </a:prstGeom>
          <a:noFill/>
        </p:spPr>
        <p:txBody>
          <a:bodyPr wrap="square" rtlCol="0">
            <a:spAutoFit/>
          </a:bodyPr>
          <a:lstStyle/>
          <a:p>
            <a:pPr algn="ctr"/>
            <a:r>
              <a:rPr lang="en-US" sz="1200" dirty="0"/>
              <a:t>Predictions A</a:t>
            </a:r>
          </a:p>
        </p:txBody>
      </p:sp>
      <p:sp>
        <p:nvSpPr>
          <p:cNvPr id="21" name="TextBox 20">
            <a:extLst>
              <a:ext uri="{FF2B5EF4-FFF2-40B4-BE49-F238E27FC236}">
                <a16:creationId xmlns:a16="http://schemas.microsoft.com/office/drawing/2014/main" id="{399FB107-4B65-7BCB-F741-B78A00EB9966}"/>
              </a:ext>
            </a:extLst>
          </p:cNvPr>
          <p:cNvSpPr txBox="1"/>
          <p:nvPr/>
        </p:nvSpPr>
        <p:spPr>
          <a:xfrm>
            <a:off x="4347082" y="4991296"/>
            <a:ext cx="1133297" cy="276999"/>
          </a:xfrm>
          <a:prstGeom prst="rect">
            <a:avLst/>
          </a:prstGeom>
          <a:noFill/>
        </p:spPr>
        <p:txBody>
          <a:bodyPr wrap="square" rtlCol="0">
            <a:spAutoFit/>
          </a:bodyPr>
          <a:lstStyle/>
          <a:p>
            <a:pPr algn="ctr"/>
            <a:r>
              <a:rPr lang="en-US" sz="1200" dirty="0"/>
              <a:t>Predictions B</a:t>
            </a:r>
          </a:p>
        </p:txBody>
      </p:sp>
      <p:sp>
        <p:nvSpPr>
          <p:cNvPr id="22" name="TextBox 21">
            <a:extLst>
              <a:ext uri="{FF2B5EF4-FFF2-40B4-BE49-F238E27FC236}">
                <a16:creationId xmlns:a16="http://schemas.microsoft.com/office/drawing/2014/main" id="{858EA46D-99B3-3F20-49BE-1E1B2564F4DE}"/>
              </a:ext>
            </a:extLst>
          </p:cNvPr>
          <p:cNvSpPr txBox="1"/>
          <p:nvPr/>
        </p:nvSpPr>
        <p:spPr>
          <a:xfrm>
            <a:off x="3059075" y="715141"/>
            <a:ext cx="1959965" cy="461665"/>
          </a:xfrm>
          <a:prstGeom prst="rect">
            <a:avLst/>
          </a:prstGeom>
          <a:noFill/>
        </p:spPr>
        <p:txBody>
          <a:bodyPr wrap="square" rtlCol="0">
            <a:spAutoFit/>
          </a:bodyPr>
          <a:lstStyle/>
          <a:p>
            <a:pPr algn="ctr"/>
            <a:r>
              <a:rPr lang="en-US" sz="1200" i="1" dirty="0">
                <a:latin typeface="Avenir Light Oblique" panose="020B0402020203090204" pitchFamily="34" charset="77"/>
              </a:rPr>
              <a:t>Training and evaluation on the same task/domain</a:t>
            </a:r>
          </a:p>
        </p:txBody>
      </p:sp>
      <p:sp>
        <p:nvSpPr>
          <p:cNvPr id="25" name="Down Arrow 24">
            <a:extLst>
              <a:ext uri="{FF2B5EF4-FFF2-40B4-BE49-F238E27FC236}">
                <a16:creationId xmlns:a16="http://schemas.microsoft.com/office/drawing/2014/main" id="{E877BC22-C5ED-B618-678C-FC9CBEDB2C2E}"/>
              </a:ext>
            </a:extLst>
          </p:cNvPr>
          <p:cNvSpPr/>
          <p:nvPr/>
        </p:nvSpPr>
        <p:spPr>
          <a:xfrm>
            <a:off x="3193732" y="221495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a:extLst>
              <a:ext uri="{FF2B5EF4-FFF2-40B4-BE49-F238E27FC236}">
                <a16:creationId xmlns:a16="http://schemas.microsoft.com/office/drawing/2014/main" id="{0E21554D-8935-6E46-7D56-5B36253D17D9}"/>
              </a:ext>
            </a:extLst>
          </p:cNvPr>
          <p:cNvSpPr/>
          <p:nvPr/>
        </p:nvSpPr>
        <p:spPr>
          <a:xfrm>
            <a:off x="3201581" y="442599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C7700BD9-ADC6-4F68-5D68-8540BB0E09EC}"/>
              </a:ext>
            </a:extLst>
          </p:cNvPr>
          <p:cNvSpPr/>
          <p:nvPr/>
        </p:nvSpPr>
        <p:spPr>
          <a:xfrm>
            <a:off x="4832835" y="2211886"/>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AF74143A-9E46-6B1D-F1B0-414A65A5F7DF}"/>
              </a:ext>
            </a:extLst>
          </p:cNvPr>
          <p:cNvSpPr/>
          <p:nvPr/>
        </p:nvSpPr>
        <p:spPr>
          <a:xfrm>
            <a:off x="4840684" y="44229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B0C0B791-1757-6874-F5CF-A41FCC44348A}"/>
              </a:ext>
            </a:extLst>
          </p:cNvPr>
          <p:cNvGrpSpPr/>
          <p:nvPr/>
        </p:nvGrpSpPr>
        <p:grpSpPr>
          <a:xfrm>
            <a:off x="2693107" y="5739984"/>
            <a:ext cx="2728417" cy="152400"/>
            <a:chOff x="2693107" y="5739984"/>
            <a:chExt cx="2728417" cy="152400"/>
          </a:xfrm>
        </p:grpSpPr>
        <p:cxnSp>
          <p:nvCxnSpPr>
            <p:cNvPr id="30" name="Straight Connector 29">
              <a:extLst>
                <a:ext uri="{FF2B5EF4-FFF2-40B4-BE49-F238E27FC236}">
                  <a16:creationId xmlns:a16="http://schemas.microsoft.com/office/drawing/2014/main" id="{EB805C0D-34EF-94BA-B250-EAD4FD43D239}"/>
                </a:ext>
              </a:extLst>
            </p:cNvPr>
            <p:cNvCxnSpPr>
              <a:cxnSpLocks/>
            </p:cNvCxnSpPr>
            <p:nvPr/>
          </p:nvCxnSpPr>
          <p:spPr>
            <a:xfrm>
              <a:off x="2693107" y="5816184"/>
              <a:ext cx="27284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23840CB-EA15-4735-DAD0-4758D7133D91}"/>
                </a:ext>
              </a:extLst>
            </p:cNvPr>
            <p:cNvCxnSpPr>
              <a:cxnSpLocks/>
            </p:cNvCxnSpPr>
            <p:nvPr/>
          </p:nvCxnSpPr>
          <p:spPr>
            <a:xfrm>
              <a:off x="5421524"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48EF73-9C28-E084-72D6-0D3B71D28BD0}"/>
                </a:ext>
              </a:extLst>
            </p:cNvPr>
            <p:cNvCxnSpPr>
              <a:cxnSpLocks/>
            </p:cNvCxnSpPr>
            <p:nvPr/>
          </p:nvCxnSpPr>
          <p:spPr>
            <a:xfrm>
              <a:off x="269310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ounded Rectangle 41">
            <a:extLst>
              <a:ext uri="{FF2B5EF4-FFF2-40B4-BE49-F238E27FC236}">
                <a16:creationId xmlns:a16="http://schemas.microsoft.com/office/drawing/2014/main" id="{5FD16200-3F95-30B4-7404-05B31C9A9344}"/>
              </a:ext>
            </a:extLst>
          </p:cNvPr>
          <p:cNvSpPr/>
          <p:nvPr/>
        </p:nvSpPr>
        <p:spPr>
          <a:xfrm>
            <a:off x="6331993" y="28033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090599E3-D0B7-CC41-D97E-418C9FD60F72}"/>
              </a:ext>
            </a:extLst>
          </p:cNvPr>
          <p:cNvGrpSpPr/>
          <p:nvPr/>
        </p:nvGrpSpPr>
        <p:grpSpPr>
          <a:xfrm>
            <a:off x="6202946" y="1261998"/>
            <a:ext cx="1133297" cy="894079"/>
            <a:chOff x="2677617" y="1259840"/>
            <a:chExt cx="1133297" cy="894079"/>
          </a:xfrm>
          <a:solidFill>
            <a:srgbClr val="30335D"/>
          </a:solidFill>
        </p:grpSpPr>
        <p:sp>
          <p:nvSpPr>
            <p:cNvPr id="53" name="Oval 52">
              <a:extLst>
                <a:ext uri="{FF2B5EF4-FFF2-40B4-BE49-F238E27FC236}">
                  <a16:creationId xmlns:a16="http://schemas.microsoft.com/office/drawing/2014/main" id="{B896CE6C-CBBE-44AB-E828-B167C6F41F19}"/>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4" name="TextBox 53">
              <a:extLst>
                <a:ext uri="{FF2B5EF4-FFF2-40B4-BE49-F238E27FC236}">
                  <a16:creationId xmlns:a16="http://schemas.microsoft.com/office/drawing/2014/main" id="{33B6FFB1-01EF-9CF3-D3FD-EFCCA0813038}"/>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A</a:t>
              </a:r>
            </a:p>
          </p:txBody>
        </p:sp>
      </p:grpSp>
      <p:grpSp>
        <p:nvGrpSpPr>
          <p:cNvPr id="55" name="Group 54">
            <a:extLst>
              <a:ext uri="{FF2B5EF4-FFF2-40B4-BE49-F238E27FC236}">
                <a16:creationId xmlns:a16="http://schemas.microsoft.com/office/drawing/2014/main" id="{0DA54DA3-4CFE-6603-C727-BE6BF5FC7F09}"/>
              </a:ext>
            </a:extLst>
          </p:cNvPr>
          <p:cNvGrpSpPr/>
          <p:nvPr/>
        </p:nvGrpSpPr>
        <p:grpSpPr>
          <a:xfrm>
            <a:off x="8378216" y="1261833"/>
            <a:ext cx="1133297" cy="894079"/>
            <a:chOff x="2677617" y="1259840"/>
            <a:chExt cx="1133297" cy="894079"/>
          </a:xfrm>
          <a:solidFill>
            <a:srgbClr val="30335D"/>
          </a:solidFill>
        </p:grpSpPr>
        <p:sp>
          <p:nvSpPr>
            <p:cNvPr id="56" name="Oval 55">
              <a:extLst>
                <a:ext uri="{FF2B5EF4-FFF2-40B4-BE49-F238E27FC236}">
                  <a16:creationId xmlns:a16="http://schemas.microsoft.com/office/drawing/2014/main" id="{C0F08F3B-AEB8-255C-F4B4-77CE7F131C45}"/>
                </a:ext>
              </a:extLst>
            </p:cNvPr>
            <p:cNvSpPr/>
            <p:nvPr/>
          </p:nvSpPr>
          <p:spPr>
            <a:xfrm>
              <a:off x="2805075" y="1259840"/>
              <a:ext cx="894079" cy="89407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Avenir Medium" panose="02000503020000020003" pitchFamily="2" charset="0"/>
              </a:endParaRPr>
            </a:p>
          </p:txBody>
        </p:sp>
        <p:sp>
          <p:nvSpPr>
            <p:cNvPr id="57" name="TextBox 56">
              <a:extLst>
                <a:ext uri="{FF2B5EF4-FFF2-40B4-BE49-F238E27FC236}">
                  <a16:creationId xmlns:a16="http://schemas.microsoft.com/office/drawing/2014/main" id="{7E337945-CB9C-6FF3-D0B4-B60C5D81FFA9}"/>
                </a:ext>
              </a:extLst>
            </p:cNvPr>
            <p:cNvSpPr txBox="1"/>
            <p:nvPr/>
          </p:nvSpPr>
          <p:spPr>
            <a:xfrm>
              <a:off x="2677617" y="1588699"/>
              <a:ext cx="1133297" cy="276999"/>
            </a:xfrm>
            <a:prstGeom prst="rect">
              <a:avLst/>
            </a:prstGeom>
            <a:noFill/>
            <a:ln>
              <a:noFill/>
            </a:ln>
          </p:spPr>
          <p:txBody>
            <a:bodyPr wrap="square" rtlCol="0">
              <a:spAutoFit/>
            </a:bodyPr>
            <a:lstStyle/>
            <a:p>
              <a:pPr algn="ctr"/>
              <a:r>
                <a:rPr lang="en-US" sz="1200" dirty="0">
                  <a:solidFill>
                    <a:schemeClr val="bg1"/>
                  </a:solidFill>
                  <a:latin typeface="Avenir Medium" panose="02000503020000020003" pitchFamily="2" charset="0"/>
                </a:rPr>
                <a:t>Domain B</a:t>
              </a:r>
            </a:p>
          </p:txBody>
        </p:sp>
      </p:grpSp>
      <p:sp>
        <p:nvSpPr>
          <p:cNvPr id="58" name="Rounded Rectangle 57">
            <a:extLst>
              <a:ext uri="{FF2B5EF4-FFF2-40B4-BE49-F238E27FC236}">
                <a16:creationId xmlns:a16="http://schemas.microsoft.com/office/drawing/2014/main" id="{68302119-E488-3B9F-DAEA-310C1E3DC10D}"/>
              </a:ext>
            </a:extLst>
          </p:cNvPr>
          <p:cNvSpPr/>
          <p:nvPr/>
        </p:nvSpPr>
        <p:spPr>
          <a:xfrm>
            <a:off x="6233426" y="2643759"/>
            <a:ext cx="1061263" cy="1706880"/>
          </a:xfrm>
          <a:prstGeom prst="roundRect">
            <a:avLst/>
          </a:prstGeom>
          <a:solidFill>
            <a:srgbClr val="5A5AA8">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93BDB898-B13A-3C9C-CBAB-D0CA76E29DA5}"/>
              </a:ext>
            </a:extLst>
          </p:cNvPr>
          <p:cNvSpPr/>
          <p:nvPr/>
        </p:nvSpPr>
        <p:spPr>
          <a:xfrm>
            <a:off x="8422081" y="2650241"/>
            <a:ext cx="1061263" cy="1706880"/>
          </a:xfrm>
          <a:prstGeom prst="roundRect">
            <a:avLst/>
          </a:prstGeom>
          <a:solidFill>
            <a:srgbClr val="65B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403AC26-828B-B373-9F4A-E55468A35ABB}"/>
              </a:ext>
            </a:extLst>
          </p:cNvPr>
          <p:cNvSpPr/>
          <p:nvPr/>
        </p:nvSpPr>
        <p:spPr>
          <a:xfrm>
            <a:off x="6233426" y="4860207"/>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5127BA11-4BEE-43E7-CF3B-858540D57F5A}"/>
              </a:ext>
            </a:extLst>
          </p:cNvPr>
          <p:cNvSpPr/>
          <p:nvPr/>
        </p:nvSpPr>
        <p:spPr>
          <a:xfrm>
            <a:off x="6363147" y="2833369"/>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5DE49C6-F691-9C2E-1935-0FF5869B0508}"/>
              </a:ext>
            </a:extLst>
          </p:cNvPr>
          <p:cNvSpPr/>
          <p:nvPr/>
        </p:nvSpPr>
        <p:spPr>
          <a:xfrm>
            <a:off x="8422081" y="4860042"/>
            <a:ext cx="1093114" cy="5165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BD33D175-B549-A8CA-3C46-61803216F42E}"/>
              </a:ext>
            </a:extLst>
          </p:cNvPr>
          <p:cNvSpPr txBox="1"/>
          <p:nvPr/>
        </p:nvSpPr>
        <p:spPr>
          <a:xfrm>
            <a:off x="6192786" y="4983295"/>
            <a:ext cx="1133297" cy="276999"/>
          </a:xfrm>
          <a:prstGeom prst="rect">
            <a:avLst/>
          </a:prstGeom>
          <a:noFill/>
        </p:spPr>
        <p:txBody>
          <a:bodyPr wrap="square" rtlCol="0">
            <a:spAutoFit/>
          </a:bodyPr>
          <a:lstStyle/>
          <a:p>
            <a:pPr algn="ctr"/>
            <a:r>
              <a:rPr lang="en-US" sz="1200" dirty="0"/>
              <a:t>Predictions A</a:t>
            </a:r>
          </a:p>
        </p:txBody>
      </p:sp>
      <p:sp>
        <p:nvSpPr>
          <p:cNvPr id="63" name="TextBox 62">
            <a:extLst>
              <a:ext uri="{FF2B5EF4-FFF2-40B4-BE49-F238E27FC236}">
                <a16:creationId xmlns:a16="http://schemas.microsoft.com/office/drawing/2014/main" id="{DF13DFBF-58F2-1654-6886-B46FECD672E4}"/>
              </a:ext>
            </a:extLst>
          </p:cNvPr>
          <p:cNvSpPr txBox="1"/>
          <p:nvPr/>
        </p:nvSpPr>
        <p:spPr>
          <a:xfrm>
            <a:off x="8422082" y="4983130"/>
            <a:ext cx="1089432" cy="276999"/>
          </a:xfrm>
          <a:prstGeom prst="rect">
            <a:avLst/>
          </a:prstGeom>
          <a:noFill/>
        </p:spPr>
        <p:txBody>
          <a:bodyPr wrap="square" rtlCol="0">
            <a:spAutoFit/>
          </a:bodyPr>
          <a:lstStyle/>
          <a:p>
            <a:pPr algn="ctr"/>
            <a:r>
              <a:rPr lang="en-US" sz="1200" dirty="0"/>
              <a:t>Predictions B</a:t>
            </a:r>
          </a:p>
        </p:txBody>
      </p:sp>
      <p:sp>
        <p:nvSpPr>
          <p:cNvPr id="69" name="Trapezoid 68">
            <a:extLst>
              <a:ext uri="{FF2B5EF4-FFF2-40B4-BE49-F238E27FC236}">
                <a16:creationId xmlns:a16="http://schemas.microsoft.com/office/drawing/2014/main" id="{E9A0B8DF-59B1-AE67-1491-7A4409C9E09F}"/>
              </a:ext>
            </a:extLst>
          </p:cNvPr>
          <p:cNvSpPr/>
          <p:nvPr/>
        </p:nvSpPr>
        <p:spPr>
          <a:xfrm rot="10800000">
            <a:off x="8569411" y="3852415"/>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FFD73804-F7B0-C628-820B-42F45DC49CD9}"/>
              </a:ext>
            </a:extLst>
          </p:cNvPr>
          <p:cNvSpPr/>
          <p:nvPr/>
        </p:nvSpPr>
        <p:spPr>
          <a:xfrm>
            <a:off x="6719061" y="2206955"/>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Down Arrow 64">
            <a:extLst>
              <a:ext uri="{FF2B5EF4-FFF2-40B4-BE49-F238E27FC236}">
                <a16:creationId xmlns:a16="http://schemas.microsoft.com/office/drawing/2014/main" id="{52D51209-AD19-9F93-49D0-E7D52B52C6DE}"/>
              </a:ext>
            </a:extLst>
          </p:cNvPr>
          <p:cNvSpPr/>
          <p:nvPr/>
        </p:nvSpPr>
        <p:spPr>
          <a:xfrm>
            <a:off x="6726910" y="4417989"/>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own Arrow 65">
            <a:extLst>
              <a:ext uri="{FF2B5EF4-FFF2-40B4-BE49-F238E27FC236}">
                <a16:creationId xmlns:a16="http://schemas.microsoft.com/office/drawing/2014/main" id="{2B01CD5E-2573-39D1-EDE4-FDEA50DF1A81}"/>
              </a:ext>
            </a:extLst>
          </p:cNvPr>
          <p:cNvSpPr/>
          <p:nvPr/>
        </p:nvSpPr>
        <p:spPr>
          <a:xfrm>
            <a:off x="8907834" y="2203720"/>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own Arrow 66">
            <a:extLst>
              <a:ext uri="{FF2B5EF4-FFF2-40B4-BE49-F238E27FC236}">
                <a16:creationId xmlns:a16="http://schemas.microsoft.com/office/drawing/2014/main" id="{AA31C44C-5F68-305C-A25E-1A903F976467}"/>
              </a:ext>
            </a:extLst>
          </p:cNvPr>
          <p:cNvSpPr/>
          <p:nvPr/>
        </p:nvSpPr>
        <p:spPr>
          <a:xfrm>
            <a:off x="8915683" y="4414754"/>
            <a:ext cx="101065" cy="399448"/>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B174AB88-8607-1073-F5E1-D37179731801}"/>
              </a:ext>
            </a:extLst>
          </p:cNvPr>
          <p:cNvSpPr/>
          <p:nvPr/>
        </p:nvSpPr>
        <p:spPr>
          <a:xfrm>
            <a:off x="8541690" y="2765288"/>
            <a:ext cx="822045" cy="51652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rapezoid 49">
            <a:extLst>
              <a:ext uri="{FF2B5EF4-FFF2-40B4-BE49-F238E27FC236}">
                <a16:creationId xmlns:a16="http://schemas.microsoft.com/office/drawing/2014/main" id="{FF314FFE-4A49-C719-AEE8-80B2CD1C1948}"/>
              </a:ext>
            </a:extLst>
          </p:cNvPr>
          <p:cNvSpPr/>
          <p:nvPr/>
        </p:nvSpPr>
        <p:spPr>
          <a:xfrm rot="10800000">
            <a:off x="6386307" y="3809999"/>
            <a:ext cx="766602" cy="401431"/>
          </a:xfrm>
          <a:prstGeom prst="trapezoid">
            <a:avLst>
              <a:gd name="adj" fmla="val 34441"/>
            </a:avLst>
          </a:prstGeom>
          <a:solidFill>
            <a:schemeClr val="bg1"/>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B8A9284-5FA9-D411-B667-141A7D1F9E18}"/>
              </a:ext>
            </a:extLst>
          </p:cNvPr>
          <p:cNvSpPr txBox="1"/>
          <p:nvPr/>
        </p:nvSpPr>
        <p:spPr>
          <a:xfrm>
            <a:off x="3193732" y="5854879"/>
            <a:ext cx="1825307" cy="307777"/>
          </a:xfrm>
          <a:prstGeom prst="rect">
            <a:avLst/>
          </a:prstGeom>
          <a:noFill/>
        </p:spPr>
        <p:txBody>
          <a:bodyPr wrap="square" rtlCol="0">
            <a:spAutoFit/>
          </a:bodyPr>
          <a:lstStyle/>
          <a:p>
            <a:pPr algn="ctr"/>
            <a:r>
              <a:rPr lang="en-US" sz="1400" dirty="0">
                <a:latin typeface="Avenir Book" panose="02000503020000020003" pitchFamily="2" charset="0"/>
              </a:rPr>
              <a:t>Supervised learning</a:t>
            </a:r>
          </a:p>
        </p:txBody>
      </p:sp>
      <p:sp>
        <p:nvSpPr>
          <p:cNvPr id="36" name="TextBox 35">
            <a:extLst>
              <a:ext uri="{FF2B5EF4-FFF2-40B4-BE49-F238E27FC236}">
                <a16:creationId xmlns:a16="http://schemas.microsoft.com/office/drawing/2014/main" id="{7A48F44E-EB61-8648-74FA-DABE18884B37}"/>
              </a:ext>
            </a:extLst>
          </p:cNvPr>
          <p:cNvSpPr txBox="1"/>
          <p:nvPr/>
        </p:nvSpPr>
        <p:spPr>
          <a:xfrm>
            <a:off x="6354344" y="2941100"/>
            <a:ext cx="822045" cy="307777"/>
          </a:xfrm>
          <a:prstGeom prst="rect">
            <a:avLst/>
          </a:prstGeom>
          <a:noFill/>
        </p:spPr>
        <p:txBody>
          <a:bodyPr wrap="square" rtlCol="0">
            <a:spAutoFit/>
          </a:bodyPr>
          <a:lstStyle/>
          <a:p>
            <a:pPr algn="ctr"/>
            <a:r>
              <a:rPr lang="en-US" sz="1400" dirty="0"/>
              <a:t>Body A</a:t>
            </a:r>
          </a:p>
        </p:txBody>
      </p:sp>
      <p:sp>
        <p:nvSpPr>
          <p:cNvPr id="37" name="TextBox 36">
            <a:extLst>
              <a:ext uri="{FF2B5EF4-FFF2-40B4-BE49-F238E27FC236}">
                <a16:creationId xmlns:a16="http://schemas.microsoft.com/office/drawing/2014/main" id="{B23FE9E6-9AF9-F99B-FF63-F8AAB638CD40}"/>
              </a:ext>
            </a:extLst>
          </p:cNvPr>
          <p:cNvSpPr txBox="1"/>
          <p:nvPr/>
        </p:nvSpPr>
        <p:spPr>
          <a:xfrm>
            <a:off x="6355346" y="3859457"/>
            <a:ext cx="822045" cy="307777"/>
          </a:xfrm>
          <a:prstGeom prst="rect">
            <a:avLst/>
          </a:prstGeom>
          <a:noFill/>
        </p:spPr>
        <p:txBody>
          <a:bodyPr wrap="square" rtlCol="0">
            <a:spAutoFit/>
          </a:bodyPr>
          <a:lstStyle/>
          <a:p>
            <a:pPr algn="ctr"/>
            <a:r>
              <a:rPr lang="en-US" sz="1400" dirty="0"/>
              <a:t>Head A</a:t>
            </a:r>
          </a:p>
        </p:txBody>
      </p:sp>
      <p:sp>
        <p:nvSpPr>
          <p:cNvPr id="39" name="TextBox 38">
            <a:extLst>
              <a:ext uri="{FF2B5EF4-FFF2-40B4-BE49-F238E27FC236}">
                <a16:creationId xmlns:a16="http://schemas.microsoft.com/office/drawing/2014/main" id="{B65EC403-BB10-F85C-324A-4E9234C7E1A0}"/>
              </a:ext>
            </a:extLst>
          </p:cNvPr>
          <p:cNvSpPr txBox="1"/>
          <p:nvPr/>
        </p:nvSpPr>
        <p:spPr>
          <a:xfrm>
            <a:off x="8569411" y="3907087"/>
            <a:ext cx="766603" cy="307777"/>
          </a:xfrm>
          <a:prstGeom prst="rect">
            <a:avLst/>
          </a:prstGeom>
          <a:noFill/>
        </p:spPr>
        <p:txBody>
          <a:bodyPr wrap="square" rtlCol="0">
            <a:spAutoFit/>
          </a:bodyPr>
          <a:lstStyle/>
          <a:p>
            <a:pPr algn="ctr"/>
            <a:r>
              <a:rPr lang="en-US" sz="1400" dirty="0"/>
              <a:t>Head B</a:t>
            </a:r>
          </a:p>
        </p:txBody>
      </p:sp>
      <p:sp>
        <p:nvSpPr>
          <p:cNvPr id="41" name="TextBox 40">
            <a:extLst>
              <a:ext uri="{FF2B5EF4-FFF2-40B4-BE49-F238E27FC236}">
                <a16:creationId xmlns:a16="http://schemas.microsoft.com/office/drawing/2014/main" id="{282B270B-A173-878E-C700-4FD24748C295}"/>
              </a:ext>
            </a:extLst>
          </p:cNvPr>
          <p:cNvSpPr txBox="1"/>
          <p:nvPr/>
        </p:nvSpPr>
        <p:spPr>
          <a:xfrm>
            <a:off x="8541690" y="2886470"/>
            <a:ext cx="822045" cy="307777"/>
          </a:xfrm>
          <a:prstGeom prst="rect">
            <a:avLst/>
          </a:prstGeom>
          <a:noFill/>
        </p:spPr>
        <p:txBody>
          <a:bodyPr wrap="square" rtlCol="0">
            <a:spAutoFit/>
          </a:bodyPr>
          <a:lstStyle/>
          <a:p>
            <a:pPr algn="ctr"/>
            <a:r>
              <a:rPr lang="en-US" sz="1400" dirty="0"/>
              <a:t>Body A</a:t>
            </a:r>
          </a:p>
        </p:txBody>
      </p:sp>
      <p:cxnSp>
        <p:nvCxnSpPr>
          <p:cNvPr id="46" name="Straight Connector 45">
            <a:extLst>
              <a:ext uri="{FF2B5EF4-FFF2-40B4-BE49-F238E27FC236}">
                <a16:creationId xmlns:a16="http://schemas.microsoft.com/office/drawing/2014/main" id="{684CD444-CC93-5F9A-F48D-5E767BFDC7CC}"/>
              </a:ext>
            </a:extLst>
          </p:cNvPr>
          <p:cNvCxnSpPr>
            <a:cxnSpLocks/>
          </p:cNvCxnSpPr>
          <p:nvPr/>
        </p:nvCxnSpPr>
        <p:spPr>
          <a:xfrm>
            <a:off x="6222300" y="5816184"/>
            <a:ext cx="32567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F5A038E-A539-C254-6FA7-F03DA668BDDE}"/>
              </a:ext>
            </a:extLst>
          </p:cNvPr>
          <p:cNvCxnSpPr>
            <a:cxnSpLocks/>
          </p:cNvCxnSpPr>
          <p:nvPr/>
        </p:nvCxnSpPr>
        <p:spPr>
          <a:xfrm>
            <a:off x="9479037"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8E4374-39A1-DB9B-A6C3-6BD3CC22BF91}"/>
              </a:ext>
            </a:extLst>
          </p:cNvPr>
          <p:cNvCxnSpPr>
            <a:cxnSpLocks/>
          </p:cNvCxnSpPr>
          <p:nvPr/>
        </p:nvCxnSpPr>
        <p:spPr>
          <a:xfrm>
            <a:off x="6222300" y="5739984"/>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DA5E33E-9A1E-D395-B80F-7AAF125A79D6}"/>
              </a:ext>
            </a:extLst>
          </p:cNvPr>
          <p:cNvSpPr txBox="1"/>
          <p:nvPr/>
        </p:nvSpPr>
        <p:spPr>
          <a:xfrm>
            <a:off x="6992591" y="5843817"/>
            <a:ext cx="1825307" cy="307777"/>
          </a:xfrm>
          <a:prstGeom prst="rect">
            <a:avLst/>
          </a:prstGeom>
          <a:noFill/>
        </p:spPr>
        <p:txBody>
          <a:bodyPr wrap="square" rtlCol="0">
            <a:spAutoFit/>
          </a:bodyPr>
          <a:lstStyle/>
          <a:p>
            <a:pPr algn="ctr"/>
            <a:r>
              <a:rPr lang="en-US" sz="1400" dirty="0">
                <a:latin typeface="Avenir Book" panose="02000503020000020003" pitchFamily="2" charset="0"/>
              </a:rPr>
              <a:t>Transfer learning</a:t>
            </a:r>
          </a:p>
        </p:txBody>
      </p:sp>
      <p:sp>
        <p:nvSpPr>
          <p:cNvPr id="71" name="TextBox 70">
            <a:extLst>
              <a:ext uri="{FF2B5EF4-FFF2-40B4-BE49-F238E27FC236}">
                <a16:creationId xmlns:a16="http://schemas.microsoft.com/office/drawing/2014/main" id="{FCEAE8C3-D12B-20DC-5D36-6C49529EE2DA}"/>
              </a:ext>
            </a:extLst>
          </p:cNvPr>
          <p:cNvSpPr txBox="1"/>
          <p:nvPr/>
        </p:nvSpPr>
        <p:spPr>
          <a:xfrm>
            <a:off x="6820126" y="543659"/>
            <a:ext cx="2167979" cy="646331"/>
          </a:xfrm>
          <a:prstGeom prst="rect">
            <a:avLst/>
          </a:prstGeom>
          <a:noFill/>
        </p:spPr>
        <p:txBody>
          <a:bodyPr wrap="square" rtlCol="0">
            <a:spAutoFit/>
          </a:bodyPr>
          <a:lstStyle/>
          <a:p>
            <a:pPr algn="ctr"/>
            <a:r>
              <a:rPr lang="en-US" sz="1200" i="1" dirty="0">
                <a:latin typeface="Avenir Light Oblique" panose="020B0402020203090204" pitchFamily="34" charset="77"/>
              </a:rPr>
              <a:t>Extract knowledge from source task, and apply to different target task</a:t>
            </a:r>
          </a:p>
        </p:txBody>
      </p:sp>
      <p:sp>
        <p:nvSpPr>
          <p:cNvPr id="72" name="TextBox 71">
            <a:extLst>
              <a:ext uri="{FF2B5EF4-FFF2-40B4-BE49-F238E27FC236}">
                <a16:creationId xmlns:a16="http://schemas.microsoft.com/office/drawing/2014/main" id="{050A4774-B3B0-BC17-43BA-1879CC87923B}"/>
              </a:ext>
            </a:extLst>
          </p:cNvPr>
          <p:cNvSpPr txBox="1"/>
          <p:nvPr/>
        </p:nvSpPr>
        <p:spPr>
          <a:xfrm>
            <a:off x="6790387" y="2575155"/>
            <a:ext cx="2167979" cy="430887"/>
          </a:xfrm>
          <a:prstGeom prst="rect">
            <a:avLst/>
          </a:prstGeom>
          <a:noFill/>
        </p:spPr>
        <p:txBody>
          <a:bodyPr wrap="square" rtlCol="0">
            <a:spAutoFit/>
          </a:bodyPr>
          <a:lstStyle/>
          <a:p>
            <a:pPr algn="ctr"/>
            <a:r>
              <a:rPr lang="en-US" sz="1100" i="1" dirty="0">
                <a:latin typeface="Avenir Light Oblique" panose="020B0402020203090204" pitchFamily="34" charset="77"/>
              </a:rPr>
              <a:t>Initialize </a:t>
            </a:r>
          </a:p>
          <a:p>
            <a:pPr algn="ctr"/>
            <a:r>
              <a:rPr lang="en-US" sz="1100" i="1" dirty="0">
                <a:latin typeface="Avenir Light Oblique" panose="020B0402020203090204" pitchFamily="34" charset="77"/>
              </a:rPr>
              <a:t>with Body A</a:t>
            </a:r>
            <a:endParaRPr lang="en-US" sz="1200" i="1" dirty="0">
              <a:latin typeface="Avenir Light Oblique" panose="020B0402020203090204" pitchFamily="34" charset="77"/>
            </a:endParaRPr>
          </a:p>
        </p:txBody>
      </p:sp>
      <p:cxnSp>
        <p:nvCxnSpPr>
          <p:cNvPr id="75" name="Straight Arrow Connector 74">
            <a:extLst>
              <a:ext uri="{FF2B5EF4-FFF2-40B4-BE49-F238E27FC236}">
                <a16:creationId xmlns:a16="http://schemas.microsoft.com/office/drawing/2014/main" id="{6D74933B-20D3-091E-B495-96DBF4245046}"/>
              </a:ext>
            </a:extLst>
          </p:cNvPr>
          <p:cNvCxnSpPr>
            <a:cxnSpLocks/>
          </p:cNvCxnSpPr>
          <p:nvPr/>
        </p:nvCxnSpPr>
        <p:spPr>
          <a:xfrm>
            <a:off x="7305763" y="3023548"/>
            <a:ext cx="1106158" cy="0"/>
          </a:xfrm>
          <a:prstGeom prst="straightConnector1">
            <a:avLst/>
          </a:prstGeom>
          <a:ln w="222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dark, gauge&#10;&#10;Description automatically generated">
            <a:extLst>
              <a:ext uri="{FF2B5EF4-FFF2-40B4-BE49-F238E27FC236}">
                <a16:creationId xmlns:a16="http://schemas.microsoft.com/office/drawing/2014/main" id="{FB155104-9E0F-1665-DB55-48B498D1A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694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4F704F-30F7-40EA-AC96-87B3164ABC6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3" name="Freeform 2">
            <a:extLst>
              <a:ext uri="{FF2B5EF4-FFF2-40B4-BE49-F238E27FC236}">
                <a16:creationId xmlns:a16="http://schemas.microsoft.com/office/drawing/2014/main" id="{81168804-62F2-E4ED-46D0-4A950279DA59}"/>
              </a:ext>
            </a:extLst>
          </p:cNvPr>
          <p:cNvSpPr/>
          <p:nvPr/>
        </p:nvSpPr>
        <p:spPr>
          <a:xfrm>
            <a:off x="2862234" y="2883131"/>
            <a:ext cx="3738760" cy="2035152"/>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Lst>
            <a:ahLst/>
            <a:cxnLst>
              <a:cxn ang="0">
                <a:pos x="connsiteX0" y="connsiteY0"/>
              </a:cxn>
              <a:cxn ang="0">
                <a:pos x="connsiteX1" y="connsiteY1"/>
              </a:cxn>
            </a:cxnLst>
            <a:rect l="l" t="t" r="r" b="b"/>
            <a:pathLst>
              <a:path w="3738760" h="2035152">
                <a:moveTo>
                  <a:pt x="0" y="2035152"/>
                </a:moveTo>
                <a:cubicBezTo>
                  <a:pt x="895462" y="1263682"/>
                  <a:pt x="1477110" y="-102955"/>
                  <a:pt x="3738760" y="6159"/>
                </a:cubicBezTo>
              </a:path>
            </a:pathLst>
          </a:custGeom>
          <a:noFill/>
          <a:ln w="28575">
            <a:solidFill>
              <a:srgbClr val="63BD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3BD79"/>
              </a:solidFill>
            </a:endParaRPr>
          </a:p>
        </p:txBody>
      </p:sp>
      <p:sp>
        <p:nvSpPr>
          <p:cNvPr id="4" name="Freeform 3">
            <a:extLst>
              <a:ext uri="{FF2B5EF4-FFF2-40B4-BE49-F238E27FC236}">
                <a16:creationId xmlns:a16="http://schemas.microsoft.com/office/drawing/2014/main" id="{F31A8808-57B4-7033-2E47-721FDB44B061}"/>
              </a:ext>
            </a:extLst>
          </p:cNvPr>
          <p:cNvSpPr/>
          <p:nvPr/>
        </p:nvSpPr>
        <p:spPr>
          <a:xfrm>
            <a:off x="2862234" y="2622558"/>
            <a:ext cx="3706296" cy="1785514"/>
          </a:xfrm>
          <a:custGeom>
            <a:avLst/>
            <a:gdLst>
              <a:gd name="connsiteX0" fmla="*/ 0 w 3706296"/>
              <a:gd name="connsiteY0" fmla="*/ 2047768 h 2047768"/>
              <a:gd name="connsiteX1" fmla="*/ 3706296 w 3706296"/>
              <a:gd name="connsiteY1" fmla="*/ 13363 h 2047768"/>
              <a:gd name="connsiteX0" fmla="*/ 0 w 3706296"/>
              <a:gd name="connsiteY0" fmla="*/ 2037065 h 2037065"/>
              <a:gd name="connsiteX1" fmla="*/ 3706296 w 3706296"/>
              <a:gd name="connsiteY1" fmla="*/ 13482 h 2037065"/>
              <a:gd name="connsiteX0" fmla="*/ 0 w 3706296"/>
              <a:gd name="connsiteY0" fmla="*/ 2023583 h 2023583"/>
              <a:gd name="connsiteX1" fmla="*/ 3706296 w 3706296"/>
              <a:gd name="connsiteY1" fmla="*/ 0 h 2023583"/>
              <a:gd name="connsiteX0" fmla="*/ 0 w 3706296"/>
              <a:gd name="connsiteY0" fmla="*/ 2023583 h 2023583"/>
              <a:gd name="connsiteX1" fmla="*/ 3706296 w 3706296"/>
              <a:gd name="connsiteY1" fmla="*/ 0 h 2023583"/>
              <a:gd name="connsiteX0" fmla="*/ 0 w 3706296"/>
              <a:gd name="connsiteY0" fmla="*/ 2046222 h 2046222"/>
              <a:gd name="connsiteX1" fmla="*/ 3706296 w 3706296"/>
              <a:gd name="connsiteY1" fmla="*/ 22639 h 2046222"/>
              <a:gd name="connsiteX0" fmla="*/ 0 w 3706296"/>
              <a:gd name="connsiteY0" fmla="*/ 2036683 h 2036683"/>
              <a:gd name="connsiteX1" fmla="*/ 3706296 w 3706296"/>
              <a:gd name="connsiteY1" fmla="*/ 13100 h 2036683"/>
              <a:gd name="connsiteX0" fmla="*/ 0 w 3738760"/>
              <a:gd name="connsiteY0" fmla="*/ 2042057 h 2042057"/>
              <a:gd name="connsiteX1" fmla="*/ 3738760 w 3738760"/>
              <a:gd name="connsiteY1" fmla="*/ 13064 h 2042057"/>
              <a:gd name="connsiteX0" fmla="*/ 0 w 3738760"/>
              <a:gd name="connsiteY0" fmla="*/ 2047513 h 2047513"/>
              <a:gd name="connsiteX1" fmla="*/ 3738760 w 3738760"/>
              <a:gd name="connsiteY1" fmla="*/ 18520 h 2047513"/>
              <a:gd name="connsiteX0" fmla="*/ 0 w 3738760"/>
              <a:gd name="connsiteY0" fmla="*/ 2045634 h 2045634"/>
              <a:gd name="connsiteX1" fmla="*/ 3738760 w 3738760"/>
              <a:gd name="connsiteY1" fmla="*/ 16641 h 2045634"/>
              <a:gd name="connsiteX0" fmla="*/ 0 w 3738760"/>
              <a:gd name="connsiteY0" fmla="*/ 2045193 h 2045193"/>
              <a:gd name="connsiteX1" fmla="*/ 3738760 w 3738760"/>
              <a:gd name="connsiteY1" fmla="*/ 16200 h 2045193"/>
              <a:gd name="connsiteX0" fmla="*/ 0 w 3738760"/>
              <a:gd name="connsiteY0" fmla="*/ 2034058 h 2034058"/>
              <a:gd name="connsiteX1" fmla="*/ 3738760 w 3738760"/>
              <a:gd name="connsiteY1" fmla="*/ 5065 h 2034058"/>
              <a:gd name="connsiteX0" fmla="*/ 0 w 3738760"/>
              <a:gd name="connsiteY0" fmla="*/ 2035152 h 2035152"/>
              <a:gd name="connsiteX1" fmla="*/ 3738760 w 3738760"/>
              <a:gd name="connsiteY1" fmla="*/ 6159 h 2035152"/>
              <a:gd name="connsiteX0" fmla="*/ 0 w 3738760"/>
              <a:gd name="connsiteY0" fmla="*/ 2037625 h 2037625"/>
              <a:gd name="connsiteX1" fmla="*/ 3738760 w 3738760"/>
              <a:gd name="connsiteY1" fmla="*/ 8632 h 2037625"/>
              <a:gd name="connsiteX0" fmla="*/ 0 w 3706296"/>
              <a:gd name="connsiteY0" fmla="*/ 1796705 h 1796705"/>
              <a:gd name="connsiteX1" fmla="*/ 3706296 w 3706296"/>
              <a:gd name="connsiteY1" fmla="*/ 11191 h 1796705"/>
              <a:gd name="connsiteX0" fmla="*/ 0 w 3706296"/>
              <a:gd name="connsiteY0" fmla="*/ 1798698 h 1798698"/>
              <a:gd name="connsiteX1" fmla="*/ 3706296 w 3706296"/>
              <a:gd name="connsiteY1" fmla="*/ 13184 h 1798698"/>
              <a:gd name="connsiteX0" fmla="*/ 0 w 3706296"/>
              <a:gd name="connsiteY0" fmla="*/ 1803902 h 1803902"/>
              <a:gd name="connsiteX1" fmla="*/ 3706296 w 3706296"/>
              <a:gd name="connsiteY1" fmla="*/ 18388 h 1803902"/>
              <a:gd name="connsiteX0" fmla="*/ 0 w 3706296"/>
              <a:gd name="connsiteY0" fmla="*/ 1785514 h 1785514"/>
              <a:gd name="connsiteX1" fmla="*/ 3706296 w 3706296"/>
              <a:gd name="connsiteY1" fmla="*/ 0 h 1785514"/>
            </a:gdLst>
            <a:ahLst/>
            <a:cxnLst>
              <a:cxn ang="0">
                <a:pos x="connsiteX0" y="connsiteY0"/>
              </a:cxn>
              <a:cxn ang="0">
                <a:pos x="connsiteX1" y="connsiteY1"/>
              </a:cxn>
            </a:cxnLst>
            <a:rect l="l" t="t" r="r" b="b"/>
            <a:pathLst>
              <a:path w="3706296" h="1785514">
                <a:moveTo>
                  <a:pt x="0" y="1785514"/>
                </a:moveTo>
                <a:cubicBezTo>
                  <a:pt x="549180" y="332302"/>
                  <a:pt x="1044258" y="9920"/>
                  <a:pt x="3706296" y="0"/>
                </a:cubicBezTo>
              </a:path>
            </a:pathLst>
          </a:custGeom>
          <a:noFill/>
          <a:ln w="28575">
            <a:solidFill>
              <a:srgbClr val="63BD7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63BD79"/>
              </a:solidFill>
            </a:endParaRPr>
          </a:p>
        </p:txBody>
      </p:sp>
      <p:cxnSp>
        <p:nvCxnSpPr>
          <p:cNvPr id="7" name="Straight Connector 6">
            <a:extLst>
              <a:ext uri="{FF2B5EF4-FFF2-40B4-BE49-F238E27FC236}">
                <a16:creationId xmlns:a16="http://schemas.microsoft.com/office/drawing/2014/main" id="{937C16C4-9747-5CAF-00CC-9F004D6F67BE}"/>
              </a:ext>
            </a:extLst>
          </p:cNvPr>
          <p:cNvCxnSpPr/>
          <p:nvPr/>
        </p:nvCxnSpPr>
        <p:spPr>
          <a:xfrm>
            <a:off x="7203440" y="3766690"/>
            <a:ext cx="467360" cy="0"/>
          </a:xfrm>
          <a:prstGeom prst="line">
            <a:avLst/>
          </a:prstGeom>
          <a:ln w="28575">
            <a:solidFill>
              <a:srgbClr val="63BD79"/>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2E73DE-F7B3-2650-23E1-DF3F9281A6B4}"/>
              </a:ext>
            </a:extLst>
          </p:cNvPr>
          <p:cNvCxnSpPr/>
          <p:nvPr/>
        </p:nvCxnSpPr>
        <p:spPr>
          <a:xfrm>
            <a:off x="7203440" y="4091810"/>
            <a:ext cx="467360" cy="0"/>
          </a:xfrm>
          <a:prstGeom prst="line">
            <a:avLst/>
          </a:prstGeom>
          <a:ln w="28575">
            <a:solidFill>
              <a:srgbClr val="63BD79"/>
            </a:solidFill>
            <a:prstDash val="soli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F42A2BB-845A-A6AB-17CA-6FBB480BAEC4}"/>
              </a:ext>
            </a:extLst>
          </p:cNvPr>
          <p:cNvGrpSpPr/>
          <p:nvPr/>
        </p:nvGrpSpPr>
        <p:grpSpPr>
          <a:xfrm>
            <a:off x="3017519" y="1897201"/>
            <a:ext cx="1531034" cy="1232079"/>
            <a:chOff x="3017519" y="1897201"/>
            <a:chExt cx="1531034" cy="1232079"/>
          </a:xfrm>
        </p:grpSpPr>
        <p:cxnSp>
          <p:nvCxnSpPr>
            <p:cNvPr id="10" name="Straight Arrow Connector 9">
              <a:extLst>
                <a:ext uri="{FF2B5EF4-FFF2-40B4-BE49-F238E27FC236}">
                  <a16:creationId xmlns:a16="http://schemas.microsoft.com/office/drawing/2014/main" id="{D8B6D463-64F4-8897-0B4F-93A7AB9D9AC9}"/>
                </a:ext>
              </a:extLst>
            </p:cNvPr>
            <p:cNvCxnSpPr/>
            <p:nvPr/>
          </p:nvCxnSpPr>
          <p:spPr>
            <a:xfrm>
              <a:off x="3484880" y="2255520"/>
              <a:ext cx="0" cy="873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E8B9D1-00A7-E1CE-03FA-0BACFF2D7135}"/>
                </a:ext>
              </a:extLst>
            </p:cNvPr>
            <p:cNvSpPr txBox="1"/>
            <p:nvPr/>
          </p:nvSpPr>
          <p:spPr>
            <a:xfrm>
              <a:off x="3017519" y="1897201"/>
              <a:ext cx="1531034"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slope</a:t>
              </a:r>
            </a:p>
          </p:txBody>
        </p:sp>
      </p:grpSp>
      <p:grpSp>
        <p:nvGrpSpPr>
          <p:cNvPr id="24" name="Group 23">
            <a:extLst>
              <a:ext uri="{FF2B5EF4-FFF2-40B4-BE49-F238E27FC236}">
                <a16:creationId xmlns:a16="http://schemas.microsoft.com/office/drawing/2014/main" id="{570D6F37-8E2D-99DF-E4CC-B498A42FEF73}"/>
              </a:ext>
            </a:extLst>
          </p:cNvPr>
          <p:cNvGrpSpPr/>
          <p:nvPr/>
        </p:nvGrpSpPr>
        <p:grpSpPr>
          <a:xfrm>
            <a:off x="4934059" y="1859285"/>
            <a:ext cx="2099783" cy="670555"/>
            <a:chOff x="4934059" y="1859285"/>
            <a:chExt cx="2099783" cy="670555"/>
          </a:xfrm>
        </p:grpSpPr>
        <p:cxnSp>
          <p:nvCxnSpPr>
            <p:cNvPr id="11" name="Straight Arrow Connector 10">
              <a:extLst>
                <a:ext uri="{FF2B5EF4-FFF2-40B4-BE49-F238E27FC236}">
                  <a16:creationId xmlns:a16="http://schemas.microsoft.com/office/drawing/2014/main" id="{A1B6B427-7D77-6D6C-0C83-9D2A9D9AA3C8}"/>
                </a:ext>
              </a:extLst>
            </p:cNvPr>
            <p:cNvCxnSpPr>
              <a:cxnSpLocks/>
            </p:cNvCxnSpPr>
            <p:nvPr/>
          </p:nvCxnSpPr>
          <p:spPr>
            <a:xfrm>
              <a:off x="5994400" y="2255520"/>
              <a:ext cx="0" cy="2743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856EB1-BDBE-AA65-D95A-C3FA58BADAF8}"/>
                </a:ext>
              </a:extLst>
            </p:cNvPr>
            <p:cNvSpPr txBox="1"/>
            <p:nvPr/>
          </p:nvSpPr>
          <p:spPr>
            <a:xfrm>
              <a:off x="4934059" y="1859285"/>
              <a:ext cx="2099783"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asymptote</a:t>
              </a:r>
            </a:p>
          </p:txBody>
        </p:sp>
      </p:grpSp>
      <p:grpSp>
        <p:nvGrpSpPr>
          <p:cNvPr id="25" name="Group 24">
            <a:extLst>
              <a:ext uri="{FF2B5EF4-FFF2-40B4-BE49-F238E27FC236}">
                <a16:creationId xmlns:a16="http://schemas.microsoft.com/office/drawing/2014/main" id="{DC9E0F2C-D50B-0507-5906-872E744AB9D9}"/>
              </a:ext>
            </a:extLst>
          </p:cNvPr>
          <p:cNvGrpSpPr/>
          <p:nvPr/>
        </p:nvGrpSpPr>
        <p:grpSpPr>
          <a:xfrm>
            <a:off x="2956560" y="4208017"/>
            <a:ext cx="2669321" cy="353943"/>
            <a:chOff x="2956560" y="4208017"/>
            <a:chExt cx="2669321" cy="353943"/>
          </a:xfrm>
        </p:grpSpPr>
        <p:cxnSp>
          <p:nvCxnSpPr>
            <p:cNvPr id="13" name="Straight Arrow Connector 12">
              <a:extLst>
                <a:ext uri="{FF2B5EF4-FFF2-40B4-BE49-F238E27FC236}">
                  <a16:creationId xmlns:a16="http://schemas.microsoft.com/office/drawing/2014/main" id="{EAC56A3C-E797-DAEE-E562-976C8C67BB81}"/>
                </a:ext>
              </a:extLst>
            </p:cNvPr>
            <p:cNvCxnSpPr>
              <a:cxnSpLocks/>
            </p:cNvCxnSpPr>
            <p:nvPr/>
          </p:nvCxnSpPr>
          <p:spPr>
            <a:xfrm flipH="1">
              <a:off x="2956560" y="4408072"/>
              <a:ext cx="94488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3391FA3-4563-A34B-ADF2-5754BE6E6704}"/>
                </a:ext>
              </a:extLst>
            </p:cNvPr>
            <p:cNvSpPr txBox="1"/>
            <p:nvPr/>
          </p:nvSpPr>
          <p:spPr>
            <a:xfrm>
              <a:off x="3901440" y="4208017"/>
              <a:ext cx="1724441" cy="353943"/>
            </a:xfrm>
            <a:prstGeom prst="rect">
              <a:avLst/>
            </a:prstGeom>
            <a:noFill/>
          </p:spPr>
          <p:txBody>
            <a:bodyPr wrap="square" rtlCol="0">
              <a:spAutoFit/>
            </a:bodyPr>
            <a:lstStyle/>
            <a:p>
              <a:r>
                <a:rPr lang="en-US" sz="1700" dirty="0">
                  <a:latin typeface="Avenir" panose="02000503020000020003" pitchFamily="2" charset="0"/>
                  <a:cs typeface="Futura Condensed Medium" panose="020B0602020204020303" pitchFamily="34" charset="-79"/>
                </a:rPr>
                <a:t>higher start</a:t>
              </a:r>
            </a:p>
          </p:txBody>
        </p:sp>
      </p:grpSp>
      <p:sp>
        <p:nvSpPr>
          <p:cNvPr id="19" name="TextBox 18">
            <a:extLst>
              <a:ext uri="{FF2B5EF4-FFF2-40B4-BE49-F238E27FC236}">
                <a16:creationId xmlns:a16="http://schemas.microsoft.com/office/drawing/2014/main" id="{B9B7DC2A-1D1E-7816-4664-B7F195678081}"/>
              </a:ext>
            </a:extLst>
          </p:cNvPr>
          <p:cNvSpPr txBox="1"/>
          <p:nvPr/>
        </p:nvSpPr>
        <p:spPr>
          <a:xfrm>
            <a:off x="4173438" y="4934239"/>
            <a:ext cx="1724441"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training</a:t>
            </a:r>
          </a:p>
        </p:txBody>
      </p:sp>
      <p:sp>
        <p:nvSpPr>
          <p:cNvPr id="20" name="TextBox 19">
            <a:extLst>
              <a:ext uri="{FF2B5EF4-FFF2-40B4-BE49-F238E27FC236}">
                <a16:creationId xmlns:a16="http://schemas.microsoft.com/office/drawing/2014/main" id="{91C3D93C-A47A-24DB-3E04-E0341D88DC03}"/>
              </a:ext>
            </a:extLst>
          </p:cNvPr>
          <p:cNvSpPr txBox="1"/>
          <p:nvPr/>
        </p:nvSpPr>
        <p:spPr>
          <a:xfrm rot="16200000">
            <a:off x="1428723" y="2959631"/>
            <a:ext cx="2171029" cy="400110"/>
          </a:xfrm>
          <a:prstGeom prst="rect">
            <a:avLst/>
          </a:prstGeom>
          <a:noFill/>
          <a:ln>
            <a:noFill/>
          </a:ln>
        </p:spPr>
        <p:txBody>
          <a:bodyPr wrap="square" rtlCol="0">
            <a:spAutoFit/>
          </a:bodyPr>
          <a:lstStyle/>
          <a:p>
            <a:r>
              <a:rPr lang="en-US" sz="2000" dirty="0">
                <a:solidFill>
                  <a:srgbClr val="30335E"/>
                </a:solidFill>
                <a:latin typeface="Avenir" panose="02000503020000020003" pitchFamily="2" charset="0"/>
                <a:cs typeface="Futura Medium" panose="020B0602020204020303" pitchFamily="34" charset="-79"/>
              </a:rPr>
              <a:t>performance</a:t>
            </a:r>
          </a:p>
        </p:txBody>
      </p:sp>
      <p:sp>
        <p:nvSpPr>
          <p:cNvPr id="21" name="TextBox 20">
            <a:extLst>
              <a:ext uri="{FF2B5EF4-FFF2-40B4-BE49-F238E27FC236}">
                <a16:creationId xmlns:a16="http://schemas.microsoft.com/office/drawing/2014/main" id="{8A36788E-F250-28BE-51A8-A31AF726AA4F}"/>
              </a:ext>
            </a:extLst>
          </p:cNvPr>
          <p:cNvSpPr txBox="1"/>
          <p:nvPr/>
        </p:nvSpPr>
        <p:spPr>
          <a:xfrm>
            <a:off x="7774776" y="3581154"/>
            <a:ext cx="2049944"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 transfer</a:t>
            </a:r>
          </a:p>
        </p:txBody>
      </p:sp>
      <p:sp>
        <p:nvSpPr>
          <p:cNvPr id="22" name="TextBox 21">
            <a:extLst>
              <a:ext uri="{FF2B5EF4-FFF2-40B4-BE49-F238E27FC236}">
                <a16:creationId xmlns:a16="http://schemas.microsoft.com/office/drawing/2014/main" id="{897860D7-86E4-C404-B904-BDE021784BE1}"/>
              </a:ext>
            </a:extLst>
          </p:cNvPr>
          <p:cNvSpPr txBox="1"/>
          <p:nvPr/>
        </p:nvSpPr>
        <p:spPr>
          <a:xfrm>
            <a:off x="7774776" y="3907144"/>
            <a:ext cx="2386452" cy="369332"/>
          </a:xfrm>
          <a:prstGeom prst="rect">
            <a:avLst/>
          </a:prstGeom>
          <a:noFill/>
        </p:spPr>
        <p:txBody>
          <a:bodyPr wrap="square" rtlCol="0">
            <a:spAutoFit/>
          </a:bodyPr>
          <a:lstStyle/>
          <a:p>
            <a:r>
              <a:rPr lang="en-US" dirty="0">
                <a:solidFill>
                  <a:srgbClr val="30335E"/>
                </a:solidFill>
                <a:latin typeface="Avenir" panose="02000503020000020003" pitchFamily="2" charset="0"/>
                <a:cs typeface="Futura Medium" panose="020B0602020204020303" pitchFamily="34" charset="-79"/>
              </a:rPr>
              <a:t>without transfer</a:t>
            </a:r>
          </a:p>
        </p:txBody>
      </p:sp>
      <p:sp>
        <p:nvSpPr>
          <p:cNvPr id="2" name="Left-Up Arrow 1">
            <a:extLst>
              <a:ext uri="{FF2B5EF4-FFF2-40B4-BE49-F238E27FC236}">
                <a16:creationId xmlns:a16="http://schemas.microsoft.com/office/drawing/2014/main" id="{5650DB5A-95F2-8408-F023-5D894082FBC4}"/>
              </a:ext>
            </a:extLst>
          </p:cNvPr>
          <p:cNvSpPr/>
          <p:nvPr/>
        </p:nvSpPr>
        <p:spPr>
          <a:xfrm flipH="1">
            <a:off x="2812509" y="1813684"/>
            <a:ext cx="3923061" cy="3153627"/>
          </a:xfrm>
          <a:prstGeom prst="leftUpArrow">
            <a:avLst>
              <a:gd name="adj1" fmla="val 780"/>
              <a:gd name="adj2" fmla="val 1494"/>
              <a:gd name="adj3" fmla="val 2541"/>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6" name="Picture 5" descr="A picture containing dark, gauge&#10;&#10;Description automatically generated">
            <a:extLst>
              <a:ext uri="{FF2B5EF4-FFF2-40B4-BE49-F238E27FC236}">
                <a16:creationId xmlns:a16="http://schemas.microsoft.com/office/drawing/2014/main" id="{2D480DC2-45EA-577F-12D7-9E6EF764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6699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9B36ED-58AA-4A06-8011-351836EA92CD}"/>
              </a:ext>
            </a:extLst>
          </p:cNvPr>
          <p:cNvSpPr txBox="1"/>
          <p:nvPr/>
        </p:nvSpPr>
        <p:spPr>
          <a:xfrm>
            <a:off x="1634833" y="2144368"/>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What to Transfer</a:t>
            </a:r>
            <a:endParaRPr lang="en-US" sz="2800" dirty="0">
              <a:latin typeface="Avenir" panose="02000503020000020003" pitchFamily="2" charset="0"/>
              <a:cs typeface="Arial" panose="020B0604020202020204" pitchFamily="34" charset="0"/>
            </a:endParaRPr>
          </a:p>
        </p:txBody>
      </p:sp>
      <p:sp>
        <p:nvSpPr>
          <p:cNvPr id="6" name="TextBox 5">
            <a:extLst>
              <a:ext uri="{FF2B5EF4-FFF2-40B4-BE49-F238E27FC236}">
                <a16:creationId xmlns:a16="http://schemas.microsoft.com/office/drawing/2014/main" id="{2E098920-D23C-41D4-8CCC-91D98B6EC2E2}"/>
              </a:ext>
            </a:extLst>
          </p:cNvPr>
          <p:cNvSpPr txBox="1"/>
          <p:nvPr/>
        </p:nvSpPr>
        <p:spPr>
          <a:xfrm>
            <a:off x="1634834" y="3035461"/>
            <a:ext cx="10557165"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When to Transfer</a:t>
            </a:r>
            <a:endParaRPr lang="en-US" sz="2800" dirty="0">
              <a:latin typeface="Avenir" panose="02000503020000020003" pitchFamily="2" charset="0"/>
              <a:cs typeface="Arial" panose="020B0604020202020204" pitchFamily="34" charset="0"/>
            </a:endParaRPr>
          </a:p>
        </p:txBody>
      </p:sp>
      <p:sp>
        <p:nvSpPr>
          <p:cNvPr id="7" name="Title 1">
            <a:extLst>
              <a:ext uri="{FF2B5EF4-FFF2-40B4-BE49-F238E27FC236}">
                <a16:creationId xmlns:a16="http://schemas.microsoft.com/office/drawing/2014/main" id="{D610C65F-E234-42DB-9E47-9793ADD911CD}"/>
              </a:ext>
            </a:extLst>
          </p:cNvPr>
          <p:cNvSpPr>
            <a:spLocks noGrp="1"/>
          </p:cNvSpPr>
          <p:nvPr>
            <p:ph type="title"/>
          </p:nvPr>
        </p:nvSpPr>
        <p:spPr>
          <a:xfrm>
            <a:off x="0" y="793808"/>
            <a:ext cx="12192000" cy="606943"/>
          </a:xfrm>
          <a:noFill/>
        </p:spPr>
        <p:txBody>
          <a:bodyPr>
            <a:noAutofit/>
          </a:bodyPr>
          <a:lstStyle/>
          <a:p>
            <a:pPr algn="ctr"/>
            <a:r>
              <a:rPr lang="en-US" sz="3600" b="1" dirty="0">
                <a:latin typeface="Avenir Black" panose="02000503020000020003" pitchFamily="2" charset="0"/>
                <a:cs typeface="Arial" panose="020B0604020202020204" pitchFamily="34" charset="0"/>
              </a:rPr>
              <a:t>Three Key Questions</a:t>
            </a:r>
          </a:p>
        </p:txBody>
      </p:sp>
      <p:sp>
        <p:nvSpPr>
          <p:cNvPr id="9" name="TextBox 8">
            <a:extLst>
              <a:ext uri="{FF2B5EF4-FFF2-40B4-BE49-F238E27FC236}">
                <a16:creationId xmlns:a16="http://schemas.microsoft.com/office/drawing/2014/main" id="{A2F337B6-D696-4F6B-B41E-CB54DB014BE5}"/>
              </a:ext>
            </a:extLst>
          </p:cNvPr>
          <p:cNvSpPr txBox="1"/>
          <p:nvPr/>
        </p:nvSpPr>
        <p:spPr>
          <a:xfrm>
            <a:off x="1634835" y="3926554"/>
            <a:ext cx="10557161" cy="523220"/>
          </a:xfrm>
          <a:prstGeom prst="rect">
            <a:avLst/>
          </a:prstGeom>
          <a:noFill/>
        </p:spPr>
        <p:txBody>
          <a:bodyPr wrap="square">
            <a:spAutoFit/>
          </a:bodyPr>
          <a:lstStyle/>
          <a:p>
            <a:pPr marL="457200" indent="-457200">
              <a:buFont typeface="Courier New" panose="02070309020205020404" pitchFamily="49" charset="0"/>
              <a:buChar char="o"/>
            </a:pPr>
            <a:r>
              <a:rPr lang="en-US" sz="2800" u="none" strike="noStrike" baseline="0" dirty="0">
                <a:latin typeface="Avenir" panose="02000503020000020003" pitchFamily="2" charset="0"/>
                <a:cs typeface="Arial" panose="020B0604020202020204" pitchFamily="34" charset="0"/>
              </a:rPr>
              <a:t>How to Transfer</a:t>
            </a:r>
            <a:endParaRPr lang="en-US" sz="2800" dirty="0">
              <a:latin typeface="Avenir" panose="02000503020000020003" pitchFamily="2" charset="0"/>
              <a:cs typeface="Arial" panose="020B0604020202020204" pitchFamily="34" charset="0"/>
            </a:endParaRPr>
          </a:p>
        </p:txBody>
      </p:sp>
      <p:sp>
        <p:nvSpPr>
          <p:cNvPr id="10" name="TextBox 9">
            <a:extLst>
              <a:ext uri="{FF2B5EF4-FFF2-40B4-BE49-F238E27FC236}">
                <a16:creationId xmlns:a16="http://schemas.microsoft.com/office/drawing/2014/main" id="{DBFC6BC1-5193-4195-8903-88E9183E549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75000"/>
                  </a:schemeClr>
                </a:solidFill>
                <a:latin typeface="+mj-lt"/>
                <a:ea typeface="Verdana" panose="020B0604030504040204" pitchFamily="34" charset="0"/>
              </a:rPr>
              <a:t>Source: Sarkar, D, et al. (2018). </a:t>
            </a:r>
            <a:r>
              <a:rPr lang="en-US" sz="1400" i="1" dirty="0">
                <a:solidFill>
                  <a:schemeClr val="bg2">
                    <a:lumMod val="75000"/>
                  </a:schemeClr>
                </a:solidFill>
                <a:latin typeface="+mj-lt"/>
                <a:ea typeface="Verdana" panose="020B0604030504040204" pitchFamily="34" charset="0"/>
              </a:rPr>
              <a:t>Hands-on transfer learning with Python. </a:t>
            </a:r>
            <a:r>
              <a:rPr lang="en-US" sz="1400" b="0" i="0" dirty="0">
                <a:solidFill>
                  <a:schemeClr val="bg2">
                    <a:lumMod val="75000"/>
                  </a:schemeClr>
                </a:solidFill>
                <a:effectLst/>
                <a:latin typeface="+mj-lt"/>
                <a:ea typeface="Verdana" panose="020B0604030504040204" pitchFamily="34" charset="0"/>
              </a:rPr>
              <a:t>Birmingham, UK: Packt Publishing. (Chapter </a:t>
            </a:r>
            <a:r>
              <a:rPr lang="en-US" sz="1400" dirty="0">
                <a:solidFill>
                  <a:schemeClr val="bg2">
                    <a:lumMod val="75000"/>
                  </a:schemeClr>
                </a:solidFill>
                <a:latin typeface="+mj-lt"/>
                <a:ea typeface="Verdana" panose="020B0604030504040204" pitchFamily="34" charset="0"/>
              </a:rPr>
              <a:t>4</a:t>
            </a:r>
            <a:r>
              <a:rPr lang="en-US" sz="1400" b="0" i="0" dirty="0">
                <a:solidFill>
                  <a:schemeClr val="bg2">
                    <a:lumMod val="75000"/>
                  </a:schemeClr>
                </a:solidFill>
                <a:effectLst/>
                <a:latin typeface="+mj-lt"/>
                <a:ea typeface="Verdana" panose="020B0604030504040204" pitchFamily="34" charset="0"/>
              </a:rPr>
              <a:t>)</a:t>
            </a:r>
            <a:endParaRPr lang="en-US" sz="1400" dirty="0">
              <a:solidFill>
                <a:schemeClr val="bg2">
                  <a:lumMod val="7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AA79CABC-2E4E-201F-06D7-DB8548D9B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2792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A7CD13-6187-47B7-95E6-EFE9B4D5085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Jason D. Rowley from https://thenounproject.com/browse/icons/term/papers/</a:t>
            </a:r>
            <a:endParaRPr lang="en-US" sz="1400" dirty="0">
              <a:solidFill>
                <a:schemeClr val="tx1">
                  <a:lumMod val="75000"/>
                  <a:lumOff val="25000"/>
                </a:schemeClr>
              </a:solidFill>
              <a:latin typeface="+mj-lt"/>
              <a:ea typeface="Verdana" panose="020B0604030504040204" pitchFamily="34" charset="0"/>
            </a:endParaRPr>
          </a:p>
        </p:txBody>
      </p:sp>
      <p:pic>
        <p:nvPicPr>
          <p:cNvPr id="3" name="Graphic 2" descr="Document with solid fill">
            <a:extLst>
              <a:ext uri="{FF2B5EF4-FFF2-40B4-BE49-F238E27FC236}">
                <a16:creationId xmlns:a16="http://schemas.microsoft.com/office/drawing/2014/main" id="{DDCE8A19-1CEA-911B-61A6-F42C8C0E5A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1770" y="2177794"/>
            <a:ext cx="1788460" cy="1788460"/>
          </a:xfrm>
          <a:prstGeom prst="rect">
            <a:avLst/>
          </a:prstGeom>
          <a:scene3d>
            <a:camera prst="perspectiveLeft"/>
            <a:lightRig rig="threePt" dir="t"/>
          </a:scene3d>
          <a:sp3d/>
        </p:spPr>
      </p:pic>
      <p:sp>
        <p:nvSpPr>
          <p:cNvPr id="4" name="TextBox 3">
            <a:extLst>
              <a:ext uri="{FF2B5EF4-FFF2-40B4-BE49-F238E27FC236}">
                <a16:creationId xmlns:a16="http://schemas.microsoft.com/office/drawing/2014/main" id="{642156F9-5475-A220-0C25-18E089AB27AE}"/>
              </a:ext>
            </a:extLst>
          </p:cNvPr>
          <p:cNvSpPr txBox="1"/>
          <p:nvPr/>
        </p:nvSpPr>
        <p:spPr>
          <a:xfrm>
            <a:off x="0" y="4040843"/>
            <a:ext cx="12192000" cy="646331"/>
          </a:xfrm>
          <a:prstGeom prst="rect">
            <a:avLst/>
          </a:prstGeom>
          <a:noFill/>
        </p:spPr>
        <p:txBody>
          <a:bodyPr wrap="square" rtlCol="0">
            <a:spAutoFit/>
          </a:bodyPr>
          <a:lstStyle/>
          <a:p>
            <a:pPr algn="ctr"/>
            <a:r>
              <a:rPr lang="en-US" sz="3600" dirty="0">
                <a:solidFill>
                  <a:schemeClr val="tx1">
                    <a:lumMod val="65000"/>
                    <a:lumOff val="35000"/>
                  </a:schemeClr>
                </a:solidFill>
                <a:latin typeface="Futura Medium" panose="020B0602020204020303" pitchFamily="34" charset="-79"/>
                <a:cs typeface="Futura Medium" panose="020B0602020204020303" pitchFamily="34" charset="-79"/>
              </a:rPr>
              <a:t>Handouts</a:t>
            </a:r>
            <a:endParaRPr lang="en-US" sz="3600" dirty="0">
              <a:latin typeface="Futura Medium" panose="020B0602020204020303" pitchFamily="34" charset="-79"/>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A6821C70-4965-F004-175C-265EFE690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pic>
        <p:nvPicPr>
          <p:cNvPr id="11" name="Picture 10" descr="Shape&#10;&#10;Description automatically generated">
            <a:extLst>
              <a:ext uri="{FF2B5EF4-FFF2-40B4-BE49-F238E27FC236}">
                <a16:creationId xmlns:a16="http://schemas.microsoft.com/office/drawing/2014/main" id="{3B62C786-63EF-E3DD-7CB8-9A3D0049D964}"/>
              </a:ext>
            </a:extLst>
          </p:cNvPr>
          <p:cNvPicPr>
            <a:picLocks noChangeAspect="1"/>
          </p:cNvPicPr>
          <p:nvPr/>
        </p:nvPicPr>
        <p:blipFill>
          <a:blip r:embed="rId6">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2488699" y="2177794"/>
            <a:ext cx="1729258" cy="1897564"/>
          </a:xfrm>
          <a:prstGeom prst="rect">
            <a:avLst/>
          </a:prstGeom>
        </p:spPr>
      </p:pic>
    </p:spTree>
    <p:extLst>
      <p:ext uri="{BB962C8B-B14F-4D97-AF65-F5344CB8AC3E}">
        <p14:creationId xmlns:p14="http://schemas.microsoft.com/office/powerpoint/2010/main" val="326964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3A9AB1-B8FB-45A1-B255-EE1A72F8EAA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Sarkar, D, et al. (2018). </a:t>
            </a:r>
            <a:r>
              <a:rPr lang="en-US" sz="1400" i="1" dirty="0">
                <a:solidFill>
                  <a:schemeClr val="tx1">
                    <a:lumMod val="65000"/>
                    <a:lumOff val="35000"/>
                  </a:schemeClr>
                </a:solidFill>
                <a:latin typeface="+mj-lt"/>
                <a:ea typeface="Verdana" panose="020B0604030504040204" pitchFamily="34" charset="0"/>
              </a:rPr>
              <a:t>Hands-on transfer learning with Python. </a:t>
            </a:r>
            <a:r>
              <a:rPr lang="en-US" sz="1400" b="0" i="0" dirty="0">
                <a:solidFill>
                  <a:schemeClr val="tx1">
                    <a:lumMod val="65000"/>
                    <a:lumOff val="35000"/>
                  </a:schemeClr>
                </a:solidFill>
                <a:effectLst/>
                <a:latin typeface="+mj-lt"/>
                <a:ea typeface="Verdana" panose="020B0604030504040204" pitchFamily="34" charset="0"/>
              </a:rPr>
              <a:t>Birmingham, UK: Packt Publishing. (Chapter </a:t>
            </a:r>
            <a:r>
              <a:rPr lang="en-US" sz="1400" dirty="0">
                <a:solidFill>
                  <a:schemeClr val="tx1">
                    <a:lumMod val="65000"/>
                    <a:lumOff val="35000"/>
                  </a:schemeClr>
                </a:solidFill>
                <a:latin typeface="+mj-lt"/>
                <a:ea typeface="Verdana" panose="020B0604030504040204" pitchFamily="34" charset="0"/>
              </a:rPr>
              <a:t>4</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2EAB26E5-0B59-CD25-2042-B4D7EE6C6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grpSp>
        <p:nvGrpSpPr>
          <p:cNvPr id="11" name="Group 10">
            <a:extLst>
              <a:ext uri="{FF2B5EF4-FFF2-40B4-BE49-F238E27FC236}">
                <a16:creationId xmlns:a16="http://schemas.microsoft.com/office/drawing/2014/main" id="{FF58F206-5DED-74F4-D201-BC4B0B5CB751}"/>
              </a:ext>
            </a:extLst>
          </p:cNvPr>
          <p:cNvGrpSpPr/>
          <p:nvPr/>
        </p:nvGrpSpPr>
        <p:grpSpPr>
          <a:xfrm>
            <a:off x="1278098" y="2692137"/>
            <a:ext cx="10181487" cy="2394242"/>
            <a:chOff x="1278098" y="2692137"/>
            <a:chExt cx="10181487" cy="2394242"/>
          </a:xfrm>
          <a:solidFill>
            <a:srgbClr val="DCEBF5"/>
          </a:solidFill>
        </p:grpSpPr>
        <p:sp>
          <p:nvSpPr>
            <p:cNvPr id="15" name="Rounded Rectangle 14">
              <a:extLst>
                <a:ext uri="{FF2B5EF4-FFF2-40B4-BE49-F238E27FC236}">
                  <a16:creationId xmlns:a16="http://schemas.microsoft.com/office/drawing/2014/main" id="{5B6FCDA7-91E4-CB64-9660-6ABC623C6468}"/>
                </a:ext>
              </a:extLst>
            </p:cNvPr>
            <p:cNvSpPr/>
            <p:nvPr/>
          </p:nvSpPr>
          <p:spPr>
            <a:xfrm>
              <a:off x="1278098"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77AAFF0-6293-4234-983E-E1C721E553A0}"/>
                </a:ext>
              </a:extLst>
            </p:cNvPr>
            <p:cNvSpPr/>
            <p:nvPr/>
          </p:nvSpPr>
          <p:spPr>
            <a:xfrm>
              <a:off x="1278098"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42436AE6-F254-F762-A92E-1D3AE6394280}"/>
                </a:ext>
              </a:extLst>
            </p:cNvPr>
            <p:cNvSpPr/>
            <p:nvPr/>
          </p:nvSpPr>
          <p:spPr>
            <a:xfrm>
              <a:off x="1278098"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7B23FFE1-1936-7D9F-5AE8-5676F121EDA0}"/>
                </a:ext>
              </a:extLst>
            </p:cNvPr>
            <p:cNvSpPr/>
            <p:nvPr/>
          </p:nvSpPr>
          <p:spPr>
            <a:xfrm>
              <a:off x="8395543"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64EAD319-E2FD-6B50-F431-32CD9FE5A9D4}"/>
                </a:ext>
              </a:extLst>
            </p:cNvPr>
            <p:cNvSpPr/>
            <p:nvPr/>
          </p:nvSpPr>
          <p:spPr>
            <a:xfrm>
              <a:off x="8395543"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EA7F1D23-B009-F80D-B46B-D0039C81E61B}"/>
                </a:ext>
              </a:extLst>
            </p:cNvPr>
            <p:cNvSpPr/>
            <p:nvPr/>
          </p:nvSpPr>
          <p:spPr>
            <a:xfrm>
              <a:off x="8395543"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392759E-9CC1-6695-AE39-35396D715B95}"/>
              </a:ext>
            </a:extLst>
          </p:cNvPr>
          <p:cNvSpPr/>
          <p:nvPr/>
        </p:nvSpPr>
        <p:spPr>
          <a:xfrm>
            <a:off x="1278098" y="1135459"/>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5456AB-810A-C0A9-4202-34598D737CA1}"/>
              </a:ext>
            </a:extLst>
          </p:cNvPr>
          <p:cNvSpPr/>
          <p:nvPr/>
        </p:nvSpPr>
        <p:spPr>
          <a:xfrm>
            <a:off x="8396034" y="1135460"/>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108E0C5F-EE36-B8C1-FB61-B858BF0434B2}"/>
              </a:ext>
            </a:extLst>
          </p:cNvPr>
          <p:cNvSpPr/>
          <p:nvPr/>
        </p:nvSpPr>
        <p:spPr>
          <a:xfrm>
            <a:off x="1278098" y="1914095"/>
            <a:ext cx="306404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63ACC612-CF96-3C92-D74B-04AD944D921A}"/>
              </a:ext>
            </a:extLst>
          </p:cNvPr>
          <p:cNvSpPr/>
          <p:nvPr/>
        </p:nvSpPr>
        <p:spPr>
          <a:xfrm>
            <a:off x="8396034" y="1914095"/>
            <a:ext cx="3064042" cy="481263"/>
          </a:xfrm>
          <a:prstGeom prst="roundRect">
            <a:avLst/>
          </a:prstGeom>
          <a:solidFill>
            <a:srgbClr val="F5E7B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9C8E28BB-2438-A593-88DE-391C6A0E331C}"/>
              </a:ext>
            </a:extLst>
          </p:cNvPr>
          <p:cNvSpPr/>
          <p:nvPr/>
        </p:nvSpPr>
        <p:spPr>
          <a:xfrm>
            <a:off x="5614850" y="3011271"/>
            <a:ext cx="1863524" cy="1064499"/>
          </a:xfrm>
          <a:prstGeom prst="rightArrow">
            <a:avLst>
              <a:gd name="adj1" fmla="val 60873"/>
              <a:gd name="adj2" fmla="val 58699"/>
            </a:avLst>
          </a:prstGeom>
          <a:solidFill>
            <a:srgbClr val="DCEB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63E80"/>
              </a:solidFill>
            </a:endParaRPr>
          </a:p>
        </p:txBody>
      </p:sp>
      <p:sp>
        <p:nvSpPr>
          <p:cNvPr id="38" name="Rectangle 37">
            <a:extLst>
              <a:ext uri="{FF2B5EF4-FFF2-40B4-BE49-F238E27FC236}">
                <a16:creationId xmlns:a16="http://schemas.microsoft.com/office/drawing/2014/main" id="{8D2EEAEE-0F40-16C3-A51A-3A41E8C8CA48}"/>
              </a:ext>
            </a:extLst>
          </p:cNvPr>
          <p:cNvSpPr/>
          <p:nvPr/>
        </p:nvSpPr>
        <p:spPr>
          <a:xfrm>
            <a:off x="1278098" y="5321017"/>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a:extLst>
              <a:ext uri="{FF2B5EF4-FFF2-40B4-BE49-F238E27FC236}">
                <a16:creationId xmlns:a16="http://schemas.microsoft.com/office/drawing/2014/main" id="{30DF112B-7093-061C-63DE-F579B6DADBB4}"/>
              </a:ext>
            </a:extLst>
          </p:cNvPr>
          <p:cNvSpPr/>
          <p:nvPr/>
        </p:nvSpPr>
        <p:spPr>
          <a:xfrm rot="10800000">
            <a:off x="2790229" y="1645318"/>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9">
            <a:extLst>
              <a:ext uri="{FF2B5EF4-FFF2-40B4-BE49-F238E27FC236}">
                <a16:creationId xmlns:a16="http://schemas.microsoft.com/office/drawing/2014/main" id="{340CB409-EBD5-5824-911B-4EEB660A9CED}"/>
              </a:ext>
            </a:extLst>
          </p:cNvPr>
          <p:cNvSpPr/>
          <p:nvPr/>
        </p:nvSpPr>
        <p:spPr>
          <a:xfrm rot="10800000">
            <a:off x="2790226" y="2416534"/>
            <a:ext cx="88773" cy="25274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a:extLst>
              <a:ext uri="{FF2B5EF4-FFF2-40B4-BE49-F238E27FC236}">
                <a16:creationId xmlns:a16="http://schemas.microsoft.com/office/drawing/2014/main" id="{A880FCEE-F462-6A2F-A63E-FF81AA4432F2}"/>
              </a:ext>
            </a:extLst>
          </p:cNvPr>
          <p:cNvCxnSpPr>
            <a:cxnSpLocks/>
          </p:cNvCxnSpPr>
          <p:nvPr/>
        </p:nvCxnSpPr>
        <p:spPr>
          <a:xfrm flipV="1">
            <a:off x="2838596"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Down Arrow 41">
            <a:extLst>
              <a:ext uri="{FF2B5EF4-FFF2-40B4-BE49-F238E27FC236}">
                <a16:creationId xmlns:a16="http://schemas.microsoft.com/office/drawing/2014/main" id="{58D212A5-2F5C-938A-9C32-AA43DCBFD850}"/>
              </a:ext>
            </a:extLst>
          </p:cNvPr>
          <p:cNvSpPr/>
          <p:nvPr/>
        </p:nvSpPr>
        <p:spPr>
          <a:xfrm rot="10800000">
            <a:off x="2790227" y="4337580"/>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Down Arrow 42">
            <a:extLst>
              <a:ext uri="{FF2B5EF4-FFF2-40B4-BE49-F238E27FC236}">
                <a16:creationId xmlns:a16="http://schemas.microsoft.com/office/drawing/2014/main" id="{A0E31A49-EE79-64F5-39D5-E66E0E3C729A}"/>
              </a:ext>
            </a:extLst>
          </p:cNvPr>
          <p:cNvSpPr/>
          <p:nvPr/>
        </p:nvSpPr>
        <p:spPr>
          <a:xfrm rot="10800000">
            <a:off x="2790227" y="5107557"/>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E62F97EE-9E0C-19FB-BF9E-7F734339E433}"/>
              </a:ext>
            </a:extLst>
          </p:cNvPr>
          <p:cNvSpPr txBox="1"/>
          <p:nvPr/>
        </p:nvSpPr>
        <p:spPr>
          <a:xfrm>
            <a:off x="2271778" y="1199700"/>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45" name="TextBox 44">
            <a:extLst>
              <a:ext uri="{FF2B5EF4-FFF2-40B4-BE49-F238E27FC236}">
                <a16:creationId xmlns:a16="http://schemas.microsoft.com/office/drawing/2014/main" id="{F2533D45-6735-3030-7235-95A79D451603}"/>
              </a:ext>
            </a:extLst>
          </p:cNvPr>
          <p:cNvSpPr txBox="1"/>
          <p:nvPr/>
        </p:nvSpPr>
        <p:spPr>
          <a:xfrm>
            <a:off x="1278098" y="1959757"/>
            <a:ext cx="3064041" cy="400110"/>
          </a:xfrm>
          <a:prstGeom prst="rect">
            <a:avLst/>
          </a:prstGeom>
          <a:noFill/>
        </p:spPr>
        <p:txBody>
          <a:bodyPr wrap="square" rtlCol="0">
            <a:spAutoFit/>
          </a:bodyPr>
          <a:lstStyle/>
          <a:p>
            <a:pPr algn="ctr"/>
            <a:r>
              <a:rPr lang="en-US" sz="2000" dirty="0">
                <a:latin typeface="Avenir Medium" panose="02000503020000020003" pitchFamily="2" charset="0"/>
              </a:rPr>
              <a:t>FC: Softmax</a:t>
            </a:r>
          </a:p>
        </p:txBody>
      </p:sp>
      <p:sp>
        <p:nvSpPr>
          <p:cNvPr id="46" name="TextBox 45">
            <a:extLst>
              <a:ext uri="{FF2B5EF4-FFF2-40B4-BE49-F238E27FC236}">
                <a16:creationId xmlns:a16="http://schemas.microsoft.com/office/drawing/2014/main" id="{CB7A32E1-1241-2820-DD91-9A0E59FFB7F2}"/>
              </a:ext>
            </a:extLst>
          </p:cNvPr>
          <p:cNvSpPr txBox="1"/>
          <p:nvPr/>
        </p:nvSpPr>
        <p:spPr>
          <a:xfrm>
            <a:off x="2106044" y="2771593"/>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47" name="TextBox 46">
            <a:extLst>
              <a:ext uri="{FF2B5EF4-FFF2-40B4-BE49-F238E27FC236}">
                <a16:creationId xmlns:a16="http://schemas.microsoft.com/office/drawing/2014/main" id="{B5A567D4-ED53-F03A-6CF2-797DD078A725}"/>
              </a:ext>
            </a:extLst>
          </p:cNvPr>
          <p:cNvSpPr txBox="1"/>
          <p:nvPr/>
        </p:nvSpPr>
        <p:spPr>
          <a:xfrm>
            <a:off x="2037872" y="38732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48" name="TextBox 47">
            <a:extLst>
              <a:ext uri="{FF2B5EF4-FFF2-40B4-BE49-F238E27FC236}">
                <a16:creationId xmlns:a16="http://schemas.microsoft.com/office/drawing/2014/main" id="{B23488E8-5ECF-3469-0363-0C17AA51D29A}"/>
              </a:ext>
            </a:extLst>
          </p:cNvPr>
          <p:cNvSpPr txBox="1"/>
          <p:nvPr/>
        </p:nvSpPr>
        <p:spPr>
          <a:xfrm>
            <a:off x="2057765" y="4658115"/>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64" name="TextBox 63">
            <a:extLst>
              <a:ext uri="{FF2B5EF4-FFF2-40B4-BE49-F238E27FC236}">
                <a16:creationId xmlns:a16="http://schemas.microsoft.com/office/drawing/2014/main" id="{2E393895-E53D-F327-4437-6C33872A1929}"/>
              </a:ext>
            </a:extLst>
          </p:cNvPr>
          <p:cNvSpPr txBox="1"/>
          <p:nvPr/>
        </p:nvSpPr>
        <p:spPr>
          <a:xfrm>
            <a:off x="2037872" y="5372169"/>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66" name="TextBox 65">
            <a:extLst>
              <a:ext uri="{FF2B5EF4-FFF2-40B4-BE49-F238E27FC236}">
                <a16:creationId xmlns:a16="http://schemas.microsoft.com/office/drawing/2014/main" id="{3325B1B8-F742-A007-27FC-2C0BA31EF245}"/>
              </a:ext>
            </a:extLst>
          </p:cNvPr>
          <p:cNvSpPr txBox="1"/>
          <p:nvPr/>
        </p:nvSpPr>
        <p:spPr>
          <a:xfrm>
            <a:off x="5556977" y="3358989"/>
            <a:ext cx="1504708" cy="400110"/>
          </a:xfrm>
          <a:prstGeom prst="rect">
            <a:avLst/>
          </a:prstGeom>
          <a:noFill/>
        </p:spPr>
        <p:txBody>
          <a:bodyPr wrap="square" rtlCol="0">
            <a:spAutoFit/>
          </a:bodyPr>
          <a:lstStyle/>
          <a:p>
            <a:pPr algn="ctr"/>
            <a:r>
              <a:rPr lang="en-US" sz="2000" i="1" dirty="0">
                <a:latin typeface="Avenir Medium Oblique" panose="02000503020000020003" pitchFamily="2" charset="0"/>
              </a:rPr>
              <a:t>Transfer</a:t>
            </a:r>
          </a:p>
        </p:txBody>
      </p:sp>
      <p:sp>
        <p:nvSpPr>
          <p:cNvPr id="67" name="TextBox 66">
            <a:extLst>
              <a:ext uri="{FF2B5EF4-FFF2-40B4-BE49-F238E27FC236}">
                <a16:creationId xmlns:a16="http://schemas.microsoft.com/office/drawing/2014/main" id="{1CDA795C-6B0F-7C9F-15E2-3964683B406F}"/>
              </a:ext>
            </a:extLst>
          </p:cNvPr>
          <p:cNvSpPr txBox="1"/>
          <p:nvPr/>
        </p:nvSpPr>
        <p:spPr>
          <a:xfrm>
            <a:off x="8395542" y="1965346"/>
            <a:ext cx="3064041" cy="400110"/>
          </a:xfrm>
          <a:prstGeom prst="rect">
            <a:avLst/>
          </a:prstGeom>
          <a:noFill/>
        </p:spPr>
        <p:txBody>
          <a:bodyPr wrap="square" rtlCol="0">
            <a:spAutoFit/>
          </a:bodyPr>
          <a:lstStyle/>
          <a:p>
            <a:pPr algn="ctr"/>
            <a:r>
              <a:rPr lang="en-US" sz="2000" dirty="0">
                <a:ln w="0">
                  <a:noFill/>
                </a:ln>
                <a:latin typeface="Avenir Medium" panose="02000503020000020003" pitchFamily="2" charset="0"/>
              </a:rPr>
              <a:t>Shallow Classifier</a:t>
            </a:r>
          </a:p>
        </p:txBody>
      </p:sp>
      <p:sp>
        <p:nvSpPr>
          <p:cNvPr id="68" name="Rectangle 67">
            <a:extLst>
              <a:ext uri="{FF2B5EF4-FFF2-40B4-BE49-F238E27FC236}">
                <a16:creationId xmlns:a16="http://schemas.microsoft.com/office/drawing/2014/main" id="{25A24D19-34D8-D60A-63DF-14FF9211C1E6}"/>
              </a:ext>
            </a:extLst>
          </p:cNvPr>
          <p:cNvSpPr/>
          <p:nvPr/>
        </p:nvSpPr>
        <p:spPr>
          <a:xfrm>
            <a:off x="8395543" y="5321017"/>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a:extLst>
              <a:ext uri="{FF2B5EF4-FFF2-40B4-BE49-F238E27FC236}">
                <a16:creationId xmlns:a16="http://schemas.microsoft.com/office/drawing/2014/main" id="{5E372594-E445-D5B2-834A-9EB71C0E3269}"/>
              </a:ext>
            </a:extLst>
          </p:cNvPr>
          <p:cNvSpPr/>
          <p:nvPr/>
        </p:nvSpPr>
        <p:spPr>
          <a:xfrm rot="10800000">
            <a:off x="9907672" y="2426725"/>
            <a:ext cx="88772" cy="24255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6560F780-F1CD-950F-C209-3C53793BE3BB}"/>
              </a:ext>
            </a:extLst>
          </p:cNvPr>
          <p:cNvCxnSpPr>
            <a:cxnSpLocks/>
          </p:cNvCxnSpPr>
          <p:nvPr/>
        </p:nvCxnSpPr>
        <p:spPr>
          <a:xfrm flipV="1">
            <a:off x="9956041" y="3205150"/>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Down Arrow 70">
            <a:extLst>
              <a:ext uri="{FF2B5EF4-FFF2-40B4-BE49-F238E27FC236}">
                <a16:creationId xmlns:a16="http://schemas.microsoft.com/office/drawing/2014/main" id="{A7071995-4CEF-85E7-DCAB-98C8203840BB}"/>
              </a:ext>
            </a:extLst>
          </p:cNvPr>
          <p:cNvSpPr/>
          <p:nvPr/>
        </p:nvSpPr>
        <p:spPr>
          <a:xfrm rot="10800000">
            <a:off x="9907672" y="4337580"/>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Down Arrow 71">
            <a:extLst>
              <a:ext uri="{FF2B5EF4-FFF2-40B4-BE49-F238E27FC236}">
                <a16:creationId xmlns:a16="http://schemas.microsoft.com/office/drawing/2014/main" id="{D138E983-3D7C-DAA5-40DE-4D27C46BFFCD}"/>
              </a:ext>
            </a:extLst>
          </p:cNvPr>
          <p:cNvSpPr/>
          <p:nvPr/>
        </p:nvSpPr>
        <p:spPr>
          <a:xfrm rot="10800000">
            <a:off x="9907672" y="5107557"/>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154FCA38-CF9B-A1D3-2A9D-4CF527B732FF}"/>
              </a:ext>
            </a:extLst>
          </p:cNvPr>
          <p:cNvSpPr txBox="1"/>
          <p:nvPr/>
        </p:nvSpPr>
        <p:spPr>
          <a:xfrm>
            <a:off x="9460663" y="1199700"/>
            <a:ext cx="1076682" cy="400110"/>
          </a:xfrm>
          <a:prstGeom prst="rect">
            <a:avLst/>
          </a:prstGeom>
          <a:noFill/>
        </p:spPr>
        <p:txBody>
          <a:bodyPr wrap="square" rtlCol="0">
            <a:spAutoFit/>
          </a:bodyPr>
          <a:lstStyle/>
          <a:p>
            <a:pPr algn="ctr"/>
            <a:r>
              <a:rPr lang="en-US" sz="2000" dirty="0">
                <a:latin typeface="Avenir Medium" panose="02000503020000020003" pitchFamily="2" charset="0"/>
              </a:rPr>
              <a:t>Output</a:t>
            </a:r>
          </a:p>
        </p:txBody>
      </p:sp>
      <p:sp>
        <p:nvSpPr>
          <p:cNvPr id="74" name="TextBox 73">
            <a:extLst>
              <a:ext uri="{FF2B5EF4-FFF2-40B4-BE49-F238E27FC236}">
                <a16:creationId xmlns:a16="http://schemas.microsoft.com/office/drawing/2014/main" id="{E07380F4-E341-C29F-8A3E-1F7F48FCFFDD}"/>
              </a:ext>
            </a:extLst>
          </p:cNvPr>
          <p:cNvSpPr txBox="1"/>
          <p:nvPr/>
        </p:nvSpPr>
        <p:spPr>
          <a:xfrm>
            <a:off x="9223489" y="2760018"/>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N</a:t>
            </a:r>
          </a:p>
        </p:txBody>
      </p:sp>
      <p:sp>
        <p:nvSpPr>
          <p:cNvPr id="75" name="TextBox 74">
            <a:extLst>
              <a:ext uri="{FF2B5EF4-FFF2-40B4-BE49-F238E27FC236}">
                <a16:creationId xmlns:a16="http://schemas.microsoft.com/office/drawing/2014/main" id="{BB3436E5-B9A4-46A3-599A-E41CDACDABAA}"/>
              </a:ext>
            </a:extLst>
          </p:cNvPr>
          <p:cNvSpPr txBox="1"/>
          <p:nvPr/>
        </p:nvSpPr>
        <p:spPr>
          <a:xfrm>
            <a:off x="9155317" y="3873259"/>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2</a:t>
            </a:r>
          </a:p>
        </p:txBody>
      </p:sp>
      <p:sp>
        <p:nvSpPr>
          <p:cNvPr id="76" name="TextBox 75">
            <a:extLst>
              <a:ext uri="{FF2B5EF4-FFF2-40B4-BE49-F238E27FC236}">
                <a16:creationId xmlns:a16="http://schemas.microsoft.com/office/drawing/2014/main" id="{86A0BB14-E55A-999E-E0CF-72660B422B36}"/>
              </a:ext>
            </a:extLst>
          </p:cNvPr>
          <p:cNvSpPr txBox="1"/>
          <p:nvPr/>
        </p:nvSpPr>
        <p:spPr>
          <a:xfrm>
            <a:off x="9175210" y="4658115"/>
            <a:ext cx="1504708" cy="400110"/>
          </a:xfrm>
          <a:prstGeom prst="rect">
            <a:avLst/>
          </a:prstGeom>
          <a:noFill/>
        </p:spPr>
        <p:txBody>
          <a:bodyPr wrap="square" rtlCol="0">
            <a:spAutoFit/>
          </a:bodyPr>
          <a:lstStyle/>
          <a:p>
            <a:pPr algn="ctr"/>
            <a:r>
              <a:rPr lang="en-US" sz="2000" dirty="0">
                <a:latin typeface="Avenir Medium" panose="02000503020000020003" pitchFamily="2" charset="0"/>
              </a:rPr>
              <a:t>Layer 1</a:t>
            </a:r>
          </a:p>
        </p:txBody>
      </p:sp>
      <p:sp>
        <p:nvSpPr>
          <p:cNvPr id="77" name="TextBox 76">
            <a:extLst>
              <a:ext uri="{FF2B5EF4-FFF2-40B4-BE49-F238E27FC236}">
                <a16:creationId xmlns:a16="http://schemas.microsoft.com/office/drawing/2014/main" id="{E31AD7E1-4E39-3DCF-89CE-2151FA745800}"/>
              </a:ext>
            </a:extLst>
          </p:cNvPr>
          <p:cNvSpPr txBox="1"/>
          <p:nvPr/>
        </p:nvSpPr>
        <p:spPr>
          <a:xfrm>
            <a:off x="9155317" y="5361018"/>
            <a:ext cx="1504708" cy="400110"/>
          </a:xfrm>
          <a:prstGeom prst="rect">
            <a:avLst/>
          </a:prstGeom>
          <a:noFill/>
        </p:spPr>
        <p:txBody>
          <a:bodyPr wrap="square" rtlCol="0">
            <a:spAutoFit/>
          </a:bodyPr>
          <a:lstStyle/>
          <a:p>
            <a:pPr algn="ctr"/>
            <a:r>
              <a:rPr lang="en-US" sz="2000" dirty="0">
                <a:latin typeface="Avenir Medium" panose="02000503020000020003" pitchFamily="2" charset="0"/>
              </a:rPr>
              <a:t>Input Data</a:t>
            </a:r>
          </a:p>
        </p:txBody>
      </p:sp>
      <p:sp>
        <p:nvSpPr>
          <p:cNvPr id="78" name="Down Arrow 77">
            <a:extLst>
              <a:ext uri="{FF2B5EF4-FFF2-40B4-BE49-F238E27FC236}">
                <a16:creationId xmlns:a16="http://schemas.microsoft.com/office/drawing/2014/main" id="{58DFB4D4-084D-377D-9EDA-D30C643AC0D9}"/>
              </a:ext>
            </a:extLst>
          </p:cNvPr>
          <p:cNvSpPr/>
          <p:nvPr/>
        </p:nvSpPr>
        <p:spPr>
          <a:xfrm rot="10800000">
            <a:off x="9953056" y="1636174"/>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Connector 78">
            <a:extLst>
              <a:ext uri="{FF2B5EF4-FFF2-40B4-BE49-F238E27FC236}">
                <a16:creationId xmlns:a16="http://schemas.microsoft.com/office/drawing/2014/main" id="{02D2129A-3134-8F34-2453-49364388F105}"/>
              </a:ext>
            </a:extLst>
          </p:cNvPr>
          <p:cNvCxnSpPr>
            <a:cxnSpLocks/>
          </p:cNvCxnSpPr>
          <p:nvPr/>
        </p:nvCxnSpPr>
        <p:spPr>
          <a:xfrm>
            <a:off x="832830" y="2577422"/>
            <a:ext cx="4317357" cy="0"/>
          </a:xfrm>
          <a:prstGeom prst="line">
            <a:avLst/>
          </a:prstGeom>
          <a:ln w="60325">
            <a:solidFill>
              <a:srgbClr val="C00000"/>
            </a:solidFill>
            <a:prstDash val="sysDash"/>
          </a:ln>
        </p:spPr>
        <p:style>
          <a:lnRef idx="1">
            <a:schemeClr val="accent1"/>
          </a:lnRef>
          <a:fillRef idx="0">
            <a:schemeClr val="accent1"/>
          </a:fillRef>
          <a:effectRef idx="0">
            <a:schemeClr val="accent1"/>
          </a:effectRef>
          <a:fontRef idx="minor">
            <a:schemeClr val="tx1"/>
          </a:fontRef>
        </p:style>
      </p:cxnSp>
      <p:pic>
        <p:nvPicPr>
          <p:cNvPr id="80" name="Graphic 79" descr="Scissors outline">
            <a:extLst>
              <a:ext uri="{FF2B5EF4-FFF2-40B4-BE49-F238E27FC236}">
                <a16:creationId xmlns:a16="http://schemas.microsoft.com/office/drawing/2014/main" id="{01B91483-B2EC-9AE9-2730-1E22844153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513896">
            <a:off x="173619" y="2175935"/>
            <a:ext cx="801123" cy="801123"/>
          </a:xfrm>
          <a:prstGeom prst="rect">
            <a:avLst/>
          </a:prstGeom>
        </p:spPr>
      </p:pic>
    </p:spTree>
    <p:extLst>
      <p:ext uri="{BB962C8B-B14F-4D97-AF65-F5344CB8AC3E}">
        <p14:creationId xmlns:p14="http://schemas.microsoft.com/office/powerpoint/2010/main" val="333135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8F3CCB-26C2-2079-ED9F-F97D33863C15}"/>
              </a:ext>
            </a:extLst>
          </p:cNvPr>
          <p:cNvSpPr txBox="1"/>
          <p:nvPr/>
        </p:nvSpPr>
        <p:spPr>
          <a:xfrm>
            <a:off x="0" y="2828835"/>
            <a:ext cx="12192000" cy="1323439"/>
          </a:xfrm>
          <a:prstGeom prst="rect">
            <a:avLst/>
          </a:prstGeom>
          <a:noFill/>
        </p:spPr>
        <p:txBody>
          <a:bodyPr wrap="square" rtlCol="0">
            <a:spAutoFit/>
          </a:bodyPr>
          <a:lstStyle/>
          <a:p>
            <a:pPr algn="ctr"/>
            <a:r>
              <a:rPr lang="en-US" sz="4400" b="1" dirty="0">
                <a:solidFill>
                  <a:srgbClr val="5A5AA8"/>
                </a:solidFill>
                <a:latin typeface="Courier New" panose="02070309020205020404" pitchFamily="49" charset="0"/>
                <a:cs typeface="Courier New" panose="02070309020205020404" pitchFamily="49" charset="0"/>
              </a:rPr>
              <a:t>Talk and Doc</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02.0_transfer_hot_dog.ipynb</a:t>
            </a:r>
            <a:endParaRPr lang="en-US" sz="3600" b="1" dirty="0">
              <a:latin typeface="Avenir Heavy" panose="02000503020000020003" pitchFamily="2" charset="0"/>
              <a:cs typeface="Futura Medium" panose="020B0602020204020303" pitchFamily="34" charset="-79"/>
            </a:endParaRPr>
          </a:p>
        </p:txBody>
      </p:sp>
      <p:pic>
        <p:nvPicPr>
          <p:cNvPr id="2" name="Picture 1" descr="A picture containing dark, gauge&#10;&#10;Description automatically generated">
            <a:extLst>
              <a:ext uri="{FF2B5EF4-FFF2-40B4-BE49-F238E27FC236}">
                <a16:creationId xmlns:a16="http://schemas.microsoft.com/office/drawing/2014/main" id="{4274AB17-9F7E-2F86-2B25-F992D48D5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401308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200329"/>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Transfer Learning Introduction</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02.1_transfer.ipynb</a:t>
            </a:r>
            <a:endParaRPr lang="en-US" sz="3600" b="1" dirty="0">
              <a:latin typeface="Avenir Heavy" panose="02000503020000020003" pitchFamily="2" charset="0"/>
              <a:cs typeface="Futura Medium" panose="020B0602020204020303" pitchFamily="34" charset="-79"/>
            </a:endParaRPr>
          </a:p>
        </p:txBody>
      </p:sp>
      <p:sp>
        <p:nvSpPr>
          <p:cNvPr id="2" name="Pentagon 1">
            <a:extLst>
              <a:ext uri="{FF2B5EF4-FFF2-40B4-BE49-F238E27FC236}">
                <a16:creationId xmlns:a16="http://schemas.microsoft.com/office/drawing/2014/main" id="{1E75FA44-0488-7663-41E8-03196D00F8F9}"/>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FD14835-56DD-F8FE-7792-A2F703C21D9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3" name="Picture 2" descr="A picture containing dark, gauge&#10;&#10;Description automatically generated">
            <a:extLst>
              <a:ext uri="{FF2B5EF4-FFF2-40B4-BE49-F238E27FC236}">
                <a16:creationId xmlns:a16="http://schemas.microsoft.com/office/drawing/2014/main" id="{74E87E75-8152-1EDE-E6FA-C8FF8606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15592</TotalTime>
  <Words>2051</Words>
  <Application>Microsoft Office PowerPoint</Application>
  <PresentationFormat>Widescreen</PresentationFormat>
  <Paragraphs>162</Paragraphs>
  <Slides>17</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Avenir</vt:lpstr>
      <vt:lpstr>Avenir Black</vt:lpstr>
      <vt:lpstr>Avenir Book</vt:lpstr>
      <vt:lpstr>Avenir Heavy</vt:lpstr>
      <vt:lpstr>Avenir Light Oblique</vt:lpstr>
      <vt:lpstr>Avenir Medium</vt:lpstr>
      <vt:lpstr>Avenir Medium Oblique</vt:lpstr>
      <vt:lpstr>Futura Medium</vt:lpstr>
      <vt:lpstr>PalatinoLinotype-Roman</vt:lpstr>
      <vt:lpstr>Arial</vt:lpstr>
      <vt:lpstr>Calibri</vt:lpstr>
      <vt:lpstr>Calibri Light</vt:lpstr>
      <vt:lpstr>Consolas</vt:lpstr>
      <vt:lpstr>Courier New</vt:lpstr>
      <vt:lpstr>Noto serif</vt:lpstr>
      <vt:lpstr>Palatino Linotype</vt:lpstr>
      <vt:lpstr>Office Theme</vt:lpstr>
      <vt:lpstr>PowerPoint Presentation</vt:lpstr>
      <vt:lpstr>PowerPoint Presentation</vt:lpstr>
      <vt:lpstr>PowerPoint Presentation</vt:lpstr>
      <vt:lpstr>PowerPoint Presentation</vt:lpstr>
      <vt:lpstr>Three Key Questions</vt:lpstr>
      <vt:lpstr>PowerPoint Presentation</vt:lpstr>
      <vt:lpstr>PowerPoint Presentation</vt:lpstr>
      <vt:lpstr>PowerPoint Presentation</vt:lpstr>
      <vt:lpstr>PowerPoint Presentation</vt:lpstr>
      <vt:lpstr>PowerPoint Presentation</vt:lpstr>
      <vt:lpstr>Model</vt:lpstr>
      <vt:lpstr>Weights</vt:lpstr>
      <vt:lpstr>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1006</cp:revision>
  <dcterms:created xsi:type="dcterms:W3CDTF">2020-06-14T19:48:25Z</dcterms:created>
  <dcterms:modified xsi:type="dcterms:W3CDTF">2022-11-14T15:27:49Z</dcterms:modified>
</cp:coreProperties>
</file>