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326" r:id="rId2"/>
    <p:sldId id="342" r:id="rId3"/>
    <p:sldId id="345" r:id="rId4"/>
    <p:sldId id="346" r:id="rId5"/>
    <p:sldId id="347" r:id="rId6"/>
    <p:sldId id="333" r:id="rId7"/>
    <p:sldId id="348" r:id="rId8"/>
    <p:sldId id="279" r:id="rId9"/>
    <p:sldId id="336" r:id="rId10"/>
    <p:sldId id="330" r:id="rId11"/>
    <p:sldId id="327" r:id="rId12"/>
    <p:sldId id="329" r:id="rId13"/>
    <p:sldId id="334" r:id="rId14"/>
    <p:sldId id="343" r:id="rId15"/>
    <p:sldId id="344" r:id="rId16"/>
    <p:sldId id="341" r:id="rId17"/>
    <p:sldId id="331" r:id="rId18"/>
    <p:sldId id="33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83B5"/>
    <a:srgbClr val="598CBB"/>
    <a:srgbClr val="6C9AC3"/>
    <a:srgbClr val="80BE63"/>
    <a:srgbClr val="E28F41"/>
    <a:srgbClr val="FA4616"/>
    <a:srgbClr val="0021A5"/>
    <a:srgbClr val="6666FF"/>
    <a:srgbClr val="FF00FF"/>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490" autoAdjust="0"/>
    <p:restoredTop sz="68826" autoAdjust="0"/>
  </p:normalViewPr>
  <p:slideViewPr>
    <p:cSldViewPr snapToGrid="0" showGuides="1">
      <p:cViewPr varScale="1">
        <p:scale>
          <a:sx n="46" d="100"/>
          <a:sy n="46" d="100"/>
        </p:scale>
        <p:origin x="696" y="24"/>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7/8/2022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Palatino Linotype" panose="02040502050505030304" pitchFamily="18" charset="0"/>
              </a:rPr>
              <a:t>Transformers are </a:t>
            </a:r>
            <a:r>
              <a:rPr lang="en-US">
                <a:latin typeface="Palatino Linotype" panose="02040502050505030304" pitchFamily="18" charset="0"/>
              </a:rPr>
              <a:t>increasingly important </a:t>
            </a:r>
            <a:r>
              <a:rPr lang="en-US" dirty="0">
                <a:latin typeface="Palatino Linotype" panose="02040502050505030304" pitchFamily="18" charset="0"/>
              </a:rPr>
              <a:t>-- Add </a:t>
            </a:r>
            <a:r>
              <a:rPr lang="en-US">
                <a:latin typeface="Palatino Linotype" panose="02040502050505030304" pitchFamily="18" charset="0"/>
              </a:rPr>
              <a:t>agenda slide…</a:t>
            </a:r>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dirty="0"/>
              <a:t>Layer norm </a:t>
            </a:r>
            <a:r>
              <a:rPr lang="en-US" dirty="0"/>
              <a:t>is our first building block.  In transformers, we usually apply a regularization step called layer normalization, or layer norm, to the outputs of a layer, as shown here on the left. Layer norm belongs to the class of regularization techniques, such as dropout and batchnorm, which help control overfitting by keeping the values flowing through the network from getting too big or too small. (Vanishing / exploding gradients)  The layer norm step learns to adjust the values coming out of a layer so that they approximate the shape of a Gaussian bump with a mean of 0 and standard deviation of 1.</a:t>
            </a: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34560211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dirty="0"/>
              <a:t>Positional encoding </a:t>
            </a:r>
            <a:r>
              <a:rPr lang="en-US" dirty="0"/>
              <a:t>– was designed to solve a problem that comes up as soon as we take RNNs out of our system: we lose track of where each word is in the input sentence. This important information is inherent in the RNN structure, because the words come in one at a time, allowing the hidden state inside a recurrent cell to remember the order in which the words arrived.</a:t>
            </a:r>
          </a:p>
          <a:p>
            <a:pPr algn="l"/>
            <a:endParaRPr lang="en-US" dirty="0"/>
          </a:p>
          <a:p>
            <a:pPr algn="l"/>
            <a:r>
              <a:rPr lang="en-US" dirty="0"/>
              <a:t>But as we’ve seen, attention mixes together the representations of multiple words. How can later stages know where each word belongs in the sentence?</a:t>
            </a:r>
          </a:p>
          <a:p>
            <a:pPr algn="l"/>
            <a:endParaRPr lang="en-US" dirty="0"/>
          </a:p>
          <a:p>
            <a:pPr algn="l"/>
            <a:r>
              <a:rPr lang="en-US" dirty="0"/>
              <a:t>The answer is to insert each word’s position, or index, into the representation for the word itself. That way, as the word’s representations get processed, the position information naturally comes along for the ride. The generic name for this process is positional encoding.  I will not cover the technical details of positional encoding in this mini-lecture.</a:t>
            </a:r>
          </a:p>
          <a:p>
            <a:pPr algn="l"/>
            <a:endParaRPr lang="en-US" dirty="0"/>
          </a:p>
          <a:p>
            <a:pPr algn="l"/>
            <a:r>
              <a:rPr lang="en-US" dirty="0"/>
              <a:t>Alright, that wraps up this mini-lecture of transformer building blocks.  </a:t>
            </a:r>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502573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And finally, our third transformer building block is the </a:t>
            </a:r>
            <a:r>
              <a:rPr lang="en-US" b="1" dirty="0"/>
              <a:t>skip connection</a:t>
            </a:r>
            <a:r>
              <a:rPr lang="en-US" dirty="0"/>
              <a:t>, also known as a residual connection. The inspiration for this innovation lies in our desire to reduce the amount of work that’s required of a deep network layer.</a:t>
            </a:r>
          </a:p>
          <a:p>
            <a:pPr algn="l"/>
            <a:endParaRPr lang="en-US" dirty="0"/>
          </a:p>
          <a:p>
            <a:pPr algn="l"/>
            <a:r>
              <a:rPr lang="en-US" dirty="0"/>
              <a:t>Let’s start with an analogy. Suppose you’re painting a real, physical portrait using acrylic paints on canvas. After weeks of sittings, the portrait is done, and you send it to your subject for their approval. They say that they like it, but they regret having worn a particular ring on one finger, and wish they’d worn a different one that they like more. Can you change that?</a:t>
            </a:r>
          </a:p>
          <a:p>
            <a:pPr algn="l"/>
            <a:endParaRPr lang="en-US" dirty="0"/>
          </a:p>
          <a:p>
            <a:pPr algn="l"/>
            <a:r>
              <a:rPr lang="en-US" dirty="0"/>
              <a:t>One way to proceed would be to invite your subject back to the studio and paint a whole new portrait from scratch on a blank canvas, only this time with the new ring on their finger. That would require a lot of time and effort.  A faster way would be to take the portrait you have, and just paint the new ring over the old one.</a:t>
            </a:r>
          </a:p>
          <a:p>
            <a:pPr algn="l"/>
            <a:endParaRPr lang="en-US" dirty="0"/>
          </a:p>
          <a:p>
            <a:pPr algn="l"/>
            <a:r>
              <a:rPr lang="en-US" dirty="0"/>
              <a:t>Now consider a layer in a deep network. A tensor comes in, and the layer does some processing to change that tensor. If the layer only needs to change the input by small amounts, or only in some places, then it would be wasteful to expend resources processing the parts of the tensor that don’t need to change. Just as with the painting, it would be much more efficient for the layer to compute only the changes it wants to make. Then it can combine those changes with the original input to produce its output.</a:t>
            </a:r>
          </a:p>
          <a:p>
            <a:pPr algn="l"/>
            <a:endParaRPr lang="en-US" dirty="0"/>
          </a:p>
          <a:p>
            <a:pPr algn="l"/>
            <a:r>
              <a:rPr lang="en-US" dirty="0"/>
              <a:t>The red line in the drawing which carries the input directly to the addition node is called a </a:t>
            </a:r>
            <a:r>
              <a:rPr lang="en-US" b="1" dirty="0"/>
              <a:t>skip connection</a:t>
            </a:r>
            <a:r>
              <a:rPr lang="en-US" dirty="0"/>
              <a:t>, or a residual connection.  We can also place a skip connection around multiple layers in sequence, if we like, as shown here on the right.</a:t>
            </a: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35072462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n-lt"/>
              </a:rPr>
              <a:t>An encoder may feature multiple transformer building blocks.  Here we see an encoder comprised of a self-attention layer as well as a couple of layer norm layers.  Additionally, residual skip connections allow this encoder to bypass the self-attention and feed forward layers as needed.  We will discuss these unique transformer building blocks in just a moment…</a:t>
            </a:r>
          </a:p>
          <a:p>
            <a:pPr algn="l"/>
            <a:endParaRPr lang="en-US" b="0" i="0" dirty="0">
              <a:solidFill>
                <a:srgbClr val="292929"/>
              </a:solidFill>
              <a:effectLst/>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35609736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3931759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40952640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33333028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n-lt"/>
              </a:rPr>
              <a:t>We begin with a simple image…  first off, the Transformer architecture excels at handling text data which is inherently sequential.  It takes a text sequence as input and produces another text sequence as output;  for example, to translate an input English sentence to Spanish.</a:t>
            </a:r>
          </a:p>
          <a:p>
            <a:pPr algn="l"/>
            <a:endParaRPr lang="en-US" b="0" i="0" dirty="0">
              <a:solidFill>
                <a:srgbClr val="292929"/>
              </a:solidFill>
              <a:effectLst/>
              <a:latin typeface="+mn-lt"/>
            </a:endParaRPr>
          </a:p>
          <a:p>
            <a:pPr algn="l"/>
            <a:r>
              <a:rPr lang="en-US" b="0" i="0" dirty="0">
                <a:solidFill>
                  <a:srgbClr val="292929"/>
                </a:solidFill>
                <a:effectLst/>
                <a:latin typeface="charter"/>
              </a:rPr>
              <a:t>As opposed to directional models, which read the text input sequentially (left-to-right or right-to-left), the Transformer encoder reads the entire sequence of words at once. Therefore, it is considered bidirectional, though it would be more accurate to say that it’s non-directional. This characteristic allows the model to learn the context of a word based on </a:t>
            </a:r>
            <a:r>
              <a:rPr lang="en-US" b="1" i="0" dirty="0">
                <a:solidFill>
                  <a:srgbClr val="292929"/>
                </a:solidFill>
                <a:effectLst/>
                <a:latin typeface="charter"/>
              </a:rPr>
              <a:t>all</a:t>
            </a:r>
            <a:r>
              <a:rPr lang="en-US" b="0" i="0" dirty="0">
                <a:solidFill>
                  <a:srgbClr val="292929"/>
                </a:solidFill>
                <a:effectLst/>
                <a:latin typeface="charter"/>
              </a:rPr>
              <a:t> of its surroundings (left and right of the word).</a:t>
            </a:r>
            <a:endParaRPr lang="en-US"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3216168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n-lt"/>
              </a:rPr>
              <a:t>At its core, a transformer contains a stack of Encoder and Decoder layers. To avoid confusion, we will refer to the individual layer as an Encoder or a Decoder and will use Encoder stack or Decoder stack for a group of Encoder layers.</a:t>
            </a:r>
          </a:p>
          <a:p>
            <a:pPr algn="l"/>
            <a:endParaRPr lang="en-US" b="0" i="0" dirty="0">
              <a:solidFill>
                <a:srgbClr val="292929"/>
              </a:solidFill>
              <a:effectLst/>
              <a:latin typeface="+mn-lt"/>
            </a:endParaRPr>
          </a:p>
          <a:p>
            <a:pPr algn="l"/>
            <a:r>
              <a:rPr lang="en-US" b="0" i="0" dirty="0">
                <a:solidFill>
                  <a:srgbClr val="292929"/>
                </a:solidFill>
                <a:effectLst/>
                <a:latin typeface="+mn-lt"/>
              </a:rPr>
              <a:t>The Encoder stack and the Decoder stack each have their corresponding Embedding layers for their respective inputs. And finally, there is an Output layer to generate the final output.</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2052316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n-lt"/>
              </a:rPr>
              <a:t>We begin with a simple image…  first off, the Transformer architecture excels at handling sequential text data.  It takes a text sequence as input and produces another text sequence as output.  Here we see a French sentence translated into English.</a:t>
            </a:r>
          </a:p>
          <a:p>
            <a:pPr algn="l"/>
            <a:endParaRPr lang="en-US" b="0" i="0" dirty="0">
              <a:solidFill>
                <a:srgbClr val="292929"/>
              </a:solidFill>
              <a:effectLst/>
              <a:latin typeface="+mn-lt"/>
            </a:endParaRPr>
          </a:p>
          <a:p>
            <a:pPr algn="l"/>
            <a:r>
              <a:rPr lang="en-US" b="0" i="0" dirty="0">
                <a:solidFill>
                  <a:srgbClr val="292929"/>
                </a:solidFill>
                <a:effectLst/>
                <a:latin typeface="charter"/>
              </a:rPr>
              <a:t>As opposed to directional models, which read the text input sequentially (left-to-right or right-to-left), the Transformer encoder reads the entire sequence of words at once. Therefore, it is considered bidirectional, though it would be more accurate to say that it’s non-directional. This characteristic allows the model to learn the context of a word based on </a:t>
            </a:r>
            <a:r>
              <a:rPr lang="en-US" b="1" i="0" dirty="0">
                <a:solidFill>
                  <a:srgbClr val="292929"/>
                </a:solidFill>
                <a:effectLst/>
                <a:latin typeface="charter"/>
              </a:rPr>
              <a:t>all</a:t>
            </a:r>
            <a:r>
              <a:rPr lang="en-US" b="0" i="0" dirty="0">
                <a:solidFill>
                  <a:srgbClr val="292929"/>
                </a:solidFill>
                <a:effectLst/>
                <a:latin typeface="charter"/>
              </a:rPr>
              <a:t> of its surroundings (left and right of the word).</a:t>
            </a:r>
            <a:endParaRPr lang="en-US" dirty="0">
              <a:latin typeface="+mn-lt"/>
            </a:endParaRPr>
          </a:p>
          <a:p>
            <a:pPr algn="l"/>
            <a:r>
              <a:rPr lang="en-US" dirty="0"/>
              <a:t> </a:t>
            </a: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2300733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n-lt"/>
              </a:rPr>
              <a:t>At its core, a transformer contains a stack of Encoder and Decoder layers. To avoid confusion, we refer to the individual layer as an Encoder or a Decoder and will use Encoder stack or Decoder stack for a group of Encoder layers.</a:t>
            </a:r>
          </a:p>
          <a:p>
            <a:pPr algn="l"/>
            <a:endParaRPr lang="en-US" b="0" i="0" dirty="0">
              <a:solidFill>
                <a:srgbClr val="292929"/>
              </a:solidFill>
              <a:effectLst/>
              <a:latin typeface="+mn-lt"/>
            </a:endParaRPr>
          </a:p>
          <a:p>
            <a:pPr algn="l"/>
            <a:r>
              <a:rPr lang="en-US" b="0" i="0" dirty="0">
                <a:solidFill>
                  <a:srgbClr val="292929"/>
                </a:solidFill>
                <a:effectLst/>
                <a:latin typeface="+mn-lt"/>
              </a:rPr>
              <a:t>The Encoder stack and the Decoder stack each have their corresponding Embedding layers for their respective inputs. And finally, there is an Output layer to generate the final output.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1658867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charter"/>
              </a:rPr>
              <a:t>All encoders have the same architecture.  Each encoder consists of two layers: </a:t>
            </a:r>
            <a:r>
              <a:rPr lang="en-US" b="1" i="0" dirty="0">
                <a:solidFill>
                  <a:srgbClr val="292929"/>
                </a:solidFill>
                <a:effectLst/>
                <a:latin typeface="charter"/>
              </a:rPr>
              <a:t>Self-attention</a:t>
            </a:r>
            <a:r>
              <a:rPr lang="en-US" b="0" i="0" dirty="0">
                <a:solidFill>
                  <a:srgbClr val="292929"/>
                </a:solidFill>
                <a:effectLst/>
                <a:latin typeface="charter"/>
              </a:rPr>
              <a:t> and a feed Forward Neural Network. The encoder’s inputs first flow through a</a:t>
            </a:r>
            <a:r>
              <a:rPr lang="en-US" b="1" i="0" dirty="0">
                <a:solidFill>
                  <a:srgbClr val="292929"/>
                </a:solidFill>
                <a:effectLst/>
                <a:latin typeface="charter"/>
              </a:rPr>
              <a:t> self-attention</a:t>
            </a:r>
            <a:r>
              <a:rPr lang="en-US" b="0" i="0" dirty="0">
                <a:solidFill>
                  <a:srgbClr val="292929"/>
                </a:solidFill>
                <a:effectLst/>
                <a:latin typeface="charter"/>
              </a:rPr>
              <a:t> layer which helps it look at other words in the input sentence as it encodes a specific word.</a:t>
            </a: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429660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charter"/>
              </a:rPr>
              <a:t>All decoders have the same architecture.   And like the encoder, the decoder contains both self-attention and feed forward layers, with an attention layer sandwiched in-between.  This layer helps the decoder focus on relevant parts of the input sentence.</a:t>
            </a: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4140246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n-lt"/>
              </a:rPr>
              <a:t>All the Encoders are identical to one another. Similarly, all the Decoders are identical.</a:t>
            </a:r>
          </a:p>
          <a:p>
            <a:pPr algn="l"/>
            <a:endParaRPr lang="en-US" b="0" i="0" dirty="0">
              <a:solidFill>
                <a:srgbClr val="292929"/>
              </a:solidFill>
              <a:effectLst/>
              <a:latin typeface="+mn-lt"/>
            </a:endParaRPr>
          </a:p>
          <a:p>
            <a:pPr marL="228600" indent="-228600" algn="l">
              <a:buFont typeface="Courier New" panose="02070309020205020404" pitchFamily="49" charset="0"/>
              <a:buChar char="o"/>
            </a:pPr>
            <a:r>
              <a:rPr lang="en-US" b="0" i="0" dirty="0">
                <a:solidFill>
                  <a:srgbClr val="292929"/>
                </a:solidFill>
                <a:effectLst/>
                <a:latin typeface="+mn-lt"/>
              </a:rPr>
              <a:t>The Encoder contains the all-important Self-attention layer that computes the relationship between different words in the sequence.</a:t>
            </a:r>
          </a:p>
          <a:p>
            <a:pPr marL="228600" indent="-228600" algn="l">
              <a:buFont typeface="Courier New" panose="02070309020205020404" pitchFamily="49" charset="0"/>
              <a:buChar char="o"/>
            </a:pPr>
            <a:r>
              <a:rPr lang="en-US" b="0" i="0" dirty="0">
                <a:solidFill>
                  <a:srgbClr val="292929"/>
                </a:solidFill>
                <a:effectLst/>
                <a:latin typeface="+mn-lt"/>
              </a:rPr>
              <a:t>The Decoder also contains the Self-attention layer and the Feed-forward layer, as well as a second Encoder-Decoder attention layer.</a:t>
            </a:r>
          </a:p>
          <a:p>
            <a:pPr marL="228600" indent="-228600" algn="l">
              <a:buFont typeface="Courier New" panose="02070309020205020404" pitchFamily="49" charset="0"/>
              <a:buChar char="o"/>
            </a:pPr>
            <a:r>
              <a:rPr lang="en-US" b="0" i="0" dirty="0">
                <a:solidFill>
                  <a:srgbClr val="292929"/>
                </a:solidFill>
                <a:effectLst/>
                <a:latin typeface="+mn-lt"/>
              </a:rPr>
              <a:t>Each Encoder and Decoder has its own set of weights.</a:t>
            </a:r>
          </a:p>
          <a:p>
            <a:pPr algn="l"/>
            <a:endParaRPr lang="en-US" b="0" i="0" dirty="0">
              <a:solidFill>
                <a:srgbClr val="292929"/>
              </a:solidFill>
              <a:effectLst/>
              <a:latin typeface="charter"/>
            </a:endParaRP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33711120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13062328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1985664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Now that you’ve completed a hands-on exercise, let’s consider some of the building blocks that make transformers unique.  Note: I will not discuss word embeddings as that topic was covered in the last workshop of our NLP sequence.  In this mini-lecture, we will cover three building blocks: 1) layer norm, 2) positional encoding, and 3) skip connections.  Because attention is such an important topic, it is covered in our next workshop.  </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1570214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7/8/2022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7/8/2022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7/8/2022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7/8/2022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7/8/2022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7/8/2022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7/8/2022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7/8/2022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7/8/2022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7/8/2022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7/8/2022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7/8/2022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7" Type="http://schemas.openxmlformats.org/officeDocument/2006/relationships/image" Target="../media/image13.emf"/><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Transformers: Getting Started</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F20018">
            <a:extLst>
              <a:ext uri="{FF2B5EF4-FFF2-40B4-BE49-F238E27FC236}">
                <a16:creationId xmlns:a16="http://schemas.microsoft.com/office/drawing/2014/main" id="{9D5C494A-0CBE-4B64-9D77-71FFFC718D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1828" y="2877302"/>
            <a:ext cx="6888344" cy="110339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B50B82C-A1EF-42B8-9CB8-B057F2C81533}"/>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7" name="Picture 6">
            <a:extLst>
              <a:ext uri="{FF2B5EF4-FFF2-40B4-BE49-F238E27FC236}">
                <a16:creationId xmlns:a16="http://schemas.microsoft.com/office/drawing/2014/main" id="{41EFA874-9B25-4772-88F0-BDE024D1DF70}"/>
              </a:ext>
            </a:extLst>
          </p:cNvPr>
          <p:cNvPicPr>
            <a:picLocks noChangeAspect="1"/>
          </p:cNvPicPr>
          <p:nvPr/>
        </p:nvPicPr>
        <p:blipFill>
          <a:blip r:embed="rId4"/>
          <a:stretch>
            <a:fillRect/>
          </a:stretch>
        </p:blipFill>
        <p:spPr>
          <a:xfrm>
            <a:off x="-13855" y="18288"/>
            <a:ext cx="2260600" cy="6350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565508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20019">
            <a:extLst>
              <a:ext uri="{FF2B5EF4-FFF2-40B4-BE49-F238E27FC236}">
                <a16:creationId xmlns:a16="http://schemas.microsoft.com/office/drawing/2014/main" id="{278DE717-3460-471C-892B-ADDB4FEF92D3}"/>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43985" y="1149580"/>
            <a:ext cx="8304029" cy="455884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641137E-43F8-4751-9847-53127A997B9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4" name="Picture 3">
            <a:extLst>
              <a:ext uri="{FF2B5EF4-FFF2-40B4-BE49-F238E27FC236}">
                <a16:creationId xmlns:a16="http://schemas.microsoft.com/office/drawing/2014/main" id="{3C75B8E9-CCCD-4478-A43A-254159EFE7B4}"/>
              </a:ext>
            </a:extLst>
          </p:cNvPr>
          <p:cNvPicPr>
            <a:picLocks noChangeAspect="1"/>
          </p:cNvPicPr>
          <p:nvPr/>
        </p:nvPicPr>
        <p:blipFill>
          <a:blip r:embed="rId4"/>
          <a:stretch>
            <a:fillRect/>
          </a:stretch>
        </p:blipFill>
        <p:spPr>
          <a:xfrm>
            <a:off x="-69275" y="18288"/>
            <a:ext cx="2755900" cy="6350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075547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22DB1A-F569-46B9-A69B-51E6856EBC43}"/>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5122" name="Picture 2" descr="F20017">
            <a:extLst>
              <a:ext uri="{FF2B5EF4-FFF2-40B4-BE49-F238E27FC236}">
                <a16:creationId xmlns:a16="http://schemas.microsoft.com/office/drawing/2014/main" id="{A2BD3535-EC55-4219-A35C-F22379D1E7CF}"/>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16462" y="2971298"/>
            <a:ext cx="8359075" cy="91540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4AA576B4-F2BA-45FB-9C9D-CAEABC2E0F52}"/>
              </a:ext>
            </a:extLst>
          </p:cNvPr>
          <p:cNvPicPr>
            <a:picLocks noChangeAspect="1"/>
          </p:cNvPicPr>
          <p:nvPr/>
        </p:nvPicPr>
        <p:blipFill>
          <a:blip r:embed="rId4"/>
          <a:stretch>
            <a:fillRect/>
          </a:stretch>
        </p:blipFill>
        <p:spPr>
          <a:xfrm>
            <a:off x="-113845" y="20775"/>
            <a:ext cx="2451100" cy="6350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959335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EBDC12-60E8-4CF3-A3D0-2075FBA26C8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Doshi, K. (2020). </a:t>
            </a:r>
            <a:r>
              <a:rPr lang="en-US" sz="1400" i="1" dirty="0">
                <a:solidFill>
                  <a:schemeClr val="tx1">
                    <a:lumMod val="65000"/>
                    <a:lumOff val="35000"/>
                  </a:schemeClr>
                </a:solidFill>
                <a:latin typeface="+mj-lt"/>
                <a:ea typeface="Verdana" panose="020B0604030504040204" pitchFamily="34" charset="0"/>
              </a:rPr>
              <a:t>https://towardsdatascience.com/transformers-explained-visually-part-1-overview-of-functionality-95a6dd460452</a:t>
            </a:r>
            <a:endParaRPr lang="en-US" sz="1400" dirty="0">
              <a:solidFill>
                <a:schemeClr val="tx1">
                  <a:lumMod val="65000"/>
                  <a:lumOff val="35000"/>
                </a:schemeClr>
              </a:solidFill>
              <a:latin typeface="+mj-lt"/>
              <a:ea typeface="Verdana" panose="020B0604030504040204" pitchFamily="34" charset="0"/>
            </a:endParaRPr>
          </a:p>
        </p:txBody>
      </p:sp>
      <p:pic>
        <p:nvPicPr>
          <p:cNvPr id="10242" name="Picture 2">
            <a:extLst>
              <a:ext uri="{FF2B5EF4-FFF2-40B4-BE49-F238E27FC236}">
                <a16:creationId xmlns:a16="http://schemas.microsoft.com/office/drawing/2014/main" id="{36FE1B48-906A-4AB7-BB35-F4664251EF4A}"/>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929188" y="1481138"/>
            <a:ext cx="2333625" cy="3895725"/>
          </a:xfrm>
          <a:prstGeom prst="rect">
            <a:avLst/>
          </a:prstGeom>
          <a:noFill/>
          <a:extLst>
            <a:ext uri="{909E8E84-426E-40DD-AFC4-6F175D3DCCD1}">
              <a14:hiddenFill xmlns:a14="http://schemas.microsoft.com/office/drawing/2010/main">
                <a:solidFill>
                  <a:srgbClr val="FFFFFF"/>
                </a:solidFill>
              </a14:hiddenFill>
            </a:ext>
          </a:extLst>
        </p:spPr>
      </p:pic>
      <p:sp>
        <p:nvSpPr>
          <p:cNvPr id="9" name="Freeform: Shape 8">
            <a:extLst>
              <a:ext uri="{FF2B5EF4-FFF2-40B4-BE49-F238E27FC236}">
                <a16:creationId xmlns:a16="http://schemas.microsoft.com/office/drawing/2014/main" id="{B9760EB3-2807-498D-BF0C-FDF597863A4F}"/>
              </a:ext>
            </a:extLst>
          </p:cNvPr>
          <p:cNvSpPr/>
          <p:nvPr/>
        </p:nvSpPr>
        <p:spPr>
          <a:xfrm>
            <a:off x="7008729" y="2394284"/>
            <a:ext cx="1186343" cy="623978"/>
          </a:xfrm>
          <a:custGeom>
            <a:avLst/>
            <a:gdLst>
              <a:gd name="connsiteX0" fmla="*/ 0 w 1186343"/>
              <a:gd name="connsiteY0" fmla="*/ 577516 h 623978"/>
              <a:gd name="connsiteX1" fmla="*/ 1010653 w 1186343"/>
              <a:gd name="connsiteY1" fmla="*/ 565484 h 623978"/>
              <a:gd name="connsiteX2" fmla="*/ 1179095 w 1186343"/>
              <a:gd name="connsiteY2" fmla="*/ 0 h 623978"/>
            </a:gdLst>
            <a:ahLst/>
            <a:cxnLst>
              <a:cxn ang="0">
                <a:pos x="connsiteX0" y="connsiteY0"/>
              </a:cxn>
              <a:cxn ang="0">
                <a:pos x="connsiteX1" y="connsiteY1"/>
              </a:cxn>
              <a:cxn ang="0">
                <a:pos x="connsiteX2" y="connsiteY2"/>
              </a:cxn>
            </a:cxnLst>
            <a:rect l="l" t="t" r="r" b="b"/>
            <a:pathLst>
              <a:path w="1186343" h="623978">
                <a:moveTo>
                  <a:pt x="0" y="577516"/>
                </a:moveTo>
                <a:cubicBezTo>
                  <a:pt x="407068" y="619626"/>
                  <a:pt x="814137" y="661737"/>
                  <a:pt x="1010653" y="565484"/>
                </a:cubicBezTo>
                <a:cubicBezTo>
                  <a:pt x="1207169" y="469231"/>
                  <a:pt x="1193132" y="234615"/>
                  <a:pt x="1179095" y="0"/>
                </a:cubicBezTo>
              </a:path>
            </a:pathLst>
          </a:cu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EFDA9B28-1CFD-4A7E-81C4-7D331054D9E5}"/>
              </a:ext>
            </a:extLst>
          </p:cNvPr>
          <p:cNvSpPr txBox="1"/>
          <p:nvPr/>
        </p:nvSpPr>
        <p:spPr>
          <a:xfrm>
            <a:off x="7740650" y="2101334"/>
            <a:ext cx="1361270" cy="307777"/>
          </a:xfrm>
          <a:prstGeom prst="rect">
            <a:avLst/>
          </a:prstGeom>
          <a:noFill/>
        </p:spPr>
        <p:txBody>
          <a:bodyPr wrap="none" rtlCol="0">
            <a:spAutoFit/>
          </a:bodyPr>
          <a:lstStyle/>
          <a:p>
            <a:r>
              <a:rPr lang="en-US" sz="1400" dirty="0"/>
              <a:t>Skip Connection</a:t>
            </a:r>
          </a:p>
        </p:txBody>
      </p:sp>
    </p:spTree>
    <p:extLst>
      <p:ext uri="{BB962C8B-B14F-4D97-AF65-F5344CB8AC3E}">
        <p14:creationId xmlns:p14="http://schemas.microsoft.com/office/powerpoint/2010/main" val="4106946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CC7D4C-7D31-4E3C-92F7-200A7C7F587F}"/>
              </a:ext>
            </a:extLst>
          </p:cNvPr>
          <p:cNvPicPr>
            <a:picLocks noChangeAspect="1"/>
          </p:cNvPicPr>
          <p:nvPr/>
        </p:nvPicPr>
        <p:blipFill>
          <a:blip r:embed="rId3"/>
          <a:stretch>
            <a:fillRect/>
          </a:stretch>
        </p:blipFill>
        <p:spPr>
          <a:xfrm>
            <a:off x="0" y="365760"/>
            <a:ext cx="3233668" cy="805144"/>
          </a:xfrm>
          <a:prstGeom prst="rect">
            <a:avLst/>
          </a:prstGeom>
        </p:spPr>
      </p:pic>
      <p:sp>
        <p:nvSpPr>
          <p:cNvPr id="12" name="Title 1">
            <a:extLst>
              <a:ext uri="{FF2B5EF4-FFF2-40B4-BE49-F238E27FC236}">
                <a16:creationId xmlns:a16="http://schemas.microsoft.com/office/drawing/2014/main" id="{E2FB948E-5ACE-4C88-8B2D-233F4E9F4797}"/>
              </a:ext>
            </a:extLst>
          </p:cNvPr>
          <p:cNvSpPr>
            <a:spLocks noGrp="1"/>
          </p:cNvSpPr>
          <p:nvPr>
            <p:ph type="title"/>
          </p:nvPr>
        </p:nvSpPr>
        <p:spPr>
          <a:xfrm>
            <a:off x="0" y="2705764"/>
            <a:ext cx="12192000" cy="1446472"/>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Jay Alamaar (Illustrated Transformer)</a:t>
            </a: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01.1_alamaar.ipynb</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902517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BC47B3-2231-4C7D-9F46-767148520D27}"/>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2516832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CC7D4C-7D31-4E3C-92F7-200A7C7F587F}"/>
              </a:ext>
            </a:extLst>
          </p:cNvPr>
          <p:cNvPicPr>
            <a:picLocks noChangeAspect="1"/>
          </p:cNvPicPr>
          <p:nvPr/>
        </p:nvPicPr>
        <p:blipFill>
          <a:blip r:embed="rId3"/>
          <a:stretch>
            <a:fillRect/>
          </a:stretch>
        </p:blipFill>
        <p:spPr>
          <a:xfrm>
            <a:off x="0" y="365760"/>
            <a:ext cx="3233668" cy="805144"/>
          </a:xfrm>
          <a:prstGeom prst="rect">
            <a:avLst/>
          </a:prstGeom>
        </p:spPr>
      </p:pic>
      <p:sp>
        <p:nvSpPr>
          <p:cNvPr id="12" name="Title 1">
            <a:extLst>
              <a:ext uri="{FF2B5EF4-FFF2-40B4-BE49-F238E27FC236}">
                <a16:creationId xmlns:a16="http://schemas.microsoft.com/office/drawing/2014/main" id="{E2FB948E-5ACE-4C88-8B2D-233F4E9F4797}"/>
              </a:ext>
            </a:extLst>
          </p:cNvPr>
          <p:cNvSpPr>
            <a:spLocks noGrp="1"/>
          </p:cNvSpPr>
          <p:nvPr>
            <p:ph type="title"/>
          </p:nvPr>
        </p:nvSpPr>
        <p:spPr>
          <a:xfrm>
            <a:off x="0" y="2705764"/>
            <a:ext cx="12192000" cy="1446472"/>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Emotion Detector</a:t>
            </a: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01.2_emotion_detector.ipynb</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595263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EBDC12-60E8-4CF3-A3D0-2075FBA26C8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Doshi, K. (2020). </a:t>
            </a:r>
            <a:r>
              <a:rPr lang="en-US" sz="1400" i="1" dirty="0">
                <a:solidFill>
                  <a:schemeClr val="tx1">
                    <a:lumMod val="65000"/>
                    <a:lumOff val="35000"/>
                  </a:schemeClr>
                </a:solidFill>
                <a:latin typeface="+mj-lt"/>
                <a:ea typeface="Verdana" panose="020B0604030504040204" pitchFamily="34" charset="0"/>
              </a:rPr>
              <a:t>https://towardsdatascience.com/transformers-explained-visually-part-1-overview-of-functionality-95a6dd460452</a:t>
            </a:r>
            <a:endParaRPr lang="en-US" sz="1400" dirty="0">
              <a:solidFill>
                <a:schemeClr val="tx1">
                  <a:lumMod val="65000"/>
                  <a:lumOff val="35000"/>
                </a:schemeClr>
              </a:solidFill>
              <a:latin typeface="+mj-lt"/>
              <a:ea typeface="Verdana" panose="020B0604030504040204" pitchFamily="34" charset="0"/>
            </a:endParaRPr>
          </a:p>
        </p:txBody>
      </p:sp>
      <p:pic>
        <p:nvPicPr>
          <p:cNvPr id="7170" name="Picture 2">
            <a:extLst>
              <a:ext uri="{FF2B5EF4-FFF2-40B4-BE49-F238E27FC236}">
                <a16:creationId xmlns:a16="http://schemas.microsoft.com/office/drawing/2014/main" id="{E01D43ED-BB64-44A3-8FE0-0C3CD9C11E9C}"/>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33900" y="1790700"/>
            <a:ext cx="3124200"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6425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EBDC12-60E8-4CF3-A3D0-2075FBA26C8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Doshi, K. (2020). </a:t>
            </a:r>
            <a:r>
              <a:rPr lang="en-US" sz="1400" i="1" dirty="0">
                <a:solidFill>
                  <a:schemeClr val="tx1">
                    <a:lumMod val="65000"/>
                    <a:lumOff val="35000"/>
                  </a:schemeClr>
                </a:solidFill>
                <a:latin typeface="+mj-lt"/>
                <a:ea typeface="Verdana" panose="020B0604030504040204" pitchFamily="34" charset="0"/>
              </a:rPr>
              <a:t>https://towardsdatascience.com/transformers-explained-visually-part-1-overview-of-functionality-95a6dd460452</a:t>
            </a:r>
            <a:endParaRPr lang="en-US" sz="1400" dirty="0">
              <a:solidFill>
                <a:schemeClr val="tx1">
                  <a:lumMod val="65000"/>
                  <a:lumOff val="35000"/>
                </a:schemeClr>
              </a:solidFill>
              <a:latin typeface="+mj-lt"/>
              <a:ea typeface="Verdana" panose="020B0604030504040204" pitchFamily="34" charset="0"/>
            </a:endParaRPr>
          </a:p>
        </p:txBody>
      </p:sp>
      <p:pic>
        <p:nvPicPr>
          <p:cNvPr id="8194" name="Picture 2">
            <a:extLst>
              <a:ext uri="{FF2B5EF4-FFF2-40B4-BE49-F238E27FC236}">
                <a16:creationId xmlns:a16="http://schemas.microsoft.com/office/drawing/2014/main" id="{81BF6FCB-D6D1-407E-AC89-25649CD75FF1}"/>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19500" y="523875"/>
            <a:ext cx="4953000" cy="581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5513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95DAE60-9F77-4ED0-836D-1B7F2B48FCA1}"/>
              </a:ext>
            </a:extLst>
          </p:cNvPr>
          <p:cNvSpPr>
            <a:spLocks noGrp="1"/>
          </p:cNvSpPr>
          <p:nvPr>
            <p:ph type="title"/>
          </p:nvPr>
        </p:nvSpPr>
        <p:spPr>
          <a:xfrm>
            <a:off x="0" y="793808"/>
            <a:ext cx="12192000" cy="606943"/>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Transformer Architecture</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pic>
        <p:nvPicPr>
          <p:cNvPr id="1026" name="Picture 2" descr="How Transformers Work. Transformers are a type of neural… | by Giuliano  Giacaglia | Towards Data Science">
            <a:extLst>
              <a:ext uri="{FF2B5EF4-FFF2-40B4-BE49-F238E27FC236}">
                <a16:creationId xmlns:a16="http://schemas.microsoft.com/office/drawing/2014/main" id="{FED52AE7-F17C-48CD-985B-9DE4870ABA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663" y="2028825"/>
            <a:ext cx="10734675" cy="28003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D4D81D7-18B6-4EED-AF62-CA7FD0EED029}"/>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https://towardsdatascience.com/transformers-141e32e69591 </a:t>
            </a:r>
          </a:p>
        </p:txBody>
      </p:sp>
    </p:spTree>
    <p:extLst>
      <p:ext uri="{BB962C8B-B14F-4D97-AF65-F5344CB8AC3E}">
        <p14:creationId xmlns:p14="http://schemas.microsoft.com/office/powerpoint/2010/main" val="168402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E503794-D5F4-4DCA-A04D-B09764F0F5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5608" y="511849"/>
            <a:ext cx="8960784" cy="58343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DAE8B6E-8E41-4EB2-A73D-981EF441ED95}"/>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https://towardsdatascience.com/transformers-141e32e69591 </a:t>
            </a:r>
          </a:p>
        </p:txBody>
      </p:sp>
      <p:sp>
        <p:nvSpPr>
          <p:cNvPr id="2" name="TextBox 1">
            <a:extLst>
              <a:ext uri="{FF2B5EF4-FFF2-40B4-BE49-F238E27FC236}">
                <a16:creationId xmlns:a16="http://schemas.microsoft.com/office/drawing/2014/main" id="{542A7E4E-4958-43D4-A278-45F74B23B12C}"/>
              </a:ext>
            </a:extLst>
          </p:cNvPr>
          <p:cNvSpPr txBox="1"/>
          <p:nvPr/>
        </p:nvSpPr>
        <p:spPr>
          <a:xfrm>
            <a:off x="484909" y="5363289"/>
            <a:ext cx="1463208" cy="246221"/>
          </a:xfrm>
          <a:prstGeom prst="rect">
            <a:avLst/>
          </a:prstGeom>
          <a:noFill/>
        </p:spPr>
        <p:txBody>
          <a:bodyPr wrap="square" rtlCol="0">
            <a:spAutoFit/>
          </a:bodyPr>
          <a:lstStyle/>
          <a:p>
            <a:r>
              <a:rPr lang="en-US" sz="1000" dirty="0"/>
              <a:t>Add – Embedding Layer</a:t>
            </a:r>
          </a:p>
        </p:txBody>
      </p:sp>
      <p:sp>
        <p:nvSpPr>
          <p:cNvPr id="6" name="TextBox 5">
            <a:extLst>
              <a:ext uri="{FF2B5EF4-FFF2-40B4-BE49-F238E27FC236}">
                <a16:creationId xmlns:a16="http://schemas.microsoft.com/office/drawing/2014/main" id="{706383F2-2A91-4DB3-A7AC-3DDDC83DF3E6}"/>
              </a:ext>
            </a:extLst>
          </p:cNvPr>
          <p:cNvSpPr txBox="1"/>
          <p:nvPr/>
        </p:nvSpPr>
        <p:spPr>
          <a:xfrm>
            <a:off x="9844788" y="1082234"/>
            <a:ext cx="1463208" cy="246221"/>
          </a:xfrm>
          <a:prstGeom prst="rect">
            <a:avLst/>
          </a:prstGeom>
          <a:noFill/>
        </p:spPr>
        <p:txBody>
          <a:bodyPr wrap="square" rtlCol="0">
            <a:spAutoFit/>
          </a:bodyPr>
          <a:lstStyle/>
          <a:p>
            <a:r>
              <a:rPr lang="en-US" sz="1000" dirty="0"/>
              <a:t>Add – Embedding Layer</a:t>
            </a:r>
          </a:p>
        </p:txBody>
      </p:sp>
    </p:spTree>
    <p:extLst>
      <p:ext uri="{BB962C8B-B14F-4D97-AF65-F5344CB8AC3E}">
        <p14:creationId xmlns:p14="http://schemas.microsoft.com/office/powerpoint/2010/main" val="748552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6F9315D2-1FA0-46D4-966C-B17E5FE5D4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4100" y="1471613"/>
            <a:ext cx="7543800" cy="39147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AF8896B-C82A-458A-B6B7-B77BA876F04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https://towardsdatascience.com/transformers-141e32e69591 </a:t>
            </a:r>
          </a:p>
        </p:txBody>
      </p:sp>
    </p:spTree>
    <p:extLst>
      <p:ext uri="{BB962C8B-B14F-4D97-AF65-F5344CB8AC3E}">
        <p14:creationId xmlns:p14="http://schemas.microsoft.com/office/powerpoint/2010/main" val="4140667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CE2699BE-C53B-439F-9E3C-9A4DC03B6B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8327" y="1601320"/>
            <a:ext cx="5635345" cy="365535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3F1CD6A-7BD4-4C27-A19E-B262138DBBC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https://towardsdatascience.com/transformers-141e32e69591 </a:t>
            </a:r>
          </a:p>
        </p:txBody>
      </p:sp>
    </p:spTree>
    <p:extLst>
      <p:ext uri="{BB962C8B-B14F-4D97-AF65-F5344CB8AC3E}">
        <p14:creationId xmlns:p14="http://schemas.microsoft.com/office/powerpoint/2010/main" val="2251988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EBDC12-60E8-4CF3-A3D0-2075FBA26C8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Doshi, K. (2020). </a:t>
            </a:r>
            <a:r>
              <a:rPr lang="en-US" sz="1400" i="1" dirty="0">
                <a:solidFill>
                  <a:schemeClr val="tx1">
                    <a:lumMod val="65000"/>
                    <a:lumOff val="35000"/>
                  </a:schemeClr>
                </a:solidFill>
                <a:latin typeface="+mj-lt"/>
                <a:ea typeface="Verdana" panose="020B0604030504040204" pitchFamily="34" charset="0"/>
              </a:rPr>
              <a:t>https://towardsdatascience.com/transformers-explained-visually-part-1-overview-of-functionality-95a6dd460452</a:t>
            </a:r>
            <a:endParaRPr lang="en-US" sz="1400" dirty="0">
              <a:solidFill>
                <a:schemeClr val="tx1">
                  <a:lumMod val="65000"/>
                  <a:lumOff val="35000"/>
                </a:schemeClr>
              </a:solidFill>
              <a:latin typeface="+mj-lt"/>
              <a:ea typeface="Verdana" panose="020B0604030504040204" pitchFamily="34" charset="0"/>
            </a:endParaRPr>
          </a:p>
        </p:txBody>
      </p:sp>
      <p:pic>
        <p:nvPicPr>
          <p:cNvPr id="9218" name="Picture 2">
            <a:extLst>
              <a:ext uri="{FF2B5EF4-FFF2-40B4-BE49-F238E27FC236}">
                <a16:creationId xmlns:a16="http://schemas.microsoft.com/office/drawing/2014/main" id="{DCFEB6DC-6002-41F7-8255-518244BB8D96}"/>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81388" y="1928813"/>
            <a:ext cx="5229225" cy="3000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4823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67EF8A62-1530-48BE-8523-CB507D8763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7607" y="566976"/>
            <a:ext cx="5836786" cy="5724047"/>
          </a:xfrm>
          <a:prstGeom prst="rect">
            <a:avLst/>
          </a:prstGeom>
        </p:spPr>
      </p:pic>
    </p:spTree>
    <p:extLst>
      <p:ext uri="{BB962C8B-B14F-4D97-AF65-F5344CB8AC3E}">
        <p14:creationId xmlns:p14="http://schemas.microsoft.com/office/powerpoint/2010/main" val="2334865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CC7D4C-7D31-4E3C-92F7-200A7C7F587F}"/>
              </a:ext>
            </a:extLst>
          </p:cNvPr>
          <p:cNvPicPr>
            <a:picLocks noChangeAspect="1"/>
          </p:cNvPicPr>
          <p:nvPr/>
        </p:nvPicPr>
        <p:blipFill>
          <a:blip r:embed="rId3"/>
          <a:stretch>
            <a:fillRect/>
          </a:stretch>
        </p:blipFill>
        <p:spPr>
          <a:xfrm>
            <a:off x="0" y="365760"/>
            <a:ext cx="3233668" cy="805144"/>
          </a:xfrm>
          <a:prstGeom prst="rect">
            <a:avLst/>
          </a:prstGeom>
        </p:spPr>
      </p:pic>
      <p:sp>
        <p:nvSpPr>
          <p:cNvPr id="4" name="Title 1">
            <a:extLst>
              <a:ext uri="{FF2B5EF4-FFF2-40B4-BE49-F238E27FC236}">
                <a16:creationId xmlns:a16="http://schemas.microsoft.com/office/drawing/2014/main" id="{474EB2BC-3221-47A1-8ADF-BF3126732B5F}"/>
              </a:ext>
            </a:extLst>
          </p:cNvPr>
          <p:cNvSpPr txBox="1">
            <a:spLocks/>
          </p:cNvSpPr>
          <p:nvPr/>
        </p:nvSpPr>
        <p:spPr>
          <a:xfrm>
            <a:off x="0" y="2705764"/>
            <a:ext cx="12192000" cy="1446472"/>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chemeClr val="tx1">
                    <a:lumMod val="65000"/>
                    <a:lumOff val="35000"/>
                  </a:schemeClr>
                </a:solidFill>
                <a:latin typeface="Palatino Linotype" panose="02040502050505030304" pitchFamily="18" charset="0"/>
              </a:rPr>
              <a:t>Transformers Introduction</a:t>
            </a: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01.2_transformer_intro.ipynb</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226199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E53685-A9F7-4FE0-ABDB-9B755F27588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6" name="Picture 5">
            <a:extLst>
              <a:ext uri="{FF2B5EF4-FFF2-40B4-BE49-F238E27FC236}">
                <a16:creationId xmlns:a16="http://schemas.microsoft.com/office/drawing/2014/main" id="{6D6EB62B-2AF5-414F-AE49-8A9F33BF1690}"/>
              </a:ext>
            </a:extLst>
          </p:cNvPr>
          <p:cNvPicPr>
            <a:picLocks noChangeAspect="1"/>
          </p:cNvPicPr>
          <p:nvPr/>
        </p:nvPicPr>
        <p:blipFill>
          <a:blip r:embed="rId3"/>
          <a:stretch>
            <a:fillRect/>
          </a:stretch>
        </p:blipFill>
        <p:spPr>
          <a:xfrm>
            <a:off x="2694334" y="3645875"/>
            <a:ext cx="2635250" cy="635000"/>
          </a:xfrm>
          <a:prstGeom prst="rect">
            <a:avLst/>
          </a:prstGeom>
          <a:effectLst>
            <a:outerShdw blurRad="50800" dist="38100" dir="2700000" algn="tl" rotWithShape="0">
              <a:prstClr val="black">
                <a:alpha val="40000"/>
              </a:prstClr>
            </a:outerShdw>
          </a:effectLst>
        </p:spPr>
      </p:pic>
      <p:sp>
        <p:nvSpPr>
          <p:cNvPr id="20" name="Title 1">
            <a:extLst>
              <a:ext uri="{FF2B5EF4-FFF2-40B4-BE49-F238E27FC236}">
                <a16:creationId xmlns:a16="http://schemas.microsoft.com/office/drawing/2014/main" id="{A768B6E7-76B8-4DF1-9B5C-732BFB29136A}"/>
              </a:ext>
            </a:extLst>
          </p:cNvPr>
          <p:cNvSpPr>
            <a:spLocks noGrp="1"/>
          </p:cNvSpPr>
          <p:nvPr>
            <p:ph type="title"/>
          </p:nvPr>
        </p:nvSpPr>
        <p:spPr>
          <a:xfrm>
            <a:off x="0" y="793808"/>
            <a:ext cx="12192000" cy="606943"/>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Transformer Building Blocks</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pic>
        <p:nvPicPr>
          <p:cNvPr id="4" name="Picture 3">
            <a:extLst>
              <a:ext uri="{FF2B5EF4-FFF2-40B4-BE49-F238E27FC236}">
                <a16:creationId xmlns:a16="http://schemas.microsoft.com/office/drawing/2014/main" id="{A4ABC55C-676F-4AE7-9EF2-40151F173FE9}"/>
              </a:ext>
            </a:extLst>
          </p:cNvPr>
          <p:cNvPicPr>
            <a:picLocks noChangeAspect="1"/>
          </p:cNvPicPr>
          <p:nvPr/>
        </p:nvPicPr>
        <p:blipFill>
          <a:blip r:embed="rId4"/>
          <a:stretch>
            <a:fillRect/>
          </a:stretch>
        </p:blipFill>
        <p:spPr>
          <a:xfrm>
            <a:off x="3934266" y="3067016"/>
            <a:ext cx="2260600" cy="635000"/>
          </a:xfrm>
          <a:prstGeom prst="rect">
            <a:avLst/>
          </a:prstGeom>
          <a:effectLst>
            <a:outerShdw blurRad="50800" dist="38100" dir="2700000" algn="tl" rotWithShape="0">
              <a:prstClr val="black">
                <a:alpha val="40000"/>
              </a:prstClr>
            </a:outerShdw>
          </a:effectLst>
        </p:spPr>
      </p:pic>
      <p:pic>
        <p:nvPicPr>
          <p:cNvPr id="7" name="Picture 6">
            <a:extLst>
              <a:ext uri="{FF2B5EF4-FFF2-40B4-BE49-F238E27FC236}">
                <a16:creationId xmlns:a16="http://schemas.microsoft.com/office/drawing/2014/main" id="{9E7D3A10-885E-4555-A8EB-85F51F078300}"/>
              </a:ext>
            </a:extLst>
          </p:cNvPr>
          <p:cNvPicPr>
            <a:picLocks noChangeAspect="1"/>
          </p:cNvPicPr>
          <p:nvPr/>
        </p:nvPicPr>
        <p:blipFill>
          <a:blip r:embed="rId5"/>
          <a:stretch>
            <a:fillRect/>
          </a:stretch>
        </p:blipFill>
        <p:spPr>
          <a:xfrm>
            <a:off x="6184787" y="3066415"/>
            <a:ext cx="2755900" cy="635000"/>
          </a:xfrm>
          <a:prstGeom prst="rect">
            <a:avLst/>
          </a:prstGeom>
          <a:effectLst>
            <a:outerShdw blurRad="50800" dist="38100" dir="2700000" algn="tl" rotWithShape="0">
              <a:prstClr val="black">
                <a:alpha val="40000"/>
              </a:prstClr>
            </a:outerShdw>
          </a:effectLst>
        </p:spPr>
      </p:pic>
      <p:pic>
        <p:nvPicPr>
          <p:cNvPr id="11" name="Picture 10">
            <a:extLst>
              <a:ext uri="{FF2B5EF4-FFF2-40B4-BE49-F238E27FC236}">
                <a16:creationId xmlns:a16="http://schemas.microsoft.com/office/drawing/2014/main" id="{7F15C6DC-63DA-408A-978F-237989161F42}"/>
              </a:ext>
            </a:extLst>
          </p:cNvPr>
          <p:cNvPicPr>
            <a:picLocks noChangeAspect="1"/>
          </p:cNvPicPr>
          <p:nvPr/>
        </p:nvPicPr>
        <p:blipFill>
          <a:blip r:embed="rId6"/>
          <a:stretch>
            <a:fillRect/>
          </a:stretch>
        </p:blipFill>
        <p:spPr>
          <a:xfrm>
            <a:off x="7135894" y="3644924"/>
            <a:ext cx="2451100" cy="635000"/>
          </a:xfrm>
          <a:prstGeom prst="rect">
            <a:avLst/>
          </a:prstGeom>
          <a:effectLst>
            <a:outerShdw blurRad="50800" dist="38100" dir="2700000" algn="tl" rotWithShape="0">
              <a:prstClr val="black">
                <a:alpha val="40000"/>
              </a:prstClr>
            </a:outerShdw>
          </a:effectLst>
        </p:spPr>
      </p:pic>
      <p:pic>
        <p:nvPicPr>
          <p:cNvPr id="15" name="Picture 14">
            <a:extLst>
              <a:ext uri="{FF2B5EF4-FFF2-40B4-BE49-F238E27FC236}">
                <a16:creationId xmlns:a16="http://schemas.microsoft.com/office/drawing/2014/main" id="{DC963BF3-EA52-4DF2-B0BF-8AC021FFE85A}"/>
              </a:ext>
            </a:extLst>
          </p:cNvPr>
          <p:cNvPicPr>
            <a:picLocks noChangeAspect="1"/>
          </p:cNvPicPr>
          <p:nvPr/>
        </p:nvPicPr>
        <p:blipFill>
          <a:blip r:embed="rId7"/>
          <a:stretch>
            <a:fillRect/>
          </a:stretch>
        </p:blipFill>
        <p:spPr>
          <a:xfrm>
            <a:off x="5385341" y="3644924"/>
            <a:ext cx="1790700" cy="6350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602552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9445</TotalTime>
  <Words>1642</Words>
  <Application>Microsoft Office PowerPoint</Application>
  <PresentationFormat>Widescreen</PresentationFormat>
  <Paragraphs>79</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charter</vt:lpstr>
      <vt:lpstr>Arial</vt:lpstr>
      <vt:lpstr>Calibri</vt:lpstr>
      <vt:lpstr>Calibri Light</vt:lpstr>
      <vt:lpstr>Courier New</vt:lpstr>
      <vt:lpstr>Palatino Linotype</vt:lpstr>
      <vt:lpstr>Office Theme</vt:lpstr>
      <vt:lpstr>PowerPoint Presentation</vt:lpstr>
      <vt:lpstr>Transformer Architecture</vt:lpstr>
      <vt:lpstr>PowerPoint Presentation</vt:lpstr>
      <vt:lpstr>PowerPoint Presentation</vt:lpstr>
      <vt:lpstr>PowerPoint Presentation</vt:lpstr>
      <vt:lpstr>PowerPoint Presentation</vt:lpstr>
      <vt:lpstr>PowerPoint Presentation</vt:lpstr>
      <vt:lpstr>PowerPoint Presentation</vt:lpstr>
      <vt:lpstr>Transformer Building Blocks</vt:lpstr>
      <vt:lpstr>PowerPoint Presentation</vt:lpstr>
      <vt:lpstr>PowerPoint Presentation</vt:lpstr>
      <vt:lpstr>PowerPoint Presentation</vt:lpstr>
      <vt:lpstr>PowerPoint Presentation</vt:lpstr>
      <vt:lpstr>Jay Alamaar (Illustrated Transformer) 01.1_alamaar.ipynb</vt:lpstr>
      <vt:lpstr>PowerPoint Presentation</vt:lpstr>
      <vt:lpstr>Emotion Detector 01.2_emotion_detector.ipynb</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949</cp:revision>
  <dcterms:created xsi:type="dcterms:W3CDTF">2020-06-14T19:48:25Z</dcterms:created>
  <dcterms:modified xsi:type="dcterms:W3CDTF">2022-07-08T17:13:33Z</dcterms:modified>
</cp:coreProperties>
</file>