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28" r:id="rId3"/>
    <p:sldId id="337" r:id="rId4"/>
    <p:sldId id="338" r:id="rId5"/>
    <p:sldId id="339" r:id="rId6"/>
    <p:sldId id="340" r:id="rId7"/>
    <p:sldId id="342" r:id="rId8"/>
    <p:sldId id="331" r:id="rId9"/>
    <p:sldId id="332" r:id="rId10"/>
    <p:sldId id="334" r:id="rId11"/>
    <p:sldId id="333" r:id="rId12"/>
    <p:sldId id="279" r:id="rId13"/>
    <p:sldId id="336" r:id="rId14"/>
    <p:sldId id="308" r:id="rId15"/>
    <p:sldId id="335" r:id="rId16"/>
    <p:sldId id="329" r:id="rId17"/>
    <p:sldId id="330" r:id="rId18"/>
    <p:sldId id="327" r:id="rId19"/>
    <p:sldId id="3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46645" autoAdjust="0"/>
  </p:normalViewPr>
  <p:slideViewPr>
    <p:cSldViewPr snapToGrid="0" showGuides="1">
      <p:cViewPr varScale="1">
        <p:scale>
          <a:sx n="25" d="100"/>
          <a:sy n="25" d="100"/>
        </p:scale>
        <p:origin x="972"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a:t>
            </a:r>
            <a:r>
              <a:rPr lang="en-US">
                <a:latin typeface="Palatino Linotype" panose="02040502050505030304" pitchFamily="18" charset="0"/>
              </a:rPr>
              <a:t>increasingly important </a:t>
            </a:r>
            <a:r>
              <a:rPr lang="en-US" dirty="0">
                <a:latin typeface="Palatino Linotype" panose="02040502050505030304" pitchFamily="18" charset="0"/>
              </a:rPr>
              <a:t>-- Add </a:t>
            </a:r>
            <a:r>
              <a:rPr lang="en-US">
                <a:latin typeface="Palatino Linotype" panose="02040502050505030304" pitchFamily="18" charset="0"/>
              </a:rPr>
              <a:t>agenda slide…</a:t>
            </a: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Encoder is a reusable module that is the defining component of all Transformer architectures.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All the Encoders are identical to one another. Similarly, all the Decoders are identical.</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which make transformers unique.  Note: I will not discuss word embeddings as that topic has already been covered in the last workshop of our NLP sequence.  Some of the content in this mini-lecture is a review and extension of what was presented in our first mini-lecture.  Now it’s time to dive into the details…</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Although we covered attention in our 1</a:t>
            </a:r>
            <a:r>
              <a:rPr lang="en-US" baseline="30000" dirty="0">
                <a:latin typeface="+mn-lt"/>
              </a:rPr>
              <a:t>st</a:t>
            </a:r>
            <a:r>
              <a:rPr lang="en-US" dirty="0">
                <a:latin typeface="+mn-lt"/>
              </a:rPr>
              <a:t> mini-lecture, this concept is important and worth reviewing again – this time with concrete and memorable examples.</a:t>
            </a:r>
          </a:p>
          <a:p>
            <a:pPr algn="l"/>
            <a:endParaRPr lang="en-US" dirty="0">
              <a:latin typeface="+mn-lt"/>
            </a:endParaRPr>
          </a:p>
          <a:p>
            <a:pPr algn="l"/>
            <a:r>
              <a:rPr lang="en-US" dirty="0">
                <a:latin typeface="+mn-lt"/>
              </a:rPr>
              <a:t>Suppose we want to translate the sentence “I saw a big dog eat his dinner.” When we’re translating dog, we probably don’t care about the word saw, but to translate the pronoun his correctly may require us to connect that to the two words big dog.</a:t>
            </a:r>
          </a:p>
          <a:p>
            <a:pPr algn="l"/>
            <a:endParaRPr lang="en-US" dirty="0">
              <a:latin typeface="+mn-lt"/>
            </a:endParaRPr>
          </a:p>
          <a:p>
            <a:pPr algn="l"/>
            <a:r>
              <a:rPr lang="en-US" dirty="0">
                <a:latin typeface="+mn-lt"/>
              </a:rPr>
              <a:t>If we can work out, for each word in the input, which other words can influence our translation, then we can focus just on those words and ignore the others. This would be a big savings in both memory and computation time. And if we can work this out in a way that doesn’t depend on processing the words serially, we can even do it in parallel.</a:t>
            </a:r>
          </a:p>
          <a:p>
            <a:pPr algn="l"/>
            <a:endParaRPr lang="en-US" dirty="0">
              <a:latin typeface="+mn-lt"/>
            </a:endParaRPr>
          </a:p>
          <a:p>
            <a:pPr algn="l"/>
            <a:r>
              <a:rPr lang="en-US" dirty="0">
                <a:latin typeface="+mn-lt"/>
              </a:rPr>
              <a:t>The algorithm that does this job is called </a:t>
            </a:r>
            <a:r>
              <a:rPr lang="en-US" b="1" dirty="0">
                <a:latin typeface="+mn-lt"/>
              </a:rPr>
              <a:t>attention</a:t>
            </a:r>
            <a:r>
              <a:rPr lang="en-US" dirty="0">
                <a:latin typeface="+mn-lt"/>
              </a:rPr>
              <a:t>, or </a:t>
            </a:r>
            <a:r>
              <a:rPr lang="en-US" b="1" dirty="0">
                <a:latin typeface="+mn-lt"/>
              </a:rPr>
              <a:t>self-attention</a:t>
            </a:r>
            <a:r>
              <a:rPr lang="en-US" dirty="0">
                <a:latin typeface="+mn-lt"/>
              </a:rPr>
              <a:t>. Attention lets us focus our resources on only the parts of the input that matter.  Let’s start with an analogy…</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Moving on, our second transformer building block is the </a:t>
            </a:r>
            <a:r>
              <a:rPr lang="en-US" b="1" dirty="0"/>
              <a:t>skip connection</a:t>
            </a:r>
            <a:r>
              <a:rPr lang="en-US" dirty="0"/>
              <a:t>, 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 real, physical portrait using acrylic paints on canvas. After weeks of sittings, the portrait is done, and you send it to your subject for their approval. They say that they like it, but they regret having worn a particular ring on one finger, and wish they’d worn a different one that they like more. Can you change that?</a:t>
            </a:r>
          </a:p>
          <a:p>
            <a:pPr algn="l"/>
            <a:endParaRPr lang="en-US" dirty="0"/>
          </a:p>
          <a:p>
            <a:pPr algn="l"/>
            <a:r>
              <a:rPr lang="en-US" dirty="0"/>
              <a:t>One way to proceed would be to invite your subject back to the studio and paint a whole new portrait from scratch on a blank canvas, only this time with the new ring on their finger. That would require a lot of time and effort.  A faster way would be to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it would be wasteful to expend resources processing the parts of the tensor that don’t need to change. Just as with the painting, it would be much more efficient for the layer to compute only the changes it wants to make. Then it can combine those changes with the original input to produce its output.</a:t>
            </a:r>
          </a:p>
          <a:p>
            <a:pPr algn="l"/>
            <a:endParaRPr lang="en-US" dirty="0"/>
          </a:p>
          <a:p>
            <a:pPr algn="l"/>
            <a:r>
              <a:rPr lang="en-US" dirty="0"/>
              <a:t>The red line in the drawing which carries the input directly to the addition node is called a </a:t>
            </a:r>
            <a:r>
              <a:rPr lang="en-US" b="1" dirty="0"/>
              <a:t>skip connection</a:t>
            </a:r>
            <a:r>
              <a:rPr lang="en-US" dirty="0"/>
              <a:t>, or a residual connection.  We can also place a skip connection around multiple layers in sequence, if we like, as shown here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third building block.  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our last transformer building block – </a:t>
            </a:r>
            <a:r>
              <a:rPr lang="en-US" b="1" dirty="0"/>
              <a:t>positional encoding </a:t>
            </a:r>
            <a:r>
              <a:rPr lang="en-US" dirty="0"/>
              <a:t>– was designed to solve a problem that comes up as soon as we take RNNs out of our system: we lose track of where each word is in the input sentence. This important information is inherent in the RNN structure, because the words come in one at a time, allowing the hidden state inside a recurrent cell to remember the order in which the words arrived.</a:t>
            </a:r>
          </a:p>
          <a:p>
            <a:pPr algn="l"/>
            <a:endParaRPr lang="en-US" dirty="0"/>
          </a:p>
          <a:p>
            <a:pPr algn="l"/>
            <a:r>
              <a:rPr lang="en-US" dirty="0"/>
              <a:t>But as we’ve seen, attention mixes together the representations of multiple words. How can later stages know where each word belongs in the sentence?</a:t>
            </a:r>
          </a:p>
          <a:p>
            <a:pPr algn="l"/>
            <a:endParaRPr lang="en-US" dirty="0"/>
          </a:p>
          <a:p>
            <a:pPr algn="l"/>
            <a:r>
              <a:rPr lang="en-US" dirty="0"/>
              <a:t>The answer is to insert each word’s position, or index, into the representation for the word itself. That way, as the word’s representations get processed, the position information naturally comes along for the ride. The generic name for this process is positional encoding.  I will not cover the technical details of positional encoding in this mini-lecture.</a:t>
            </a:r>
          </a:p>
          <a:p>
            <a:pPr algn="l"/>
            <a:endParaRPr lang="en-US" dirty="0"/>
          </a:p>
          <a:p>
            <a:pPr algn="l"/>
            <a:r>
              <a:rPr lang="en-US" dirty="0"/>
              <a:t>Alright, that wraps up this mini-lecture of transformer building blocks.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RNNs have a few drawbacks. Because all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  Another problem is that an RNN must be trained and used one word at a time. This can be a slow way to work, particularly with large databases.  Let’s start by reviewing basic RNN architecture….</a:t>
            </a:r>
          </a:p>
          <a:p>
            <a:pPr algn="l"/>
            <a:endParaRPr lang="en-US" dirty="0"/>
          </a:p>
          <a:p>
            <a:pPr algn="l"/>
            <a:r>
              <a:rPr lang="en-US" dirty="0"/>
              <a:t>=====</a:t>
            </a:r>
          </a:p>
          <a:p>
            <a:pPr algn="l"/>
            <a:r>
              <a:rPr lang="en-US" dirty="0"/>
              <a:t>An attention network is an alternative approach.  Attention networks do not have a state memory and can be trained and used in parallel. They can also be combined into larger structures called transformers; large language models capable of performing complex tasks like translation.  In fact, the building blocks of </a:t>
            </a:r>
            <a:r>
              <a:rPr lang="en-US" b="1" dirty="0"/>
              <a:t>transformers</a:t>
            </a:r>
            <a:r>
              <a:rPr lang="en-US" dirty="0"/>
              <a:t> can be used in other architectures that provide even more powerful language models, including generators.</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Prior to transformers, advanced recurrent architectures such as LSTMs were the state of the art in NLP.  RNN models contain a feedback loop which allows information to propagate from one step to another, making them ideal for modeling sequential data like text. As illustrated on the left side of this image, an RNN receives some input (which could be a word or character), feeds it through the network, and outputs a vector called the hidden state. At the same time, the model feeds some information back to itself through the feedback loop, which it can then use in the next step. This can be more clearly seen if we “unroll” the loop as shown on the right side of this image: the RNN passes information about its state at each step to the next operation in the sequence. This allows an RNN to keep track of information from previous steps and use it for its output predictions.</a:t>
            </a:r>
          </a:p>
          <a:p>
            <a:pPr algn="l" fontAlgn="base"/>
            <a:endParaRPr lang="en-US" dirty="0"/>
          </a:p>
          <a:p>
            <a:pPr algn="l" fontAlgn="base"/>
            <a:r>
              <a:rPr lang="en-US" dirty="0"/>
              <a:t>These architectures were (and continue to be) widely used for NLP tasks, speech processing, and time series. You can find a wonderful exposition of their capabilities in Andrej Karpathy’s blog post, “The Unreasonable Effectiveness of Recurrent Neural Networks”.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area where RNNs played an important role was in the development of machine translation systems, where the objective is to map a sequence of words in one language to another. This kind of task is usually tackled with an encoder-decoder or sequence-to-sequence architecture, which is well suited for situations where the input and output are both sequences of arbitrary length. The job of the encoder is to encode the information from the input sequence into a numerical representation that is often called the last hidden state. This state is then passed to the decoder, which generates the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general, the encoder and decoder components can be any kind of neural network architecture that can model sequences. This is illustrated for a pair of RNNs pictured here, where the English sentence “Transformers are great!” is encoded as a hidden state vector that is then decoded to produce the German translation “Transformer sind grossartig!” The input words are fed sequentially through the encoder and the output words are generated one at a time,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elegant in its simplicity, one weakness of this architecture is that the final hidden state of the encoder creates an information bottleneck: it has to represent the meaning of the whole input sequence because this is all the decoder has access to when generating the output. This is especially challenging for long sequences, where information at the start of the sequence might be lost in the process of compressing everything to a single, fixed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Fortunately, there is a way out of this bottleneck by allowing the decoder to have access to all of the encoder’s hidden states. The general mechanism for this is called attention, and it is a key component in many modern neural network architectures.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idea behind attention is that instead of producing a single hidden state for the input sequence, the encoder outputs a hidden state at each step that the decoder can access. However, using all the states at the same time would create a huge input for the decoder, so some mechanism is needed to prioritize which states to use. This is where attention comes in: it lets the decoder assign a different amount of weight, or “attention,” to each of the encoder states at every decoding timestep. This process is illustrated here, where the role of attention is shown for predicting the third token in the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these attention-based models are able to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attention enabled the production of much better translations, there was still a major shortcoming with using recurrent models for the encoder and decoder: the computations are inherently sequential and cannot be parallelized across the input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transformer, a new modeling paradigm was introduced: dispense with recurrence altogether, and instead rely entirely on a special form of attention called self-attention. The basic idea is to allow attention to operate on all the states in the same layer of the neural network. This is shown here, where both the encoder and the decoder have their own self-attention mechanisms, whose outputs are fed to feed-forward neural networks (FF NNs). This architecture can be trained much faster than recurrent models and paved the way for many of the recent breakthroughs in NLP.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text data which is inherently sequential.  It takes a text sequence as input and produces another text sequence as output;  for example, to translate an input English sentence to Spanish.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05231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3/30/2022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3/30/2022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F58BA1E-FF07-46F1-BE57-F2D9FB4D711F}"/>
              </a:ext>
            </a:extLst>
          </p:cNvPr>
          <p:cNvPicPr>
            <a:picLocks noChangeAspect="1"/>
          </p:cNvPicPr>
          <p:nvPr/>
        </p:nvPicPr>
        <p:blipFill>
          <a:blip r:embed="rId4"/>
          <a:stretch>
            <a:fillRect/>
          </a:stretch>
        </p:blipFill>
        <p:spPr>
          <a:xfrm>
            <a:off x="5384383" y="3645875"/>
            <a:ext cx="1790700" cy="63500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9F6952B-A598-404A-8864-3F355F8310E1}"/>
              </a:ext>
            </a:extLst>
          </p:cNvPr>
          <p:cNvPicPr>
            <a:picLocks noChangeAspect="1"/>
          </p:cNvPicPr>
          <p:nvPr/>
        </p:nvPicPr>
        <p:blipFill>
          <a:blip r:embed="rId5"/>
          <a:stretch>
            <a:fillRect/>
          </a:stretch>
        </p:blipFill>
        <p:spPr>
          <a:xfrm>
            <a:off x="7130411" y="3643769"/>
            <a:ext cx="2451100" cy="63500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B24B92B-9082-4D8B-8A98-5367436AE603}"/>
              </a:ext>
            </a:extLst>
          </p:cNvPr>
          <p:cNvPicPr>
            <a:picLocks noChangeAspect="1"/>
          </p:cNvPicPr>
          <p:nvPr/>
        </p:nvPicPr>
        <p:blipFill>
          <a:blip r:embed="rId6"/>
          <a:stretch>
            <a:fillRect/>
          </a:stretch>
        </p:blipFill>
        <p:spPr>
          <a:xfrm>
            <a:off x="3934266" y="3070142"/>
            <a:ext cx="2260600" cy="635000"/>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05C25B04-E31F-4C9A-BAEC-C8DAF341643B}"/>
              </a:ext>
            </a:extLst>
          </p:cNvPr>
          <p:cNvPicPr>
            <a:picLocks noChangeAspect="1"/>
          </p:cNvPicPr>
          <p:nvPr/>
        </p:nvPicPr>
        <p:blipFill>
          <a:blip r:embed="rId7"/>
          <a:stretch>
            <a:fillRect/>
          </a:stretch>
        </p:blipFill>
        <p:spPr>
          <a:xfrm>
            <a:off x="6184787" y="3070142"/>
            <a:ext cx="275590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I saw a big dog eat his dinner</a:t>
            </a:r>
          </a:p>
        </p:txBody>
      </p:sp>
      <p:pic>
        <p:nvPicPr>
          <p:cNvPr id="5" name="Picture 4">
            <a:extLst>
              <a:ext uri="{FF2B5EF4-FFF2-40B4-BE49-F238E27FC236}">
                <a16:creationId xmlns:a16="http://schemas.microsoft.com/office/drawing/2014/main" id="{F6257FCE-BB0F-47BC-A1F4-AE5CF1E6292F}"/>
              </a:ext>
            </a:extLst>
          </p:cNvPr>
          <p:cNvPicPr>
            <a:picLocks noChangeAspect="1"/>
          </p:cNvPicPr>
          <p:nvPr/>
        </p:nvPicPr>
        <p:blipFill>
          <a:blip r:embed="rId3"/>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2593521"/>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735E562-6BDB-4BAF-9A39-63881DBFE630}"/>
              </a:ext>
            </a:extLst>
          </p:cNvPr>
          <p:cNvPicPr>
            <a:picLocks noChangeAspect="1"/>
          </p:cNvPicPr>
          <p:nvPr/>
        </p:nvPicPr>
        <p:blipFill>
          <a:blip r:embed="rId4"/>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https://tfwiki.net/wiki/Optimus_Prime_(WFC)</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descr="Optimus Prime (WFC) - Transformers Wiki">
            <a:extLst>
              <a:ext uri="{FF2B5EF4-FFF2-40B4-BE49-F238E27FC236}">
                <a16:creationId xmlns:a16="http://schemas.microsoft.com/office/drawing/2014/main" id="{0E3AE70A-3764-4045-8918-FDBBDBB10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599" y="1748781"/>
            <a:ext cx="2624801" cy="445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7170" name="Picture 2">
            <a:extLst>
              <a:ext uri="{FF2B5EF4-FFF2-40B4-BE49-F238E27FC236}">
                <a16:creationId xmlns:a16="http://schemas.microsoft.com/office/drawing/2014/main" id="{E01D43ED-BB64-44A3-8FE0-0C3CD9C11E9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900" y="1790700"/>
            <a:ext cx="3124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8506</TotalTime>
  <Words>3145</Words>
  <Application>Microsoft Office PowerPoint</Application>
  <PresentationFormat>Widescreen</PresentationFormat>
  <Paragraphs>112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charter</vt:lpstr>
      <vt:lpstr>Arial</vt:lpstr>
      <vt:lpstr>Calibri</vt:lpstr>
      <vt:lpstr>Calibri Light</vt:lpstr>
      <vt:lpstr>Courier New</vt:lpstr>
      <vt:lpstr>Palatino Linotype</vt:lpstr>
      <vt:lpstr>Office Theme</vt:lpstr>
      <vt:lpstr>PowerPoint Presentation</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Jay Alamaar (Illustrated Transformer) 01.1_alamaar.ipynb</vt:lpstr>
      <vt:lpstr>Transformer Building Blocks</vt:lpstr>
      <vt:lpstr>PowerPoint Presentation</vt:lpstr>
      <vt:lpstr>PowerPoint Presentation</vt:lpstr>
      <vt:lpstr>PowerPoint Presentation</vt:lpstr>
      <vt:lpstr>PowerPoint Presentation</vt:lpstr>
      <vt:lpstr>PowerPoint Presentation</vt:lpstr>
      <vt:lpstr>Emotion Detector 01.2_emotion_detector.ipynb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895</cp:revision>
  <dcterms:created xsi:type="dcterms:W3CDTF">2020-06-14T19:48:25Z</dcterms:created>
  <dcterms:modified xsi:type="dcterms:W3CDTF">2022-03-30T16:54:48Z</dcterms:modified>
</cp:coreProperties>
</file>