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6" r:id="rId2"/>
    <p:sldId id="350" r:id="rId3"/>
    <p:sldId id="328" r:id="rId4"/>
    <p:sldId id="337" r:id="rId5"/>
    <p:sldId id="338" r:id="rId6"/>
    <p:sldId id="351" r:id="rId7"/>
    <p:sldId id="352" r:id="rId8"/>
    <p:sldId id="342" r:id="rId9"/>
    <p:sldId id="345" r:id="rId10"/>
    <p:sldId id="346" r:id="rId11"/>
    <p:sldId id="347" r:id="rId12"/>
    <p:sldId id="333" r:id="rId13"/>
    <p:sldId id="348" r:id="rId14"/>
    <p:sldId id="279" r:id="rId15"/>
    <p:sldId id="336" r:id="rId16"/>
    <p:sldId id="329" r:id="rId17"/>
    <p:sldId id="330" r:id="rId18"/>
    <p:sldId id="327" r:id="rId19"/>
    <p:sldId id="334" r:id="rId20"/>
    <p:sldId id="343" r:id="rId21"/>
    <p:sldId id="341" r:id="rId22"/>
    <p:sldId id="344" r:id="rId23"/>
    <p:sldId id="3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463"/>
    <a:srgbClr val="5FBE7C"/>
    <a:srgbClr val="30335E"/>
    <a:srgbClr val="61BD7E"/>
    <a:srgbClr val="32355D"/>
    <a:srgbClr val="4B83B5"/>
    <a:srgbClr val="598CBB"/>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68243" autoAdjust="0"/>
  </p:normalViewPr>
  <p:slideViewPr>
    <p:cSldViewPr snapToGrid="0" showGuides="1">
      <p:cViewPr varScale="1">
        <p:scale>
          <a:sx n="45" d="100"/>
          <a:sy n="45" d="100"/>
        </p:scale>
        <p:origin x="620"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the new “kid” on the block.  </a:t>
            </a:r>
          </a:p>
          <a:p>
            <a:endParaRPr lang="en-US" dirty="0">
              <a:latin typeface="Palatino Linotype" panose="02040502050505030304" pitchFamily="18" charset="0"/>
            </a:endParaRPr>
          </a:p>
          <a:p>
            <a:r>
              <a:rPr lang="en-US" dirty="0">
                <a:latin typeface="Palatino Linotype" panose="02040502050505030304" pitchFamily="18" charset="0"/>
              </a:rPr>
              <a:t>And since 2017 – when the paper (</a:t>
            </a:r>
            <a:r>
              <a:rPr lang="en-US" i="1" dirty="0">
                <a:latin typeface="Palatino Linotype" panose="02040502050505030304" pitchFamily="18" charset="0"/>
              </a:rPr>
              <a:t>All You Need is Attention</a:t>
            </a:r>
            <a:r>
              <a:rPr lang="en-US" dirty="0">
                <a:latin typeface="Palatino Linotype" panose="02040502050505030304" pitchFamily="18" charset="0"/>
              </a:rPr>
              <a:t>) was published – they’ve taken the deep learning world by storm.</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decoders have the same architecture.   And like the encoder, the decoder contains both </a:t>
            </a:r>
            <a:r>
              <a:rPr lang="en-US" b="1" i="0" dirty="0">
                <a:solidFill>
                  <a:srgbClr val="292929"/>
                </a:solidFill>
                <a:effectLst/>
                <a:latin typeface="charter"/>
              </a:rPr>
              <a:t>self-attention</a:t>
            </a:r>
            <a:r>
              <a:rPr lang="en-US" b="0" i="0" dirty="0">
                <a:solidFill>
                  <a:srgbClr val="292929"/>
                </a:solidFill>
                <a:effectLst/>
                <a:latin typeface="charter"/>
              </a:rPr>
              <a:t> and feed forward layers, with an attention layer sandwiched in-between.  This layer helps the decoder focus on relevant parts of the input sentence.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4024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In summary, all the Encoders are identical to each other, and all the Decoders are identical to each other.  A quick recap and review:</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Pictured here is the family tree of the most prominent transformer models.  With more than 50 models available, this is not a complete list.  Please see the transformer_family_tree.pdf for additional information about the models shown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next session, we will examine the inner-workings of BERT.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0623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that make transformers unique.  Note: I will not discuss word embeddings as that topic was covered in the last workshop of our NLP sequence.  In this mini-lecture, we cover three building blocks: 1) layer norm, 2) positional encoding, and 3) skip connections.  Because attention is such an important topic, it is covered in our next session.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Skip connection </a:t>
            </a:r>
            <a:r>
              <a:rPr lang="en-US" b="0" dirty="0"/>
              <a:t>is our first building block, </a:t>
            </a:r>
            <a:r>
              <a:rPr lang="en-US" dirty="0"/>
              <a:t>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an oil portrait.  And after weeks of sittings, the painting is done, and you send it to your subject for approval. They say they like it, but they regret they wore a particular ring on one finger, and wish they’d worn a different one instead. Can you change that?</a:t>
            </a:r>
          </a:p>
          <a:p>
            <a:pPr algn="l"/>
            <a:endParaRPr lang="en-US" dirty="0"/>
          </a:p>
          <a:p>
            <a:pPr algn="l"/>
            <a:r>
              <a:rPr lang="en-US" dirty="0"/>
              <a:t>Well, you have two options.  You could invite your subject back to the studio and paint a whole new portrait from scratch on a blank canvas, only this time with the new ring on their finger. That would require a lot of time and effort.  Or you could take the portrait you have, and just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why do anything with the parts of the tensor that don’t need to change?  As was the case with the painting,  it’s more efficient for a layer to compute only the changes it wants to make.  It can then combine those changes with the original input to produce its output.</a:t>
            </a:r>
          </a:p>
          <a:p>
            <a:pPr algn="l"/>
            <a:endParaRPr lang="en-US" dirty="0"/>
          </a:p>
          <a:p>
            <a:pPr algn="l"/>
            <a:r>
              <a:rPr lang="en-US" dirty="0"/>
              <a:t>As pictured on the left, the red line that carries the input directly to the addition node is called a </a:t>
            </a:r>
            <a:r>
              <a:rPr lang="en-US" b="1" dirty="0"/>
              <a:t>skip connection</a:t>
            </a:r>
            <a:r>
              <a:rPr lang="en-US" dirty="0"/>
              <a:t>.  Another option is to place a skip connection around multiple layers as shown on the right.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second building block.  Layer norm is a regularization technique like dropout and batchnorm.  Regularization controls </a:t>
            </a:r>
            <a:r>
              <a:rPr lang="en-US" b="1" dirty="0"/>
              <a:t>overfitting, </a:t>
            </a:r>
            <a:r>
              <a:rPr lang="en-US" b="0" dirty="0"/>
              <a:t>a topic we cover in our CNN workshop series.  </a:t>
            </a:r>
            <a:r>
              <a:rPr lang="en-US" dirty="0"/>
              <a:t>Layer norm keeps the values flowing through the network from becoming too big or too small.  A layer norm step adjusts the values coming out of a layer such that they approximate the shape of a Gaussian bump with a mean of 0 and standard deviation of 1.</a:t>
            </a:r>
          </a:p>
          <a:p>
            <a:pPr algn="l"/>
            <a:endParaRPr lang="en-US" dirty="0"/>
          </a:p>
          <a:p>
            <a:pPr algn="l"/>
            <a:r>
              <a:rPr lang="en-US" dirty="0"/>
              <a:t>Layer norm operations help optimize transformer performance.  A technical architect has some flexibility as to where this step is located.  One popular option is to place a layer norm operation just before the addition step of a skip connection.  Pictured on the left.  And because these two operations always come in pairs, they’re often combined into a single operation called “Norm-Add”.  Pictured on the right.</a:t>
            </a:r>
          </a:p>
          <a:p>
            <a:pPr algn="l"/>
            <a:endParaRPr lang="en-US" dirty="0"/>
          </a:p>
          <a:p>
            <a:pPr algn="l"/>
            <a:r>
              <a:rPr lang="en-US" dirty="0"/>
              <a:t>=====</a:t>
            </a:r>
          </a:p>
          <a:p>
            <a:pPr algn="l"/>
            <a:endParaRPr lang="en-US" dirty="0"/>
          </a:p>
          <a:p>
            <a:pPr algn="l"/>
            <a:r>
              <a:rPr lang="en-US" dirty="0"/>
              <a:t>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(Vanishing / exploding gradients)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Our third and final building block is </a:t>
            </a:r>
            <a:r>
              <a:rPr lang="en-US" b="1" dirty="0"/>
              <a:t>positional encoding.  </a:t>
            </a:r>
            <a:r>
              <a:rPr lang="en-US" b="0" dirty="0"/>
              <a:t>Positional encoding </a:t>
            </a:r>
            <a:r>
              <a:rPr lang="en-US" dirty="0"/>
              <a:t>solves a problem that arises whenever RNNs are removed from the picture:  we lose track of the location of each word in the input sentence.  A RNN does not have this problem because the words in a sequence present one at a time, thereby allowing the hidden state inside a recurrent cell to remember the order in which they arrived.</a:t>
            </a:r>
          </a:p>
          <a:p>
            <a:pPr algn="l"/>
            <a:endParaRPr lang="en-US" dirty="0"/>
          </a:p>
          <a:p>
            <a:pPr algn="l"/>
            <a:r>
              <a:rPr lang="en-US" dirty="0"/>
              <a:t>But attention mixes together the representations of multiple words. So, how can later stages know where each word belongs in the sentence?</a:t>
            </a:r>
          </a:p>
          <a:p>
            <a:pPr algn="l"/>
            <a:endParaRPr lang="en-US" dirty="0"/>
          </a:p>
          <a:p>
            <a:pPr algn="l"/>
            <a:r>
              <a:rPr lang="en-US" dirty="0"/>
              <a:t>The answer is to insert each word’s position, or index, into the representation of the word itself. That way, as the word’s representations get processed, the position information comes along for the ride. The generic name for this process is positional encoding.   There are multiple ways to do this.  We can append an index number to the end of each word’s representation.  Left.  Or we can use a function (F) to turn each index into a vector that’s added to the word’s representation.  Middle.  And finally, the icon for positional encoding is shown.  Right.   </a:t>
            </a:r>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An encoder may feature multiple transformer building blocks.  The encoder pictured here, for example, contains both a self-attention and feed-forward layer.  After each, a layer norm operation is executed.  And two skip connections complete this design. </a:t>
            </a:r>
          </a:p>
          <a:p>
            <a:pPr algn="l"/>
            <a:endParaRPr lang="en-US" b="0" i="0" dirty="0">
              <a:solidFill>
                <a:srgbClr val="292929"/>
              </a:solidFill>
              <a:effectLst/>
              <a:latin typeface="+mn-lt"/>
            </a:endParaRPr>
          </a:p>
          <a:p>
            <a:pPr algn="l"/>
            <a:r>
              <a:rPr lang="en-US" b="0" i="0" dirty="0">
                <a:solidFill>
                  <a:srgbClr val="292929"/>
                </a:solidFill>
                <a:effectLst/>
                <a:latin typeface="+mn-lt"/>
              </a:rPr>
              <a:t>The important topic of attention is discussed in our next session…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317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 architecture suffers from two significant limitations: </a:t>
            </a:r>
          </a:p>
          <a:p>
            <a:pPr algn="l"/>
            <a:endParaRPr lang="en-US" dirty="0"/>
          </a:p>
          <a:p>
            <a:pPr marL="228600" indent="-228600" algn="l">
              <a:buAutoNum type="arabicPeriod"/>
            </a:pPr>
            <a:r>
              <a:rPr lang="en-US" dirty="0"/>
              <a:t>Because all the information about an input is represented in a single piece of state memory, or context vector, the networks inside each recurrent cell must compress everything that’s needed into the available space. And no matter how large we make the state memory, we can always get an input that exceeds available memory.   Inevitably, vital information is lost.  </a:t>
            </a:r>
          </a:p>
          <a:p>
            <a:pPr marL="228600" indent="-228600" algn="l">
              <a:buAutoNum type="arabicPeriod"/>
            </a:pPr>
            <a:r>
              <a:rPr lang="en-US" dirty="0"/>
              <a:t>A second problem is that a RNN must be trained and used one word at a time. This can be a slow way to work, especially with large datasets. </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Hopefully, the paint analogy from today’s first mini-lecture has helped you gain an intuitive understanding of attention.  We will now consider transformers from a technical architecture point-of-view.  We start with a quick review of RNN architecture and its shortcomings.  </a:t>
            </a:r>
          </a:p>
          <a:p>
            <a:pPr algn="l" fontAlgn="base"/>
            <a:endParaRPr lang="en-US" dirty="0"/>
          </a:p>
          <a:p>
            <a:pPr algn="l" fontAlgn="base"/>
            <a:r>
              <a:rPr lang="en-US" dirty="0"/>
              <a:t>RNN models contain a feedback loop which allows information to move from one step to another.  As such, they’re ideal for modeling sequential data like text. As pictured here, an RNN receives some input (a word or character), feeds it through the network, and outputs a vector called the hidden state. At the same time, the model feeds some information back to itself via the feedback loop, which it can then use in the next step. </a:t>
            </a:r>
          </a:p>
          <a:p>
            <a:pPr algn="l" fontAlgn="base"/>
            <a:endParaRPr lang="en-US" dirty="0"/>
          </a:p>
          <a:p>
            <a:pPr algn="l" fontAlgn="base"/>
            <a:r>
              <a:rPr lang="en-US" dirty="0"/>
              <a:t>To the right of the equal sign, the RNN process is unrolled. During each iteration, the RNN cell passes information about its state to the next operation in the sequence. This allows the cell to retain information from previous steps and use it for its output predictions.</a:t>
            </a:r>
          </a:p>
          <a:p>
            <a:pPr algn="l" fontAlgn="base"/>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The RNN architecture enabled early machine translation systems.  The way in which RNNs translate text is usually done by linking an Encoder to a Decoder.  This architecture works well when both the input and output sequences are of fixed length.  Here a short English sentence of 3 words plus exclamation point is translated into German.  The encoder ingests each sentence element sequentially while maintaining its state along the way.  The encoder’s last hidden state – a numerical representation of the entire sentence – is then passed to the decoder.  The decoder, in turn, generates the German equivalents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This architecture is simple and elegant, but it has one big weakness.  The encoder’s final hidden state is an information bottleneck.  That is, it must represent the meaning of the </a:t>
            </a:r>
            <a:r>
              <a:rPr lang="en-US" sz="1100" u="sng" dirty="0">
                <a:latin typeface="Palatino Linotype" panose="02040502050505030304" pitchFamily="18" charset="0"/>
              </a:rPr>
              <a:t>entire</a:t>
            </a:r>
            <a:r>
              <a:rPr lang="en-US" sz="1100" dirty="0">
                <a:latin typeface="Palatino Linotype" panose="02040502050505030304" pitchFamily="18" charset="0"/>
              </a:rPr>
              <a:t> input sequence in a compressed form.  With long sequences, this creates a challenge.  The information at the start of the sequence might be lost in the process of compressing everything into a single (fixed)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Palatino Linotype" panose="02040502050505030304" pitchFamily="18" charset="0"/>
              </a:rPr>
              <a:t>When that happens, the decoder is unable to do its job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Let’s simulate the bottleneck problem.  This animation shows how a RNN sequence-to-sequence model works. Each word is processed separately, with a single hidden state passed between words before being handed off to the decoder which generates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Palatino Linotype" panose="02040502050505030304" pitchFamily="18" charset="0"/>
              </a:rPr>
              <a:t>Fortunately, we can avoid this bottleneck altogether.  What if the decoder could access </a:t>
            </a:r>
            <a:r>
              <a:rPr lang="en-US" sz="1200" u="sng" dirty="0">
                <a:latin typeface="Palatino Linotype" panose="02040502050505030304" pitchFamily="18" charset="0"/>
              </a:rPr>
              <a:t>all</a:t>
            </a:r>
            <a:r>
              <a:rPr lang="en-US" sz="1200" dirty="0">
                <a:latin typeface="Palatino Linotype" panose="02040502050505030304" pitchFamily="18" charset="0"/>
              </a:rPr>
              <a:t> the encoder’s hidden states, not just the final one?  If that was the case, it could then pay </a:t>
            </a:r>
            <a:r>
              <a:rPr lang="en-US" sz="1200" b="1" dirty="0">
                <a:latin typeface="Palatino Linotype" panose="02040502050505030304" pitchFamily="18" charset="0"/>
              </a:rPr>
              <a:t>attention</a:t>
            </a:r>
            <a:r>
              <a:rPr lang="en-US" sz="1200" dirty="0">
                <a:latin typeface="Palatino Linotype" panose="02040502050505030304" pitchFamily="18" charset="0"/>
              </a:rPr>
              <a:t> to different combinations of hidden states as it translates each element in a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7652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The RNN bottleneck limited the usefulness of this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92929"/>
                </a:solidFill>
                <a:effectLst/>
                <a:latin typeface="charter"/>
              </a:rPr>
              <a:t>But an answer to the problem appeared in 2017, in a paper entitled, “</a:t>
            </a:r>
            <a:r>
              <a:rPr lang="en-US" b="0" i="1" dirty="0">
                <a:solidFill>
                  <a:srgbClr val="292929"/>
                </a:solidFill>
                <a:effectLst/>
                <a:latin typeface="charter"/>
              </a:rPr>
              <a:t>Attention is all You Need</a:t>
            </a:r>
            <a:r>
              <a:rPr lang="en-US" b="0" i="0" dirty="0">
                <a:solidFill>
                  <a:srgbClr val="292929"/>
                </a:solidFill>
                <a:effectLst/>
                <a:latin typeface="charter"/>
              </a:rPr>
              <a:t>.”  The transformer was born.  And since then, it has proven to be a powerful and capable architecture, used in a variety of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120707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our transformer learning journey with a quick (high-level) overview of the architecture.  Like RNNs, transformer architecture excels at handling sequential data.  Translation is a special kind of sequential task which takes a text sequence in one language and outputs it in another. </a:t>
            </a:r>
          </a:p>
          <a:p>
            <a:pPr algn="l"/>
            <a:endParaRPr lang="en-US" b="0" i="0" dirty="0">
              <a:solidFill>
                <a:srgbClr val="292929"/>
              </a:solidFill>
              <a:effectLst/>
              <a:latin typeface="+mn-lt"/>
            </a:endParaRPr>
          </a:p>
          <a:p>
            <a:pPr algn="l"/>
            <a:r>
              <a:rPr lang="en-US" b="0" i="0" dirty="0">
                <a:solidFill>
                  <a:srgbClr val="292929"/>
                </a:solidFill>
                <a:effectLst/>
                <a:latin typeface="charter"/>
              </a:rPr>
              <a:t>Unlike directional models which read the text input sequentially (left-to-right or right-to-left), a Transformer encoder reads the entire sequence of words at once.  It is therefore considered bidirectional.  Or more precisely, we say that it’s non-directional.  This property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its surroundings (left and right of the word).</a:t>
            </a:r>
            <a:endParaRPr lang="en-US" dirty="0">
              <a:latin typeface="+mn-lt"/>
            </a:endParaRPr>
          </a:p>
          <a:p>
            <a:pPr algn="l"/>
            <a:r>
              <a:rPr lang="en-US" dirty="0"/>
              <a: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refer to the individual layer as an Encoder or a Decoder and use Encoder stack or Decoder stack for a group of layers.  The Encoder and Decoder stacks each have their corresponding Embedding layers for their respective inputs. And finally, there is an Output layer to generate the final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5886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All encoders have the same architecture.  Each encoder consists of two layers: </a:t>
            </a:r>
            <a:r>
              <a:rPr lang="en-US" b="1" i="0" dirty="0">
                <a:solidFill>
                  <a:srgbClr val="292929"/>
                </a:solidFill>
                <a:effectLst/>
                <a:latin typeface="charter"/>
              </a:rPr>
              <a:t>Self-attention</a:t>
            </a:r>
            <a:r>
              <a:rPr lang="en-US" b="0" i="0" dirty="0">
                <a:solidFill>
                  <a:srgbClr val="292929"/>
                </a:solidFill>
                <a:effectLst/>
                <a:latin typeface="charter"/>
              </a:rPr>
              <a:t> and a feed Forward Neural Network. The encoder’s inputs first flow through a</a:t>
            </a:r>
            <a:r>
              <a:rPr lang="en-US" b="1" i="0" dirty="0">
                <a:solidFill>
                  <a:srgbClr val="292929"/>
                </a:solidFill>
                <a:effectLst/>
                <a:latin typeface="charter"/>
              </a:rPr>
              <a:t> self-attention</a:t>
            </a:r>
            <a:r>
              <a:rPr lang="en-US" b="0" i="0" dirty="0">
                <a:solidFill>
                  <a:srgbClr val="292929"/>
                </a:solidFill>
                <a:effectLst/>
                <a:latin typeface="charter"/>
              </a:rPr>
              <a:t> layer which helps it look at other words in the input sentence as it encodes a specific word.</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296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F9315D2-1FA0-46D4-966C-B17E5FE5D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47161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F8896B-C82A-458A-B6B7-B77BA876F04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414066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2699BE-C53B-439F-9E3C-9A4DC03B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327" y="1601320"/>
            <a:ext cx="5635345" cy="365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1CD6A-7BD4-4C27-A19E-B262138DBBC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2519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7EF8A62-1530-48BE-8523-CB507D87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07" y="566976"/>
            <a:ext cx="5836786" cy="5724047"/>
          </a:xfrm>
          <a:prstGeom prst="rect">
            <a:avLst/>
          </a:prstGeom>
        </p:spPr>
      </p:pic>
      <p:sp>
        <p:nvSpPr>
          <p:cNvPr id="4" name="TextBox 3">
            <a:extLst>
              <a:ext uri="{FF2B5EF4-FFF2-40B4-BE49-F238E27FC236}">
                <a16:creationId xmlns:a16="http://schemas.microsoft.com/office/drawing/2014/main" id="{362EBBDD-6D7D-3C8C-46BD-EED7EE883C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33486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Transformers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01.2_transformer_intro.ipynb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A4ABC55C-676F-4AE7-9EF2-40151F173FE9}"/>
              </a:ext>
            </a:extLst>
          </p:cNvPr>
          <p:cNvPicPr>
            <a:picLocks noChangeAspect="1"/>
          </p:cNvPicPr>
          <p:nvPr/>
        </p:nvPicPr>
        <p:blipFill>
          <a:blip r:embed="rId4"/>
          <a:stretch>
            <a:fillRect/>
          </a:stretch>
        </p:blipFill>
        <p:spPr>
          <a:xfrm>
            <a:off x="3934266" y="3067016"/>
            <a:ext cx="22606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E7D3A10-885E-4555-A8EB-85F51F078300}"/>
              </a:ext>
            </a:extLst>
          </p:cNvPr>
          <p:cNvPicPr>
            <a:picLocks noChangeAspect="1"/>
          </p:cNvPicPr>
          <p:nvPr/>
        </p:nvPicPr>
        <p:blipFill>
          <a:blip r:embed="rId5"/>
          <a:stretch>
            <a:fillRect/>
          </a:stretch>
        </p:blipFill>
        <p:spPr>
          <a:xfrm>
            <a:off x="6184787" y="3066415"/>
            <a:ext cx="27559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7F15C6DC-63DA-408A-978F-237989161F42}"/>
              </a:ext>
            </a:extLst>
          </p:cNvPr>
          <p:cNvPicPr>
            <a:picLocks noChangeAspect="1"/>
          </p:cNvPicPr>
          <p:nvPr/>
        </p:nvPicPr>
        <p:blipFill>
          <a:blip r:embed="rId6"/>
          <a:stretch>
            <a:fillRect/>
          </a:stretch>
        </p:blipFill>
        <p:spPr>
          <a:xfrm>
            <a:off x="7135894" y="3644924"/>
            <a:ext cx="24511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DC963BF3-EA52-4DF2-B0BF-8AC021FFE85A}"/>
              </a:ext>
            </a:extLst>
          </p:cNvPr>
          <p:cNvPicPr>
            <a:picLocks noChangeAspect="1"/>
          </p:cNvPicPr>
          <p:nvPr/>
        </p:nvPicPr>
        <p:blipFill>
          <a:blip r:embed="rId7"/>
          <a:stretch>
            <a:fillRect/>
          </a:stretch>
        </p:blipFill>
        <p:spPr>
          <a:xfrm>
            <a:off x="5385341" y="3644924"/>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A31289DB-BE8C-5270-3F06-2313296420C6}"/>
              </a:ext>
            </a:extLst>
          </p:cNvPr>
          <p:cNvSpPr/>
          <p:nvPr/>
        </p:nvSpPr>
        <p:spPr>
          <a:xfrm>
            <a:off x="6705600" y="1780178"/>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Skip Connection</a:t>
            </a:r>
          </a:p>
        </p:txBody>
      </p:sp>
      <p:cxnSp>
        <p:nvCxnSpPr>
          <p:cNvPr id="6" name="Straight Connector 5">
            <a:extLst>
              <a:ext uri="{FF2B5EF4-FFF2-40B4-BE49-F238E27FC236}">
                <a16:creationId xmlns:a16="http://schemas.microsoft.com/office/drawing/2014/main" id="{376070B7-4377-5587-7260-9E2DB555E206}"/>
              </a:ext>
            </a:extLst>
          </p:cNvPr>
          <p:cNvCxnSpPr>
            <a:cxnSpLocks/>
            <a:endCxn id="5" idx="2"/>
          </p:cNvCxnSpPr>
          <p:nvPr/>
        </p:nvCxnSpPr>
        <p:spPr>
          <a:xfrm flipV="1">
            <a:off x="7404100" y="2223589"/>
            <a:ext cx="192540" cy="74770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cxnSp>
        <p:nvCxnSpPr>
          <p:cNvPr id="4" name="Straight Connector 3">
            <a:extLst>
              <a:ext uri="{FF2B5EF4-FFF2-40B4-BE49-F238E27FC236}">
                <a16:creationId xmlns:a16="http://schemas.microsoft.com/office/drawing/2014/main" id="{9C51FA8E-35B9-635C-F586-AE0AED660EAD}"/>
              </a:ext>
            </a:extLst>
          </p:cNvPr>
          <p:cNvCxnSpPr>
            <a:cxnSpLocks/>
          </p:cNvCxnSpPr>
          <p:nvPr/>
        </p:nvCxnSpPr>
        <p:spPr>
          <a:xfrm flipV="1">
            <a:off x="4710896" y="2282970"/>
            <a:ext cx="497712" cy="103896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8FE3967-90F4-B230-99C8-0DE4C7CF5453}"/>
              </a:ext>
            </a:extLst>
          </p:cNvPr>
          <p:cNvSpPr/>
          <p:nvPr/>
        </p:nvSpPr>
        <p:spPr>
          <a:xfrm>
            <a:off x="5208608" y="1867989"/>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Layer Norm</a:t>
            </a:r>
          </a:p>
        </p:txBody>
      </p:sp>
      <p:sp>
        <p:nvSpPr>
          <p:cNvPr id="10" name="Rectangle: Rounded Corners 9">
            <a:extLst>
              <a:ext uri="{FF2B5EF4-FFF2-40B4-BE49-F238E27FC236}">
                <a16:creationId xmlns:a16="http://schemas.microsoft.com/office/drawing/2014/main" id="{704C6CAD-82E5-5B51-BA6E-3DF765A1997D}"/>
              </a:ext>
            </a:extLst>
          </p:cNvPr>
          <p:cNvSpPr/>
          <p:nvPr/>
        </p:nvSpPr>
        <p:spPr>
          <a:xfrm>
            <a:off x="5898728" y="4566213"/>
            <a:ext cx="1588127" cy="423798"/>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Addition Node</a:t>
            </a:r>
          </a:p>
        </p:txBody>
      </p:sp>
      <p:cxnSp>
        <p:nvCxnSpPr>
          <p:cNvPr id="11" name="Straight Connector 10">
            <a:extLst>
              <a:ext uri="{FF2B5EF4-FFF2-40B4-BE49-F238E27FC236}">
                <a16:creationId xmlns:a16="http://schemas.microsoft.com/office/drawing/2014/main" id="{C79C1CE8-57D0-A240-D5D8-4DACE3DA052A}"/>
              </a:ext>
            </a:extLst>
          </p:cNvPr>
          <p:cNvCxnSpPr>
            <a:cxnSpLocks/>
          </p:cNvCxnSpPr>
          <p:nvPr/>
        </p:nvCxnSpPr>
        <p:spPr>
          <a:xfrm>
            <a:off x="5460274" y="3851999"/>
            <a:ext cx="438454" cy="7142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E92B073-5DF7-D058-69C3-DEA5A4A0341C}"/>
              </a:ext>
            </a:extLst>
          </p:cNvPr>
          <p:cNvSpPr/>
          <p:nvPr/>
        </p:nvSpPr>
        <p:spPr>
          <a:xfrm>
            <a:off x="9540172" y="1859172"/>
            <a:ext cx="1310572" cy="423798"/>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Norm-Add</a:t>
            </a:r>
          </a:p>
        </p:txBody>
      </p:sp>
      <p:cxnSp>
        <p:nvCxnSpPr>
          <p:cNvPr id="19" name="Straight Connector 18">
            <a:extLst>
              <a:ext uri="{FF2B5EF4-FFF2-40B4-BE49-F238E27FC236}">
                <a16:creationId xmlns:a16="http://schemas.microsoft.com/office/drawing/2014/main" id="{E1664988-9E09-BE2A-5E83-D5DA8A690A6E}"/>
              </a:ext>
            </a:extLst>
          </p:cNvPr>
          <p:cNvCxnSpPr>
            <a:cxnSpLocks/>
          </p:cNvCxnSpPr>
          <p:nvPr/>
        </p:nvCxnSpPr>
        <p:spPr>
          <a:xfrm flipV="1">
            <a:off x="8956675" y="2282970"/>
            <a:ext cx="583497" cy="109205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02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2">
            <a:extLst>
              <a:ext uri="{FF2B5EF4-FFF2-40B4-BE49-F238E27FC236}">
                <a16:creationId xmlns:a16="http://schemas.microsoft.com/office/drawing/2014/main" id="{6B310655-A04F-B8A7-E505-5C2CE5E7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419251" y="2241518"/>
            <a:ext cx="7353498" cy="237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EE1F4E8E-D6E5-D765-8B93-4851D2FA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7048" y="1925002"/>
            <a:ext cx="7557903" cy="300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4C7A8-209C-474B-BBCF-98F1EE29E2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3" name="Picture 2" descr="A picture containing graphical user interface&#10;&#10;Description automatically generated">
            <a:extLst>
              <a:ext uri="{FF2B5EF4-FFF2-40B4-BE49-F238E27FC236}">
                <a16:creationId xmlns:a16="http://schemas.microsoft.com/office/drawing/2014/main" id="{E62A5D0F-C555-F80D-BAD7-7216631DE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50" y="1719262"/>
            <a:ext cx="8801100" cy="3419475"/>
          </a:xfrm>
          <a:prstGeom prst="rect">
            <a:avLst/>
          </a:prstGeom>
        </p:spPr>
      </p:pic>
    </p:spTree>
    <p:extLst>
      <p:ext uri="{BB962C8B-B14F-4D97-AF65-F5344CB8AC3E}">
        <p14:creationId xmlns:p14="http://schemas.microsoft.com/office/powerpoint/2010/main" val="284339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86C-BE0E-EEF4-569D-54E1701A5104}"/>
              </a:ext>
            </a:extLst>
          </p:cNvPr>
          <p:cNvSpPr txBox="1">
            <a:spLocks/>
          </p:cNvSpPr>
          <p:nvPr/>
        </p:nvSpPr>
        <p:spPr>
          <a:xfrm>
            <a:off x="0" y="1367464"/>
            <a:ext cx="12192000" cy="606943"/>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Attention is All You Need (2017)</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a:extLst>
              <a:ext uri="{FF2B5EF4-FFF2-40B4-BE49-F238E27FC236}">
                <a16:creationId xmlns:a16="http://schemas.microsoft.com/office/drawing/2014/main" id="{5813673D-6CFB-F002-8227-ABCF47FD0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62" y="2773807"/>
            <a:ext cx="7667075" cy="238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Architecture</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1026" name="Picture 2" descr="How Transformers Work. Transformers are a type of neural… | by Giuliano  Giacaglia | Towards Data Science">
            <a:extLst>
              <a:ext uri="{FF2B5EF4-FFF2-40B4-BE49-F238E27FC236}">
                <a16:creationId xmlns:a16="http://schemas.microsoft.com/office/drawing/2014/main" id="{FED52AE7-F17C-48CD-985B-9DE4870AB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8825"/>
            <a:ext cx="10734675"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4D81D7-18B6-4EED-AF62-CA7FD0EED02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503794-D5F4-4DCA-A04D-B09764F0F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8" y="511849"/>
            <a:ext cx="8960784" cy="5834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AE8B6E-8E41-4EB2-A73D-981EF441ED9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
        <p:nvSpPr>
          <p:cNvPr id="2" name="TextBox 1">
            <a:extLst>
              <a:ext uri="{FF2B5EF4-FFF2-40B4-BE49-F238E27FC236}">
                <a16:creationId xmlns:a16="http://schemas.microsoft.com/office/drawing/2014/main" id="{542A7E4E-4958-43D4-A278-45F74B23B12C}"/>
              </a:ext>
            </a:extLst>
          </p:cNvPr>
          <p:cNvSpPr txBox="1"/>
          <p:nvPr/>
        </p:nvSpPr>
        <p:spPr>
          <a:xfrm>
            <a:off x="484909" y="5363289"/>
            <a:ext cx="1463208" cy="246221"/>
          </a:xfrm>
          <a:prstGeom prst="rect">
            <a:avLst/>
          </a:prstGeom>
          <a:noFill/>
        </p:spPr>
        <p:txBody>
          <a:bodyPr wrap="square" rtlCol="0">
            <a:spAutoFit/>
          </a:bodyPr>
          <a:lstStyle/>
          <a:p>
            <a:r>
              <a:rPr lang="en-US" sz="1000" dirty="0"/>
              <a:t>Add – Embedding Layer</a:t>
            </a:r>
          </a:p>
        </p:txBody>
      </p:sp>
      <p:sp>
        <p:nvSpPr>
          <p:cNvPr id="6" name="TextBox 5">
            <a:extLst>
              <a:ext uri="{FF2B5EF4-FFF2-40B4-BE49-F238E27FC236}">
                <a16:creationId xmlns:a16="http://schemas.microsoft.com/office/drawing/2014/main" id="{706383F2-2A91-4DB3-A7AC-3DDDC83DF3E6}"/>
              </a:ext>
            </a:extLst>
          </p:cNvPr>
          <p:cNvSpPr txBox="1"/>
          <p:nvPr/>
        </p:nvSpPr>
        <p:spPr>
          <a:xfrm>
            <a:off x="9844788" y="1082234"/>
            <a:ext cx="1463208" cy="246221"/>
          </a:xfrm>
          <a:prstGeom prst="rect">
            <a:avLst/>
          </a:prstGeom>
          <a:noFill/>
        </p:spPr>
        <p:txBody>
          <a:bodyPr wrap="square" rtlCol="0">
            <a:spAutoFit/>
          </a:bodyPr>
          <a:lstStyle/>
          <a:p>
            <a:r>
              <a:rPr lang="en-US" sz="1000" dirty="0"/>
              <a:t>Add – Embedding Layer</a:t>
            </a:r>
          </a:p>
        </p:txBody>
      </p:sp>
    </p:spTree>
    <p:extLst>
      <p:ext uri="{BB962C8B-B14F-4D97-AF65-F5344CB8AC3E}">
        <p14:creationId xmlns:p14="http://schemas.microsoft.com/office/powerpoint/2010/main" val="7485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10377</TotalTime>
  <Words>2536</Words>
  <Application>Microsoft Office PowerPoint</Application>
  <PresentationFormat>Widescreen</PresentationFormat>
  <Paragraphs>127</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charter</vt:lpstr>
      <vt:lpstr>Arial</vt:lpstr>
      <vt:lpstr>Calibri</vt:lpstr>
      <vt:lpstr>Calibri Light</vt:lpstr>
      <vt:lpstr>Courier New</vt:lpstr>
      <vt:lpstr>Palatino Linotype</vt:lpstr>
      <vt:lpstr>Wingdings</vt:lpstr>
      <vt:lpstr>Office Theme</vt:lpstr>
      <vt:lpstr>PowerPoint Presentation</vt:lpstr>
      <vt:lpstr>Lesson Overview</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Jay Alamaar (Illustrated Transformer) 01.1_alamaar.ipynb</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1015</cp:revision>
  <dcterms:created xsi:type="dcterms:W3CDTF">2020-06-14T19:48:25Z</dcterms:created>
  <dcterms:modified xsi:type="dcterms:W3CDTF">2022-09-09T18:10:20Z</dcterms:modified>
</cp:coreProperties>
</file>