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47" r:id="rId18"/>
    <p:sldId id="358" r:id="rId19"/>
    <p:sldId id="359" r:id="rId20"/>
    <p:sldId id="360"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703" autoAdjust="0"/>
  </p:normalViewPr>
  <p:slideViewPr>
    <p:cSldViewPr snapToGrid="0" showGuides="1">
      <p:cViewPr varScale="1">
        <p:scale>
          <a:sx n="42" d="100"/>
          <a:sy n="42" d="100"/>
        </p:scale>
        <p:origin x="1084"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a:p>
            <a:endParaRPr lang="en-US" dirty="0">
              <a:latin typeface="Palatino Linotype" panose="02040502050505030304" pitchFamily="18" charset="0"/>
            </a:endParaRPr>
          </a:p>
          <a:p>
            <a:r>
              <a:rPr lang="en-US" dirty="0">
                <a:latin typeface="Palatino Linotype" panose="02040502050505030304" pitchFamily="18" charset="0"/>
              </a:rPr>
              <a:t>Matt – One example all the way through…</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strategy works well for short sentences, but it breaks down when a sequence is long.  Accessing thousands of hidden states at the same time creates a lot of work for the decoder.   Attention reduces this workload by assigning a different amount of weight or “attention” to each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took attention to the next level.  The architecture drops recurrence altogether and uses a special form of attention called </a:t>
            </a:r>
            <a:r>
              <a:rPr lang="en-US" b="1" dirty="0"/>
              <a:t>self-attention</a:t>
            </a:r>
            <a:r>
              <a:rPr lang="en-US" dirty="0"/>
              <a:t>.  As shown here, both the encoder and decoder have their own self-attention mechanisms, with their outputs fed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self-attention mechanism of our simple English/German translator.  Rather than encode the whole sentence in a single hidden state, each word’s hidden state is passed to the decoder.  All these hidden states, in turn, are then used at each step of the decoding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another simulation.  Here we see how a decoder differs in the level of attention it pays to the words in a French sentence as it </a:t>
            </a:r>
            <a:r>
              <a:rPr lang="en-US" b="0" i="0">
                <a:solidFill>
                  <a:srgbClr val="292929"/>
                </a:solidFill>
                <a:effectLst/>
                <a:latin typeface="charter"/>
              </a:rPr>
              <a:t>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Tree>
    <p:extLst>
      <p:ext uri="{BB962C8B-B14F-4D97-AF65-F5344CB8AC3E}">
        <p14:creationId xmlns:p14="http://schemas.microsoft.com/office/powerpoint/2010/main" val="421129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142" y="693422"/>
            <a:ext cx="6799715" cy="2034251"/>
          </a:xfrm>
          <a:prstGeom prst="rect">
            <a:avLst/>
          </a:prstGeom>
        </p:spPr>
      </p:pic>
      <p:pic>
        <p:nvPicPr>
          <p:cNvPr id="7" name="Picture 6" descr="Diagram, schematic&#10;&#10;Description automatically generated">
            <a:extLst>
              <a:ext uri="{FF2B5EF4-FFF2-40B4-BE49-F238E27FC236}">
                <a16:creationId xmlns:a16="http://schemas.microsoft.com/office/drawing/2014/main" id="{49F66056-8AFA-FFD7-CEAC-7C6990EE3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3496053"/>
            <a:ext cx="6799715" cy="2424685"/>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9024C91-8E7E-94CD-9113-6F634B9A1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33" y="1765267"/>
            <a:ext cx="11046133" cy="3327465"/>
          </a:xfrm>
          <a:prstGeom prst="rect">
            <a:avLst/>
          </a:prstGeom>
        </p:spPr>
      </p:pic>
    </p:spTree>
    <p:extLst>
      <p:ext uri="{BB962C8B-B14F-4D97-AF65-F5344CB8AC3E}">
        <p14:creationId xmlns:p14="http://schemas.microsoft.com/office/powerpoint/2010/main" val="909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E86020-650F-FF20-4F0B-87F9C6E0F0C9}"/>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75000"/>
                    <a:lumOff val="25000"/>
                  </a:schemeClr>
                </a:solidFill>
                <a:latin typeface="Palatino Linotype" panose="02040502050505030304" pitchFamily="18" charset="0"/>
              </a:rPr>
              <a:t>Layer Icons</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7" name="Rectangle: Rounded Corners 6">
            <a:extLst>
              <a:ext uri="{FF2B5EF4-FFF2-40B4-BE49-F238E27FC236}">
                <a16:creationId xmlns:a16="http://schemas.microsoft.com/office/drawing/2014/main" id="{4A8D9048-F4E6-255B-E43F-8819AE2ED8FC}"/>
              </a:ext>
            </a:extLst>
          </p:cNvPr>
          <p:cNvSpPr/>
          <p:nvPr/>
        </p:nvSpPr>
        <p:spPr>
          <a:xfrm>
            <a:off x="1891863" y="3640656"/>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3127434"/>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1546166"/>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3653356"/>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3108955"/>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3672406"/>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3108955"/>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3678756"/>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3108955"/>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407" y="445976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2808847" y="604214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3659966" y="549774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3147" y="4690223"/>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6610132" y="6013790"/>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7461251" y="5469389"/>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32E4B447-A360-8063-BA2A-D82F8DE86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 y="267277"/>
            <a:ext cx="11496435" cy="5978146"/>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755900" y="1450975"/>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11513</TotalTime>
  <Words>2858</Words>
  <Application>Microsoft Office PowerPoint</Application>
  <PresentationFormat>Widescreen</PresentationFormat>
  <Paragraphs>139</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1182</cp:revision>
  <dcterms:created xsi:type="dcterms:W3CDTF">2020-06-14T19:48:25Z</dcterms:created>
  <dcterms:modified xsi:type="dcterms:W3CDTF">2022-08-23T13:15:47Z</dcterms:modified>
</cp:coreProperties>
</file>