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6" r:id="rId2"/>
    <p:sldId id="352" r:id="rId3"/>
    <p:sldId id="336" r:id="rId4"/>
    <p:sldId id="335" r:id="rId5"/>
    <p:sldId id="350" r:id="rId6"/>
    <p:sldId id="308" r:id="rId7"/>
    <p:sldId id="351" r:id="rId8"/>
    <p:sldId id="354" r:id="rId9"/>
    <p:sldId id="355" r:id="rId10"/>
    <p:sldId id="356" r:id="rId11"/>
    <p:sldId id="357" r:id="rId12"/>
    <p:sldId id="345" r:id="rId13"/>
    <p:sldId id="353" r:id="rId14"/>
    <p:sldId id="279" r:id="rId15"/>
    <p:sldId id="339" r:id="rId16"/>
    <p:sldId id="340" r:id="rId17"/>
    <p:sldId id="347" r:id="rId18"/>
    <p:sldId id="358" r:id="rId19"/>
    <p:sldId id="349" r:id="rId20"/>
    <p:sldId id="341" r:id="rId21"/>
    <p:sldId id="344" r:id="rId22"/>
    <p:sldId id="34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77973" autoAdjust="0"/>
  </p:normalViewPr>
  <p:slideViewPr>
    <p:cSldViewPr snapToGrid="0" showGuides="1">
      <p:cViewPr>
        <p:scale>
          <a:sx n="50" d="100"/>
          <a:sy n="50" d="100"/>
        </p:scale>
        <p:origin x="764" y="7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a:p>
            <a:endParaRPr lang="en-US" dirty="0">
              <a:latin typeface="Palatino Linotype" panose="02040502050505030304" pitchFamily="18" charset="0"/>
            </a:endParaRPr>
          </a:p>
          <a:p>
            <a:r>
              <a:rPr lang="en-US" dirty="0">
                <a:latin typeface="Palatino Linotype" panose="02040502050505030304" pitchFamily="18" charset="0"/>
              </a:rPr>
              <a:t>Matt – One example all the way through…</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is a relatively simple idea.  Rather than produce a single (or final) hidden state to represent an input sequence, the encoder outputs a hidden state at each step, with all states accessible to the decoder.  In this image, the hidden state for each word in the English sentence is available to the 2</a:t>
            </a:r>
            <a:r>
              <a:rPr lang="en-US" baseline="30000" dirty="0"/>
              <a:t>nd</a:t>
            </a:r>
            <a:r>
              <a:rPr lang="en-US" dirty="0"/>
              <a:t> decoder cell.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strategy works well for short sentences, but it breaks when a sequence is long.  Accessing thousands of hidden states at the same time creates a lot of work for the decoder.   Attention reduces this workload by assigning a different amount of weight or “attention” to each state.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led to much better translations, but it still had a major shortcoming.  The computations are inherently sequential and cannot be parallelized across the input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transformer, a new model architecture was introduced.  Drop recurrence altogether and use a special form of attention called </a:t>
            </a:r>
            <a:r>
              <a:rPr lang="en-US" b="1" dirty="0"/>
              <a:t>self-attention</a:t>
            </a:r>
            <a:r>
              <a:rPr lang="en-US" dirty="0"/>
              <a:t> instead.  The basic idea is to allow attention to operate on all the states in the same layer of the neural network.  As pictured here, both the encoder and decoder have their own self-attention mechanisms, with their outputs fed to feed-forward neural networks (FF NNs). This architecture trains much faster than recurrent models, and it paved the way for many NLP breakthroughs.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attention mechanism of our simple English/German translator.  Rather than encode the whole sentence in a single hidden state, each word’s hidden state is passed to the decoder.  All these hidden states, in turn, are then used at each step of the decoding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80757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each </a:t>
            </a:r>
            <a:r>
              <a:rPr lang="en-US" b="1" i="0" dirty="0">
                <a:solidFill>
                  <a:srgbClr val="292929"/>
                </a:solidFill>
                <a:effectLst/>
                <a:latin typeface="charter"/>
              </a:rPr>
              <a:t>attention head </a:t>
            </a:r>
            <a:r>
              <a:rPr lang="en-US" b="0" i="0" dirty="0">
                <a:solidFill>
                  <a:srgbClr val="292929"/>
                </a:solidFill>
                <a:effectLst/>
                <a:latin typeface="charter"/>
              </a:rPr>
              <a:t>being a different color – red, green, blue.   As shown here, attention changes, depending on the head and the question it asks.  With the green head, attention is on the first word, in response to the question of who did the action.  With the red head, attention shifts to the second word in response to the question – ‘Did what?’  And finally, the last word is the focus of attention in the blue head,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Of course, the translation of a given word to another language may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end this mini-lecture with another simulation.  Here we see how a decoder differs in the level of attention it pays to the words in a French sentence as it </a:t>
            </a:r>
            <a:r>
              <a:rPr lang="en-US" b="0" i="0">
                <a:solidFill>
                  <a:srgbClr val="292929"/>
                </a:solidFill>
                <a:effectLst/>
                <a:latin typeface="charter"/>
              </a:rPr>
              <a:t>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our last session, we discussed three transformer building blocks: 1) Layer Norm, 2) Positional Encoding, and 3) Skip Connections.  Word embeddings, of course, were covered in our NLP workshop series.  In this session, we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begin with a story.</a:t>
            </a:r>
          </a:p>
          <a:p>
            <a:pPr algn="l"/>
            <a:endParaRPr lang="en-US" dirty="0"/>
          </a:p>
          <a:p>
            <a:pPr algn="l"/>
            <a:r>
              <a:rPr lang="en-US" dirty="0"/>
              <a:t>Imagine a friend has decided to repaint her house, and she sends us to the paint store to find a color that is </a:t>
            </a:r>
            <a:r>
              <a:rPr lang="en-US" i="1" dirty="0"/>
              <a:t>light yellow with a bit of dark orange</a:t>
            </a:r>
            <a:r>
              <a:rPr lang="en-US" dirty="0"/>
              <a:t>. But when we get there, the store has no color like that.  It looks like we'll have to mix a custom color.  </a:t>
            </a:r>
          </a:p>
          <a:p>
            <a:pPr algn="l"/>
            <a:endParaRPr lang="en-US" dirty="0"/>
          </a:p>
          <a:p>
            <a:pPr algn="l"/>
            <a:r>
              <a:rPr lang="en-US" dirty="0"/>
              <a:t>But how do we do that?  Well, the first step is to search the store's existing inventory, checking the description on each can's label to see how closely it matches the request.  And to the extent it does, we include an appropriate amount of that color. As pictured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In our short story, we used everyday words to describe the attention process.  But in the literature, these terms are never used, only the technical equivalents listed in this table. You will encounter this technical vocabulary shortly in the hands-on exercise.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499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The paint story provided us with an intuitive introduction to attention.  Let’s now illustrate this idea with a concrete example.  </a:t>
            </a:r>
          </a:p>
          <a:p>
            <a:pPr algn="l"/>
            <a:endParaRPr lang="en-US" dirty="0">
              <a:latin typeface="+mn-lt"/>
            </a:endParaRPr>
          </a:p>
          <a:p>
            <a:pPr algn="l"/>
            <a:r>
              <a:rPr lang="en-US" dirty="0">
                <a:latin typeface="+mn-lt"/>
              </a:rPr>
              <a:t>Here we see two sentences with the word </a:t>
            </a:r>
            <a:r>
              <a:rPr lang="en-US" i="0" u="sng" dirty="0">
                <a:latin typeface="+mn-lt"/>
              </a:rPr>
              <a:t>flies</a:t>
            </a:r>
            <a:r>
              <a:rPr lang="en-US" dirty="0">
                <a:latin typeface="+mn-lt"/>
              </a:rPr>
              <a:t> highlighted in blue.  Interestingly, the meaning of this word differs dramatically depending on the context.  In the first, “flies” is a verb indicating movement whereas it acts as a subject (a pesky insect) in the second.</a:t>
            </a:r>
          </a:p>
          <a:p>
            <a:pPr algn="l"/>
            <a:endParaRPr lang="en-US" dirty="0">
              <a:latin typeface="+mn-lt"/>
            </a:endParaRPr>
          </a:p>
          <a:p>
            <a:pPr algn="l"/>
            <a:r>
              <a:rPr lang="en-US" dirty="0">
                <a:latin typeface="+mn-lt"/>
              </a:rPr>
              <a:t>So, how does a reader arrive at a correct definition?  In each sentence, the key is to figure out what other words influence the meaning of “flies” and focus on just those words while ignoring the others.   We then </a:t>
            </a:r>
            <a:r>
              <a:rPr lang="en-US" b="1" dirty="0">
                <a:latin typeface="+mn-lt"/>
              </a:rPr>
              <a:t>blend</a:t>
            </a:r>
            <a:r>
              <a:rPr lang="en-US" dirty="0">
                <a:latin typeface="+mn-lt"/>
              </a:rPr>
              <a:t> our understanding of those words to arrive at a correct definition.  Take, for instance, the 2</a:t>
            </a:r>
            <a:r>
              <a:rPr lang="en-US" baseline="30000" dirty="0">
                <a:latin typeface="+mn-lt"/>
              </a:rPr>
              <a:t>nd</a:t>
            </a:r>
            <a:r>
              <a:rPr lang="en-US" dirty="0">
                <a:latin typeface="+mn-lt"/>
              </a:rPr>
              <a:t> sentence.  Here “fruit” and “banana” are important as they point to a food source of interest to a mammal or insect of some sort. </a:t>
            </a:r>
          </a:p>
          <a:p>
            <a:pPr algn="l"/>
            <a:endParaRPr lang="en-US" dirty="0">
              <a:latin typeface="+mn-lt"/>
            </a:endParaRPr>
          </a:p>
          <a:p>
            <a:pPr algn="l"/>
            <a:r>
              <a:rPr lang="en-US" b="1" dirty="0">
                <a:latin typeface="+mn-lt"/>
              </a:rPr>
              <a:t>Attention</a:t>
            </a:r>
            <a:r>
              <a:rPr lang="en-US" dirty="0">
                <a:latin typeface="+mn-lt"/>
              </a:rPr>
              <a:t> or </a:t>
            </a:r>
            <a:r>
              <a:rPr lang="en-US" b="1" dirty="0">
                <a:latin typeface="+mn-lt"/>
              </a:rPr>
              <a:t>self-attention</a:t>
            </a:r>
            <a:r>
              <a:rPr lang="en-US" dirty="0">
                <a:latin typeface="+mn-lt"/>
              </a:rPr>
              <a:t> mimics this same process. Attention focuses on only the parts of the context (sentence) that matter.</a:t>
            </a:r>
          </a:p>
          <a:p>
            <a:pPr algn="l"/>
            <a:endParaRPr lang="en-US" dirty="0">
              <a:latin typeface="+mn-lt"/>
            </a:endParaRPr>
          </a:p>
          <a:p>
            <a:pPr algn="l"/>
            <a:r>
              <a:rPr lang="en-US" dirty="0">
                <a:latin typeface="+mn-lt"/>
              </a:rPr>
              <a:t>Let’s visualize this in color, just as we did in our paint story!  </a:t>
            </a:r>
          </a:p>
          <a:p>
            <a:pPr algn="l"/>
            <a:endParaRPr lang="en-US" dirty="0">
              <a:latin typeface="+mn-lt"/>
            </a:endParaRPr>
          </a:p>
          <a:p>
            <a:pPr algn="l"/>
            <a:endParaRPr lang="en-US"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here’s the visualization of the self-attention mechanism for the two sentences from the previous slide.  This looks familiar, doesn’t it?  Rather than talk about paint, the colors in this picture represent specific words.  And as we see, self-attention has discovered the most important context words, blending their colors, creating a unique stack of mixed hues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sentence (time flies like an arrow), the self-attention color chips are blends of blue and green.  Hence, the words “time” and “arrow” act as key influencers, resulting in the word embedding for “soars”.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context is quite different in the second sentence.  The self-attention color chips in this stack are blends of purple, orange, and red.  Hence, the words “fruit” and “banana” play an influential role in this case, resulting in the word embedding for “insect”.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9588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want to pay attention to different combinations of words in a single sentence.  Doing so allows us to gain a more nuanced understanding of its meaning.  The diagram pictured here is of a </a:t>
            </a:r>
            <a:r>
              <a:rPr lang="en-US" b="1" dirty="0"/>
              <a:t>multi-head attention </a:t>
            </a:r>
            <a:r>
              <a:rPr lang="en-US" b="0" dirty="0"/>
              <a:t>network.</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Each head is a distinct attention network.  The more heads we have, the more different aspects of the input they can focus 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often combine the outputs of the head into a list and then…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Run that through a fully connected layer to create an output that is the same shape as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75168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45DAD3-D954-0FF1-8F79-DBF6100A0C2F}"/>
              </a:ext>
            </a:extLst>
          </p:cNvPr>
          <p:cNvPicPr>
            <a:picLocks noChangeAspect="1"/>
          </p:cNvPicPr>
          <p:nvPr/>
        </p:nvPicPr>
        <p:blipFill>
          <a:blip r:embed="rId2"/>
          <a:stretch>
            <a:fillRect/>
          </a:stretch>
        </p:blipFill>
        <p:spPr>
          <a:xfrm>
            <a:off x="1946275" y="117475"/>
            <a:ext cx="8299450" cy="6623050"/>
          </a:xfrm>
          <a:prstGeom prst="rect">
            <a:avLst/>
          </a:prstGeom>
        </p:spPr>
      </p:pic>
    </p:spTree>
    <p:extLst>
      <p:ext uri="{BB962C8B-B14F-4D97-AF65-F5344CB8AC3E}">
        <p14:creationId xmlns:p14="http://schemas.microsoft.com/office/powerpoint/2010/main" val="413332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5EA0BD-592E-1BBC-83D3-1DDF11349209}"/>
              </a:ext>
            </a:extLst>
          </p:cNvPr>
          <p:cNvPicPr>
            <a:picLocks noChangeAspect="1"/>
          </p:cNvPicPr>
          <p:nvPr/>
        </p:nvPicPr>
        <p:blipFill>
          <a:blip r:embed="rId2"/>
          <a:stretch>
            <a:fillRect/>
          </a:stretch>
        </p:blipFill>
        <p:spPr>
          <a:xfrm>
            <a:off x="2800350" y="835025"/>
            <a:ext cx="6591300" cy="5187950"/>
          </a:xfrm>
          <a:prstGeom prst="rect">
            <a:avLst/>
          </a:prstGeom>
        </p:spPr>
      </p:pic>
    </p:spTree>
    <p:extLst>
      <p:ext uri="{BB962C8B-B14F-4D97-AF65-F5344CB8AC3E}">
        <p14:creationId xmlns:p14="http://schemas.microsoft.com/office/powerpoint/2010/main" val="43422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D727C3-B730-0531-9E80-1354F2F0ED3D}"/>
              </a:ext>
            </a:extLst>
          </p:cNvPr>
          <p:cNvSpPr txBox="1"/>
          <p:nvPr/>
        </p:nvSpPr>
        <p:spPr>
          <a:xfrm>
            <a:off x="-1" y="6550223"/>
            <a:ext cx="14508841"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descr="Diagram, shape&#10;&#10;Description automatically generated">
            <a:extLst>
              <a:ext uri="{FF2B5EF4-FFF2-40B4-BE49-F238E27FC236}">
                <a16:creationId xmlns:a16="http://schemas.microsoft.com/office/drawing/2014/main" id="{B15FBBE4-0EB4-7222-72E5-466761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436" y="1547320"/>
            <a:ext cx="5351127" cy="3763359"/>
          </a:xfrm>
          <a:prstGeom prst="rect">
            <a:avLst/>
          </a:prstGeom>
        </p:spPr>
      </p:pic>
      <p:sp>
        <p:nvSpPr>
          <p:cNvPr id="10" name="Rectangle: Rounded Corners 9">
            <a:extLst>
              <a:ext uri="{FF2B5EF4-FFF2-40B4-BE49-F238E27FC236}">
                <a16:creationId xmlns:a16="http://schemas.microsoft.com/office/drawing/2014/main" id="{C73968D3-AD63-863C-A874-262106478D11}"/>
              </a:ext>
            </a:extLst>
          </p:cNvPr>
          <p:cNvSpPr/>
          <p:nvPr/>
        </p:nvSpPr>
        <p:spPr>
          <a:xfrm>
            <a:off x="5767145" y="587871"/>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Attention Heads</a:t>
            </a:r>
          </a:p>
        </p:txBody>
      </p:sp>
      <p:cxnSp>
        <p:nvCxnSpPr>
          <p:cNvPr id="11" name="Straight Connector 10">
            <a:extLst>
              <a:ext uri="{FF2B5EF4-FFF2-40B4-BE49-F238E27FC236}">
                <a16:creationId xmlns:a16="http://schemas.microsoft.com/office/drawing/2014/main" id="{9D65763A-67E7-1BD0-0608-94B612BCCE53}"/>
              </a:ext>
            </a:extLst>
          </p:cNvPr>
          <p:cNvCxnSpPr>
            <a:cxnSpLocks/>
          </p:cNvCxnSpPr>
          <p:nvPr/>
        </p:nvCxnSpPr>
        <p:spPr>
          <a:xfrm flipV="1">
            <a:off x="5499100" y="1022540"/>
            <a:ext cx="268045" cy="52478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BCAC510-FA2E-19CD-3956-AABB53F07792}"/>
              </a:ext>
            </a:extLst>
          </p:cNvPr>
          <p:cNvSpPr/>
          <p:nvPr/>
        </p:nvSpPr>
        <p:spPr>
          <a:xfrm>
            <a:off x="7012542" y="1535663"/>
            <a:ext cx="1223408"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List</a:t>
            </a:r>
          </a:p>
        </p:txBody>
      </p:sp>
      <p:cxnSp>
        <p:nvCxnSpPr>
          <p:cNvPr id="15" name="Straight Connector 14">
            <a:extLst>
              <a:ext uri="{FF2B5EF4-FFF2-40B4-BE49-F238E27FC236}">
                <a16:creationId xmlns:a16="http://schemas.microsoft.com/office/drawing/2014/main" id="{DB97AA76-B34D-F2CF-DD9B-B855C66EBA31}"/>
              </a:ext>
            </a:extLst>
          </p:cNvPr>
          <p:cNvCxnSpPr>
            <a:cxnSpLocks/>
          </p:cNvCxnSpPr>
          <p:nvPr/>
        </p:nvCxnSpPr>
        <p:spPr>
          <a:xfrm flipV="1">
            <a:off x="6883400" y="1979074"/>
            <a:ext cx="158750" cy="38947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B501C73-3839-86A9-28E9-4F897C137C22}"/>
              </a:ext>
            </a:extLst>
          </p:cNvPr>
          <p:cNvSpPr/>
          <p:nvPr/>
        </p:nvSpPr>
        <p:spPr>
          <a:xfrm>
            <a:off x="6658185" y="5100630"/>
            <a:ext cx="2294454"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 Connected Layer</a:t>
            </a:r>
          </a:p>
        </p:txBody>
      </p:sp>
      <p:cxnSp>
        <p:nvCxnSpPr>
          <p:cNvPr id="22" name="Straight Connector 21">
            <a:extLst>
              <a:ext uri="{FF2B5EF4-FFF2-40B4-BE49-F238E27FC236}">
                <a16:creationId xmlns:a16="http://schemas.microsoft.com/office/drawing/2014/main" id="{2462A746-5E72-3D17-5076-C0F64E81688A}"/>
              </a:ext>
            </a:extLst>
          </p:cNvPr>
          <p:cNvCxnSpPr>
            <a:cxnSpLocks/>
          </p:cNvCxnSpPr>
          <p:nvPr/>
        </p:nvCxnSpPr>
        <p:spPr>
          <a:xfrm flipH="1" flipV="1">
            <a:off x="7549225" y="3489325"/>
            <a:ext cx="75021" cy="15996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E86020-650F-FF20-4F0B-87F9C6E0F0C9}"/>
              </a:ext>
            </a:extLst>
          </p:cNvPr>
          <p:cNvSpPr txBox="1">
            <a:spLocks/>
          </p:cNvSpPr>
          <p:nvPr/>
        </p:nvSpPr>
        <p:spPr>
          <a:xfrm>
            <a:off x="0" y="793808"/>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75000"/>
                    <a:lumOff val="25000"/>
                  </a:schemeClr>
                </a:solidFill>
                <a:latin typeface="Palatino Linotype" panose="02040502050505030304" pitchFamily="18" charset="0"/>
              </a:rPr>
              <a:t>Layer Icons</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7" name="Rectangle: Rounded Corners 6">
            <a:extLst>
              <a:ext uri="{FF2B5EF4-FFF2-40B4-BE49-F238E27FC236}">
                <a16:creationId xmlns:a16="http://schemas.microsoft.com/office/drawing/2014/main" id="{4A8D9048-F4E6-255B-E43F-8819AE2ED8FC}"/>
              </a:ext>
            </a:extLst>
          </p:cNvPr>
          <p:cNvSpPr/>
          <p:nvPr/>
        </p:nvSpPr>
        <p:spPr>
          <a:xfrm>
            <a:off x="1891863" y="3640656"/>
            <a:ext cx="1587937"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Self Attention</a:t>
            </a:r>
          </a:p>
        </p:txBody>
      </p:sp>
      <p:cxnSp>
        <p:nvCxnSpPr>
          <p:cNvPr id="8" name="Straight Connector 7">
            <a:extLst>
              <a:ext uri="{FF2B5EF4-FFF2-40B4-BE49-F238E27FC236}">
                <a16:creationId xmlns:a16="http://schemas.microsoft.com/office/drawing/2014/main" id="{958C7CD3-F1CB-C800-3263-5B1B63B1729C}"/>
              </a:ext>
            </a:extLst>
          </p:cNvPr>
          <p:cNvCxnSpPr>
            <a:cxnSpLocks/>
            <a:stCxn id="7" idx="0"/>
          </p:cNvCxnSpPr>
          <p:nvPr/>
        </p:nvCxnSpPr>
        <p:spPr>
          <a:xfrm flipV="1">
            <a:off x="2685832" y="3127434"/>
            <a:ext cx="368518" cy="5132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92DD4A0B-CAB8-B9B7-2DF6-FEC5D32C1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103" y="1546166"/>
            <a:ext cx="7235794" cy="1581268"/>
          </a:xfrm>
          <a:prstGeom prst="rect">
            <a:avLst/>
          </a:prstGeom>
        </p:spPr>
      </p:pic>
      <p:sp>
        <p:nvSpPr>
          <p:cNvPr id="13" name="Rectangle: Rounded Corners 12">
            <a:extLst>
              <a:ext uri="{FF2B5EF4-FFF2-40B4-BE49-F238E27FC236}">
                <a16:creationId xmlns:a16="http://schemas.microsoft.com/office/drawing/2014/main" id="{79960C0B-922F-0F33-CBA4-37F79B3E8F2A}"/>
              </a:ext>
            </a:extLst>
          </p:cNvPr>
          <p:cNvSpPr/>
          <p:nvPr/>
        </p:nvSpPr>
        <p:spPr>
          <a:xfrm>
            <a:off x="3676213" y="3653356"/>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Self Attention</a:t>
            </a:r>
          </a:p>
        </p:txBody>
      </p:sp>
      <p:cxnSp>
        <p:nvCxnSpPr>
          <p:cNvPr id="14" name="Straight Connector 13">
            <a:extLst>
              <a:ext uri="{FF2B5EF4-FFF2-40B4-BE49-F238E27FC236}">
                <a16:creationId xmlns:a16="http://schemas.microsoft.com/office/drawing/2014/main" id="{F268F8CE-77C4-46A8-BDE6-40E3BA517D81}"/>
              </a:ext>
            </a:extLst>
          </p:cNvPr>
          <p:cNvCxnSpPr>
            <a:cxnSpLocks/>
            <a:stCxn id="13" idx="0"/>
          </p:cNvCxnSpPr>
          <p:nvPr/>
        </p:nvCxnSpPr>
        <p:spPr>
          <a:xfrm flipV="1">
            <a:off x="4527332" y="3108955"/>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1F495FA-0F83-5FDF-7503-17989A35BC99}"/>
              </a:ext>
            </a:extLst>
          </p:cNvPr>
          <p:cNvSpPr/>
          <p:nvPr/>
        </p:nvSpPr>
        <p:spPr>
          <a:xfrm>
            <a:off x="5759013" y="3672406"/>
            <a:ext cx="1702237" cy="41166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Q/KV Attention</a:t>
            </a:r>
          </a:p>
        </p:txBody>
      </p:sp>
      <p:cxnSp>
        <p:nvCxnSpPr>
          <p:cNvPr id="19" name="Straight Connector 18">
            <a:extLst>
              <a:ext uri="{FF2B5EF4-FFF2-40B4-BE49-F238E27FC236}">
                <a16:creationId xmlns:a16="http://schemas.microsoft.com/office/drawing/2014/main" id="{A794DFFF-F399-9047-460A-C91E5696BCC3}"/>
              </a:ext>
            </a:extLst>
          </p:cNvPr>
          <p:cNvCxnSpPr>
            <a:cxnSpLocks/>
            <a:stCxn id="18" idx="0"/>
          </p:cNvCxnSpPr>
          <p:nvPr/>
        </p:nvCxnSpPr>
        <p:spPr>
          <a:xfrm flipV="1">
            <a:off x="6610132" y="3108955"/>
            <a:ext cx="311368" cy="56345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21C0102-CCB6-C3BF-8894-A0ADE0903352}"/>
              </a:ext>
            </a:extLst>
          </p:cNvPr>
          <p:cNvSpPr/>
          <p:nvPr/>
        </p:nvSpPr>
        <p:spPr>
          <a:xfrm>
            <a:off x="7638613" y="3678756"/>
            <a:ext cx="2140387" cy="5380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Q/KV Self Attention</a:t>
            </a:r>
          </a:p>
        </p:txBody>
      </p:sp>
      <p:cxnSp>
        <p:nvCxnSpPr>
          <p:cNvPr id="28" name="Straight Connector 27">
            <a:extLst>
              <a:ext uri="{FF2B5EF4-FFF2-40B4-BE49-F238E27FC236}">
                <a16:creationId xmlns:a16="http://schemas.microsoft.com/office/drawing/2014/main" id="{292C618D-F524-8138-E7F0-C0CEC47C4F70}"/>
              </a:ext>
            </a:extLst>
          </p:cNvPr>
          <p:cNvCxnSpPr>
            <a:cxnSpLocks/>
            <a:stCxn id="27" idx="0"/>
          </p:cNvCxnSpPr>
          <p:nvPr/>
        </p:nvCxnSpPr>
        <p:spPr>
          <a:xfrm flipV="1">
            <a:off x="8708807" y="3108955"/>
            <a:ext cx="263743" cy="5698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CF288EF1-E09B-025E-893A-D7CF04436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407" y="4459765"/>
            <a:ext cx="1756236" cy="1295400"/>
          </a:xfrm>
          <a:prstGeom prst="rect">
            <a:avLst/>
          </a:prstGeom>
        </p:spPr>
      </p:pic>
      <p:sp>
        <p:nvSpPr>
          <p:cNvPr id="36" name="Rectangle: Rounded Corners 35">
            <a:extLst>
              <a:ext uri="{FF2B5EF4-FFF2-40B4-BE49-F238E27FC236}">
                <a16:creationId xmlns:a16="http://schemas.microsoft.com/office/drawing/2014/main" id="{4BB25C85-E5A8-A301-40DF-3455C9EBC220}"/>
              </a:ext>
            </a:extLst>
          </p:cNvPr>
          <p:cNvSpPr/>
          <p:nvPr/>
        </p:nvSpPr>
        <p:spPr>
          <a:xfrm>
            <a:off x="2808847" y="6042145"/>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cxnSp>
        <p:nvCxnSpPr>
          <p:cNvPr id="37" name="Straight Connector 36">
            <a:extLst>
              <a:ext uri="{FF2B5EF4-FFF2-40B4-BE49-F238E27FC236}">
                <a16:creationId xmlns:a16="http://schemas.microsoft.com/office/drawing/2014/main" id="{B14DBC2B-9793-E825-4E44-1CF2B169F96F}"/>
              </a:ext>
            </a:extLst>
          </p:cNvPr>
          <p:cNvCxnSpPr>
            <a:cxnSpLocks/>
            <a:stCxn id="36" idx="0"/>
          </p:cNvCxnSpPr>
          <p:nvPr/>
        </p:nvCxnSpPr>
        <p:spPr>
          <a:xfrm flipV="1">
            <a:off x="3659966" y="5497744"/>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Shape&#10;&#10;Description automatically generated">
            <a:extLst>
              <a:ext uri="{FF2B5EF4-FFF2-40B4-BE49-F238E27FC236}">
                <a16:creationId xmlns:a16="http://schemas.microsoft.com/office/drawing/2014/main" id="{BD4DF907-760F-0C58-A121-36F79B2A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3147" y="4690223"/>
            <a:ext cx="2210696" cy="803377"/>
          </a:xfrm>
          <a:prstGeom prst="rect">
            <a:avLst/>
          </a:prstGeom>
        </p:spPr>
      </p:pic>
      <p:sp>
        <p:nvSpPr>
          <p:cNvPr id="40" name="Rectangle: Rounded Corners 39">
            <a:extLst>
              <a:ext uri="{FF2B5EF4-FFF2-40B4-BE49-F238E27FC236}">
                <a16:creationId xmlns:a16="http://schemas.microsoft.com/office/drawing/2014/main" id="{BA6D3763-D117-5571-391A-78462E56F9E8}"/>
              </a:ext>
            </a:extLst>
          </p:cNvPr>
          <p:cNvSpPr/>
          <p:nvPr/>
        </p:nvSpPr>
        <p:spPr>
          <a:xfrm>
            <a:off x="6610132" y="6013790"/>
            <a:ext cx="1702237" cy="48102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Embedding</a:t>
            </a:r>
          </a:p>
        </p:txBody>
      </p:sp>
      <p:cxnSp>
        <p:nvCxnSpPr>
          <p:cNvPr id="41" name="Straight Connector 40">
            <a:extLst>
              <a:ext uri="{FF2B5EF4-FFF2-40B4-BE49-F238E27FC236}">
                <a16:creationId xmlns:a16="http://schemas.microsoft.com/office/drawing/2014/main" id="{CDB105D3-FBC7-CCA8-6E92-7A9145557878}"/>
              </a:ext>
            </a:extLst>
          </p:cNvPr>
          <p:cNvCxnSpPr>
            <a:cxnSpLocks/>
            <a:stCxn id="40" idx="0"/>
          </p:cNvCxnSpPr>
          <p:nvPr/>
        </p:nvCxnSpPr>
        <p:spPr>
          <a:xfrm flipV="1">
            <a:off x="7461251" y="5469389"/>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8" grpId="0" animBg="1"/>
      <p:bldP spid="27" grpId="0" animBg="1"/>
      <p:bldP spid="36"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dec-attn">
            <a:extLst>
              <a:ext uri="{FF2B5EF4-FFF2-40B4-BE49-F238E27FC236}">
                <a16:creationId xmlns:a16="http://schemas.microsoft.com/office/drawing/2014/main" id="{98BF0F41-68AA-47FF-87F3-A5D3498B3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220" y="2017871"/>
            <a:ext cx="8509318" cy="282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nsformer-self-attn">
            <a:extLst>
              <a:ext uri="{FF2B5EF4-FFF2-40B4-BE49-F238E27FC236}">
                <a16:creationId xmlns:a16="http://schemas.microsoft.com/office/drawing/2014/main" id="{E48BEBC0-7E08-4B16-BA46-BE71D8FF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2235708"/>
            <a:ext cx="9944100" cy="238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96329B-50C0-4434-8083-5AF2A8C36B9F}"/>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935474" y="1828120"/>
            <a:ext cx="8321051" cy="36473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4122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4032-3ADA-701F-1158-2C42E99CFA0F}"/>
              </a:ext>
            </a:extLst>
          </p:cNvPr>
          <p:cNvSpPr txBox="1">
            <a:spLocks/>
          </p:cNvSpPr>
          <p:nvPr/>
        </p:nvSpPr>
        <p:spPr>
          <a:xfrm>
            <a:off x="0" y="793808"/>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75000"/>
                    <a:lumOff val="25000"/>
                  </a:schemeClr>
                </a:solidFill>
                <a:latin typeface="Palatino Linotype" panose="02040502050505030304" pitchFamily="18" charset="0"/>
              </a:rPr>
              <a:t>Multi-Head Attention</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62795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FBD5FB-F364-404F-BA46-9C6009146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0" y="388304"/>
            <a:ext cx="10985740" cy="6081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DE0501-7B98-4E41-A070-AA3D936E68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rgbClr val="30335E"/>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07EA4DA9-6C60-4994-B678-CCC306BD97DB}"/>
              </a:ext>
            </a:extLst>
          </p:cNvPr>
          <p:cNvPicPr>
            <a:picLocks noChangeAspect="1"/>
          </p:cNvPicPr>
          <p:nvPr/>
        </p:nvPicPr>
        <p:blipFill>
          <a:blip r:embed="rId3"/>
          <a:stretch>
            <a:fillRect/>
          </a:stretch>
        </p:blipFill>
        <p:spPr>
          <a:xfrm>
            <a:off x="0" y="324192"/>
            <a:ext cx="3233668" cy="840754"/>
          </a:xfrm>
          <a:prstGeom prst="rect">
            <a:avLst/>
          </a:prstGeom>
        </p:spPr>
      </p:pic>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Attention</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32E4B447-A360-8063-BA2A-D82F8DE86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88" y="267277"/>
            <a:ext cx="11496435" cy="5978146"/>
          </a:xfrm>
          <a:prstGeom prst="rect">
            <a:avLst/>
          </a:prstGeom>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2762410758"/>
              </p:ext>
            </p:extLst>
          </p:nvPr>
        </p:nvGraphicFramePr>
        <p:xfrm>
          <a:off x="2032000" y="2636520"/>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112736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Time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an arrow</a:t>
            </a:r>
          </a:p>
        </p:txBody>
      </p:sp>
      <p:sp>
        <p:nvSpPr>
          <p:cNvPr id="4" name="TextBox 3">
            <a:extLst>
              <a:ext uri="{FF2B5EF4-FFF2-40B4-BE49-F238E27FC236}">
                <a16:creationId xmlns:a16="http://schemas.microsoft.com/office/drawing/2014/main" id="{C534E602-04A6-45DD-A2D8-9E592B7A1A09}"/>
              </a:ext>
            </a:extLst>
          </p:cNvPr>
          <p:cNvSpPr txBox="1"/>
          <p:nvPr/>
        </p:nvSpPr>
        <p:spPr>
          <a:xfrm>
            <a:off x="3175000" y="3789217"/>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Fruit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 banana</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98F97174-53FA-49C2-A89A-57E989942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802" y="1179283"/>
            <a:ext cx="7016395" cy="4499434"/>
          </a:xfrm>
          <a:prstGeom prst="rect">
            <a:avLst/>
          </a:prstGeom>
        </p:spPr>
      </p:pic>
      <p:sp>
        <p:nvSpPr>
          <p:cNvPr id="4" name="TextBox 3">
            <a:extLst>
              <a:ext uri="{FF2B5EF4-FFF2-40B4-BE49-F238E27FC236}">
                <a16:creationId xmlns:a16="http://schemas.microsoft.com/office/drawing/2014/main" id="{3245D491-8ABE-4D30-B646-27CE4511CB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907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B03CF6-1ED1-9A36-E1D4-135A9A62A70F}"/>
              </a:ext>
            </a:extLst>
          </p:cNvPr>
          <p:cNvPicPr>
            <a:picLocks noChangeAspect="1"/>
          </p:cNvPicPr>
          <p:nvPr/>
        </p:nvPicPr>
        <p:blipFill>
          <a:blip r:embed="rId2"/>
          <a:stretch>
            <a:fillRect/>
          </a:stretch>
        </p:blipFill>
        <p:spPr>
          <a:xfrm>
            <a:off x="2755900" y="1450975"/>
            <a:ext cx="6680200" cy="3956050"/>
          </a:xfrm>
          <a:prstGeom prst="rect">
            <a:avLst/>
          </a:prstGeom>
        </p:spPr>
      </p:pic>
    </p:spTree>
    <p:extLst>
      <p:ext uri="{BB962C8B-B14F-4D97-AF65-F5344CB8AC3E}">
        <p14:creationId xmlns:p14="http://schemas.microsoft.com/office/powerpoint/2010/main" val="92809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934EC-018C-3FDE-256B-DB5A77ED30F9}"/>
              </a:ext>
            </a:extLst>
          </p:cNvPr>
          <p:cNvPicPr>
            <a:picLocks noChangeAspect="1"/>
          </p:cNvPicPr>
          <p:nvPr/>
        </p:nvPicPr>
        <p:blipFill>
          <a:blip r:embed="rId2"/>
          <a:stretch>
            <a:fillRect/>
          </a:stretch>
        </p:blipFill>
        <p:spPr>
          <a:xfrm>
            <a:off x="3041650" y="911225"/>
            <a:ext cx="6108700" cy="5035550"/>
          </a:xfrm>
          <a:prstGeom prst="rect">
            <a:avLst/>
          </a:prstGeom>
        </p:spPr>
      </p:pic>
    </p:spTree>
    <p:extLst>
      <p:ext uri="{BB962C8B-B14F-4D97-AF65-F5344CB8AC3E}">
        <p14:creationId xmlns:p14="http://schemas.microsoft.com/office/powerpoint/2010/main" val="18744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11214</TotalTime>
  <Words>2372</Words>
  <Application>Microsoft Office PowerPoint</Application>
  <PresentationFormat>Widescreen</PresentationFormat>
  <Paragraphs>124</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charter</vt:lpstr>
      <vt:lpstr>sohne</vt:lpstr>
      <vt:lpstr>Arial</vt:lpstr>
      <vt:lpstr>Calibri</vt:lpstr>
      <vt:lpstr>Calibri Light</vt:lpstr>
      <vt:lpstr>Palatino Linotype</vt:lpstr>
      <vt:lpstr>Wingdings</vt:lpstr>
      <vt:lpstr>Office Theme</vt:lpstr>
      <vt:lpstr>PowerPoint Presentation</vt:lpstr>
      <vt:lpstr>Lesson Overview</vt:lpstr>
      <vt:lpstr>Transformer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1157</cp:revision>
  <dcterms:created xsi:type="dcterms:W3CDTF">2020-06-14T19:48:25Z</dcterms:created>
  <dcterms:modified xsi:type="dcterms:W3CDTF">2022-08-19T21:11:00Z</dcterms:modified>
</cp:coreProperties>
</file>