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6" r:id="rId2"/>
    <p:sldId id="352" r:id="rId3"/>
    <p:sldId id="336" r:id="rId4"/>
    <p:sldId id="335" r:id="rId5"/>
    <p:sldId id="350" r:id="rId6"/>
    <p:sldId id="308" r:id="rId7"/>
    <p:sldId id="351" r:id="rId8"/>
    <p:sldId id="354" r:id="rId9"/>
    <p:sldId id="355" r:id="rId10"/>
    <p:sldId id="356" r:id="rId11"/>
    <p:sldId id="357" r:id="rId12"/>
    <p:sldId id="345" r:id="rId13"/>
    <p:sldId id="349" r:id="rId14"/>
    <p:sldId id="279" r:id="rId15"/>
    <p:sldId id="339" r:id="rId16"/>
    <p:sldId id="340" r:id="rId17"/>
    <p:sldId id="358" r:id="rId18"/>
    <p:sldId id="359" r:id="rId19"/>
    <p:sldId id="361" r:id="rId20"/>
    <p:sldId id="362" r:id="rId21"/>
    <p:sldId id="353" r:id="rId22"/>
    <p:sldId id="341" r:id="rId23"/>
    <p:sldId id="344" r:id="rId24"/>
    <p:sldId id="34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8" autoAdjust="0"/>
    <p:restoredTop sz="52510" autoAdjust="0"/>
  </p:normalViewPr>
  <p:slideViewPr>
    <p:cSldViewPr snapToGrid="0" showGuides="1">
      <p:cViewPr varScale="1">
        <p:scale>
          <a:sx n="39" d="100"/>
          <a:sy n="39" d="100"/>
        </p:scale>
        <p:origin x="1312" y="2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increasingly important -- Add agenda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variant of self-attention is called Q/KV attention.  With Q/KV attention, the queries come from one source and the keys and values from another.  The queries in the seq2seq model, for example, come from the encoder and the keys and values from the decoder.  This is sometimes called an </a:t>
            </a:r>
            <a:r>
              <a:rPr lang="en-US" b="1" dirty="0"/>
              <a:t>encoder-decoder</a:t>
            </a:r>
            <a:r>
              <a:rPr lang="en-US" dirty="0"/>
              <a:t> attention layer.</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020600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want to pay attention to different combinations of words in a single sentence.  Doing so allows us to gain a more nuanced understanding of its meaning.  The diagram pictured here is of a </a:t>
            </a:r>
            <a:r>
              <a:rPr lang="en-US" b="1" dirty="0"/>
              <a:t>multi-head attention </a:t>
            </a:r>
            <a:r>
              <a:rPr lang="en-US" b="0" dirty="0"/>
              <a:t>network.</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Each head is a distinct attention network.  The more heads we have, the more different aspects of the input they can focus 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We often combine the outputs of the head into a list and then…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Run that through a fully connected layer to create an output that is the same shape as the input</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66663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The basic idea behind </a:t>
            </a:r>
            <a:r>
              <a:rPr lang="en-US" b="0" i="1" dirty="0">
                <a:solidFill>
                  <a:srgbClr val="292929"/>
                </a:solidFill>
                <a:effectLst/>
                <a:latin typeface="charter"/>
              </a:rPr>
              <a:t>multi-head attention </a:t>
            </a:r>
            <a:r>
              <a:rPr lang="en-US" b="0" i="0" dirty="0">
                <a:solidFill>
                  <a:srgbClr val="292929"/>
                </a:solidFill>
                <a:effectLst/>
                <a:latin typeface="charter"/>
              </a:rPr>
              <a:t>is that a specific word in a sequence can be viewed in multiple ways.  Consider, for example, the three questions asked here, with each </a:t>
            </a:r>
            <a:r>
              <a:rPr lang="en-US" b="1" i="0" dirty="0">
                <a:solidFill>
                  <a:srgbClr val="292929"/>
                </a:solidFill>
                <a:effectLst/>
                <a:latin typeface="charter"/>
              </a:rPr>
              <a:t>attention head </a:t>
            </a:r>
            <a:r>
              <a:rPr lang="en-US" b="0" i="0" dirty="0">
                <a:solidFill>
                  <a:srgbClr val="292929"/>
                </a:solidFill>
                <a:effectLst/>
                <a:latin typeface="charter"/>
              </a:rPr>
              <a:t>being a different color – red, green, blue.   As shown here, attention changes, depending on the head and the question it asks.  With the green head, attention is on the first word, in response to the question of who did the action.  With the red head, attention shifts to the second word in response to the question – ‘Did what?’  And finally, the last word is the focus of attention in the blue head, in response to the question – ‘To whom?’.</a:t>
            </a:r>
          </a:p>
          <a:p>
            <a:pPr algn="l"/>
            <a:endParaRPr lang="en-US" b="0" i="0" dirty="0">
              <a:solidFill>
                <a:srgbClr val="292929"/>
              </a:solidFill>
              <a:effectLst/>
              <a:latin typeface="charter"/>
            </a:endParaRPr>
          </a:p>
          <a:p>
            <a:pPr algn="l"/>
            <a:r>
              <a:rPr lang="en-US" b="0" i="0" dirty="0">
                <a:solidFill>
                  <a:srgbClr val="292929"/>
                </a:solidFill>
                <a:effectLst/>
                <a:latin typeface="charter"/>
              </a:rPr>
              <a:t>The translation of a given word to another language will vary, depending on the answer to each question.</a:t>
            </a:r>
          </a:p>
          <a:p>
            <a:pPr algn="l"/>
            <a:endParaRPr lang="en-US" b="0" i="0" dirty="0">
              <a:solidFill>
                <a:srgbClr val="292929"/>
              </a:solidFill>
              <a:effectLst/>
              <a:latin typeface="charter"/>
            </a:endParaRPr>
          </a:p>
          <a:p>
            <a:pPr algn="l"/>
            <a:r>
              <a:rPr lang="en-US" b="0" i="0" dirty="0">
                <a:solidFill>
                  <a:srgbClr val="292929"/>
                </a:solidFill>
                <a:effectLst/>
                <a:latin typeface="charter"/>
              </a:rPr>
              <a:t>=====</a:t>
            </a:r>
          </a:p>
          <a:p>
            <a:pPr algn="l"/>
            <a:endParaRPr lang="en-US" b="0" i="0" dirty="0">
              <a:solidFill>
                <a:srgbClr val="292929"/>
              </a:solidFill>
              <a:effectLst/>
              <a:latin typeface="charter"/>
            </a:endParaRPr>
          </a:p>
          <a:p>
            <a:pPr algn="l"/>
            <a:r>
              <a:rPr lang="en-US" b="0" i="0" dirty="0">
                <a:solidFill>
                  <a:srgbClr val="292929"/>
                </a:solidFill>
                <a:effectLst/>
                <a:latin typeface="charter"/>
              </a:rPr>
              <a:t>For example, instead of only paying attention to each other in one dimension, Transformers use the concept of </a:t>
            </a:r>
            <a:r>
              <a:rPr lang="en-US" b="0" i="0" dirty="0" err="1">
                <a:solidFill>
                  <a:srgbClr val="292929"/>
                </a:solidFill>
                <a:effectLst/>
                <a:latin typeface="charter"/>
              </a:rPr>
              <a:t>Multihead</a:t>
            </a:r>
            <a:r>
              <a:rPr lang="en-US" b="0" i="0" dirty="0">
                <a:solidFill>
                  <a:srgbClr val="292929"/>
                </a:solidFill>
                <a:effectLst/>
                <a:latin typeface="charter"/>
              </a:rPr>
              <a:t> attention. The idea behind it is that whenever you are translating a word, you may pay different attention to each word based on the type of question that you are asking. The images below show what that means. For example, whenever you are translating “kicked” in the sentence “I kicked the ball”, you may ask “Who kicked”. Depending on the answer, the translation of the word to another language can change. Or ask other questions, like “Did what?”, etc…</a:t>
            </a:r>
          </a:p>
          <a:p>
            <a:pPr algn="l"/>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The inspiration for this image came from: https://towardsdatascience.com/transformers-141e32e69591 </a:t>
            </a:r>
          </a:p>
          <a:p>
            <a:pPr algn="l"/>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665525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Okay – let’s take everything we’ve learned so far and construct a transformer.  We begin with a quick review.  Again, attention is a relatively simple idea.  Rather than produce a single (or final) hidden state to represent an input sequence, the encoder outputs a hidden state at each step, with all states accessible to the decoder.  As shown here, the hidden state for each word in the English sentence is available to the 2</a:t>
            </a:r>
            <a:r>
              <a:rPr lang="en-US" baseline="30000" dirty="0"/>
              <a:t>nd</a:t>
            </a:r>
            <a:r>
              <a:rPr lang="en-US" dirty="0"/>
              <a:t> decoder cell.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idea behind attention is as follows:  rather than produce a single (or final) hidden state to represent an input sequence, the encoder outputs a hidden state at each step, with all states accessible to the decoder.  However, using all those states at the same time would create a huge input for the decoder.  Thus, we need a mechanism to prioritize which states to use.  Attention does just that.  It lets the decoder assign a different amount of weight, or “attention,” to each of the encoder states at each decoding timestep.  The role of attention is shown here as the decoder predicts the second token in an output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focusing on which input tokens are most relevant at each timestep, attention-based models can learn nontrivial alignments between the words in a generated translation and those in a source sentence.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57235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Transformers take attention to the next level.  The transformer drops recurrence altogether and uses a special form of attention called </a:t>
            </a:r>
            <a:r>
              <a:rPr lang="en-US" b="1" dirty="0"/>
              <a:t>self-attention</a:t>
            </a:r>
            <a:r>
              <a:rPr lang="en-US" dirty="0"/>
              <a:t>.  As shown here, both the encoder and decoder have their own self-attention mechanisms, with their outputs sent to feed-forward neural networks (FF NNs).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27985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short review complete, it’s time to build a simple transformer!  A block diagram of a transformer is shown here.  The blocks marked E and D are repeated sequences of layers, built around attention layers.  </a:t>
            </a:r>
          </a:p>
          <a:p>
            <a:endParaRPr lang="en-US" dirty="0"/>
          </a:p>
          <a:p>
            <a:pPr marL="228600" indent="-228600">
              <a:buAutoNum type="arabicPeriod"/>
            </a:pPr>
            <a:r>
              <a:rPr lang="en-US" dirty="0"/>
              <a:t>Both the encoder and decoder begin with word embedding…</a:t>
            </a:r>
          </a:p>
          <a:p>
            <a:pPr marL="228600" indent="-228600">
              <a:buAutoNum type="arabicPeriod"/>
            </a:pPr>
            <a:r>
              <a:rPr lang="en-US" dirty="0"/>
              <a:t>… followed by positional embedding.  </a:t>
            </a:r>
          </a:p>
          <a:p>
            <a:pPr marL="228600" indent="-228600">
              <a:buAutoNum type="arabicPeriod"/>
            </a:pPr>
            <a:r>
              <a:rPr lang="en-US" dirty="0"/>
              <a:t>And finally, the decoder has a fully connected layer and softmax at the end to predict the next word.</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730646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encoder begins with multi-head self attention layer, shown here with eight heads.  In this example, the queries, keys, and values all come from the inputs fed into this layer.  A norm-add skip connection surrounds this block.  Its purpose is to ensure that the numbers maintain a Gaussian-like distribution and the positional embeddings are retained.</a:t>
            </a:r>
          </a:p>
          <a:p>
            <a:endParaRPr lang="en-US" dirty="0"/>
          </a:p>
          <a:p>
            <a:r>
              <a:rPr lang="en-US" dirty="0"/>
              <a:t>The next two layers are usually referred to collectively as a </a:t>
            </a:r>
            <a:r>
              <a:rPr lang="en-US" b="1" dirty="0"/>
              <a:t>pointwise feed-forward layer</a:t>
            </a:r>
            <a:r>
              <a:rPr lang="en-US" dirty="0"/>
              <a:t>.  Both are 1 x 1 convolutions.  (Convolutional layers are presented in our CNN workshop series.)  The first convolution uses a ReLU (Rectified Linear Unit) activation function, while the second has none.  And like the first, these two layers are wrapped in a norm-add skip connection.</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985250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the encoder, the decoder begins with a multi-head self-attention layer.  The triangle indicates masking, a process to ensure that the word sequence is presented correctly to the self-attention layer. </a:t>
            </a:r>
          </a:p>
          <a:p>
            <a:endParaRPr lang="en-US" dirty="0"/>
          </a:p>
          <a:p>
            <a:r>
              <a:rPr lang="en-US" dirty="0"/>
              <a:t>This layer is followed by a multi-head Q/KV attention layer.  The query (Q) comes from the output of the previous layer.  The keys and values (K &amp; V), on the other hand, come from the concatenated outputs of all the encoder blocks.</a:t>
            </a:r>
          </a:p>
          <a:p>
            <a:endParaRPr lang="en-US" dirty="0"/>
          </a:p>
          <a:p>
            <a:r>
              <a:rPr lang="en-US" dirty="0"/>
              <a:t>And finally, three skip connections surround each of the blocks / block sets.</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079525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We end this mini-lecture with a simulation.  Here’s what attention looks like in action – with the decoder accessing hidden state 1, 2, and 3 at each step of the decoding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87587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our last session, we discussed three transformer building blocks: 1) Layer Norm, 2) Positional Encoding, and 3) Skip Connections.  Word embeddings, of course, were covered in our NLP workshop series.  In this session, we focus on attention.</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75168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Here we see how a decoder differs in the level of attention it pays to the words in a French sentence as it predicts English equivalents.  </a:t>
            </a:r>
            <a:r>
              <a:rPr lang="en-US" b="0" i="0" dirty="0">
                <a:solidFill>
                  <a:srgbClr val="757575"/>
                </a:solidFill>
                <a:effectLst/>
                <a:latin typeface="sohne"/>
              </a:rPr>
              <a:t>This animation shows the weight given to each hidden state when translating the sentence “Je suis étudiant” to English. The darker the color, the more weight given to the associated word(s).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8838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begin with a story.</a:t>
            </a:r>
          </a:p>
          <a:p>
            <a:pPr algn="l"/>
            <a:endParaRPr lang="en-US" dirty="0"/>
          </a:p>
          <a:p>
            <a:pPr algn="l"/>
            <a:r>
              <a:rPr lang="en-US" dirty="0"/>
              <a:t>Imagine a friend has decided to repaint her house, and she sends us to the paint store to find a color that is </a:t>
            </a:r>
            <a:r>
              <a:rPr lang="en-US" i="1" dirty="0"/>
              <a:t>light yellow with a bit of dark orange</a:t>
            </a:r>
            <a:r>
              <a:rPr lang="en-US" dirty="0"/>
              <a:t>. But when we get there, the store has no color like that.  It looks like we'll have to mix a custom color.  </a:t>
            </a:r>
          </a:p>
          <a:p>
            <a:pPr algn="l"/>
            <a:endParaRPr lang="en-US" dirty="0"/>
          </a:p>
          <a:p>
            <a:pPr algn="l"/>
            <a:r>
              <a:rPr lang="en-US" dirty="0"/>
              <a:t>But how do we do that?  Well, the first step is to search the store's existing inventory, checking the description on each can's label to see how closely it matches the request.  And to the extent it does, we include an appropriate amount of that color. As pictured here, equal amounts of Sunny Yellow and Orange Crush have been used.  This makes sense because the labels on these two cans match our request for yellow and orange.  But what about Lunch *with* Teal?  Interestingly, that color is included because our request has the word 'with' in it, as does the can's label.  Thus, a small amount (10%) of Lunch **with** Teal is added to the mix.</a:t>
            </a:r>
          </a:p>
          <a:p>
            <a:pPr algn="l"/>
            <a:endParaRPr lang="en-US" dirty="0"/>
          </a:p>
          <a:p>
            <a:pPr algn="l"/>
            <a:r>
              <a:rPr lang="en-US" dirty="0"/>
              <a:t>=====</a:t>
            </a:r>
          </a:p>
          <a:p>
            <a:pPr algn="l"/>
            <a:r>
              <a:rPr lang="en-US" dirty="0"/>
              <a:t>Suppose that you need to buy some paint, but all you’ve been told is that the color should be “light yellow with a bit of dark orange.”</a:t>
            </a:r>
          </a:p>
          <a:p>
            <a:pPr algn="l"/>
            <a:endParaRPr lang="en-US" dirty="0"/>
          </a:p>
          <a:p>
            <a:pPr algn="l"/>
            <a:r>
              <a:rPr lang="en-US" dirty="0"/>
              <a:t>At the only paint store in town, the clerk on duty is new to the paint department and isn’t personally familiar with the colors. You both presume you’ll need to mix a few of their standard paints to get the color you want, but you don’t know which paints to choose or how much of each to use.</a:t>
            </a:r>
          </a:p>
          <a:p>
            <a:pPr algn="l"/>
            <a:endParaRPr lang="en-US" dirty="0"/>
          </a:p>
          <a:p>
            <a:pPr algn="l"/>
            <a:r>
              <a:rPr lang="en-US" dirty="0"/>
              <a:t>The clerk suggests that you compare your desired color description with the color names on each can of paint they carry. Some names will probably match better than others. The clerk puts a funnel on top of an empty can and suggests that you pour in some of each can of paint on the shelves, guided by how well that can’s name matches your description. That is, you’ll compare your desired description “light yellow with a bit of dark orange” with what’s printed on the label of each can, and the better the match, the more of that paint you’ll pour into the funnel.</a:t>
            </a:r>
          </a:p>
          <a:p>
            <a:pPr algn="l"/>
            <a:endParaRPr lang="en-US" dirty="0"/>
          </a:p>
          <a:p>
            <a:pPr algn="l"/>
            <a:r>
              <a:rPr lang="en-US" dirty="0"/>
              <a:t>The figure here shows the idea visually for six cans of paint. It shows their names and the quality of each name’s match with your desired color’s description. We got good matches on “Sunny Yellow” and “Orange Crush,” though a little bit of “Lunch with Teal” snuck in thanks to the match with the word “with.”</a:t>
            </a:r>
          </a:p>
          <a:p>
            <a:pPr algn="l"/>
            <a:endParaRPr lang="en-US" dirty="0"/>
          </a:p>
          <a:p>
            <a:pPr algn="l"/>
            <a:r>
              <a:rPr lang="en-US" dirty="0"/>
              <a:t>There are three things to focus on in this story. First, there’s your request: “light yellow with a bit of dark orange.” Second, there’s the description on each can of paint, like “Sunny Yellow” or “Mellow Blue.” Third, there’s the content of the paint that’s actually inside each can. In the story, you compared your request with each can’s description to find out how well they match. The better the match, the more of that can’s content you used in the final mixture.</a:t>
            </a:r>
          </a:p>
          <a:p>
            <a:pPr algn="l"/>
            <a:endParaRPr lang="en-US" dirty="0"/>
          </a:p>
          <a:p>
            <a:pPr algn="l"/>
            <a:r>
              <a:rPr lang="en-US" dirty="0"/>
              <a:t>That’s attention in a nutshell. Given a request, compare it to the description of each possible item and include some of the content of each item based on how well its description matches the request.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83256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In our short story, we used everyday words to describe the attention process.  But in the literature, these terms are never used, only the technical equivalents listed in this table. You will encounter this technical vocabulary shortly in the hands-on exercise.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4996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The paint story provided us with an intuitive introduction to attention.  Let’s now illustrate this idea with a concrete example.  </a:t>
            </a:r>
          </a:p>
          <a:p>
            <a:pPr algn="l"/>
            <a:endParaRPr lang="en-US" dirty="0">
              <a:latin typeface="+mn-lt"/>
            </a:endParaRPr>
          </a:p>
          <a:p>
            <a:pPr algn="l"/>
            <a:r>
              <a:rPr lang="en-US" dirty="0">
                <a:latin typeface="+mn-lt"/>
              </a:rPr>
              <a:t>Here we see two sentences with the word </a:t>
            </a:r>
            <a:r>
              <a:rPr lang="en-US" i="0" u="sng" dirty="0">
                <a:latin typeface="+mn-lt"/>
              </a:rPr>
              <a:t>flies</a:t>
            </a:r>
            <a:r>
              <a:rPr lang="en-US" dirty="0">
                <a:latin typeface="+mn-lt"/>
              </a:rPr>
              <a:t> highlighted in blue.  Interestingly, the meaning of this word differs dramatically depending on the context.  In the first, “flies” is a verb indicating movement whereas it acts as a subject (a pesky insect) in the second.</a:t>
            </a:r>
          </a:p>
          <a:p>
            <a:pPr algn="l"/>
            <a:endParaRPr lang="en-US" dirty="0">
              <a:latin typeface="+mn-lt"/>
            </a:endParaRPr>
          </a:p>
          <a:p>
            <a:pPr algn="l"/>
            <a:r>
              <a:rPr lang="en-US" dirty="0">
                <a:latin typeface="+mn-lt"/>
              </a:rPr>
              <a:t>So, how does a reader arrive at a correct definition?  In each sentence, the key is to figure out what other words influence the meaning of “flies” and focus on just those words while ignoring the others.   We then </a:t>
            </a:r>
            <a:r>
              <a:rPr lang="en-US" b="1" dirty="0">
                <a:latin typeface="+mn-lt"/>
              </a:rPr>
              <a:t>blend</a:t>
            </a:r>
            <a:r>
              <a:rPr lang="en-US" dirty="0">
                <a:latin typeface="+mn-lt"/>
              </a:rPr>
              <a:t> our understanding of those words to arrive at a correct definition.  Take, for instance, the 2</a:t>
            </a:r>
            <a:r>
              <a:rPr lang="en-US" baseline="30000" dirty="0">
                <a:latin typeface="+mn-lt"/>
              </a:rPr>
              <a:t>nd</a:t>
            </a:r>
            <a:r>
              <a:rPr lang="en-US" dirty="0">
                <a:latin typeface="+mn-lt"/>
              </a:rPr>
              <a:t> sentence.  Here “fruit” and “banana” are important as they point to a food source of interest to a mammal or insect of some sort. </a:t>
            </a:r>
          </a:p>
          <a:p>
            <a:pPr algn="l"/>
            <a:endParaRPr lang="en-US" dirty="0">
              <a:latin typeface="+mn-lt"/>
            </a:endParaRPr>
          </a:p>
          <a:p>
            <a:pPr algn="l"/>
            <a:r>
              <a:rPr lang="en-US" b="1" dirty="0">
                <a:latin typeface="+mn-lt"/>
              </a:rPr>
              <a:t>Attention</a:t>
            </a:r>
            <a:r>
              <a:rPr lang="en-US" dirty="0">
                <a:latin typeface="+mn-lt"/>
              </a:rPr>
              <a:t> or </a:t>
            </a:r>
            <a:r>
              <a:rPr lang="en-US" b="1" dirty="0">
                <a:latin typeface="+mn-lt"/>
              </a:rPr>
              <a:t>self-attention</a:t>
            </a:r>
            <a:r>
              <a:rPr lang="en-US" dirty="0">
                <a:latin typeface="+mn-lt"/>
              </a:rPr>
              <a:t> mimics this same process. Attention focuses on only the parts of the context (sentence) that matter.</a:t>
            </a:r>
          </a:p>
          <a:p>
            <a:pPr algn="l"/>
            <a:endParaRPr lang="en-US" dirty="0">
              <a:latin typeface="+mn-lt"/>
            </a:endParaRPr>
          </a:p>
          <a:p>
            <a:pPr algn="l"/>
            <a:r>
              <a:rPr lang="en-US" dirty="0">
                <a:latin typeface="+mn-lt"/>
              </a:rPr>
              <a:t>Let’s visualize this in color, just as we did in our paint story!  </a:t>
            </a:r>
          </a:p>
          <a:p>
            <a:pPr algn="l"/>
            <a:endParaRPr lang="en-US" dirty="0">
              <a:latin typeface="+mn-lt"/>
            </a:endParaRPr>
          </a:p>
          <a:p>
            <a:pPr algn="l"/>
            <a:endParaRPr lang="en-US"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here’s the visualization of the self-attention mechanism for the two sentences from the previous slide.  This looks familiar, doesn’t it?  Rather than talk about paint, the colors in this picture represent specific words.  And as we see, self-attention has discovered the most important context words, blending their colors, creating a unique stack of mixed hues at the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first sentence (time flies like an arrow), the self-attention color chips are blends of blue and green.  Hence, the words “time” and “arrow” act as key influencers, resulting in the word embedding for “soars”.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context is quite different in the second sentence.  The self-attention color chips in this stack are blends of purple, orange, and red.  Hence, the words “fruit” and “banana” play an influential role in this case, resulting in the word embedding for “insect”.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595887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eriod"/>
            </a:pPr>
            <a:r>
              <a:rPr lang="en-US" dirty="0"/>
              <a:t>The first neural network (red) transforms the tensor for “flies” into a new tensor representing the Query (Q).</a:t>
            </a:r>
          </a:p>
          <a:p>
            <a:pPr marL="228600" indent="-228600">
              <a:buAutoNum type="arabicPeriod"/>
            </a:pPr>
            <a:r>
              <a:rPr lang="en-US" dirty="0"/>
              <a:t>The second neural network (blue) translates the tensor for “arrow” into its Key (K).</a:t>
            </a:r>
          </a:p>
          <a:p>
            <a:pPr marL="228600" indent="-228600">
              <a:buAutoNum type="arabicPeriod"/>
            </a:pPr>
            <a:r>
              <a:rPr lang="en-US" dirty="0"/>
              <a:t>The third neural network (green) translates the tensor for “arrow” into its Value (V).</a:t>
            </a:r>
          </a:p>
          <a:p>
            <a:pPr marL="0" indent="0">
              <a:buNone/>
            </a:pPr>
            <a:endParaRPr lang="en-US" dirty="0"/>
          </a:p>
          <a:p>
            <a:pPr marL="0" indent="0">
              <a:buNone/>
            </a:pPr>
            <a:r>
              <a:rPr lang="en-US" dirty="0"/>
              <a:t>In practice, we compare the query for “flies” against the key for every word in the sentence, including “flies” itself.  We compare the query and key to see how alike they are.  And we do this with a scoring function, shown here as an S inside a yellow circle.  This function compares two tensors and produces a single number.  The more alike the two tensors are, the larger the number.  The output from the scoring function is then used to determine how much of the value for “arrow” makes it into the final output.</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033817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see what it looks like to apply self-attention to all the words in our sentence.  As was the case in the last slide, only three neural networks do the work – one each to compute the query, key, and value tensors.  The scoring function determines how much value to include of each word.  The dashed line represents a softmax function applied to all the scores, followed by a division.  These two operations keep the numbers coming out of the scoring functions from getting too big or too small.  And finally, we sum up all the scaled values to get a new tensor for flies.</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43822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self-attention process diagrammed in the last slide is applied to </a:t>
            </a:r>
            <a:r>
              <a:rPr lang="en-US" b="1" dirty="0"/>
              <a:t>all</a:t>
            </a:r>
            <a:r>
              <a:rPr lang="en-US" dirty="0"/>
              <a:t> the words in a sentence </a:t>
            </a:r>
            <a:r>
              <a:rPr lang="en-US" b="1" dirty="0"/>
              <a:t>simultaneously</a:t>
            </a:r>
            <a:r>
              <a:rPr lang="en-US" dirty="0"/>
              <a:t>.   In other words, the transformer architecture takes full advantage of parallel computing capabilities when available.  That means that each of the four blocks above is run as a separate process at the same time as the others.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54534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solidFill>
                  <a:schemeClr val="tx1">
                    <a:lumMod val="75000"/>
                    <a:lumOff val="25000"/>
                  </a:schemeClr>
                </a:solidFill>
                <a:latin typeface="Palatino Linotype" panose="02040502050505030304" pitchFamily="18" charset="0"/>
                <a:cs typeface="Segoe UI" panose="020B0502040204020203" pitchFamily="34" charset="0"/>
              </a:rPr>
              <a:t>Transformers: Attention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C45DAD3-D954-0FF1-8F79-DBF6100A0C2F}"/>
              </a:ext>
            </a:extLst>
          </p:cNvPr>
          <p:cNvPicPr>
            <a:picLocks noChangeAspect="1"/>
          </p:cNvPicPr>
          <p:nvPr/>
        </p:nvPicPr>
        <p:blipFill>
          <a:blip r:embed="rId3"/>
          <a:stretch>
            <a:fillRect/>
          </a:stretch>
        </p:blipFill>
        <p:spPr>
          <a:xfrm>
            <a:off x="1946275" y="117475"/>
            <a:ext cx="8299450" cy="6623050"/>
          </a:xfrm>
          <a:prstGeom prst="rect">
            <a:avLst/>
          </a:prstGeom>
        </p:spPr>
      </p:pic>
      <p:sp>
        <p:nvSpPr>
          <p:cNvPr id="3" name="TextBox 2">
            <a:extLst>
              <a:ext uri="{FF2B5EF4-FFF2-40B4-BE49-F238E27FC236}">
                <a16:creationId xmlns:a16="http://schemas.microsoft.com/office/drawing/2014/main" id="{11F9E0E5-C8EC-B69F-C9F3-E277ADA47C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13332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5EA0BD-592E-1BBC-83D3-1DDF11349209}"/>
              </a:ext>
            </a:extLst>
          </p:cNvPr>
          <p:cNvPicPr>
            <a:picLocks noChangeAspect="1"/>
          </p:cNvPicPr>
          <p:nvPr/>
        </p:nvPicPr>
        <p:blipFill>
          <a:blip r:embed="rId3"/>
          <a:stretch>
            <a:fillRect/>
          </a:stretch>
        </p:blipFill>
        <p:spPr>
          <a:xfrm>
            <a:off x="2800350" y="835025"/>
            <a:ext cx="6591300" cy="5187950"/>
          </a:xfrm>
          <a:prstGeom prst="rect">
            <a:avLst/>
          </a:prstGeom>
        </p:spPr>
      </p:pic>
      <p:sp>
        <p:nvSpPr>
          <p:cNvPr id="3" name="TextBox 2">
            <a:extLst>
              <a:ext uri="{FF2B5EF4-FFF2-40B4-BE49-F238E27FC236}">
                <a16:creationId xmlns:a16="http://schemas.microsoft.com/office/drawing/2014/main" id="{34641CB7-082A-7D21-A397-6DE0FF7679B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3422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D727C3-B730-0531-9E80-1354F2F0ED3D}"/>
              </a:ext>
            </a:extLst>
          </p:cNvPr>
          <p:cNvSpPr txBox="1"/>
          <p:nvPr/>
        </p:nvSpPr>
        <p:spPr>
          <a:xfrm>
            <a:off x="-1" y="6550223"/>
            <a:ext cx="14508841"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descr="Diagram, shape&#10;&#10;Description automatically generated">
            <a:extLst>
              <a:ext uri="{FF2B5EF4-FFF2-40B4-BE49-F238E27FC236}">
                <a16:creationId xmlns:a16="http://schemas.microsoft.com/office/drawing/2014/main" id="{B15FBBE4-0EB4-7222-72E5-466761C98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436" y="1547320"/>
            <a:ext cx="5351127" cy="3763359"/>
          </a:xfrm>
          <a:prstGeom prst="rect">
            <a:avLst/>
          </a:prstGeom>
        </p:spPr>
      </p:pic>
      <p:sp>
        <p:nvSpPr>
          <p:cNvPr id="10" name="Rectangle: Rounded Corners 9">
            <a:extLst>
              <a:ext uri="{FF2B5EF4-FFF2-40B4-BE49-F238E27FC236}">
                <a16:creationId xmlns:a16="http://schemas.microsoft.com/office/drawing/2014/main" id="{C73968D3-AD63-863C-A874-262106478D11}"/>
              </a:ext>
            </a:extLst>
          </p:cNvPr>
          <p:cNvSpPr/>
          <p:nvPr/>
        </p:nvSpPr>
        <p:spPr>
          <a:xfrm>
            <a:off x="5767145" y="587871"/>
            <a:ext cx="1782080"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Attention Heads</a:t>
            </a:r>
          </a:p>
        </p:txBody>
      </p:sp>
      <p:cxnSp>
        <p:nvCxnSpPr>
          <p:cNvPr id="11" name="Straight Connector 10">
            <a:extLst>
              <a:ext uri="{FF2B5EF4-FFF2-40B4-BE49-F238E27FC236}">
                <a16:creationId xmlns:a16="http://schemas.microsoft.com/office/drawing/2014/main" id="{9D65763A-67E7-1BD0-0608-94B612BCCE53}"/>
              </a:ext>
            </a:extLst>
          </p:cNvPr>
          <p:cNvCxnSpPr>
            <a:cxnSpLocks/>
          </p:cNvCxnSpPr>
          <p:nvPr/>
        </p:nvCxnSpPr>
        <p:spPr>
          <a:xfrm flipV="1">
            <a:off x="5499100" y="1022540"/>
            <a:ext cx="268045" cy="52478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8BCAC510-FA2E-19CD-3956-AABB53F07792}"/>
              </a:ext>
            </a:extLst>
          </p:cNvPr>
          <p:cNvSpPr/>
          <p:nvPr/>
        </p:nvSpPr>
        <p:spPr>
          <a:xfrm>
            <a:off x="7012542" y="1535663"/>
            <a:ext cx="1223408"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List</a:t>
            </a:r>
          </a:p>
        </p:txBody>
      </p:sp>
      <p:cxnSp>
        <p:nvCxnSpPr>
          <p:cNvPr id="15" name="Straight Connector 14">
            <a:extLst>
              <a:ext uri="{FF2B5EF4-FFF2-40B4-BE49-F238E27FC236}">
                <a16:creationId xmlns:a16="http://schemas.microsoft.com/office/drawing/2014/main" id="{DB97AA76-B34D-F2CF-DD9B-B855C66EBA31}"/>
              </a:ext>
            </a:extLst>
          </p:cNvPr>
          <p:cNvCxnSpPr>
            <a:cxnSpLocks/>
          </p:cNvCxnSpPr>
          <p:nvPr/>
        </p:nvCxnSpPr>
        <p:spPr>
          <a:xfrm flipV="1">
            <a:off x="6883400" y="1979074"/>
            <a:ext cx="158750" cy="38947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0B501C73-3839-86A9-28E9-4F897C137C22}"/>
              </a:ext>
            </a:extLst>
          </p:cNvPr>
          <p:cNvSpPr/>
          <p:nvPr/>
        </p:nvSpPr>
        <p:spPr>
          <a:xfrm>
            <a:off x="6658185" y="5100630"/>
            <a:ext cx="2294454"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Fully Connected Layer</a:t>
            </a:r>
          </a:p>
        </p:txBody>
      </p:sp>
      <p:cxnSp>
        <p:nvCxnSpPr>
          <p:cNvPr id="22" name="Straight Connector 21">
            <a:extLst>
              <a:ext uri="{FF2B5EF4-FFF2-40B4-BE49-F238E27FC236}">
                <a16:creationId xmlns:a16="http://schemas.microsoft.com/office/drawing/2014/main" id="{2462A746-5E72-3D17-5076-C0F64E81688A}"/>
              </a:ext>
            </a:extLst>
          </p:cNvPr>
          <p:cNvCxnSpPr>
            <a:cxnSpLocks/>
          </p:cNvCxnSpPr>
          <p:nvPr/>
        </p:nvCxnSpPr>
        <p:spPr>
          <a:xfrm flipH="1" flipV="1">
            <a:off x="7549225" y="3489325"/>
            <a:ext cx="75021" cy="159964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0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with medium confidence">
            <a:extLst>
              <a:ext uri="{FF2B5EF4-FFF2-40B4-BE49-F238E27FC236}">
                <a16:creationId xmlns:a16="http://schemas.microsoft.com/office/drawing/2014/main" id="{547EF0B8-DF52-34F2-4309-64CE7FCDC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63" y="227848"/>
            <a:ext cx="11381874" cy="6402304"/>
          </a:xfrm>
          <a:prstGeom prst="rect">
            <a:avLst/>
          </a:prstGeom>
        </p:spPr>
      </p:pic>
    </p:spTree>
    <p:extLst>
      <p:ext uri="{BB962C8B-B14F-4D97-AF65-F5344CB8AC3E}">
        <p14:creationId xmlns:p14="http://schemas.microsoft.com/office/powerpoint/2010/main" val="277268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 Anatomy</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02.2_transformer_anatomy.ipynb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8231EB-C41F-4AD0-B92A-E44172E5F22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2">
            <a:extLst>
              <a:ext uri="{FF2B5EF4-FFF2-40B4-BE49-F238E27FC236}">
                <a16:creationId xmlns:a16="http://schemas.microsoft.com/office/drawing/2014/main" id="{85419BAC-D40B-4B79-6ADE-8489AC4DE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56287" y="2017871"/>
            <a:ext cx="8479426" cy="2822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84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30BD8D-AB63-44BD-962E-C622287F48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2">
            <a:extLst>
              <a:ext uri="{FF2B5EF4-FFF2-40B4-BE49-F238E27FC236}">
                <a16:creationId xmlns:a16="http://schemas.microsoft.com/office/drawing/2014/main" id="{57AFD8A9-ADBB-DB17-2360-0FA78C961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126066" y="2235708"/>
            <a:ext cx="9939868" cy="238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2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6EBD4A5-C726-E23B-0DBA-E3834D38C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206" y="1557908"/>
            <a:ext cx="7239587" cy="3742183"/>
          </a:xfrm>
          <a:prstGeom prst="rect">
            <a:avLst/>
          </a:prstGeom>
        </p:spPr>
      </p:pic>
      <p:sp>
        <p:nvSpPr>
          <p:cNvPr id="4" name="Rectangle: Rounded Corners 3">
            <a:extLst>
              <a:ext uri="{FF2B5EF4-FFF2-40B4-BE49-F238E27FC236}">
                <a16:creationId xmlns:a16="http://schemas.microsoft.com/office/drawing/2014/main" id="{0CC3D18D-F7DB-C280-F9CE-F6015CACF22D}"/>
              </a:ext>
            </a:extLst>
          </p:cNvPr>
          <p:cNvSpPr/>
          <p:nvPr/>
        </p:nvSpPr>
        <p:spPr>
          <a:xfrm>
            <a:off x="1407251" y="2828352"/>
            <a:ext cx="1363151" cy="573785"/>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Word Embedding</a:t>
            </a:r>
          </a:p>
        </p:txBody>
      </p:sp>
      <p:sp>
        <p:nvSpPr>
          <p:cNvPr id="5" name="Rectangle: Rounded Corners 4">
            <a:extLst>
              <a:ext uri="{FF2B5EF4-FFF2-40B4-BE49-F238E27FC236}">
                <a16:creationId xmlns:a16="http://schemas.microsoft.com/office/drawing/2014/main" id="{EB2D08E0-0582-7621-E728-C7F8BF172651}"/>
              </a:ext>
            </a:extLst>
          </p:cNvPr>
          <p:cNvSpPr/>
          <p:nvPr/>
        </p:nvSpPr>
        <p:spPr>
          <a:xfrm>
            <a:off x="2925719" y="2806227"/>
            <a:ext cx="1363151" cy="573785"/>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Positional Embedding</a:t>
            </a:r>
          </a:p>
        </p:txBody>
      </p:sp>
      <p:sp>
        <p:nvSpPr>
          <p:cNvPr id="6" name="Rectangle: Rounded Corners 5">
            <a:extLst>
              <a:ext uri="{FF2B5EF4-FFF2-40B4-BE49-F238E27FC236}">
                <a16:creationId xmlns:a16="http://schemas.microsoft.com/office/drawing/2014/main" id="{D219F8B7-3B09-CC6F-FF32-1277C9232F23}"/>
              </a:ext>
            </a:extLst>
          </p:cNvPr>
          <p:cNvSpPr/>
          <p:nvPr/>
        </p:nvSpPr>
        <p:spPr>
          <a:xfrm>
            <a:off x="8625419" y="3380012"/>
            <a:ext cx="1841198" cy="45720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Fully-Connected</a:t>
            </a:r>
          </a:p>
        </p:txBody>
      </p:sp>
      <p:cxnSp>
        <p:nvCxnSpPr>
          <p:cNvPr id="7" name="Straight Connector 6">
            <a:extLst>
              <a:ext uri="{FF2B5EF4-FFF2-40B4-BE49-F238E27FC236}">
                <a16:creationId xmlns:a16="http://schemas.microsoft.com/office/drawing/2014/main" id="{711AFD86-D094-C0D5-3328-06AB823C2DB0}"/>
              </a:ext>
            </a:extLst>
          </p:cNvPr>
          <p:cNvCxnSpPr>
            <a:cxnSpLocks/>
            <a:stCxn id="5" idx="0"/>
          </p:cNvCxnSpPr>
          <p:nvPr/>
        </p:nvCxnSpPr>
        <p:spPr>
          <a:xfrm flipV="1">
            <a:off x="3607295" y="2073729"/>
            <a:ext cx="301476" cy="73249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6F54D72-5DB9-3687-021C-F057CFB3F872}"/>
              </a:ext>
            </a:extLst>
          </p:cNvPr>
          <p:cNvCxnSpPr>
            <a:cxnSpLocks/>
            <a:endCxn id="4" idx="0"/>
          </p:cNvCxnSpPr>
          <p:nvPr/>
        </p:nvCxnSpPr>
        <p:spPr>
          <a:xfrm flipH="1">
            <a:off x="2088827" y="2073729"/>
            <a:ext cx="909762" cy="75462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FD4091B-AB82-05F8-5173-34F62A26430C}"/>
              </a:ext>
            </a:extLst>
          </p:cNvPr>
          <p:cNvCxnSpPr>
            <a:cxnSpLocks/>
          </p:cNvCxnSpPr>
          <p:nvPr/>
        </p:nvCxnSpPr>
        <p:spPr>
          <a:xfrm flipV="1">
            <a:off x="8765825" y="3843908"/>
            <a:ext cx="209444" cy="41544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2BD3AF4-E58B-9C82-1458-C105D0FAD0E3}"/>
              </a:ext>
            </a:extLst>
          </p:cNvPr>
          <p:cNvCxnSpPr>
            <a:cxnSpLocks/>
            <a:endCxn id="4" idx="2"/>
          </p:cNvCxnSpPr>
          <p:nvPr/>
        </p:nvCxnSpPr>
        <p:spPr>
          <a:xfrm flipH="1" flipV="1">
            <a:off x="2088827" y="3402137"/>
            <a:ext cx="909762" cy="85721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EB85BC-E825-1290-1517-B2FFCFC996EB}"/>
              </a:ext>
            </a:extLst>
          </p:cNvPr>
          <p:cNvCxnSpPr>
            <a:cxnSpLocks/>
            <a:stCxn id="5" idx="2"/>
          </p:cNvCxnSpPr>
          <p:nvPr/>
        </p:nvCxnSpPr>
        <p:spPr>
          <a:xfrm>
            <a:off x="3607295" y="3380012"/>
            <a:ext cx="232062" cy="87934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29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F4F0A4B-BEA7-BDA3-239E-C341825C5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142" y="2411874"/>
            <a:ext cx="6799715" cy="2034251"/>
          </a:xfrm>
          <a:prstGeom prst="rect">
            <a:avLst/>
          </a:prstGeom>
        </p:spPr>
      </p:pic>
    </p:spTree>
    <p:extLst>
      <p:ext uri="{BB962C8B-B14F-4D97-AF65-F5344CB8AC3E}">
        <p14:creationId xmlns:p14="http://schemas.microsoft.com/office/powerpoint/2010/main" val="355332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 schematic&#10;&#10;Description automatically generated">
            <a:extLst>
              <a:ext uri="{FF2B5EF4-FFF2-40B4-BE49-F238E27FC236}">
                <a16:creationId xmlns:a16="http://schemas.microsoft.com/office/drawing/2014/main" id="{3E828521-4A1A-2546-559D-2A5BB6F3F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142" y="2216657"/>
            <a:ext cx="6799715" cy="2424685"/>
          </a:xfrm>
          <a:prstGeom prst="rect">
            <a:avLst/>
          </a:prstGeom>
        </p:spPr>
      </p:pic>
    </p:spTree>
    <p:extLst>
      <p:ext uri="{BB962C8B-B14F-4D97-AF65-F5344CB8AC3E}">
        <p14:creationId xmlns:p14="http://schemas.microsoft.com/office/powerpoint/2010/main" val="409276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D11E46-A811-4E72-888D-3A814E300E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
        <p:nvSpPr>
          <p:cNvPr id="2" name="Rectangle 1">
            <a:extLst>
              <a:ext uri="{FF2B5EF4-FFF2-40B4-BE49-F238E27FC236}">
                <a16:creationId xmlns:a16="http://schemas.microsoft.com/office/drawing/2014/main" id="{34370AC9-5A7C-6EFD-92E4-5B8B5D034395}"/>
              </a:ext>
            </a:extLst>
          </p:cNvPr>
          <p:cNvSpPr/>
          <p:nvPr/>
        </p:nvSpPr>
        <p:spPr>
          <a:xfrm>
            <a:off x="1423686" y="5127585"/>
            <a:ext cx="9259747" cy="6018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3E841F99-848D-0629-3732-1A5FC5C07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800" y="2071687"/>
            <a:ext cx="8406400" cy="3055898"/>
          </a:xfrm>
          <a:prstGeom prst="rect">
            <a:avLst/>
          </a:prstGeom>
        </p:spPr>
      </p:pic>
    </p:spTree>
    <p:extLst>
      <p:ext uri="{BB962C8B-B14F-4D97-AF65-F5344CB8AC3E}">
        <p14:creationId xmlns:p14="http://schemas.microsoft.com/office/powerpoint/2010/main" val="294199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A8D9048-F4E6-255B-E43F-8819AE2ED8FC}"/>
              </a:ext>
            </a:extLst>
          </p:cNvPr>
          <p:cNvSpPr/>
          <p:nvPr/>
        </p:nvSpPr>
        <p:spPr>
          <a:xfrm>
            <a:off x="1891863" y="4942699"/>
            <a:ext cx="1587937"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Self Attention</a:t>
            </a:r>
          </a:p>
        </p:txBody>
      </p:sp>
      <p:cxnSp>
        <p:nvCxnSpPr>
          <p:cNvPr id="8" name="Straight Connector 7">
            <a:extLst>
              <a:ext uri="{FF2B5EF4-FFF2-40B4-BE49-F238E27FC236}">
                <a16:creationId xmlns:a16="http://schemas.microsoft.com/office/drawing/2014/main" id="{958C7CD3-F1CB-C800-3263-5B1B63B1729C}"/>
              </a:ext>
            </a:extLst>
          </p:cNvPr>
          <p:cNvCxnSpPr>
            <a:cxnSpLocks/>
            <a:stCxn id="7" idx="0"/>
          </p:cNvCxnSpPr>
          <p:nvPr/>
        </p:nvCxnSpPr>
        <p:spPr>
          <a:xfrm flipV="1">
            <a:off x="2685832" y="4429477"/>
            <a:ext cx="368518" cy="5132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92DD4A0B-CAB8-B9B7-2DF6-FEC5D32C1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103" y="2848209"/>
            <a:ext cx="7235794" cy="1581268"/>
          </a:xfrm>
          <a:prstGeom prst="rect">
            <a:avLst/>
          </a:prstGeom>
        </p:spPr>
      </p:pic>
      <p:sp>
        <p:nvSpPr>
          <p:cNvPr id="13" name="Rectangle: Rounded Corners 12">
            <a:extLst>
              <a:ext uri="{FF2B5EF4-FFF2-40B4-BE49-F238E27FC236}">
                <a16:creationId xmlns:a16="http://schemas.microsoft.com/office/drawing/2014/main" id="{79960C0B-922F-0F33-CBA4-37F79B3E8F2A}"/>
              </a:ext>
            </a:extLst>
          </p:cNvPr>
          <p:cNvSpPr/>
          <p:nvPr/>
        </p:nvSpPr>
        <p:spPr>
          <a:xfrm>
            <a:off x="3676213" y="4955399"/>
            <a:ext cx="1702237" cy="5634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Multi-Head         Self Attention</a:t>
            </a:r>
          </a:p>
        </p:txBody>
      </p:sp>
      <p:cxnSp>
        <p:nvCxnSpPr>
          <p:cNvPr id="14" name="Straight Connector 13">
            <a:extLst>
              <a:ext uri="{FF2B5EF4-FFF2-40B4-BE49-F238E27FC236}">
                <a16:creationId xmlns:a16="http://schemas.microsoft.com/office/drawing/2014/main" id="{F268F8CE-77C4-46A8-BDE6-40E3BA517D81}"/>
              </a:ext>
            </a:extLst>
          </p:cNvPr>
          <p:cNvCxnSpPr>
            <a:cxnSpLocks/>
            <a:stCxn id="13" idx="0"/>
          </p:cNvCxnSpPr>
          <p:nvPr/>
        </p:nvCxnSpPr>
        <p:spPr>
          <a:xfrm flipV="1">
            <a:off x="4527332" y="4410998"/>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51F495FA-0F83-5FDF-7503-17989A35BC99}"/>
              </a:ext>
            </a:extLst>
          </p:cNvPr>
          <p:cNvSpPr/>
          <p:nvPr/>
        </p:nvSpPr>
        <p:spPr>
          <a:xfrm>
            <a:off x="5759013" y="4974449"/>
            <a:ext cx="1702237" cy="41166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Q/KV Attention</a:t>
            </a:r>
          </a:p>
        </p:txBody>
      </p:sp>
      <p:cxnSp>
        <p:nvCxnSpPr>
          <p:cNvPr id="19" name="Straight Connector 18">
            <a:extLst>
              <a:ext uri="{FF2B5EF4-FFF2-40B4-BE49-F238E27FC236}">
                <a16:creationId xmlns:a16="http://schemas.microsoft.com/office/drawing/2014/main" id="{A794DFFF-F399-9047-460A-C91E5696BCC3}"/>
              </a:ext>
            </a:extLst>
          </p:cNvPr>
          <p:cNvCxnSpPr>
            <a:cxnSpLocks/>
            <a:stCxn id="18" idx="0"/>
          </p:cNvCxnSpPr>
          <p:nvPr/>
        </p:nvCxnSpPr>
        <p:spPr>
          <a:xfrm flipV="1">
            <a:off x="6610132" y="4410998"/>
            <a:ext cx="311368" cy="56345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A21C0102-CCB6-C3BF-8894-A0ADE0903352}"/>
              </a:ext>
            </a:extLst>
          </p:cNvPr>
          <p:cNvSpPr/>
          <p:nvPr/>
        </p:nvSpPr>
        <p:spPr>
          <a:xfrm>
            <a:off x="7638613" y="4980799"/>
            <a:ext cx="2140387" cy="5380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Multi-Head         Q/KV Self Attention</a:t>
            </a:r>
          </a:p>
        </p:txBody>
      </p:sp>
      <p:cxnSp>
        <p:nvCxnSpPr>
          <p:cNvPr id="28" name="Straight Connector 27">
            <a:extLst>
              <a:ext uri="{FF2B5EF4-FFF2-40B4-BE49-F238E27FC236}">
                <a16:creationId xmlns:a16="http://schemas.microsoft.com/office/drawing/2014/main" id="{292C618D-F524-8138-E7F0-C0CEC47C4F70}"/>
              </a:ext>
            </a:extLst>
          </p:cNvPr>
          <p:cNvCxnSpPr>
            <a:cxnSpLocks/>
            <a:stCxn id="27" idx="0"/>
          </p:cNvCxnSpPr>
          <p:nvPr/>
        </p:nvCxnSpPr>
        <p:spPr>
          <a:xfrm flipV="1">
            <a:off x="8708807" y="4410998"/>
            <a:ext cx="263743" cy="5698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extLst>
              <a:ext uri="{FF2B5EF4-FFF2-40B4-BE49-F238E27FC236}">
                <a16:creationId xmlns:a16="http://schemas.microsoft.com/office/drawing/2014/main" id="{CF288EF1-E09B-025E-893A-D7CF04436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5027" y="439435"/>
            <a:ext cx="1756236" cy="1295400"/>
          </a:xfrm>
          <a:prstGeom prst="rect">
            <a:avLst/>
          </a:prstGeom>
        </p:spPr>
      </p:pic>
      <p:sp>
        <p:nvSpPr>
          <p:cNvPr id="36" name="Rectangle: Rounded Corners 35">
            <a:extLst>
              <a:ext uri="{FF2B5EF4-FFF2-40B4-BE49-F238E27FC236}">
                <a16:creationId xmlns:a16="http://schemas.microsoft.com/office/drawing/2014/main" id="{4BB25C85-E5A8-A301-40DF-3455C9EBC220}"/>
              </a:ext>
            </a:extLst>
          </p:cNvPr>
          <p:cNvSpPr/>
          <p:nvPr/>
        </p:nvSpPr>
        <p:spPr>
          <a:xfrm>
            <a:off x="5853467" y="2021815"/>
            <a:ext cx="1702237" cy="5634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Positional Embedding</a:t>
            </a:r>
          </a:p>
        </p:txBody>
      </p:sp>
      <p:cxnSp>
        <p:nvCxnSpPr>
          <p:cNvPr id="37" name="Straight Connector 36">
            <a:extLst>
              <a:ext uri="{FF2B5EF4-FFF2-40B4-BE49-F238E27FC236}">
                <a16:creationId xmlns:a16="http://schemas.microsoft.com/office/drawing/2014/main" id="{B14DBC2B-9793-E825-4E44-1CF2B169F96F}"/>
              </a:ext>
            </a:extLst>
          </p:cNvPr>
          <p:cNvCxnSpPr>
            <a:cxnSpLocks/>
            <a:stCxn id="36" idx="0"/>
          </p:cNvCxnSpPr>
          <p:nvPr/>
        </p:nvCxnSpPr>
        <p:spPr>
          <a:xfrm flipV="1">
            <a:off x="6704586" y="1477414"/>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9" name="Picture 38" descr="Shape&#10;&#10;Description automatically generated">
            <a:extLst>
              <a:ext uri="{FF2B5EF4-FFF2-40B4-BE49-F238E27FC236}">
                <a16:creationId xmlns:a16="http://schemas.microsoft.com/office/drawing/2014/main" id="{BD4DF907-760F-0C58-A121-36F79B2ABE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6213" y="676187"/>
            <a:ext cx="2210696" cy="803377"/>
          </a:xfrm>
          <a:prstGeom prst="rect">
            <a:avLst/>
          </a:prstGeom>
        </p:spPr>
      </p:pic>
      <p:sp>
        <p:nvSpPr>
          <p:cNvPr id="40" name="Rectangle: Rounded Corners 39">
            <a:extLst>
              <a:ext uri="{FF2B5EF4-FFF2-40B4-BE49-F238E27FC236}">
                <a16:creationId xmlns:a16="http://schemas.microsoft.com/office/drawing/2014/main" id="{BA6D3763-D117-5571-391A-78462E56F9E8}"/>
              </a:ext>
            </a:extLst>
          </p:cNvPr>
          <p:cNvSpPr/>
          <p:nvPr/>
        </p:nvSpPr>
        <p:spPr>
          <a:xfrm>
            <a:off x="3573198" y="2016083"/>
            <a:ext cx="1702237" cy="48102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Embedding</a:t>
            </a:r>
          </a:p>
        </p:txBody>
      </p:sp>
      <p:cxnSp>
        <p:nvCxnSpPr>
          <p:cNvPr id="41" name="Straight Connector 40">
            <a:extLst>
              <a:ext uri="{FF2B5EF4-FFF2-40B4-BE49-F238E27FC236}">
                <a16:creationId xmlns:a16="http://schemas.microsoft.com/office/drawing/2014/main" id="{CDB105D3-FBC7-CCA8-6E92-7A9145557878}"/>
              </a:ext>
            </a:extLst>
          </p:cNvPr>
          <p:cNvCxnSpPr>
            <a:cxnSpLocks/>
            <a:stCxn id="40" idx="0"/>
          </p:cNvCxnSpPr>
          <p:nvPr/>
        </p:nvCxnSpPr>
        <p:spPr>
          <a:xfrm flipV="1">
            <a:off x="4424317" y="1471682"/>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99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8" grpId="0" animBg="1"/>
      <p:bldP spid="27" grpId="0" animBg="1"/>
      <p:bldP spid="36"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EA4DA9-6C60-4994-B678-CCC306BD97DB}"/>
              </a:ext>
            </a:extLst>
          </p:cNvPr>
          <p:cNvPicPr>
            <a:picLocks noChangeAspect="1"/>
          </p:cNvPicPr>
          <p:nvPr/>
        </p:nvPicPr>
        <p:blipFill>
          <a:blip r:embed="rId3"/>
          <a:stretch>
            <a:fillRect/>
          </a:stretch>
        </p:blipFill>
        <p:spPr>
          <a:xfrm>
            <a:off x="0" y="324192"/>
            <a:ext cx="3233668" cy="840754"/>
          </a:xfrm>
          <a:prstGeom prst="rect">
            <a:avLst/>
          </a:prstGeom>
        </p:spPr>
      </p:pic>
      <p:sp>
        <p:nvSpPr>
          <p:cNvPr id="7" name="Title 1">
            <a:extLst>
              <a:ext uri="{FF2B5EF4-FFF2-40B4-BE49-F238E27FC236}">
                <a16:creationId xmlns:a16="http://schemas.microsoft.com/office/drawing/2014/main" id="{E2FB948E-5ACE-4C88-8B2D-233F4E9F4797}"/>
              </a:ext>
            </a:extLst>
          </p:cNvPr>
          <p:cNvSpPr>
            <a:spLocks noGrp="1"/>
          </p:cNvSpPr>
          <p:nvPr/>
        </p:nvSpPr>
        <p:spPr>
          <a:xfrm>
            <a:off x="0" y="2552030"/>
            <a:ext cx="12192000" cy="175394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Emotion Detector </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02.1_emotion_detector.ipynb</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Part II</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AA37F-DBAA-4EE3-8C19-A1FD245B7F3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1026" name="Picture 2">
            <a:extLst>
              <a:ext uri="{FF2B5EF4-FFF2-40B4-BE49-F238E27FC236}">
                <a16:creationId xmlns:a16="http://schemas.microsoft.com/office/drawing/2014/main" id="{C22DAAE5-0F26-4DE4-8828-750AFF652D04}"/>
              </a:ext>
            </a:extLst>
          </p:cNvPr>
          <p:cNvPicPr>
            <a:picLocks noChangeAspect="1" noChangeArrowheads="1" noCrop="1"/>
          </p:cNvPicPr>
          <p:nvPr/>
        </p:nvPicPr>
        <p:blipFill>
          <a:blip r:embed="rId3">
            <a:clrChange>
              <a:clrFrom>
                <a:srgbClr val="FFFDFF"/>
              </a:clrFrom>
              <a:clrTo>
                <a:srgbClr val="FFFDFF">
                  <a:alpha val="0"/>
                </a:srgbClr>
              </a:clrTo>
            </a:clrChange>
            <a:extLst>
              <a:ext uri="{28A0092B-C50C-407E-A947-70E740481C1C}">
                <a14:useLocalDpi xmlns:a14="http://schemas.microsoft.com/office/drawing/2010/main" val="0"/>
              </a:ext>
            </a:extLst>
          </a:blip>
          <a:srcRect/>
          <a:stretch>
            <a:fillRect/>
          </a:stretch>
        </p:blipFill>
        <p:spPr bwMode="auto">
          <a:xfrm>
            <a:off x="2214837" y="1740694"/>
            <a:ext cx="7762326" cy="337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82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75000"/>
                    <a:lumOff val="25000"/>
                  </a:schemeClr>
                </a:solidFill>
                <a:latin typeface="Palatino Linotype" panose="02040502050505030304" pitchFamily="18" charset="0"/>
              </a:rPr>
              <a:t>Transformer Attention</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49A6F357-2B30-46BD-8FDD-0411E11694D1}"/>
              </a:ext>
            </a:extLst>
          </p:cNvPr>
          <p:cNvPicPr>
            <a:picLocks noChangeAspect="1"/>
          </p:cNvPicPr>
          <p:nvPr/>
        </p:nvPicPr>
        <p:blipFill>
          <a:blip r:embed="rId4"/>
          <a:stretch>
            <a:fillRect/>
          </a:stretch>
        </p:blipFill>
        <p:spPr>
          <a:xfrm>
            <a:off x="5379858" y="3636516"/>
            <a:ext cx="17907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D5D9F89A-4E53-49F5-A27C-956248F9D86B}"/>
              </a:ext>
            </a:extLst>
          </p:cNvPr>
          <p:cNvPicPr>
            <a:picLocks noChangeAspect="1"/>
          </p:cNvPicPr>
          <p:nvPr/>
        </p:nvPicPr>
        <p:blipFill>
          <a:blip r:embed="rId5"/>
          <a:stretch>
            <a:fillRect/>
          </a:stretch>
        </p:blipFill>
        <p:spPr>
          <a:xfrm>
            <a:off x="3928194" y="3059733"/>
            <a:ext cx="22606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64C5ADC0-26B7-477C-8BC1-FD66E3F58AB9}"/>
              </a:ext>
            </a:extLst>
          </p:cNvPr>
          <p:cNvPicPr>
            <a:picLocks noChangeAspect="1"/>
          </p:cNvPicPr>
          <p:nvPr/>
        </p:nvPicPr>
        <p:blipFill>
          <a:blip r:embed="rId6"/>
          <a:stretch>
            <a:fillRect/>
          </a:stretch>
        </p:blipFill>
        <p:spPr>
          <a:xfrm>
            <a:off x="6195607" y="3058464"/>
            <a:ext cx="27559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1E147A74-E88F-4F6E-B05A-2153D3561A60}"/>
              </a:ext>
            </a:extLst>
          </p:cNvPr>
          <p:cNvPicPr>
            <a:picLocks noChangeAspect="1"/>
          </p:cNvPicPr>
          <p:nvPr/>
        </p:nvPicPr>
        <p:blipFill>
          <a:blip r:embed="rId7"/>
          <a:stretch>
            <a:fillRect/>
          </a:stretch>
        </p:blipFill>
        <p:spPr>
          <a:xfrm>
            <a:off x="7150680" y="3645710"/>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Chart&#10;&#10;Description automatically generated">
            <a:extLst>
              <a:ext uri="{FF2B5EF4-FFF2-40B4-BE49-F238E27FC236}">
                <a16:creationId xmlns:a16="http://schemas.microsoft.com/office/drawing/2014/main" id="{151DAA6A-3D1C-5757-97E1-A0083377AABF}"/>
              </a:ext>
            </a:extLst>
          </p:cNvPr>
          <p:cNvPicPr>
            <a:picLocks noChangeAspect="1"/>
          </p:cNvPicPr>
          <p:nvPr/>
        </p:nvPicPr>
        <p:blipFill rotWithShape="1">
          <a:blip r:embed="rId3">
            <a:extLst>
              <a:ext uri="{28A0092B-C50C-407E-A947-70E740481C1C}">
                <a14:useLocalDpi xmlns:a14="http://schemas.microsoft.com/office/drawing/2010/main" val="0"/>
              </a:ext>
            </a:extLst>
          </a:blip>
          <a:srcRect l="1155" r="1494" b="6547"/>
          <a:stretch/>
        </p:blipFill>
        <p:spPr>
          <a:xfrm>
            <a:off x="71219" y="-41465"/>
            <a:ext cx="12007710" cy="6486510"/>
          </a:xfrm>
          <a:prstGeom prst="rect">
            <a:avLst/>
          </a:prstGeom>
        </p:spPr>
      </p:pic>
    </p:spTree>
    <p:extLst>
      <p:ext uri="{BB962C8B-B14F-4D97-AF65-F5344CB8AC3E}">
        <p14:creationId xmlns:p14="http://schemas.microsoft.com/office/powerpoint/2010/main" val="37836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2" name="Table 3">
            <a:extLst>
              <a:ext uri="{FF2B5EF4-FFF2-40B4-BE49-F238E27FC236}">
                <a16:creationId xmlns:a16="http://schemas.microsoft.com/office/drawing/2014/main" id="{51BEA894-E4F9-4DCB-AD5C-428A30038547}"/>
              </a:ext>
            </a:extLst>
          </p:cNvPr>
          <p:cNvGraphicFramePr>
            <a:graphicFrameLocks noGrp="1"/>
          </p:cNvGraphicFramePr>
          <p:nvPr>
            <p:extLst>
              <p:ext uri="{D42A27DB-BD31-4B8C-83A1-F6EECF244321}">
                <p14:modId xmlns:p14="http://schemas.microsoft.com/office/powerpoint/2010/main" val="2762410758"/>
              </p:ext>
            </p:extLst>
          </p:nvPr>
        </p:nvGraphicFramePr>
        <p:xfrm>
          <a:off x="2032000" y="2636520"/>
          <a:ext cx="8127999" cy="1584960"/>
        </p:xfrm>
        <a:graphic>
          <a:graphicData uri="http://schemas.openxmlformats.org/drawingml/2006/table">
            <a:tbl>
              <a:tblPr firstRow="1" bandRow="1">
                <a:tableStyleId>{C083E6E3-FA7D-4D7B-A595-EF9225AFEA82}</a:tableStyleId>
              </a:tblPr>
              <a:tblGrid>
                <a:gridCol w="1529348">
                  <a:extLst>
                    <a:ext uri="{9D8B030D-6E8A-4147-A177-3AD203B41FA5}">
                      <a16:colId xmlns:a16="http://schemas.microsoft.com/office/drawing/2014/main" val="1841398651"/>
                    </a:ext>
                  </a:extLst>
                </a:gridCol>
                <a:gridCol w="1812758">
                  <a:extLst>
                    <a:ext uri="{9D8B030D-6E8A-4147-A177-3AD203B41FA5}">
                      <a16:colId xmlns:a16="http://schemas.microsoft.com/office/drawing/2014/main" val="2758826956"/>
                    </a:ext>
                  </a:extLst>
                </a:gridCol>
                <a:gridCol w="4785893">
                  <a:extLst>
                    <a:ext uri="{9D8B030D-6E8A-4147-A177-3AD203B41FA5}">
                      <a16:colId xmlns:a16="http://schemas.microsoft.com/office/drawing/2014/main" val="2399057874"/>
                    </a:ext>
                  </a:extLst>
                </a:gridCol>
              </a:tblGrid>
              <a:tr h="370840">
                <a:tc>
                  <a:txBody>
                    <a:bodyPr/>
                    <a:lstStyle/>
                    <a:p>
                      <a:r>
                        <a:rPr lang="en-US" sz="2000" dirty="0"/>
                        <a:t>Everyday</a:t>
                      </a:r>
                      <a:endParaRPr lang="en-US" sz="2000" dirty="0">
                        <a:latin typeface="+mj-lt"/>
                      </a:endParaRPr>
                    </a:p>
                  </a:txBody>
                  <a:tcPr/>
                </a:tc>
                <a:tc>
                  <a:txBody>
                    <a:bodyPr/>
                    <a:lstStyle/>
                    <a:p>
                      <a:r>
                        <a:rPr lang="en-US" sz="2000" dirty="0"/>
                        <a:t>Technical</a:t>
                      </a:r>
                      <a:endParaRPr lang="en-US" sz="2000" dirty="0">
                        <a:latin typeface="+mj-lt"/>
                      </a:endParaRPr>
                    </a:p>
                  </a:txBody>
                  <a:tcPr/>
                </a:tc>
                <a:tc>
                  <a:txBody>
                    <a:bodyPr/>
                    <a:lstStyle/>
                    <a:p>
                      <a:r>
                        <a:rPr lang="en-US" sz="2000" dirty="0"/>
                        <a:t>Description</a:t>
                      </a:r>
                      <a:endParaRPr lang="en-US" sz="2000" dirty="0">
                        <a:latin typeface="+mj-lt"/>
                      </a:endParaRPr>
                    </a:p>
                  </a:txBody>
                  <a:tcPr/>
                </a:tc>
                <a:extLst>
                  <a:ext uri="{0D108BD9-81ED-4DB2-BD59-A6C34878D82A}">
                    <a16:rowId xmlns:a16="http://schemas.microsoft.com/office/drawing/2014/main" val="887281444"/>
                  </a:ext>
                </a:extLst>
              </a:tr>
              <a:tr h="370840">
                <a:tc>
                  <a:txBody>
                    <a:bodyPr/>
                    <a:lstStyle/>
                    <a:p>
                      <a:r>
                        <a:rPr lang="en-US" sz="2000" dirty="0"/>
                        <a:t>Request</a:t>
                      </a:r>
                      <a:endParaRPr lang="en-US" sz="2000" dirty="0">
                        <a:latin typeface="+mj-lt"/>
                      </a:endParaRPr>
                    </a:p>
                  </a:txBody>
                  <a:tcPr/>
                </a:tc>
                <a:tc>
                  <a:txBody>
                    <a:bodyPr/>
                    <a:lstStyle/>
                    <a:p>
                      <a:r>
                        <a:rPr lang="en-US" sz="2000" dirty="0"/>
                        <a:t>Query</a:t>
                      </a:r>
                      <a:endParaRPr lang="en-US" sz="2000" dirty="0">
                        <a:latin typeface="+mj-lt"/>
                      </a:endParaRPr>
                    </a:p>
                  </a:txBody>
                  <a:tcPr/>
                </a:tc>
                <a:tc>
                  <a:txBody>
                    <a:bodyPr/>
                    <a:lstStyle/>
                    <a:p>
                      <a:r>
                        <a:rPr lang="en-US" sz="2000" dirty="0"/>
                        <a:t>“Light yellow with a bit of dark orange…”</a:t>
                      </a:r>
                      <a:endParaRPr lang="en-US" sz="2000" dirty="0">
                        <a:latin typeface="+mj-lt"/>
                      </a:endParaRPr>
                    </a:p>
                  </a:txBody>
                  <a:tcPr/>
                </a:tc>
                <a:extLst>
                  <a:ext uri="{0D108BD9-81ED-4DB2-BD59-A6C34878D82A}">
                    <a16:rowId xmlns:a16="http://schemas.microsoft.com/office/drawing/2014/main" val="295825102"/>
                  </a:ext>
                </a:extLst>
              </a:tr>
              <a:tr h="370840">
                <a:tc>
                  <a:txBody>
                    <a:bodyPr/>
                    <a:lstStyle/>
                    <a:p>
                      <a:r>
                        <a:rPr lang="en-US" sz="2000" dirty="0"/>
                        <a:t>Description</a:t>
                      </a:r>
                      <a:endParaRPr lang="en-US" sz="2000" dirty="0">
                        <a:latin typeface="+mj-lt"/>
                      </a:endParaRPr>
                    </a:p>
                  </a:txBody>
                  <a:tcPr/>
                </a:tc>
                <a:tc>
                  <a:txBody>
                    <a:bodyPr/>
                    <a:lstStyle/>
                    <a:p>
                      <a:r>
                        <a:rPr lang="en-US" sz="2000" dirty="0"/>
                        <a:t>Key</a:t>
                      </a:r>
                      <a:endParaRPr lang="en-US" sz="2000" dirty="0">
                        <a:latin typeface="+mj-lt"/>
                      </a:endParaRPr>
                    </a:p>
                  </a:txBody>
                  <a:tcPr/>
                </a:tc>
                <a:tc>
                  <a:txBody>
                    <a:bodyPr/>
                    <a:lstStyle/>
                    <a:p>
                      <a:r>
                        <a:rPr lang="en-US" sz="2000" dirty="0"/>
                        <a:t>Descriptive label on each can of paint</a:t>
                      </a:r>
                      <a:endParaRPr lang="en-US" sz="2000" dirty="0">
                        <a:latin typeface="+mj-lt"/>
                      </a:endParaRPr>
                    </a:p>
                  </a:txBody>
                  <a:tcPr/>
                </a:tc>
                <a:extLst>
                  <a:ext uri="{0D108BD9-81ED-4DB2-BD59-A6C34878D82A}">
                    <a16:rowId xmlns:a16="http://schemas.microsoft.com/office/drawing/2014/main" val="4146590804"/>
                  </a:ext>
                </a:extLst>
              </a:tr>
              <a:tr h="370840">
                <a:tc>
                  <a:txBody>
                    <a:bodyPr/>
                    <a:lstStyle/>
                    <a:p>
                      <a:r>
                        <a:rPr lang="en-US" sz="2000" dirty="0"/>
                        <a:t>Content</a:t>
                      </a:r>
                      <a:endParaRPr lang="en-US" sz="2000" dirty="0">
                        <a:latin typeface="+mj-lt"/>
                      </a:endParaRPr>
                    </a:p>
                  </a:txBody>
                  <a:tcPr/>
                </a:tc>
                <a:tc>
                  <a:txBody>
                    <a:bodyPr/>
                    <a:lstStyle/>
                    <a:p>
                      <a:r>
                        <a:rPr lang="en-US" sz="2000" dirty="0"/>
                        <a:t>Value</a:t>
                      </a:r>
                      <a:endParaRPr lang="en-US" sz="2000" dirty="0">
                        <a:latin typeface="+mj-lt"/>
                      </a:endParaRPr>
                    </a:p>
                  </a:txBody>
                  <a:tcPr/>
                </a:tc>
                <a:tc>
                  <a:txBody>
                    <a:bodyPr/>
                    <a:lstStyle/>
                    <a:p>
                      <a:r>
                        <a:rPr lang="en-US" sz="2000" dirty="0"/>
                        <a:t>Actual contents of each can of paint</a:t>
                      </a:r>
                      <a:endParaRPr lang="en-US" sz="2000" dirty="0">
                        <a:latin typeface="+mj-lt"/>
                      </a:endParaRPr>
                    </a:p>
                  </a:txBody>
                  <a:tcPr/>
                </a:tc>
                <a:extLst>
                  <a:ext uri="{0D108BD9-81ED-4DB2-BD59-A6C34878D82A}">
                    <a16:rowId xmlns:a16="http://schemas.microsoft.com/office/drawing/2014/main" val="2628534499"/>
                  </a:ext>
                </a:extLst>
              </a:tr>
            </a:tbl>
          </a:graphicData>
        </a:graphic>
      </p:graphicFrame>
    </p:spTree>
    <p:extLst>
      <p:ext uri="{BB962C8B-B14F-4D97-AF65-F5344CB8AC3E}">
        <p14:creationId xmlns:p14="http://schemas.microsoft.com/office/powerpoint/2010/main" val="112736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22EA5F-8454-4344-A7DE-423FF92B8601}"/>
              </a:ext>
            </a:extLst>
          </p:cNvPr>
          <p:cNvSpPr txBox="1"/>
          <p:nvPr/>
        </p:nvSpPr>
        <p:spPr>
          <a:xfrm>
            <a:off x="3175000" y="3136612"/>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Time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an arrow</a:t>
            </a:r>
          </a:p>
        </p:txBody>
      </p:sp>
      <p:sp>
        <p:nvSpPr>
          <p:cNvPr id="4" name="TextBox 3">
            <a:extLst>
              <a:ext uri="{FF2B5EF4-FFF2-40B4-BE49-F238E27FC236}">
                <a16:creationId xmlns:a16="http://schemas.microsoft.com/office/drawing/2014/main" id="{C534E602-04A6-45DD-A2D8-9E592B7A1A09}"/>
              </a:ext>
            </a:extLst>
          </p:cNvPr>
          <p:cNvSpPr txBox="1"/>
          <p:nvPr/>
        </p:nvSpPr>
        <p:spPr>
          <a:xfrm>
            <a:off x="3175000" y="3789217"/>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Fruit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 banana</a:t>
            </a:r>
          </a:p>
        </p:txBody>
      </p:sp>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98F97174-53FA-49C2-A89A-57E989942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802" y="1179283"/>
            <a:ext cx="7016395" cy="4499434"/>
          </a:xfrm>
          <a:prstGeom prst="rect">
            <a:avLst/>
          </a:prstGeom>
        </p:spPr>
      </p:pic>
      <p:sp>
        <p:nvSpPr>
          <p:cNvPr id="4" name="TextBox 3">
            <a:extLst>
              <a:ext uri="{FF2B5EF4-FFF2-40B4-BE49-F238E27FC236}">
                <a16:creationId xmlns:a16="http://schemas.microsoft.com/office/drawing/2014/main" id="{3245D491-8ABE-4D30-B646-27CE4511CB1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9070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B03CF6-1ED1-9A36-E1D4-135A9A62A70F}"/>
              </a:ext>
            </a:extLst>
          </p:cNvPr>
          <p:cNvPicPr>
            <a:picLocks noChangeAspect="1"/>
          </p:cNvPicPr>
          <p:nvPr/>
        </p:nvPicPr>
        <p:blipFill>
          <a:blip r:embed="rId3"/>
          <a:stretch>
            <a:fillRect/>
          </a:stretch>
        </p:blipFill>
        <p:spPr>
          <a:xfrm>
            <a:off x="2755900" y="1450975"/>
            <a:ext cx="6680200" cy="3956050"/>
          </a:xfrm>
          <a:prstGeom prst="rect">
            <a:avLst/>
          </a:prstGeom>
        </p:spPr>
      </p:pic>
      <p:sp>
        <p:nvSpPr>
          <p:cNvPr id="3" name="TextBox 2">
            <a:extLst>
              <a:ext uri="{FF2B5EF4-FFF2-40B4-BE49-F238E27FC236}">
                <a16:creationId xmlns:a16="http://schemas.microsoft.com/office/drawing/2014/main" id="{D8C44DDD-89D6-5EB1-3797-1B9C2CEAA51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2809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5934EC-018C-3FDE-256B-DB5A77ED30F9}"/>
              </a:ext>
            </a:extLst>
          </p:cNvPr>
          <p:cNvPicPr>
            <a:picLocks noChangeAspect="1"/>
          </p:cNvPicPr>
          <p:nvPr/>
        </p:nvPicPr>
        <p:blipFill>
          <a:blip r:embed="rId3"/>
          <a:stretch>
            <a:fillRect/>
          </a:stretch>
        </p:blipFill>
        <p:spPr>
          <a:xfrm>
            <a:off x="3041650" y="911225"/>
            <a:ext cx="6108700" cy="5035550"/>
          </a:xfrm>
          <a:prstGeom prst="rect">
            <a:avLst/>
          </a:prstGeom>
        </p:spPr>
      </p:pic>
      <p:sp>
        <p:nvSpPr>
          <p:cNvPr id="3" name="TextBox 2">
            <a:extLst>
              <a:ext uri="{FF2B5EF4-FFF2-40B4-BE49-F238E27FC236}">
                <a16:creationId xmlns:a16="http://schemas.microsoft.com/office/drawing/2014/main" id="{C0F52825-03DF-9AC4-3065-88D6527BCF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74409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11820</TotalTime>
  <Words>3092</Words>
  <Application>Microsoft Office PowerPoint</Application>
  <PresentationFormat>Widescreen</PresentationFormat>
  <Paragraphs>152</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charter</vt:lpstr>
      <vt:lpstr>sohne</vt:lpstr>
      <vt:lpstr>Arial</vt:lpstr>
      <vt:lpstr>Calibri</vt:lpstr>
      <vt:lpstr>Calibri Light</vt:lpstr>
      <vt:lpstr>Palatino Linotype</vt:lpstr>
      <vt:lpstr>Wingdings</vt:lpstr>
      <vt:lpstr>Office Theme</vt:lpstr>
      <vt:lpstr>PowerPoint Presentation</vt:lpstr>
      <vt:lpstr>Lesson Overview</vt:lpstr>
      <vt:lpstr>Transformer Attention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1221</cp:revision>
  <dcterms:created xsi:type="dcterms:W3CDTF">2020-06-14T19:48:25Z</dcterms:created>
  <dcterms:modified xsi:type="dcterms:W3CDTF">2022-10-27T14:37:02Z</dcterms:modified>
</cp:coreProperties>
</file>