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36" r:id="rId3"/>
    <p:sldId id="337" r:id="rId4"/>
    <p:sldId id="338" r:id="rId5"/>
    <p:sldId id="346" r:id="rId6"/>
    <p:sldId id="339" r:id="rId7"/>
    <p:sldId id="340" r:id="rId8"/>
    <p:sldId id="347" r:id="rId9"/>
    <p:sldId id="335" r:id="rId10"/>
    <p:sldId id="350" r:id="rId11"/>
    <p:sldId id="308" r:id="rId12"/>
    <p:sldId id="351" r:id="rId13"/>
    <p:sldId id="345" r:id="rId14"/>
    <p:sldId id="349" r:id="rId15"/>
    <p:sldId id="348" r:id="rId16"/>
    <p:sldId id="279" r:id="rId17"/>
    <p:sldId id="341" r:id="rId18"/>
    <p:sldId id="344"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066" autoAdjust="0"/>
    <p:restoredTop sz="68165" autoAdjust="0"/>
  </p:normalViewPr>
  <p:slideViewPr>
    <p:cSldViewPr snapToGrid="0" showGuides="1">
      <p:cViewPr varScale="1">
        <p:scale>
          <a:sx n="45" d="100"/>
          <a:sy n="45" d="100"/>
        </p:scale>
        <p:origin x="500"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a:p>
            <a:endParaRPr lang="en-US" dirty="0">
              <a:latin typeface="Palatino Linotype" panose="02040502050505030304" pitchFamily="18" charset="0"/>
            </a:endParaRPr>
          </a:p>
          <a:p>
            <a:r>
              <a:rPr lang="en-US" dirty="0">
                <a:latin typeface="Palatino Linotype" panose="02040502050505030304" pitchFamily="18" charset="0"/>
              </a:rPr>
              <a:t>Matt – One example all the way through…</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extend that analogy to a concrete example.  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With multi-head attention, self-attention becomes multi-dimensional, giving it the ability to derive more nuanced translations.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another simulation.  Here we see how a decoder differs in the level of attention it pays to the words in a French sentence as it </a:t>
            </a:r>
            <a:r>
              <a:rPr lang="en-US" b="0" i="0">
                <a:solidFill>
                  <a:srgbClr val="292929"/>
                </a:solidFill>
                <a:effectLst/>
                <a:latin typeface="charter"/>
              </a:rPr>
              <a:t>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in our last session, we discussed three transformer building blocks: 1) Layer Norm, 2) Positional Encoding, and 3) Skip Connections.  Word embeddings were covered in our NLP workshop series.  In this session, we will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We begin our presentation of attention with a quick review of recurrent neural network (RNN) architecture.</a:t>
            </a:r>
          </a:p>
          <a:p>
            <a:pPr algn="l" fontAlgn="base"/>
            <a:endParaRPr lang="en-US" dirty="0"/>
          </a:p>
          <a:p>
            <a:pPr algn="l" fontAlgn="base"/>
            <a:r>
              <a:rPr lang="en-US" dirty="0"/>
              <a:t>RNN models contain a feedback loop which allows information to move from one step to another.  As such, they’re ideal for modeling sequential data like text. As illustrated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is a relatively simple idea.  Rather than produce a single (or final) hidden state to represent an input sequence, the encoder outputs a hidden state at each step, with all states accessible to the decoder.  In this image,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strategy works well for short sentences, but it breaks when a sequence is long.  Accessing thousands of hidden states at the same time creates a lot of work for the decoder.   Attention reduces this workload by assigning a different amount of weight or “attention” to each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led to much better translations, but it still had a major shortcoming.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 architecture was introduced.  Drop recurrence altogether and use a special form of attention called </a:t>
            </a:r>
            <a:r>
              <a:rPr lang="en-US" b="1" dirty="0"/>
              <a:t>self-attention</a:t>
            </a:r>
            <a:r>
              <a:rPr lang="en-US" dirty="0"/>
              <a:t> instead.  The basic idea is to allow attention to operate on all the states in the same layer of the neural network.  As pictured here, both the encoder and decoder have their own self-attention mechanisms, with their outputs fed to feed-forward neural networks (FF NNs). This architecture trains much faster than recurrent models, and it paved the way for many NLP breakthroughs.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attention mechanism of our simple English/German translator.  Rather than encode the whole sentence in a single hidden state, each word’s hidden state is passed to the decoder.  All these hidden states, in turn, are then used at each step of the decoding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solidify our understanding of attention, consider the following story.</a:t>
            </a:r>
          </a:p>
          <a:p>
            <a:pPr algn="l"/>
            <a:endParaRPr lang="en-US" dirty="0"/>
          </a:p>
          <a:p>
            <a:pPr algn="l"/>
            <a:r>
              <a:rPr lang="en-US" dirty="0"/>
              <a:t>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3256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47B3-2231-4C7D-9F46-767148520D27}"/>
              </a:ext>
            </a:extLst>
          </p:cNvPr>
          <p:cNvSpPr>
            <a:spLocks noGrp="1"/>
          </p:cNvSpPr>
          <p:nvPr>
            <p:ph type="title"/>
          </p:nvPr>
        </p:nvSpPr>
        <p:spPr/>
        <p:txBody>
          <a:bodyPr/>
          <a:lstStyle/>
          <a:p>
            <a:endParaRPr lang="en-US"/>
          </a:p>
        </p:txBody>
      </p:sp>
      <p:pic>
        <p:nvPicPr>
          <p:cNvPr id="3" name="Picture 2" descr="Diagram, text&#10;&#10;Description automatically generated">
            <a:extLst>
              <a:ext uri="{FF2B5EF4-FFF2-40B4-BE49-F238E27FC236}">
                <a16:creationId xmlns:a16="http://schemas.microsoft.com/office/drawing/2014/main" id="{FB501741-390D-4668-9BDF-1DA4FFB33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043" y="2511044"/>
            <a:ext cx="5405096" cy="2327312"/>
          </a:xfrm>
          <a:prstGeom prst="rect">
            <a:avLst/>
          </a:prstGeom>
        </p:spPr>
      </p:pic>
      <p:sp>
        <p:nvSpPr>
          <p:cNvPr id="5" name="TextBox 4">
            <a:extLst>
              <a:ext uri="{FF2B5EF4-FFF2-40B4-BE49-F238E27FC236}">
                <a16:creationId xmlns:a16="http://schemas.microsoft.com/office/drawing/2014/main" id="{378615B4-A275-4B59-A557-CEA636308ED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7ED13A-501C-4362-B556-F2503F6187F3}"/>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672651" y="1807709"/>
            <a:ext cx="8846697" cy="3907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67CFB3F0-89CF-4872-B9B0-66954BEE410B}"/>
              </a:ext>
            </a:extLst>
          </p:cNvPr>
          <p:cNvPicPr>
            <a:picLocks noChangeAspect="1"/>
          </p:cNvPicPr>
          <p:nvPr/>
        </p:nvPicPr>
        <p:blipFill>
          <a:blip r:embed="rId4"/>
          <a:stretch>
            <a:fillRect/>
          </a:stretch>
        </p:blipFill>
        <p:spPr>
          <a:xfrm>
            <a:off x="3325430" y="4583151"/>
            <a:ext cx="840170" cy="1069117"/>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10504</TotalTime>
  <Words>2895</Words>
  <Application>Microsoft Office PowerPoint</Application>
  <PresentationFormat>Widescreen</PresentationFormat>
  <Paragraphs>127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charter</vt:lpstr>
      <vt:lpstr>sohne</vt:lpstr>
      <vt:lpstr>Arial</vt:lpstr>
      <vt:lpstr>Calibri</vt:lpstr>
      <vt:lpstr>Calibri Light</vt:lpstr>
      <vt:lpstr>Palatino Linotype</vt:lpstr>
      <vt:lpstr>Office Theme</vt:lpstr>
      <vt:lpstr>PowerPoint Presentation</vt:lpstr>
      <vt:lpstr>Transformer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Limits of Recurrent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1114</cp:revision>
  <dcterms:created xsi:type="dcterms:W3CDTF">2020-06-14T19:48:25Z</dcterms:created>
  <dcterms:modified xsi:type="dcterms:W3CDTF">2022-08-12T13:38:37Z</dcterms:modified>
</cp:coreProperties>
</file>