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6" r:id="rId2"/>
    <p:sldId id="350" r:id="rId3"/>
    <p:sldId id="328" r:id="rId4"/>
    <p:sldId id="337" r:id="rId5"/>
    <p:sldId id="338" r:id="rId6"/>
    <p:sldId id="351" r:id="rId7"/>
    <p:sldId id="352" r:id="rId8"/>
    <p:sldId id="342" r:id="rId9"/>
    <p:sldId id="345" r:id="rId10"/>
    <p:sldId id="346" r:id="rId11"/>
    <p:sldId id="347" r:id="rId12"/>
    <p:sldId id="333" r:id="rId13"/>
    <p:sldId id="348" r:id="rId14"/>
    <p:sldId id="279" r:id="rId15"/>
    <p:sldId id="336" r:id="rId16"/>
    <p:sldId id="329" r:id="rId17"/>
    <p:sldId id="330" r:id="rId18"/>
    <p:sldId id="327" r:id="rId19"/>
    <p:sldId id="334" r:id="rId20"/>
    <p:sldId id="343" r:id="rId21"/>
    <p:sldId id="341" r:id="rId22"/>
    <p:sldId id="344"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463"/>
    <a:srgbClr val="5FBE7C"/>
    <a:srgbClr val="30335E"/>
    <a:srgbClr val="61BD7E"/>
    <a:srgbClr val="32355D"/>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8243" autoAdjust="0"/>
  </p:normalViewPr>
  <p:slideViewPr>
    <p:cSldViewPr snapToGrid="0" showGuides="1">
      <p:cViewPr varScale="1">
        <p:scale>
          <a:sx n="45" d="100"/>
          <a:sy n="45" d="100"/>
        </p:scale>
        <p:origin x="620"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the new “kid” on the block.  </a:t>
            </a:r>
          </a:p>
          <a:p>
            <a:endParaRPr lang="en-US" dirty="0">
              <a:latin typeface="Palatino Linotype" panose="02040502050505030304" pitchFamily="18" charset="0"/>
            </a:endParaRPr>
          </a:p>
          <a:p>
            <a:r>
              <a:rPr lang="en-US" dirty="0">
                <a:latin typeface="Palatino Linotype" panose="02040502050505030304" pitchFamily="18" charset="0"/>
              </a:rPr>
              <a:t>And since 2017 – when the paper (</a:t>
            </a:r>
            <a:r>
              <a:rPr lang="en-US" i="1" dirty="0">
                <a:latin typeface="Palatino Linotype" panose="02040502050505030304" pitchFamily="18" charset="0"/>
              </a:rPr>
              <a:t>All You Need is Attention</a:t>
            </a:r>
            <a:r>
              <a:rPr lang="en-US" dirty="0">
                <a:latin typeface="Palatino Linotype" panose="02040502050505030304" pitchFamily="18" charset="0"/>
              </a:rPr>
              <a:t>) was published – they’ve taken the deep learning world by storm.</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decoders have the same architecture.   And like the encoder, the decoder contains both </a:t>
            </a:r>
            <a:r>
              <a:rPr lang="en-US" b="1" i="0" dirty="0">
                <a:solidFill>
                  <a:srgbClr val="292929"/>
                </a:solidFill>
                <a:effectLst/>
                <a:latin typeface="charter"/>
              </a:rPr>
              <a:t>self-attention</a:t>
            </a:r>
            <a:r>
              <a:rPr lang="en-US" b="0" i="0" dirty="0">
                <a:solidFill>
                  <a:srgbClr val="292929"/>
                </a:solidFill>
                <a:effectLst/>
                <a:latin typeface="charter"/>
              </a:rPr>
              <a:t>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summary, all the Encoders are identical to each other. Likewise, all the Decoders are identical to each other.  A couple key points in review:</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Pictured here is the family tree of the most prominent transformer models.  With more than 50 models available, this is not a complete list.  Please see the transformer_family_tree.pdf for additional information about the models shown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next session, we will examine the inner-workings of BERT.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0623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cover three building blocks: 1) layer norm, 2) positional encoding, and 3) skip connections.  Because attention is such an important topic, it is covered in our next session.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Skip connection </a:t>
            </a:r>
            <a:r>
              <a:rPr lang="en-US" b="0" dirty="0"/>
              <a:t>is our first building block, </a:t>
            </a:r>
            <a:r>
              <a:rPr lang="en-US" dirty="0"/>
              <a:t>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an oil portrait.  And after weeks of sittings, the painting is done, and you send it to your subject for approval. They say they like it, but they regret they wore a particular ring on one finger, and wish they’d worn a different one instead. Can you change that?</a:t>
            </a:r>
          </a:p>
          <a:p>
            <a:pPr algn="l"/>
            <a:endParaRPr lang="en-US" dirty="0"/>
          </a:p>
          <a:p>
            <a:pPr algn="l"/>
            <a:r>
              <a:rPr lang="en-US" dirty="0"/>
              <a:t>Well, you have two options.  You could invite your subject back to the studio and paint a whole new portrait from scratch on a blank canvas, only this time with the new ring on their finger. That would require a lot of time and effort.  Or you could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why do anything with the parts of the tensor that don’t need to change?  As was the case with the painting,  it’s more efficient for a layer to compute only the changes it wants to make.  It can then combine those changes with the original input to produce its output.</a:t>
            </a:r>
          </a:p>
          <a:p>
            <a:pPr algn="l"/>
            <a:endParaRPr lang="en-US" dirty="0"/>
          </a:p>
          <a:p>
            <a:pPr algn="l"/>
            <a:r>
              <a:rPr lang="en-US" dirty="0"/>
              <a:t>As pictured on the left, the red line that carries the input directly to the addition node is called a </a:t>
            </a:r>
            <a:r>
              <a:rPr lang="en-US" b="1" dirty="0"/>
              <a:t>skip connection</a:t>
            </a:r>
            <a:r>
              <a:rPr lang="en-US" dirty="0"/>
              <a:t>.  Another option is to place a skip connection around multiple layers as shown on the right.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second building block.  Layer norm is a regularization technique like dropout and batchnorm.  Regularization controls </a:t>
            </a:r>
            <a:r>
              <a:rPr lang="en-US" b="1" dirty="0"/>
              <a:t>overfitting, </a:t>
            </a:r>
            <a:r>
              <a:rPr lang="en-US" b="0" dirty="0"/>
              <a:t>a topic we cover in our CNN workshop series.  </a:t>
            </a:r>
            <a:r>
              <a:rPr lang="en-US" dirty="0"/>
              <a:t>Layer norm keeps the values flowing through the network from becoming too big or too small.  A layer norm step adjusts the values coming out of a layer such that they approximate the shape of a Gaussian bump with a mean of 0 and standard deviation of 1.</a:t>
            </a:r>
          </a:p>
          <a:p>
            <a:pPr algn="l"/>
            <a:endParaRPr lang="en-US" dirty="0"/>
          </a:p>
          <a:p>
            <a:pPr algn="l"/>
            <a:r>
              <a:rPr lang="en-US" dirty="0"/>
              <a:t>Layer norm operations help optimize transformer performance.  A technical architect has some flexibility as to where this step is located.  One popular option is to place a layer norm operation just before the addition step of a skip connection.  Pictured on the left.  And because these two operations always come in pairs, they’re often combined into a single operation called “Norm-Add”.  Pictured on the right.</a:t>
            </a:r>
          </a:p>
          <a:p>
            <a:pPr algn="l"/>
            <a:endParaRPr lang="en-US" dirty="0"/>
          </a:p>
          <a:p>
            <a:pPr algn="l"/>
            <a:r>
              <a:rPr lang="en-US" dirty="0"/>
              <a:t>=====</a:t>
            </a:r>
          </a:p>
          <a:p>
            <a:pPr algn="l"/>
            <a:endParaRPr lang="en-US" dirty="0"/>
          </a:p>
          <a:p>
            <a:pPr algn="l"/>
            <a:r>
              <a:rPr lang="en-US" dirty="0"/>
              <a:t>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Our third and final building block is </a:t>
            </a:r>
            <a:r>
              <a:rPr lang="en-US" b="1" dirty="0"/>
              <a:t>positional encoding.  </a:t>
            </a:r>
            <a:r>
              <a:rPr lang="en-US" b="0" dirty="0"/>
              <a:t>Positional encoding </a:t>
            </a:r>
            <a:r>
              <a:rPr lang="en-US" dirty="0"/>
              <a:t>solves a problem that arises whenever RNNs are removed from the picture:  we lose track of the location of each word in the input sentence.  A RNN does not have this problem because the words in a sequence present one at a time, thereby allowing the hidden state inside a recurrent cell to remember the order in which they arrived.</a:t>
            </a:r>
          </a:p>
          <a:p>
            <a:pPr algn="l"/>
            <a:endParaRPr lang="en-US" dirty="0"/>
          </a:p>
          <a:p>
            <a:pPr algn="l"/>
            <a:r>
              <a:rPr lang="en-US" dirty="0"/>
              <a:t>But attention mixes together the representations of multiple words. So, how can later stages know where each word belongs in the sentence?</a:t>
            </a:r>
          </a:p>
          <a:p>
            <a:pPr algn="l"/>
            <a:endParaRPr lang="en-US" dirty="0"/>
          </a:p>
          <a:p>
            <a:pPr algn="l"/>
            <a:r>
              <a:rPr lang="en-US" dirty="0"/>
              <a:t>The answer is to insert each word’s position, or index, into the representation of the word itself. That way, as the word’s representations get processed, the position information comes along for the ride. The generic name for this process is positional encoding.   There are multiple ways to do this.  We can append an index number to the end of each word’s representation.  Left.  Or we can use a function (F) to turn each index into a vector that’s added to the word’s representation.  Middle.  And finally, the icon for positional encoding is shown.  Right.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An encoder may feature multiple transformer building blocks.  Here we see an encoder comprised of a self-attention layer as well as a couple of layer norm layers.  Additionally, residual skip connections allow this encoder to bypass the self-attention and feed forward layers as needed.  We will discuss these unique transformer building blocks in just a moment…</a:t>
            </a:r>
          </a:p>
          <a:p>
            <a:pPr algn="l"/>
            <a:endParaRPr lang="en-US" b="0" i="0" dirty="0">
              <a:solidFill>
                <a:srgbClr val="292929"/>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 architecture suffers from two significant limitations: </a:t>
            </a:r>
          </a:p>
          <a:p>
            <a:pPr algn="l"/>
            <a:endParaRPr lang="en-US" dirty="0"/>
          </a:p>
          <a:p>
            <a:pPr marL="228600" indent="-228600" algn="l">
              <a:buAutoNum type="arabicPeriod"/>
            </a:pPr>
            <a:r>
              <a:rPr lang="en-US" dirty="0"/>
              <a:t>Because all the information about an input is represented in a single piece of state memory, or context vector, the networks inside each recurrent cell must compress everything that’s needed into the available space. And no matter how large we make the state memory, we can always get an input that exceeds available memory.   Inevitably, vital information is lost.  </a:t>
            </a:r>
          </a:p>
          <a:p>
            <a:pPr marL="228600" indent="-228600" algn="l">
              <a:buAutoNum type="arabicPeriod"/>
            </a:pPr>
            <a:r>
              <a:rPr lang="en-US" dirty="0"/>
              <a:t>A second problem is that a RNN must be trained and used one word at a time. This can be a slow way to work, especially with large datasets. </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Hopefully, the paint analogy from today’s first mini-lecture has helped you gain an intuitive understanding of attention.  We will now consider transformers from a technical architecture point-of-view.  We start with a quick review of RNN architecture and its shortcomings.  </a:t>
            </a:r>
          </a:p>
          <a:p>
            <a:pPr algn="l" fontAlgn="base"/>
            <a:endParaRPr lang="en-US" dirty="0"/>
          </a:p>
          <a:p>
            <a:pPr algn="l" fontAlgn="base"/>
            <a:r>
              <a:rPr lang="en-US" dirty="0"/>
              <a:t>RNN models contain a feedback loop which allows information to move from one step to another.  As such, they’re ideal for modeling sequential data like text. As pictured here, an RNN receives some input (a word or character), feeds it through the network, and outputs a vector called the hidden state. At the same time, the model feeds some information back to itself via the feedback loop, which it can then use in the next step. </a:t>
            </a:r>
          </a:p>
          <a:p>
            <a:pPr algn="l" fontAlgn="base"/>
            <a:endParaRPr lang="en-US" dirty="0"/>
          </a:p>
          <a:p>
            <a:pPr algn="l" fontAlgn="base"/>
            <a:r>
              <a:rPr lang="en-US" dirty="0"/>
              <a:t>To the right of the equal sign, the RNN process is unrolled. During each iteration, the RNN cell passes information about its state to the next operation in the sequence. This allows the cell to retain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The RNN architecture enabled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The decoder, in turn, generates the German equivalents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The information at the start of the sequence might be lost in the process of compressing everything into a single (fixed)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When that happens, the decoder is unable to do its job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answer to the bottleneck problem appeared in 2017, in a paper entitled, “</a:t>
            </a:r>
            <a:r>
              <a:rPr lang="en-US" b="0" i="1" dirty="0">
                <a:solidFill>
                  <a:srgbClr val="292929"/>
                </a:solidFill>
                <a:effectLst/>
                <a:latin typeface="charter"/>
              </a:rPr>
              <a:t>Attention is all You Need</a:t>
            </a:r>
            <a:r>
              <a:rPr lang="en-US" b="0" i="0" dirty="0">
                <a:solidFill>
                  <a:srgbClr val="292929"/>
                </a:solidFill>
                <a:effectLst/>
                <a:latin typeface="charter"/>
              </a:rPr>
              <a:t>.”  The transformer was born.  And since then, it has proven to be an effective AI tool, used in a variety of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2070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our transformer learning journey with a quick (high-level) overview of the architecture.  Like RNNs, transformer architecture excels at handling sequential data.  Translation is a special kind of sequential task which takes a text sequence in one language and outputs it in another. </a:t>
            </a:r>
          </a:p>
          <a:p>
            <a:pPr algn="l"/>
            <a:endParaRPr lang="en-US" b="0" i="0" dirty="0">
              <a:solidFill>
                <a:srgbClr val="292929"/>
              </a:solidFill>
              <a:effectLst/>
              <a:latin typeface="+mn-lt"/>
            </a:endParaRPr>
          </a:p>
          <a:p>
            <a:pPr algn="l"/>
            <a:r>
              <a:rPr lang="en-US" b="0" i="0" dirty="0">
                <a:solidFill>
                  <a:srgbClr val="292929"/>
                </a:solidFill>
                <a:effectLst/>
                <a:latin typeface="charter"/>
              </a:rPr>
              <a:t>Unlike directional models which read the text input sequentially (left-to-right or right-to-left), a Transformer encoder reads the entire sequence of words at once.  It is therefore considered bidirectional.  Or more precisely, we say that it’s non-directional.  This property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use Encoder stack or Decoder stack for a group of layers.  The Encoder and Decoder stacks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encoders have the same architecture.  Each encoder consists of two layers: </a:t>
            </a:r>
            <a:r>
              <a:rPr lang="en-US" b="1" i="0" dirty="0">
                <a:solidFill>
                  <a:srgbClr val="292929"/>
                </a:solidFill>
                <a:effectLst/>
                <a:latin typeface="charter"/>
              </a:rPr>
              <a:t>Self-attention</a:t>
            </a:r>
            <a:r>
              <a:rPr lang="en-US" b="0" i="0" dirty="0">
                <a:solidFill>
                  <a:srgbClr val="292929"/>
                </a:solidFill>
                <a:effectLst/>
                <a:latin typeface="charter"/>
              </a:rPr>
              <a:t> and a feed Forward Neural Network. The encoder’s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helps it look at other words in the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96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8/19/2022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8/19/2022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7EF8A62-1530-48BE-8523-CB507D87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07" y="566976"/>
            <a:ext cx="5836786" cy="5724047"/>
          </a:xfrm>
          <a:prstGeom prst="rect">
            <a:avLst/>
          </a:prstGeom>
        </p:spPr>
      </p:pic>
      <p:sp>
        <p:nvSpPr>
          <p:cNvPr id="4" name="TextBox 3">
            <a:extLst>
              <a:ext uri="{FF2B5EF4-FFF2-40B4-BE49-F238E27FC236}">
                <a16:creationId xmlns:a16="http://schemas.microsoft.com/office/drawing/2014/main" id="{362EBBDD-6D7D-3C8C-46BD-EED7EE883C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48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
        <p:nvSpPr>
          <p:cNvPr id="5" name="Rectangle: Rounded Corners 4">
            <a:extLst>
              <a:ext uri="{FF2B5EF4-FFF2-40B4-BE49-F238E27FC236}">
                <a16:creationId xmlns:a16="http://schemas.microsoft.com/office/drawing/2014/main" id="{A31289DB-BE8C-5270-3F06-2313296420C6}"/>
              </a:ext>
            </a:extLst>
          </p:cNvPr>
          <p:cNvSpPr/>
          <p:nvPr/>
        </p:nvSpPr>
        <p:spPr>
          <a:xfrm>
            <a:off x="6705600" y="1780178"/>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Skip Connection</a:t>
            </a:r>
          </a:p>
        </p:txBody>
      </p:sp>
      <p:cxnSp>
        <p:nvCxnSpPr>
          <p:cNvPr id="6" name="Straight Connector 5">
            <a:extLst>
              <a:ext uri="{FF2B5EF4-FFF2-40B4-BE49-F238E27FC236}">
                <a16:creationId xmlns:a16="http://schemas.microsoft.com/office/drawing/2014/main" id="{376070B7-4377-5587-7260-9E2DB555E206}"/>
              </a:ext>
            </a:extLst>
          </p:cNvPr>
          <p:cNvCxnSpPr>
            <a:cxnSpLocks/>
            <a:endCxn id="5" idx="2"/>
          </p:cNvCxnSpPr>
          <p:nvPr/>
        </p:nvCxnSpPr>
        <p:spPr>
          <a:xfrm flipV="1">
            <a:off x="7404100" y="2223589"/>
            <a:ext cx="192540" cy="74770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cxnSp>
        <p:nvCxnSpPr>
          <p:cNvPr id="4" name="Straight Connector 3">
            <a:extLst>
              <a:ext uri="{FF2B5EF4-FFF2-40B4-BE49-F238E27FC236}">
                <a16:creationId xmlns:a16="http://schemas.microsoft.com/office/drawing/2014/main" id="{9C51FA8E-35B9-635C-F586-AE0AED660EAD}"/>
              </a:ext>
            </a:extLst>
          </p:cNvPr>
          <p:cNvCxnSpPr>
            <a:cxnSpLocks/>
          </p:cNvCxnSpPr>
          <p:nvPr/>
        </p:nvCxnSpPr>
        <p:spPr>
          <a:xfrm flipV="1">
            <a:off x="4710896" y="2282970"/>
            <a:ext cx="497712" cy="103896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8FE3967-90F4-B230-99C8-0DE4C7CF5453}"/>
              </a:ext>
            </a:extLst>
          </p:cNvPr>
          <p:cNvSpPr/>
          <p:nvPr/>
        </p:nvSpPr>
        <p:spPr>
          <a:xfrm>
            <a:off x="5208608" y="1867989"/>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Layer Norm</a:t>
            </a:r>
          </a:p>
        </p:txBody>
      </p:sp>
      <p:sp>
        <p:nvSpPr>
          <p:cNvPr id="10" name="Rectangle: Rounded Corners 9">
            <a:extLst>
              <a:ext uri="{FF2B5EF4-FFF2-40B4-BE49-F238E27FC236}">
                <a16:creationId xmlns:a16="http://schemas.microsoft.com/office/drawing/2014/main" id="{704C6CAD-82E5-5B51-BA6E-3DF765A1997D}"/>
              </a:ext>
            </a:extLst>
          </p:cNvPr>
          <p:cNvSpPr/>
          <p:nvPr/>
        </p:nvSpPr>
        <p:spPr>
          <a:xfrm>
            <a:off x="5898728" y="4566213"/>
            <a:ext cx="1588127" cy="423798"/>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Addition Node</a:t>
            </a:r>
          </a:p>
        </p:txBody>
      </p:sp>
      <p:cxnSp>
        <p:nvCxnSpPr>
          <p:cNvPr id="11" name="Straight Connector 10">
            <a:extLst>
              <a:ext uri="{FF2B5EF4-FFF2-40B4-BE49-F238E27FC236}">
                <a16:creationId xmlns:a16="http://schemas.microsoft.com/office/drawing/2014/main" id="{C79C1CE8-57D0-A240-D5D8-4DACE3DA052A}"/>
              </a:ext>
            </a:extLst>
          </p:cNvPr>
          <p:cNvCxnSpPr>
            <a:cxnSpLocks/>
          </p:cNvCxnSpPr>
          <p:nvPr/>
        </p:nvCxnSpPr>
        <p:spPr>
          <a:xfrm>
            <a:off x="5460274" y="3851999"/>
            <a:ext cx="438454" cy="7142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E92B073-5DF7-D058-69C3-DEA5A4A0341C}"/>
              </a:ext>
            </a:extLst>
          </p:cNvPr>
          <p:cNvSpPr/>
          <p:nvPr/>
        </p:nvSpPr>
        <p:spPr>
          <a:xfrm>
            <a:off x="9540172" y="1859172"/>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Norm-Add</a:t>
            </a:r>
          </a:p>
        </p:txBody>
      </p:sp>
      <p:cxnSp>
        <p:nvCxnSpPr>
          <p:cNvPr id="19" name="Straight Connector 18">
            <a:extLst>
              <a:ext uri="{FF2B5EF4-FFF2-40B4-BE49-F238E27FC236}">
                <a16:creationId xmlns:a16="http://schemas.microsoft.com/office/drawing/2014/main" id="{E1664988-9E09-BE2A-5E83-D5DA8A690A6E}"/>
              </a:ext>
            </a:extLst>
          </p:cNvPr>
          <p:cNvCxnSpPr>
            <a:cxnSpLocks/>
          </p:cNvCxnSpPr>
          <p:nvPr/>
        </p:nvCxnSpPr>
        <p:spPr>
          <a:xfrm flipV="1">
            <a:off x="8956675" y="2282970"/>
            <a:ext cx="583497" cy="109205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rgbClr val="303463"/>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n">
            <a:extLst>
              <a:ext uri="{FF2B5EF4-FFF2-40B4-BE49-F238E27FC236}">
                <a16:creationId xmlns:a16="http://schemas.microsoft.com/office/drawing/2014/main" id="{561207FA-3A34-4741-93B0-069226A91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251" y="2240184"/>
            <a:ext cx="7353498" cy="2377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c-dec">
            <a:extLst>
              <a:ext uri="{FF2B5EF4-FFF2-40B4-BE49-F238E27FC236}">
                <a16:creationId xmlns:a16="http://schemas.microsoft.com/office/drawing/2014/main" id="{3932E7A2-AC74-4616-8E73-8BE6E621C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409" y="1925002"/>
            <a:ext cx="7583181" cy="3007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7ED13A-501C-4362-B556-F2503F6187F3}"/>
              </a:ext>
            </a:extLst>
          </p:cNvPr>
          <p:cNvPicPr>
            <a:picLocks noChangeAspect="1" noChangeArrowheads="1" noCrop="1"/>
          </p:cNvPicPr>
          <p:nvPr/>
        </p:nvPicPr>
        <p:blipFill>
          <a:blip r:embed="rId3">
            <a:clrChange>
              <a:clrFrom>
                <a:srgbClr val="FEFCFE"/>
              </a:clrFrom>
              <a:clrTo>
                <a:srgbClr val="FEFCFE">
                  <a:alpha val="0"/>
                </a:srgbClr>
              </a:clrTo>
            </a:clrChange>
            <a:extLst>
              <a:ext uri="{28A0092B-C50C-407E-A947-70E740481C1C}">
                <a14:useLocalDpi xmlns:a14="http://schemas.microsoft.com/office/drawing/2010/main" val="0"/>
              </a:ext>
            </a:extLst>
          </a:blip>
          <a:srcRect/>
          <a:stretch>
            <a:fillRect/>
          </a:stretch>
        </p:blipFill>
        <p:spPr bwMode="auto">
          <a:xfrm>
            <a:off x="1672651" y="1807709"/>
            <a:ext cx="8846697" cy="39072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86C-BE0E-EEF4-569D-54E1701A5104}"/>
              </a:ext>
            </a:extLst>
          </p:cNvPr>
          <p:cNvSpPr txBox="1">
            <a:spLocks/>
          </p:cNvSpPr>
          <p:nvPr/>
        </p:nvSpPr>
        <p:spPr>
          <a:xfrm>
            <a:off x="0" y="3125528"/>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Attention is All You Need…</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10669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Architecture</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10310</TotalTime>
  <Words>2531</Words>
  <Application>Microsoft Office PowerPoint</Application>
  <PresentationFormat>Widescreen</PresentationFormat>
  <Paragraphs>122</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charter</vt:lpstr>
      <vt:lpstr>Arial</vt:lpstr>
      <vt:lpstr>Calibri</vt:lpstr>
      <vt:lpstr>Calibri Light</vt:lpstr>
      <vt:lpstr>Courier New</vt:lpstr>
      <vt:lpstr>Palatino Linotype</vt:lpstr>
      <vt:lpstr>Wingdings</vt:lpstr>
      <vt:lpstr>Office Theme</vt:lpstr>
      <vt:lpstr>PowerPoint Presentation</vt:lpstr>
      <vt:lpstr>Lesson Overview</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PowerPoint Presentation</vt:lpstr>
      <vt:lpstr>Transformer Building Blocks</vt:lpstr>
      <vt:lpstr>PowerPoint Presentation</vt:lpstr>
      <vt:lpstr>PowerPoint Presentation</vt:lpstr>
      <vt:lpstr>PowerPoint Presentation</vt:lpstr>
      <vt:lpstr>PowerPoint Presentation</vt:lpstr>
      <vt:lpstr>Jay Alamaar (Illustrated Transformer) 01.1_alamaar.ipynb</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1001</cp:revision>
  <dcterms:created xsi:type="dcterms:W3CDTF">2020-06-14T19:48:25Z</dcterms:created>
  <dcterms:modified xsi:type="dcterms:W3CDTF">2022-08-19T21:09:41Z</dcterms:modified>
</cp:coreProperties>
</file>