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36" r:id="rId3"/>
    <p:sldId id="308" r:id="rId4"/>
    <p:sldId id="335" r:id="rId5"/>
    <p:sldId id="337" r:id="rId6"/>
    <p:sldId id="338" r:id="rId7"/>
    <p:sldId id="346" r:id="rId8"/>
    <p:sldId id="339" r:id="rId9"/>
    <p:sldId id="340" r:id="rId10"/>
    <p:sldId id="347" r:id="rId11"/>
    <p:sldId id="348" r:id="rId12"/>
    <p:sldId id="345" r:id="rId13"/>
    <p:sldId id="349" r:id="rId14"/>
    <p:sldId id="279" r:id="rId15"/>
    <p:sldId id="344" r:id="rId16"/>
    <p:sldId id="341"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3563" autoAdjust="0"/>
  </p:normalViewPr>
  <p:slideViewPr>
    <p:cSldViewPr snapToGrid="0" showGuides="1">
      <p:cViewPr varScale="1">
        <p:scale>
          <a:sx n="42" d="100"/>
          <a:sy n="42" d="100"/>
        </p:scale>
        <p:origin x="856"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Okay – let’s simulate </a:t>
            </a:r>
            <a:r>
              <a:rPr lang="en-US" b="1" i="0" dirty="0">
                <a:solidFill>
                  <a:srgbClr val="292929"/>
                </a:solidFill>
                <a:effectLst/>
                <a:latin typeface="charter"/>
              </a:rPr>
              <a:t>attention</a:t>
            </a:r>
            <a:r>
              <a:rPr lang="en-US" b="0" i="0" dirty="0">
                <a:solidFill>
                  <a:srgbClr val="292929"/>
                </a:solidFill>
                <a:effectLst/>
                <a:latin typeface="charter"/>
              </a:rPr>
              <a:t>.  Rather than encode the whole sentence in a single hidden state, each word’s hidden state is passed to the decoder.  All of these hidden states are then used at each step of the decoding stage.  The basic idea is that every word in a sentence might contain relevant information.  And for the decoder to be precise, it needs to consider each word in a sentence.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When translating the sentence “Je suis étudiant</a:t>
            </a:r>
            <a:r>
              <a:rPr lang="en-US" b="1" i="0" dirty="0">
                <a:solidFill>
                  <a:srgbClr val="292929"/>
                </a:solidFill>
                <a:effectLst/>
                <a:latin typeface="charter"/>
              </a:rPr>
              <a:t>” </a:t>
            </a:r>
            <a:r>
              <a:rPr lang="en-US" b="0" i="0" dirty="0">
                <a:solidFill>
                  <a:srgbClr val="292929"/>
                </a:solidFill>
                <a:effectLst/>
                <a:latin typeface="charter"/>
              </a:rPr>
              <a:t>to English, the decoder differs in the level of attention it pays to the words in the original sequence as it decides what word to use in the target language.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With multi-head attention, self-attention becomes multi-dimensional, giving it the ability to derive more nuanced translations.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As pictured here, the algorithm pays attention to a different word, depending on the question being asked.  The green head focuses on the question of who kicked the ball while the red head focuses on the action, what was done.  And finally, the blue head focuses on the object of the action, or to whom it was done.  Of course, the translation of a given word to another language can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RNNs have a few drawbacks. Because all the information about an input is represented in a single piece of state memory, or context vector, the networks inside each recurrent cell need to work hard to compress everything that’s needed into the available space. And no matter how large we make the state memory, we can always get an input that exceeds what the memory can hold, so something necessarily gets lost.  Another problem is that an RNN must be trained and used one word at a time. This can be a slow way to work, particularly with large databases.  Let’s start by reviewing basic RNN architecture….</a:t>
            </a:r>
          </a:p>
          <a:p>
            <a:pPr algn="l"/>
            <a:endParaRPr lang="en-US" dirty="0"/>
          </a:p>
          <a:p>
            <a:pPr algn="l"/>
            <a:r>
              <a:rPr lang="en-US" dirty="0"/>
              <a:t>An attention network is an alternative approach.  Attention networks do not have a state memory and can be trained and used in parallel. They can also be combined into larger structures called transformers; large language models capable of performing complex tasks like translation.  In fact, the building blocks of </a:t>
            </a:r>
            <a:r>
              <a:rPr lang="en-US" b="1" dirty="0"/>
              <a:t>transformers</a:t>
            </a:r>
            <a:r>
              <a:rPr lang="en-US" dirty="0"/>
              <a:t> can be used in other architectures that provide even more powerful language models, including generators.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were covered in our NLP workshop series.</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Let’s begin our presentation with a concrete example.</a:t>
            </a:r>
          </a:p>
          <a:p>
            <a:pPr algn="l"/>
            <a:endParaRPr lang="en-US" dirty="0">
              <a:latin typeface="+mn-lt"/>
            </a:endParaRPr>
          </a:p>
          <a:p>
            <a:pPr algn="l"/>
            <a:r>
              <a:rPr lang="en-US" dirty="0">
                <a:latin typeface="+mn-lt"/>
              </a:rPr>
              <a:t>Suppose we want to translate the sentence “I saw a big dog eat his dinner.”  Now when we translate the word ‘dog’, we probably don’t care about the word saw.  But to translate the pronoun ‘his’, we need to connect that to the two words – ‘big dog.’</a:t>
            </a:r>
          </a:p>
          <a:p>
            <a:pPr algn="l"/>
            <a:endParaRPr lang="en-US" dirty="0">
              <a:latin typeface="+mn-lt"/>
            </a:endParaRPr>
          </a:p>
          <a:p>
            <a:pPr algn="l"/>
            <a:r>
              <a:rPr lang="en-US" dirty="0">
                <a:latin typeface="+mn-lt"/>
              </a:rPr>
              <a:t>This same logic holds true for all the other words in a particular sentence.  For each word, figure out what other words influence its translation – focus on just those words – ignore the others.  The algorithm that does this job is called </a:t>
            </a:r>
            <a:r>
              <a:rPr lang="en-US" b="1" dirty="0">
                <a:latin typeface="+mn-lt"/>
              </a:rPr>
              <a:t>attention</a:t>
            </a:r>
            <a:r>
              <a:rPr lang="en-US" dirty="0">
                <a:latin typeface="+mn-lt"/>
              </a:rPr>
              <a:t>, or </a:t>
            </a:r>
            <a:r>
              <a:rPr lang="en-US" b="1" dirty="0">
                <a:latin typeface="+mn-lt"/>
              </a:rPr>
              <a:t>self-attention</a:t>
            </a:r>
            <a:r>
              <a:rPr lang="en-US" dirty="0">
                <a:latin typeface="+mn-lt"/>
              </a:rPr>
              <a:t>. Attention lets us focus our resources on only the parts of the input that matter.  Let’s start with an analogy…</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t>Prior to transformers, advanced recurrent architectures such as LSTMs were the state of the art in NLP.  RNN models contain a feedback loop which allows information to propagate from one step to another, making them ideal for modeling sequential data like text. As illustrated on the left side of this image, an RNN receives some input (which could be a word or character), feeds it through the network, and outputs a vector called the hidden state. At the same time, the model feeds some information back to itself through the feedback loop, which it can then use in the next step. This can be more clearly seen if we “unroll” the loop as shown on the right side of this image: the RNN passes information about its state at each step to the next operation in the sequence. This allows an RNN to keep track of information from previous steps and use it for its output predictions.</a:t>
            </a:r>
          </a:p>
          <a:p>
            <a:pPr algn="l" fontAlgn="base"/>
            <a:endParaRPr lang="en-US" dirty="0"/>
          </a:p>
          <a:p>
            <a:pPr algn="l" fontAlgn="base"/>
            <a:r>
              <a:rPr lang="en-US" dirty="0"/>
              <a:t>These architectures were (and continue to be) widely used for NLP tasks, speech processing, and time series. You can find a wonderful exposition of their capabilities in Andrej Karpathy’s blog post, “The Unreasonable Effectiveness of Recurrent Neural Networks”.</a:t>
            </a:r>
          </a:p>
          <a:p>
            <a:pPr algn="l" fontAlgn="base"/>
            <a:endParaRPr lang="en-US" dirty="0"/>
          </a:p>
          <a:p>
            <a:pPr algn="l" fontAlgn="base"/>
            <a:r>
              <a:rPr lang="en-US" dirty="0"/>
              <a:t>=====</a:t>
            </a:r>
          </a:p>
          <a:p>
            <a:pPr algn="l"/>
            <a:r>
              <a:rPr lang="en-US" dirty="0"/>
              <a:t>Though powerful, RNNs have a few drawbacks. Because all the information about an input is represented in a single piece of state memory, or context vector, the networks inside each recurrent cell need to work hard to compress everything that’s needed into the available space. And no matter how large we make the state memory, we can always get an input that exceeds what the memory can hold, so something necessarily gets lost.  Another problem is that an RNN must be trained and used one word at a time. This can be a slow way to work, particularly with large databases.  Let’s start by reviewing basic RNN architecture….</a:t>
            </a:r>
          </a:p>
          <a:p>
            <a:pPr algn="l"/>
            <a:endParaRPr lang="en-US" dirty="0"/>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Recurrent Neural Networks (RNNs) made machine translation systems possible.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which, in turn, generates the German elements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in that information at the start of the sequence might be lost in the process of compressing everything into a single (fixed) representation.  This can affect the decoder as that final state is all it has to do its job.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Fortunately, we can avoid this bottleneck altogether.  What if the decoder could access </a:t>
            </a:r>
            <a:r>
              <a:rPr lang="en-US" sz="1100" u="sng" dirty="0">
                <a:latin typeface="Palatino Linotype" panose="02040502050505030304" pitchFamily="18" charset="0"/>
              </a:rPr>
              <a:t>all</a:t>
            </a:r>
            <a:r>
              <a:rPr lang="en-US" sz="1100" dirty="0">
                <a:latin typeface="Palatino Linotype" panose="02040502050505030304" pitchFamily="18" charset="0"/>
              </a:rPr>
              <a:t> of the encoder’s hidden states and not just the final one?  This is done through a process called </a:t>
            </a:r>
            <a:r>
              <a:rPr lang="en-US" sz="1100" b="1" dirty="0">
                <a:latin typeface="Palatino Linotype" panose="02040502050505030304" pitchFamily="18" charset="0"/>
              </a:rPr>
              <a:t>attention</a:t>
            </a:r>
            <a:r>
              <a:rPr lang="en-US" sz="1100" b="0" dirty="0">
                <a:latin typeface="Palatino Linotype" panose="02040502050505030304" pitchFamily="18" charset="0"/>
              </a:rPr>
              <a:t>.  Attention is one of the reasons transformers are so versatile and effective.</a:t>
            </a: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Original text from </a:t>
            </a:r>
            <a:r>
              <a:rPr lang="en-US" sz="1100" i="1" dirty="0">
                <a:latin typeface="Palatino Linotype" panose="02040502050505030304" pitchFamily="18" charset="0"/>
              </a:rPr>
              <a:t>Natural Language Processing with Transformers, </a:t>
            </a:r>
            <a:r>
              <a:rPr lang="en-US" sz="1100" i="0" dirty="0">
                <a:latin typeface="Palatino Linotype" panose="02040502050505030304" pitchFamily="18" charset="0"/>
              </a:rPr>
              <a:t>pages 3 - 4</a:t>
            </a: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One area where RNNs played an important role was in the development of machine translation systems, where the objective is to map a sequence of words in one language to another. This kind of task is usually tackled with an encoder-decoder or sequence-to-sequence architecture, which is well suited for situations where the input and output are both sequences of arbitrary length. The job of the encoder is to encode the information from the input sequence into a numerical representation that is often called the last hidden state. This state is then passed to the decoder, which generates the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In general, the encoder and decoder components can be any kind of neural network architecture that can model sequences. This is illustrated for a pair of RNNs pictured here, where the English sentence “Transformers are great!” is encoded as a hidden state vector that is then decoded to produce the German translation “Transformer sind grossartig!” The input words are fed sequentially through the encoder and the output words are generated one at a time,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Although elegant in its simplicity, one weakness of this architecture is that the final hidden state of the encoder creates an information bottleneck: it has to represent the meaning of the whole input sequence because this is all the decoder has access to when generating the output. This is especially challenging for long sequences, where information at the start of the sequence might be lost in the process of compressing everything to a single, fixed representation.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Fortunately, there is a way out of this bottleneck by allowing the decoder to have access to all of the encoder’s hidden states. The general mechanism for this is called attention, and it is a key component in many modern neural network architectures.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visualize the bottleneck problem.  This animation shows how a RNN sequence-to-sequence model works. Each word is processed separately, with a single hidden state passed between words before being handed off to the decoder which generates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idea behind attention is that instead of producing a single hidden state for the input sequence, the encoder outputs a hidden state at each step that the decoder can access. However, using all the states at the same time would create a huge input for the decoder, so some mechanism is needed to prioritize which states to use. This is where attention comes in: it lets the decoder assign a different amount of weight, or “attention,” to each of the encoder states at every decoding timestep. This process is illustrated here, where the role of attention is shown for predicting the third token in the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these attention-based models are able to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attention enabled the production of much better translations, there was still a major shortcoming with using recurrent models for the encoder and decoder: the computations are inherently sequential and cannot be parallelized across the input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transformer, a new modeling paradigm was introduced: dispense with recurrence altogether, and instead rely entirely on a special form of attention called self-attention. The basic idea is to allow attention to operate on all the states in the same layer of the neural network. This is shown here, where both the encoder and the decoder have their own self-attention mechanisms, whose outputs are fed to feed-forward neural networks (FF NNs). This architecture can be trained much faster than recurrent models and paved the way for many of the recent breakthroughs in NLP.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2798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96329B-50C0-4434-8083-5AF2A8C36B9F}"/>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935474" y="1828120"/>
            <a:ext cx="8321051" cy="3647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412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C47B3-2231-4C7D-9F46-767148520D27}"/>
              </a:ext>
            </a:extLst>
          </p:cNvPr>
          <p:cNvSpPr>
            <a:spLocks noGrp="1"/>
          </p:cNvSpPr>
          <p:nvPr>
            <p:ph type="title"/>
          </p:nvPr>
        </p:nvSpPr>
        <p:spPr/>
        <p:txBody>
          <a:bodyPr/>
          <a:lstStyle/>
          <a:p>
            <a:endParaRPr lang="en-US"/>
          </a:p>
        </p:txBody>
      </p:sp>
      <p:pic>
        <p:nvPicPr>
          <p:cNvPr id="3" name="Picture 2" descr="Diagram, text&#10;&#10;Description automatically generated">
            <a:extLst>
              <a:ext uri="{FF2B5EF4-FFF2-40B4-BE49-F238E27FC236}">
                <a16:creationId xmlns:a16="http://schemas.microsoft.com/office/drawing/2014/main" id="{FB501741-390D-4668-9BDF-1DA4FFB33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043" y="2511044"/>
            <a:ext cx="5405096" cy="2327312"/>
          </a:xfrm>
          <a:prstGeom prst="rect">
            <a:avLst/>
          </a:prstGeom>
        </p:spPr>
      </p:pic>
      <p:sp>
        <p:nvSpPr>
          <p:cNvPr id="5" name="TextBox 4">
            <a:extLst>
              <a:ext uri="{FF2B5EF4-FFF2-40B4-BE49-F238E27FC236}">
                <a16:creationId xmlns:a16="http://schemas.microsoft.com/office/drawing/2014/main" id="{378615B4-A275-4B59-A557-CEA636308ED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FBD5FB-F364-404F-BA46-9C600914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0" y="388304"/>
            <a:ext cx="10985740" cy="6081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E0501-7B98-4E41-A070-AA3D936E68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I saw a big dog eat his dinner</a:t>
            </a:r>
          </a:p>
        </p:txBody>
      </p:sp>
      <p:pic>
        <p:nvPicPr>
          <p:cNvPr id="5" name="Picture 4">
            <a:extLst>
              <a:ext uri="{FF2B5EF4-FFF2-40B4-BE49-F238E27FC236}">
                <a16:creationId xmlns:a16="http://schemas.microsoft.com/office/drawing/2014/main" id="{F6257FCE-BB0F-47BC-A1F4-AE5CF1E6292F}"/>
              </a:ext>
            </a:extLst>
          </p:cNvPr>
          <p:cNvPicPr>
            <a:picLocks noChangeAspect="1"/>
          </p:cNvPicPr>
          <p:nvPr/>
        </p:nvPicPr>
        <p:blipFill>
          <a:blip r:embed="rId3"/>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10">
            <a:extLst>
              <a:ext uri="{FF2B5EF4-FFF2-40B4-BE49-F238E27FC236}">
                <a16:creationId xmlns:a16="http://schemas.microsoft.com/office/drawing/2014/main" id="{114ECFDE-71CF-45E4-85CE-E8B3576A5F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4378" y="2593521"/>
            <a:ext cx="9223243" cy="1670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735E562-6BDB-4BAF-9A39-63881DBFE630}"/>
              </a:ext>
            </a:extLst>
          </p:cNvPr>
          <p:cNvPicPr>
            <a:picLocks noChangeAspect="1"/>
          </p:cNvPicPr>
          <p:nvPr/>
        </p:nvPicPr>
        <p:blipFill>
          <a:blip r:embed="rId4"/>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n">
            <a:extLst>
              <a:ext uri="{FF2B5EF4-FFF2-40B4-BE49-F238E27FC236}">
                <a16:creationId xmlns:a16="http://schemas.microsoft.com/office/drawing/2014/main" id="{561207FA-3A34-4741-93B0-069226A91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51" y="2240184"/>
            <a:ext cx="7353498" cy="2377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c-dec">
            <a:extLst>
              <a:ext uri="{FF2B5EF4-FFF2-40B4-BE49-F238E27FC236}">
                <a16:creationId xmlns:a16="http://schemas.microsoft.com/office/drawing/2014/main" id="{3932E7A2-AC74-4616-8E73-8BE6E621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409" y="1925002"/>
            <a:ext cx="7583181" cy="300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7ED13A-501C-4362-B556-F2503F6187F3}"/>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672651" y="1807709"/>
            <a:ext cx="8846697" cy="39072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9410</TotalTime>
  <Words>2803</Words>
  <Application>Microsoft Office PowerPoint</Application>
  <PresentationFormat>Widescreen</PresentationFormat>
  <Paragraphs>94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charter</vt:lpstr>
      <vt:lpstr>sohne</vt:lpstr>
      <vt:lpstr>Arial</vt:lpstr>
      <vt:lpstr>Calibri</vt:lpstr>
      <vt:lpstr>Calibri Light</vt:lpstr>
      <vt:lpstr>Palatino Linotype</vt:lpstr>
      <vt:lpstr>Office Theme</vt:lpstr>
      <vt:lpstr>PowerPoint Presentation</vt:lpstr>
      <vt:lpstr>Transformer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Limits of Recurrent 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975</cp:revision>
  <dcterms:created xsi:type="dcterms:W3CDTF">2020-06-14T19:48:25Z</dcterms:created>
  <dcterms:modified xsi:type="dcterms:W3CDTF">2022-07-06T18:27:33Z</dcterms:modified>
</cp:coreProperties>
</file>