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36" r:id="rId3"/>
    <p:sldId id="337" r:id="rId4"/>
    <p:sldId id="338" r:id="rId5"/>
    <p:sldId id="346" r:id="rId6"/>
    <p:sldId id="308" r:id="rId7"/>
    <p:sldId id="335" r:id="rId8"/>
    <p:sldId id="339" r:id="rId9"/>
    <p:sldId id="347" r:id="rId10"/>
    <p:sldId id="340" r:id="rId11"/>
    <p:sldId id="345" r:id="rId12"/>
    <p:sldId id="349" r:id="rId13"/>
    <p:sldId id="348" r:id="rId14"/>
    <p:sldId id="279" r:id="rId15"/>
    <p:sldId id="344" r:id="rId16"/>
    <p:sldId id="341"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066" autoAdjust="0"/>
    <p:restoredTop sz="53706" autoAdjust="0"/>
  </p:normalViewPr>
  <p:slideViewPr>
    <p:cSldViewPr snapToGrid="0" showGuides="1">
      <p:cViewPr varScale="1">
        <p:scale>
          <a:sx n="40" d="100"/>
          <a:sy n="40" d="100"/>
        </p:scale>
        <p:origin x="712"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led to much better translations, but it still had a major shortcoming.  The computations are inherently sequential and cannot be parallelized across the input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transformer, a new model architecture was introduced.  Drop recurrence altogether and use a special form of attention called </a:t>
            </a:r>
            <a:r>
              <a:rPr lang="en-US" b="1" dirty="0"/>
              <a:t>self-attention</a:t>
            </a:r>
            <a:r>
              <a:rPr lang="en-US" dirty="0"/>
              <a:t> instead.  The basic idea is to allow attention to operate on all the states in the same layer of the neural network.  As pictured here, both the encoder and decoder have their own self-attention mechanisms, with their outputs fed to feed-forward neural networks (FF NNs). This architecture trains much faster than recurrent models, and it paved the way for many NLP breakthroughs.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With multi-head attention, self-attention becomes multi-dimensional, giving it the ability to derive more nuanced translations.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Of course, the translation of a given word to another language may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another simulation.  Here we see how a decoder differs in the level of attention it pays to the words in a French sentence as it </a:t>
            </a:r>
            <a:r>
              <a:rPr lang="en-US" b="0" i="0">
                <a:solidFill>
                  <a:srgbClr val="292929"/>
                </a:solidFill>
                <a:effectLst/>
                <a:latin typeface="charter"/>
              </a:rPr>
              <a:t>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RNNs have a few drawbacks. Because all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  Another problem is that an RNN must be trained and used one word at a time. This can be a slow way to work, particularly with large databases.  Let’s start by reviewing basic RNN architecture….</a:t>
            </a:r>
          </a:p>
          <a:p>
            <a:pPr algn="l"/>
            <a:endParaRPr lang="en-US" dirty="0"/>
          </a:p>
          <a:p>
            <a:pPr algn="l"/>
            <a:r>
              <a:rPr lang="en-US" dirty="0"/>
              <a:t>An attention network is an alternative approach.  Attention networks do not have a state memory and can be trained and used in parallel. They can also be combined into larger structures called transformers; large language models capable of performing complex tasks like translation.  In fact, the building blocks of </a:t>
            </a:r>
            <a:r>
              <a:rPr lang="en-US" b="1" dirty="0"/>
              <a:t>transformers</a:t>
            </a:r>
            <a:r>
              <a:rPr lang="en-US" dirty="0"/>
              <a:t> can be used in other architectures that provide even more powerful language models, including generators.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in our last session, we discussed three transformer building blocks: 1) Layer Norm, 2) Positional Encoding, and 3) Skip Connections.  Word embeddings were covered in our NLP workshop series.  In this session, we will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We begin our presentation of attention with a quick review of recurrent neural network (RNN) architecture.</a:t>
            </a:r>
          </a:p>
          <a:p>
            <a:pPr algn="l" fontAlgn="base"/>
            <a:endParaRPr lang="en-US" dirty="0"/>
          </a:p>
          <a:p>
            <a:pPr algn="l" fontAlgn="base"/>
            <a:r>
              <a:rPr lang="en-US" dirty="0"/>
              <a:t>RNN models contain a feedback loop which allows information to move from one step to another, making them ideal for modeling sequential data like text. As illustrated on the left side of this image, an RNN receives some input (a word or character), feeds it through the network, and outputs a vector called the hidden state. At the same time, the model feeds some information back to itself through the feedback loop, which it can then use in the next step. This is clearly seen if we “unroll” the loop as shown on the right side of this image: the RNN passes information about its state at each step to the next operation in the sequence. This allows an RNN to keep track of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RNN architecture worked reasonably well, enabling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which, in turn, generates the German elements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in that information at the start of the sequence might be lost in the process of compressing everything into a single (fixed) representation.  This can affect the decoder as that final state is all it has to do its job.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Before moving on, let’s visualize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Let’s consider another sentence…</a:t>
            </a:r>
          </a:p>
          <a:p>
            <a:pPr algn="l"/>
            <a:endParaRPr lang="en-US" dirty="0">
              <a:latin typeface="+mn-lt"/>
            </a:endParaRPr>
          </a:p>
          <a:p>
            <a:pPr algn="l"/>
            <a:r>
              <a:rPr lang="en-US" dirty="0">
                <a:latin typeface="+mn-lt"/>
              </a:rPr>
              <a:t>Suppose we want to translate the sentence “I saw a big dog eat his dinner.”  Now when we translate the word ‘dog’, we probably don’t care about the word saw.  But to translate the pronoun ‘his’, we need to connect that to the two words – ‘big dog.’</a:t>
            </a:r>
          </a:p>
          <a:p>
            <a:pPr algn="l"/>
            <a:endParaRPr lang="en-US" dirty="0">
              <a:latin typeface="+mn-lt"/>
            </a:endParaRPr>
          </a:p>
          <a:p>
            <a:pPr algn="l"/>
            <a:r>
              <a:rPr lang="en-US" dirty="0">
                <a:latin typeface="+mn-lt"/>
              </a:rPr>
              <a:t>This same logic holds true for all the other words in a particular sentence.  For each word, we must figure out what other words influence its translation and focus on just those words while ignoring the others.  And of course, the algorithm that does this job is called </a:t>
            </a:r>
            <a:r>
              <a:rPr lang="en-US" b="1" dirty="0">
                <a:latin typeface="+mn-lt"/>
              </a:rPr>
              <a:t>attention</a:t>
            </a:r>
            <a:r>
              <a:rPr lang="en-US" dirty="0">
                <a:latin typeface="+mn-lt"/>
              </a:rPr>
              <a:t>, or </a:t>
            </a:r>
            <a:r>
              <a:rPr lang="en-US" b="1" dirty="0">
                <a:latin typeface="+mn-lt"/>
              </a:rPr>
              <a:t>self-attention</a:t>
            </a:r>
            <a:r>
              <a:rPr lang="en-US" dirty="0">
                <a:latin typeface="+mn-lt"/>
              </a:rPr>
              <a:t>. Attention lets us focus our resources on only the parts of the input that matter.  </a:t>
            </a:r>
          </a:p>
          <a:p>
            <a:pPr algn="l"/>
            <a:endParaRPr lang="en-US" dirty="0">
              <a:latin typeface="+mn-lt"/>
            </a:endParaRPr>
          </a:p>
          <a:p>
            <a:pPr algn="l"/>
            <a:r>
              <a:rPr lang="en-US" dirty="0">
                <a:latin typeface="+mn-lt"/>
              </a:rPr>
              <a:t>The way in which attention works can be illustrated by way of a story.</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a friend sends us to the paint store with a request for a color that is </a:t>
            </a:r>
            <a:r>
              <a:rPr lang="en-US" i="1" dirty="0"/>
              <a:t>light yellow with a bit of dark orange</a:t>
            </a:r>
            <a:r>
              <a:rPr lang="en-US" dirty="0"/>
              <a:t>. But when we get there, the store has no color like that.  It looks like we'll have to mix a custom color.  So how do we do that?  Well, the first step is to search the store's existing inventory, checking the description on each can's label to see how closely it matches the request.  And to the extent it does, we include an appropriate amount of that color. As shown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marL="228600" indent="-228600" algn="l">
              <a:buAutoNum type="arabicPeriod"/>
            </a:pPr>
            <a:r>
              <a:rPr lang="en-US" dirty="0"/>
              <a:t>So far, we've used everyday words to describe the attention process.  But in the literature, these terms are never used, only the technical equivalents listed in the table. You will encounter this technical vocabulary shortly in the hands-on exercise.</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 and here’s what attention looks like as a simulation.  Rather than encode the whole sentence in a single hidden state, each word’s hidden state is passed to the decoder.  All of these hidden states, in turn, are then used at each step of the decoding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8758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47B3-2231-4C7D-9F46-767148520D27}"/>
              </a:ext>
            </a:extLst>
          </p:cNvPr>
          <p:cNvSpPr>
            <a:spLocks noGrp="1"/>
          </p:cNvSpPr>
          <p:nvPr>
            <p:ph type="title"/>
          </p:nvPr>
        </p:nvSpPr>
        <p:spPr/>
        <p:txBody>
          <a:bodyPr/>
          <a:lstStyle/>
          <a:p>
            <a:endParaRPr lang="en-US"/>
          </a:p>
        </p:txBody>
      </p:sp>
      <p:pic>
        <p:nvPicPr>
          <p:cNvPr id="3" name="Picture 2" descr="Diagram, text&#10;&#10;Description automatically generated">
            <a:extLst>
              <a:ext uri="{FF2B5EF4-FFF2-40B4-BE49-F238E27FC236}">
                <a16:creationId xmlns:a16="http://schemas.microsoft.com/office/drawing/2014/main" id="{FB501741-390D-4668-9BDF-1DA4FFB33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043" y="2511044"/>
            <a:ext cx="5405096" cy="2327312"/>
          </a:xfrm>
          <a:prstGeom prst="rect">
            <a:avLst/>
          </a:prstGeom>
        </p:spPr>
      </p:pic>
      <p:sp>
        <p:nvSpPr>
          <p:cNvPr id="5" name="TextBox 4">
            <a:extLst>
              <a:ext uri="{FF2B5EF4-FFF2-40B4-BE49-F238E27FC236}">
                <a16:creationId xmlns:a16="http://schemas.microsoft.com/office/drawing/2014/main" id="{378615B4-A275-4B59-A557-CEA636308ED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7ED13A-501C-4362-B556-F2503F6187F3}"/>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672651" y="1807709"/>
            <a:ext cx="8846697" cy="39072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I saw a big dog eat his dinner</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1758043"/>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776093031"/>
              </p:ext>
            </p:extLst>
          </p:nvPr>
        </p:nvGraphicFramePr>
        <p:xfrm>
          <a:off x="2031999" y="4071467"/>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96329B-50C0-4434-8083-5AF2A8C36B9F}"/>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935474" y="1828120"/>
            <a:ext cx="8321051" cy="3647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9657</TotalTime>
  <Words>2588</Words>
  <Application>Microsoft Office PowerPoint</Application>
  <PresentationFormat>Widescreen</PresentationFormat>
  <Paragraphs>102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charter</vt:lpstr>
      <vt:lpstr>sohne</vt:lpstr>
      <vt:lpstr>Arial</vt:lpstr>
      <vt:lpstr>Calibri</vt:lpstr>
      <vt:lpstr>Calibri Light</vt:lpstr>
      <vt:lpstr>Palatino Linotype</vt:lpstr>
      <vt:lpstr>Office Theme</vt:lpstr>
      <vt:lpstr>PowerPoint Presentation</vt:lpstr>
      <vt:lpstr>Transformer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Limits of Recurrent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1025</cp:revision>
  <dcterms:created xsi:type="dcterms:W3CDTF">2020-06-14T19:48:25Z</dcterms:created>
  <dcterms:modified xsi:type="dcterms:W3CDTF">2022-07-14T13:53:07Z</dcterms:modified>
</cp:coreProperties>
</file>