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26" r:id="rId2"/>
    <p:sldId id="328" r:id="rId3"/>
    <p:sldId id="337" r:id="rId4"/>
    <p:sldId id="338" r:id="rId5"/>
    <p:sldId id="339" r:id="rId6"/>
    <p:sldId id="340" r:id="rId7"/>
    <p:sldId id="342" r:id="rId8"/>
    <p:sldId id="331" r:id="rId9"/>
    <p:sldId id="332" r:id="rId10"/>
    <p:sldId id="334" r:id="rId11"/>
    <p:sldId id="333" r:id="rId12"/>
    <p:sldId id="279" r:id="rId13"/>
    <p:sldId id="336" r:id="rId14"/>
    <p:sldId id="308" r:id="rId15"/>
    <p:sldId id="335" r:id="rId16"/>
    <p:sldId id="329" r:id="rId17"/>
    <p:sldId id="330" r:id="rId18"/>
    <p:sldId id="327" r:id="rId19"/>
    <p:sldId id="34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73390" autoAdjust="0"/>
  </p:normalViewPr>
  <p:slideViewPr>
    <p:cSldViewPr snapToGrid="0" showGuides="1">
      <p:cViewPr varScale="1">
        <p:scale>
          <a:sx n="54" d="100"/>
          <a:sy n="54" d="100"/>
        </p:scale>
        <p:origin x="432" y="52"/>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3/23/2022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Transformers are </a:t>
            </a:r>
            <a:r>
              <a:rPr lang="en-US">
                <a:latin typeface="Palatino Linotype" panose="02040502050505030304" pitchFamily="18" charset="0"/>
              </a:rPr>
              <a:t>increasingly important </a:t>
            </a:r>
            <a:r>
              <a:rPr lang="en-US" dirty="0">
                <a:latin typeface="Palatino Linotype" panose="02040502050505030304" pitchFamily="18" charset="0"/>
              </a:rPr>
              <a:t>-- Add </a:t>
            </a:r>
            <a:r>
              <a:rPr lang="en-US">
                <a:latin typeface="Palatino Linotype" panose="02040502050505030304" pitchFamily="18" charset="0"/>
              </a:rPr>
              <a:t>agenda slide…</a:t>
            </a:r>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The Encoder is a reusable module that is the defining component of all Transformer architectures.  Here we see an encoder comprised of a self-attention layer as well as a couple of layer norm layers.  Additionally, residual skip connections allow this encoder to bypass the self-attention and feed forward layers as needed.  We will discuss these unique transformer building blocks in just a moment…</a:t>
            </a:r>
          </a:p>
          <a:p>
            <a:pPr algn="l"/>
            <a:endParaRPr lang="en-US" b="0" i="0" dirty="0">
              <a:solidFill>
                <a:srgbClr val="292929"/>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560973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All the Encoders are identical to one another. Similarly, all the Decoders are identical.</a:t>
            </a:r>
          </a:p>
          <a:p>
            <a:pPr algn="l"/>
            <a:endParaRPr lang="en-US" b="0" i="0" dirty="0">
              <a:solidFill>
                <a:srgbClr val="292929"/>
              </a:solidFill>
              <a:effectLst/>
              <a:latin typeface="+mn-lt"/>
            </a:endParaRPr>
          </a:p>
          <a:p>
            <a:pPr marL="228600" indent="-228600" algn="l">
              <a:buFont typeface="Courier New" panose="02070309020205020404" pitchFamily="49" charset="0"/>
              <a:buChar char="o"/>
            </a:pPr>
            <a:r>
              <a:rPr lang="en-US" b="0" i="0" dirty="0">
                <a:solidFill>
                  <a:srgbClr val="292929"/>
                </a:solidFill>
                <a:effectLst/>
                <a:latin typeface="+mn-lt"/>
              </a:rPr>
              <a:t>The Encoder contains the all-important Self-attention layer that computes the relationship between different words in the sequence.</a:t>
            </a:r>
          </a:p>
          <a:p>
            <a:pPr marL="228600" indent="-228600" algn="l">
              <a:buFont typeface="Courier New" panose="02070309020205020404" pitchFamily="49" charset="0"/>
              <a:buChar char="o"/>
            </a:pPr>
            <a:r>
              <a:rPr lang="en-US" b="0" i="0" dirty="0">
                <a:solidFill>
                  <a:srgbClr val="292929"/>
                </a:solidFill>
                <a:effectLst/>
                <a:latin typeface="+mn-lt"/>
              </a:rPr>
              <a:t>The Decoder also contains the Self-attention layer and the Feed-forward layer, as well as a second Encoder-Decoder attention layer.</a:t>
            </a:r>
          </a:p>
          <a:p>
            <a:pPr marL="228600" indent="-228600" algn="l">
              <a:buFont typeface="Courier New" panose="02070309020205020404" pitchFamily="49" charset="0"/>
              <a:buChar char="o"/>
            </a:pPr>
            <a:r>
              <a:rPr lang="en-US" b="0" i="0" dirty="0">
                <a:solidFill>
                  <a:srgbClr val="292929"/>
                </a:solidFill>
                <a:effectLst/>
                <a:latin typeface="+mn-lt"/>
              </a:rPr>
              <a:t>Each Encoder and Decoder has its own set of weights.</a:t>
            </a:r>
          </a:p>
          <a:p>
            <a:pPr algn="l"/>
            <a:endParaRPr lang="en-US" b="0" i="0" dirty="0">
              <a:solidFill>
                <a:srgbClr val="292929"/>
              </a:solidFill>
              <a:effectLst/>
              <a:latin typeface="charter"/>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371112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Now that you’ve completed a hands-on exercise, let’s consider some of the building blocks which make transformers unique.  Note: I will not discuss word embeddings as that topic has already been covered in the last workshop of our NLP sequence.  Some of the content in this mini-lecture is a review and extension of what was presented in our first mini-lecture.  Now it’s time to dive into the details…</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570214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mn-lt"/>
              </a:rPr>
              <a:t>Although we covered attention in our 1</a:t>
            </a:r>
            <a:r>
              <a:rPr lang="en-US" baseline="30000" dirty="0">
                <a:latin typeface="+mn-lt"/>
              </a:rPr>
              <a:t>st</a:t>
            </a:r>
            <a:r>
              <a:rPr lang="en-US" dirty="0">
                <a:latin typeface="+mn-lt"/>
              </a:rPr>
              <a:t> mini-lecture, this concept is important and worth reviewing again – this time with concrete and memorable examples.</a:t>
            </a:r>
          </a:p>
          <a:p>
            <a:pPr algn="l"/>
            <a:endParaRPr lang="en-US" dirty="0">
              <a:latin typeface="+mn-lt"/>
            </a:endParaRPr>
          </a:p>
          <a:p>
            <a:pPr algn="l"/>
            <a:r>
              <a:rPr lang="en-US" dirty="0">
                <a:latin typeface="+mn-lt"/>
              </a:rPr>
              <a:t>Suppose we want to translate the sentence “I saw a big dog eat his dinner.” When we’re translating dog, we probably don’t care about the word saw, but to translate the pronoun his correctly may require us to connect that to the two words big dog.</a:t>
            </a:r>
          </a:p>
          <a:p>
            <a:pPr algn="l"/>
            <a:endParaRPr lang="en-US" dirty="0">
              <a:latin typeface="+mn-lt"/>
            </a:endParaRPr>
          </a:p>
          <a:p>
            <a:pPr algn="l"/>
            <a:r>
              <a:rPr lang="en-US" dirty="0">
                <a:latin typeface="+mn-lt"/>
              </a:rPr>
              <a:t>If we can work out, for each word in the input, which other words can influence our translation, then we can focus just on those words and ignore the others. This would be a big savings in both memory and computation time. And if we can work this out in a way that doesn’t depend on processing the words serially, we can even do it in parallel.</a:t>
            </a:r>
          </a:p>
          <a:p>
            <a:pPr algn="l"/>
            <a:endParaRPr lang="en-US" dirty="0">
              <a:latin typeface="+mn-lt"/>
            </a:endParaRPr>
          </a:p>
          <a:p>
            <a:pPr algn="l"/>
            <a:r>
              <a:rPr lang="en-US" dirty="0">
                <a:latin typeface="+mn-lt"/>
              </a:rPr>
              <a:t>The algorithm that does this job is called </a:t>
            </a:r>
            <a:r>
              <a:rPr lang="en-US" b="1" dirty="0">
                <a:latin typeface="+mn-lt"/>
              </a:rPr>
              <a:t>attention</a:t>
            </a:r>
            <a:r>
              <a:rPr lang="en-US" dirty="0">
                <a:latin typeface="+mn-lt"/>
              </a:rPr>
              <a:t>, or </a:t>
            </a:r>
            <a:r>
              <a:rPr lang="en-US" b="1" dirty="0">
                <a:latin typeface="+mn-lt"/>
              </a:rPr>
              <a:t>self-attention</a:t>
            </a:r>
            <a:r>
              <a:rPr lang="en-US" dirty="0">
                <a:latin typeface="+mn-lt"/>
              </a:rPr>
              <a:t>. Attention lets us focus our resources on only the parts of the input that matter.  Let’s start with an analogy…</a:t>
            </a: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57207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Suppose that you need to buy some paint, but all you’ve been told is that the color should be “light yellow with a bit of dark orange.”</a:t>
            </a:r>
          </a:p>
          <a:p>
            <a:pPr algn="l"/>
            <a:endParaRPr lang="en-US" dirty="0"/>
          </a:p>
          <a:p>
            <a:pPr algn="l"/>
            <a:r>
              <a:rPr lang="en-US" dirty="0"/>
              <a:t>At the only paint store in town, the clerk on duty is new to the paint department and isn’t personally familiar with the colors. You both presume you’ll need to mix a few of their standard paints to get the color you want, but you don’t know which paints to choose or how much of each to use.</a:t>
            </a:r>
          </a:p>
          <a:p>
            <a:pPr algn="l"/>
            <a:endParaRPr lang="en-US" dirty="0"/>
          </a:p>
          <a:p>
            <a:pPr algn="l"/>
            <a:r>
              <a:rPr lang="en-US" dirty="0"/>
              <a:t>The clerk suggests that you compare your desired color description with the color names on each can of paint they carry. Some names will probably match better than others. The clerk puts a funnel on top of an empty can and suggests that you pour in some of each can of paint on the shelves, guided by how well that can’s name matches your description. That is, you’ll compare your desired description “light yellow with a bit of dark orange” with what’s printed on the label of each can, and the better the match, the more of that paint you’ll pour into the funnel.</a:t>
            </a:r>
          </a:p>
          <a:p>
            <a:pPr algn="l"/>
            <a:endParaRPr lang="en-US" dirty="0"/>
          </a:p>
          <a:p>
            <a:pPr algn="l"/>
            <a:r>
              <a:rPr lang="en-US" dirty="0"/>
              <a:t>The figure here shows the idea visually for six cans of paint. It shows their names and the quality of each name’s match with your desired color’s description. We got good matches on “Sunny Yellow” and “Orange Crush,” though a little bit of “Lunch with Teal” snuck in thanks to the match with the word “with.”</a:t>
            </a:r>
          </a:p>
          <a:p>
            <a:pPr algn="l"/>
            <a:endParaRPr lang="en-US" dirty="0"/>
          </a:p>
          <a:p>
            <a:pPr algn="l"/>
            <a:r>
              <a:rPr lang="en-US" dirty="0"/>
              <a:t>There are three things to focus on in this story. First, there’s your request: “light yellow with a bit of dark orange.” Second, there’s the description on each can of paint, like “Sunny Yellow” or “Mellow Blue.” Third, there’s the content of the paint that’s actually inside each can. In the story, you compared your request with each can’s description to find out how well they match. The better the match, the more of that can’s content you used in the final mixture.</a:t>
            </a:r>
          </a:p>
          <a:p>
            <a:pPr algn="l"/>
            <a:endParaRPr lang="en-US" dirty="0"/>
          </a:p>
          <a:p>
            <a:pPr algn="l"/>
            <a:r>
              <a:rPr lang="en-US" dirty="0"/>
              <a:t>That’s attention in a nutshell. Given a request, compare it to the description of each possible item and include some of the content of each item based on how well its description matches the request.</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832568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Moving on, our second transformer building block is the </a:t>
            </a:r>
            <a:r>
              <a:rPr lang="en-US" b="1" dirty="0"/>
              <a:t>skip connection</a:t>
            </a:r>
            <a:r>
              <a:rPr lang="en-US" dirty="0"/>
              <a:t>, also known as a residual connection. The inspiration for this innovation lies in our desire to reduce the amount of work that’s required of a deep network layer.</a:t>
            </a:r>
          </a:p>
          <a:p>
            <a:pPr algn="l"/>
            <a:endParaRPr lang="en-US" dirty="0"/>
          </a:p>
          <a:p>
            <a:pPr algn="l"/>
            <a:r>
              <a:rPr lang="en-US" dirty="0"/>
              <a:t>Let’s start with an analogy. Suppose you’re painting a real, physical portrait using acrylic paints on canvas. After weeks of sittings, the portrait is done, and you send it to your subject for their approval. They say that they like it, but they regret having worn a particular ring on one finger, and wish they’d worn a different one that they like more. Can you change that?</a:t>
            </a:r>
          </a:p>
          <a:p>
            <a:pPr algn="l"/>
            <a:endParaRPr lang="en-US" dirty="0"/>
          </a:p>
          <a:p>
            <a:pPr algn="l"/>
            <a:r>
              <a:rPr lang="en-US" dirty="0"/>
              <a:t>One way to proceed would be to invite your subject back to the studio and paint a whole new portrait from scratch on a blank canvas, only this time with the new ring on their finger. That would require a lot of time and effort. If they’d allow it, a more expeditious approach would be to take the portrait you have, and unobtrusively paint the new ring over the old one.</a:t>
            </a:r>
          </a:p>
          <a:p>
            <a:pPr algn="l"/>
            <a:endParaRPr lang="en-US" dirty="0"/>
          </a:p>
          <a:p>
            <a:pPr algn="l"/>
            <a:r>
              <a:rPr lang="en-US" dirty="0"/>
              <a:t>Now consider a layer in a deep network. A tensor comes in, and the layer does some processing to change that tensor. If the layer only needs to change the input by small amounts, or only in some places, then it would be wasteful to expend resources processing the parts of the tensor that don’t need to change. Just as with the painting, it would be much more efficient for the layer to compute only the changes it wants to make. Then it can combine those changes with the original input to produce its output.</a:t>
            </a:r>
          </a:p>
          <a:p>
            <a:pPr algn="l"/>
            <a:endParaRPr lang="en-US" dirty="0"/>
          </a:p>
          <a:p>
            <a:pPr algn="l"/>
            <a:r>
              <a:rPr lang="en-US" dirty="0"/>
              <a:t>The extra line in the drawing (red) that carries the input to the addition node is called a </a:t>
            </a:r>
            <a:r>
              <a:rPr lang="en-US" b="1" dirty="0"/>
              <a:t>skip connection</a:t>
            </a:r>
            <a:r>
              <a:rPr lang="en-US" dirty="0"/>
              <a:t>, or a residual connection because of its mathematical interpretation.  We can place a skip connection around multiple layers in sequence, if we like, as shown here on the right.</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3507246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Layer norm </a:t>
            </a:r>
            <a:r>
              <a:rPr lang="en-US" dirty="0"/>
              <a:t>is our third building block.  In transformers, we usually apply a regularization step called layer normalization, or layer norm, to the outputs of a layer, as shown here on the left. Layer norm belongs to the class of regularization techniques, such as dropout and batchnorm, which help control overfitting by keeping the values flowing through the network from getting too big or too small. The layer norm step learns to adjust the values coming out of a layer so that they approximate the shape of a Gaussian bump with a mean of 0 and standard deviation of 1.</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456021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And our last transformer building block – </a:t>
            </a:r>
            <a:r>
              <a:rPr lang="en-US" b="1" dirty="0"/>
              <a:t>positional encoding </a:t>
            </a:r>
            <a:r>
              <a:rPr lang="en-US" dirty="0"/>
              <a:t>– was designed to solve a problem that comes up as soon as we take RNNs out of our system: we lose track of where each word is located in the input sentence. This important information is inherent in the RNN structure, because the words come in one at a time, allowing the hidden state inside a recurrent cell to remember the order in which the words arrived.</a:t>
            </a:r>
          </a:p>
          <a:p>
            <a:pPr algn="l"/>
            <a:endParaRPr lang="en-US" dirty="0"/>
          </a:p>
          <a:p>
            <a:pPr algn="l"/>
            <a:r>
              <a:rPr lang="en-US" dirty="0"/>
              <a:t>But as we’ve seen, attention mixes together the representations of multiple words. How can later stages know where each word belongs in the sentence?</a:t>
            </a:r>
          </a:p>
          <a:p>
            <a:pPr algn="l"/>
            <a:endParaRPr lang="en-US" dirty="0"/>
          </a:p>
          <a:p>
            <a:pPr algn="l"/>
            <a:r>
              <a:rPr lang="en-US" dirty="0"/>
              <a:t>The answer is to insert each word’s position, or index, into the representation for the word itself. That way, as the word’s representations get processed, the position information naturally comes along for the ride. The generic name for this process is positional encoding.</a:t>
            </a:r>
          </a:p>
          <a:p>
            <a:pPr algn="l"/>
            <a:endParaRPr lang="en-US" dirty="0"/>
          </a:p>
          <a:p>
            <a:pPr algn="l"/>
            <a:r>
              <a:rPr lang="en-US" dirty="0"/>
              <a:t>A simple approach to positional encoding is to append a few bits to the end of each word to hold its location, as shown on the left. But at some point, we might get a sentence that requires more bits than we’ve made available, and then we’d be in trouble because we wouldn’t be able to assign each word a unique number for its location. And if we make the storage too big, it’s just wasted and slows everything down. This approach is also awkward to implement, since we then need to introduce some special mechanism for handling those bits.</a:t>
            </a:r>
          </a:p>
          <a:p>
            <a:pPr algn="l"/>
            <a:endParaRPr lang="en-US" dirty="0"/>
          </a:p>
          <a:p>
            <a:pPr algn="l"/>
            <a:r>
              <a:rPr lang="en-US" dirty="0"/>
              <a:t>Alright, that wraps up our presentation of transformer building blocks.  It’s time for some hands-on work.</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50257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3333302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Though powerful, RNNs have a few drawbacks. Because all the information about an input is represented in a single piece of state memory, or context vector, the networks inside each recurrent cell need to work hard to compress everything that’s needed into the available space. And no matter how large we make the state memory, we can always get an input that exceeds what the memory can hold, so something necessarily gets lost.  Another problem is that an RNN must be trained and used one word at a time. This can be a slow way to work, particularly with large databases.  Let’s start by reviewing basic RNN architecture….</a:t>
            </a:r>
          </a:p>
          <a:p>
            <a:pPr algn="l"/>
            <a:endParaRPr lang="en-US" dirty="0"/>
          </a:p>
          <a:p>
            <a:pPr algn="l"/>
            <a:r>
              <a:rPr lang="en-US" dirty="0"/>
              <a:t>=====</a:t>
            </a:r>
          </a:p>
          <a:p>
            <a:pPr algn="l"/>
            <a:r>
              <a:rPr lang="en-US" dirty="0"/>
              <a:t>An attention network is an alternative approach.  Attention networks do not have a state memory and can be trained and used in parallel. They can also be combined into larger structures called transformers; large language models capable of performing complex tasks like translation.  In fact, the building blocks of </a:t>
            </a:r>
            <a:r>
              <a:rPr lang="en-US" b="1" dirty="0"/>
              <a:t>transformers</a:t>
            </a:r>
            <a:r>
              <a:rPr lang="en-US" dirty="0"/>
              <a:t> can be used in other architectures that provide even more powerful language models, including generators.</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451864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dirty="0"/>
              <a:t>Prior to transformers, advanced recurrent architectures such as LSTMs were the state of the art in NLP.  RNN models contain a feedback loop which allows information to propagate from one step to another, making them ideal for modeling sequential data like text. As illustrated on the left side of this image, an RNN receives some input (which could be a word or character), feeds it through the network, and outputs a vector called the hidden state. At the same time, the model feeds some information back to itself through the feedback loop, which it can then use in the next step. This can be more clearly seen if we “unroll” the loop as shown on the right side of this image: the RNN passes information about its state at each step to the next operation in the sequence. This allows an RNN to keep track of information from previous steps and use it for its output predictions.</a:t>
            </a:r>
          </a:p>
          <a:p>
            <a:pPr algn="l" fontAlgn="base"/>
            <a:endParaRPr lang="en-US" dirty="0"/>
          </a:p>
          <a:p>
            <a:pPr algn="l" fontAlgn="base"/>
            <a:r>
              <a:rPr lang="en-US" dirty="0"/>
              <a:t>These architectures were (and continue to be) widely used for NLP tasks, speech processing, and time series. You can find a wonderful exposition of their capabilities in Andrej Karpathy’s blog post, “The Unreasonable Effectiveness of Recurrent Neural Networks”.</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047077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area where RNNs played an important role was in the development of machine translation systems, where the objective is to map a sequence of words in one language to another. This kind of task is usually tackled with an encoder-decoder or sequence-to-sequence architecture, which is well suited for situations where the input and output are both sequences of arbitrary length. The job of the encoder is to encode the information from the input sequence into a numerical representation that is often called the last hidden state. This state is then passed to the decoder, which generates the output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general, the encoder and decoder components can be any kind of neural network architecture that can model sequences. This is illustrated for a pair of RNNs pictured here, where the English sentence “Transformers are great!” is encoded as a hidden state vector that is then decoded to produce the German translation “Transformer sind grossartig!” The input words are fed sequentially through the encoder and the output words are generated one at a time, from top to bottom.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elegant in its simplicity, one weakness of this architecture is that the final hidden state of the encoder creates an information bottleneck: it has to represent the meaning of the whole input sequence because this is all the decoder has access to when generating the output. This is especially challenging for long sequences, where information at the start of the sequence might be lost in the process of compressing everything to a single, fixed representation.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Fortunately, there is a way out of this bottleneck by allowing the decoder to have access to all of the encoder’s hidden states. The general mechanism for this is called attention, and it is a key component in many modern neural network architectures. </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538481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main idea behind attention is that instead of producing a single hidden state for the input sequence, the encoder outputs a hidden state at each step that the decoder can access. However, using all the states at the same time would create a huge input for the decoder, so some mechanism is needed to prioritize which states to use. This is where attention comes in: it lets the decoder assign a different amount of weight, or “attention,” to each of the encoder states at every decoding timestep. This process is illustrated here, where the role of attention is shown for predicting the third token in the output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focusing on which input tokens are most relevant at each timestep, these attention-based models are able to learn nontrivial alignments between the words in a generated translation and those in a source sentence. </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4057235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attention enabled the production of much better translations, there was still a major shortcoming with using recurrent models for the encoder and decoder: the computations are inherently sequential and cannot be parallelized across the input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the transformer, a new modeling paradigm was introduced: dispense with recurrence altogether, and instead rely entirely on a special form of attention called self-attention. The basic idea is to allow attention to operate on all the states in the same layer of the neural network. This is shown here, where both the encoder and the decoder have their own self-attention mechanisms, whose outputs are fed to feed-forward neural networks (FF NNs). This architecture can be trained much faster than recurrent models and paved the way for many of the recent breakthroughs in NLP.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627985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300733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We begin with a simple image…  first off, the Transformer architecture excels at handling text data which is inherently sequential.  It takes a text sequence as input and produces another text sequence as output;  for example, to translate an input English sentence to Spanish.</a:t>
            </a:r>
          </a:p>
          <a:p>
            <a:pPr algn="l"/>
            <a:endParaRPr lang="en-US" b="0" i="0" dirty="0">
              <a:solidFill>
                <a:srgbClr val="292929"/>
              </a:solidFill>
              <a:effectLst/>
              <a:latin typeface="+mn-lt"/>
            </a:endParaRPr>
          </a:p>
          <a:p>
            <a:pPr algn="l"/>
            <a:r>
              <a:rPr lang="en-US" b="0" i="0" dirty="0">
                <a:solidFill>
                  <a:srgbClr val="292929"/>
                </a:solidFill>
                <a:effectLst/>
                <a:latin typeface="charter"/>
              </a:rPr>
              <a:t>As opposed to directional models, which read the text input sequentially (left-to-right or right-to-left), the Transformer encoder reads the entire sequence of words at once. Therefore, it is considered bidirectional, though it would be more accurate to say that it’s non-directional. This characteristic allows the model to learn the context of a word based on </a:t>
            </a:r>
            <a:r>
              <a:rPr lang="en-US" b="1" i="0" dirty="0">
                <a:solidFill>
                  <a:srgbClr val="292929"/>
                </a:solidFill>
                <a:effectLst/>
                <a:latin typeface="charter"/>
              </a:rPr>
              <a:t>all</a:t>
            </a:r>
            <a:r>
              <a:rPr lang="en-US" b="0" i="0" dirty="0">
                <a:solidFill>
                  <a:srgbClr val="292929"/>
                </a:solidFill>
                <a:effectLst/>
                <a:latin typeface="charter"/>
              </a:rPr>
              <a:t> of its surroundings (left and right of the word).</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21616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At its core, a transformer contains a stack of Encoder and Decoder layers. To avoid confusion, we will refer to the individual layer as an Encoder or a Decoder and will use Encoder stack or Decoder stack for a group of Encoder layers.</a:t>
            </a:r>
          </a:p>
          <a:p>
            <a:pPr algn="l"/>
            <a:endParaRPr lang="en-US" b="0" i="0" dirty="0">
              <a:solidFill>
                <a:srgbClr val="292929"/>
              </a:solidFill>
              <a:effectLst/>
              <a:latin typeface="+mn-lt"/>
            </a:endParaRPr>
          </a:p>
          <a:p>
            <a:pPr algn="l"/>
            <a:r>
              <a:rPr lang="en-US" b="0" i="0" dirty="0">
                <a:solidFill>
                  <a:srgbClr val="292929"/>
                </a:solidFill>
                <a:effectLst/>
                <a:latin typeface="+mn-lt"/>
              </a:rPr>
              <a:t>The Encoder stack and the Decoder stack each have their corresponding Embedding layers for their respective inputs. And finally, there is an Output layer to generate the final output.</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052316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3/23/2022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3/23/2022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3/23/2022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3/23/2022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3/23/2022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3/23/2022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3/23/2022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3/23/2022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3/23/2022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3/23/2022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3/23/2022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3/23/2022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Transformers: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10242" name="Picture 2">
            <a:extLst>
              <a:ext uri="{FF2B5EF4-FFF2-40B4-BE49-F238E27FC236}">
                <a16:creationId xmlns:a16="http://schemas.microsoft.com/office/drawing/2014/main" id="{36FE1B48-906A-4AB7-BB35-F4664251EF4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9188" y="1481138"/>
            <a:ext cx="2333625" cy="3895725"/>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B9760EB3-2807-498D-BF0C-FDF597863A4F}"/>
              </a:ext>
            </a:extLst>
          </p:cNvPr>
          <p:cNvSpPr/>
          <p:nvPr/>
        </p:nvSpPr>
        <p:spPr>
          <a:xfrm>
            <a:off x="7008729" y="2394284"/>
            <a:ext cx="1186343" cy="623978"/>
          </a:xfrm>
          <a:custGeom>
            <a:avLst/>
            <a:gdLst>
              <a:gd name="connsiteX0" fmla="*/ 0 w 1186343"/>
              <a:gd name="connsiteY0" fmla="*/ 577516 h 623978"/>
              <a:gd name="connsiteX1" fmla="*/ 1010653 w 1186343"/>
              <a:gd name="connsiteY1" fmla="*/ 565484 h 623978"/>
              <a:gd name="connsiteX2" fmla="*/ 1179095 w 1186343"/>
              <a:gd name="connsiteY2" fmla="*/ 0 h 623978"/>
            </a:gdLst>
            <a:ahLst/>
            <a:cxnLst>
              <a:cxn ang="0">
                <a:pos x="connsiteX0" y="connsiteY0"/>
              </a:cxn>
              <a:cxn ang="0">
                <a:pos x="connsiteX1" y="connsiteY1"/>
              </a:cxn>
              <a:cxn ang="0">
                <a:pos x="connsiteX2" y="connsiteY2"/>
              </a:cxn>
            </a:cxnLst>
            <a:rect l="l" t="t" r="r" b="b"/>
            <a:pathLst>
              <a:path w="1186343" h="623978">
                <a:moveTo>
                  <a:pt x="0" y="577516"/>
                </a:moveTo>
                <a:cubicBezTo>
                  <a:pt x="407068" y="619626"/>
                  <a:pt x="814137" y="661737"/>
                  <a:pt x="1010653" y="565484"/>
                </a:cubicBezTo>
                <a:cubicBezTo>
                  <a:pt x="1207169" y="469231"/>
                  <a:pt x="1193132" y="234615"/>
                  <a:pt x="1179095" y="0"/>
                </a:cubicBez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FDA9B28-1CFD-4A7E-81C4-7D331054D9E5}"/>
              </a:ext>
            </a:extLst>
          </p:cNvPr>
          <p:cNvSpPr txBox="1"/>
          <p:nvPr/>
        </p:nvSpPr>
        <p:spPr>
          <a:xfrm>
            <a:off x="7740650" y="2101334"/>
            <a:ext cx="1361270" cy="307777"/>
          </a:xfrm>
          <a:prstGeom prst="rect">
            <a:avLst/>
          </a:prstGeom>
          <a:noFill/>
        </p:spPr>
        <p:txBody>
          <a:bodyPr wrap="none" rtlCol="0">
            <a:spAutoFit/>
          </a:bodyPr>
          <a:lstStyle/>
          <a:p>
            <a:r>
              <a:rPr lang="en-US" sz="1400" dirty="0"/>
              <a:t>Skip Connection</a:t>
            </a:r>
          </a:p>
        </p:txBody>
      </p:sp>
    </p:spTree>
    <p:extLst>
      <p:ext uri="{BB962C8B-B14F-4D97-AF65-F5344CB8AC3E}">
        <p14:creationId xmlns:p14="http://schemas.microsoft.com/office/powerpoint/2010/main" val="410694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9218" name="Picture 2">
            <a:extLst>
              <a:ext uri="{FF2B5EF4-FFF2-40B4-BE49-F238E27FC236}">
                <a16:creationId xmlns:a16="http://schemas.microsoft.com/office/drawing/2014/main" id="{DCFEB6DC-6002-41F7-8255-518244BB8D9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81388" y="1928813"/>
            <a:ext cx="5229225"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82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12" name="Title 1">
            <a:extLst>
              <a:ext uri="{FF2B5EF4-FFF2-40B4-BE49-F238E27FC236}">
                <a16:creationId xmlns:a16="http://schemas.microsoft.com/office/drawing/2014/main" id="{E2FB948E-5ACE-4C88-8B2D-233F4E9F4797}"/>
              </a:ext>
            </a:extLst>
          </p:cNvPr>
          <p:cNvSpPr>
            <a:spLocks noGrp="1"/>
          </p:cNvSpPr>
          <p:nvPr>
            <p:ph type="title"/>
          </p:nvPr>
        </p:nvSpPr>
        <p:spPr>
          <a:xfrm>
            <a:off x="0" y="2705764"/>
            <a:ext cx="12192000" cy="144647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Jay Alamaar (Illustrated Transformer)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01.1_alamaar.ipynb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6D6EB62B-2AF5-414F-AE49-8A9F33BF1690}"/>
              </a:ext>
            </a:extLst>
          </p:cNvPr>
          <p:cNvPicPr>
            <a:picLocks noChangeAspect="1"/>
          </p:cNvPicPr>
          <p:nvPr/>
        </p:nvPicPr>
        <p:blipFill>
          <a:blip r:embed="rId3"/>
          <a:stretch>
            <a:fillRect/>
          </a:stretch>
        </p:blipFill>
        <p:spPr>
          <a:xfrm>
            <a:off x="2694334" y="3645875"/>
            <a:ext cx="2635250" cy="635000"/>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5F58BA1E-FF07-46F1-BE57-F2D9FB4D711F}"/>
              </a:ext>
            </a:extLst>
          </p:cNvPr>
          <p:cNvPicPr>
            <a:picLocks noChangeAspect="1"/>
          </p:cNvPicPr>
          <p:nvPr/>
        </p:nvPicPr>
        <p:blipFill>
          <a:blip r:embed="rId4"/>
          <a:stretch>
            <a:fillRect/>
          </a:stretch>
        </p:blipFill>
        <p:spPr>
          <a:xfrm>
            <a:off x="5384383" y="3645875"/>
            <a:ext cx="1790700" cy="635000"/>
          </a:xfrm>
          <a:prstGeom prst="rect">
            <a:avLst/>
          </a:prstGeom>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09F6952B-A598-404A-8864-3F355F8310E1}"/>
              </a:ext>
            </a:extLst>
          </p:cNvPr>
          <p:cNvPicPr>
            <a:picLocks noChangeAspect="1"/>
          </p:cNvPicPr>
          <p:nvPr/>
        </p:nvPicPr>
        <p:blipFill>
          <a:blip r:embed="rId5"/>
          <a:stretch>
            <a:fillRect/>
          </a:stretch>
        </p:blipFill>
        <p:spPr>
          <a:xfrm>
            <a:off x="7130411" y="3643769"/>
            <a:ext cx="2451100" cy="635000"/>
          </a:xfrm>
          <a:prstGeom prst="rect">
            <a:avLst/>
          </a:prstGeom>
          <a:effectLst>
            <a:outerShdw blurRad="50800" dist="38100" dir="2700000" algn="tl" rotWithShape="0">
              <a:prstClr val="black">
                <a:alpha val="40000"/>
              </a:prstClr>
            </a:outerShdw>
          </a:effectLst>
        </p:spPr>
      </p:pic>
      <p:pic>
        <p:nvPicPr>
          <p:cNvPr id="12" name="Picture 11">
            <a:extLst>
              <a:ext uri="{FF2B5EF4-FFF2-40B4-BE49-F238E27FC236}">
                <a16:creationId xmlns:a16="http://schemas.microsoft.com/office/drawing/2014/main" id="{2B24B92B-9082-4D8B-8A98-5367436AE603}"/>
              </a:ext>
            </a:extLst>
          </p:cNvPr>
          <p:cNvPicPr>
            <a:picLocks noChangeAspect="1"/>
          </p:cNvPicPr>
          <p:nvPr/>
        </p:nvPicPr>
        <p:blipFill>
          <a:blip r:embed="rId6"/>
          <a:stretch>
            <a:fillRect/>
          </a:stretch>
        </p:blipFill>
        <p:spPr>
          <a:xfrm>
            <a:off x="3934266" y="3070142"/>
            <a:ext cx="2260600" cy="635000"/>
          </a:xfrm>
          <a:prstGeom prst="rect">
            <a:avLst/>
          </a:prstGeom>
          <a:effectLst>
            <a:outerShdw blurRad="50800" dist="38100" dir="2700000" algn="tl" rotWithShape="0">
              <a:prstClr val="black">
                <a:alpha val="40000"/>
              </a:prstClr>
            </a:outerShdw>
          </a:effectLst>
        </p:spPr>
      </p:pic>
      <p:pic>
        <p:nvPicPr>
          <p:cNvPr id="14" name="Picture 13">
            <a:extLst>
              <a:ext uri="{FF2B5EF4-FFF2-40B4-BE49-F238E27FC236}">
                <a16:creationId xmlns:a16="http://schemas.microsoft.com/office/drawing/2014/main" id="{05C25B04-E31F-4C9A-BAEC-C8DAF341643B}"/>
              </a:ext>
            </a:extLst>
          </p:cNvPr>
          <p:cNvPicPr>
            <a:picLocks noChangeAspect="1"/>
          </p:cNvPicPr>
          <p:nvPr/>
        </p:nvPicPr>
        <p:blipFill>
          <a:blip r:embed="rId7"/>
          <a:stretch>
            <a:fillRect/>
          </a:stretch>
        </p:blipFill>
        <p:spPr>
          <a:xfrm>
            <a:off x="6184787" y="3070142"/>
            <a:ext cx="2755900" cy="635000"/>
          </a:xfrm>
          <a:prstGeom prst="rect">
            <a:avLst/>
          </a:prstGeom>
          <a:effectLst>
            <a:outerShdw blurRad="50800" dist="38100" dir="2700000" algn="tl" rotWithShape="0">
              <a:prstClr val="black">
                <a:alpha val="40000"/>
              </a:prstClr>
            </a:outerShdw>
          </a:effectLst>
        </p:spPr>
      </p:pic>
      <p:sp>
        <p:nvSpPr>
          <p:cNvPr id="20" name="Title 1">
            <a:extLst>
              <a:ext uri="{FF2B5EF4-FFF2-40B4-BE49-F238E27FC236}">
                <a16:creationId xmlns:a16="http://schemas.microsoft.com/office/drawing/2014/main" id="{A768B6E7-76B8-4DF1-9B5C-732BFB29136A}"/>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Transformer Building Blocks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60255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0DC7AC-FE00-4591-931C-A07C2562C5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8" name="TextBox 7">
            <a:extLst>
              <a:ext uri="{FF2B5EF4-FFF2-40B4-BE49-F238E27FC236}">
                <a16:creationId xmlns:a16="http://schemas.microsoft.com/office/drawing/2014/main" id="{6422EA5F-8454-4344-A7DE-423FF92B8601}"/>
              </a:ext>
            </a:extLst>
          </p:cNvPr>
          <p:cNvSpPr txBox="1"/>
          <p:nvPr/>
        </p:nvSpPr>
        <p:spPr>
          <a:xfrm>
            <a:off x="3175000" y="3136612"/>
            <a:ext cx="6616700" cy="584775"/>
          </a:xfrm>
          <a:prstGeom prst="rect">
            <a:avLst/>
          </a:prstGeom>
          <a:noFill/>
        </p:spPr>
        <p:txBody>
          <a:bodyPr wrap="square" rtlCol="0">
            <a:spAutoFit/>
          </a:bodyPr>
          <a:lstStyle/>
          <a:p>
            <a:pPr algn="ctr"/>
            <a:r>
              <a:rPr lang="en-US" sz="3200" dirty="0">
                <a:latin typeface="Palatino Linotype" panose="02040502050505030304" pitchFamily="18" charset="0"/>
              </a:rPr>
              <a:t>I saw a big dog eat his dinner</a:t>
            </a:r>
          </a:p>
        </p:txBody>
      </p:sp>
      <p:pic>
        <p:nvPicPr>
          <p:cNvPr id="5" name="Picture 4">
            <a:extLst>
              <a:ext uri="{FF2B5EF4-FFF2-40B4-BE49-F238E27FC236}">
                <a16:creationId xmlns:a16="http://schemas.microsoft.com/office/drawing/2014/main" id="{F6257FCE-BB0F-47BC-A1F4-AE5CF1E6292F}"/>
              </a:ext>
            </a:extLst>
          </p:cNvPr>
          <p:cNvPicPr>
            <a:picLocks noChangeAspect="1"/>
          </p:cNvPicPr>
          <p:nvPr/>
        </p:nvPicPr>
        <p:blipFill>
          <a:blip r:embed="rId3"/>
          <a:stretch>
            <a:fillRect/>
          </a:stretch>
        </p:blipFill>
        <p:spPr>
          <a:xfrm>
            <a:off x="-13855" y="20775"/>
            <a:ext cx="17907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4855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20010">
            <a:extLst>
              <a:ext uri="{FF2B5EF4-FFF2-40B4-BE49-F238E27FC236}">
                <a16:creationId xmlns:a16="http://schemas.microsoft.com/office/drawing/2014/main" id="{114ECFDE-71CF-45E4-85CE-E8B3576A5F7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84378" y="2593521"/>
            <a:ext cx="9223243" cy="16709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90DC7AC-FE00-4591-931C-A07C2562C5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6735E562-6BDB-4BAF-9A39-63881DBFE630}"/>
              </a:ext>
            </a:extLst>
          </p:cNvPr>
          <p:cNvPicPr>
            <a:picLocks noChangeAspect="1"/>
          </p:cNvPicPr>
          <p:nvPr/>
        </p:nvPicPr>
        <p:blipFill>
          <a:blip r:embed="rId4"/>
          <a:stretch>
            <a:fillRect/>
          </a:stretch>
        </p:blipFill>
        <p:spPr>
          <a:xfrm>
            <a:off x="-13855" y="20775"/>
            <a:ext cx="17907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8367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22DB1A-F569-46B9-A69B-51E6856EBC4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122" name="Picture 2" descr="F20017">
            <a:extLst>
              <a:ext uri="{FF2B5EF4-FFF2-40B4-BE49-F238E27FC236}">
                <a16:creationId xmlns:a16="http://schemas.microsoft.com/office/drawing/2014/main" id="{A2BD3535-EC55-4219-A35C-F22379D1E7C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16462" y="2971298"/>
            <a:ext cx="8359075" cy="9154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AA576B4-F2BA-45FB-9C9D-CAEABC2E0F52}"/>
              </a:ext>
            </a:extLst>
          </p:cNvPr>
          <p:cNvPicPr>
            <a:picLocks noChangeAspect="1"/>
          </p:cNvPicPr>
          <p:nvPr/>
        </p:nvPicPr>
        <p:blipFill>
          <a:blip r:embed="rId4"/>
          <a:stretch>
            <a:fillRect/>
          </a:stretch>
        </p:blipFill>
        <p:spPr>
          <a:xfrm>
            <a:off x="-113845" y="20775"/>
            <a:ext cx="24511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5933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20018">
            <a:extLst>
              <a:ext uri="{FF2B5EF4-FFF2-40B4-BE49-F238E27FC236}">
                <a16:creationId xmlns:a16="http://schemas.microsoft.com/office/drawing/2014/main" id="{9D5C494A-0CBE-4B64-9D77-71FFFC718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828" y="2877302"/>
            <a:ext cx="6888344" cy="11033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B50B82C-A1EF-42B8-9CB8-B057F2C8153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7" name="Picture 6">
            <a:extLst>
              <a:ext uri="{FF2B5EF4-FFF2-40B4-BE49-F238E27FC236}">
                <a16:creationId xmlns:a16="http://schemas.microsoft.com/office/drawing/2014/main" id="{41EFA874-9B25-4772-88F0-BDE024D1DF70}"/>
              </a:ext>
            </a:extLst>
          </p:cNvPr>
          <p:cNvPicPr>
            <a:picLocks noChangeAspect="1"/>
          </p:cNvPicPr>
          <p:nvPr/>
        </p:nvPicPr>
        <p:blipFill>
          <a:blip r:embed="rId4"/>
          <a:stretch>
            <a:fillRect/>
          </a:stretch>
        </p:blipFill>
        <p:spPr>
          <a:xfrm>
            <a:off x="-13855" y="18288"/>
            <a:ext cx="22606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6550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20019">
            <a:extLst>
              <a:ext uri="{FF2B5EF4-FFF2-40B4-BE49-F238E27FC236}">
                <a16:creationId xmlns:a16="http://schemas.microsoft.com/office/drawing/2014/main" id="{278DE717-3460-471C-892B-ADDB4FEF92D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43985" y="1149580"/>
            <a:ext cx="8304029" cy="45588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641137E-43F8-4751-9847-53127A997B9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4" name="Picture 3">
            <a:extLst>
              <a:ext uri="{FF2B5EF4-FFF2-40B4-BE49-F238E27FC236}">
                <a16:creationId xmlns:a16="http://schemas.microsoft.com/office/drawing/2014/main" id="{3C75B8E9-CCCD-4478-A43A-254159EFE7B4}"/>
              </a:ext>
            </a:extLst>
          </p:cNvPr>
          <p:cNvPicPr>
            <a:picLocks noChangeAspect="1"/>
          </p:cNvPicPr>
          <p:nvPr/>
        </p:nvPicPr>
        <p:blipFill>
          <a:blip r:embed="rId4"/>
          <a:stretch>
            <a:fillRect/>
          </a:stretch>
        </p:blipFill>
        <p:spPr>
          <a:xfrm>
            <a:off x="-69275" y="18288"/>
            <a:ext cx="27559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7554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12" name="Title 1">
            <a:extLst>
              <a:ext uri="{FF2B5EF4-FFF2-40B4-BE49-F238E27FC236}">
                <a16:creationId xmlns:a16="http://schemas.microsoft.com/office/drawing/2014/main" id="{E2FB948E-5ACE-4C88-8B2D-233F4E9F4797}"/>
              </a:ext>
            </a:extLst>
          </p:cNvPr>
          <p:cNvSpPr>
            <a:spLocks noGrp="1"/>
          </p:cNvSpPr>
          <p:nvPr>
            <p:ph type="title"/>
          </p:nvPr>
        </p:nvSpPr>
        <p:spPr>
          <a:xfrm>
            <a:off x="0" y="2705764"/>
            <a:ext cx="12192000" cy="144647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Emotion Detector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01.2_emotion_detector.ipynb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9526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https://www.shutterstock.com/search/limit</a:t>
            </a:r>
          </a:p>
        </p:txBody>
      </p:sp>
      <p:sp>
        <p:nvSpPr>
          <p:cNvPr id="8" name="Title 1">
            <a:extLst>
              <a:ext uri="{FF2B5EF4-FFF2-40B4-BE49-F238E27FC236}">
                <a16:creationId xmlns:a16="http://schemas.microsoft.com/office/drawing/2014/main" id="{195DAE60-9F77-4ED0-836D-1B7F2B48FCA1}"/>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Limits of Recurrent Neural Networks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4" name="Picture 3" descr="Text&#10;&#10;Description automatically generated">
            <a:extLst>
              <a:ext uri="{FF2B5EF4-FFF2-40B4-BE49-F238E27FC236}">
                <a16:creationId xmlns:a16="http://schemas.microsoft.com/office/drawing/2014/main" id="{AA3BA86B-7925-47BE-8EE7-F5C705D20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080" y="2654934"/>
            <a:ext cx="4163839" cy="221424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525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nn">
            <a:extLst>
              <a:ext uri="{FF2B5EF4-FFF2-40B4-BE49-F238E27FC236}">
                <a16:creationId xmlns:a16="http://schemas.microsoft.com/office/drawing/2014/main" id="{561207FA-3A34-4741-93B0-069226A91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251" y="2240184"/>
            <a:ext cx="7353498" cy="23776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3A07B37-0A00-4021-BDD3-1302B867EFE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12388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nc-dec">
            <a:extLst>
              <a:ext uri="{FF2B5EF4-FFF2-40B4-BE49-F238E27FC236}">
                <a16:creationId xmlns:a16="http://schemas.microsoft.com/office/drawing/2014/main" id="{3932E7A2-AC74-4616-8E73-8BE6E621C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4409" y="1925002"/>
            <a:ext cx="7583181" cy="30079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2096B2A-7B7D-4F4B-B458-A97B0FDB961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43149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c-dec-attn">
            <a:extLst>
              <a:ext uri="{FF2B5EF4-FFF2-40B4-BE49-F238E27FC236}">
                <a16:creationId xmlns:a16="http://schemas.microsoft.com/office/drawing/2014/main" id="{98BF0F41-68AA-47FF-87F3-A5D3498B3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1220" y="2017871"/>
            <a:ext cx="8509318" cy="28222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68231EB-C41F-4AD0-B92A-E44172E5F22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7784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ransformer-self-attn">
            <a:extLst>
              <a:ext uri="{FF2B5EF4-FFF2-40B4-BE49-F238E27FC236}">
                <a16:creationId xmlns:a16="http://schemas.microsoft.com/office/drawing/2014/main" id="{E48BEBC0-7E08-4B16-BA46-BE71D8FF1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2235708"/>
            <a:ext cx="9944100" cy="23865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530BD8D-AB63-44BD-962E-C622287F485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8426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https://tfwiki.net/wiki/Optimus_Prime_(WFC)</a:t>
            </a:r>
          </a:p>
        </p:txBody>
      </p:sp>
      <p:sp>
        <p:nvSpPr>
          <p:cNvPr id="8" name="Title 1">
            <a:extLst>
              <a:ext uri="{FF2B5EF4-FFF2-40B4-BE49-F238E27FC236}">
                <a16:creationId xmlns:a16="http://schemas.microsoft.com/office/drawing/2014/main" id="{195DAE60-9F77-4ED0-836D-1B7F2B48FCA1}"/>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Transformer Architecture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1028" name="Picture 4" descr="Optimus Prime (WFC) - Transformers Wiki">
            <a:extLst>
              <a:ext uri="{FF2B5EF4-FFF2-40B4-BE49-F238E27FC236}">
                <a16:creationId xmlns:a16="http://schemas.microsoft.com/office/drawing/2014/main" id="{0E3AE70A-3764-4045-8918-FDBBDBB104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3599" y="1748781"/>
            <a:ext cx="2624801" cy="4453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0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7170" name="Picture 2">
            <a:extLst>
              <a:ext uri="{FF2B5EF4-FFF2-40B4-BE49-F238E27FC236}">
                <a16:creationId xmlns:a16="http://schemas.microsoft.com/office/drawing/2014/main" id="{E01D43ED-BB64-44A3-8FE0-0C3CD9C11E9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33900" y="1790700"/>
            <a:ext cx="31242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42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8194" name="Picture 2">
            <a:extLst>
              <a:ext uri="{FF2B5EF4-FFF2-40B4-BE49-F238E27FC236}">
                <a16:creationId xmlns:a16="http://schemas.microsoft.com/office/drawing/2014/main" id="{81BF6FCB-D6D1-407E-AC89-25649CD75FF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19500" y="523875"/>
            <a:ext cx="4953000" cy="581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1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8440</TotalTime>
  <Words>3254</Words>
  <Application>Microsoft Office PowerPoint</Application>
  <PresentationFormat>Widescreen</PresentationFormat>
  <Paragraphs>114</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charter</vt:lpstr>
      <vt:lpstr>Arial</vt:lpstr>
      <vt:lpstr>Calibri</vt:lpstr>
      <vt:lpstr>Calibri Light</vt:lpstr>
      <vt:lpstr>Courier New</vt:lpstr>
      <vt:lpstr>Palatino Linotype</vt:lpstr>
      <vt:lpstr>Office Theme</vt:lpstr>
      <vt:lpstr>PowerPoint Presentation</vt:lpstr>
      <vt:lpstr>Limits of Recurrent Neural Networks</vt:lpstr>
      <vt:lpstr>PowerPoint Presentation</vt:lpstr>
      <vt:lpstr>PowerPoint Presentation</vt:lpstr>
      <vt:lpstr>PowerPoint Presentation</vt:lpstr>
      <vt:lpstr>PowerPoint Presentation</vt:lpstr>
      <vt:lpstr>Transformer Architecture</vt:lpstr>
      <vt:lpstr>PowerPoint Presentation</vt:lpstr>
      <vt:lpstr>PowerPoint Presentation</vt:lpstr>
      <vt:lpstr>PowerPoint Presentation</vt:lpstr>
      <vt:lpstr>PowerPoint Presentation</vt:lpstr>
      <vt:lpstr>Jay Alamaar (Illustrated Transformer) 01.1_alamaar.ipynb</vt:lpstr>
      <vt:lpstr>Transformer Building Blocks</vt:lpstr>
      <vt:lpstr>PowerPoint Presentation</vt:lpstr>
      <vt:lpstr>PowerPoint Presentation</vt:lpstr>
      <vt:lpstr>PowerPoint Presentation</vt:lpstr>
      <vt:lpstr>PowerPoint Presentation</vt:lpstr>
      <vt:lpstr>PowerPoint Presentation</vt:lpstr>
      <vt:lpstr>Emotion Detector 01.2_emotion_detector.ipynb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893</cp:revision>
  <dcterms:created xsi:type="dcterms:W3CDTF">2020-06-14T19:48:25Z</dcterms:created>
  <dcterms:modified xsi:type="dcterms:W3CDTF">2022-03-23T18:23:57Z</dcterms:modified>
</cp:coreProperties>
</file>