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2" r:id="rId2"/>
    <p:sldId id="333" r:id="rId3"/>
    <p:sldId id="332" r:id="rId4"/>
    <p:sldId id="324" r:id="rId5"/>
    <p:sldId id="336" r:id="rId6"/>
    <p:sldId id="334" r:id="rId7"/>
    <p:sldId id="335" r:id="rId8"/>
    <p:sldId id="281" r:id="rId9"/>
    <p:sldId id="301" r:id="rId10"/>
    <p:sldId id="323" r:id="rId11"/>
    <p:sldId id="316" r:id="rId12"/>
    <p:sldId id="310" r:id="rId13"/>
    <p:sldId id="307" r:id="rId14"/>
    <p:sldId id="308" r:id="rId15"/>
    <p:sldId id="309" r:id="rId16"/>
    <p:sldId id="315" r:id="rId17"/>
    <p:sldId id="303" r:id="rId18"/>
    <p:sldId id="312" r:id="rId19"/>
    <p:sldId id="305" r:id="rId20"/>
    <p:sldId id="304" r:id="rId21"/>
    <p:sldId id="32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38065" autoAdjust="0"/>
  </p:normalViewPr>
  <p:slideViewPr>
    <p:cSldViewPr snapToGrid="0" showGuides="1">
      <p:cViewPr varScale="1">
        <p:scale>
          <a:sx n="38" d="100"/>
          <a:sy n="38" d="100"/>
        </p:scale>
        <p:origin x="1268"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Nathaniel_Rochester_(computer_scientist)"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Marvin_Minsk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Information_theory" TargetMode="External"/><Relationship Id="rId5" Type="http://schemas.openxmlformats.org/officeDocument/2006/relationships/hyperlink" Target="https://en.wikipedia.org/wiki/Claude_Shannon" TargetMode="External"/><Relationship Id="rId4" Type="http://schemas.openxmlformats.org/officeDocument/2006/relationships/hyperlink" Target="https://en.wikipedia.org/wiki/Rockefeller_Found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4680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Interestingly, AI now enables auto-grading in a significant number of educational packages.  For example, Perusall – the popular social e-reader – uses an AI algorithm to grade the quality of written posts.  How would you like to have your posts graded by an algorithm?  It’s largely a black box, though the software does allow the instructors to adjust multiple settings.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In last week’s class, we asked the question, “What is intelligence?  And what criteria would you use to assess whether an entity is intelligent?  This question is directly considered in a Star Trek: The Next Generation episode entitled “The Measure of a Man.” In this episode,  Data finds himself on trial for his life — not for a crime but simply for being.  Starfleet scientist Bruce Maddox wants to perform experiments on Data, but Data is worried he won't survive them. And when Maddox forces the issue, Data tries to resign his commission. Maddox argues Data is a machine – Starfleet property – and doesn't have the right to resign his commission, so Picard is forced to face-off against Riker in a legal proceeding to determine whether Data has sentience. He famously tells the judge, "Your Honor, Starfleet was founded to seek out new life." Then, pointing to Data, he says, "Well, there it sits.“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As you can see, the question of what constitutes intelligence is important, and it lies at the heart of this emerging field.  For without a clear definition, how do we know when we have succeeded?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this point, I’d like to jump back in time to the 1950’s and consider how the definition of intelligence in this field has evolved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https://fineartamerica.com/featured/lieutenant-commander-data-star-trek-tng-giulia-riva.html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13</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algn="l"/>
            <a:r>
              <a:rPr lang="en-US" b="0" i="0" dirty="0">
                <a:solidFill>
                  <a:srgbClr val="202122"/>
                </a:solidFill>
                <a:effectLst/>
                <a:latin typeface="Arial" panose="020B0604020202020204" pitchFamily="34" charset="0"/>
              </a:rPr>
              <a:t>In 1955,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u="none" strike="noStrike" dirty="0">
                <a:solidFill>
                  <a:srgbClr val="202122"/>
                </a:solidFill>
                <a:effectLst/>
                <a:latin typeface="Arial" panose="020B0604020202020204" pitchFamily="34" charset="0"/>
              </a:rPr>
              <a:t> accepted a position as an Assistant Professor of Mathematics at Dartmouth College.  Soon after, he </a:t>
            </a:r>
            <a:r>
              <a:rPr lang="en-US" b="0" i="0" dirty="0">
                <a:solidFill>
                  <a:srgbClr val="202122"/>
                </a:solidFill>
                <a:effectLst/>
                <a:latin typeface="Arial" panose="020B0604020202020204" pitchFamily="34" charset="0"/>
              </a:rPr>
              <a:t>decided to organize a group to clarify and develop ideas about thinking machines.  McCarthy picked the name 'Artificial Intelligence' for the new field.  He chose it partly for its neutrality.  But he also wanted to avoid any phrase that might place him in conflict with Norbert Wiener, the assertive founder of cybernetics.</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Later that year, McCarthy approached the </a:t>
            </a:r>
            <a:r>
              <a:rPr lang="en-US" b="0" i="0" u="none" strike="noStrike" dirty="0">
                <a:solidFill>
                  <a:srgbClr val="0645AD"/>
                </a:solidFill>
                <a:effectLst/>
                <a:latin typeface="Arial" panose="020B0604020202020204" pitchFamily="34" charset="0"/>
                <a:hlinkClick r:id="rId4"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(a founder of </a:t>
            </a:r>
            <a:r>
              <a:rPr lang="en-US" b="0" i="0" u="none" strike="noStrike" dirty="0">
                <a:solidFill>
                  <a:srgbClr val="0645AD"/>
                </a:solidFill>
                <a:effectLst/>
                <a:latin typeface="Arial" panose="020B0604020202020204" pitchFamily="34" charset="0"/>
                <a:hlinkClick r:id="rId6" tooltip="Information theory"/>
              </a:rPr>
              <a:t>information theory</a:t>
            </a:r>
            <a:r>
              <a:rPr lang="en-US" b="0" i="0" u="none" strike="noStrike" dirty="0">
                <a:solidFill>
                  <a:srgbClr val="0645AD"/>
                </a:solidFill>
                <a:effectLst/>
                <a:latin typeface="Arial" panose="020B0604020202020204" pitchFamily="34" charset="0"/>
              </a:rPr>
              <a:t>)</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John McCarthy, </a:t>
            </a:r>
            <a:r>
              <a:rPr lang="en-US" b="0" i="0" u="none" strike="noStrike" dirty="0">
                <a:solidFill>
                  <a:srgbClr val="0645AD"/>
                </a:solidFill>
                <a:effectLst/>
                <a:latin typeface="Arial" panose="020B0604020202020204" pitchFamily="34" charset="0"/>
                <a:hlinkClick r:id="rId7"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0645AD"/>
                </a:solidFill>
                <a:effectLst/>
                <a:latin typeface="Arial" panose="020B0604020202020204" pitchFamily="34" charset="0"/>
              </a:rPr>
              <a:t> submitted the proposal to the foundation.  Today, it </a:t>
            </a:r>
            <a:r>
              <a:rPr lang="en-US" b="0" i="0" dirty="0">
                <a:solidFill>
                  <a:srgbClr val="202122"/>
                </a:solidFill>
                <a:effectLst/>
                <a:latin typeface="Arial" panose="020B0604020202020204" pitchFamily="34" charset="0"/>
              </a:rPr>
              <a:t>is credited with introducing the term 'artificial intelligence’.  Fortunately,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your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that part of the reading…</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This test has been hugely influential since Turing first described it in 1950.  </a:t>
            </a:r>
          </a:p>
          <a:p>
            <a:endParaRPr lang="en-US" dirty="0"/>
          </a:p>
          <a:p>
            <a:pPr marL="228600" indent="-228600">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28600" indent="-228600">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Michael Woolridge discusses ELIZA, a computer program written in the 1960’s by the German MIT computer scientist Joseph Weizenbaum.  Eliza takes the role of a psychiatrist talking to a patient to get the interviewee to contemplate themselves.  Strangely, they discovered that many humans preferred Eliza over </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Palatino Linotype" panose="02040502050505030304" pitchFamily="18" charset="0"/>
              <a:ea typeface="Arial" pitchFamily="34"/>
              <a:cs typeface="Arial" pitchFamily="34"/>
            </a:endParaRPr>
          </a:p>
          <a:p>
            <a:pPr marL="0" marR="0" lvl="0" indent="0" algn="l" hangingPunct="0">
              <a:lnSpc>
                <a:spcPct val="100000"/>
              </a:lnSpc>
              <a:spcBef>
                <a:spcPts val="0"/>
              </a:spcBef>
              <a:spcAft>
                <a:spcPts val="1440"/>
              </a:spcAft>
              <a:buSzPct val="45000"/>
              <a:buFont typeface="StarSymbol"/>
              <a:buNone/>
              <a:tabLst/>
            </a:pPr>
            <a:r>
              <a:rPr lang="en-US" sz="12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None/>
              <a:tabLst/>
            </a:pPr>
            <a:r>
              <a:rPr lang="en-US" sz="1200" b="0" i="0" u="none" strike="noStrike" kern="1200" cap="none" dirty="0">
                <a:ln>
                  <a:noFill/>
                </a:ln>
                <a:latin typeface="Palatino Linotype" panose="02040502050505030304" pitchFamily="18" charset="0"/>
                <a:ea typeface="Arial" pitchFamily="34"/>
                <a:cs typeface="Arial" pitchFamily="34"/>
              </a:rPr>
              <a:t>Bullet points for the Frontiers of AI class</a:t>
            </a:r>
          </a:p>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Palatino Linotype" panose="02040502050505030304" pitchFamily="18" charset="0"/>
              <a:ea typeface="Arial" pitchFamily="34"/>
              <a:cs typeface="Arial" pitchFamily="34"/>
            </a:endParaRP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1200" b="0" i="1" u="none" strike="noStrike" kern="1200" cap="none" dirty="0">
                <a:ln>
                  <a:noFill/>
                </a:ln>
                <a:latin typeface="Palatino Linotype" panose="02040502050505030304" pitchFamily="18" charset="0"/>
                <a:ea typeface="Arial" pitchFamily="34"/>
                <a:cs typeface="Arial" pitchFamily="34"/>
              </a:rPr>
              <a:t>not</a:t>
            </a:r>
            <a:r>
              <a:rPr lang="en-US" sz="12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Expansive AI</a:t>
            </a:r>
          </a:p>
          <a:p>
            <a:pPr marL="685800" lvl="1" indent="-228600">
              <a:buAutoNum type="arabicPeriod"/>
            </a:pPr>
            <a:r>
              <a:rPr lang="en-US" sz="1200" b="0" i="0" kern="1200" dirty="0">
                <a:solidFill>
                  <a:schemeClr val="tx1"/>
                </a:solidFill>
                <a:effectLst/>
                <a:latin typeface="+mn-lt"/>
                <a:ea typeface="+mn-ea"/>
                <a:cs typeface="+mn-cs"/>
              </a:rPr>
              <a:t>AI encompasses ML and DL</a:t>
            </a:r>
          </a:p>
          <a:p>
            <a:pPr marL="685800" lvl="1" indent="-228600">
              <a:buAutoNum type="arabicPeriod"/>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take a closer look at the history of AI</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field of AI is expansive…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the terms AI, Machine Learning, and Deep Learning are used interchangeably.  But as pictured here, they are distinct domains, with AI encompassing the other two.  Indeed, AI has a long and distinguished history.  In fact, a lot of interesting AI research happened in the 1950s.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couple definitions…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AI has experienced multiple “winters.”</a:t>
            </a:r>
          </a:p>
          <a:p>
            <a:endParaRPr lang="en-US" sz="1200" b="0" i="0" kern="1200" dirty="0">
              <a:solidFill>
                <a:schemeClr val="tx1"/>
              </a:solidFill>
              <a:effectLst/>
              <a:latin typeface="+mn-lt"/>
              <a:ea typeface="+mn-ea"/>
              <a:cs typeface="+mn-cs"/>
            </a:endParaRPr>
          </a:p>
          <a:p>
            <a:pPr marL="228600" lvl="0" indent="-228600">
              <a:buAutoNum type="arabicPeriod"/>
            </a:pPr>
            <a:r>
              <a:rPr lang="en-US" sz="1200" b="0" i="0" kern="120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AI winter: mid-1970’s – neural network research abandoned after Minsky &amp; Papert argue in their book </a:t>
            </a:r>
            <a:r>
              <a:rPr lang="en-US" sz="1200" b="0" i="1" kern="1200" dirty="0">
                <a:solidFill>
                  <a:schemeClr val="tx1"/>
                </a:solidFill>
                <a:effectLst/>
                <a:latin typeface="+mn-lt"/>
                <a:ea typeface="+mn-ea"/>
                <a:cs typeface="+mn-cs"/>
              </a:rPr>
              <a:t>(Perceptron) </a:t>
            </a:r>
            <a:r>
              <a:rPr lang="en-US" sz="1200" b="0" i="0" kern="1200" dirty="0">
                <a:solidFill>
                  <a:schemeClr val="tx1"/>
                </a:solidFill>
                <a:effectLst/>
                <a:latin typeface="+mn-lt"/>
                <a:ea typeface="+mn-ea"/>
                <a:cs typeface="+mn-cs"/>
              </a:rPr>
              <a:t>that neural networks are a dead-end.</a:t>
            </a:r>
          </a:p>
          <a:p>
            <a:pPr marL="228600" lvl="0" indent="-228600">
              <a:buAutoNum type="arabicPeriod"/>
            </a:pPr>
            <a:r>
              <a:rPr lang="en-US" sz="1200" b="0" i="0" kern="1200" dirty="0">
                <a:solidFill>
                  <a:schemeClr val="tx1"/>
                </a:solidFill>
                <a:effectLst/>
                <a:latin typeface="+mn-lt"/>
                <a:ea typeface="+mn-ea"/>
                <a:cs typeface="+mn-cs"/>
              </a:rPr>
              <a:t>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AI winter: early-1990’s – expert systems fail – too difficult to construct and maintain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problem is one of over-promising and under-delivering.  But here are some key points to keep in mind</a:t>
            </a:r>
          </a:p>
          <a:p>
            <a:endParaRPr lang="en-US" sz="1200" b="0" i="0" kern="1200" dirty="0">
              <a:solidFill>
                <a:schemeClr val="tx1"/>
              </a:solidFill>
              <a:effectLst/>
              <a:latin typeface="+mn-lt"/>
              <a:ea typeface="+mn-ea"/>
              <a:cs typeface="+mn-cs"/>
            </a:endParaRP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researchers have been making steady progress since the 1950s.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is seductive.</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 mostly about over-hyped commercial and government interest and expectations.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weren't really about failures of AI. AI technologies, including many “failures” are relevant and widely useful today.</a:t>
            </a:r>
          </a:p>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Arial" pitchFamily="34"/>
              <a:ea typeface="Arial" pitchFamily="34"/>
              <a:cs typeface="Arial" pitchFamily="34"/>
            </a:endParaRPr>
          </a:p>
          <a:p>
            <a:r>
              <a:rPr lang="en-US" dirty="0"/>
              <a:t>Now for definitions…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62180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eutenant Commander Data Star Trek TNG Painting by Giulia Riva">
            <a:extLst>
              <a:ext uri="{FF2B5EF4-FFF2-40B4-BE49-F238E27FC236}">
                <a16:creationId xmlns:a16="http://schemas.microsoft.com/office/drawing/2014/main" id="{45BE35C2-1ED3-4D78-A810-01C2B3D3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922" y="950494"/>
            <a:ext cx="3674155" cy="495701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https://fineartamerica.com/featured/lieutenant-commander-data-star-trek-tng-giulia-riva.html</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4134465"/>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0" y="287855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SzPct val="45000"/>
              <a:tabLst/>
            </a:pPr>
            <a:r>
              <a:rPr lang="en-US" sz="2400" dirty="0">
                <a:latin typeface="Palatino Linotype" panose="02040502050505030304" pitchFamily="18" charset="0"/>
                <a:ea typeface="Arial" pitchFamily="34"/>
                <a:cs typeface="Arial" pitchFamily="34"/>
              </a:rPr>
              <a:t>Artificial Intelligence Defined</a:t>
            </a:r>
            <a:endParaRPr lang="en-US" sz="2400" b="0" i="0" u="none" strike="noStrike" kern="1200" cap="none" dirty="0">
              <a:ln>
                <a:noFill/>
              </a:ln>
              <a:latin typeface="Palatino Linotype" panose="02040502050505030304" pitchFamily="18" charset="0"/>
              <a:ea typeface="Arial" pitchFamily="34"/>
              <a:cs typeface="Arial" pitchFamily="34"/>
            </a:endParaRPr>
          </a:p>
          <a:p>
            <a:pPr marL="0" marR="0" lvl="0" indent="0" algn="ctr" hangingPunct="0">
              <a:lnSpc>
                <a:spcPct val="100000"/>
              </a:lnSpc>
              <a:spcBef>
                <a:spcPts val="0"/>
              </a:spcBef>
              <a:spcAft>
                <a:spcPts val="1440"/>
              </a:spcAft>
              <a:buSzPct val="45000"/>
              <a:tabLst/>
            </a:pPr>
            <a:r>
              <a:rPr lang="en-US" sz="2400" b="0" i="0" u="none" strike="noStrike" kern="1200" cap="none" dirty="0">
                <a:ln>
                  <a:noFill/>
                </a:ln>
                <a:latin typeface="Palatino Linotype" panose="02040502050505030304" pitchFamily="18" charset="0"/>
                <a:ea typeface="Arial" pitchFamily="34"/>
                <a:cs typeface="Arial" pitchFamily="34"/>
              </a:rPr>
              <a:t>How do Machines Learn</a:t>
            </a:r>
          </a:p>
          <a:p>
            <a:pPr marL="0" marR="0" lvl="0" indent="0" algn="ctr" hangingPunct="0">
              <a:lnSpc>
                <a:spcPct val="100000"/>
              </a:lnSpc>
              <a:spcBef>
                <a:spcPts val="0"/>
              </a:spcBef>
              <a:spcAft>
                <a:spcPts val="1440"/>
              </a:spcAft>
              <a:buSzPct val="45000"/>
              <a:tabLst/>
            </a:pPr>
            <a:r>
              <a:rPr lang="en-US" sz="2400" dirty="0">
                <a:latin typeface="Palatino Linotype" panose="02040502050505030304" pitchFamily="18" charset="0"/>
                <a:ea typeface="Arial" pitchFamily="34"/>
                <a:cs typeface="Arial" pitchFamily="34"/>
              </a:rPr>
              <a:t>Google Teachable Machine</a:t>
            </a:r>
            <a:endParaRPr lang="en-US" sz="2400" b="0" i="0" u="none" strike="noStrike" kern="1200" cap="none" dirty="0">
              <a:ln>
                <a:noFill/>
              </a:ln>
              <a:latin typeface="Palatino Linotype" panose="02040502050505030304" pitchFamily="18" charset="0"/>
              <a:ea typeface="Arial" pitchFamily="34"/>
              <a:cs typeface="Arial" pitchFamily="34"/>
            </a:endParaRP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Tree>
    <p:extLst>
      <p:ext uri="{BB962C8B-B14F-4D97-AF65-F5344CB8AC3E}">
        <p14:creationId xmlns:p14="http://schemas.microsoft.com/office/powerpoint/2010/main" val="33327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Artificial Intelligence Defined</a:t>
            </a:r>
          </a:p>
        </p:txBody>
      </p:sp>
    </p:spTree>
    <p:extLst>
      <p:ext uri="{BB962C8B-B14F-4D97-AF65-F5344CB8AC3E}">
        <p14:creationId xmlns:p14="http://schemas.microsoft.com/office/powerpoint/2010/main" val="1174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0" y="2082385"/>
            <a:ext cx="12192000" cy="57530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800" dirty="0">
                <a:latin typeface="Palatino Linotype" panose="02040502050505030304" pitchFamily="18" charset="0"/>
                <a:ea typeface="Arial" pitchFamily="34"/>
                <a:cs typeface="Arial" pitchFamily="34"/>
              </a:rPr>
              <a:t>Enter a single word to</a:t>
            </a:r>
            <a:r>
              <a:rPr lang="en-US" sz="2800" b="0" i="0" u="none" strike="noStrike" kern="1200" cap="none" dirty="0">
                <a:ln>
                  <a:noFill/>
                </a:ln>
                <a:latin typeface="Palatino Linotype" panose="02040502050505030304" pitchFamily="18" charset="0"/>
                <a:ea typeface="Arial" pitchFamily="34"/>
                <a:cs typeface="Arial" pitchFamily="34"/>
              </a:rPr>
              <a:t> describe artificial intelligence</a:t>
            </a:r>
          </a:p>
        </p:txBody>
      </p:sp>
      <p:pic>
        <p:nvPicPr>
          <p:cNvPr id="4" name="Picture 6">
            <a:extLst>
              <a:ext uri="{FF2B5EF4-FFF2-40B4-BE49-F238E27FC236}">
                <a16:creationId xmlns:a16="http://schemas.microsoft.com/office/drawing/2014/main" id="{1CEFEF10-D6B0-460E-8333-8C8F56AFA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429" y="3429000"/>
            <a:ext cx="2402237" cy="240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8238</TotalTime>
  <Words>2507</Words>
  <Application>Microsoft Office PowerPoint</Application>
  <PresentationFormat>Widescreen</PresentationFormat>
  <Paragraphs>168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DINPro</vt:lpstr>
      <vt:lpstr>Liberation Sans</vt:lpstr>
      <vt:lpstr>StarSymbol</vt:lpstr>
      <vt:lpstr>Arial</vt:lpstr>
      <vt:lpstr>Calibri</vt:lpstr>
      <vt:lpstr>Calibri Light</vt:lpstr>
      <vt:lpstr>Courier New</vt:lpstr>
      <vt:lpstr>Palatino Linotype</vt:lpstr>
      <vt:lpstr>Office Theme</vt:lpstr>
      <vt:lpstr>PowerPoint Presentation</vt:lpstr>
      <vt:lpstr>Agenda</vt:lpstr>
      <vt:lpstr>PowerPoint Presentation</vt:lpstr>
      <vt:lpstr>AI is Expansive</vt:lpstr>
      <vt:lpstr>PowerPoint Presentation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891</cp:revision>
  <dcterms:created xsi:type="dcterms:W3CDTF">2020-06-14T19:48:25Z</dcterms:created>
  <dcterms:modified xsi:type="dcterms:W3CDTF">2022-02-04T19:44:48Z</dcterms:modified>
</cp:coreProperties>
</file>