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4" r:id="rId2"/>
    <p:sldId id="295" r:id="rId3"/>
    <p:sldId id="275" r:id="rId4"/>
    <p:sldId id="318" r:id="rId5"/>
    <p:sldId id="317" r:id="rId6"/>
    <p:sldId id="334" r:id="rId7"/>
    <p:sldId id="304" r:id="rId8"/>
    <p:sldId id="289" r:id="rId9"/>
    <p:sldId id="315" r:id="rId10"/>
    <p:sldId id="327" r:id="rId11"/>
    <p:sldId id="328" r:id="rId12"/>
    <p:sldId id="325" r:id="rId13"/>
    <p:sldId id="331" r:id="rId14"/>
    <p:sldId id="335" r:id="rId15"/>
    <p:sldId id="326" r:id="rId16"/>
    <p:sldId id="321" r:id="rId17"/>
    <p:sldId id="292" r:id="rId18"/>
    <p:sldId id="305" r:id="rId19"/>
    <p:sldId id="306" r:id="rId20"/>
    <p:sldId id="307" r:id="rId21"/>
    <p:sldId id="308" r:id="rId22"/>
    <p:sldId id="309" r:id="rId23"/>
    <p:sldId id="310" r:id="rId24"/>
    <p:sldId id="294" r:id="rId25"/>
    <p:sldId id="333" r:id="rId26"/>
    <p:sldId id="301"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495"/>
    <a:srgbClr val="6666FF"/>
    <a:srgbClr val="CC3300"/>
    <a:srgbClr val="0099CC"/>
    <a:srgbClr val="80BE63"/>
    <a:srgbClr val="E28F41"/>
    <a:srgbClr val="6C9AC3"/>
    <a:srgbClr val="FA4616"/>
    <a:srgbClr val="0021A5"/>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7883" autoAdjust="0"/>
  </p:normalViewPr>
  <p:slideViewPr>
    <p:cSldViewPr snapToGrid="0" showGuides="1">
      <p:cViewPr varScale="1">
        <p:scale>
          <a:sx n="51" d="100"/>
          <a:sy n="51" d="100"/>
        </p:scale>
        <p:origin x="380"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8/29/2022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08905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Python experience or other programming language experience – faculty member with extensive MatLab coding experience</a:t>
            </a:r>
          </a:p>
          <a:p>
            <a:pPr marL="699927" lvl="1" indent="-233309" defTabSz="933237">
              <a:buFontTx/>
              <a:buAutoNum type="arabicPeriod"/>
              <a:defRPr/>
            </a:pPr>
            <a:r>
              <a:rPr lang="en-US" dirty="0"/>
              <a:t>We provide the code in these workshops – you’re not writing programs from scratch</a:t>
            </a:r>
          </a:p>
          <a:p>
            <a:pPr marL="699927" lvl="1" indent="-233309" defTabSz="933237">
              <a:buFontTx/>
              <a:buAutoNum type="arabicPeriod"/>
              <a:defRPr/>
            </a:pPr>
            <a:r>
              <a:rPr lang="en-US" dirty="0"/>
              <a:t>Working knowledge of programming vocabulary, looping constructs, functions, etc…</a:t>
            </a:r>
          </a:p>
          <a:p>
            <a:pPr marL="233309" indent="-233309" defTabSz="933237">
              <a:buFontTx/>
              <a:buAutoNum type="arabicPeriod"/>
              <a:defRPr/>
            </a:pPr>
            <a:r>
              <a:rPr lang="en-US" dirty="0"/>
              <a:t>Deep Learning Vocabulary</a:t>
            </a:r>
          </a:p>
          <a:p>
            <a:pPr marL="699927" lvl="1" indent="-233309" defTabSz="933237">
              <a:buFontTx/>
              <a:buAutoNum type="arabicPeriod"/>
              <a:defRPr/>
            </a:pPr>
            <a:r>
              <a:rPr lang="en-US" dirty="0"/>
              <a:t>We do not provide definitions of basic deep learning terms and concepts in this series.</a:t>
            </a:r>
          </a:p>
          <a:p>
            <a:pPr marL="699927" lvl="1" indent="-233309" defTabSz="933237">
              <a:buFontTx/>
              <a:buAutoNum type="arabicPeriod"/>
              <a:defRPr/>
            </a:pPr>
            <a:r>
              <a:rPr lang="en-US" dirty="0"/>
              <a:t>Know what a layer, a node or neuron, a loss function, etc… is</a:t>
            </a:r>
          </a:p>
          <a:p>
            <a:pPr marL="699927" lvl="1" indent="-233309" defTabSz="933237">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 Purple (intermediate) – Yellow (advanced);</a:t>
            </a:r>
          </a:p>
          <a:p>
            <a:pPr marL="233309" marR="0" lvl="0" indent="-233309" algn="l" defTabSz="914400" rtl="0" eaLnBrk="1" fontAlgn="auto" latinLnBrk="0" hangingPunct="1">
              <a:lnSpc>
                <a:spcPct val="100000"/>
              </a:lnSpc>
              <a:spcBef>
                <a:spcPts val="0"/>
              </a:spcBef>
              <a:spcAft>
                <a:spcPts val="0"/>
              </a:spcAft>
              <a:buClrTx/>
              <a:buSzTx/>
              <a:buFontTx/>
              <a:buAutoNum type="arabicPeriod"/>
              <a:tabLst/>
              <a:defRPr/>
            </a:pPr>
            <a:r>
              <a:rPr lang="en-US" dirty="0"/>
              <a:t>Hexagons are possible specializations</a:t>
            </a:r>
          </a:p>
          <a:p>
            <a:pPr marL="233309" indent="-233309">
              <a:buAutoNum type="arabicPeriod"/>
            </a:pPr>
            <a:r>
              <a:rPr lang="en-US" dirty="0"/>
              <a:t>Intermediate – setup for advanced workshops &amp; project learning</a:t>
            </a:r>
          </a:p>
          <a:p>
            <a:pPr marL="699927" lvl="1" indent="-233309">
              <a:buAutoNum type="arabicPeriod"/>
            </a:pPr>
            <a:r>
              <a:rPr lang="en-US" dirty="0"/>
              <a:t>Dashed line – data emphasis</a:t>
            </a:r>
          </a:p>
          <a:p>
            <a:pPr marL="699927" lvl="1" indent="-233309">
              <a:buAutoNum type="arabicPeriod"/>
            </a:pPr>
            <a:r>
              <a:rPr lang="en-US" dirty="0"/>
              <a:t>Identified research question or problem</a:t>
            </a:r>
          </a:p>
          <a:p>
            <a:pPr marL="699927" lvl="1" indent="-233309">
              <a:buAutoNum type="arabicPeriod"/>
            </a:pPr>
            <a:r>
              <a:rPr lang="en-US" dirty="0"/>
              <a:t>Identified data to execute a given project</a:t>
            </a:r>
          </a:p>
          <a:p>
            <a:pPr marL="233309" indent="-233309">
              <a:buAutoNum type="arabicPeriod"/>
            </a:pPr>
            <a:r>
              <a:rPr lang="en-US" dirty="0"/>
              <a:t>Data is important</a:t>
            </a:r>
          </a:p>
          <a:p>
            <a:pPr marL="699927" lvl="1" indent="-233309">
              <a:buAutoNum type="arabicPeriod"/>
            </a:pPr>
            <a:r>
              <a:rPr lang="en-US" dirty="0"/>
              <a:t>Delimits range of AI tools</a:t>
            </a:r>
          </a:p>
          <a:p>
            <a:pPr marL="699927" lvl="1" indent="-233309">
              <a:buAutoNum type="arabicPeriod"/>
            </a:pPr>
            <a:r>
              <a:rPr lang="en-US" dirty="0"/>
              <a:t>Data – Questions – Tools </a:t>
            </a:r>
          </a:p>
          <a:p>
            <a:pPr defTabSz="933237">
              <a:defRPr/>
            </a:pPr>
            <a:endParaRPr lang="en-US" dirty="0"/>
          </a:p>
          <a:p>
            <a:pPr defTabSz="933237">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237">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87101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Review acronyms in Methods column</a:t>
            </a:r>
          </a:p>
          <a:p>
            <a:endParaRPr lang="en-US" dirty="0"/>
          </a:p>
          <a:p>
            <a:pPr defTabSz="933237">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3237">
              <a:buAutoNum type="arabicPeriod"/>
              <a:defRPr/>
            </a:pPr>
            <a:r>
              <a:rPr lang="en-US" dirty="0"/>
              <a:t>Nvidia’s RAPIDS development environment best for structured data</a:t>
            </a:r>
          </a:p>
          <a:p>
            <a:pPr marL="685800" lvl="1" indent="-228600" defTabSz="933237">
              <a:buAutoNum type="arabicPeriod"/>
              <a:defRPr/>
            </a:pPr>
            <a:r>
              <a:rPr lang="en-US" dirty="0"/>
              <a:t>cuDF similar to popular Pandas library</a:t>
            </a:r>
          </a:p>
          <a:p>
            <a:pPr marL="685800" lvl="1" indent="-228600" defTabSz="933237">
              <a:buAutoNum type="arabicPeriod"/>
              <a:defRPr/>
            </a:pPr>
            <a:r>
              <a:rPr lang="en-US" dirty="0"/>
              <a:t>Support for dataframes, data cleaning, and data management</a:t>
            </a:r>
          </a:p>
          <a:p>
            <a:pPr marL="685800" lvl="1" indent="-228600" defTabSz="933237">
              <a:buAutoNum type="arabicPeriod"/>
              <a:defRPr/>
            </a:pPr>
            <a:r>
              <a:rPr lang="en-US" dirty="0"/>
              <a:t>Huge performance boost – 10 to 100 times faster</a:t>
            </a:r>
          </a:p>
          <a:p>
            <a:pPr defTabSz="933237">
              <a:defRPr/>
            </a:pPr>
            <a:endParaRPr lang="en-US" dirty="0"/>
          </a:p>
          <a:p>
            <a:pPr defTabSz="933237">
              <a:defRPr/>
            </a:pPr>
            <a:r>
              <a:rPr lang="en-US" dirty="0"/>
              <a:t>=====</a:t>
            </a:r>
          </a:p>
          <a:p>
            <a:pPr defTabSz="933237">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237">
              <a:defRPr/>
            </a:pPr>
            <a:endParaRPr lang="en-US" dirty="0"/>
          </a:p>
          <a:p>
            <a:pPr defTabSz="933237">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Text generating GANs are a unique animal, different from GANs used to generate images</a:t>
            </a:r>
          </a:p>
          <a:p>
            <a:endParaRPr lang="en-US" dirty="0"/>
          </a:p>
          <a:p>
            <a:pPr defTabSz="933237">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Convolutional neural networks – bread and butter of image work.</a:t>
            </a:r>
          </a:p>
          <a:p>
            <a:pPr marL="233309" indent="-233309">
              <a:buAutoNum type="arabicPeriod"/>
            </a:pPr>
            <a:r>
              <a:rPr lang="en-US" dirty="0"/>
              <a:t>Recent development -- transformers + GANs = TransGAN.</a:t>
            </a:r>
          </a:p>
          <a:p>
            <a:pPr marL="233309" indent="-233309">
              <a:buAutoNum type="arabicPeriod"/>
            </a:pPr>
            <a:r>
              <a:rPr lang="en-US" dirty="0"/>
              <a:t>Special models for single shot detection and real time object detection.</a:t>
            </a:r>
          </a:p>
          <a:p>
            <a:endParaRPr lang="en-US" dirty="0"/>
          </a:p>
          <a:p>
            <a:pPr defTabSz="933237">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Video data is unique in that it is a time series of images</a:t>
            </a:r>
          </a:p>
          <a:p>
            <a:pPr marL="233309" indent="-233309">
              <a:buAutoNum type="arabicPeriod"/>
            </a:pPr>
            <a:r>
              <a:rPr lang="en-US" dirty="0"/>
              <a:t>CNNs paired with RNNs as there is both temporal and spatial characteristics</a:t>
            </a:r>
          </a:p>
          <a:p>
            <a:pPr marL="233309" indent="-233309">
              <a:buAutoNum type="arabicPeriod"/>
            </a:pPr>
            <a:r>
              <a:rPr lang="en-US" dirty="0"/>
              <a:t>New development is video GANs which generate new frames, one by one – Cutting edge technology</a:t>
            </a:r>
          </a:p>
          <a:p>
            <a:pPr defTabSz="933237">
              <a:defRPr/>
            </a:pPr>
            <a:endParaRPr lang="en-US" dirty="0"/>
          </a:p>
          <a:p>
            <a:pPr defTabSz="933237">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Audio interesting format </a:t>
            </a:r>
          </a:p>
          <a:p>
            <a:pPr marL="233309" indent="-233309">
              <a:buAutoNum type="arabicPeriod"/>
            </a:pPr>
            <a:r>
              <a:rPr lang="en-US" dirty="0"/>
              <a:t>MEL spectrum representation – 2D spectrogram of a recording</a:t>
            </a:r>
          </a:p>
          <a:p>
            <a:pPr marL="233309" indent="-233309">
              <a:buAutoNum type="arabicPeriod"/>
            </a:pPr>
            <a:r>
              <a:rPr lang="en-US" dirty="0"/>
              <a:t>Audio is time series, just like video</a:t>
            </a:r>
          </a:p>
          <a:p>
            <a:pPr defTabSz="933237">
              <a:defRPr/>
            </a:pPr>
            <a:endParaRPr lang="en-US" dirty="0"/>
          </a:p>
          <a:p>
            <a:pPr defTabSz="933237">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Let’s take a poll,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A picture is worth a thousand words or in this case, a thousand mathematical symbols</a:t>
            </a:r>
          </a:p>
          <a:p>
            <a:pPr marL="699927" lvl="1" indent="-233309" defTabSz="933237">
              <a:buFontTx/>
              <a:buAutoNum type="arabicPeriod"/>
              <a:defRPr/>
            </a:pPr>
            <a:r>
              <a:rPr lang="en-US" dirty="0"/>
              <a:t>Dual-coding – visual / verbal channels</a:t>
            </a:r>
          </a:p>
          <a:p>
            <a:pPr marL="233309" indent="-233309" defTabSz="933237">
              <a:buFontTx/>
              <a:buAutoNum type="arabicPeriod"/>
              <a:defRPr/>
            </a:pPr>
            <a:r>
              <a:rPr lang="en-US" dirty="0"/>
              <a:t>The human brain is a story machine.  </a:t>
            </a:r>
          </a:p>
          <a:p>
            <a:pPr marL="699927" lvl="1" indent="-233309" defTabSz="933237">
              <a:buFontTx/>
              <a:buAutoNum type="arabicPeriod"/>
              <a:defRPr/>
            </a:pPr>
            <a:r>
              <a:rPr lang="en-US" dirty="0"/>
              <a:t>Stories are the best way to deliver content</a:t>
            </a:r>
          </a:p>
          <a:p>
            <a:pPr marL="699927" lvl="1" indent="-233309" defTabSz="933237">
              <a:buFontTx/>
              <a:buAutoNum type="arabicPeriod"/>
              <a:defRPr/>
            </a:pPr>
            <a:r>
              <a:rPr lang="en-US" dirty="0"/>
              <a:t>Stories are the best way to retain content</a:t>
            </a:r>
          </a:p>
          <a:p>
            <a:pPr marL="233309" indent="-233309" defTabSz="933237">
              <a:buFontTx/>
              <a:buAutoNum type="arabicPeriod"/>
              <a:defRPr/>
            </a:pPr>
            <a:r>
              <a:rPr lang="en-US" dirty="0"/>
              <a:t>Hands-on learning via Jupyter Notebooks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defTabSz="933237">
              <a:defRPr/>
            </a:pPr>
            <a:r>
              <a:rPr lang="en-US" dirty="0"/>
              <a:t>Let’s start with a quick statement of the Practicum AI approach to learning.  </a:t>
            </a:r>
          </a:p>
          <a:p>
            <a:pPr defTabSz="933237">
              <a:defRPr/>
            </a:pPr>
            <a:endParaRPr lang="en-US" dirty="0"/>
          </a:p>
          <a:p>
            <a:pPr defTabSz="933237">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237">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Non-technical students – not majoring in computer science, statistics, or math</a:t>
            </a:r>
          </a:p>
          <a:p>
            <a:pPr marL="233309" indent="-233309">
              <a:buAutoNum type="arabicPeriod"/>
            </a:pPr>
            <a:r>
              <a:rPr lang="en-US" dirty="0"/>
              <a:t>Curious</a:t>
            </a:r>
          </a:p>
          <a:p>
            <a:pPr marL="233309" indent="-233309">
              <a:buAutoNum type="arabicPeriod"/>
            </a:pPr>
            <a:r>
              <a:rPr lang="en-US" dirty="0"/>
              <a:t>Tinker &amp; Play</a:t>
            </a:r>
          </a:p>
          <a:p>
            <a:pPr marL="233309" indent="-233309">
              <a:buAutoNum type="arabicPeriod"/>
            </a:pPr>
            <a:r>
              <a:rPr lang="en-US" dirty="0"/>
              <a:t>Nvidia Deep Learning Institute workshops for advanced students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Do you want to build AI systems like this?</a:t>
            </a:r>
          </a:p>
          <a:p>
            <a:pPr marL="233309" indent="-233309">
              <a:buAutoNum type="arabicPeriod"/>
            </a:pPr>
            <a:r>
              <a:rPr lang="en-US" dirty="0"/>
              <a:t>Claude Levi-Strauss</a:t>
            </a:r>
          </a:p>
          <a:p>
            <a:pPr marL="699927" lvl="1" indent="-233309">
              <a:buAutoNum type="arabicPeriod"/>
            </a:pPr>
            <a:r>
              <a:rPr lang="en-US" dirty="0"/>
              <a:t>Bricoleur</a:t>
            </a:r>
          </a:p>
          <a:p>
            <a:pPr marL="699927" lvl="1" indent="-233309">
              <a:buAutoNum type="arabicPeriod"/>
            </a:pPr>
            <a:r>
              <a:rPr lang="en-US" dirty="0"/>
              <a:t>Bricolage – art of mashing things up to create something new</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33237" rtl="0" eaLnBrk="1" fontAlgn="auto" latinLnBrk="0" hangingPunct="1">
              <a:lnSpc>
                <a:spcPct val="100000"/>
              </a:lnSpc>
              <a:spcBef>
                <a:spcPts val="0"/>
              </a:spcBef>
              <a:spcAft>
                <a:spcPts val="0"/>
              </a:spcAft>
              <a:buClrTx/>
              <a:buSzTx/>
              <a:buFontTx/>
              <a:buNone/>
              <a:tabLst/>
              <a:defRPr/>
            </a:pPr>
            <a:endParaRPr lang="en-US" dirty="0"/>
          </a:p>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marL="0" marR="0" lvl="0" indent="0" algn="l" defTabSz="933237" rtl="0" eaLnBrk="1" fontAlgn="auto" latinLnBrk="0" hangingPunct="1">
              <a:lnSpc>
                <a:spcPct val="100000"/>
              </a:lnSpc>
              <a:spcBef>
                <a:spcPts val="0"/>
              </a:spcBef>
              <a:spcAft>
                <a:spcPts val="0"/>
              </a:spcAft>
              <a:buClrTx/>
              <a:buSzTx/>
              <a:buFontTx/>
              <a:buNone/>
              <a:tabLst/>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Interests not technology</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87715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3692057160"/>
              </p:ext>
            </p:extLst>
          </p:nvPr>
        </p:nvGraphicFramePr>
        <p:xfrm>
          <a:off x="2082800" y="1745432"/>
          <a:ext cx="8026400" cy="36576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(Intermediate)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Convolutional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Transfer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Natural Language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Recurrent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Transformers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r h="412552">
                <a:tc>
                  <a:txBody>
                    <a:bodyPr/>
                    <a:lstStyle/>
                    <a:p>
                      <a:r>
                        <a:rPr lang="en-US" sz="2400" dirty="0">
                          <a:latin typeface="+mj-lt"/>
                        </a:rPr>
                        <a:t>Generative Adversarial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077211"/>
                  </a:ext>
                </a:extLst>
              </a:tr>
            </a:tbl>
          </a:graphicData>
        </a:graphic>
      </p:graphicFrame>
    </p:spTree>
    <p:extLst>
      <p:ext uri="{BB962C8B-B14F-4D97-AF65-F5344CB8AC3E}">
        <p14:creationId xmlns:p14="http://schemas.microsoft.com/office/powerpoint/2010/main" val="4798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0" y="894276"/>
            <a:ext cx="12192000" cy="978525"/>
          </a:xfrm>
        </p:spPr>
        <p:txBody>
          <a:bodyPr>
            <a:normAutofit lnSpcReduction="10000"/>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What does your data look like? </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186914"/>
            <a:ext cx="3703754" cy="827416"/>
          </a:xfrm>
          <a:prstGeom prst="rect">
            <a:avLst/>
          </a:prstGeom>
        </p:spPr>
      </p:pic>
      <p:sp>
        <p:nvSpPr>
          <p:cNvPr id="9" name="TextBox 8">
            <a:extLst>
              <a:ext uri="{FF2B5EF4-FFF2-40B4-BE49-F238E27FC236}">
                <a16:creationId xmlns:a16="http://schemas.microsoft.com/office/drawing/2014/main" id="{71FA8412-2A89-4D01-8696-01FE54832167}"/>
              </a:ext>
            </a:extLst>
          </p:cNvPr>
          <p:cNvSpPr txBox="1"/>
          <p:nvPr/>
        </p:nvSpPr>
        <p:spPr>
          <a:xfrm>
            <a:off x="1918474" y="2977506"/>
            <a:ext cx="2775119" cy="400110"/>
          </a:xfrm>
          <a:prstGeom prst="rect">
            <a:avLst/>
          </a:prstGeom>
          <a:noFill/>
        </p:spPr>
        <p:txBody>
          <a:bodyPr wrap="none" rtlCol="0">
            <a:spAutoFit/>
          </a:bodyPr>
          <a:lstStyle/>
          <a:p>
            <a:pPr algn="ctr"/>
            <a:r>
              <a:rPr lang="en-US" sz="2000" dirty="0">
                <a:latin typeface="Palatino Linotype" panose="02040502050505030304" pitchFamily="18" charset="0"/>
              </a:rPr>
              <a:t>Structured </a:t>
            </a:r>
            <a:r>
              <a:rPr lang="en-US" sz="2000" dirty="0">
                <a:solidFill>
                  <a:srgbClr val="517495"/>
                </a:solidFill>
                <a:latin typeface="Palatino Linotype" panose="02040502050505030304" pitchFamily="18" charset="0"/>
              </a:rPr>
              <a:t>(Databases)</a:t>
            </a:r>
          </a:p>
        </p:txBody>
      </p:sp>
      <p:sp>
        <p:nvSpPr>
          <p:cNvPr id="10" name="TextBox 9">
            <a:extLst>
              <a:ext uri="{FF2B5EF4-FFF2-40B4-BE49-F238E27FC236}">
                <a16:creationId xmlns:a16="http://schemas.microsoft.com/office/drawing/2014/main" id="{2FC53033-C8E9-4648-952A-68D1FC2814DD}"/>
              </a:ext>
            </a:extLst>
          </p:cNvPr>
          <p:cNvSpPr txBox="1"/>
          <p:nvPr/>
        </p:nvSpPr>
        <p:spPr>
          <a:xfrm>
            <a:off x="6813203" y="2967685"/>
            <a:ext cx="4003468" cy="400110"/>
          </a:xfrm>
          <a:prstGeom prst="rect">
            <a:avLst/>
          </a:prstGeom>
          <a:noFill/>
        </p:spPr>
        <p:txBody>
          <a:bodyPr wrap="none" rtlCol="0">
            <a:spAutoFit/>
          </a:bodyPr>
          <a:lstStyle/>
          <a:p>
            <a:pPr algn="ctr"/>
            <a:r>
              <a:rPr lang="en-US" sz="2000" dirty="0">
                <a:latin typeface="Palatino Linotype" panose="02040502050505030304" pitchFamily="18" charset="0"/>
              </a:rPr>
              <a:t>Repetitive </a:t>
            </a:r>
            <a:r>
              <a:rPr lang="en-US" sz="2000" dirty="0">
                <a:solidFill>
                  <a:schemeClr val="accent5">
                    <a:lumMod val="75000"/>
                  </a:schemeClr>
                </a:solidFill>
                <a:latin typeface="Palatino Linotype" panose="02040502050505030304" pitchFamily="18" charset="0"/>
              </a:rPr>
              <a:t>(Sensors, Instruments) </a:t>
            </a:r>
          </a:p>
        </p:txBody>
      </p:sp>
      <p:sp>
        <p:nvSpPr>
          <p:cNvPr id="11" name="TextBox 10">
            <a:extLst>
              <a:ext uri="{FF2B5EF4-FFF2-40B4-BE49-F238E27FC236}">
                <a16:creationId xmlns:a16="http://schemas.microsoft.com/office/drawing/2014/main" id="{B5BF4CB7-83FC-4BBF-BA71-9EEE9C5AC9C6}"/>
              </a:ext>
            </a:extLst>
          </p:cNvPr>
          <p:cNvSpPr txBox="1"/>
          <p:nvPr/>
        </p:nvSpPr>
        <p:spPr>
          <a:xfrm>
            <a:off x="712097" y="4236087"/>
            <a:ext cx="5187875" cy="400110"/>
          </a:xfrm>
          <a:prstGeom prst="rect">
            <a:avLst/>
          </a:prstGeom>
          <a:noFill/>
        </p:spPr>
        <p:txBody>
          <a:bodyPr wrap="square" rtlCol="0">
            <a:spAutoFit/>
          </a:bodyPr>
          <a:lstStyle/>
          <a:p>
            <a:pPr algn="ctr"/>
            <a:r>
              <a:rPr lang="en-US" sz="2000" dirty="0">
                <a:latin typeface="Palatino Linotype" panose="02040502050505030304" pitchFamily="18" charset="0"/>
              </a:rPr>
              <a:t>Textual </a:t>
            </a:r>
            <a:r>
              <a:rPr lang="en-US" sz="2000" dirty="0">
                <a:solidFill>
                  <a:schemeClr val="accent5">
                    <a:lumMod val="75000"/>
                  </a:schemeClr>
                </a:solidFill>
                <a:latin typeface="Palatino Linotype" panose="02040502050505030304" pitchFamily="18" charset="0"/>
              </a:rPr>
              <a:t>(Documents, Email, Web Content)</a:t>
            </a:r>
          </a:p>
        </p:txBody>
      </p:sp>
      <p:sp>
        <p:nvSpPr>
          <p:cNvPr id="13" name="TextBox 12">
            <a:extLst>
              <a:ext uri="{FF2B5EF4-FFF2-40B4-BE49-F238E27FC236}">
                <a16:creationId xmlns:a16="http://schemas.microsoft.com/office/drawing/2014/main" id="{D2D802A4-1BE1-4CEA-9A99-BDC1530D2E89}"/>
              </a:ext>
            </a:extLst>
          </p:cNvPr>
          <p:cNvSpPr txBox="1"/>
          <p:nvPr/>
        </p:nvSpPr>
        <p:spPr>
          <a:xfrm>
            <a:off x="6512351" y="4231926"/>
            <a:ext cx="4304320" cy="400110"/>
          </a:xfrm>
          <a:prstGeom prst="rect">
            <a:avLst/>
          </a:prstGeom>
          <a:noFill/>
        </p:spPr>
        <p:txBody>
          <a:bodyPr wrap="none" rtlCol="0">
            <a:spAutoFit/>
          </a:bodyPr>
          <a:lstStyle/>
          <a:p>
            <a:pPr algn="ctr"/>
            <a:r>
              <a:rPr lang="en-US" sz="2000" dirty="0">
                <a:latin typeface="Palatino Linotype" panose="02040502050505030304" pitchFamily="18" charset="0"/>
              </a:rPr>
              <a:t>Non-Textual </a:t>
            </a:r>
            <a:r>
              <a:rPr lang="en-US" sz="2000" dirty="0">
                <a:solidFill>
                  <a:schemeClr val="accent5">
                    <a:lumMod val="75000"/>
                  </a:schemeClr>
                </a:solidFill>
                <a:latin typeface="Palatino Linotype" panose="02040502050505030304" pitchFamily="18" charset="0"/>
              </a:rPr>
              <a:t>(Images, Video, Audio)</a:t>
            </a:r>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F52C6C2-BFB8-474F-9665-8B9559A02619}"/>
              </a:ext>
            </a:extLst>
          </p:cNvPr>
          <p:cNvPicPr>
            <a:picLocks noChangeAspect="1"/>
          </p:cNvPicPr>
          <p:nvPr/>
        </p:nvPicPr>
        <p:blipFill>
          <a:blip r:embed="rId3"/>
          <a:stretch>
            <a:fillRect/>
          </a:stretch>
        </p:blipFill>
        <p:spPr>
          <a:xfrm>
            <a:off x="2176462" y="600075"/>
            <a:ext cx="7839075" cy="5657850"/>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2573680552"/>
              </p:ext>
            </p:extLst>
          </p:nvPr>
        </p:nvGraphicFramePr>
        <p:xfrm>
          <a:off x="2082800" y="1828800"/>
          <a:ext cx="8026400" cy="32004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(Beginner)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AI Ethics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What is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Reproducible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Deep Learning Foundations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728420" y="1545870"/>
            <a:ext cx="10585343" cy="1310754"/>
          </a:xfrm>
        </p:spPr>
        <p:txBody>
          <a:bodyPr>
            <a:normAutofit/>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How do you plan to use AI?</a:t>
            </a:r>
          </a:p>
          <a:p>
            <a:pPr marL="0" indent="0" algn="ctr">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4167234"/>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3403139"/>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4941268"/>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10356</TotalTime>
  <Words>3091</Words>
  <Application>Microsoft Office PowerPoint</Application>
  <PresentationFormat>Widescreen</PresentationFormat>
  <Paragraphs>268</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Georgia</vt:lpstr>
      <vt:lpstr>Palatino Linotype</vt:lpstr>
      <vt:lpstr>Office Theme</vt:lpstr>
      <vt:lpstr>PowerPoint Presentation</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1092</cp:revision>
  <cp:lastPrinted>2022-01-20T16:42:46Z</cp:lastPrinted>
  <dcterms:created xsi:type="dcterms:W3CDTF">2020-06-14T19:48:25Z</dcterms:created>
  <dcterms:modified xsi:type="dcterms:W3CDTF">2022-08-29T15:49:27Z</dcterms:modified>
</cp:coreProperties>
</file>