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4" r:id="rId2"/>
    <p:sldId id="329" r:id="rId3"/>
    <p:sldId id="295" r:id="rId4"/>
    <p:sldId id="275" r:id="rId5"/>
    <p:sldId id="318" r:id="rId6"/>
    <p:sldId id="317" r:id="rId7"/>
    <p:sldId id="300" r:id="rId8"/>
    <p:sldId id="304" r:id="rId9"/>
    <p:sldId id="289" r:id="rId10"/>
    <p:sldId id="315" r:id="rId11"/>
    <p:sldId id="327" r:id="rId12"/>
    <p:sldId id="328" r:id="rId13"/>
    <p:sldId id="325" r:id="rId14"/>
    <p:sldId id="330" r:id="rId15"/>
    <p:sldId id="331" r:id="rId16"/>
    <p:sldId id="320" r:id="rId17"/>
    <p:sldId id="326" r:id="rId18"/>
    <p:sldId id="321" r:id="rId19"/>
    <p:sldId id="292" r:id="rId20"/>
    <p:sldId id="305" r:id="rId21"/>
    <p:sldId id="306" r:id="rId22"/>
    <p:sldId id="307" r:id="rId23"/>
    <p:sldId id="308" r:id="rId24"/>
    <p:sldId id="309" r:id="rId25"/>
    <p:sldId id="310" r:id="rId26"/>
    <p:sldId id="294" r:id="rId27"/>
    <p:sldId id="301" r:id="rId28"/>
    <p:sldId id="311" r:id="rId29"/>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CC3300"/>
    <a:srgbClr val="0099CC"/>
    <a:srgbClr val="80BE63"/>
    <a:srgbClr val="E28F41"/>
    <a:srgbClr val="6C9AC3"/>
    <a:srgbClr val="FA4616"/>
    <a:srgbClr val="0021A5"/>
    <a:srgbClr val="FF00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90" autoAdjust="0"/>
    <p:restoredTop sz="34751" autoAdjust="0"/>
  </p:normalViewPr>
  <p:slideViewPr>
    <p:cSldViewPr snapToGrid="0" showGuides="1">
      <p:cViewPr varScale="1">
        <p:scale>
          <a:sx n="25" d="100"/>
          <a:sy n="25" d="100"/>
        </p:scale>
        <p:origin x="1524" y="32"/>
      </p:cViewPr>
      <p:guideLst>
        <p:guide orient="horz" pos="2160"/>
        <p:guide pos="384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1/21/2022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877151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Group discussion…</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008905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For next week, you have a couple readings.  And I hope you will take time to make an entry in your AI journal and join the conversation on the Discussion Board.</a:t>
            </a:r>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851494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latin typeface="Palatino Linotype" panose="02040502050505030304" pitchFamily="18" charset="0"/>
              </a:rPr>
              <a:t>Hello and welcome to an overview of the Practicum AI workshop series.  I’m Dan Maxwell and I’m an AI trainer in the Research Computing department.  </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031339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862353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dirty="0"/>
              <a:t>Python experience or other programming language experience – faculty member with extensive MatLab coding experience</a:t>
            </a:r>
          </a:p>
          <a:p>
            <a:pPr marL="699927" lvl="1" indent="-233309" defTabSz="933237">
              <a:buFontTx/>
              <a:buAutoNum type="arabicPeriod"/>
              <a:defRPr/>
            </a:pPr>
            <a:r>
              <a:rPr lang="en-US" dirty="0"/>
              <a:t>We provide the code in these workshops – you’re not writing programs from scratch</a:t>
            </a:r>
          </a:p>
          <a:p>
            <a:pPr marL="699927" lvl="1" indent="-233309" defTabSz="933237">
              <a:buFontTx/>
              <a:buAutoNum type="arabicPeriod"/>
              <a:defRPr/>
            </a:pPr>
            <a:r>
              <a:rPr lang="en-US" dirty="0"/>
              <a:t>Working knowledge of programming vocabulary, looping constructs, functions, etc…</a:t>
            </a:r>
          </a:p>
          <a:p>
            <a:pPr marL="233309" indent="-233309" defTabSz="933237">
              <a:buFontTx/>
              <a:buAutoNum type="arabicPeriod"/>
              <a:defRPr/>
            </a:pPr>
            <a:r>
              <a:rPr lang="en-US" dirty="0"/>
              <a:t>Deep Learning Vocabulary</a:t>
            </a:r>
          </a:p>
          <a:p>
            <a:pPr marL="699927" lvl="1" indent="-233309" defTabSz="933237">
              <a:buFontTx/>
              <a:buAutoNum type="arabicPeriod"/>
              <a:defRPr/>
            </a:pPr>
            <a:r>
              <a:rPr lang="en-US" dirty="0"/>
              <a:t>We do not provide definitions of basic deep learning terms and concepts in this series.</a:t>
            </a:r>
          </a:p>
          <a:p>
            <a:pPr marL="699927" lvl="1" indent="-233309" defTabSz="933237">
              <a:buFontTx/>
              <a:buAutoNum type="arabicPeriod"/>
              <a:defRPr/>
            </a:pPr>
            <a:r>
              <a:rPr lang="en-US" dirty="0"/>
              <a:t>Know what a layer, a node or neuron, a loss function, etc… is</a:t>
            </a:r>
          </a:p>
          <a:p>
            <a:pPr marL="699927" lvl="1" indent="-233309" defTabSz="933237">
              <a:buFontTx/>
              <a:buAutoNum type="arabicPeriod"/>
              <a:defRPr/>
            </a:pPr>
            <a:r>
              <a:rPr lang="en-US" dirty="0"/>
              <a:t>Please consider our Practicum AI Beginner sequence if you do not have these pre-requisites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959314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Overview</a:t>
            </a:r>
          </a:p>
          <a:p>
            <a:pPr marL="233309" indent="-233309">
              <a:buAutoNum type="arabicPeriod"/>
            </a:pPr>
            <a:r>
              <a:rPr lang="en-US" dirty="0"/>
              <a:t>Blue (beginner);  Purple (intermediate); Yellow (advanced); Green (specialization)</a:t>
            </a:r>
          </a:p>
          <a:p>
            <a:pPr marL="233309" indent="-233309">
              <a:buAutoNum type="arabicPeriod"/>
            </a:pPr>
            <a:r>
              <a:rPr lang="en-US" dirty="0"/>
              <a:t>Hexagons are badges</a:t>
            </a:r>
          </a:p>
          <a:p>
            <a:pPr marL="233309" indent="-233309">
              <a:buAutoNum type="arabicPeriod"/>
            </a:pPr>
            <a:r>
              <a:rPr lang="en-US" dirty="0"/>
              <a:t>Intermediate – setup for advanced workshops &amp; project learning</a:t>
            </a:r>
          </a:p>
          <a:p>
            <a:pPr marL="699927" lvl="1" indent="-233309">
              <a:buAutoNum type="arabicPeriod"/>
            </a:pPr>
            <a:r>
              <a:rPr lang="en-US" dirty="0"/>
              <a:t>Dashed line – data emphasis</a:t>
            </a:r>
          </a:p>
          <a:p>
            <a:pPr marL="699927" lvl="1" indent="-233309">
              <a:buAutoNum type="arabicPeriod"/>
            </a:pPr>
            <a:r>
              <a:rPr lang="en-US" dirty="0"/>
              <a:t>Identified research question or problem</a:t>
            </a:r>
          </a:p>
          <a:p>
            <a:pPr marL="699927" lvl="1" indent="-233309">
              <a:buAutoNum type="arabicPeriod"/>
            </a:pPr>
            <a:r>
              <a:rPr lang="en-US" dirty="0"/>
              <a:t>Identified data to execute a given project</a:t>
            </a:r>
          </a:p>
          <a:p>
            <a:pPr marL="233309" indent="-233309">
              <a:buAutoNum type="arabicPeriod"/>
            </a:pPr>
            <a:r>
              <a:rPr lang="en-US" dirty="0"/>
              <a:t>Data is important</a:t>
            </a:r>
          </a:p>
          <a:p>
            <a:pPr marL="699927" lvl="1" indent="-233309">
              <a:buAutoNum type="arabicPeriod"/>
            </a:pPr>
            <a:r>
              <a:rPr lang="en-US" dirty="0"/>
              <a:t>Delimits range of AI tools</a:t>
            </a:r>
          </a:p>
          <a:p>
            <a:pPr marL="699927" lvl="1" indent="-233309">
              <a:buAutoNum type="arabicPeriod"/>
            </a:pPr>
            <a:r>
              <a:rPr lang="en-US" dirty="0"/>
              <a:t>Data – Questions – Tools </a:t>
            </a:r>
          </a:p>
          <a:p>
            <a:pPr defTabSz="933237">
              <a:defRPr/>
            </a:pPr>
            <a:endParaRPr lang="en-US" dirty="0"/>
          </a:p>
          <a:p>
            <a:pPr defTabSz="933237">
              <a:defRPr/>
            </a:pPr>
            <a:r>
              <a:rPr lang="en-US" dirty="0"/>
              <a:t>=====</a:t>
            </a:r>
          </a:p>
          <a:p>
            <a:r>
              <a:rPr lang="en-US" dirty="0"/>
              <a:t>Earlier, I mentioned that today’s presentation would be divided into two parts.  In the last section, I presented the Practicum AI curriculum, and the image of the complete program is presented here once again.  Except – in this case – I add an instructional continuum at the top.   As pictured here, our introductory and intermediate workshops deliver content visually, supported by extensive hands-on (programming) exercises. That shifts, however, in the advanced workshops where the learning process is now project-driven – defined by the interests of the student – with case-studies providing inspiration.</a:t>
            </a:r>
          </a:p>
          <a:p>
            <a:endParaRPr lang="en-US" dirty="0"/>
          </a:p>
          <a:p>
            <a:r>
              <a:rPr lang="en-US" dirty="0"/>
              <a:t>A shift to project-based learning, however, assumes that you – the student – has identified a problem or research question to work on.  That, in turn, assumes that you have identified the data needed to execute a project.  Hence, data is an important consideration, especially in the advanced workshops.  So, in the second half of today’s workshop, I want to introduce you to the different types of data and the suitable AI tools for each.</a:t>
            </a:r>
          </a:p>
          <a:p>
            <a:endParaRPr lang="en-US" dirty="0"/>
          </a:p>
          <a:p>
            <a:pPr defTabSz="933237">
              <a:defRPr/>
            </a:pPr>
            <a:r>
              <a:rPr lang="en-US" dirty="0"/>
              <a:t>Note: we provide the data sets for the entry-level and intermediate workshops.  But once you transition into our advanced workshops, the content presented in this half of today’s presentation is important and worth your time.</a:t>
            </a:r>
          </a:p>
          <a:p>
            <a:pPr defTabSz="933237">
              <a:defRPr/>
            </a:pPr>
            <a:endParaRPr lang="en-US" dirty="0"/>
          </a:p>
          <a:p>
            <a:pPr defTabSz="933237">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4175595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87101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Clive Humby, 2006.</a:t>
            </a:r>
          </a:p>
          <a:p>
            <a:pPr marL="233309" indent="-233309">
              <a:buAutoNum type="arabicPeriod"/>
            </a:pPr>
            <a:r>
              <a:rPr lang="en-US" dirty="0"/>
              <a:t>Data powers deep learning AI systems</a:t>
            </a:r>
          </a:p>
          <a:p>
            <a:pPr defTabSz="933237">
              <a:defRPr/>
            </a:pPr>
            <a:endParaRPr lang="en-US" dirty="0"/>
          </a:p>
          <a:p>
            <a:pPr defTabSz="933237">
              <a:defRPr/>
            </a:pPr>
            <a:r>
              <a:rPr lang="en-US" dirty="0"/>
              <a:t>=====</a:t>
            </a:r>
          </a:p>
          <a:p>
            <a:r>
              <a:rPr lang="en-US" dirty="0"/>
              <a:t>In 2006, a British entrepreneur named Clive Humby coined the phrase “Data is the new oil.”  Data powers A.I. systems, and it comes in a variety of formats.  Thus, data is a logical starting point for thinking about AI.  So, what kinds of data are you presently working with?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292177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Bill Inman – </a:t>
            </a:r>
            <a:r>
              <a:rPr lang="en-US" i="1" dirty="0"/>
              <a:t>Data Architecture: A Primer for the Data Scientist – </a:t>
            </a:r>
            <a:r>
              <a:rPr lang="en-US" i="0" dirty="0"/>
              <a:t>structured / unstructured data – most data is unstructured</a:t>
            </a:r>
          </a:p>
          <a:p>
            <a:pPr marL="233309" indent="-233309">
              <a:buAutoNum type="arabicPeriod"/>
            </a:pPr>
            <a:r>
              <a:rPr lang="en-US" i="0" dirty="0"/>
              <a:t>Structured data – contained in rows and columns – two types</a:t>
            </a:r>
          </a:p>
          <a:p>
            <a:pPr marL="699927" lvl="1" indent="-233309">
              <a:buAutoNum type="arabicPeriod"/>
            </a:pPr>
            <a:r>
              <a:rPr lang="en-US" i="0" dirty="0"/>
              <a:t>Database management systems (Oracle, SQLServer, MySQL, and </a:t>
            </a:r>
            <a:r>
              <a:rPr lang="en-US" i="0" dirty="0" err="1"/>
              <a:t>PostGres</a:t>
            </a:r>
            <a:r>
              <a:rPr lang="en-US" i="0" dirty="0"/>
              <a:t>)</a:t>
            </a:r>
          </a:p>
          <a:p>
            <a:pPr marL="699927" lvl="1" indent="-233309">
              <a:buAutoNum type="arabicPeriod"/>
            </a:pPr>
            <a:r>
              <a:rPr lang="en-US" i="0" dirty="0"/>
              <a:t>Repetitive data (sensor output, telephone call records, metered data, etc…)</a:t>
            </a:r>
          </a:p>
          <a:p>
            <a:pPr marL="233309" indent="-233309">
              <a:buAutoNum type="arabicPeriod"/>
            </a:pPr>
            <a:r>
              <a:rPr lang="en-US" dirty="0"/>
              <a:t>Unstructured data – not contained in row-column databases – each record is unique – two types</a:t>
            </a:r>
          </a:p>
          <a:p>
            <a:pPr marL="699927" lvl="1" indent="-233309">
              <a:buAutoNum type="arabicPeriod"/>
            </a:pPr>
            <a:r>
              <a:rPr lang="en-US" dirty="0"/>
              <a:t>Textual – emails, transcribed conversations, literary texts</a:t>
            </a:r>
          </a:p>
          <a:p>
            <a:pPr marL="699927" lvl="1" indent="-233309">
              <a:buAutoNum type="arabicPeriod"/>
            </a:pPr>
            <a:r>
              <a:rPr lang="en-US" dirty="0"/>
              <a:t>Non-Textual – images, video, and audio recordings</a:t>
            </a:r>
          </a:p>
          <a:p>
            <a:pPr defTabSz="933237">
              <a:defRPr/>
            </a:pPr>
            <a:endParaRPr lang="en-US" dirty="0"/>
          </a:p>
          <a:p>
            <a:pPr defTabSz="933237">
              <a:defRPr/>
            </a:pPr>
            <a:r>
              <a:rPr lang="en-US" dirty="0"/>
              <a:t>=====</a:t>
            </a:r>
          </a:p>
          <a:p>
            <a:r>
              <a:rPr lang="en-US" dirty="0"/>
              <a:t>In his book, </a:t>
            </a:r>
            <a:r>
              <a:rPr lang="en-US" i="1" dirty="0"/>
              <a:t>Data Architecture: A Primer for the Data Scientist, </a:t>
            </a:r>
            <a:r>
              <a:rPr lang="en-US" i="0" dirty="0"/>
              <a:t>Bill Inman makes a distinction between two foundational types of data – between structured data and its unstructured counterpart.  A</a:t>
            </a:r>
            <a:r>
              <a:rPr lang="en-US" dirty="0"/>
              <a:t>s he points out, most of the world’s data is unstructured.  So, what’s the difference between the two? </a:t>
            </a:r>
          </a:p>
          <a:p>
            <a:endParaRPr lang="en-US" dirty="0"/>
          </a:p>
          <a:p>
            <a:r>
              <a:rPr lang="en-US" b="0" i="0" dirty="0">
                <a:solidFill>
                  <a:srgbClr val="333333"/>
                </a:solidFill>
                <a:effectLst/>
                <a:latin typeface="Georgia" panose="02040502050405020303" pitchFamily="18" charset="0"/>
              </a:rPr>
              <a:t>Structured data is easy to search and organize because it is usually contained in rows and columns and its elements can be mapped into fixed, pre-defined fields.  </a:t>
            </a:r>
            <a:r>
              <a:rPr lang="en-US" dirty="0"/>
              <a:t>Structured data is of two types.  The first type is data which comes from a database management system – Oracle, SQLServer, etc…  The Epic healthcare system – used by UF Health – is a structured data source, though it also stores unstructured text data in the form of physician notes.  The second is repetitive data, consisting of structured records coming from a variety of non-database sources.  Some examples of repetitive data include sensor output, telephone call records, metered data, and so forth. </a:t>
            </a:r>
          </a:p>
          <a:p>
            <a:endParaRPr lang="en-US" dirty="0"/>
          </a:p>
          <a:p>
            <a:r>
              <a:rPr lang="en-US" b="0" i="0" dirty="0">
                <a:solidFill>
                  <a:srgbClr val="333333"/>
                </a:solidFill>
                <a:effectLst/>
                <a:latin typeface="Georgia" panose="02040502050405020303" pitchFamily="18" charset="0"/>
              </a:rPr>
              <a:t>Unstructured data is data that cannot be contained in a row-column database and does not have an associated data model.  Each record is unique in terms of its structure and content.  Now t</a:t>
            </a:r>
            <a:r>
              <a:rPr lang="en-US" dirty="0"/>
              <a:t>here are two types of unstructured data – textual and non-textual.  Examples of textual data include emails, transcribed conversations, literary texts, and so on.  Non-textual data includes images, video, and audio recordings.</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0751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1555070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Review acronyms in Methods column</a:t>
            </a:r>
          </a:p>
          <a:p>
            <a:endParaRPr lang="en-US" dirty="0"/>
          </a:p>
          <a:p>
            <a:pPr defTabSz="933237">
              <a:defRPr/>
            </a:pPr>
            <a:r>
              <a:rPr lang="en-US" dirty="0"/>
              <a:t>=====</a:t>
            </a:r>
          </a:p>
          <a:p>
            <a:r>
              <a:rPr lang="en-US" dirty="0"/>
              <a:t>With our primary data sources identified, let’s organize everything in a table.  On the leftmost column, our data sources are listed, followed by a column of generic questions we might like to ask of our data, another column which lists the related AI task for each question, and finally a column of AI methods and technologies.  This table, then, becomes a roadmap to guide your AI learning.  The question and AI task columns are self-explanatory, but I’d like to take a few seconds to unpack the abbreviations in the Methods column.  Don’t worry about the vocabulary at this point as these terms will be defined in our workshops.  But let’s quickly run through the acronyms in the Methods column.  NLP – Natural Language Processing; RNN – Recurrent Neural Network;  CNN – Convolutional Neural Network; GAN – Generative Adversarial Network;  RAPIDS – Nvidia’s data science framework;  Transformer – A new kind of neural network.</a:t>
            </a:r>
          </a:p>
          <a:p>
            <a:endParaRPr lang="en-US" dirty="0"/>
          </a:p>
          <a:p>
            <a:r>
              <a:rPr lang="en-US" dirty="0"/>
              <a:t>We will now consider each data source, the types of questions one can ask of each, and the associated AI methods.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1003415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defTabSz="933237">
              <a:buAutoNum type="arabicPeriod"/>
              <a:defRPr/>
            </a:pPr>
            <a:r>
              <a:rPr lang="en-US" dirty="0"/>
              <a:t>Nvidia’s RAPIDS development environment best for structured data</a:t>
            </a:r>
          </a:p>
          <a:p>
            <a:pPr marL="685800" lvl="1" indent="-228600" defTabSz="933237">
              <a:buAutoNum type="arabicPeriod"/>
              <a:defRPr/>
            </a:pPr>
            <a:r>
              <a:rPr lang="en-US" dirty="0"/>
              <a:t>cuDF similar to popular Pandas library</a:t>
            </a:r>
          </a:p>
          <a:p>
            <a:pPr marL="685800" lvl="1" indent="-228600" defTabSz="933237">
              <a:buAutoNum type="arabicPeriod"/>
              <a:defRPr/>
            </a:pPr>
            <a:r>
              <a:rPr lang="en-US" dirty="0"/>
              <a:t>Support for dataframes, data cleaning, and data management</a:t>
            </a:r>
          </a:p>
          <a:p>
            <a:pPr marL="685800" lvl="1" indent="-228600" defTabSz="933237">
              <a:buAutoNum type="arabicPeriod"/>
              <a:defRPr/>
            </a:pPr>
            <a:r>
              <a:rPr lang="en-US" dirty="0"/>
              <a:t>Huge performance boost – 10 to 100 times faster</a:t>
            </a:r>
          </a:p>
          <a:p>
            <a:pPr defTabSz="933237">
              <a:defRPr/>
            </a:pPr>
            <a:endParaRPr lang="en-US" dirty="0"/>
          </a:p>
          <a:p>
            <a:pPr defTabSz="933237">
              <a:defRPr/>
            </a:pPr>
            <a:r>
              <a:rPr lang="en-US" dirty="0"/>
              <a:t>=====</a:t>
            </a:r>
          </a:p>
          <a:p>
            <a:pPr defTabSz="933237">
              <a:defRPr/>
            </a:pPr>
            <a:r>
              <a:rPr lang="en-US" dirty="0"/>
              <a:t>In the case of structured data – data derived from databases or repetitive data from sensors – the Nvidia RAPIDS development environment is your best starting point.  RAPIDS provides a set of useful libraries, with machine learning functions for almost any research task.  The RAPIDS cuDF library, for example, is equivalent to the popular Pandas library which supports dataframes as well as basic data management and cleaning.   </a:t>
            </a:r>
          </a:p>
          <a:p>
            <a:pPr defTabSz="933237">
              <a:defRPr/>
            </a:pPr>
            <a:endParaRPr lang="en-US" dirty="0"/>
          </a:p>
          <a:p>
            <a:pPr defTabSz="933237">
              <a:defRPr/>
            </a:pPr>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268399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Text generating GANs are a unique animal, different from GANs used to generate images</a:t>
            </a:r>
          </a:p>
          <a:p>
            <a:endParaRPr lang="en-US" dirty="0"/>
          </a:p>
          <a:p>
            <a:pPr defTabSz="933237">
              <a:defRPr/>
            </a:pPr>
            <a:r>
              <a:rPr lang="en-US" dirty="0"/>
              <a:t>=====</a:t>
            </a:r>
          </a:p>
          <a:p>
            <a:r>
              <a:rPr lang="en-US" dirty="0"/>
              <a:t>With text data, transformers and recurrent neural networks are established deep learning technologies, appropriate for detection, classification, segmentation, recommendation, and creation tasks.  These will solve most text problems, or at least get you started in the right direction.  Generative Adversarial Networks or GANs are another choice.  However, keep in mind that text generating GANs are a unique animal, different and distinct from GANs used to generate images.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132608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Convolutional neural networks – bread and butter of image work.</a:t>
            </a:r>
          </a:p>
          <a:p>
            <a:pPr marL="233309" indent="-233309">
              <a:buAutoNum type="arabicPeriod"/>
            </a:pPr>
            <a:r>
              <a:rPr lang="en-US" dirty="0"/>
              <a:t>Recent development -- transformers + GANs = TransGAN.</a:t>
            </a:r>
          </a:p>
          <a:p>
            <a:pPr marL="233309" indent="-233309">
              <a:buAutoNum type="arabicPeriod"/>
            </a:pPr>
            <a:r>
              <a:rPr lang="en-US" dirty="0"/>
              <a:t>Special models for single shot detection and real time object detection.</a:t>
            </a:r>
          </a:p>
          <a:p>
            <a:endParaRPr lang="en-US" dirty="0"/>
          </a:p>
          <a:p>
            <a:pPr defTabSz="933237">
              <a:defRPr/>
            </a:pPr>
            <a:r>
              <a:rPr lang="en-US" dirty="0"/>
              <a:t>=====</a:t>
            </a:r>
          </a:p>
          <a:p>
            <a:r>
              <a:rPr lang="en-US" dirty="0"/>
              <a:t>Convolutional neural networks (CNNs) have been the bread and butter of the image world for some time now.  In short, CNNs do it all.  For image creation, GANs continue to be the tool of choice, typically constructed with CNN components.  Another recent development has been the merging of transformers and GANs, with TransGAN being a prominent example.</a:t>
            </a:r>
          </a:p>
          <a:p>
            <a:endParaRPr lang="en-US" dirty="0"/>
          </a:p>
          <a:p>
            <a:r>
              <a:rPr lang="en-US" dirty="0"/>
              <a:t>For detection, consider </a:t>
            </a:r>
            <a:r>
              <a:rPr lang="en-US" b="1" dirty="0"/>
              <a:t>single shot detection models </a:t>
            </a:r>
            <a:r>
              <a:rPr lang="en-US" dirty="0"/>
              <a:t>(SSDs) or YOLO (real-time object detection).  Faster-RCNN or EfficientDet are also options, depending on the computational resources available.  Classification is a typical CNN task, with ResNet and its variants being popular.  And finally – for segmentation tasks – Mask-RCNN or Unet ought to be considered.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23</a:t>
            </a:fld>
            <a:endParaRPr lang="en-US"/>
          </a:p>
        </p:txBody>
      </p:sp>
    </p:spTree>
    <p:extLst>
      <p:ext uri="{BB962C8B-B14F-4D97-AF65-F5344CB8AC3E}">
        <p14:creationId xmlns:p14="http://schemas.microsoft.com/office/powerpoint/2010/main" val="3841188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Video data is unique in that it is a time series of images</a:t>
            </a:r>
          </a:p>
          <a:p>
            <a:pPr marL="233309" indent="-233309">
              <a:buAutoNum type="arabicPeriod"/>
            </a:pPr>
            <a:r>
              <a:rPr lang="en-US" dirty="0"/>
              <a:t>CNNs paired with RNNs as there is both temporal and spatial characteristics</a:t>
            </a:r>
          </a:p>
          <a:p>
            <a:pPr marL="233309" indent="-233309">
              <a:buAutoNum type="arabicPeriod"/>
            </a:pPr>
            <a:r>
              <a:rPr lang="en-US" dirty="0"/>
              <a:t>New development is video GANs which generate new frames, one by one – Cutting edge technology</a:t>
            </a:r>
          </a:p>
          <a:p>
            <a:pPr defTabSz="933237">
              <a:defRPr/>
            </a:pPr>
            <a:endParaRPr lang="en-US" dirty="0"/>
          </a:p>
          <a:p>
            <a:pPr defTabSz="933237">
              <a:defRPr/>
            </a:pPr>
            <a:r>
              <a:rPr lang="en-US" dirty="0"/>
              <a:t>=====</a:t>
            </a:r>
          </a:p>
          <a:p>
            <a:r>
              <a:rPr lang="en-US" dirty="0"/>
              <a:t>Video data is unique, being a time series of images.  As with image data, convolutional neural networks have captured most of this market, though CNNs are frequently paired with RNNs as there is both temporal and spatial characteristics in each image frame.  With video, single and multi-object tracking is also possible.  Interestingly, there are now video GANs, which basically build frame by frame what it thinks the video should look like.  This is cutting-edge technology.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24</a:t>
            </a:fld>
            <a:endParaRPr lang="en-US"/>
          </a:p>
        </p:txBody>
      </p:sp>
    </p:spTree>
    <p:extLst>
      <p:ext uri="{BB962C8B-B14F-4D97-AF65-F5344CB8AC3E}">
        <p14:creationId xmlns:p14="http://schemas.microsoft.com/office/powerpoint/2010/main" val="2566424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Audio interesting format </a:t>
            </a:r>
          </a:p>
          <a:p>
            <a:pPr marL="233309" indent="-233309">
              <a:buAutoNum type="arabicPeriod"/>
            </a:pPr>
            <a:r>
              <a:rPr lang="en-US" dirty="0"/>
              <a:t>MEL spectrum representation – 2D spectrogram of a recording</a:t>
            </a:r>
          </a:p>
          <a:p>
            <a:pPr marL="233309" indent="-233309">
              <a:buAutoNum type="arabicPeriod"/>
            </a:pPr>
            <a:r>
              <a:rPr lang="en-US" dirty="0"/>
              <a:t>Audio is time series, just like video</a:t>
            </a:r>
          </a:p>
          <a:p>
            <a:pPr defTabSz="933237">
              <a:defRPr/>
            </a:pPr>
            <a:endParaRPr lang="en-US" dirty="0"/>
          </a:p>
          <a:p>
            <a:pPr defTabSz="933237">
              <a:defRPr/>
            </a:pPr>
            <a:r>
              <a:rPr lang="en-US" dirty="0"/>
              <a:t>=====</a:t>
            </a:r>
          </a:p>
          <a:p>
            <a:r>
              <a:rPr lang="en-US" dirty="0"/>
              <a:t>Audio is another interesting format.  Many audio methods are derived from a MEL spectrum representation, a 2D spectrogram of the recording.  Like video, audio is also a time series.  Transformers, CNNs, RNNs, and GANs can all be used with audio data.  Now that we have covered the various types of data and their associated methods, it’s time to do something practical.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2786040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now arrived at our hands-on activity.  Let’s take a poll, I would like for you to describe the data you’re currently working with and possible AI methods to use on that data.  Grab a pen and a pad of paper or fire up your word processor and write out a response.</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4235018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do we have any questions?  </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1236461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25158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AI is a CREATIVE challenge of the 1</a:t>
            </a:r>
            <a:r>
              <a:rPr lang="en-US" baseline="30000" dirty="0"/>
              <a:t>st</a:t>
            </a:r>
            <a:r>
              <a:rPr lang="en-US" dirty="0"/>
              <a:t> order</a:t>
            </a:r>
          </a:p>
          <a:p>
            <a:pPr marL="233309" indent="-233309">
              <a:buAutoNum type="arabicPeriod"/>
            </a:pPr>
            <a:r>
              <a:rPr lang="en-US" dirty="0"/>
              <a:t>Most important question is: “What do you want to do?  What problems or research questions interest you?”</a:t>
            </a:r>
          </a:p>
          <a:p>
            <a:pPr marL="233309" indent="-233309">
              <a:buAutoNum type="arabicPeriod"/>
            </a:pPr>
            <a:r>
              <a:rPr lang="en-US" dirty="0"/>
              <a:t>Start with your questions, everything else falls into place.</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let’s start with the big picture.  The Practicum AI program is designed to help you think about and creatively apply AI to make the world a better place.</a:t>
            </a:r>
          </a:p>
          <a:p>
            <a:endParaRPr lang="en-US" dirty="0"/>
          </a:p>
          <a:p>
            <a:r>
              <a:rPr lang="en-US" dirty="0"/>
              <a:t>You might be surprised to learn that we view the AI opportunity as a creative challenge of the first order.  Of course, you will participate in a considerable number of technical activities in this workshop series.  But the more important question is,  “What do you want to do?  What problems or research questions interest you?”  Once you answer that, everything else falls into place.  The best learning happens when you have a clear goal in mind.    </a:t>
            </a:r>
          </a:p>
          <a:p>
            <a:endParaRPr lang="en-US" dirty="0"/>
          </a:p>
          <a:p>
            <a:r>
              <a:rPr lang="en-US" dirty="0"/>
              <a:t>So, I encourage you to think of AI - not from a technical point-of-view - but as a new way of answering questions, delivering services, and solving problems.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142125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defTabSz="933237">
              <a:buFontTx/>
              <a:buAutoNum type="arabicPeriod"/>
              <a:defRPr/>
            </a:pPr>
            <a:r>
              <a:rPr lang="en-US" dirty="0"/>
              <a:t>A picture is worth a thousand words or in this case, a thousand mathematical symbols</a:t>
            </a:r>
          </a:p>
          <a:p>
            <a:pPr marL="699927" lvl="1" indent="-233309" defTabSz="933237">
              <a:buFontTx/>
              <a:buAutoNum type="arabicPeriod"/>
              <a:defRPr/>
            </a:pPr>
            <a:r>
              <a:rPr lang="en-US" dirty="0"/>
              <a:t>Dual-coding – visual / verbal channels</a:t>
            </a:r>
          </a:p>
          <a:p>
            <a:pPr marL="233309" indent="-233309" defTabSz="933237">
              <a:buFontTx/>
              <a:buAutoNum type="arabicPeriod"/>
              <a:defRPr/>
            </a:pPr>
            <a:r>
              <a:rPr lang="en-US" dirty="0"/>
              <a:t>The human brain is a story machine.  </a:t>
            </a:r>
          </a:p>
          <a:p>
            <a:pPr marL="699927" lvl="1" indent="-233309" defTabSz="933237">
              <a:buFontTx/>
              <a:buAutoNum type="arabicPeriod"/>
              <a:defRPr/>
            </a:pPr>
            <a:r>
              <a:rPr lang="en-US" dirty="0"/>
              <a:t>Stories are the best way to deliver content</a:t>
            </a:r>
          </a:p>
          <a:p>
            <a:pPr marL="699927" lvl="1" indent="-233309" defTabSz="933237">
              <a:buFontTx/>
              <a:buAutoNum type="arabicPeriod"/>
              <a:defRPr/>
            </a:pPr>
            <a:r>
              <a:rPr lang="en-US" dirty="0"/>
              <a:t>Stories are the best way to retain content</a:t>
            </a:r>
          </a:p>
          <a:p>
            <a:pPr marL="233309" indent="-233309" defTabSz="933237">
              <a:buFontTx/>
              <a:buAutoNum type="arabicPeriod"/>
              <a:defRPr/>
            </a:pPr>
            <a:r>
              <a:rPr lang="en-US" dirty="0"/>
              <a:t>Hands-on learning via Jupyter Notebooks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pPr defTabSz="933237">
              <a:defRPr/>
            </a:pPr>
            <a:r>
              <a:rPr lang="en-US" dirty="0"/>
              <a:t>Let’s start with a quick statement of the Practicum AI approach to learning.  </a:t>
            </a:r>
          </a:p>
          <a:p>
            <a:pPr defTabSz="933237">
              <a:defRPr/>
            </a:pPr>
            <a:endParaRPr lang="en-US" dirty="0"/>
          </a:p>
          <a:p>
            <a:pPr defTabSz="933237">
              <a:defRPr/>
            </a:pPr>
            <a:r>
              <a:rPr lang="en-US" dirty="0"/>
              <a:t>The three elements highlighted in blue are distinguishing features of Practicum AI.  First, AI content is presented in a visual way rather than mathematically.  As they say, “A picture is worth a thousand words.”  Or in this case, a thousand mathematical symbols.  Second, narrative (or story-driven) forms of instruction are used, especially at the advanced levels where case-studies are prominently featured.  And finally, abundant hands-on coding exercises develop student programming skills.</a:t>
            </a:r>
          </a:p>
          <a:p>
            <a:pPr defTabSz="933237">
              <a:defRPr/>
            </a:pPr>
            <a:endParaRPr lang="en-US" dirty="0"/>
          </a:p>
          <a:p>
            <a:r>
              <a:rPr lang="en-US" dirty="0"/>
              <a:t>Four levels of hands-on coding.  Level 1: student retypes example code.  Level 2: student modifies and/or extends example code.  Level 3: student writes code from scratch, given an algorithm.  Level 4: student solves a problem by defining an algorithm and then writing the code to instantiate it.</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14564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Non-technical students – not majoring in computer science, statistics, or math</a:t>
            </a:r>
          </a:p>
          <a:p>
            <a:pPr marL="233309" indent="-233309">
              <a:buAutoNum type="arabicPeriod"/>
            </a:pPr>
            <a:r>
              <a:rPr lang="en-US" dirty="0"/>
              <a:t>Curious</a:t>
            </a:r>
          </a:p>
          <a:p>
            <a:pPr marL="233309" indent="-233309">
              <a:buAutoNum type="arabicPeriod"/>
            </a:pPr>
            <a:r>
              <a:rPr lang="en-US" dirty="0"/>
              <a:t>Tinker &amp; Play</a:t>
            </a:r>
          </a:p>
          <a:p>
            <a:pPr marL="233309" indent="-233309">
              <a:buAutoNum type="arabicPeriod"/>
            </a:pPr>
            <a:r>
              <a:rPr lang="en-US" dirty="0"/>
              <a:t>Nvidia Deep Learning Institute workshops for advanced students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Our target student audience is beginners who have little-to-no technical background.  That is, our program will benefit those who are curious about AI but have little-to-no knowledge of the field.  And lastly, the Practicum AI workshops are designed for those who take a </a:t>
            </a:r>
            <a:r>
              <a:rPr lang="en-US" b="1" dirty="0"/>
              <a:t>tinker and play </a:t>
            </a:r>
            <a:r>
              <a:rPr lang="en-US" dirty="0"/>
              <a:t>approach to learning.  This final point is important as these workshops feature extensive </a:t>
            </a:r>
            <a:r>
              <a:rPr lang="en-US" b="1" dirty="0"/>
              <a:t>hands-on</a:t>
            </a:r>
            <a:r>
              <a:rPr lang="en-US" dirty="0"/>
              <a:t> coding exercises.</a:t>
            </a:r>
          </a:p>
          <a:p>
            <a:endParaRPr lang="en-US" dirty="0"/>
          </a:p>
          <a:p>
            <a:r>
              <a:rPr lang="en-US" dirty="0"/>
              <a:t>Again – this program is </a:t>
            </a:r>
            <a:r>
              <a:rPr lang="en-US" b="1" dirty="0"/>
              <a:t>not designed </a:t>
            </a:r>
            <a:r>
              <a:rPr lang="en-US" dirty="0"/>
              <a:t>for a highly technical audience.  If you already have a strong technical background or multiple years of programming experience, we encourage you to take the advanced AI workshops offered by Nvidia’s Deep Learning Institute.  Please contact us for details. </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078421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Do you want to build AI systems like this?</a:t>
            </a:r>
          </a:p>
          <a:p>
            <a:pPr marL="233309" indent="-233309">
              <a:buAutoNum type="arabicPeriod"/>
            </a:pPr>
            <a:r>
              <a:rPr lang="en-US" dirty="0"/>
              <a:t>Claude Levi-Strauss</a:t>
            </a:r>
          </a:p>
          <a:p>
            <a:pPr marL="699927" lvl="1" indent="-233309">
              <a:buAutoNum type="arabicPeriod"/>
            </a:pPr>
            <a:r>
              <a:rPr lang="en-US" dirty="0"/>
              <a:t>Bricoleur</a:t>
            </a:r>
          </a:p>
          <a:p>
            <a:pPr marL="699927" lvl="1" indent="-233309">
              <a:buAutoNum type="arabicPeriod"/>
            </a:pPr>
            <a:r>
              <a:rPr lang="en-US" dirty="0"/>
              <a:t>Bricolage – art of mashing things up to create something new</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Okay – let’s visualize the message of that last slide.  If you are someone who can appreciate the ingenuity and resourcefulness of whoever created the contraption pictured here – and you want to do something similar with AI – then you’re the kind of student we’re looking for.  We’re not seeking mathematical prodigies or technical whiz kids.  However, we are looking for individuals who color outside the lines. </a:t>
            </a:r>
          </a:p>
          <a:p>
            <a:endParaRPr lang="en-US" dirty="0"/>
          </a:p>
          <a:p>
            <a:r>
              <a:rPr lang="en-US" dirty="0"/>
              <a:t>The anthropologist Levi Straus had a name for these kinds of people, calling them </a:t>
            </a:r>
            <a:r>
              <a:rPr lang="en-US" b="1" dirty="0"/>
              <a:t>Bricoleurs</a:t>
            </a:r>
            <a:r>
              <a:rPr lang="en-US" dirty="0"/>
              <a:t>.  A bricoleur is a playful tinkerer who uses whatever is at hand to solve an immediate problem.  A bricoleur enjoys mashing things up, taking ideas from one domain and using them in another.  And most importantly, a bricoleur is not boxed in by disciplinary norms.  Or, as we used to say on the farm, “I’m a jack of all trades, master of none.”</a:t>
            </a:r>
          </a:p>
          <a:p>
            <a:endParaRPr lang="en-US" dirty="0"/>
          </a:p>
          <a:p>
            <a:r>
              <a:rPr lang="en-US" dirty="0"/>
              <a:t>Is this you?  If so, you should enjoy these learning experiences.</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196049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Overview</a:t>
            </a:r>
          </a:p>
          <a:p>
            <a:pPr marL="233309" indent="-233309">
              <a:buAutoNum type="arabicPeriod"/>
            </a:pPr>
            <a:r>
              <a:rPr lang="en-US" dirty="0"/>
              <a:t>Blue (beginner);  Purple (intermediate); Yellow (advanced); Green (specialization)</a:t>
            </a:r>
          </a:p>
          <a:p>
            <a:pPr marL="233309" indent="-233309">
              <a:buAutoNum type="arabicPeriod"/>
            </a:pPr>
            <a:r>
              <a:rPr lang="en-US" dirty="0"/>
              <a:t>Hexagons are badges</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 and this is an overview of the Practicum AI badge program.  Blue boxes are foundational learning experiences.  Purple is intermediate.  Yellow is advanced and green is a specialty.  The hexagons are badges students can earn, after completing the requisite workshops in the series.  The What is AI, AI Ethics, Python, and Deep Learning Foundations workshops constitute the Practicum AI (Beginner) series. </a:t>
            </a:r>
          </a:p>
          <a:p>
            <a:endParaRPr lang="en-US" dirty="0"/>
          </a:p>
          <a:p>
            <a:r>
              <a:rPr lang="en-US" dirty="0"/>
              <a:t>And a final note:  the Practicum AI badging program, as presently conceived, is flexible and we envision additional badges being added over time.  In fact, we recently received funding to create a series of workshops leading to a FAIR Data badge.</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99199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the list of workshops we plan to offer this semester.</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275706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3309" indent="-233309">
              <a:buAutoNum type="arabicPeriod"/>
            </a:pPr>
            <a:r>
              <a:rPr lang="en-US" dirty="0"/>
              <a:t>Interests not technology</a:t>
            </a:r>
          </a:p>
          <a:p>
            <a:pPr defTabSz="933237">
              <a:defRPr/>
            </a:pPr>
            <a:endParaRPr lang="en-US" dirty="0"/>
          </a:p>
          <a:p>
            <a:pPr marL="0" marR="0" lvl="0" indent="0" algn="l" defTabSz="933237" rtl="0" eaLnBrk="1" fontAlgn="auto" latinLnBrk="0" hangingPunct="1">
              <a:lnSpc>
                <a:spcPct val="100000"/>
              </a:lnSpc>
              <a:spcBef>
                <a:spcPts val="0"/>
              </a:spcBef>
              <a:spcAft>
                <a:spcPts val="0"/>
              </a:spcAft>
              <a:buClrTx/>
              <a:buSzTx/>
              <a:buFontTx/>
              <a:buNone/>
              <a:tabLst/>
              <a:defRPr/>
            </a:pPr>
            <a:r>
              <a:rPr lang="en-US" dirty="0"/>
              <a:t>=====</a:t>
            </a:r>
          </a:p>
          <a:p>
            <a:r>
              <a:rPr lang="en-US" dirty="0"/>
              <a:t>So, to summarize this section, we believe that your journey to AI mastery ought to start with your interests, not the technology.  All too often, however, this gets turned around.  We get caught up in technical details, without first having a clear idea of the questions to be answered or the problem at hand.</a:t>
            </a:r>
          </a:p>
          <a:p>
            <a:endParaRPr lang="en-US" dirty="0"/>
          </a:p>
          <a:p>
            <a:r>
              <a:rPr lang="en-US" dirty="0"/>
              <a:t>The Practicum AI badges will allow you to create a custom learning path that supports your goals.  </a:t>
            </a:r>
          </a:p>
          <a:p>
            <a:endParaRPr lang="en-US" dirty="0"/>
          </a:p>
          <a:p>
            <a:r>
              <a:rPr lang="en-US" dirty="0"/>
              <a:t>And that brings us to our first interactive exercise…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690277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1/21/2022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1/21/2022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(Beginner)</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728420" y="1545870"/>
            <a:ext cx="10585343" cy="1310754"/>
          </a:xfrm>
        </p:spPr>
        <p:txBody>
          <a:bodyPr>
            <a:normAutofit/>
          </a:bodyPr>
          <a:lstStyle/>
          <a:p>
            <a:pPr marL="0" indent="0" algn="ctr">
              <a:buNone/>
            </a:pPr>
            <a:endParaRPr lang="en-US" dirty="0">
              <a:latin typeface="Palatino Linotype" panose="02040502050505030304" pitchFamily="18" charset="0"/>
            </a:endParaRPr>
          </a:p>
          <a:p>
            <a:pPr marL="0" indent="0" algn="ctr">
              <a:buNone/>
            </a:pPr>
            <a:r>
              <a:rPr lang="en-US" dirty="0">
                <a:latin typeface="Palatino Linotype" panose="02040502050505030304" pitchFamily="18" charset="0"/>
              </a:rPr>
              <a:t>How do you plan to use AI?</a:t>
            </a:r>
          </a:p>
          <a:p>
            <a:pPr marL="0" indent="0" algn="ctr">
              <a:buNone/>
            </a:pPr>
            <a:endParaRPr lang="en-US" dirty="0">
              <a:latin typeface="Palatino Linotype" panose="02040502050505030304" pitchFamily="18" charset="0"/>
            </a:endParaRPr>
          </a:p>
        </p:txBody>
      </p:sp>
      <p:pic>
        <p:nvPicPr>
          <p:cNvPr id="3" name="Picture 2">
            <a:extLst>
              <a:ext uri="{FF2B5EF4-FFF2-40B4-BE49-F238E27FC236}">
                <a16:creationId xmlns:a16="http://schemas.microsoft.com/office/drawing/2014/main" id="{A034AEAE-8D98-4368-AE64-EC0D42A4741C}"/>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55100" y="523235"/>
            <a:ext cx="3703754" cy="827416"/>
          </a:xfrm>
          <a:prstGeom prst="rect">
            <a:avLst/>
          </a:prstGeom>
        </p:spPr>
      </p:pic>
      <p:pic>
        <p:nvPicPr>
          <p:cNvPr id="4" name="Picture 2">
            <a:extLst>
              <a:ext uri="{FF2B5EF4-FFF2-40B4-BE49-F238E27FC236}">
                <a16:creationId xmlns:a16="http://schemas.microsoft.com/office/drawing/2014/main" id="{2912FD25-2BAD-48E7-9350-9697E2A56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9085" y="3578364"/>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A41AE654-D96E-4BE3-B5EA-607312DE4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9963" y="357119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5A2E659-5E82-4504-9EE8-D3269DAEB0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0841" y="3578364"/>
            <a:ext cx="2402236" cy="24022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7CE6138-14E5-489A-96FA-9F95DC32FDE3}"/>
              </a:ext>
            </a:extLst>
          </p:cNvPr>
          <p:cNvSpPr txBox="1"/>
          <p:nvPr/>
        </p:nvSpPr>
        <p:spPr>
          <a:xfrm>
            <a:off x="1947127" y="3103542"/>
            <a:ext cx="1406154" cy="461665"/>
          </a:xfrm>
          <a:prstGeom prst="rect">
            <a:avLst/>
          </a:prstGeom>
          <a:noFill/>
        </p:spPr>
        <p:txBody>
          <a:bodyPr wrap="none" rtlCol="0">
            <a:spAutoFit/>
          </a:bodyPr>
          <a:lstStyle/>
          <a:p>
            <a:pPr algn="ctr"/>
            <a:r>
              <a:rPr lang="en-US" sz="2400" dirty="0">
                <a:latin typeface="Palatino Linotype" panose="02040502050505030304" pitchFamily="18" charset="0"/>
              </a:rPr>
              <a:t>Research</a:t>
            </a:r>
          </a:p>
        </p:txBody>
      </p:sp>
      <p:sp>
        <p:nvSpPr>
          <p:cNvPr id="9" name="TextBox 8">
            <a:extLst>
              <a:ext uri="{FF2B5EF4-FFF2-40B4-BE49-F238E27FC236}">
                <a16:creationId xmlns:a16="http://schemas.microsoft.com/office/drawing/2014/main" id="{F58D04D3-2FEB-40E1-8912-8E51B943C806}"/>
              </a:ext>
            </a:extLst>
          </p:cNvPr>
          <p:cNvSpPr txBox="1"/>
          <p:nvPr/>
        </p:nvSpPr>
        <p:spPr>
          <a:xfrm>
            <a:off x="4648415" y="3098339"/>
            <a:ext cx="2359941" cy="461665"/>
          </a:xfrm>
          <a:prstGeom prst="rect">
            <a:avLst/>
          </a:prstGeom>
          <a:noFill/>
        </p:spPr>
        <p:txBody>
          <a:bodyPr wrap="none" rtlCol="0">
            <a:spAutoFit/>
          </a:bodyPr>
          <a:lstStyle/>
          <a:p>
            <a:pPr algn="ctr"/>
            <a:r>
              <a:rPr lang="en-US" sz="2400" dirty="0">
                <a:latin typeface="Palatino Linotype" panose="02040502050505030304" pitchFamily="18" charset="0"/>
              </a:rPr>
              <a:t>Create a Service</a:t>
            </a:r>
          </a:p>
        </p:txBody>
      </p:sp>
      <p:sp>
        <p:nvSpPr>
          <p:cNvPr id="10" name="TextBox 9">
            <a:extLst>
              <a:ext uri="{FF2B5EF4-FFF2-40B4-BE49-F238E27FC236}">
                <a16:creationId xmlns:a16="http://schemas.microsoft.com/office/drawing/2014/main" id="{F163C85C-E986-4309-BAA4-6A07F26E20F4}"/>
              </a:ext>
            </a:extLst>
          </p:cNvPr>
          <p:cNvSpPr txBox="1"/>
          <p:nvPr/>
        </p:nvSpPr>
        <p:spPr>
          <a:xfrm>
            <a:off x="7884531" y="3098338"/>
            <a:ext cx="2294859" cy="461665"/>
          </a:xfrm>
          <a:prstGeom prst="rect">
            <a:avLst/>
          </a:prstGeom>
          <a:noFill/>
        </p:spPr>
        <p:txBody>
          <a:bodyPr wrap="none" rtlCol="0">
            <a:spAutoFit/>
          </a:bodyPr>
          <a:lstStyle/>
          <a:p>
            <a:pPr algn="ctr"/>
            <a:r>
              <a:rPr lang="en-US" sz="2400" dirty="0">
                <a:latin typeface="Palatino Linotype" panose="02040502050505030304" pitchFamily="18" charset="0"/>
              </a:rPr>
              <a:t>Consult / Teach</a:t>
            </a:r>
          </a:p>
        </p:txBody>
      </p:sp>
    </p:spTree>
    <p:extLst>
      <p:ext uri="{BB962C8B-B14F-4D97-AF65-F5344CB8AC3E}">
        <p14:creationId xmlns:p14="http://schemas.microsoft.com/office/powerpoint/2010/main" val="27613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07719" y="1552220"/>
            <a:ext cx="10576561" cy="2350318"/>
          </a:xfrm>
        </p:spPr>
        <p:txBody>
          <a:bodyPr>
            <a:normAutofit/>
          </a:bodyPr>
          <a:lstStyle/>
          <a:p>
            <a:pPr marL="0" indent="0">
              <a:buNone/>
            </a:pPr>
            <a:endParaRPr lang="en-US" dirty="0">
              <a:latin typeface="Palatino Linotype" panose="02040502050505030304" pitchFamily="18" charset="0"/>
            </a:endParaRPr>
          </a:p>
          <a:p>
            <a:pPr marL="0" indent="0">
              <a:buNone/>
            </a:pPr>
            <a:r>
              <a:rPr lang="en-US" dirty="0">
                <a:latin typeface="Palatino Linotype" panose="02040502050505030304" pitchFamily="18" charset="0"/>
              </a:rPr>
              <a:t>What do you want to do?</a:t>
            </a:r>
          </a:p>
          <a:p>
            <a:pPr lvl="1">
              <a:lnSpc>
                <a:spcPct val="100000"/>
              </a:lnSpc>
              <a:buFont typeface="Courier New" panose="02070309020205020404" pitchFamily="49" charset="0"/>
              <a:buChar char="o"/>
            </a:pPr>
            <a:r>
              <a:rPr lang="en-US" dirty="0">
                <a:latin typeface="Palatino Linotype" panose="02040502050505030304" pitchFamily="18" charset="0"/>
              </a:rPr>
              <a:t> What do you currently know about AI?</a:t>
            </a:r>
          </a:p>
          <a:p>
            <a:pPr lvl="1">
              <a:lnSpc>
                <a:spcPct val="100000"/>
              </a:lnSpc>
              <a:buFont typeface="Courier New" panose="02070309020205020404" pitchFamily="49" charset="0"/>
              <a:buChar char="o"/>
            </a:pPr>
            <a:r>
              <a:rPr lang="en-US" dirty="0">
                <a:latin typeface="Palatino Linotype" panose="02040502050505030304" pitchFamily="18" charset="0"/>
              </a:rPr>
              <a:t> What would you like to know about AI?</a:t>
            </a: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p:pic>
        <p:nvPicPr>
          <p:cNvPr id="1034" name="Picture 10" descr="IT Roundtable image">
            <a:extLst>
              <a:ext uri="{FF2B5EF4-FFF2-40B4-BE49-F238E27FC236}">
                <a16:creationId xmlns:a16="http://schemas.microsoft.com/office/drawing/2014/main" id="{233D1748-CB98-4943-B86C-EA4B3C8EC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420" y="4130621"/>
            <a:ext cx="186788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476B7A6-8124-4CB2-AE59-A9C6A7A3424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https://www.ucop.edu/procurement-services/for-ucstaff/it-strategic-sourcing/it-sourcing-roundtable.html</a:t>
            </a:r>
            <a:endParaRPr lang="en-US" sz="1400" dirty="0">
              <a:solidFill>
                <a:schemeClr val="tx1">
                  <a:lumMod val="75000"/>
                  <a:lumOff val="25000"/>
                </a:schemeClr>
              </a:solidFill>
              <a:latin typeface="+mj-lt"/>
              <a:ea typeface="Verdana" panose="020B0604030504040204" pitchFamily="34" charset="0"/>
            </a:endParaRPr>
          </a:p>
        </p:txBody>
      </p:sp>
    </p:spTree>
    <p:extLst>
      <p:ext uri="{BB962C8B-B14F-4D97-AF65-F5344CB8AC3E}">
        <p14:creationId xmlns:p14="http://schemas.microsoft.com/office/powerpoint/2010/main" val="17905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875204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Program Overview (Intermediate)</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199038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55932"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1156817"/>
            <a:ext cx="176106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Arts</a:t>
            </a:r>
            <a:endParaRPr lang="en-US" dirty="0"/>
          </a:p>
        </p:txBody>
      </p:sp>
      <p:pic>
        <p:nvPicPr>
          <p:cNvPr id="9" name="Picture 8">
            <a:extLst>
              <a:ext uri="{FF2B5EF4-FFF2-40B4-BE49-F238E27FC236}">
                <a16:creationId xmlns:a16="http://schemas.microsoft.com/office/drawing/2014/main" id="{8DB4ACC3-5C6B-48C3-9E6F-6597E7F0A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079"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4986740-2A28-445B-81F4-FC8861FDB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F1CD01B-0E7E-439A-BA33-3579F3093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pic>
        <p:nvPicPr>
          <p:cNvPr id="13" name="Picture 12">
            <a:extLst>
              <a:ext uri="{FF2B5EF4-FFF2-40B4-BE49-F238E27FC236}">
                <a16:creationId xmlns:a16="http://schemas.microsoft.com/office/drawing/2014/main" id="{BBE66A66-2349-4578-8EB8-F39712D08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213"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Business</a:t>
            </a:r>
            <a:endParaRPr lang="en-US" dirty="0"/>
          </a:p>
        </p:txBody>
      </p:sp>
      <p:pic>
        <p:nvPicPr>
          <p:cNvPr id="15" name="Picture 14">
            <a:extLst>
              <a:ext uri="{FF2B5EF4-FFF2-40B4-BE49-F238E27FC236}">
                <a16:creationId xmlns:a16="http://schemas.microsoft.com/office/drawing/2014/main" id="{40B28C5E-07FE-4B53-A695-01C5B0C73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641EAC9-1F0C-490E-A240-22DFF4823135}"/>
              </a:ext>
            </a:extLst>
          </p:cNvPr>
          <p:cNvSpPr/>
          <p:nvPr/>
        </p:nvSpPr>
        <p:spPr>
          <a:xfrm>
            <a:off x="7255932"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t>Science</a:t>
            </a:r>
          </a:p>
        </p:txBody>
      </p:sp>
      <p:pic>
        <p:nvPicPr>
          <p:cNvPr id="17" name="Picture 16">
            <a:extLst>
              <a:ext uri="{FF2B5EF4-FFF2-40B4-BE49-F238E27FC236}">
                <a16:creationId xmlns:a16="http://schemas.microsoft.com/office/drawing/2014/main" id="{6EFEC261-AEA9-4A98-87FB-402D0942F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11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0" y="440190"/>
            <a:ext cx="12192000" cy="834428"/>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Pre-Requisites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0" y="2415829"/>
            <a:ext cx="12192000" cy="2405552"/>
          </a:xfrm>
        </p:spPr>
        <p:txBody>
          <a:bodyPr>
            <a:normAutofit/>
          </a:bodyPr>
          <a:lstStyle/>
          <a:p>
            <a:pPr marL="0" indent="0" algn="ctr">
              <a:lnSpc>
                <a:spcPct val="200000"/>
              </a:lnSpc>
              <a:buNone/>
            </a:pPr>
            <a:r>
              <a:rPr lang="en-US" dirty="0">
                <a:latin typeface="Palatino Linotype" panose="02040502050505030304" pitchFamily="18" charset="0"/>
              </a:rPr>
              <a:t>Python Experience</a:t>
            </a:r>
          </a:p>
          <a:p>
            <a:pPr marL="0" indent="0" algn="ctr">
              <a:lnSpc>
                <a:spcPct val="200000"/>
              </a:lnSpc>
              <a:buNone/>
            </a:pPr>
            <a:r>
              <a:rPr lang="en-US" dirty="0">
                <a:latin typeface="Palatino Linotype" panose="02040502050505030304" pitchFamily="18" charset="0"/>
              </a:rPr>
              <a:t>Deep Learning Vocabulary</a:t>
            </a:r>
          </a:p>
        </p:txBody>
      </p:sp>
    </p:spTree>
    <p:extLst>
      <p:ext uri="{BB962C8B-B14F-4D97-AF65-F5344CB8AC3E}">
        <p14:creationId xmlns:p14="http://schemas.microsoft.com/office/powerpoint/2010/main" val="345955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DE9140-1A1A-4082-B612-87667D22C9EB}"/>
              </a:ext>
            </a:extLst>
          </p:cNvPr>
          <p:cNvSpPr txBox="1"/>
          <p:nvPr/>
        </p:nvSpPr>
        <p:spPr>
          <a:xfrm>
            <a:off x="3575139" y="423682"/>
            <a:ext cx="2024913" cy="400110"/>
          </a:xfrm>
          <a:prstGeom prst="rect">
            <a:avLst/>
          </a:prstGeom>
          <a:noFill/>
        </p:spPr>
        <p:txBody>
          <a:bodyPr wrap="none" rtlCol="0">
            <a:spAutoFit/>
          </a:bodyPr>
          <a:lstStyle/>
          <a:p>
            <a:r>
              <a:rPr lang="en-US" sz="2000" dirty="0">
                <a:solidFill>
                  <a:schemeClr val="tx1">
                    <a:lumMod val="65000"/>
                    <a:lumOff val="35000"/>
                  </a:schemeClr>
                </a:solidFill>
                <a:latin typeface="+mj-lt"/>
              </a:rPr>
              <a:t>Visual / Hands-On</a:t>
            </a:r>
          </a:p>
        </p:txBody>
      </p:sp>
      <p:sp>
        <p:nvSpPr>
          <p:cNvPr id="6" name="TextBox 5">
            <a:extLst>
              <a:ext uri="{FF2B5EF4-FFF2-40B4-BE49-F238E27FC236}">
                <a16:creationId xmlns:a16="http://schemas.microsoft.com/office/drawing/2014/main" id="{1D7FB243-81F9-4BF4-B6AE-550097A90DEA}"/>
              </a:ext>
            </a:extLst>
          </p:cNvPr>
          <p:cNvSpPr txBox="1"/>
          <p:nvPr/>
        </p:nvSpPr>
        <p:spPr>
          <a:xfrm>
            <a:off x="6101031" y="423682"/>
            <a:ext cx="2317173" cy="400110"/>
          </a:xfrm>
          <a:prstGeom prst="rect">
            <a:avLst/>
          </a:prstGeom>
          <a:noFill/>
        </p:spPr>
        <p:txBody>
          <a:bodyPr wrap="none" rtlCol="0">
            <a:spAutoFit/>
          </a:bodyPr>
          <a:lstStyle/>
          <a:p>
            <a:r>
              <a:rPr lang="en-US" sz="2000" dirty="0">
                <a:solidFill>
                  <a:schemeClr val="tx1">
                    <a:lumMod val="65000"/>
                    <a:lumOff val="35000"/>
                  </a:schemeClr>
                </a:solidFill>
                <a:latin typeface="+mj-lt"/>
              </a:rPr>
              <a:t>Case-Study / Project </a:t>
            </a:r>
          </a:p>
        </p:txBody>
      </p:sp>
      <p:cxnSp>
        <p:nvCxnSpPr>
          <p:cNvPr id="7" name="Straight Arrow Connector 6">
            <a:extLst>
              <a:ext uri="{FF2B5EF4-FFF2-40B4-BE49-F238E27FC236}">
                <a16:creationId xmlns:a16="http://schemas.microsoft.com/office/drawing/2014/main" id="{4B1E32A2-FF75-4533-A42F-10984FEC9752}"/>
              </a:ext>
            </a:extLst>
          </p:cNvPr>
          <p:cNvCxnSpPr>
            <a:cxnSpLocks/>
          </p:cNvCxnSpPr>
          <p:nvPr/>
        </p:nvCxnSpPr>
        <p:spPr>
          <a:xfrm flipV="1">
            <a:off x="1718208" y="793145"/>
            <a:ext cx="8206169" cy="11527"/>
          </a:xfrm>
          <a:prstGeom prst="straightConnector1">
            <a:avLst/>
          </a:prstGeom>
          <a:ln w="9525" cap="flat" cmpd="sng" algn="ctr">
            <a:solidFill>
              <a:schemeClr val="tx1">
                <a:lumMod val="65000"/>
                <a:lumOff val="3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4B71B2D1-5C5A-41E0-AE33-9AF35016095D}"/>
              </a:ext>
            </a:extLst>
          </p:cNvPr>
          <p:cNvPicPr>
            <a:picLocks noChangeAspect="1"/>
          </p:cNvPicPr>
          <p:nvPr/>
        </p:nvPicPr>
        <p:blipFill>
          <a:blip r:embed="rId3"/>
          <a:stretch>
            <a:fillRect/>
          </a:stretch>
        </p:blipFill>
        <p:spPr>
          <a:xfrm>
            <a:off x="1816534" y="1082969"/>
            <a:ext cx="8535951" cy="5644261"/>
          </a:xfrm>
          <a:prstGeom prst="rect">
            <a:avLst/>
          </a:prstGeom>
        </p:spPr>
      </p:pic>
      <p:sp>
        <p:nvSpPr>
          <p:cNvPr id="2" name="Rectangle 1">
            <a:extLst>
              <a:ext uri="{FF2B5EF4-FFF2-40B4-BE49-F238E27FC236}">
                <a16:creationId xmlns:a16="http://schemas.microsoft.com/office/drawing/2014/main" id="{F00CC681-0C25-48B2-951D-26BD21A9BEEF}"/>
              </a:ext>
            </a:extLst>
          </p:cNvPr>
          <p:cNvSpPr/>
          <p:nvPr/>
        </p:nvSpPr>
        <p:spPr>
          <a:xfrm>
            <a:off x="5747664" y="103744"/>
            <a:ext cx="5340626" cy="6650514"/>
          </a:xfrm>
          <a:prstGeom prst="rect">
            <a:avLst/>
          </a:prstGeom>
          <a:solidFill>
            <a:schemeClr val="bg2">
              <a:lumMod val="75000"/>
              <a:alpha val="2000"/>
            </a:schemeClr>
          </a:solidFill>
          <a:ln>
            <a:solidFill>
              <a:schemeClr val="tx1">
                <a:lumMod val="75000"/>
                <a:lumOff val="25000"/>
                <a:alpha val="97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000" i="1" dirty="0"/>
              <a:t>                                                                </a:t>
            </a:r>
            <a:r>
              <a:rPr lang="en-US" sz="2000" b="1" i="1" dirty="0">
                <a:solidFill>
                  <a:schemeClr val="tx1">
                    <a:lumMod val="75000"/>
                    <a:lumOff val="25000"/>
                  </a:schemeClr>
                </a:solidFill>
              </a:rPr>
              <a:t>DATA Focus</a:t>
            </a:r>
          </a:p>
        </p:txBody>
      </p:sp>
    </p:spTree>
    <p:extLst>
      <p:ext uri="{BB962C8B-B14F-4D97-AF65-F5344CB8AC3E}">
        <p14:creationId xmlns:p14="http://schemas.microsoft.com/office/powerpoint/2010/main" val="398813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78AF18-3745-451C-A8C8-2173737D9444}"/>
              </a:ext>
            </a:extLst>
          </p:cNvPr>
          <p:cNvGraphicFramePr>
            <a:graphicFrameLocks noGrp="1"/>
          </p:cNvGraphicFramePr>
          <p:nvPr>
            <p:extLst>
              <p:ext uri="{D42A27DB-BD31-4B8C-83A1-F6EECF244321}">
                <p14:modId xmlns:p14="http://schemas.microsoft.com/office/powerpoint/2010/main" val="1756941430"/>
              </p:ext>
            </p:extLst>
          </p:nvPr>
        </p:nvGraphicFramePr>
        <p:xfrm>
          <a:off x="2082800" y="1745432"/>
          <a:ext cx="8026400" cy="3657600"/>
        </p:xfrm>
        <a:graphic>
          <a:graphicData uri="http://schemas.openxmlformats.org/drawingml/2006/table">
            <a:tbl>
              <a:tblPr firstRow="1" bandRow="1">
                <a:tableStyleId>{5A111915-BE36-4E01-A7E5-04B1672EAD32}</a:tableStyleId>
              </a:tblPr>
              <a:tblGrid>
                <a:gridCol w="6109855">
                  <a:extLst>
                    <a:ext uri="{9D8B030D-6E8A-4147-A177-3AD203B41FA5}">
                      <a16:colId xmlns:a16="http://schemas.microsoft.com/office/drawing/2014/main" val="3833316378"/>
                    </a:ext>
                  </a:extLst>
                </a:gridCol>
                <a:gridCol w="1916545">
                  <a:extLst>
                    <a:ext uri="{9D8B030D-6E8A-4147-A177-3AD203B41FA5}">
                      <a16:colId xmlns:a16="http://schemas.microsoft.com/office/drawing/2014/main" val="2718564021"/>
                    </a:ext>
                  </a:extLst>
                </a:gridCol>
              </a:tblGrid>
              <a:tr h="412552">
                <a:tc>
                  <a:txBody>
                    <a:bodyPr/>
                    <a:lstStyle/>
                    <a:p>
                      <a:r>
                        <a:rPr lang="en-US" sz="2400" dirty="0">
                          <a:solidFill>
                            <a:schemeClr val="tx1">
                              <a:lumMod val="75000"/>
                              <a:lumOff val="25000"/>
                            </a:schemeClr>
                          </a:solidFill>
                          <a:latin typeface="+mj-lt"/>
                        </a:rPr>
                        <a:t>Practicum AI (Intermediate)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dirty="0">
                          <a:solidFill>
                            <a:schemeClr val="tx1">
                              <a:lumMod val="75000"/>
                              <a:lumOff val="25000"/>
                            </a:schemeClr>
                          </a:solidFill>
                          <a:latin typeface="+mj-lt"/>
                        </a:rPr>
                        <a:t>Sessions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73138438"/>
                  </a:ext>
                </a:extLst>
              </a:tr>
              <a:tr h="412552">
                <a:tc>
                  <a:txBody>
                    <a:bodyPr/>
                    <a:lstStyle/>
                    <a:p>
                      <a:r>
                        <a:rPr lang="en-US" sz="2400" dirty="0">
                          <a:latin typeface="+mj-lt"/>
                          <a:cs typeface="Angsana New" panose="020B0502040204020203" pitchFamily="18" charset="-34"/>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55427"/>
                  </a:ext>
                </a:extLst>
              </a:tr>
              <a:tr h="412552">
                <a:tc>
                  <a:txBody>
                    <a:bodyPr/>
                    <a:lstStyle/>
                    <a:p>
                      <a:r>
                        <a:rPr lang="en-US" sz="2400" dirty="0">
                          <a:latin typeface="+mj-lt"/>
                        </a:rPr>
                        <a:t>Convolutional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404990"/>
                  </a:ext>
                </a:extLst>
              </a:tr>
              <a:tr h="412552">
                <a:tc>
                  <a:txBody>
                    <a:bodyPr/>
                    <a:lstStyle/>
                    <a:p>
                      <a:r>
                        <a:rPr lang="en-US" sz="2400" dirty="0">
                          <a:latin typeface="+mj-lt"/>
                        </a:rPr>
                        <a:t>Transfer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341563"/>
                  </a:ext>
                </a:extLst>
              </a:tr>
              <a:tr h="412552">
                <a:tc>
                  <a:txBody>
                    <a:bodyPr/>
                    <a:lstStyle/>
                    <a:p>
                      <a:r>
                        <a:rPr lang="en-US" sz="2400" dirty="0">
                          <a:latin typeface="+mj-lt"/>
                        </a:rPr>
                        <a:t>Natural Language Processing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925652"/>
                  </a:ext>
                </a:extLst>
              </a:tr>
              <a:tr h="412552">
                <a:tc>
                  <a:txBody>
                    <a:bodyPr/>
                    <a:lstStyle/>
                    <a:p>
                      <a:r>
                        <a:rPr lang="en-US" sz="2400" dirty="0">
                          <a:latin typeface="+mj-lt"/>
                        </a:rPr>
                        <a:t>Recurrent Neural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80550"/>
                  </a:ext>
                </a:extLst>
              </a:tr>
              <a:tr h="412552">
                <a:tc>
                  <a:txBody>
                    <a:bodyPr/>
                    <a:lstStyle/>
                    <a:p>
                      <a:r>
                        <a:rPr lang="en-US" sz="2400" dirty="0">
                          <a:latin typeface="+mj-lt"/>
                        </a:rPr>
                        <a:t>Transformers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17733"/>
                  </a:ext>
                </a:extLst>
              </a:tr>
              <a:tr h="412552">
                <a:tc>
                  <a:txBody>
                    <a:bodyPr/>
                    <a:lstStyle/>
                    <a:p>
                      <a:r>
                        <a:rPr lang="en-US" sz="2400" dirty="0">
                          <a:latin typeface="+mj-lt"/>
                        </a:rPr>
                        <a:t>Generative Adversarial Networks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077211"/>
                  </a:ext>
                </a:extLst>
              </a:tr>
            </a:tbl>
          </a:graphicData>
        </a:graphic>
      </p:graphicFrame>
    </p:spTree>
    <p:extLst>
      <p:ext uri="{BB962C8B-B14F-4D97-AF65-F5344CB8AC3E}">
        <p14:creationId xmlns:p14="http://schemas.microsoft.com/office/powerpoint/2010/main" val="47985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Data is the New Oil</a:t>
            </a:r>
          </a:p>
        </p:txBody>
      </p:sp>
    </p:spTree>
    <p:extLst>
      <p:ext uri="{BB962C8B-B14F-4D97-AF65-F5344CB8AC3E}">
        <p14:creationId xmlns:p14="http://schemas.microsoft.com/office/powerpoint/2010/main" val="386845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EF2AA-9267-41E8-88A5-D17FC102995D}"/>
              </a:ext>
            </a:extLst>
          </p:cNvPr>
          <p:cNvPicPr>
            <a:picLocks noChangeAspect="1"/>
          </p:cNvPicPr>
          <p:nvPr/>
        </p:nvPicPr>
        <p:blipFill>
          <a:blip r:embed="rId3"/>
          <a:stretch>
            <a:fillRect/>
          </a:stretch>
        </p:blipFill>
        <p:spPr>
          <a:xfrm>
            <a:off x="2479182" y="2250592"/>
            <a:ext cx="7233636" cy="3182800"/>
          </a:xfrm>
          <a:prstGeom prst="rect">
            <a:avLst/>
          </a:prstGeom>
        </p:spPr>
      </p:pic>
      <p:sp>
        <p:nvSpPr>
          <p:cNvPr id="5" name="TextBox 4">
            <a:extLst>
              <a:ext uri="{FF2B5EF4-FFF2-40B4-BE49-F238E27FC236}">
                <a16:creationId xmlns:a16="http://schemas.microsoft.com/office/drawing/2014/main" id="{23319752-D4F1-4628-BE1C-7D31726E1C39}"/>
              </a:ext>
            </a:extLst>
          </p:cNvPr>
          <p:cNvSpPr txBox="1"/>
          <p:nvPr/>
        </p:nvSpPr>
        <p:spPr>
          <a:xfrm>
            <a:off x="-1" y="6488668"/>
            <a:ext cx="12175067" cy="369332"/>
          </a:xfrm>
          <a:prstGeom prst="rect">
            <a:avLst/>
          </a:prstGeom>
          <a:noFill/>
        </p:spPr>
        <p:txBody>
          <a:bodyPr wrap="square">
            <a:spAutoFit/>
          </a:bodyPr>
          <a:lstStyle/>
          <a:p>
            <a:pPr>
              <a:lnSpc>
                <a:spcPct val="100000"/>
              </a:lnSpc>
              <a:spcBef>
                <a:spcPts val="0"/>
              </a:spcBef>
            </a:pPr>
            <a:r>
              <a:rPr lang="en-US" sz="1800" dirty="0">
                <a:latin typeface="Palatino Linotype" panose="02040502050505030304" pitchFamily="18" charset="0"/>
              </a:rPr>
              <a:t>Source: Inmon, W. H. (2019). </a:t>
            </a:r>
            <a:r>
              <a:rPr lang="en-US" sz="1800" i="1" dirty="0">
                <a:latin typeface="Palatino Linotype" panose="02040502050505030304" pitchFamily="18" charset="0"/>
              </a:rPr>
              <a:t>Data architecture: A primer for the data scientist.   </a:t>
            </a:r>
            <a:r>
              <a:rPr lang="en-US" sz="1800" dirty="0">
                <a:latin typeface="Palatino Linotype" panose="02040502050505030304" pitchFamily="18" charset="0"/>
              </a:rPr>
              <a:t>Cambridge, MA: Academic Press</a:t>
            </a:r>
            <a:endParaRPr lang="en-US" sz="1800" i="1" dirty="0">
              <a:latin typeface="Palatino Linotype" panose="02040502050505030304" pitchFamily="18" charset="0"/>
            </a:endParaRPr>
          </a:p>
        </p:txBody>
      </p:sp>
    </p:spTree>
    <p:extLst>
      <p:ext uri="{BB962C8B-B14F-4D97-AF65-F5344CB8AC3E}">
        <p14:creationId xmlns:p14="http://schemas.microsoft.com/office/powerpoint/2010/main" val="285806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ED260D-91FC-4000-B413-7CBF6388F332}"/>
              </a:ext>
            </a:extLst>
          </p:cNvPr>
          <p:cNvSpPr/>
          <p:nvPr/>
        </p:nvSpPr>
        <p:spPr>
          <a:xfrm>
            <a:off x="7255932"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Other</a:t>
            </a:r>
            <a:endParaRPr lang="en-US" dirty="0"/>
          </a:p>
        </p:txBody>
      </p:sp>
      <p:sp>
        <p:nvSpPr>
          <p:cNvPr id="7" name="Rectangle 6">
            <a:extLst>
              <a:ext uri="{FF2B5EF4-FFF2-40B4-BE49-F238E27FC236}">
                <a16:creationId xmlns:a16="http://schemas.microsoft.com/office/drawing/2014/main" id="{E260980E-7AEF-4A9A-8082-EB6FC9E0ED8C}"/>
              </a:ext>
            </a:extLst>
          </p:cNvPr>
          <p:cNvSpPr/>
          <p:nvPr/>
        </p:nvSpPr>
        <p:spPr>
          <a:xfrm>
            <a:off x="4875738"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Humanities</a:t>
            </a:r>
            <a:endParaRPr lang="en-US" dirty="0"/>
          </a:p>
        </p:txBody>
      </p:sp>
      <p:sp>
        <p:nvSpPr>
          <p:cNvPr id="8" name="Rectangle 7">
            <a:extLst>
              <a:ext uri="{FF2B5EF4-FFF2-40B4-BE49-F238E27FC236}">
                <a16:creationId xmlns:a16="http://schemas.microsoft.com/office/drawing/2014/main" id="{0E92874E-9331-4F4C-ABDE-9C086CEA8A60}"/>
              </a:ext>
            </a:extLst>
          </p:cNvPr>
          <p:cNvSpPr/>
          <p:nvPr/>
        </p:nvSpPr>
        <p:spPr>
          <a:xfrm>
            <a:off x="2492373" y="1156817"/>
            <a:ext cx="176106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Arts</a:t>
            </a:r>
            <a:endParaRPr lang="en-US" dirty="0"/>
          </a:p>
        </p:txBody>
      </p:sp>
      <p:pic>
        <p:nvPicPr>
          <p:cNvPr id="9" name="Picture 8">
            <a:extLst>
              <a:ext uri="{FF2B5EF4-FFF2-40B4-BE49-F238E27FC236}">
                <a16:creationId xmlns:a16="http://schemas.microsoft.com/office/drawing/2014/main" id="{8DB4ACC3-5C6B-48C3-9E6F-6597E7F0A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7079"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4986740-2A28-445B-81F4-FC8861FDB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F1CD01B-0E7E-439A-BA33-3579F3093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F83821C-3A0E-4A25-A9C8-69146CE3B874}"/>
              </a:ext>
            </a:extLst>
          </p:cNvPr>
          <p:cNvSpPr/>
          <p:nvPr/>
        </p:nvSpPr>
        <p:spPr>
          <a:xfrm>
            <a:off x="2492373" y="3866150"/>
            <a:ext cx="1757895"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Social Science</a:t>
            </a:r>
            <a:r>
              <a:rPr lang="en-US" sz="1600" dirty="0">
                <a:latin typeface="Palatino Linotype" panose="02040502050505030304" pitchFamily="18" charset="0"/>
              </a:rPr>
              <a:t>s</a:t>
            </a:r>
            <a:endParaRPr lang="en-US" sz="1600" dirty="0"/>
          </a:p>
        </p:txBody>
      </p:sp>
      <p:pic>
        <p:nvPicPr>
          <p:cNvPr id="13" name="Picture 12">
            <a:extLst>
              <a:ext uri="{FF2B5EF4-FFF2-40B4-BE49-F238E27FC236}">
                <a16:creationId xmlns:a16="http://schemas.microsoft.com/office/drawing/2014/main" id="{BBE66A66-2349-4578-8EB8-F39712D08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213"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294EF1F-50C2-4C3B-80DC-74C7D03E62F6}"/>
              </a:ext>
            </a:extLst>
          </p:cNvPr>
          <p:cNvSpPr/>
          <p:nvPr/>
        </p:nvSpPr>
        <p:spPr>
          <a:xfrm>
            <a:off x="4875738" y="3866150"/>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latin typeface="Palatino Linotype" panose="02040502050505030304" pitchFamily="18" charset="0"/>
              </a:rPr>
              <a:t>Business</a:t>
            </a:r>
            <a:endParaRPr lang="en-US" dirty="0"/>
          </a:p>
        </p:txBody>
      </p:sp>
      <p:pic>
        <p:nvPicPr>
          <p:cNvPr id="15" name="Picture 14">
            <a:extLst>
              <a:ext uri="{FF2B5EF4-FFF2-40B4-BE49-F238E27FC236}">
                <a16:creationId xmlns:a16="http://schemas.microsoft.com/office/drawing/2014/main" id="{40B28C5E-07FE-4B53-A695-01C5B0C73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6577" y="4304852"/>
            <a:ext cx="1425520" cy="14255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641EAC9-1F0C-490E-A240-22DFF4823135}"/>
              </a:ext>
            </a:extLst>
          </p:cNvPr>
          <p:cNvSpPr/>
          <p:nvPr/>
        </p:nvSpPr>
        <p:spPr>
          <a:xfrm>
            <a:off x="7255932" y="1156817"/>
            <a:ext cx="1757894" cy="2085920"/>
          </a:xfrm>
          <a:prstGeom prst="rect">
            <a:avLst/>
          </a:prstGeom>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tIns="45720" rtlCol="0" anchor="t" anchorCtr="0"/>
          <a:lstStyle/>
          <a:p>
            <a:pPr algn="ctr"/>
            <a:r>
              <a:rPr lang="en-US" dirty="0"/>
              <a:t>Science</a:t>
            </a:r>
          </a:p>
        </p:txBody>
      </p:sp>
      <p:pic>
        <p:nvPicPr>
          <p:cNvPr id="17" name="Picture 16">
            <a:extLst>
              <a:ext uri="{FF2B5EF4-FFF2-40B4-BE49-F238E27FC236}">
                <a16:creationId xmlns:a16="http://schemas.microsoft.com/office/drawing/2014/main" id="{6EFEC261-AEA9-4A98-87FB-402D0942F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6771" y="1595519"/>
            <a:ext cx="1425520" cy="142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45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CD0AAF-C313-41D2-B9AC-39CF728AFDC1}"/>
              </a:ext>
            </a:extLst>
          </p:cNvPr>
          <p:cNvPicPr>
            <a:picLocks noChangeAspect="1"/>
          </p:cNvPicPr>
          <p:nvPr/>
        </p:nvPicPr>
        <p:blipFill>
          <a:blip r:embed="rId3"/>
          <a:stretch>
            <a:fillRect/>
          </a:stretch>
        </p:blipFill>
        <p:spPr>
          <a:xfrm>
            <a:off x="2557462" y="971550"/>
            <a:ext cx="7077075" cy="4914900"/>
          </a:xfrm>
          <a:prstGeom prst="rect">
            <a:avLst/>
          </a:prstGeom>
        </p:spPr>
      </p:pic>
    </p:spTree>
    <p:extLst>
      <p:ext uri="{BB962C8B-B14F-4D97-AF65-F5344CB8AC3E}">
        <p14:creationId xmlns:p14="http://schemas.microsoft.com/office/powerpoint/2010/main" val="40444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7DC0A84-9424-46BC-99EB-ED5F9EA882A8}"/>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343848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2AB01F-4E64-4105-AC15-DF0A3CED4EB5}"/>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347638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AA4215-7548-45AF-8D58-1E028685A7C3}"/>
              </a:ext>
            </a:extLst>
          </p:cNvPr>
          <p:cNvPicPr>
            <a:picLocks noChangeAspect="1"/>
          </p:cNvPicPr>
          <p:nvPr/>
        </p:nvPicPr>
        <p:blipFill>
          <a:blip r:embed="rId3"/>
          <a:stretch>
            <a:fillRect/>
          </a:stretch>
        </p:blipFill>
        <p:spPr>
          <a:xfrm>
            <a:off x="2586037" y="957262"/>
            <a:ext cx="7019925" cy="4943475"/>
          </a:xfrm>
          <a:prstGeom prst="rect">
            <a:avLst/>
          </a:prstGeom>
        </p:spPr>
      </p:pic>
    </p:spTree>
    <p:extLst>
      <p:ext uri="{BB962C8B-B14F-4D97-AF65-F5344CB8AC3E}">
        <p14:creationId xmlns:p14="http://schemas.microsoft.com/office/powerpoint/2010/main" val="197498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04D96C-7B21-413F-A789-C6078664EA3B}"/>
              </a:ext>
            </a:extLst>
          </p:cNvPr>
          <p:cNvPicPr>
            <a:picLocks noChangeAspect="1"/>
          </p:cNvPicPr>
          <p:nvPr/>
        </p:nvPicPr>
        <p:blipFill>
          <a:blip r:embed="rId3"/>
          <a:stretch>
            <a:fillRect/>
          </a:stretch>
        </p:blipFill>
        <p:spPr>
          <a:xfrm>
            <a:off x="2586037" y="971550"/>
            <a:ext cx="7019925" cy="4914900"/>
          </a:xfrm>
          <a:prstGeom prst="rect">
            <a:avLst/>
          </a:prstGeom>
        </p:spPr>
      </p:pic>
    </p:spTree>
    <p:extLst>
      <p:ext uri="{BB962C8B-B14F-4D97-AF65-F5344CB8AC3E}">
        <p14:creationId xmlns:p14="http://schemas.microsoft.com/office/powerpoint/2010/main" val="23188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1CE48E-7226-4CE1-B0EA-13103FBCE414}"/>
              </a:ext>
            </a:extLst>
          </p:cNvPr>
          <p:cNvPicPr>
            <a:picLocks noChangeAspect="1"/>
          </p:cNvPicPr>
          <p:nvPr/>
        </p:nvPicPr>
        <p:blipFill>
          <a:blip r:embed="rId3"/>
          <a:stretch>
            <a:fillRect/>
          </a:stretch>
        </p:blipFill>
        <p:spPr>
          <a:xfrm>
            <a:off x="2590800" y="966787"/>
            <a:ext cx="7010400" cy="4924425"/>
          </a:xfrm>
          <a:prstGeom prst="rect">
            <a:avLst/>
          </a:prstGeom>
        </p:spPr>
      </p:pic>
    </p:spTree>
    <p:extLst>
      <p:ext uri="{BB962C8B-B14F-4D97-AF65-F5344CB8AC3E}">
        <p14:creationId xmlns:p14="http://schemas.microsoft.com/office/powerpoint/2010/main" val="154370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0" y="894276"/>
            <a:ext cx="12192000" cy="978525"/>
          </a:xfrm>
        </p:spPr>
        <p:txBody>
          <a:bodyPr>
            <a:normAutofit lnSpcReduction="10000"/>
          </a:bodyPr>
          <a:lstStyle/>
          <a:p>
            <a:pPr marL="0" indent="0" algn="ctr">
              <a:buNone/>
            </a:pPr>
            <a:endParaRPr lang="en-US" dirty="0">
              <a:latin typeface="Palatino Linotype" panose="02040502050505030304" pitchFamily="18" charset="0"/>
            </a:endParaRPr>
          </a:p>
          <a:p>
            <a:pPr marL="0" indent="0" algn="ctr">
              <a:buNone/>
            </a:pPr>
            <a:r>
              <a:rPr lang="en-US" dirty="0">
                <a:latin typeface="Palatino Linotype" panose="02040502050505030304" pitchFamily="18" charset="0"/>
              </a:rPr>
              <a:t>What does your data look like? </a:t>
            </a:r>
          </a:p>
        </p:txBody>
      </p:sp>
      <p:pic>
        <p:nvPicPr>
          <p:cNvPr id="6" name="Picture 5">
            <a:extLst>
              <a:ext uri="{FF2B5EF4-FFF2-40B4-BE49-F238E27FC236}">
                <a16:creationId xmlns:a16="http://schemas.microsoft.com/office/drawing/2014/main" id="{93B149A5-1331-4B22-A77E-EFC5DA8726EA}"/>
              </a:ext>
            </a:extLst>
          </p:cNvPr>
          <p:cNvPicPr>
            <a:picLocks noChangeAspect="1"/>
          </p:cNvPicPr>
          <p:nvPr/>
        </p:nvPicPr>
        <p:blipFill>
          <a:blip r:embed="rId3">
            <a:extLst>
              <a:ext uri="{BEBA8EAE-BF5A-486C-A8C5-ECC9F3942E4B}">
                <a14:imgProps xmlns:a14="http://schemas.microsoft.com/office/drawing/2010/main">
                  <a14:imgLayer r:embed="rId4">
                    <a14:imgEffect>
                      <a14:saturation sat="60000"/>
                    </a14:imgEffect>
                  </a14:imgLayer>
                </a14:imgProps>
              </a:ext>
              <a:ext uri="{28A0092B-C50C-407E-A947-70E740481C1C}">
                <a14:useLocalDpi xmlns:a14="http://schemas.microsoft.com/office/drawing/2010/main" val="0"/>
              </a:ext>
            </a:extLst>
          </a:blip>
          <a:stretch>
            <a:fillRect/>
          </a:stretch>
        </p:blipFill>
        <p:spPr>
          <a:xfrm>
            <a:off x="4244123" y="186914"/>
            <a:ext cx="3703754" cy="827416"/>
          </a:xfrm>
          <a:prstGeom prst="rect">
            <a:avLst/>
          </a:prstGeom>
        </p:spPr>
      </p:pic>
      <p:pic>
        <p:nvPicPr>
          <p:cNvPr id="4" name="Picture 2">
            <a:extLst>
              <a:ext uri="{FF2B5EF4-FFF2-40B4-BE49-F238E27FC236}">
                <a16:creationId xmlns:a16="http://schemas.microsoft.com/office/drawing/2014/main" id="{4C72B35E-8938-4CA6-A75D-18C63E1978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2944" y="2540295"/>
            <a:ext cx="1562237" cy="15622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D881FF0-0261-4635-95DC-A81954F6F9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5967" y="2540295"/>
            <a:ext cx="1562238" cy="15622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8B348C67-4BFD-4721-9AE1-5FE5CF45CB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2944" y="5072940"/>
            <a:ext cx="1562236" cy="156223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1FA8412-2A89-4D01-8696-01FE54832167}"/>
              </a:ext>
            </a:extLst>
          </p:cNvPr>
          <p:cNvSpPr txBox="1"/>
          <p:nvPr/>
        </p:nvSpPr>
        <p:spPr>
          <a:xfrm>
            <a:off x="1836504" y="2052445"/>
            <a:ext cx="2775119" cy="400110"/>
          </a:xfrm>
          <a:prstGeom prst="rect">
            <a:avLst/>
          </a:prstGeom>
          <a:noFill/>
        </p:spPr>
        <p:txBody>
          <a:bodyPr wrap="none" rtlCol="0">
            <a:spAutoFit/>
          </a:bodyPr>
          <a:lstStyle/>
          <a:p>
            <a:pPr algn="ctr"/>
            <a:r>
              <a:rPr lang="en-US" sz="2000" dirty="0">
                <a:latin typeface="Palatino Linotype" panose="02040502050505030304" pitchFamily="18" charset="0"/>
              </a:rPr>
              <a:t>Structured </a:t>
            </a:r>
            <a:r>
              <a:rPr lang="en-US" sz="2000" dirty="0">
                <a:solidFill>
                  <a:schemeClr val="accent1">
                    <a:lumMod val="75000"/>
                  </a:schemeClr>
                </a:solidFill>
                <a:latin typeface="Palatino Linotype" panose="02040502050505030304" pitchFamily="18" charset="0"/>
              </a:rPr>
              <a:t>(Databases)</a:t>
            </a:r>
          </a:p>
        </p:txBody>
      </p:sp>
      <p:sp>
        <p:nvSpPr>
          <p:cNvPr id="10" name="TextBox 9">
            <a:extLst>
              <a:ext uri="{FF2B5EF4-FFF2-40B4-BE49-F238E27FC236}">
                <a16:creationId xmlns:a16="http://schemas.microsoft.com/office/drawing/2014/main" id="{2FC53033-C8E9-4648-952A-68D1FC2814DD}"/>
              </a:ext>
            </a:extLst>
          </p:cNvPr>
          <p:cNvSpPr txBox="1"/>
          <p:nvPr/>
        </p:nvSpPr>
        <p:spPr>
          <a:xfrm>
            <a:off x="6727477" y="2052445"/>
            <a:ext cx="4003468" cy="400110"/>
          </a:xfrm>
          <a:prstGeom prst="rect">
            <a:avLst/>
          </a:prstGeom>
          <a:noFill/>
        </p:spPr>
        <p:txBody>
          <a:bodyPr wrap="none" rtlCol="0">
            <a:spAutoFit/>
          </a:bodyPr>
          <a:lstStyle/>
          <a:p>
            <a:pPr algn="ctr"/>
            <a:r>
              <a:rPr lang="en-US" sz="2000" dirty="0">
                <a:latin typeface="Palatino Linotype" panose="02040502050505030304" pitchFamily="18" charset="0"/>
              </a:rPr>
              <a:t>Repetitive </a:t>
            </a:r>
            <a:r>
              <a:rPr lang="en-US" sz="2000" dirty="0">
                <a:solidFill>
                  <a:schemeClr val="accent1">
                    <a:lumMod val="75000"/>
                  </a:schemeClr>
                </a:solidFill>
                <a:latin typeface="Palatino Linotype" panose="02040502050505030304" pitchFamily="18" charset="0"/>
              </a:rPr>
              <a:t>(Sensors, Instruments) </a:t>
            </a:r>
          </a:p>
        </p:txBody>
      </p:sp>
      <p:sp>
        <p:nvSpPr>
          <p:cNvPr id="11" name="TextBox 10">
            <a:extLst>
              <a:ext uri="{FF2B5EF4-FFF2-40B4-BE49-F238E27FC236}">
                <a16:creationId xmlns:a16="http://schemas.microsoft.com/office/drawing/2014/main" id="{B5BF4CB7-83FC-4BBF-BA71-9EEE9C5AC9C6}"/>
              </a:ext>
            </a:extLst>
          </p:cNvPr>
          <p:cNvSpPr txBox="1"/>
          <p:nvPr/>
        </p:nvSpPr>
        <p:spPr>
          <a:xfrm>
            <a:off x="712097" y="4497347"/>
            <a:ext cx="5187875" cy="400110"/>
          </a:xfrm>
          <a:prstGeom prst="rect">
            <a:avLst/>
          </a:prstGeom>
          <a:noFill/>
        </p:spPr>
        <p:txBody>
          <a:bodyPr wrap="square" rtlCol="0">
            <a:spAutoFit/>
          </a:bodyPr>
          <a:lstStyle/>
          <a:p>
            <a:pPr algn="ctr"/>
            <a:r>
              <a:rPr lang="en-US" sz="2000" dirty="0">
                <a:latin typeface="Palatino Linotype" panose="02040502050505030304" pitchFamily="18" charset="0"/>
              </a:rPr>
              <a:t>Textual </a:t>
            </a:r>
            <a:r>
              <a:rPr lang="en-US" sz="2000" dirty="0">
                <a:solidFill>
                  <a:schemeClr val="accent1">
                    <a:lumMod val="75000"/>
                  </a:schemeClr>
                </a:solidFill>
                <a:latin typeface="Palatino Linotype" panose="02040502050505030304" pitchFamily="18" charset="0"/>
              </a:rPr>
              <a:t>(Documents, Email, Web Content)</a:t>
            </a:r>
          </a:p>
        </p:txBody>
      </p:sp>
      <p:pic>
        <p:nvPicPr>
          <p:cNvPr id="12" name="Picture 2">
            <a:extLst>
              <a:ext uri="{FF2B5EF4-FFF2-40B4-BE49-F238E27FC236}">
                <a16:creationId xmlns:a16="http://schemas.microsoft.com/office/drawing/2014/main" id="{A5F9A4A3-3C9A-48BE-90F9-8EA0D54C18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5967" y="5072939"/>
            <a:ext cx="1562237" cy="156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2D802A4-1BE1-4CEA-9A99-BDC1530D2E89}"/>
              </a:ext>
            </a:extLst>
          </p:cNvPr>
          <p:cNvSpPr txBox="1"/>
          <p:nvPr/>
        </p:nvSpPr>
        <p:spPr>
          <a:xfrm>
            <a:off x="6512351" y="4493186"/>
            <a:ext cx="4304320" cy="400110"/>
          </a:xfrm>
          <a:prstGeom prst="rect">
            <a:avLst/>
          </a:prstGeom>
          <a:noFill/>
        </p:spPr>
        <p:txBody>
          <a:bodyPr wrap="none" rtlCol="0">
            <a:spAutoFit/>
          </a:bodyPr>
          <a:lstStyle/>
          <a:p>
            <a:pPr algn="ctr"/>
            <a:r>
              <a:rPr lang="en-US" sz="2000" dirty="0">
                <a:latin typeface="Palatino Linotype" panose="02040502050505030304" pitchFamily="18" charset="0"/>
              </a:rPr>
              <a:t>Non-Textual </a:t>
            </a:r>
            <a:r>
              <a:rPr lang="en-US" sz="2000" dirty="0">
                <a:solidFill>
                  <a:schemeClr val="accent1">
                    <a:lumMod val="75000"/>
                  </a:schemeClr>
                </a:solidFill>
                <a:latin typeface="Palatino Linotype" panose="02040502050505030304" pitchFamily="18" charset="0"/>
              </a:rPr>
              <a:t>(Images, Video, Audio)</a:t>
            </a:r>
          </a:p>
        </p:txBody>
      </p:sp>
    </p:spTree>
    <p:extLst>
      <p:ext uri="{BB962C8B-B14F-4D97-AF65-F5344CB8AC3E}">
        <p14:creationId xmlns:p14="http://schemas.microsoft.com/office/powerpoint/2010/main" val="2808574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618697" y="365127"/>
            <a:ext cx="10735103"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Questions</a:t>
            </a:r>
          </a:p>
        </p:txBody>
      </p:sp>
      <p:pic>
        <p:nvPicPr>
          <p:cNvPr id="5" name="Content Placeholder 8" descr="Icon&#10;&#10;Description automatically generated">
            <a:extLst>
              <a:ext uri="{FF2B5EF4-FFF2-40B4-BE49-F238E27FC236}">
                <a16:creationId xmlns:a16="http://schemas.microsoft.com/office/drawing/2014/main" id="{F163D1E6-F27A-41D3-A3CF-77D0C0565159}"/>
              </a:ext>
            </a:extLst>
          </p:cNvPr>
          <p:cNvPicPr>
            <a:picLocks noGrp="1" noChangeAspect="1"/>
          </p:cNvPicPr>
          <p:nvPr>
            <p:ph idx="1"/>
          </p:nvPr>
        </p:nvPicPr>
        <p:blipFill>
          <a:blip r:embed="rId3">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615901" y="2465061"/>
            <a:ext cx="4740693" cy="2723008"/>
          </a:xfrm>
        </p:spPr>
      </p:pic>
    </p:spTree>
    <p:extLst>
      <p:ext uri="{BB962C8B-B14F-4D97-AF65-F5344CB8AC3E}">
        <p14:creationId xmlns:p14="http://schemas.microsoft.com/office/powerpoint/2010/main" val="20778550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F42002-E760-4B51-89C4-9FD1FCB9E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95" y="2540430"/>
            <a:ext cx="2402236" cy="240223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F617F34-2A94-4F43-B2D6-CB65838B2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298" y="2528803"/>
            <a:ext cx="2402237" cy="24022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17DF522-1FD5-4D64-843C-6804490B7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4825" y="2528804"/>
            <a:ext cx="2402237" cy="2402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5D94AC-1FAF-423E-AE7E-54394A464204}"/>
              </a:ext>
            </a:extLst>
          </p:cNvPr>
          <p:cNvSpPr txBox="1"/>
          <p:nvPr/>
        </p:nvSpPr>
        <p:spPr>
          <a:xfrm>
            <a:off x="995727" y="2159473"/>
            <a:ext cx="3122971" cy="369332"/>
          </a:xfrm>
          <a:prstGeom prst="rect">
            <a:avLst/>
          </a:prstGeom>
          <a:noFill/>
        </p:spPr>
        <p:txBody>
          <a:bodyPr wrap="none" rtlCol="0">
            <a:spAutoFit/>
          </a:bodyPr>
          <a:lstStyle/>
          <a:p>
            <a:pPr algn="ctr"/>
            <a:r>
              <a:rPr lang="en-US" dirty="0">
                <a:latin typeface="Palatino Linotype" panose="02040502050505030304" pitchFamily="18" charset="0"/>
              </a:rPr>
              <a:t>Multi-Select Multiple Choice</a:t>
            </a:r>
          </a:p>
        </p:txBody>
      </p:sp>
      <p:sp>
        <p:nvSpPr>
          <p:cNvPr id="6" name="TextBox 5">
            <a:extLst>
              <a:ext uri="{FF2B5EF4-FFF2-40B4-BE49-F238E27FC236}">
                <a16:creationId xmlns:a16="http://schemas.microsoft.com/office/drawing/2014/main" id="{0DCC0B5F-A743-40FD-A0F5-EC444DA70478}"/>
              </a:ext>
            </a:extLst>
          </p:cNvPr>
          <p:cNvSpPr txBox="1"/>
          <p:nvPr/>
        </p:nvSpPr>
        <p:spPr>
          <a:xfrm>
            <a:off x="8227992" y="2145308"/>
            <a:ext cx="2813591" cy="369332"/>
          </a:xfrm>
          <a:prstGeom prst="rect">
            <a:avLst/>
          </a:prstGeom>
          <a:noFill/>
        </p:spPr>
        <p:txBody>
          <a:bodyPr wrap="square" rtlCol="0">
            <a:spAutoFit/>
          </a:bodyPr>
          <a:lstStyle/>
          <a:p>
            <a:pPr algn="ctr"/>
            <a:r>
              <a:rPr lang="en-US" dirty="0">
                <a:latin typeface="Palatino Linotype" panose="02040502050505030304" pitchFamily="18" charset="0"/>
              </a:rPr>
              <a:t>Word Cloud</a:t>
            </a:r>
          </a:p>
        </p:txBody>
      </p:sp>
      <p:sp>
        <p:nvSpPr>
          <p:cNvPr id="7" name="TextBox 6">
            <a:extLst>
              <a:ext uri="{FF2B5EF4-FFF2-40B4-BE49-F238E27FC236}">
                <a16:creationId xmlns:a16="http://schemas.microsoft.com/office/drawing/2014/main" id="{D521A040-8C3B-464B-9C58-2408B67434D1}"/>
              </a:ext>
            </a:extLst>
          </p:cNvPr>
          <p:cNvSpPr txBox="1"/>
          <p:nvPr/>
        </p:nvSpPr>
        <p:spPr>
          <a:xfrm>
            <a:off x="4438445" y="2145308"/>
            <a:ext cx="3371949" cy="369332"/>
          </a:xfrm>
          <a:prstGeom prst="rect">
            <a:avLst/>
          </a:prstGeom>
          <a:noFill/>
        </p:spPr>
        <p:txBody>
          <a:bodyPr wrap="none" rtlCol="0">
            <a:spAutoFit/>
          </a:bodyPr>
          <a:lstStyle/>
          <a:p>
            <a:pPr algn="ctr"/>
            <a:r>
              <a:rPr lang="en-US" dirty="0">
                <a:latin typeface="Palatino Linotype" panose="02040502050505030304" pitchFamily="18" charset="0"/>
              </a:rPr>
              <a:t>Single Answer Multiple Choice</a:t>
            </a:r>
          </a:p>
        </p:txBody>
      </p:sp>
    </p:spTree>
    <p:extLst>
      <p:ext uri="{BB962C8B-B14F-4D97-AF65-F5344CB8AC3E}">
        <p14:creationId xmlns:p14="http://schemas.microsoft.com/office/powerpoint/2010/main" val="370243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618697" y="1508760"/>
            <a:ext cx="10576561"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400" dirty="0">
                <a:latin typeface="Palatino Linotype" panose="02040502050505030304" pitchFamily="18" charset="0"/>
              </a:rPr>
              <a:t>Think about and </a:t>
            </a:r>
            <a:r>
              <a:rPr lang="en-US" sz="4400" dirty="0">
                <a:solidFill>
                  <a:schemeClr val="accent1">
                    <a:lumMod val="75000"/>
                  </a:schemeClr>
                </a:solidFill>
                <a:latin typeface="Palatino Linotype" panose="02040502050505030304" pitchFamily="18" charset="0"/>
              </a:rPr>
              <a:t>creatively</a:t>
            </a:r>
            <a:r>
              <a:rPr lang="en-US" sz="4400" dirty="0">
                <a:latin typeface="Palatino Linotype" panose="02040502050505030304" pitchFamily="18" charset="0"/>
              </a:rPr>
              <a:t> apply AI to make the world a better place</a:t>
            </a:r>
          </a:p>
        </p:txBody>
      </p:sp>
    </p:spTree>
    <p:extLst>
      <p:ext uri="{BB962C8B-B14F-4D97-AF65-F5344CB8AC3E}">
        <p14:creationId xmlns:p14="http://schemas.microsoft.com/office/powerpoint/2010/main" val="244362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Unique Instructional Features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583871"/>
          </a:xfrm>
        </p:spPr>
        <p:txBody>
          <a:bodyPr>
            <a:normAutofit/>
          </a:bodyPr>
          <a:lstStyle/>
          <a:p>
            <a:pPr marL="0" indent="0" algn="ctr">
              <a:lnSpc>
                <a:spcPct val="200000"/>
              </a:lnSpc>
              <a:buNone/>
            </a:pPr>
            <a:r>
              <a:rPr lang="en-US" sz="2400" dirty="0">
                <a:latin typeface="Palatino Linotype" panose="02040502050505030304" pitchFamily="18" charset="0"/>
              </a:rPr>
              <a:t>Visual </a:t>
            </a:r>
          </a:p>
          <a:p>
            <a:pPr marL="0" indent="0" algn="ctr">
              <a:lnSpc>
                <a:spcPct val="200000"/>
              </a:lnSpc>
              <a:buNone/>
            </a:pPr>
            <a:r>
              <a:rPr lang="en-US" sz="2400" dirty="0">
                <a:latin typeface="Palatino Linotype" panose="02040502050505030304" pitchFamily="18" charset="0"/>
              </a:rPr>
              <a:t>Story-Driven</a:t>
            </a:r>
          </a:p>
          <a:p>
            <a:pPr marL="0" indent="0" algn="ctr">
              <a:lnSpc>
                <a:spcPct val="200000"/>
              </a:lnSpc>
              <a:buNone/>
            </a:pPr>
            <a:r>
              <a:rPr lang="en-US" sz="2400" dirty="0">
                <a:latin typeface="Palatino Linotype" panose="02040502050505030304" pitchFamily="18" charset="0"/>
              </a:rPr>
              <a:t>Hands-On Learning</a:t>
            </a:r>
          </a:p>
        </p:txBody>
      </p:sp>
    </p:spTree>
    <p:extLst>
      <p:ext uri="{BB962C8B-B14F-4D97-AF65-F5344CB8AC3E}">
        <p14:creationId xmlns:p14="http://schemas.microsoft.com/office/powerpoint/2010/main" val="285384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sz="4000" dirty="0">
                <a:solidFill>
                  <a:schemeClr val="tx1">
                    <a:lumMod val="75000"/>
                    <a:lumOff val="25000"/>
                  </a:schemeClr>
                </a:solidFill>
                <a:latin typeface="Palatino Linotype" panose="02040502050505030304" pitchFamily="18" charset="0"/>
                <a:cs typeface="Segoe UI Light" panose="020B0502040204020203" pitchFamily="34" charset="0"/>
              </a:rPr>
              <a:t>Our target audience is…</a:t>
            </a:r>
          </a:p>
        </p:txBody>
      </p:sp>
      <p:sp>
        <p:nvSpPr>
          <p:cNvPr id="12" name="Content Placeholder 11">
            <a:extLst>
              <a:ext uri="{FF2B5EF4-FFF2-40B4-BE49-F238E27FC236}">
                <a16:creationId xmlns:a16="http://schemas.microsoft.com/office/drawing/2014/main" id="{BBE625DF-4A5E-4AA2-BC23-690FAE22DDF7}"/>
              </a:ext>
            </a:extLst>
          </p:cNvPr>
          <p:cNvSpPr>
            <a:spLocks noGrp="1"/>
          </p:cNvSpPr>
          <p:nvPr>
            <p:ph idx="1"/>
          </p:nvPr>
        </p:nvSpPr>
        <p:spPr>
          <a:xfrm>
            <a:off x="511791" y="1833939"/>
            <a:ext cx="11061510" cy="4351338"/>
          </a:xfrm>
        </p:spPr>
        <p:txBody>
          <a:bodyPr>
            <a:normAutofit/>
          </a:bodyPr>
          <a:lstStyle/>
          <a:p>
            <a:pPr marL="0" indent="0" algn="ctr">
              <a:lnSpc>
                <a:spcPct val="200000"/>
              </a:lnSpc>
              <a:buNone/>
            </a:pPr>
            <a:r>
              <a:rPr lang="en-US" sz="2400" dirty="0">
                <a:latin typeface="Palatino Linotype" panose="02040502050505030304" pitchFamily="18" charset="0"/>
              </a:rPr>
              <a:t>Non-technical</a:t>
            </a:r>
          </a:p>
          <a:p>
            <a:pPr marL="0" indent="0" algn="ctr">
              <a:lnSpc>
                <a:spcPct val="200000"/>
              </a:lnSpc>
              <a:buNone/>
            </a:pPr>
            <a:r>
              <a:rPr lang="en-US" sz="2400" dirty="0">
                <a:latin typeface="Palatino Linotype" panose="02040502050505030304" pitchFamily="18" charset="0"/>
              </a:rPr>
              <a:t>Curious about A.I.</a:t>
            </a:r>
          </a:p>
          <a:p>
            <a:pPr marL="0" indent="0" algn="ctr">
              <a:lnSpc>
                <a:spcPct val="200000"/>
              </a:lnSpc>
              <a:buNone/>
            </a:pPr>
            <a:r>
              <a:rPr lang="en-US" sz="2400" dirty="0">
                <a:latin typeface="Palatino Linotype" panose="02040502050505030304" pitchFamily="18" charset="0"/>
              </a:rPr>
              <a:t>Committed to </a:t>
            </a:r>
            <a:r>
              <a:rPr lang="en-US" sz="2400" dirty="0">
                <a:solidFill>
                  <a:schemeClr val="accent1">
                    <a:lumMod val="75000"/>
                  </a:schemeClr>
                </a:solidFill>
                <a:latin typeface="Palatino Linotype" panose="02040502050505030304" pitchFamily="18" charset="0"/>
              </a:rPr>
              <a:t>Tinker &amp; Play </a:t>
            </a:r>
            <a:r>
              <a:rPr lang="en-US" sz="2400" dirty="0">
                <a:latin typeface="Palatino Linotype" panose="02040502050505030304" pitchFamily="18" charset="0"/>
              </a:rPr>
              <a:t>learning</a:t>
            </a:r>
          </a:p>
        </p:txBody>
      </p:sp>
    </p:spTree>
    <p:extLst>
      <p:ext uri="{BB962C8B-B14F-4D97-AF65-F5344CB8AC3E}">
        <p14:creationId xmlns:p14="http://schemas.microsoft.com/office/powerpoint/2010/main" val="1109797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ricolage, Jugaad, and Indianness Part 1 – Incorrigibly romantic …">
            <a:extLst>
              <a:ext uri="{FF2B5EF4-FFF2-40B4-BE49-F238E27FC236}">
                <a16:creationId xmlns:a16="http://schemas.microsoft.com/office/drawing/2014/main" id="{279B6237-2D5A-4311-9B90-14FFF1A7F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338262"/>
            <a:ext cx="6477000" cy="4181475"/>
          </a:xfrm>
          <a:prstGeom prst="rect">
            <a:avLst/>
          </a:prstGeom>
          <a:noFill/>
          <a:ln w="6350">
            <a:solidFill>
              <a:schemeClr val="tx1">
                <a:lumMod val="85000"/>
                <a:lumOff val="1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62A9C8-802A-47B6-B8DF-3DA25BBFDBC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75000"/>
                    <a:lumOff val="25000"/>
                  </a:schemeClr>
                </a:solidFill>
                <a:latin typeface="+mj-lt"/>
                <a:ea typeface="Verdana" panose="020B0604030504040204" pitchFamily="34" charset="0"/>
              </a:rPr>
              <a:t>Image Credit: </a:t>
            </a:r>
            <a:r>
              <a:rPr lang="en-US" sz="1400" dirty="0">
                <a:solidFill>
                  <a:schemeClr val="tx1">
                    <a:lumMod val="75000"/>
                    <a:lumOff val="25000"/>
                  </a:schemeClr>
                </a:solidFill>
                <a:latin typeface="+mj-lt"/>
              </a:rPr>
              <a:t>https://gagandeep.org/2016/06/02/bricolage-jugaad-and-indianness-part-1/</a:t>
            </a:r>
            <a:r>
              <a:rPr lang="en-US" sz="1400" dirty="0">
                <a:solidFill>
                  <a:schemeClr val="tx1">
                    <a:lumMod val="75000"/>
                    <a:lumOff val="25000"/>
                  </a:schemeClr>
                </a:solidFill>
                <a:latin typeface="+mj-lt"/>
                <a:ea typeface="Verdana" panose="020B0604030504040204" pitchFamily="34" charset="0"/>
              </a:rPr>
              <a:t> </a:t>
            </a:r>
          </a:p>
        </p:txBody>
      </p:sp>
    </p:spTree>
    <p:extLst>
      <p:ext uri="{BB962C8B-B14F-4D97-AF65-F5344CB8AC3E}">
        <p14:creationId xmlns:p14="http://schemas.microsoft.com/office/powerpoint/2010/main" val="389250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31563A35-7A52-4C5E-A260-63D4E71C7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042" y="1038265"/>
            <a:ext cx="3517710" cy="4117843"/>
          </a:xfrm>
          <a:prstGeom prst="rect">
            <a:avLst/>
          </a:prstGeom>
        </p:spPr>
      </p:pic>
      <p:pic>
        <p:nvPicPr>
          <p:cNvPr id="9" name="Picture 8" descr="Diagram&#10;&#10;Description automatically generated">
            <a:extLst>
              <a:ext uri="{FF2B5EF4-FFF2-40B4-BE49-F238E27FC236}">
                <a16:creationId xmlns:a16="http://schemas.microsoft.com/office/drawing/2014/main" id="{6195616D-3F0B-49E4-844B-7C53FDCB5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0752" y="772302"/>
            <a:ext cx="5088206" cy="5837074"/>
          </a:xfrm>
          <a:prstGeom prst="rect">
            <a:avLst/>
          </a:prstGeom>
        </p:spPr>
      </p:pic>
      <p:cxnSp>
        <p:nvCxnSpPr>
          <p:cNvPr id="10" name="Straight Connector 9">
            <a:extLst>
              <a:ext uri="{FF2B5EF4-FFF2-40B4-BE49-F238E27FC236}">
                <a16:creationId xmlns:a16="http://schemas.microsoft.com/office/drawing/2014/main" id="{F1540590-E4EA-4674-AEF9-1F974FB22CDB}"/>
              </a:ext>
            </a:extLst>
          </p:cNvPr>
          <p:cNvCxnSpPr>
            <a:cxnSpLocks/>
          </p:cNvCxnSpPr>
          <p:nvPr/>
        </p:nvCxnSpPr>
        <p:spPr>
          <a:xfrm>
            <a:off x="2927004" y="1340233"/>
            <a:ext cx="4611188" cy="0"/>
          </a:xfrm>
          <a:prstGeom prst="line">
            <a:avLst/>
          </a:prstGeom>
          <a:ln w="9525">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468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F78AF18-3745-451C-A8C8-2173737D9444}"/>
              </a:ext>
            </a:extLst>
          </p:cNvPr>
          <p:cNvGraphicFramePr>
            <a:graphicFrameLocks noGrp="1"/>
          </p:cNvGraphicFramePr>
          <p:nvPr>
            <p:extLst>
              <p:ext uri="{D42A27DB-BD31-4B8C-83A1-F6EECF244321}">
                <p14:modId xmlns:p14="http://schemas.microsoft.com/office/powerpoint/2010/main" val="2573680552"/>
              </p:ext>
            </p:extLst>
          </p:nvPr>
        </p:nvGraphicFramePr>
        <p:xfrm>
          <a:off x="2082800" y="1828800"/>
          <a:ext cx="8026400" cy="3200400"/>
        </p:xfrm>
        <a:graphic>
          <a:graphicData uri="http://schemas.openxmlformats.org/drawingml/2006/table">
            <a:tbl>
              <a:tblPr firstRow="1" bandRow="1">
                <a:tableStyleId>{5A111915-BE36-4E01-A7E5-04B1672EAD32}</a:tableStyleId>
              </a:tblPr>
              <a:tblGrid>
                <a:gridCol w="6109855">
                  <a:extLst>
                    <a:ext uri="{9D8B030D-6E8A-4147-A177-3AD203B41FA5}">
                      <a16:colId xmlns:a16="http://schemas.microsoft.com/office/drawing/2014/main" val="3833316378"/>
                    </a:ext>
                  </a:extLst>
                </a:gridCol>
                <a:gridCol w="1916545">
                  <a:extLst>
                    <a:ext uri="{9D8B030D-6E8A-4147-A177-3AD203B41FA5}">
                      <a16:colId xmlns:a16="http://schemas.microsoft.com/office/drawing/2014/main" val="2718564021"/>
                    </a:ext>
                  </a:extLst>
                </a:gridCol>
              </a:tblGrid>
              <a:tr h="412552">
                <a:tc>
                  <a:txBody>
                    <a:bodyPr/>
                    <a:lstStyle/>
                    <a:p>
                      <a:r>
                        <a:rPr lang="en-US" sz="2400" dirty="0">
                          <a:solidFill>
                            <a:schemeClr val="tx1">
                              <a:lumMod val="75000"/>
                              <a:lumOff val="25000"/>
                            </a:schemeClr>
                          </a:solidFill>
                          <a:latin typeface="+mj-lt"/>
                        </a:rPr>
                        <a:t>Practicum AI (Beginner)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2400" dirty="0">
                          <a:solidFill>
                            <a:schemeClr val="tx1">
                              <a:lumMod val="75000"/>
                              <a:lumOff val="25000"/>
                            </a:schemeClr>
                          </a:solidFill>
                          <a:latin typeface="+mj-lt"/>
                        </a:rPr>
                        <a:t>Sessions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73138438"/>
                  </a:ext>
                </a:extLst>
              </a:tr>
              <a:tr h="412552">
                <a:tc>
                  <a:txBody>
                    <a:bodyPr/>
                    <a:lstStyle/>
                    <a:p>
                      <a:r>
                        <a:rPr lang="en-US" sz="2400" dirty="0">
                          <a:latin typeface="+mj-lt"/>
                          <a:cs typeface="Angsana New" panose="020B0502040204020203" pitchFamily="18" charset="-34"/>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55427"/>
                  </a:ext>
                </a:extLst>
              </a:tr>
              <a:tr h="412552">
                <a:tc>
                  <a:txBody>
                    <a:bodyPr/>
                    <a:lstStyle/>
                    <a:p>
                      <a:r>
                        <a:rPr lang="en-US" sz="2400" dirty="0">
                          <a:latin typeface="+mj-lt"/>
                        </a:rPr>
                        <a:t>AI Ethics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404990"/>
                  </a:ext>
                </a:extLst>
              </a:tr>
              <a:tr h="412552">
                <a:tc>
                  <a:txBody>
                    <a:bodyPr/>
                    <a:lstStyle/>
                    <a:p>
                      <a:r>
                        <a:rPr lang="en-US" sz="2400" dirty="0">
                          <a:latin typeface="+mj-lt"/>
                        </a:rPr>
                        <a:t>What is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1341563"/>
                  </a:ext>
                </a:extLst>
              </a:tr>
              <a:tr h="412552">
                <a:tc>
                  <a:txBody>
                    <a:bodyPr/>
                    <a:lstStyle/>
                    <a:p>
                      <a:r>
                        <a:rPr lang="en-US" sz="2400" dirty="0">
                          <a:latin typeface="+mj-lt"/>
                        </a:rPr>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925652"/>
                  </a:ext>
                </a:extLst>
              </a:tr>
              <a:tr h="412552">
                <a:tc>
                  <a:txBody>
                    <a:bodyPr/>
                    <a:lstStyle/>
                    <a:p>
                      <a:r>
                        <a:rPr lang="en-US" sz="2400" dirty="0">
                          <a:latin typeface="+mj-lt"/>
                        </a:rPr>
                        <a:t>Reproducible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80550"/>
                  </a:ext>
                </a:extLst>
              </a:tr>
              <a:tr h="412552">
                <a:tc>
                  <a:txBody>
                    <a:bodyPr/>
                    <a:lstStyle/>
                    <a:p>
                      <a:r>
                        <a:rPr lang="en-US" sz="2400" dirty="0">
                          <a:latin typeface="+mj-lt"/>
                        </a:rPr>
                        <a:t>Deep Learning Foundations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mj-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617733"/>
                  </a:ext>
                </a:extLst>
              </a:tr>
            </a:tbl>
          </a:graphicData>
        </a:graphic>
      </p:graphicFrame>
    </p:spTree>
    <p:extLst>
      <p:ext uri="{BB962C8B-B14F-4D97-AF65-F5344CB8AC3E}">
        <p14:creationId xmlns:p14="http://schemas.microsoft.com/office/powerpoint/2010/main" val="302038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1" y="1386840"/>
            <a:ext cx="12192000" cy="4790124"/>
          </a:xfrm>
        </p:spPr>
        <p:txBody>
          <a:bodyPr>
            <a:normAutofit/>
          </a:bodyPr>
          <a:lstStyle/>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a:p>
            <a:pPr marL="0" indent="0" algn="ctr">
              <a:buNone/>
            </a:pPr>
            <a:r>
              <a:rPr lang="en-US" sz="4000" dirty="0">
                <a:latin typeface="Palatino Linotype" panose="02040502050505030304" pitchFamily="18" charset="0"/>
              </a:rPr>
              <a:t>Start with your </a:t>
            </a:r>
            <a:r>
              <a:rPr lang="en-US" sz="4000" dirty="0">
                <a:solidFill>
                  <a:srgbClr val="80BE63"/>
                </a:solidFill>
                <a:latin typeface="Palatino Linotype" panose="02040502050505030304" pitchFamily="18" charset="0"/>
              </a:rPr>
              <a:t>Interests, </a:t>
            </a:r>
            <a:r>
              <a:rPr lang="en-US" sz="4000" dirty="0">
                <a:latin typeface="Palatino Linotype" panose="02040502050505030304" pitchFamily="18" charset="0"/>
              </a:rPr>
              <a:t>not the Technology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10054</TotalTime>
  <Words>3091</Words>
  <Application>Microsoft Office PowerPoint</Application>
  <PresentationFormat>Widescreen</PresentationFormat>
  <Paragraphs>277</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Georgia</vt:lpstr>
      <vt:lpstr>Palatino Linotype</vt:lpstr>
      <vt:lpstr>Office Theme</vt:lpstr>
      <vt:lpstr>PowerPoint Presentation</vt:lpstr>
      <vt:lpstr>PowerPoint Presentation</vt:lpstr>
      <vt:lpstr>PowerPoint Presentation</vt:lpstr>
      <vt:lpstr>Unique Instructional Features</vt:lpstr>
      <vt:lpstr>Our target audience is…</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Pre-Requisites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Maxwell,Daniel</cp:lastModifiedBy>
  <cp:revision>1068</cp:revision>
  <cp:lastPrinted>2022-01-20T16:42:46Z</cp:lastPrinted>
  <dcterms:created xsi:type="dcterms:W3CDTF">2020-06-14T19:48:25Z</dcterms:created>
  <dcterms:modified xsi:type="dcterms:W3CDTF">2022-01-21T15:21:04Z</dcterms:modified>
</cp:coreProperties>
</file>