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4" r:id="rId2"/>
    <p:sldId id="329" r:id="rId3"/>
    <p:sldId id="295" r:id="rId4"/>
    <p:sldId id="275" r:id="rId5"/>
    <p:sldId id="318" r:id="rId6"/>
    <p:sldId id="317" r:id="rId7"/>
    <p:sldId id="300" r:id="rId8"/>
    <p:sldId id="304" r:id="rId9"/>
    <p:sldId id="289" r:id="rId10"/>
    <p:sldId id="315" r:id="rId11"/>
    <p:sldId id="327" r:id="rId12"/>
    <p:sldId id="328" r:id="rId13"/>
    <p:sldId id="325" r:id="rId14"/>
    <p:sldId id="332" r:id="rId15"/>
    <p:sldId id="331" r:id="rId16"/>
    <p:sldId id="320" r:id="rId17"/>
    <p:sldId id="326" r:id="rId18"/>
    <p:sldId id="321" r:id="rId19"/>
    <p:sldId id="292" r:id="rId20"/>
    <p:sldId id="305" r:id="rId21"/>
    <p:sldId id="306" r:id="rId22"/>
    <p:sldId id="307" r:id="rId23"/>
    <p:sldId id="308" r:id="rId24"/>
    <p:sldId id="309" r:id="rId25"/>
    <p:sldId id="310" r:id="rId26"/>
    <p:sldId id="294" r:id="rId27"/>
    <p:sldId id="333" r:id="rId28"/>
    <p:sldId id="301" r:id="rId2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495"/>
    <a:srgbClr val="6666FF"/>
    <a:srgbClr val="CC3300"/>
    <a:srgbClr val="0099CC"/>
    <a:srgbClr val="80BE63"/>
    <a:srgbClr val="E28F41"/>
    <a:srgbClr val="6C9AC3"/>
    <a:srgbClr val="FA4616"/>
    <a:srgbClr val="0021A5"/>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6671" autoAdjust="0"/>
  </p:normalViewPr>
  <p:slideViewPr>
    <p:cSldViewPr snapToGrid="0" showGuides="1">
      <p:cViewPr varScale="1">
        <p:scale>
          <a:sx n="51" d="100"/>
          <a:sy n="51" d="100"/>
        </p:scale>
        <p:origin x="512"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8/5/2022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7715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discussion…</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008905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031339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335328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dirty="0"/>
              <a:t>Python experience or other programming language experience – faculty member with extensive MatLab coding experience</a:t>
            </a:r>
          </a:p>
          <a:p>
            <a:pPr marL="699927" lvl="1" indent="-233309" defTabSz="933237">
              <a:buFontTx/>
              <a:buAutoNum type="arabicPeriod"/>
              <a:defRPr/>
            </a:pPr>
            <a:r>
              <a:rPr lang="en-US" dirty="0"/>
              <a:t>We provide the code in these workshops – you’re not writing programs from scratch</a:t>
            </a:r>
          </a:p>
          <a:p>
            <a:pPr marL="699927" lvl="1" indent="-233309" defTabSz="933237">
              <a:buFontTx/>
              <a:buAutoNum type="arabicPeriod"/>
              <a:defRPr/>
            </a:pPr>
            <a:r>
              <a:rPr lang="en-US" dirty="0"/>
              <a:t>Working knowledge of programming vocabulary, looping constructs, functions, etc…</a:t>
            </a:r>
          </a:p>
          <a:p>
            <a:pPr marL="233309" indent="-233309" defTabSz="933237">
              <a:buFontTx/>
              <a:buAutoNum type="arabicPeriod"/>
              <a:defRPr/>
            </a:pPr>
            <a:r>
              <a:rPr lang="en-US" dirty="0"/>
              <a:t>Deep Learning Vocabulary</a:t>
            </a:r>
          </a:p>
          <a:p>
            <a:pPr marL="699927" lvl="1" indent="-233309" defTabSz="933237">
              <a:buFontTx/>
              <a:buAutoNum type="arabicPeriod"/>
              <a:defRPr/>
            </a:pPr>
            <a:r>
              <a:rPr lang="en-US" dirty="0"/>
              <a:t>We do not provide definitions of basic deep learning terms and concepts in this series.</a:t>
            </a:r>
          </a:p>
          <a:p>
            <a:pPr marL="699927" lvl="1" indent="-233309" defTabSz="933237">
              <a:buFontTx/>
              <a:buAutoNum type="arabicPeriod"/>
              <a:defRPr/>
            </a:pPr>
            <a:r>
              <a:rPr lang="en-US" dirty="0"/>
              <a:t>Know what a layer, a node or neuron, a loss function, etc… is</a:t>
            </a:r>
          </a:p>
          <a:p>
            <a:pPr marL="699927" lvl="1" indent="-233309" defTabSz="933237">
              <a:buFontTx/>
              <a:buAutoNum type="arabicPeriod"/>
              <a:defRPr/>
            </a:pPr>
            <a:r>
              <a:rPr lang="en-US" dirty="0"/>
              <a:t>Please consider our Practicum AI Beginner sequence if you do not have these pre-requisites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959314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Overview</a:t>
            </a:r>
          </a:p>
          <a:p>
            <a:pPr marL="233309" indent="-233309">
              <a:buAutoNum type="arabicPeriod"/>
            </a:pPr>
            <a:r>
              <a:rPr lang="en-US" dirty="0"/>
              <a:t>Blue (beginner);  Purple (intermediate); Yellow (advanced); Green (specialization)</a:t>
            </a:r>
          </a:p>
          <a:p>
            <a:pPr marL="233309" indent="-233309">
              <a:buAutoNum type="arabicPeriod"/>
            </a:pPr>
            <a:r>
              <a:rPr lang="en-US" dirty="0"/>
              <a:t>Hexagons are badges</a:t>
            </a:r>
          </a:p>
          <a:p>
            <a:pPr marL="233309" indent="-233309">
              <a:buAutoNum type="arabicPeriod"/>
            </a:pPr>
            <a:r>
              <a:rPr lang="en-US" dirty="0"/>
              <a:t>Intermediate – setup for advanced workshops &amp; project learning</a:t>
            </a:r>
          </a:p>
          <a:p>
            <a:pPr marL="699927" lvl="1" indent="-233309">
              <a:buAutoNum type="arabicPeriod"/>
            </a:pPr>
            <a:r>
              <a:rPr lang="en-US" dirty="0"/>
              <a:t>Dashed line – data emphasis</a:t>
            </a:r>
          </a:p>
          <a:p>
            <a:pPr marL="699927" lvl="1" indent="-233309">
              <a:buAutoNum type="arabicPeriod"/>
            </a:pPr>
            <a:r>
              <a:rPr lang="en-US" dirty="0"/>
              <a:t>Identified research question or problem</a:t>
            </a:r>
          </a:p>
          <a:p>
            <a:pPr marL="699927" lvl="1" indent="-233309">
              <a:buAutoNum type="arabicPeriod"/>
            </a:pPr>
            <a:r>
              <a:rPr lang="en-US" dirty="0"/>
              <a:t>Identified data to execute a given project</a:t>
            </a:r>
          </a:p>
          <a:p>
            <a:pPr marL="233309" indent="-233309">
              <a:buAutoNum type="arabicPeriod"/>
            </a:pPr>
            <a:r>
              <a:rPr lang="en-US" dirty="0"/>
              <a:t>Data is important</a:t>
            </a:r>
          </a:p>
          <a:p>
            <a:pPr marL="699927" lvl="1" indent="-233309">
              <a:buAutoNum type="arabicPeriod"/>
            </a:pPr>
            <a:r>
              <a:rPr lang="en-US" dirty="0"/>
              <a:t>Delimits range of AI tools</a:t>
            </a:r>
          </a:p>
          <a:p>
            <a:pPr marL="699927" lvl="1" indent="-233309">
              <a:buAutoNum type="arabicPeriod"/>
            </a:pPr>
            <a:r>
              <a:rPr lang="en-US" dirty="0"/>
              <a:t>Data – Questions – Tools </a:t>
            </a:r>
          </a:p>
          <a:p>
            <a:pPr defTabSz="933237">
              <a:defRPr/>
            </a:pPr>
            <a:endParaRPr lang="en-US" dirty="0"/>
          </a:p>
          <a:p>
            <a:pPr defTabSz="933237">
              <a:defRPr/>
            </a:pPr>
            <a:r>
              <a:rPr lang="en-US" dirty="0"/>
              <a:t>=====</a:t>
            </a:r>
          </a:p>
          <a:p>
            <a:r>
              <a:rPr lang="en-US" dirty="0"/>
              <a:t>Earlier, I mentioned that today’s presentation would be divided into two parts.  In the last section, I presented the Practicum AI curriculum, and the image of the complete program is presented here once again.  Except – in this case – I add an instructional continuum at the top.   As pictured here, our introductory and intermediate workshops deliver content visually, supported by extensive hands-on (programming) exercises. That shifts, however, in the advanced workshops where the learning process is now project-driven – defined by the interests of the student – with case-studies providing inspiration.</a:t>
            </a:r>
          </a:p>
          <a:p>
            <a:endParaRPr lang="en-US" dirty="0"/>
          </a:p>
          <a:p>
            <a:r>
              <a:rPr lang="en-US" dirty="0"/>
              <a:t>A shift to project-based learning, however, assumes that you – the student – has identified a problem or research question to work on.  That, in turn, assumes that you have identified the data needed to execute a project.  Hence, data is an important consideration, especially in the advanced workshops.  So, in the second half of today’s workshop, I want to introduce you to the different types of data and the suitable AI tools for each.</a:t>
            </a:r>
          </a:p>
          <a:p>
            <a:endParaRPr lang="en-US" dirty="0"/>
          </a:p>
          <a:p>
            <a:pPr defTabSz="933237">
              <a:defRPr/>
            </a:pPr>
            <a:r>
              <a:rPr lang="en-US" dirty="0"/>
              <a:t>Note: we provide the data sets for the entry-level and intermediate workshops.  But once you transition into our advanced workshops, the content presented in this half of today’s presentation is important and worth your time.</a:t>
            </a:r>
          </a:p>
          <a:p>
            <a:pPr defTabSz="933237">
              <a:defRPr/>
            </a:pPr>
            <a:endParaRPr lang="en-US" dirty="0"/>
          </a:p>
          <a:p>
            <a:pPr defTabSz="933237">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17559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87101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5507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Review acronyms in Methods column</a:t>
            </a:r>
          </a:p>
          <a:p>
            <a:endParaRPr lang="en-US" dirty="0"/>
          </a:p>
          <a:p>
            <a:pPr defTabSz="933237">
              <a:defRPr/>
            </a:pPr>
            <a:r>
              <a:rPr lang="en-US" dirty="0"/>
              <a:t>=====</a:t>
            </a:r>
          </a:p>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3237">
              <a:buAutoNum type="arabicPeriod"/>
              <a:defRPr/>
            </a:pPr>
            <a:r>
              <a:rPr lang="en-US" dirty="0"/>
              <a:t>Nvidia’s RAPIDS development environment best for structured data</a:t>
            </a:r>
          </a:p>
          <a:p>
            <a:pPr marL="685800" lvl="1" indent="-228600" defTabSz="933237">
              <a:buAutoNum type="arabicPeriod"/>
              <a:defRPr/>
            </a:pPr>
            <a:r>
              <a:rPr lang="en-US" dirty="0"/>
              <a:t>cuDF similar to popular Pandas library</a:t>
            </a:r>
          </a:p>
          <a:p>
            <a:pPr marL="685800" lvl="1" indent="-228600" defTabSz="933237">
              <a:buAutoNum type="arabicPeriod"/>
              <a:defRPr/>
            </a:pPr>
            <a:r>
              <a:rPr lang="en-US" dirty="0"/>
              <a:t>Support for dataframes, data cleaning, and data management</a:t>
            </a:r>
          </a:p>
          <a:p>
            <a:pPr marL="685800" lvl="1" indent="-228600" defTabSz="933237">
              <a:buAutoNum type="arabicPeriod"/>
              <a:defRPr/>
            </a:pPr>
            <a:r>
              <a:rPr lang="en-US" dirty="0"/>
              <a:t>Huge performance boost – 10 to 100 times faster</a:t>
            </a:r>
          </a:p>
          <a:p>
            <a:pPr defTabSz="933237">
              <a:defRPr/>
            </a:pPr>
            <a:endParaRPr lang="en-US" dirty="0"/>
          </a:p>
          <a:p>
            <a:pPr defTabSz="933237">
              <a:defRPr/>
            </a:pPr>
            <a:r>
              <a:rPr lang="en-US" dirty="0"/>
              <a:t>=====</a:t>
            </a:r>
          </a:p>
          <a:p>
            <a:pPr defTabSz="933237">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defTabSz="933237">
              <a:defRPr/>
            </a:pPr>
            <a:endParaRPr lang="en-US" dirty="0"/>
          </a:p>
          <a:p>
            <a:pPr defTabSz="933237">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Text generating GANs are a unique animal, different from GANs used to generate images</a:t>
            </a:r>
          </a:p>
          <a:p>
            <a:endParaRPr lang="en-US" dirty="0"/>
          </a:p>
          <a:p>
            <a:pPr defTabSz="933237">
              <a:defRPr/>
            </a:pPr>
            <a:r>
              <a:rPr lang="en-US" dirty="0"/>
              <a:t>=====</a:t>
            </a:r>
          </a:p>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Convolutional neural networks – bread and butter of image work.</a:t>
            </a:r>
          </a:p>
          <a:p>
            <a:pPr marL="233309" indent="-233309">
              <a:buAutoNum type="arabicPeriod"/>
            </a:pPr>
            <a:r>
              <a:rPr lang="en-US" dirty="0"/>
              <a:t>Recent development -- transformers + GANs = TransGAN.</a:t>
            </a:r>
          </a:p>
          <a:p>
            <a:pPr marL="233309" indent="-233309">
              <a:buAutoNum type="arabicPeriod"/>
            </a:pPr>
            <a:r>
              <a:rPr lang="en-US" dirty="0"/>
              <a:t>Special models for single shot detection and real time object detection.</a:t>
            </a:r>
          </a:p>
          <a:p>
            <a:endParaRPr lang="en-US" dirty="0"/>
          </a:p>
          <a:p>
            <a:pPr defTabSz="933237">
              <a:defRPr/>
            </a:pPr>
            <a:r>
              <a:rPr lang="en-US" dirty="0"/>
              <a:t>=====</a:t>
            </a:r>
          </a:p>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Video data is unique in that it is a time series of images</a:t>
            </a:r>
          </a:p>
          <a:p>
            <a:pPr marL="233309" indent="-233309">
              <a:buAutoNum type="arabicPeriod"/>
            </a:pPr>
            <a:r>
              <a:rPr lang="en-US" dirty="0"/>
              <a:t>CNNs paired with RNNs as there is both temporal and spatial characteristics</a:t>
            </a:r>
          </a:p>
          <a:p>
            <a:pPr marL="233309" indent="-233309">
              <a:buAutoNum type="arabicPeriod"/>
            </a:pPr>
            <a:r>
              <a:rPr lang="en-US" dirty="0"/>
              <a:t>New development is video GANs which generate new frames, one by one – Cutting edge technology</a:t>
            </a:r>
          </a:p>
          <a:p>
            <a:pPr defTabSz="933237">
              <a:defRPr/>
            </a:pPr>
            <a:endParaRPr lang="en-US" dirty="0"/>
          </a:p>
          <a:p>
            <a:pPr defTabSz="933237">
              <a:defRPr/>
            </a:pPr>
            <a:r>
              <a:rPr lang="en-US" dirty="0"/>
              <a:t>=====</a:t>
            </a:r>
          </a:p>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Audio interesting format </a:t>
            </a:r>
          </a:p>
          <a:p>
            <a:pPr marL="233309" indent="-233309">
              <a:buAutoNum type="arabicPeriod"/>
            </a:pPr>
            <a:r>
              <a:rPr lang="en-US" dirty="0"/>
              <a:t>MEL spectrum representation – 2D spectrogram of a recording</a:t>
            </a:r>
          </a:p>
          <a:p>
            <a:pPr marL="233309" indent="-233309">
              <a:buAutoNum type="arabicPeriod"/>
            </a:pPr>
            <a:r>
              <a:rPr lang="en-US" dirty="0"/>
              <a:t>Audio is time series, just like video</a:t>
            </a:r>
          </a:p>
          <a:p>
            <a:pPr defTabSz="933237">
              <a:defRPr/>
            </a:pPr>
            <a:endParaRPr lang="en-US" dirty="0"/>
          </a:p>
          <a:p>
            <a:pPr defTabSz="933237">
              <a:defRPr/>
            </a:pPr>
            <a:r>
              <a:rPr lang="en-US" dirty="0"/>
              <a:t>=====</a:t>
            </a:r>
          </a:p>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hands-on activity.  Let’s take a poll, I would like for you to describe the data you’re currently working with and possible AI methods to use on that data.  Grab a pen and a pad of paper or fire up your word processor and write out a response.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672039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AI is a CREATIVE challenge of the 1</a:t>
            </a:r>
            <a:r>
              <a:rPr lang="en-US" baseline="30000" dirty="0"/>
              <a:t>st</a:t>
            </a:r>
            <a:r>
              <a:rPr lang="en-US" dirty="0"/>
              <a:t> order</a:t>
            </a:r>
          </a:p>
          <a:p>
            <a:pPr marL="233309" indent="-233309">
              <a:buAutoNum type="arabicPeriod"/>
            </a:pPr>
            <a:r>
              <a:rPr lang="en-US" dirty="0"/>
              <a:t>Most important question is: “What do you want to do?  What problems or research questions interest you?”</a:t>
            </a:r>
          </a:p>
          <a:p>
            <a:pPr marL="233309" indent="-233309">
              <a:buAutoNum type="arabicPeriod"/>
            </a:pPr>
            <a:r>
              <a:rPr lang="en-US" dirty="0"/>
              <a:t>Start with your questions, everything else falls into place.</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dirty="0"/>
              <a:t>A picture is worth a thousand words or in this case, a thousand mathematical symbols</a:t>
            </a:r>
          </a:p>
          <a:p>
            <a:pPr marL="699927" lvl="1" indent="-233309" defTabSz="933237">
              <a:buFontTx/>
              <a:buAutoNum type="arabicPeriod"/>
              <a:defRPr/>
            </a:pPr>
            <a:r>
              <a:rPr lang="en-US" dirty="0"/>
              <a:t>Dual-coding – visual / verbal channels</a:t>
            </a:r>
          </a:p>
          <a:p>
            <a:pPr marL="233309" indent="-233309" defTabSz="933237">
              <a:buFontTx/>
              <a:buAutoNum type="arabicPeriod"/>
              <a:defRPr/>
            </a:pPr>
            <a:r>
              <a:rPr lang="en-US" dirty="0"/>
              <a:t>The human brain is a story machine.  </a:t>
            </a:r>
          </a:p>
          <a:p>
            <a:pPr marL="699927" lvl="1" indent="-233309" defTabSz="933237">
              <a:buFontTx/>
              <a:buAutoNum type="arabicPeriod"/>
              <a:defRPr/>
            </a:pPr>
            <a:r>
              <a:rPr lang="en-US" dirty="0"/>
              <a:t>Stories are the best way to deliver content</a:t>
            </a:r>
          </a:p>
          <a:p>
            <a:pPr marL="699927" lvl="1" indent="-233309" defTabSz="933237">
              <a:buFontTx/>
              <a:buAutoNum type="arabicPeriod"/>
              <a:defRPr/>
            </a:pPr>
            <a:r>
              <a:rPr lang="en-US" dirty="0"/>
              <a:t>Stories are the best way to retain content</a:t>
            </a:r>
          </a:p>
          <a:p>
            <a:pPr marL="233309" indent="-233309" defTabSz="933237">
              <a:buFontTx/>
              <a:buAutoNum type="arabicPeriod"/>
              <a:defRPr/>
            </a:pPr>
            <a:r>
              <a:rPr lang="en-US" dirty="0"/>
              <a:t>Hands-on learning via Jupyter Notebooks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pPr defTabSz="933237">
              <a:defRPr/>
            </a:pPr>
            <a:r>
              <a:rPr lang="en-US" dirty="0"/>
              <a:t>Let’s start with a quick statement of the Practicum AI approach to learning.  </a:t>
            </a:r>
          </a:p>
          <a:p>
            <a:pPr defTabSz="933237">
              <a:defRPr/>
            </a:pPr>
            <a:endParaRPr lang="en-US" dirty="0"/>
          </a:p>
          <a:p>
            <a:pPr defTabSz="933237">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defTabSz="933237">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Non-technical students – not majoring in computer science, statistics, or math</a:t>
            </a:r>
          </a:p>
          <a:p>
            <a:pPr marL="233309" indent="-233309">
              <a:buAutoNum type="arabicPeriod"/>
            </a:pPr>
            <a:r>
              <a:rPr lang="en-US" dirty="0"/>
              <a:t>Curious</a:t>
            </a:r>
          </a:p>
          <a:p>
            <a:pPr marL="233309" indent="-233309">
              <a:buAutoNum type="arabicPeriod"/>
            </a:pPr>
            <a:r>
              <a:rPr lang="en-US" dirty="0"/>
              <a:t>Tinker &amp; Play</a:t>
            </a:r>
          </a:p>
          <a:p>
            <a:pPr marL="233309" indent="-233309">
              <a:buAutoNum type="arabicPeriod"/>
            </a:pPr>
            <a:r>
              <a:rPr lang="en-US" dirty="0"/>
              <a:t>Nvidia Deep Learning Institute workshops for advanced students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Do you want to build AI systems like this?</a:t>
            </a:r>
          </a:p>
          <a:p>
            <a:pPr marL="233309" indent="-233309">
              <a:buAutoNum type="arabicPeriod"/>
            </a:pPr>
            <a:r>
              <a:rPr lang="en-US" dirty="0"/>
              <a:t>Claude Levi-Strauss</a:t>
            </a:r>
          </a:p>
          <a:p>
            <a:pPr marL="699927" lvl="1" indent="-233309">
              <a:buAutoNum type="arabicPeriod"/>
            </a:pPr>
            <a:r>
              <a:rPr lang="en-US" dirty="0"/>
              <a:t>Bricoleur</a:t>
            </a:r>
          </a:p>
          <a:p>
            <a:pPr marL="699927" lvl="1" indent="-233309">
              <a:buAutoNum type="arabicPeriod"/>
            </a:pPr>
            <a:r>
              <a:rPr lang="en-US" dirty="0"/>
              <a:t>Bricolage – art of mashing things up to create something new</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Okay – let’s visualize the message of that last slide.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Overview</a:t>
            </a:r>
          </a:p>
          <a:p>
            <a:pPr marL="233309" indent="-233309">
              <a:buAutoNum type="arabicPeriod"/>
            </a:pPr>
            <a:r>
              <a:rPr lang="en-US" dirty="0"/>
              <a:t>Blue (beginner);  Purple (intermediate); Yellow (advanced); Green (specialization)</a:t>
            </a:r>
          </a:p>
          <a:p>
            <a:pPr marL="233309" indent="-233309">
              <a:buAutoNum type="arabicPeriod"/>
            </a:pPr>
            <a:r>
              <a:rPr lang="en-US" dirty="0"/>
              <a:t>Hexagons are badges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The What is AI, AI Ethics, Python, and Deep Learning Foundations workshops constitute the Practicum AI (Beginner) series. </a:t>
            </a:r>
          </a:p>
          <a:p>
            <a:endParaRPr lang="en-US" dirty="0"/>
          </a:p>
          <a:p>
            <a:r>
              <a:rPr lang="en-US" dirty="0"/>
              <a:t>And a final note:  the Practicum AI badging program, as presently conceived, is flexible and we envision additional badges being added over time.  In fact, we recently received funding to create a series of workshops leading to a FAIR Data badge.</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99199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Interests not technology</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will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9027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(Beginner)</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728420" y="1545870"/>
            <a:ext cx="10585343" cy="1310754"/>
          </a:xfrm>
        </p:spPr>
        <p:txBody>
          <a:bodyPr>
            <a:normAutofit/>
          </a:bodyPr>
          <a:lstStyle/>
          <a:p>
            <a:pPr marL="0" indent="0" algn="ctr">
              <a:buNone/>
            </a:pPr>
            <a:endParaRPr lang="en-US" dirty="0">
              <a:latin typeface="Palatino Linotype" panose="02040502050505030304" pitchFamily="18" charset="0"/>
            </a:endParaRPr>
          </a:p>
          <a:p>
            <a:pPr marL="0" indent="0" algn="ctr">
              <a:buNone/>
            </a:pPr>
            <a:r>
              <a:rPr lang="en-US" dirty="0">
                <a:latin typeface="Palatino Linotype" panose="02040502050505030304" pitchFamily="18" charset="0"/>
              </a:rPr>
              <a:t>How do you plan to use AI?</a:t>
            </a:r>
          </a:p>
          <a:p>
            <a:pPr marL="0" indent="0" algn="ctr">
              <a:buNone/>
            </a:pPr>
            <a:endParaRPr lang="en-US" dirty="0">
              <a:latin typeface="Palatino Linotype" panose="02040502050505030304" pitchFamily="18" charset="0"/>
            </a:endParaRPr>
          </a:p>
        </p:txBody>
      </p:sp>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55100" y="523235"/>
            <a:ext cx="3703754" cy="827416"/>
          </a:xfrm>
          <a:prstGeom prst="rect">
            <a:avLst/>
          </a:prstGeom>
        </p:spPr>
      </p:pic>
      <p:sp>
        <p:nvSpPr>
          <p:cNvPr id="8" name="TextBox 7">
            <a:extLst>
              <a:ext uri="{FF2B5EF4-FFF2-40B4-BE49-F238E27FC236}">
                <a16:creationId xmlns:a16="http://schemas.microsoft.com/office/drawing/2014/main" id="{D7CE6138-14E5-489A-96FA-9F95DC32FDE3}"/>
              </a:ext>
            </a:extLst>
          </p:cNvPr>
          <p:cNvSpPr txBox="1"/>
          <p:nvPr/>
        </p:nvSpPr>
        <p:spPr>
          <a:xfrm>
            <a:off x="4582155" y="4167234"/>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Research</a:t>
            </a:r>
          </a:p>
        </p:txBody>
      </p:sp>
      <p:sp>
        <p:nvSpPr>
          <p:cNvPr id="9" name="TextBox 8">
            <a:extLst>
              <a:ext uri="{FF2B5EF4-FFF2-40B4-BE49-F238E27FC236}">
                <a16:creationId xmlns:a16="http://schemas.microsoft.com/office/drawing/2014/main" id="{F58D04D3-2FEB-40E1-8912-8E51B943C806}"/>
              </a:ext>
            </a:extLst>
          </p:cNvPr>
          <p:cNvSpPr txBox="1"/>
          <p:nvPr/>
        </p:nvSpPr>
        <p:spPr>
          <a:xfrm>
            <a:off x="4582155" y="3403139"/>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Create a Service</a:t>
            </a:r>
          </a:p>
        </p:txBody>
      </p:sp>
      <p:sp>
        <p:nvSpPr>
          <p:cNvPr id="10" name="TextBox 9">
            <a:extLst>
              <a:ext uri="{FF2B5EF4-FFF2-40B4-BE49-F238E27FC236}">
                <a16:creationId xmlns:a16="http://schemas.microsoft.com/office/drawing/2014/main" id="{F163C85C-E986-4309-BAA4-6A07F26E20F4}"/>
              </a:ext>
            </a:extLst>
          </p:cNvPr>
          <p:cNvSpPr txBox="1"/>
          <p:nvPr/>
        </p:nvSpPr>
        <p:spPr>
          <a:xfrm>
            <a:off x="4582155" y="4941268"/>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Consult / Teach</a:t>
            </a:r>
          </a:p>
        </p:txBody>
      </p:sp>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07719" y="1552220"/>
            <a:ext cx="10576561" cy="2350318"/>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1034" name="Picture 10" descr="IT Roundtable image">
            <a:extLst>
              <a:ext uri="{FF2B5EF4-FFF2-40B4-BE49-F238E27FC236}">
                <a16:creationId xmlns:a16="http://schemas.microsoft.com/office/drawing/2014/main" id="{233D1748-CB98-4943-B86C-EA4B3C8EC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420" y="4130621"/>
            <a:ext cx="186788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76B7A6-8124-4CB2-AE59-A9C6A7A3424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https://www.ucop.edu/procurement-services/for-ucstaff/it-strategic-sourcing/it-sourcing-roundtable.html</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7905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(Intermediate)</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19903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42680" y="3866150"/>
            <a:ext cx="1757894"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2137477"/>
            <a:ext cx="1757894"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2137477"/>
            <a:ext cx="1761065"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Arts</a:t>
            </a:r>
            <a:endParaRPr lang="en-US" dirty="0"/>
          </a:p>
        </p:txBody>
      </p:sp>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Business</a:t>
            </a:r>
            <a:endParaRPr lang="en-US" dirty="0"/>
          </a:p>
        </p:txBody>
      </p:sp>
      <p:sp>
        <p:nvSpPr>
          <p:cNvPr id="16" name="Rectangle 15">
            <a:extLst>
              <a:ext uri="{FF2B5EF4-FFF2-40B4-BE49-F238E27FC236}">
                <a16:creationId xmlns:a16="http://schemas.microsoft.com/office/drawing/2014/main" id="{D641EAC9-1F0C-490E-A240-22DFF4823135}"/>
              </a:ext>
            </a:extLst>
          </p:cNvPr>
          <p:cNvSpPr/>
          <p:nvPr/>
        </p:nvSpPr>
        <p:spPr>
          <a:xfrm>
            <a:off x="7255932" y="2137477"/>
            <a:ext cx="1757894"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p>
          <a:p>
            <a:pPr algn="ctr"/>
            <a:r>
              <a:rPr lang="en-US" dirty="0"/>
              <a:t>Science</a:t>
            </a:r>
          </a:p>
        </p:txBody>
      </p:sp>
    </p:spTree>
    <p:extLst>
      <p:ext uri="{BB962C8B-B14F-4D97-AF65-F5344CB8AC3E}">
        <p14:creationId xmlns:p14="http://schemas.microsoft.com/office/powerpoint/2010/main" val="107757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34428"/>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Pre-Requisites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0" y="2415829"/>
            <a:ext cx="12192000" cy="2405552"/>
          </a:xfrm>
        </p:spPr>
        <p:txBody>
          <a:bodyPr>
            <a:normAutofit/>
          </a:bodyPr>
          <a:lstStyle/>
          <a:p>
            <a:pPr marL="0" indent="0" algn="ctr">
              <a:lnSpc>
                <a:spcPct val="200000"/>
              </a:lnSpc>
              <a:buNone/>
            </a:pPr>
            <a:r>
              <a:rPr lang="en-US" dirty="0">
                <a:latin typeface="Palatino Linotype" panose="02040502050505030304" pitchFamily="18" charset="0"/>
              </a:rPr>
              <a:t>Python Experience</a:t>
            </a:r>
          </a:p>
          <a:p>
            <a:pPr marL="0" indent="0" algn="ctr">
              <a:lnSpc>
                <a:spcPct val="200000"/>
              </a:lnSpc>
              <a:buNone/>
            </a:pPr>
            <a:r>
              <a:rPr lang="en-US" dirty="0">
                <a:latin typeface="Palatino Linotype" panose="02040502050505030304" pitchFamily="18" charset="0"/>
              </a:rPr>
              <a:t>Deep Learning Vocabulary</a:t>
            </a:r>
          </a:p>
        </p:txBody>
      </p:sp>
    </p:spTree>
    <p:extLst>
      <p:ext uri="{BB962C8B-B14F-4D97-AF65-F5344CB8AC3E}">
        <p14:creationId xmlns:p14="http://schemas.microsoft.com/office/powerpoint/2010/main" val="34595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DE9140-1A1A-4082-B612-87667D22C9EB}"/>
              </a:ext>
            </a:extLst>
          </p:cNvPr>
          <p:cNvSpPr txBox="1"/>
          <p:nvPr/>
        </p:nvSpPr>
        <p:spPr>
          <a:xfrm>
            <a:off x="3575139" y="423682"/>
            <a:ext cx="2024913" cy="400110"/>
          </a:xfrm>
          <a:prstGeom prst="rect">
            <a:avLst/>
          </a:prstGeom>
          <a:noFill/>
        </p:spPr>
        <p:txBody>
          <a:bodyPr wrap="none" rtlCol="0">
            <a:spAutoFit/>
          </a:bodyPr>
          <a:lstStyle/>
          <a:p>
            <a:r>
              <a:rPr lang="en-US" sz="2000" dirty="0">
                <a:solidFill>
                  <a:schemeClr val="tx1">
                    <a:lumMod val="65000"/>
                    <a:lumOff val="35000"/>
                  </a:schemeClr>
                </a:solidFill>
                <a:latin typeface="+mj-lt"/>
              </a:rPr>
              <a:t>Visual / Hands-On</a:t>
            </a:r>
          </a:p>
        </p:txBody>
      </p:sp>
      <p:sp>
        <p:nvSpPr>
          <p:cNvPr id="6" name="TextBox 5">
            <a:extLst>
              <a:ext uri="{FF2B5EF4-FFF2-40B4-BE49-F238E27FC236}">
                <a16:creationId xmlns:a16="http://schemas.microsoft.com/office/drawing/2014/main" id="{1D7FB243-81F9-4BF4-B6AE-550097A90DEA}"/>
              </a:ext>
            </a:extLst>
          </p:cNvPr>
          <p:cNvSpPr txBox="1"/>
          <p:nvPr/>
        </p:nvSpPr>
        <p:spPr>
          <a:xfrm>
            <a:off x="6101031" y="423682"/>
            <a:ext cx="2317173" cy="400110"/>
          </a:xfrm>
          <a:prstGeom prst="rect">
            <a:avLst/>
          </a:prstGeom>
          <a:noFill/>
        </p:spPr>
        <p:txBody>
          <a:bodyPr wrap="none" rtlCol="0">
            <a:spAutoFit/>
          </a:bodyPr>
          <a:lstStyle/>
          <a:p>
            <a:r>
              <a:rPr lang="en-US" sz="2000" dirty="0">
                <a:solidFill>
                  <a:schemeClr val="tx1">
                    <a:lumMod val="65000"/>
                    <a:lumOff val="35000"/>
                  </a:schemeClr>
                </a:solidFill>
                <a:latin typeface="+mj-lt"/>
              </a:rPr>
              <a:t>Case-Study / Project </a:t>
            </a:r>
          </a:p>
        </p:txBody>
      </p:sp>
      <p:cxnSp>
        <p:nvCxnSpPr>
          <p:cNvPr id="7" name="Straight Arrow Connector 6">
            <a:extLst>
              <a:ext uri="{FF2B5EF4-FFF2-40B4-BE49-F238E27FC236}">
                <a16:creationId xmlns:a16="http://schemas.microsoft.com/office/drawing/2014/main" id="{4B1E32A2-FF75-4533-A42F-10984FEC9752}"/>
              </a:ext>
            </a:extLst>
          </p:cNvPr>
          <p:cNvCxnSpPr>
            <a:cxnSpLocks/>
          </p:cNvCxnSpPr>
          <p:nvPr/>
        </p:nvCxnSpPr>
        <p:spPr>
          <a:xfrm flipV="1">
            <a:off x="1718208" y="793145"/>
            <a:ext cx="8206169" cy="11527"/>
          </a:xfrm>
          <a:prstGeom prst="straightConnector1">
            <a:avLst/>
          </a:prstGeom>
          <a:ln w="952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4B71B2D1-5C5A-41E0-AE33-9AF35016095D}"/>
              </a:ext>
            </a:extLst>
          </p:cNvPr>
          <p:cNvPicPr>
            <a:picLocks noChangeAspect="1"/>
          </p:cNvPicPr>
          <p:nvPr/>
        </p:nvPicPr>
        <p:blipFill>
          <a:blip r:embed="rId3"/>
          <a:stretch>
            <a:fillRect/>
          </a:stretch>
        </p:blipFill>
        <p:spPr>
          <a:xfrm>
            <a:off x="1816534" y="1082969"/>
            <a:ext cx="8535951" cy="5644261"/>
          </a:xfrm>
          <a:prstGeom prst="rect">
            <a:avLst/>
          </a:prstGeom>
        </p:spPr>
      </p:pic>
      <p:sp>
        <p:nvSpPr>
          <p:cNvPr id="2" name="Rectangle 1">
            <a:extLst>
              <a:ext uri="{FF2B5EF4-FFF2-40B4-BE49-F238E27FC236}">
                <a16:creationId xmlns:a16="http://schemas.microsoft.com/office/drawing/2014/main" id="{F00CC681-0C25-48B2-951D-26BD21A9BEEF}"/>
              </a:ext>
            </a:extLst>
          </p:cNvPr>
          <p:cNvSpPr/>
          <p:nvPr/>
        </p:nvSpPr>
        <p:spPr>
          <a:xfrm>
            <a:off x="5747664" y="103744"/>
            <a:ext cx="5340626" cy="6650514"/>
          </a:xfrm>
          <a:prstGeom prst="rect">
            <a:avLst/>
          </a:prstGeom>
          <a:solidFill>
            <a:schemeClr val="bg2">
              <a:lumMod val="75000"/>
              <a:alpha val="2000"/>
            </a:schemeClr>
          </a:solidFill>
          <a:ln>
            <a:solidFill>
              <a:schemeClr val="tx1">
                <a:lumMod val="75000"/>
                <a:lumOff val="25000"/>
                <a:alpha val="9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i="1" dirty="0"/>
              <a:t>                                                                </a:t>
            </a:r>
            <a:r>
              <a:rPr lang="en-US" sz="2000" b="1" i="1" dirty="0">
                <a:solidFill>
                  <a:schemeClr val="tx1">
                    <a:lumMod val="75000"/>
                    <a:lumOff val="25000"/>
                  </a:schemeClr>
                </a:solidFill>
              </a:rPr>
              <a:t>DATA Focus</a:t>
            </a:r>
          </a:p>
        </p:txBody>
      </p:sp>
    </p:spTree>
    <p:extLst>
      <p:ext uri="{BB962C8B-B14F-4D97-AF65-F5344CB8AC3E}">
        <p14:creationId xmlns:p14="http://schemas.microsoft.com/office/powerpoint/2010/main" val="398813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78AF18-3745-451C-A8C8-2173737D9444}"/>
              </a:ext>
            </a:extLst>
          </p:cNvPr>
          <p:cNvGraphicFramePr>
            <a:graphicFrameLocks noGrp="1"/>
          </p:cNvGraphicFramePr>
          <p:nvPr>
            <p:extLst>
              <p:ext uri="{D42A27DB-BD31-4B8C-83A1-F6EECF244321}">
                <p14:modId xmlns:p14="http://schemas.microsoft.com/office/powerpoint/2010/main" val="3692057160"/>
              </p:ext>
            </p:extLst>
          </p:nvPr>
        </p:nvGraphicFramePr>
        <p:xfrm>
          <a:off x="2082800" y="1745432"/>
          <a:ext cx="8026400" cy="3657600"/>
        </p:xfrm>
        <a:graphic>
          <a:graphicData uri="http://schemas.openxmlformats.org/drawingml/2006/table">
            <a:tbl>
              <a:tblPr firstRow="1" bandRow="1">
                <a:tableStyleId>{5A111915-BE36-4E01-A7E5-04B1672EAD32}</a:tableStyleId>
              </a:tblPr>
              <a:tblGrid>
                <a:gridCol w="6109855">
                  <a:extLst>
                    <a:ext uri="{9D8B030D-6E8A-4147-A177-3AD203B41FA5}">
                      <a16:colId xmlns:a16="http://schemas.microsoft.com/office/drawing/2014/main" val="3833316378"/>
                    </a:ext>
                  </a:extLst>
                </a:gridCol>
                <a:gridCol w="1916545">
                  <a:extLst>
                    <a:ext uri="{9D8B030D-6E8A-4147-A177-3AD203B41FA5}">
                      <a16:colId xmlns:a16="http://schemas.microsoft.com/office/drawing/2014/main" val="2718564021"/>
                    </a:ext>
                  </a:extLst>
                </a:gridCol>
              </a:tblGrid>
              <a:tr h="412552">
                <a:tc>
                  <a:txBody>
                    <a:bodyPr/>
                    <a:lstStyle/>
                    <a:p>
                      <a:r>
                        <a:rPr lang="en-US" sz="2400" dirty="0">
                          <a:solidFill>
                            <a:schemeClr val="tx1">
                              <a:lumMod val="75000"/>
                              <a:lumOff val="25000"/>
                            </a:schemeClr>
                          </a:solidFill>
                          <a:latin typeface="+mj-lt"/>
                        </a:rPr>
                        <a:t>Practicum AI (Intermediate)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dirty="0">
                          <a:solidFill>
                            <a:schemeClr val="tx1">
                              <a:lumMod val="75000"/>
                              <a:lumOff val="25000"/>
                            </a:schemeClr>
                          </a:solidFill>
                          <a:latin typeface="+mj-lt"/>
                        </a:rPr>
                        <a:t>Sessions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73138438"/>
                  </a:ext>
                </a:extLst>
              </a:tr>
              <a:tr h="412552">
                <a:tc>
                  <a:txBody>
                    <a:bodyPr/>
                    <a:lstStyle/>
                    <a:p>
                      <a:r>
                        <a:rPr lang="en-US" sz="2400" dirty="0">
                          <a:latin typeface="+mj-lt"/>
                          <a:cs typeface="Angsana New" panose="020B0502040204020203" pitchFamily="18" charset="-34"/>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55427"/>
                  </a:ext>
                </a:extLst>
              </a:tr>
              <a:tr h="412552">
                <a:tc>
                  <a:txBody>
                    <a:bodyPr/>
                    <a:lstStyle/>
                    <a:p>
                      <a:r>
                        <a:rPr lang="en-US" sz="2400" dirty="0">
                          <a:latin typeface="+mj-lt"/>
                        </a:rPr>
                        <a:t>Convolutional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404990"/>
                  </a:ext>
                </a:extLst>
              </a:tr>
              <a:tr h="412552">
                <a:tc>
                  <a:txBody>
                    <a:bodyPr/>
                    <a:lstStyle/>
                    <a:p>
                      <a:r>
                        <a:rPr lang="en-US" sz="2400" dirty="0">
                          <a:latin typeface="+mj-lt"/>
                        </a:rPr>
                        <a:t>Transfer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341563"/>
                  </a:ext>
                </a:extLst>
              </a:tr>
              <a:tr h="412552">
                <a:tc>
                  <a:txBody>
                    <a:bodyPr/>
                    <a:lstStyle/>
                    <a:p>
                      <a:r>
                        <a:rPr lang="en-US" sz="2400" dirty="0">
                          <a:latin typeface="+mj-lt"/>
                        </a:rPr>
                        <a:t>Natural Language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925652"/>
                  </a:ext>
                </a:extLst>
              </a:tr>
              <a:tr h="412552">
                <a:tc>
                  <a:txBody>
                    <a:bodyPr/>
                    <a:lstStyle/>
                    <a:p>
                      <a:r>
                        <a:rPr lang="en-US" sz="2400" dirty="0">
                          <a:latin typeface="+mj-lt"/>
                        </a:rPr>
                        <a:t>Recurrent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80550"/>
                  </a:ext>
                </a:extLst>
              </a:tr>
              <a:tr h="412552">
                <a:tc>
                  <a:txBody>
                    <a:bodyPr/>
                    <a:lstStyle/>
                    <a:p>
                      <a:r>
                        <a:rPr lang="en-US" sz="2400" dirty="0">
                          <a:latin typeface="+mj-lt"/>
                        </a:rPr>
                        <a:t>Transformers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17733"/>
                  </a:ext>
                </a:extLst>
              </a:tr>
              <a:tr h="412552">
                <a:tc>
                  <a:txBody>
                    <a:bodyPr/>
                    <a:lstStyle/>
                    <a:p>
                      <a:r>
                        <a:rPr lang="en-US" sz="2400" dirty="0">
                          <a:latin typeface="+mj-lt"/>
                        </a:rPr>
                        <a:t>Generative Adversarial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077211"/>
                  </a:ext>
                </a:extLst>
              </a:tr>
            </a:tbl>
          </a:graphicData>
        </a:graphic>
      </p:graphicFrame>
    </p:spTree>
    <p:extLst>
      <p:ext uri="{BB962C8B-B14F-4D97-AF65-F5344CB8AC3E}">
        <p14:creationId xmlns:p14="http://schemas.microsoft.com/office/powerpoint/2010/main" val="47985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42680" y="3866150"/>
            <a:ext cx="1757894"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2137477"/>
            <a:ext cx="1757894"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2137477"/>
            <a:ext cx="1761065"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Arts</a:t>
            </a:r>
            <a:endParaRPr lang="en-US" dirty="0"/>
          </a:p>
        </p:txBody>
      </p:sp>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latin typeface="Palatino Linotype" panose="02040502050505030304" pitchFamily="18" charset="0"/>
            </a:endParaRPr>
          </a:p>
          <a:p>
            <a:pPr algn="ctr"/>
            <a:r>
              <a:rPr lang="en-US" dirty="0">
                <a:latin typeface="Palatino Linotype" panose="02040502050505030304" pitchFamily="18" charset="0"/>
              </a:rPr>
              <a:t>Business</a:t>
            </a:r>
            <a:endParaRPr lang="en-US" dirty="0"/>
          </a:p>
        </p:txBody>
      </p:sp>
      <p:sp>
        <p:nvSpPr>
          <p:cNvPr id="16" name="Rectangle 15">
            <a:extLst>
              <a:ext uri="{FF2B5EF4-FFF2-40B4-BE49-F238E27FC236}">
                <a16:creationId xmlns:a16="http://schemas.microsoft.com/office/drawing/2014/main" id="{D641EAC9-1F0C-490E-A240-22DFF4823135}"/>
              </a:ext>
            </a:extLst>
          </p:cNvPr>
          <p:cNvSpPr/>
          <p:nvPr/>
        </p:nvSpPr>
        <p:spPr>
          <a:xfrm>
            <a:off x="7255932" y="2137477"/>
            <a:ext cx="1757894" cy="1050407"/>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endParaRPr lang="en-US" dirty="0"/>
          </a:p>
          <a:p>
            <a:pPr algn="ctr"/>
            <a:r>
              <a:rPr lang="en-US" dirty="0"/>
              <a:t>Science</a:t>
            </a:r>
          </a:p>
        </p:txBody>
      </p:sp>
    </p:spTree>
    <p:extLst>
      <p:ext uri="{BB962C8B-B14F-4D97-AF65-F5344CB8AC3E}">
        <p14:creationId xmlns:p14="http://schemas.microsoft.com/office/powerpoint/2010/main" val="31674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0" y="894276"/>
            <a:ext cx="12192000" cy="978525"/>
          </a:xfrm>
        </p:spPr>
        <p:txBody>
          <a:bodyPr>
            <a:normAutofit lnSpcReduction="10000"/>
          </a:bodyPr>
          <a:lstStyle/>
          <a:p>
            <a:pPr marL="0" indent="0" algn="ctr">
              <a:buNone/>
            </a:pPr>
            <a:endParaRPr lang="en-US" dirty="0">
              <a:latin typeface="Palatino Linotype" panose="02040502050505030304" pitchFamily="18" charset="0"/>
            </a:endParaRPr>
          </a:p>
          <a:p>
            <a:pPr marL="0" indent="0" algn="ctr">
              <a:buNone/>
            </a:pPr>
            <a:r>
              <a:rPr lang="en-US" dirty="0">
                <a:latin typeface="Palatino Linotype" panose="02040502050505030304" pitchFamily="18" charset="0"/>
              </a:rPr>
              <a:t>What does your data look like? </a:t>
            </a:r>
          </a:p>
        </p:txBody>
      </p:sp>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244123" y="186914"/>
            <a:ext cx="3703754" cy="827416"/>
          </a:xfrm>
          <a:prstGeom prst="rect">
            <a:avLst/>
          </a:prstGeom>
        </p:spPr>
      </p:pic>
      <p:sp>
        <p:nvSpPr>
          <p:cNvPr id="9" name="TextBox 8">
            <a:extLst>
              <a:ext uri="{FF2B5EF4-FFF2-40B4-BE49-F238E27FC236}">
                <a16:creationId xmlns:a16="http://schemas.microsoft.com/office/drawing/2014/main" id="{71FA8412-2A89-4D01-8696-01FE54832167}"/>
              </a:ext>
            </a:extLst>
          </p:cNvPr>
          <p:cNvSpPr txBox="1"/>
          <p:nvPr/>
        </p:nvSpPr>
        <p:spPr>
          <a:xfrm>
            <a:off x="1918474" y="2977506"/>
            <a:ext cx="2775119" cy="400110"/>
          </a:xfrm>
          <a:prstGeom prst="rect">
            <a:avLst/>
          </a:prstGeom>
          <a:noFill/>
        </p:spPr>
        <p:txBody>
          <a:bodyPr wrap="none" rtlCol="0">
            <a:spAutoFit/>
          </a:bodyPr>
          <a:lstStyle/>
          <a:p>
            <a:pPr algn="ctr"/>
            <a:r>
              <a:rPr lang="en-US" sz="2000" dirty="0">
                <a:latin typeface="Palatino Linotype" panose="02040502050505030304" pitchFamily="18" charset="0"/>
              </a:rPr>
              <a:t>Structured </a:t>
            </a:r>
            <a:r>
              <a:rPr lang="en-US" sz="2000" dirty="0">
                <a:solidFill>
                  <a:srgbClr val="517495"/>
                </a:solidFill>
                <a:latin typeface="Palatino Linotype" panose="02040502050505030304" pitchFamily="18" charset="0"/>
              </a:rPr>
              <a:t>(Databases)</a:t>
            </a:r>
          </a:p>
        </p:txBody>
      </p:sp>
      <p:sp>
        <p:nvSpPr>
          <p:cNvPr id="10" name="TextBox 9">
            <a:extLst>
              <a:ext uri="{FF2B5EF4-FFF2-40B4-BE49-F238E27FC236}">
                <a16:creationId xmlns:a16="http://schemas.microsoft.com/office/drawing/2014/main" id="{2FC53033-C8E9-4648-952A-68D1FC2814DD}"/>
              </a:ext>
            </a:extLst>
          </p:cNvPr>
          <p:cNvSpPr txBox="1"/>
          <p:nvPr/>
        </p:nvSpPr>
        <p:spPr>
          <a:xfrm>
            <a:off x="6813203" y="2967685"/>
            <a:ext cx="4003468" cy="400110"/>
          </a:xfrm>
          <a:prstGeom prst="rect">
            <a:avLst/>
          </a:prstGeom>
          <a:noFill/>
        </p:spPr>
        <p:txBody>
          <a:bodyPr wrap="none" rtlCol="0">
            <a:spAutoFit/>
          </a:bodyPr>
          <a:lstStyle/>
          <a:p>
            <a:pPr algn="ctr"/>
            <a:r>
              <a:rPr lang="en-US" sz="2000" dirty="0">
                <a:latin typeface="Palatino Linotype" panose="02040502050505030304" pitchFamily="18" charset="0"/>
              </a:rPr>
              <a:t>Repetitive </a:t>
            </a:r>
            <a:r>
              <a:rPr lang="en-US" sz="2000" dirty="0">
                <a:solidFill>
                  <a:schemeClr val="accent5">
                    <a:lumMod val="75000"/>
                  </a:schemeClr>
                </a:solidFill>
                <a:latin typeface="Palatino Linotype" panose="02040502050505030304" pitchFamily="18" charset="0"/>
              </a:rPr>
              <a:t>(Sensors, Instruments) </a:t>
            </a:r>
          </a:p>
        </p:txBody>
      </p:sp>
      <p:sp>
        <p:nvSpPr>
          <p:cNvPr id="11" name="TextBox 10">
            <a:extLst>
              <a:ext uri="{FF2B5EF4-FFF2-40B4-BE49-F238E27FC236}">
                <a16:creationId xmlns:a16="http://schemas.microsoft.com/office/drawing/2014/main" id="{B5BF4CB7-83FC-4BBF-BA71-9EEE9C5AC9C6}"/>
              </a:ext>
            </a:extLst>
          </p:cNvPr>
          <p:cNvSpPr txBox="1"/>
          <p:nvPr/>
        </p:nvSpPr>
        <p:spPr>
          <a:xfrm>
            <a:off x="712097" y="4236087"/>
            <a:ext cx="5187875" cy="400110"/>
          </a:xfrm>
          <a:prstGeom prst="rect">
            <a:avLst/>
          </a:prstGeom>
          <a:noFill/>
        </p:spPr>
        <p:txBody>
          <a:bodyPr wrap="square" rtlCol="0">
            <a:spAutoFit/>
          </a:bodyPr>
          <a:lstStyle/>
          <a:p>
            <a:pPr algn="ctr"/>
            <a:r>
              <a:rPr lang="en-US" sz="2000" dirty="0">
                <a:latin typeface="Palatino Linotype" panose="02040502050505030304" pitchFamily="18" charset="0"/>
              </a:rPr>
              <a:t>Textual </a:t>
            </a:r>
            <a:r>
              <a:rPr lang="en-US" sz="2000" dirty="0">
                <a:solidFill>
                  <a:schemeClr val="accent5">
                    <a:lumMod val="75000"/>
                  </a:schemeClr>
                </a:solidFill>
                <a:latin typeface="Palatino Linotype" panose="02040502050505030304" pitchFamily="18" charset="0"/>
              </a:rPr>
              <a:t>(Documents, Email, Web Content)</a:t>
            </a:r>
          </a:p>
        </p:txBody>
      </p:sp>
      <p:sp>
        <p:nvSpPr>
          <p:cNvPr id="13" name="TextBox 12">
            <a:extLst>
              <a:ext uri="{FF2B5EF4-FFF2-40B4-BE49-F238E27FC236}">
                <a16:creationId xmlns:a16="http://schemas.microsoft.com/office/drawing/2014/main" id="{D2D802A4-1BE1-4CEA-9A99-BDC1530D2E89}"/>
              </a:ext>
            </a:extLst>
          </p:cNvPr>
          <p:cNvSpPr txBox="1"/>
          <p:nvPr/>
        </p:nvSpPr>
        <p:spPr>
          <a:xfrm>
            <a:off x="6512351" y="4231926"/>
            <a:ext cx="4304320" cy="400110"/>
          </a:xfrm>
          <a:prstGeom prst="rect">
            <a:avLst/>
          </a:prstGeom>
          <a:noFill/>
        </p:spPr>
        <p:txBody>
          <a:bodyPr wrap="none" rtlCol="0">
            <a:spAutoFit/>
          </a:bodyPr>
          <a:lstStyle/>
          <a:p>
            <a:pPr algn="ctr"/>
            <a:r>
              <a:rPr lang="en-US" sz="2000" dirty="0">
                <a:latin typeface="Palatino Linotype" panose="02040502050505030304" pitchFamily="18" charset="0"/>
              </a:rPr>
              <a:t>Non-Textual </a:t>
            </a:r>
            <a:r>
              <a:rPr lang="en-US" sz="2000" dirty="0">
                <a:solidFill>
                  <a:schemeClr val="accent5">
                    <a:lumMod val="75000"/>
                  </a:schemeClr>
                </a:solidFill>
                <a:latin typeface="Palatino Linotype" panose="02040502050505030304" pitchFamily="18" charset="0"/>
              </a:rPr>
              <a:t>(Images, Video, Audio)</a:t>
            </a:r>
          </a:p>
        </p:txBody>
      </p:sp>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F52C6C2-BFB8-474F-9665-8B9559A02619}"/>
              </a:ext>
            </a:extLst>
          </p:cNvPr>
          <p:cNvPicPr>
            <a:picLocks noChangeAspect="1"/>
          </p:cNvPicPr>
          <p:nvPr/>
        </p:nvPicPr>
        <p:blipFill>
          <a:blip r:embed="rId3"/>
          <a:stretch>
            <a:fillRect/>
          </a:stretch>
        </p:blipFill>
        <p:spPr>
          <a:xfrm>
            <a:off x="2176462" y="600075"/>
            <a:ext cx="7839075" cy="5657850"/>
          </a:xfrm>
          <a:prstGeom prst="rect">
            <a:avLst/>
          </a:prstGeom>
        </p:spPr>
      </p:pic>
    </p:spTree>
    <p:extLst>
      <p:ext uri="{BB962C8B-B14F-4D97-AF65-F5344CB8AC3E}">
        <p14:creationId xmlns:p14="http://schemas.microsoft.com/office/powerpoint/2010/main" val="2635872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1">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Palatino Linotype" panose="02040502050505030304" pitchFamily="18" charset="0"/>
              </a:rPr>
              <a:t>Visual </a:t>
            </a:r>
          </a:p>
          <a:p>
            <a:pPr marL="0" indent="0" algn="ctr">
              <a:lnSpc>
                <a:spcPct val="200000"/>
              </a:lnSpc>
              <a:buNone/>
            </a:pPr>
            <a:r>
              <a:rPr lang="en-US" sz="2400" dirty="0">
                <a:latin typeface="Palatino Linotype" panose="02040502050505030304" pitchFamily="18" charset="0"/>
              </a:rPr>
              <a:t>Story-Driven</a:t>
            </a:r>
          </a:p>
          <a:p>
            <a:pPr marL="0" indent="0" algn="ctr">
              <a:lnSpc>
                <a:spcPct val="200000"/>
              </a:lnSpc>
              <a:buNone/>
            </a:pPr>
            <a:r>
              <a:rPr lang="en-US" sz="2400" dirty="0">
                <a:latin typeface="Palatino Linotype" panose="02040502050505030304" pitchFamily="18" charset="0"/>
              </a:rPr>
              <a:t>Hands-On Learning</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Our target audience is…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Committed to </a:t>
            </a:r>
            <a:r>
              <a:rPr lang="en-US" sz="2400" dirty="0">
                <a:solidFill>
                  <a:schemeClr val="accent1">
                    <a:lumMod val="75000"/>
                  </a:schemeClr>
                </a:solidFill>
                <a:latin typeface="Palatino Linotype" panose="02040502050505030304" pitchFamily="18" charset="0"/>
              </a:rPr>
              <a:t>Tinker &amp; Play </a:t>
            </a:r>
            <a:r>
              <a:rPr lang="en-US" sz="2400" dirty="0">
                <a:latin typeface="Palatino Linotype" panose="02040502050505030304" pitchFamily="18" charset="0"/>
              </a:rPr>
              <a:t>learning</a:t>
            </a:r>
          </a:p>
        </p:txBody>
      </p:sp>
    </p:spTree>
    <p:extLst>
      <p:ext uri="{BB962C8B-B14F-4D97-AF65-F5344CB8AC3E}">
        <p14:creationId xmlns:p14="http://schemas.microsoft.com/office/powerpoint/2010/main" val="11097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62A9C8-802A-47B6-B8DF-3DA25BBFDBC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https://gagandeep.org/2016/06/02/bricolage-jugaad-and-indianness-part-1/</a:t>
            </a:r>
            <a:r>
              <a:rPr lang="en-US" sz="1400" dirty="0">
                <a:solidFill>
                  <a:schemeClr val="tx1">
                    <a:lumMod val="75000"/>
                    <a:lumOff val="25000"/>
                  </a:schemeClr>
                </a:solidFill>
                <a:latin typeface="+mj-lt"/>
                <a:ea typeface="Verdana" panose="020B0604030504040204" pitchFamily="34" charset="0"/>
              </a:rPr>
              <a:t> </a:t>
            </a:r>
          </a:p>
        </p:txBody>
      </p:sp>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31563A35-7A52-4C5E-A260-63D4E71C7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042" y="1038265"/>
            <a:ext cx="3517710" cy="4117843"/>
          </a:xfrm>
          <a:prstGeom prst="rect">
            <a:avLst/>
          </a:prstGeom>
        </p:spPr>
      </p:pic>
      <p:pic>
        <p:nvPicPr>
          <p:cNvPr id="9" name="Picture 8" descr="Diagram&#10;&#10;Description automatically generated">
            <a:extLst>
              <a:ext uri="{FF2B5EF4-FFF2-40B4-BE49-F238E27FC236}">
                <a16:creationId xmlns:a16="http://schemas.microsoft.com/office/drawing/2014/main" id="{6195616D-3F0B-49E4-844B-7C53FDCB5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0752" y="772302"/>
            <a:ext cx="5088206" cy="5837074"/>
          </a:xfrm>
          <a:prstGeom prst="rect">
            <a:avLst/>
          </a:prstGeom>
        </p:spPr>
      </p:pic>
      <p:cxnSp>
        <p:nvCxnSpPr>
          <p:cNvPr id="10" name="Straight Connector 9">
            <a:extLst>
              <a:ext uri="{FF2B5EF4-FFF2-40B4-BE49-F238E27FC236}">
                <a16:creationId xmlns:a16="http://schemas.microsoft.com/office/drawing/2014/main" id="{F1540590-E4EA-4674-AEF9-1F974FB22CDB}"/>
              </a:ext>
            </a:extLst>
          </p:cNvPr>
          <p:cNvCxnSpPr>
            <a:cxnSpLocks/>
          </p:cNvCxnSpPr>
          <p:nvPr/>
        </p:nvCxnSpPr>
        <p:spPr>
          <a:xfrm>
            <a:off x="2927004" y="1340233"/>
            <a:ext cx="4611188" cy="0"/>
          </a:xfrm>
          <a:prstGeom prst="line">
            <a:avLst/>
          </a:prstGeom>
          <a:ln w="952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468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78AF18-3745-451C-A8C8-2173737D9444}"/>
              </a:ext>
            </a:extLst>
          </p:cNvPr>
          <p:cNvGraphicFramePr>
            <a:graphicFrameLocks noGrp="1"/>
          </p:cNvGraphicFramePr>
          <p:nvPr>
            <p:extLst>
              <p:ext uri="{D42A27DB-BD31-4B8C-83A1-F6EECF244321}">
                <p14:modId xmlns:p14="http://schemas.microsoft.com/office/powerpoint/2010/main" val="2573680552"/>
              </p:ext>
            </p:extLst>
          </p:nvPr>
        </p:nvGraphicFramePr>
        <p:xfrm>
          <a:off x="2082800" y="1828800"/>
          <a:ext cx="8026400" cy="3200400"/>
        </p:xfrm>
        <a:graphic>
          <a:graphicData uri="http://schemas.openxmlformats.org/drawingml/2006/table">
            <a:tbl>
              <a:tblPr firstRow="1" bandRow="1">
                <a:tableStyleId>{5A111915-BE36-4E01-A7E5-04B1672EAD32}</a:tableStyleId>
              </a:tblPr>
              <a:tblGrid>
                <a:gridCol w="6109855">
                  <a:extLst>
                    <a:ext uri="{9D8B030D-6E8A-4147-A177-3AD203B41FA5}">
                      <a16:colId xmlns:a16="http://schemas.microsoft.com/office/drawing/2014/main" val="3833316378"/>
                    </a:ext>
                  </a:extLst>
                </a:gridCol>
                <a:gridCol w="1916545">
                  <a:extLst>
                    <a:ext uri="{9D8B030D-6E8A-4147-A177-3AD203B41FA5}">
                      <a16:colId xmlns:a16="http://schemas.microsoft.com/office/drawing/2014/main" val="2718564021"/>
                    </a:ext>
                  </a:extLst>
                </a:gridCol>
              </a:tblGrid>
              <a:tr h="412552">
                <a:tc>
                  <a:txBody>
                    <a:bodyPr/>
                    <a:lstStyle/>
                    <a:p>
                      <a:r>
                        <a:rPr lang="en-US" sz="2400" dirty="0">
                          <a:solidFill>
                            <a:schemeClr val="tx1">
                              <a:lumMod val="75000"/>
                              <a:lumOff val="25000"/>
                            </a:schemeClr>
                          </a:solidFill>
                          <a:latin typeface="+mj-lt"/>
                        </a:rPr>
                        <a:t>Practicum AI (Beginner)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dirty="0">
                          <a:solidFill>
                            <a:schemeClr val="tx1">
                              <a:lumMod val="75000"/>
                              <a:lumOff val="25000"/>
                            </a:schemeClr>
                          </a:solidFill>
                          <a:latin typeface="+mj-lt"/>
                        </a:rPr>
                        <a:t>Sessions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73138438"/>
                  </a:ext>
                </a:extLst>
              </a:tr>
              <a:tr h="412552">
                <a:tc>
                  <a:txBody>
                    <a:bodyPr/>
                    <a:lstStyle/>
                    <a:p>
                      <a:r>
                        <a:rPr lang="en-US" sz="2400" dirty="0">
                          <a:latin typeface="+mj-lt"/>
                          <a:cs typeface="Angsana New" panose="020B0502040204020203" pitchFamily="18" charset="-34"/>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55427"/>
                  </a:ext>
                </a:extLst>
              </a:tr>
              <a:tr h="412552">
                <a:tc>
                  <a:txBody>
                    <a:bodyPr/>
                    <a:lstStyle/>
                    <a:p>
                      <a:r>
                        <a:rPr lang="en-US" sz="2400" dirty="0">
                          <a:latin typeface="+mj-lt"/>
                        </a:rPr>
                        <a:t>AI Ethics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404990"/>
                  </a:ext>
                </a:extLst>
              </a:tr>
              <a:tr h="412552">
                <a:tc>
                  <a:txBody>
                    <a:bodyPr/>
                    <a:lstStyle/>
                    <a:p>
                      <a:r>
                        <a:rPr lang="en-US" sz="2400" dirty="0">
                          <a:latin typeface="+mj-lt"/>
                        </a:rPr>
                        <a:t>What is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341563"/>
                  </a:ext>
                </a:extLst>
              </a:tr>
              <a:tr h="412552">
                <a:tc>
                  <a:txBody>
                    <a:bodyPr/>
                    <a:lstStyle/>
                    <a:p>
                      <a:r>
                        <a:rPr lang="en-US" sz="2400" dirty="0">
                          <a:latin typeface="+mj-lt"/>
                        </a:rPr>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925652"/>
                  </a:ext>
                </a:extLst>
              </a:tr>
              <a:tr h="412552">
                <a:tc>
                  <a:txBody>
                    <a:bodyPr/>
                    <a:lstStyle/>
                    <a:p>
                      <a:r>
                        <a:rPr lang="en-US" sz="2400" dirty="0">
                          <a:latin typeface="+mj-lt"/>
                        </a:rPr>
                        <a:t>Reproducible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80550"/>
                  </a:ext>
                </a:extLst>
              </a:tr>
              <a:tr h="412552">
                <a:tc>
                  <a:txBody>
                    <a:bodyPr/>
                    <a:lstStyle/>
                    <a:p>
                      <a:r>
                        <a:rPr lang="en-US" sz="2400" dirty="0">
                          <a:latin typeface="+mj-lt"/>
                        </a:rPr>
                        <a:t>Deep Learning Foundations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17733"/>
                  </a:ext>
                </a:extLst>
              </a:tr>
            </a:tbl>
          </a:graphicData>
        </a:graphic>
      </p:graphicFrame>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10232</TotalTime>
  <Words>3082</Words>
  <Application>Microsoft Office PowerPoint</Application>
  <PresentationFormat>Widescreen</PresentationFormat>
  <Paragraphs>286</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Georgia</vt:lpstr>
      <vt:lpstr>Palatino Linotype</vt:lpstr>
      <vt:lpstr>Office Theme</vt:lpstr>
      <vt:lpstr>PowerPoint Presentation</vt:lpstr>
      <vt:lpstr>PowerPoint Presentation</vt:lpstr>
      <vt:lpstr>PowerPoint Presentation</vt:lpstr>
      <vt:lpstr>Unique Instructional Features</vt:lpstr>
      <vt:lpstr>Our target audience is…</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1081</cp:revision>
  <cp:lastPrinted>2022-01-20T16:42:46Z</cp:lastPrinted>
  <dcterms:created xsi:type="dcterms:W3CDTF">2020-06-14T19:48:25Z</dcterms:created>
  <dcterms:modified xsi:type="dcterms:W3CDTF">2022-08-05T19:28:03Z</dcterms:modified>
</cp:coreProperties>
</file>