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352" r:id="rId3"/>
    <p:sldId id="332" r:id="rId4"/>
    <p:sldId id="324" r:id="rId5"/>
    <p:sldId id="336" r:id="rId6"/>
    <p:sldId id="334" r:id="rId7"/>
    <p:sldId id="335" r:id="rId8"/>
    <p:sldId id="281" r:id="rId9"/>
    <p:sldId id="301" r:id="rId10"/>
    <p:sldId id="323" r:id="rId11"/>
    <p:sldId id="316" r:id="rId12"/>
    <p:sldId id="310" r:id="rId13"/>
    <p:sldId id="307" r:id="rId14"/>
    <p:sldId id="308" r:id="rId15"/>
    <p:sldId id="309" r:id="rId16"/>
    <p:sldId id="315" r:id="rId17"/>
    <p:sldId id="303" r:id="rId18"/>
    <p:sldId id="312" r:id="rId19"/>
    <p:sldId id="305"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6100" autoAdjust="0"/>
  </p:normalViewPr>
  <p:slideViewPr>
    <p:cSldViewPr snapToGrid="0" showGuides="1">
      <p:cViewPr varScale="1">
        <p:scale>
          <a:sx n="57" d="100"/>
          <a:sy n="57" d="100"/>
        </p:scale>
        <p:origin x="272"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Nathaniel_Rochester_(computer_scientist)" TargetMode="External"/><Relationship Id="rId3" Type="http://schemas.openxmlformats.org/officeDocument/2006/relationships/hyperlink" Target="https://en.wikipedia.org/wiki/John_McCarthy_(computer_scientist)" TargetMode="External"/><Relationship Id="rId7" Type="http://schemas.openxmlformats.org/officeDocument/2006/relationships/hyperlink" Target="https://en.wikipedia.org/wiki/Marvin_Minsk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Information_theory" TargetMode="External"/><Relationship Id="rId5" Type="http://schemas.openxmlformats.org/officeDocument/2006/relationships/hyperlink" Target="https://en.wikipedia.org/wiki/Claude_Shannon" TargetMode="External"/><Relationship Id="rId4" Type="http://schemas.openxmlformats.org/officeDocument/2006/relationships/hyperlink" Target="https://en.wikipedia.org/wiki/Rockefeller_Foundatio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Interestingly, AI now enables auto-grading in a significant number of educational packages.  For example, Perusall – the popular social e-reader – uses an AI algorithm to grade the quality of written posts.  How would you like to have your posts graded by an algorithm?  It’s largely a black box, though the software does allow the instructors to adjust multiple settings.</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20379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In last week’s class, we asked the question, “What is intelligence?  And what criteria would you use to assess whether an entity is intelligent?  This question is directly considered in a Star Trek: The Next Generation episode entitled “The Measure of a Man.” In this episode,  Data finds himself on trial for his life — not for a crime but simply for being.  Starfleet scientist Bruce Maddox wants to perform experiments on Data, but Data is worried he won't survive them. And when Maddox forces the issue, Data tries to resign his commission. Maddox argues Data is a machine – Starfleet property – and doesn't have the right to resign his commission, so Picard is forced to face-off against Riker in a legal proceeding to determine whether Data has sentience. He famously tells the judge, "Your Honor, Starfleet was founded to seek out new life." Then, pointing to Data, he says, "Well, there it sits.“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As you can see, the question of what constitutes intelligence is important, and it lies at the heart of this emerging field.  For without a clear definition, how do we know when we have succeeded?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this point, I’d like to jump back in time to the 1950’s and consider how the definition of intelligence in this field has evolved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https://fineartamerica.com/featured/lieutenant-commander-data-star-trek-tng-giulia-riva.html</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13624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543A9C-E520-124D-A26C-727E7A91B5A6}"/>
              </a:ext>
            </a:extLst>
          </p:cNvPr>
          <p:cNvSpPr txBox="1">
            <a:spLocks noGrp="1"/>
          </p:cNvSpPr>
          <p:nvPr>
            <p:ph type="sldNum" sz="quarter" idx="5"/>
          </p:nvPr>
        </p:nvSpPr>
        <p:spPr>
          <a:ln/>
        </p:spPr>
        <p:txBody>
          <a:bodyPr lIns="0" tIns="0" rIns="0" bIns="0" anchor="b" anchorCtr="0">
            <a:noAutofit/>
          </a:bodyPr>
          <a:lstStyle/>
          <a:p>
            <a:pPr lvl="0"/>
            <a:fld id="{F26ADB32-8A69-2C4E-BA54-385F30C1B140}" type="slidenum">
              <a:t>13</a:t>
            </a:fld>
            <a:endParaRPr lang="en-US"/>
          </a:p>
        </p:txBody>
      </p:sp>
      <p:sp>
        <p:nvSpPr>
          <p:cNvPr id="2" name="Slide Image Placeholder 1">
            <a:extLst>
              <a:ext uri="{FF2B5EF4-FFF2-40B4-BE49-F238E27FC236}">
                <a16:creationId xmlns:a16="http://schemas.microsoft.com/office/drawing/2014/main" id="{A02321D2-BA00-8D41-B3B0-CF9117442E2A}"/>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4CBDCA-B8FC-AE47-9EA8-9C1755746D8B}"/>
              </a:ext>
            </a:extLst>
          </p:cNvPr>
          <p:cNvSpPr txBox="1">
            <a:spLocks noGrp="1"/>
          </p:cNvSpPr>
          <p:nvPr>
            <p:ph type="body" sz="quarter" idx="1"/>
          </p:nvPr>
        </p:nvSpPr>
        <p:spPr/>
        <p:txBody>
          <a:bodyPr>
            <a:spAutoFit/>
          </a:bodyPr>
          <a:lstStyle/>
          <a:p>
            <a:pPr algn="l"/>
            <a:r>
              <a:rPr lang="en-US" b="0" i="0" dirty="0">
                <a:solidFill>
                  <a:srgbClr val="202122"/>
                </a:solidFill>
                <a:effectLst/>
                <a:latin typeface="Arial" panose="020B0604020202020204" pitchFamily="34" charset="0"/>
              </a:rPr>
              <a:t>In 1955, </a:t>
            </a:r>
            <a:r>
              <a:rPr lang="en-US" b="0" i="0" u="none" strike="noStrike" dirty="0">
                <a:solidFill>
                  <a:srgbClr val="0645AD"/>
                </a:solidFill>
                <a:effectLst/>
                <a:latin typeface="Arial" panose="020B0604020202020204" pitchFamily="34" charset="0"/>
                <a:hlinkClick r:id="rId3" tooltip="John McCarthy (computer scientist)"/>
              </a:rPr>
              <a:t>John McCarthy</a:t>
            </a:r>
            <a:r>
              <a:rPr lang="en-US" b="0" i="0" u="none" strike="noStrike" dirty="0">
                <a:solidFill>
                  <a:srgbClr val="202122"/>
                </a:solidFill>
                <a:effectLst/>
                <a:latin typeface="Arial" panose="020B0604020202020204" pitchFamily="34" charset="0"/>
              </a:rPr>
              <a:t> accepted a position as an Assistant Professor of Mathematics at Dartmouth College.  Soon after, he </a:t>
            </a:r>
            <a:r>
              <a:rPr lang="en-US" b="0" i="0" dirty="0">
                <a:solidFill>
                  <a:srgbClr val="202122"/>
                </a:solidFill>
                <a:effectLst/>
                <a:latin typeface="Arial" panose="020B0604020202020204" pitchFamily="34" charset="0"/>
              </a:rPr>
              <a:t>decided to organize a group to clarify and develop ideas about thinking machines.  McCarthy picked the name 'Artificial Intelligence' for the new field.  He chose it partly for its neutrality.  But he also wanted to avoid any phrase that might place him in conflict with Norbert Wiener, the assertive founder of cybernetics.</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Later that year, McCarthy approached the </a:t>
            </a:r>
            <a:r>
              <a:rPr lang="en-US" b="0" i="0" u="none" strike="noStrike" dirty="0">
                <a:solidFill>
                  <a:srgbClr val="0645AD"/>
                </a:solidFill>
                <a:effectLst/>
                <a:latin typeface="Arial" panose="020B0604020202020204" pitchFamily="34" charset="0"/>
                <a:hlinkClick r:id="rId4" tooltip="Rockefeller Foundation"/>
              </a:rPr>
              <a:t>Rockefeller Foundation</a:t>
            </a:r>
            <a:r>
              <a:rPr lang="en-US" b="0" i="0" dirty="0">
                <a:solidFill>
                  <a:srgbClr val="202122"/>
                </a:solidFill>
                <a:effectLst/>
                <a:latin typeface="Arial" panose="020B0604020202020204" pitchFamily="34" charset="0"/>
              </a:rPr>
              <a:t> to request funding for a summer seminar at Dartmouth for about 10 participants. In June, he and </a:t>
            </a:r>
            <a:r>
              <a:rPr lang="en-US" b="0" i="0" u="none" strike="noStrike" dirty="0">
                <a:solidFill>
                  <a:srgbClr val="0645AD"/>
                </a:solidFill>
                <a:effectLst/>
                <a:latin typeface="Arial" panose="020B0604020202020204" pitchFamily="34" charset="0"/>
                <a:hlinkClick r:id="rId5" tooltip="Claude Shannon"/>
              </a:rPr>
              <a:t>Claude Shannon</a:t>
            </a:r>
            <a:r>
              <a:rPr lang="en-US" b="0" i="0" u="none" strike="noStrike"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(a founder of </a:t>
            </a:r>
            <a:r>
              <a:rPr lang="en-US" b="0" i="0" u="none" strike="noStrike" dirty="0">
                <a:solidFill>
                  <a:srgbClr val="0645AD"/>
                </a:solidFill>
                <a:effectLst/>
                <a:latin typeface="Arial" panose="020B0604020202020204" pitchFamily="34" charset="0"/>
                <a:hlinkClick r:id="rId6" tooltip="Information theory"/>
              </a:rPr>
              <a:t>information theory</a:t>
            </a:r>
            <a:r>
              <a:rPr lang="en-US" b="0" i="0" u="none" strike="noStrike" dirty="0">
                <a:solidFill>
                  <a:srgbClr val="0645AD"/>
                </a:solidFill>
                <a:effectLst/>
                <a:latin typeface="Arial" panose="020B0604020202020204" pitchFamily="34" charset="0"/>
              </a:rPr>
              <a:t>)</a:t>
            </a:r>
            <a:r>
              <a:rPr lang="en-US" b="0" i="0" dirty="0">
                <a:solidFill>
                  <a:srgbClr val="202122"/>
                </a:solidFill>
                <a:effectLst/>
                <a:latin typeface="Arial" panose="020B0604020202020204" pitchFamily="34" charset="0"/>
              </a:rPr>
              <a:t> met with Robert Morison, Director of Biological and Medical Research to discuss the idea and possible funding, though Morison was unsure whether money would be made available for such a visionary project.</a:t>
            </a:r>
            <a:endParaRPr lang="en-US" b="0" i="0" u="none" strike="noStrike" baseline="30000" dirty="0">
              <a:solidFill>
                <a:srgbClr val="0645AD"/>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On September 2, 1955, John McCarthy, </a:t>
            </a:r>
            <a:r>
              <a:rPr lang="en-US" b="0" i="0" u="none" strike="noStrike" dirty="0">
                <a:solidFill>
                  <a:srgbClr val="0645AD"/>
                </a:solidFill>
                <a:effectLst/>
                <a:latin typeface="Arial" panose="020B0604020202020204" pitchFamily="34" charset="0"/>
                <a:hlinkClick r:id="rId7" tooltip="Marvin Minsky"/>
              </a:rPr>
              <a:t>Marvin Minsky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8" tooltip="Nathaniel Rochester (computer scientist)"/>
              </a:rPr>
              <a:t>Nathaniel Rochester</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Claude Shannon"/>
              </a:rPr>
              <a:t>Claude Shannon</a:t>
            </a:r>
            <a:r>
              <a:rPr lang="en-US" b="0" i="0" u="none" strike="noStrike" dirty="0">
                <a:solidFill>
                  <a:srgbClr val="0645AD"/>
                </a:solidFill>
                <a:effectLst/>
                <a:latin typeface="Arial" panose="020B0604020202020204" pitchFamily="34" charset="0"/>
              </a:rPr>
              <a:t> submitted the proposal to the foundation.  Today, it </a:t>
            </a:r>
            <a:r>
              <a:rPr lang="en-US" b="0" i="0" dirty="0">
                <a:solidFill>
                  <a:srgbClr val="202122"/>
                </a:solidFill>
                <a:effectLst/>
                <a:latin typeface="Arial" panose="020B0604020202020204" pitchFamily="34" charset="0"/>
              </a:rPr>
              <a:t>is credited with introducing the term 'artificial intelligence’.  Fortunately, the Rockefeller Foundation funded the proposal and the rest, as they say, “is history…”</a:t>
            </a:r>
          </a:p>
          <a:p>
            <a:endParaRPr lang="en-US" dirty="0"/>
          </a:p>
        </p:txBody>
      </p:sp>
    </p:spTree>
    <p:extLst>
      <p:ext uri="{BB962C8B-B14F-4D97-AF65-F5344CB8AC3E}">
        <p14:creationId xmlns:p14="http://schemas.microsoft.com/office/powerpoint/2010/main" val="2400027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history in place, let’s consider some definitions – starting with the one advanced in the Dartmouth Proposal…</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011519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dirty="0"/>
              <a:t>… and some more definitions to consider.</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2810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Okay – given these definitions and your reading for this week – has your initial definition of A.I. changed?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Let’s discuss these questions in the breakout rooms.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284256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cap="none" dirty="0">
                <a:ln>
                  <a:noFill/>
                </a:ln>
                <a:latin typeface="Arial" pitchFamily="18"/>
                <a:ea typeface="Arial" pitchFamily="34"/>
                <a:cs typeface="Arial" pitchFamily="34"/>
              </a:rPr>
              <a:t>This week’s reading introduced you to Alan Turing and the foundational work he did in the field of artificial intelligence.  The Turing test of intelligence was first proposed in 1950, in an article entitled, </a:t>
            </a:r>
            <a:r>
              <a:rPr lang="en-US" sz="1200" b="0" i="1" u="none" strike="noStrike" kern="1200" cap="none" dirty="0">
                <a:ln>
                  <a:noFill/>
                </a:ln>
                <a:latin typeface="Arial" pitchFamily="18"/>
                <a:ea typeface="Arial" pitchFamily="34"/>
                <a:cs typeface="Arial" pitchFamily="34"/>
              </a:rPr>
              <a:t>Computing Machinery and Intelligence.  </a:t>
            </a:r>
            <a:r>
              <a:rPr lang="en-US" sz="1200" b="0" i="0" u="none" strike="noStrike" kern="1200" cap="none" dirty="0">
                <a:ln>
                  <a:noFill/>
                </a:ln>
                <a:latin typeface="Arial" pitchFamily="18"/>
                <a:ea typeface="Arial" pitchFamily="34"/>
                <a:cs typeface="Arial" pitchFamily="34"/>
              </a:rPr>
              <a:t>This is a foundational document…  Let’s review that part of the reading…</a:t>
            </a:r>
            <a:endParaRPr lang="en-US" sz="1200" b="0" i="1" u="none" strike="noStrike" kern="1200" cap="none" dirty="0">
              <a:ln>
                <a:noFill/>
              </a:ln>
              <a:latin typeface="Arial" pitchFamily="18"/>
              <a:ea typeface="Arial" pitchFamily="34"/>
              <a:cs typeface="Arial" pitchFamily="34"/>
            </a:endParaRPr>
          </a:p>
          <a:p>
            <a:pPr marL="0" indent="0">
              <a:buNone/>
            </a:pPr>
            <a:endParaRPr lang="en-US" sz="1200" b="0" i="0" u="none" strike="noStrike" kern="1200" cap="none" dirty="0">
              <a:ln>
                <a:noFill/>
              </a:ln>
              <a:latin typeface="Arial" pitchFamily="18"/>
              <a:ea typeface="Arial" pitchFamily="34"/>
              <a:cs typeface="Arial" pitchFamily="34"/>
            </a:endParaRPr>
          </a:p>
          <a:p>
            <a:pPr marL="0" indent="0">
              <a:buNone/>
            </a:pPr>
            <a:r>
              <a:rPr lang="en-US" sz="1200" b="0" i="0" u="none" strike="noStrike" kern="1200" cap="none" dirty="0">
                <a:ln>
                  <a:noFill/>
                </a:ln>
                <a:latin typeface="Arial" pitchFamily="18"/>
                <a:ea typeface="Arial" pitchFamily="34"/>
                <a:cs typeface="Arial" pitchFamily="34"/>
              </a:rPr>
              <a:t>Turing, AM (1950) Computing Machinery and Intelligence. </a:t>
            </a:r>
            <a:r>
              <a:rPr lang="en-US" sz="1200" b="0" i="1" u="none" strike="noStrike" kern="1200" cap="none" dirty="0">
                <a:ln>
                  <a:noFill/>
                </a:ln>
                <a:latin typeface="Arial" pitchFamily="18"/>
                <a:ea typeface="Arial" pitchFamily="34"/>
                <a:cs typeface="Arial" pitchFamily="34"/>
              </a:rPr>
              <a:t>Mind</a:t>
            </a:r>
            <a:r>
              <a:rPr lang="en-US" sz="1200" b="0" i="0" u="none" strike="noStrike" kern="1200" cap="none" dirty="0">
                <a:ln>
                  <a:noFill/>
                </a:ln>
                <a:latin typeface="Arial" pitchFamily="18"/>
                <a:ea typeface="Arial" pitchFamily="34"/>
                <a:cs typeface="Arial" pitchFamily="34"/>
              </a:rPr>
              <a:t>: 54</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860523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our reading this week is the Turing test.  This test has been hugely influential since Turing first described it in 1950.  </a:t>
            </a:r>
          </a:p>
          <a:p>
            <a:endParaRPr lang="en-US" dirty="0"/>
          </a:p>
          <a:p>
            <a:pPr marL="228600" indent="-228600">
              <a:buAutoNum type="arabicPeriod"/>
            </a:pPr>
            <a:r>
              <a:rPr lang="en-US" dirty="0"/>
              <a:t>Turing got the idea from a Victorian parlor game where a man and a woman sat in a separate room.  The other players then passed a series of written questions to them and would try to guess the sex of the respondent by the answers they gave.</a:t>
            </a:r>
          </a:p>
          <a:p>
            <a:pPr marL="228600" indent="-228600">
              <a:buAutoNum type="arabicPeriod"/>
            </a:pPr>
            <a:r>
              <a:rPr lang="en-US" dirty="0"/>
              <a:t>The Turing Test is a computer version of that game.  In the image here, we see a Human questioner in the middle, sending questions to both a computer and another human.  The interaction is purely in the form of text and answers: the human questioner types a question, and a response is displayed.  Now the task of that person is to determine whether the thing being interrogated is a person or a computer program.</a:t>
            </a:r>
          </a:p>
          <a:p>
            <a:pPr marL="228600" indent="-228600">
              <a:buAutoNum type="arabicPeriod"/>
            </a:pPr>
            <a:r>
              <a:rPr lang="en-US" dirty="0"/>
              <a:t>Now, suppose that the thing being interrogated is indeed a computer program, but after some reasonable amount of time, the questioners cannot reliably tell whether they are interacting with a program or a person.  Then surely, Turing argued, you should accept that the program has some sort of human level intelligence because the system is doing something that makes it </a:t>
            </a:r>
            <a:r>
              <a:rPr lang="en-US" b="1" dirty="0"/>
              <a:t>indistinguishable </a:t>
            </a:r>
            <a:r>
              <a:rPr lang="en-US" b="0" dirty="0"/>
              <a:t>from the real thing.  The key word here is indistinguishable…</a:t>
            </a:r>
          </a:p>
          <a:p>
            <a:pPr marL="228600" indent="-228600">
              <a:buAutoNum type="arabicPeriod"/>
            </a:pPr>
            <a:endParaRPr lang="en-US" b="0" dirty="0"/>
          </a:p>
          <a:p>
            <a:r>
              <a:rPr lang="en-US" dirty="0"/>
              <a:t>https://searchenterpriseai.techtarget.com/definition/Turing-test</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68338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Michael Woolridge discusses ELIZA, a computer program written in the 1960’s by the German MIT computer scientist Joseph Weizenbaum.  Eliza takes the role of a psychiatrist talking to a patient to get the interviewee to contemplate themselves.  Strangely, they discovered that many humans preferred Eliza over </a:t>
            </a:r>
          </a:p>
          <a:p>
            <a:endParaRPr lang="en-US" b="0" dirty="0"/>
          </a:p>
          <a:p>
            <a:r>
              <a:rPr lang="en-US" b="0" dirty="0"/>
              <a:t>ELIZA’s legacy lives on to this day, in the form of the annual Loebner Prize competition.  It is unclear whether Turing imagined that anyone would ever actually try out his test for real, but in 1990 that is precisely what American millionaire inventory Hugh Loebner decided to do.  Every year, the Loebner Prize invites the submission of computer programs to engage in the Turing test, attempting to convince a panel of judges that they are in fact people.  </a:t>
            </a:r>
          </a:p>
          <a:p>
            <a:endParaRPr lang="en-US" b="0" dirty="0"/>
          </a:p>
          <a:p>
            <a:r>
              <a:rPr lang="en-US" b="0" dirty="0"/>
              <a:t>We’re going to give you time to chat with this year’s winner of the Loebner prize.  Her name is Kuki…</a:t>
            </a:r>
          </a:p>
          <a:p>
            <a:endParaRPr lang="en-US" b="0" dirty="0"/>
          </a:p>
          <a:p>
            <a:r>
              <a:rPr lang="en-US" b="0" dirty="0"/>
              <a:t>Woolridge concludes, “ELIZA is the direct ancestor of a phenomenon that makes AI researchers groan whenever it is mentioned: the internet chatbot.</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34031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Breakout conversations – Is Kuki exhibiting intelligent behavior, is this intelligence? (Yes/No)</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Team debate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the question we will focus on in our first set of presentations.  What are we talking about?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Expansive AI</a:t>
            </a:r>
          </a:p>
          <a:p>
            <a:pPr marL="685800" lvl="1" indent="-228600">
              <a:buAutoNum type="arabicPeriod"/>
            </a:pPr>
            <a:r>
              <a:rPr lang="en-US" sz="1200" b="0" i="0" kern="1200" dirty="0">
                <a:solidFill>
                  <a:schemeClr val="tx1"/>
                </a:solidFill>
                <a:effectLst/>
                <a:latin typeface="+mn-lt"/>
                <a:ea typeface="+mn-ea"/>
                <a:cs typeface="+mn-cs"/>
              </a:rPr>
              <a:t>AI encompasses ML and DL</a:t>
            </a:r>
          </a:p>
          <a:p>
            <a:pPr marL="685800" lvl="1" indent="-228600">
              <a:buAutoNum type="arabicPeriod"/>
            </a:pPr>
            <a:r>
              <a:rPr lang="en-US" sz="1200" b="0" i="0" kern="1200" dirty="0">
                <a:solidFill>
                  <a:schemeClr val="tx1"/>
                </a:solidFill>
                <a:effectLst/>
                <a:latin typeface="+mn-lt"/>
                <a:ea typeface="+mn-ea"/>
                <a:cs typeface="+mn-cs"/>
              </a:rPr>
              <a:t>Distinct domains</a:t>
            </a:r>
          </a:p>
          <a:p>
            <a:pPr marL="228600" indent="-228600">
              <a:buAutoNum type="arabicPeriod"/>
            </a:pPr>
            <a:r>
              <a:rPr lang="en-US" sz="1200" b="0" i="0" kern="1200" dirty="0">
                <a:solidFill>
                  <a:schemeClr val="tx1"/>
                </a:solidFill>
                <a:effectLst/>
                <a:latin typeface="+mn-lt"/>
                <a:ea typeface="+mn-ea"/>
                <a:cs typeface="+mn-cs"/>
              </a:rPr>
              <a:t>Uneven progress since the 1950’s, with multiple ‘winters’ where interest and funding dried up</a:t>
            </a:r>
          </a:p>
          <a:p>
            <a:pPr marL="228600" lvl="0" indent="-228600">
              <a:buAutoNum type="arabicPeriod"/>
            </a:pPr>
            <a:r>
              <a:rPr lang="en-US" b="0" i="0" kern="1200" dirty="0">
                <a:solidFill>
                  <a:schemeClr val="tx1"/>
                </a:solidFill>
                <a:effectLst/>
                <a:latin typeface="+mn-lt"/>
                <a:ea typeface="+mn-ea"/>
                <a:cs typeface="+mn-cs"/>
              </a:rPr>
              <a:t>Let’s take a closer look at the history of AI</a:t>
            </a:r>
            <a:endParaRPr lang="en-US" b="0" i="0" dirty="0">
              <a:solidFill>
                <a:srgbClr val="202122"/>
              </a:solidFill>
              <a:effectLst/>
              <a:latin typeface="Arial" panose="020B0604020202020204" pitchFamily="34" charset="0"/>
            </a:endParaRPr>
          </a:p>
          <a:p>
            <a:pPr marL="228600" indent="-228600">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field of AI is expansive…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the terms AI, Machine Learning, and Deep Learning are used interchangeably.  But as pictured here, they are distinct domains, with AI encompassing the other two.  Indeed, AI has a long and distinguished history.  In fact, a lot of interesting AI research happened in the 1950s.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consider a couple definitions…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AI has experienced multiple “winters.”</a:t>
            </a:r>
          </a:p>
          <a:p>
            <a:endParaRPr lang="en-US" sz="1200" b="0" i="0" kern="1200" dirty="0">
              <a:solidFill>
                <a:schemeClr val="tx1"/>
              </a:solidFill>
              <a:effectLst/>
              <a:latin typeface="+mn-lt"/>
              <a:ea typeface="+mn-ea"/>
              <a:cs typeface="+mn-cs"/>
            </a:endParaRPr>
          </a:p>
          <a:p>
            <a:pPr marL="228600" lvl="0" indent="-228600">
              <a:buAutoNum type="arabicPeriod"/>
            </a:pPr>
            <a:r>
              <a:rPr lang="en-US" sz="1200" b="0" i="0" kern="1200" dirty="0">
                <a:solidFill>
                  <a:schemeClr val="tx1"/>
                </a:solidFill>
                <a:effectLst/>
                <a:latin typeface="+mn-lt"/>
                <a:ea typeface="+mn-ea"/>
                <a:cs typeface="+mn-cs"/>
              </a:rPr>
              <a:t>1</a:t>
            </a:r>
            <a:r>
              <a:rPr lang="en-US" sz="1200" b="0" i="0" kern="1200" baseline="30000" dirty="0">
                <a:solidFill>
                  <a:schemeClr val="tx1"/>
                </a:solidFill>
                <a:effectLst/>
                <a:latin typeface="+mn-lt"/>
                <a:ea typeface="+mn-ea"/>
                <a:cs typeface="+mn-cs"/>
              </a:rPr>
              <a:t>st</a:t>
            </a:r>
            <a:r>
              <a:rPr lang="en-US" sz="1200" b="0" i="0" kern="1200" dirty="0">
                <a:solidFill>
                  <a:schemeClr val="tx1"/>
                </a:solidFill>
                <a:effectLst/>
                <a:latin typeface="+mn-lt"/>
                <a:ea typeface="+mn-ea"/>
                <a:cs typeface="+mn-cs"/>
              </a:rPr>
              <a:t> AI winter: mid-1970’s – neural network research abandoned after Minsky &amp; Papert argue in their book </a:t>
            </a:r>
            <a:r>
              <a:rPr lang="en-US" sz="1200" b="0" i="1" kern="1200" dirty="0">
                <a:solidFill>
                  <a:schemeClr val="tx1"/>
                </a:solidFill>
                <a:effectLst/>
                <a:latin typeface="+mn-lt"/>
                <a:ea typeface="+mn-ea"/>
                <a:cs typeface="+mn-cs"/>
              </a:rPr>
              <a:t>(Perceptron) </a:t>
            </a:r>
            <a:r>
              <a:rPr lang="en-US" sz="1200" b="0" i="0" kern="1200" dirty="0">
                <a:solidFill>
                  <a:schemeClr val="tx1"/>
                </a:solidFill>
                <a:effectLst/>
                <a:latin typeface="+mn-lt"/>
                <a:ea typeface="+mn-ea"/>
                <a:cs typeface="+mn-cs"/>
              </a:rPr>
              <a:t>that neural networks are a dead-end.</a:t>
            </a:r>
          </a:p>
          <a:p>
            <a:pPr marL="228600" lvl="0" indent="-228600">
              <a:buAutoNum type="arabicPeriod"/>
            </a:pPr>
            <a:r>
              <a:rPr lang="en-US" sz="1200" b="0" i="0" kern="1200" dirty="0">
                <a:solidFill>
                  <a:schemeClr val="tx1"/>
                </a:solidFill>
                <a:effectLst/>
                <a:latin typeface="+mn-lt"/>
                <a:ea typeface="+mn-ea"/>
                <a:cs typeface="+mn-cs"/>
              </a:rPr>
              <a:t>2</a:t>
            </a:r>
            <a:r>
              <a:rPr lang="en-US" sz="1200" b="0" i="0" kern="1200" baseline="30000" dirty="0">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AI winter: early-1990’s – expert systems fail – too difficult to construct and maintain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problem is one of over-promising and under-delivering.  But here are some key points to keep in mind</a:t>
            </a:r>
          </a:p>
          <a:p>
            <a:endParaRPr lang="en-US" sz="1200" b="0" i="0" kern="1200" dirty="0">
              <a:solidFill>
                <a:schemeClr val="tx1"/>
              </a:solidFill>
              <a:effectLst/>
              <a:latin typeface="+mn-lt"/>
              <a:ea typeface="+mn-ea"/>
              <a:cs typeface="+mn-cs"/>
            </a:endParaRP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researchers have been making steady progress since the 1950s.</a:t>
            </a: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is seductive.</a:t>
            </a: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winters were mostly about over-hyped commercial and government interest and expectations.</a:t>
            </a: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winters weren't really about failures of AI. AI technologies, including many “failures” are relevant and widely useful today.</a:t>
            </a:r>
          </a:p>
          <a:p>
            <a:pPr marL="0" marR="0" lvl="0" indent="0" algn="l" hangingPunct="0">
              <a:lnSpc>
                <a:spcPct val="100000"/>
              </a:lnSpc>
              <a:spcBef>
                <a:spcPts val="0"/>
              </a:spcBef>
              <a:spcAft>
                <a:spcPts val="1440"/>
              </a:spcAft>
              <a:buSzPct val="45000"/>
              <a:buFont typeface="StarSymbol"/>
              <a:buNone/>
              <a:tabLst/>
            </a:pPr>
            <a:endParaRPr lang="en-US" sz="1200" b="0" i="0" u="none" strike="noStrike" kern="1200" cap="none" dirty="0">
              <a:ln>
                <a:noFill/>
              </a:ln>
              <a:latin typeface="Arial" pitchFamily="34"/>
              <a:ea typeface="Arial" pitchFamily="34"/>
              <a:cs typeface="Arial" pitchFamily="34"/>
            </a:endParaRPr>
          </a:p>
          <a:p>
            <a:r>
              <a:rPr lang="en-US" dirty="0"/>
              <a:t>Now for definitions…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181104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AI system performance = humans in many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Broad array of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  A</a:t>
            </a:r>
            <a:r>
              <a:rPr lang="en-US" dirty="0"/>
              <a:t>s our computer programs have become more sophisticated, our ideas of which tasks require human intelligence have evolved. Thus, AI is now used in a wide variety of tasks.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In fact, deep learning is not possible without data.  In the second half of today’s presentation, we will talk about the various types of data and the AI techniques used on them.  But first, let’s dive into the details of our Practicum AI workshop program.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710535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Deep learning is a subfield of machine learning with a focus on </a:t>
            </a:r>
            <a:r>
              <a:rPr lang="en-US" sz="1200" b="1" i="0" kern="1200" dirty="0">
                <a:solidFill>
                  <a:schemeClr val="tx1"/>
                </a:solidFill>
                <a:effectLst/>
                <a:latin typeface="+mn-lt"/>
                <a:ea typeface="+mn-ea"/>
                <a:cs typeface="+mn-cs"/>
              </a:rPr>
              <a:t>neural networks</a:t>
            </a:r>
          </a:p>
          <a:p>
            <a:pPr marL="228600" indent="-228600">
              <a:buAutoNum type="arabicPeriod"/>
            </a:pPr>
            <a:r>
              <a:rPr lang="en-US" sz="1200" b="0" i="0" kern="1200" dirty="0">
                <a:solidFill>
                  <a:schemeClr val="tx1"/>
                </a:solidFill>
                <a:effectLst/>
                <a:latin typeface="+mn-lt"/>
                <a:ea typeface="+mn-ea"/>
                <a:cs typeface="+mn-cs"/>
              </a:rPr>
              <a:t>A neural network is a special type of learning algorithm, inspired by the billions of interconnected neurons in the human brain.</a:t>
            </a:r>
          </a:p>
          <a:p>
            <a:pPr marL="228600" indent="-228600">
              <a:buAutoNum type="arabicPeriod"/>
            </a:pPr>
            <a:r>
              <a:rPr lang="en-US" sz="1200" b="0" i="0" kern="1200" dirty="0">
                <a:solidFill>
                  <a:schemeClr val="tx1"/>
                </a:solidFill>
                <a:effectLst/>
                <a:latin typeface="+mn-lt"/>
                <a:ea typeface="+mn-ea"/>
                <a:cs typeface="+mn-cs"/>
              </a:rPr>
              <a:t>In a NN, neurons grouped together in layers – image of a multi-layered cake – if you have many layers, the cake is “deep” when viewed from above.</a:t>
            </a:r>
          </a:p>
          <a:p>
            <a:pPr marL="228600" indent="-228600">
              <a:buAutoNum type="arabicPeriod"/>
            </a:pPr>
            <a:r>
              <a:rPr lang="en-US" sz="1200" b="0" i="0" kern="1200" dirty="0">
                <a:solidFill>
                  <a:schemeClr val="tx1"/>
                </a:solidFill>
                <a:effectLst/>
                <a:latin typeface="+mn-lt"/>
                <a:ea typeface="+mn-ea"/>
                <a:cs typeface="+mn-cs"/>
              </a:rPr>
              <a:t>Since 2010, deep learning became possible because:</a:t>
            </a:r>
          </a:p>
          <a:p>
            <a:pPr marL="685800" lvl="1" indent="-228600">
              <a:buAutoNum type="arabicPeriod"/>
            </a:pPr>
            <a:r>
              <a:rPr lang="en-US" sz="1200" b="0" i="0" kern="1200" dirty="0">
                <a:solidFill>
                  <a:schemeClr val="tx1"/>
                </a:solidFill>
                <a:effectLst/>
                <a:latin typeface="+mn-lt"/>
                <a:ea typeface="+mn-ea"/>
                <a:cs typeface="+mn-cs"/>
              </a:rPr>
              <a:t>Enhanced hardware – GPUs from Nvidia and other suppliers</a:t>
            </a:r>
          </a:p>
          <a:p>
            <a:pPr marL="685800" lvl="1" indent="-228600">
              <a:buAutoNum type="arabicPeriod"/>
            </a:pPr>
            <a:r>
              <a:rPr lang="en-US" sz="1200" b="0" i="0" kern="1200" dirty="0">
                <a:solidFill>
                  <a:schemeClr val="tx1"/>
                </a:solidFill>
                <a:effectLst/>
                <a:latin typeface="+mn-lt"/>
                <a:ea typeface="+mn-ea"/>
                <a:cs typeface="+mn-cs"/>
              </a:rPr>
              <a:t>Open AI software frameworks – Tensorflow, Pytorch, Keras, etc…</a:t>
            </a:r>
          </a:p>
          <a:p>
            <a:pPr marL="685800" lvl="1" indent="-228600">
              <a:buAutoNum type="arabicPeriod"/>
            </a:pPr>
            <a:r>
              <a:rPr lang="en-US" sz="1200" b="0" i="0" kern="1200" dirty="0">
                <a:solidFill>
                  <a:schemeClr val="tx1"/>
                </a:solidFill>
                <a:effectLst/>
                <a:latin typeface="+mn-lt"/>
                <a:ea typeface="+mn-ea"/>
                <a:cs typeface="+mn-cs"/>
              </a:rPr>
              <a:t>Big Data</a:t>
            </a:r>
          </a:p>
          <a:p>
            <a:pPr marL="228600" indent="-228600">
              <a:buAutoNum type="arabicPeriod"/>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62180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46808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1</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2</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226347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erusall">
            <a:extLst>
              <a:ext uri="{FF2B5EF4-FFF2-40B4-BE49-F238E27FC236}">
                <a16:creationId xmlns:a16="http://schemas.microsoft.com/office/drawing/2014/main" id="{C7495DC7-25F8-4987-AD6F-4B6C4C647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366" y="2082558"/>
            <a:ext cx="4311267" cy="269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46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eutenant Commander Data Star Trek TNG Painting by Giulia Riva">
            <a:extLst>
              <a:ext uri="{FF2B5EF4-FFF2-40B4-BE49-F238E27FC236}">
                <a16:creationId xmlns:a16="http://schemas.microsoft.com/office/drawing/2014/main" id="{45BE35C2-1ED3-4D78-A810-01C2B3D30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922" y="950494"/>
            <a:ext cx="3674155" cy="495701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07F1E6-C27B-4D7C-A37E-5749C6DA422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https://fineartamerica.com/featured/lieutenant-commander-data-star-trek-tng-giulia-riva.html</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18201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09104287-4E98-4FF7-AA1F-438B80025177}"/>
              </a:ext>
            </a:extLst>
          </p:cNvPr>
          <p:cNvPicPr>
            <a:picLocks noChangeAspect="1"/>
          </p:cNvPicPr>
          <p:nvPr/>
        </p:nvPicPr>
        <p:blipFill>
          <a:blip r:embed="rId3"/>
          <a:stretch>
            <a:fillRect/>
          </a:stretch>
        </p:blipFill>
        <p:spPr>
          <a:xfrm>
            <a:off x="1567627" y="805941"/>
            <a:ext cx="8734296" cy="5564453"/>
          </a:xfrm>
          <a:prstGeom prst="rect">
            <a:avLst/>
          </a:prstGeom>
          <a:effectLst>
            <a:outerShdw blurRad="50800" dist="38100" dir="2700000" algn="tl" rotWithShape="0">
              <a:prstClr val="black">
                <a:alpha val="40000"/>
              </a:prstClr>
            </a:outerShdw>
          </a:effectLst>
        </p:spPr>
      </p:pic>
      <p:sp>
        <p:nvSpPr>
          <p:cNvPr id="4" name="Freeform 3">
            <a:extLst>
              <a:ext uri="{FF2B5EF4-FFF2-40B4-BE49-F238E27FC236}">
                <a16:creationId xmlns:a16="http://schemas.microsoft.com/office/drawing/2014/main" id="{72F388E7-FFD5-364E-BF53-8CCD1310DA72}"/>
              </a:ext>
            </a:extLst>
          </p:cNvPr>
          <p:cNvSpPr/>
          <p:nvPr/>
        </p:nvSpPr>
        <p:spPr>
          <a:xfrm>
            <a:off x="6895413" y="1943362"/>
            <a:ext cx="2918216" cy="4152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
        <p:nvSpPr>
          <p:cNvPr id="5" name="TextBox 4">
            <a:extLst>
              <a:ext uri="{FF2B5EF4-FFF2-40B4-BE49-F238E27FC236}">
                <a16:creationId xmlns:a16="http://schemas.microsoft.com/office/drawing/2014/main" id="{2CE17FFA-5D59-BB41-B748-BE6766FD0BC6}"/>
              </a:ext>
            </a:extLst>
          </p:cNvPr>
          <p:cNvSpPr txBox="1"/>
          <p:nvPr/>
        </p:nvSpPr>
        <p:spPr>
          <a:xfrm>
            <a:off x="9732272" y="1262194"/>
            <a:ext cx="1759037" cy="396277"/>
          </a:xfrm>
          <a:prstGeom prst="rect">
            <a:avLst/>
          </a:prstGeom>
          <a:noFill/>
          <a:ln>
            <a:noFill/>
          </a:ln>
        </p:spPr>
        <p:txBody>
          <a:bodyPr wrap="none" lIns="81612" tIns="40806" rIns="81612" bIns="40806" anchorCtr="0" compatLnSpc="0">
            <a:spAutoFit/>
          </a:bodyPr>
          <a:lstStyle/>
          <a:p>
            <a:pPr hangingPunct="0"/>
            <a:r>
              <a:rPr lang="en-US" sz="1814" b="1" dirty="0">
                <a:solidFill>
                  <a:srgbClr val="4B83B5"/>
                </a:solidFill>
                <a:latin typeface="Palatino Linotype" panose="02040502050505030304" pitchFamily="18" charset="0"/>
                <a:ea typeface="Noto Sans CJK SC" pitchFamily="2"/>
                <a:cs typeface="Lohit Devanagari" pitchFamily="2"/>
              </a:rPr>
              <a:t>Origin of “AI”!</a:t>
            </a:r>
          </a:p>
        </p:txBody>
      </p:sp>
      <p:sp>
        <p:nvSpPr>
          <p:cNvPr id="6" name="Freeform 5">
            <a:extLst>
              <a:ext uri="{FF2B5EF4-FFF2-40B4-BE49-F238E27FC236}">
                <a16:creationId xmlns:a16="http://schemas.microsoft.com/office/drawing/2014/main" id="{C042DD61-FF93-A64F-B173-0E7577692753}"/>
              </a:ext>
            </a:extLst>
          </p:cNvPr>
          <p:cNvSpPr/>
          <p:nvPr/>
        </p:nvSpPr>
        <p:spPr>
          <a:xfrm>
            <a:off x="9914974" y="1601048"/>
            <a:ext cx="552459" cy="342314"/>
          </a:xfrm>
          <a:custGeom>
            <a:avLst/>
            <a:gdLst/>
            <a:ahLst/>
            <a:cxnLst>
              <a:cxn ang="3cd4">
                <a:pos x="hc" y="t"/>
              </a:cxn>
              <a:cxn ang="cd2">
                <a:pos x="l" y="vc"/>
              </a:cxn>
              <a:cxn ang="cd4">
                <a:pos x="hc" y="b"/>
              </a:cxn>
              <a:cxn ang="0">
                <a:pos x="r" y="vc"/>
              </a:cxn>
            </a:cxnLst>
            <a:rect l="l" t="t" r="r" b="b"/>
            <a:pathLst>
              <a:path w="508" h="994" fill="none">
                <a:moveTo>
                  <a:pt x="508" y="0"/>
                </a:moveTo>
                <a:lnTo>
                  <a:pt x="0" y="994"/>
                </a:lnTo>
              </a:path>
            </a:pathLst>
          </a:custGeom>
          <a:noFill/>
          <a:ln w="36720">
            <a:solidFill>
              <a:srgbClr val="4B83B5"/>
            </a:solidFill>
            <a:prstDash val="solid"/>
            <a:tailEnd type="triangle"/>
          </a:ln>
        </p:spPr>
        <p:txBody>
          <a:bodyPr wrap="none" lIns="97935" tIns="57128" rIns="97935" bIns="57128" anchor="ctr" anchorCtr="0" compatLnSpc="0"/>
          <a:lstStyle/>
          <a:p>
            <a:pPr hangingPunct="0"/>
            <a:endParaRPr lang="en-US" sz="1632">
              <a:latin typeface="Liberation Sans" pitchFamily="18"/>
              <a:ea typeface="Noto Sans CJK SC" pitchFamily="2"/>
              <a:cs typeface="Lohit Devanagari" pitchFamily="2"/>
            </a:endParaRPr>
          </a:p>
        </p:txBody>
      </p:sp>
      <p:sp>
        <p:nvSpPr>
          <p:cNvPr id="7" name="Freeform 6">
            <a:extLst>
              <a:ext uri="{FF2B5EF4-FFF2-40B4-BE49-F238E27FC236}">
                <a16:creationId xmlns:a16="http://schemas.microsoft.com/office/drawing/2014/main" id="{4C4F8A0F-D954-BD43-92C0-DEBFA4D0AB68}"/>
              </a:ext>
            </a:extLst>
          </p:cNvPr>
          <p:cNvSpPr/>
          <p:nvPr/>
        </p:nvSpPr>
        <p:spPr>
          <a:xfrm>
            <a:off x="2210937" y="3588167"/>
            <a:ext cx="7409217" cy="11934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0176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050878" y="1267716"/>
            <a:ext cx="9976513" cy="4314001"/>
          </a:xfrm>
          <a:prstGeom prst="rect">
            <a:avLst/>
          </a:prstGeom>
          <a:noFill/>
        </p:spPr>
        <p:txBody>
          <a:bodyPr wrap="square">
            <a:spAutoFit/>
          </a:bodyPr>
          <a:lstStyle/>
          <a:p>
            <a:pPr hangingPunct="0">
              <a:spcAft>
                <a:spcPts val="1440"/>
              </a:spcAft>
              <a:buSzPct val="45000"/>
            </a:pPr>
            <a:r>
              <a:rPr lang="en-US" sz="1800" b="1" i="0" u="none" strike="noStrike" kern="1200" cap="none" dirty="0">
                <a:ln>
                  <a:noFill/>
                </a:ln>
                <a:solidFill>
                  <a:srgbClr val="4B83B5"/>
                </a:solidFill>
                <a:latin typeface="Arial" pitchFamily="34"/>
                <a:ea typeface="Arial" pitchFamily="34"/>
                <a:cs typeface="Arial" pitchFamily="34"/>
              </a:rPr>
              <a:t>Dartmouth Proposal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(McCarthy et al. 1955): “The study is to proceed on the basis of the conjecture that every aspect of learning or any other feature of intelligence can in principle be so precisely described that a machine can be made to simulate it.”</a:t>
            </a:r>
          </a:p>
          <a:p>
            <a:pPr marL="0" marR="0" lvl="0" indent="0" algn="l" hangingPunct="0">
              <a:lnSpc>
                <a:spcPct val="100000"/>
              </a:lnSpc>
              <a:spcBef>
                <a:spcPts val="0"/>
              </a:spcBef>
              <a:spcAft>
                <a:spcPts val="1440"/>
              </a:spcAft>
              <a:buSzPct val="45000"/>
              <a:tabLst/>
            </a:pPr>
            <a:endParaRPr lang="en-US" sz="1800" b="1" i="0" u="none" strike="noStrike" kern="1200" cap="none" dirty="0">
              <a:ln>
                <a:noFill/>
              </a:ln>
              <a:solidFill>
                <a:srgbClr val="4B83B5"/>
              </a:solidFill>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John 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“It is the science and engineering of making intelligent machines, especially intelligent computer programs.” “The ultimate effort is to make computer programs that can solve problems and achieve goals in the world as well as humans.”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Wallace Marshall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(1987): “Artificial stupidity (AS) may be defined as the attempt by computer scientists to create computer programs capable of causing problems of a type normally associated with human thought.”</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p:txBody>
      </p:sp>
    </p:spTree>
    <p:extLst>
      <p:ext uri="{BB962C8B-B14F-4D97-AF65-F5344CB8AC3E}">
        <p14:creationId xmlns:p14="http://schemas.microsoft.com/office/powerpoint/2010/main" val="554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107743" y="905232"/>
            <a:ext cx="9976513" cy="4134465"/>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“Intelligence is the computational part of the ability to achieve goals in the world. Varying kinds and degrees of intelligence occur in people, many animals and some machines.”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Allen Newell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An intelligent system “operates in real-time; exploits vast amounts of knowledge; tolerates erroneous, unexpected, and possibly unknown inputs; uses symbols and abstractions; communicates using some form of natural language; learns from the environment; and exhibits adaptive goal-oriented behavior.”</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Kurzweil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“In summary, there appears to be no </a:t>
            </a:r>
            <a:r>
              <a:rPr lang="en-US" sz="1800" b="0" i="1" u="none" strike="noStrike" kern="1200" cap="none" dirty="0">
                <a:ln>
                  <a:noFill/>
                </a:ln>
                <a:latin typeface="Arial" pitchFamily="34"/>
                <a:ea typeface="Arial" pitchFamily="34"/>
                <a:cs typeface="Arial" pitchFamily="34"/>
              </a:rPr>
              <a:t>simple</a:t>
            </a:r>
            <a:r>
              <a:rPr lang="en-US" sz="1800" b="0" i="0" u="none" strike="noStrike" kern="1200" cap="none" dirty="0">
                <a:ln>
                  <a:noFill/>
                </a:ln>
                <a:latin typeface="Arial" pitchFamily="34"/>
                <a:ea typeface="Arial" pitchFamily="34"/>
                <a:cs typeface="Arial" pitchFamily="34"/>
              </a:rPr>
              <a:t> definition of intelligence that is satisfactory to most observers, and most would-be definers of intelligence end up with long checklists of its attributes.”</a:t>
            </a:r>
          </a:p>
        </p:txBody>
      </p:sp>
    </p:spTree>
    <p:extLst>
      <p:ext uri="{BB962C8B-B14F-4D97-AF65-F5344CB8AC3E}">
        <p14:creationId xmlns:p14="http://schemas.microsoft.com/office/powerpoint/2010/main" val="24980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0213F-0526-4F87-BFD0-77AFE4C83667}"/>
              </a:ext>
            </a:extLst>
          </p:cNvPr>
          <p:cNvSpPr>
            <a:spLocks noGrp="1"/>
          </p:cNvSpPr>
          <p:nvPr>
            <p:ph type="title"/>
          </p:nvPr>
        </p:nvSpPr>
        <p:spPr>
          <a:xfrm>
            <a:off x="0" y="271472"/>
            <a:ext cx="12192000" cy="1500188"/>
          </a:xfrm>
          <a:noFill/>
        </p:spPr>
        <p:txBody>
          <a:bodyPr>
            <a:normAutofit/>
          </a:bodyPr>
          <a:lstStyle/>
          <a:p>
            <a:pPr marL="0" marR="0" lvl="0" indent="0" algn="ctr" hangingPunct="0">
              <a:lnSpc>
                <a:spcPct val="100000"/>
              </a:lnSpc>
              <a:spcBef>
                <a:spcPts val="0"/>
              </a:spcBef>
              <a:spcAft>
                <a:spcPts val="1440"/>
              </a:spcAft>
              <a:buNone/>
              <a:tabLst/>
            </a:pPr>
            <a:r>
              <a:rPr lang="en-US" sz="2800" b="0" i="0" u="none" strike="noStrike" kern="1200" cap="none" dirty="0">
                <a:ln>
                  <a:noFill/>
                </a:ln>
                <a:latin typeface="Palatino Linotype" panose="02040502050505030304" pitchFamily="18" charset="0"/>
                <a:ea typeface="Arial" pitchFamily="34"/>
                <a:cs typeface="Arial" pitchFamily="34"/>
              </a:rPr>
              <a:t>What do you think?  What is the defining feature of “intelligence”?</a:t>
            </a:r>
          </a:p>
        </p:txBody>
      </p:sp>
      <p:pic>
        <p:nvPicPr>
          <p:cNvPr id="7" name="Picture 6">
            <a:extLst>
              <a:ext uri="{FF2B5EF4-FFF2-40B4-BE49-F238E27FC236}">
                <a16:creationId xmlns:a16="http://schemas.microsoft.com/office/drawing/2014/main" id="{D64AE8E3-29B7-4073-93F4-02E3DBB76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8" y="2018319"/>
            <a:ext cx="11809523" cy="4825397"/>
          </a:xfrm>
          <a:prstGeom prst="rect">
            <a:avLst/>
          </a:prstGeom>
        </p:spPr>
      </p:pic>
      <p:sp>
        <p:nvSpPr>
          <p:cNvPr id="5" name="TextBox 4">
            <a:extLst>
              <a:ext uri="{FF2B5EF4-FFF2-40B4-BE49-F238E27FC236}">
                <a16:creationId xmlns:a16="http://schemas.microsoft.com/office/drawing/2014/main" id="{38313A4B-4189-4EC0-A3D0-505C6303CCF9}"/>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https://worqiq.com/2018/09/open-to-think-pure-thinking-power/</a:t>
            </a:r>
          </a:p>
          <a:p>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260067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37756A-9B35-4F19-B2A5-2E41774808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5908" y="1900858"/>
            <a:ext cx="2900183" cy="3056284"/>
          </a:xfrm>
        </p:spPr>
      </p:pic>
      <p:sp>
        <p:nvSpPr>
          <p:cNvPr id="3" name="TextBox 2">
            <a:extLst>
              <a:ext uri="{FF2B5EF4-FFF2-40B4-BE49-F238E27FC236}">
                <a16:creationId xmlns:a16="http://schemas.microsoft.com/office/drawing/2014/main" id="{B4D9A26C-FC21-4659-AAC5-142DB285F178}"/>
              </a:ext>
            </a:extLst>
          </p:cNvPr>
          <p:cNvSpPr txBox="1"/>
          <p:nvPr/>
        </p:nvSpPr>
        <p:spPr>
          <a:xfrm>
            <a:off x="0" y="6550223"/>
            <a:ext cx="12192000" cy="307777"/>
          </a:xfrm>
          <a:prstGeom prst="rect">
            <a:avLst/>
          </a:prstGeom>
          <a:noFill/>
        </p:spPr>
        <p:txBody>
          <a:bodyPr wrap="square" rtlCol="0">
            <a:spAutoFit/>
          </a:bodyPr>
          <a:lstStyle/>
          <a:p>
            <a:pPr marL="0" indent="0">
              <a:buNone/>
            </a:pPr>
            <a:r>
              <a:rPr lang="en-US" sz="1400" dirty="0">
                <a:solidFill>
                  <a:schemeClr val="tx1">
                    <a:lumMod val="65000"/>
                    <a:lumOff val="35000"/>
                  </a:schemeClr>
                </a:solidFill>
                <a:latin typeface="+mj-lt"/>
                <a:ea typeface="Verdana" panose="020B0604030504040204" pitchFamily="34" charset="0"/>
              </a:rPr>
              <a:t>Image Credit: </a:t>
            </a:r>
            <a:r>
              <a:rPr lang="en-US" sz="1400" b="0" dirty="0">
                <a:solidFill>
                  <a:schemeClr val="tx1">
                    <a:lumMod val="65000"/>
                    <a:lumOff val="35000"/>
                  </a:schemeClr>
                </a:solidFill>
                <a:latin typeface="+mj-lt"/>
              </a:rPr>
              <a:t>https://www.dreamstime.com/alan-turing-famous-vector-sketch-portrait-isolated-image189405803</a:t>
            </a:r>
          </a:p>
        </p:txBody>
      </p:sp>
    </p:spTree>
    <p:extLst>
      <p:ext uri="{BB962C8B-B14F-4D97-AF65-F5344CB8AC3E}">
        <p14:creationId xmlns:p14="http://schemas.microsoft.com/office/powerpoint/2010/main" val="35297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1B1F8104-0AF1-4BDA-AACA-CAB442AE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20" y="484354"/>
            <a:ext cx="9051760" cy="5889291"/>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258E030E-9A33-448B-BB6F-D15B1E2CDD9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https://searchenterpriseai.techtarget.com/definition/Turing-test</a:t>
            </a:r>
          </a:p>
        </p:txBody>
      </p:sp>
    </p:spTree>
    <p:extLst>
      <p:ext uri="{BB962C8B-B14F-4D97-AF65-F5344CB8AC3E}">
        <p14:creationId xmlns:p14="http://schemas.microsoft.com/office/powerpoint/2010/main" val="21723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C8D218-2D56-40BC-AC60-89E854D3E63B}"/>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ELIZA</a:t>
            </a:r>
          </a:p>
        </p:txBody>
      </p:sp>
      <p:sp>
        <p:nvSpPr>
          <p:cNvPr id="5" name="Title 4">
            <a:extLst>
              <a:ext uri="{FF2B5EF4-FFF2-40B4-BE49-F238E27FC236}">
                <a16:creationId xmlns:a16="http://schemas.microsoft.com/office/drawing/2014/main" id="{D2C58B67-0AB1-4C0E-9AC7-05C4FEFA7E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268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Define Artificial Intelligence</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How do Machines Learn</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Google Teachable Machine</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kuki.ai</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3744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a:p>
            <a:pPr algn="ctr"/>
            <a:r>
              <a:rPr lang="en-US" sz="4800" dirty="0">
                <a:solidFill>
                  <a:schemeClr val="tx1">
                    <a:lumMod val="65000"/>
                    <a:lumOff val="35000"/>
                  </a:schemeClr>
                </a:solidFill>
                <a:latin typeface="Palatino Linotype" panose="02040502050505030304" pitchFamily="18" charset="0"/>
              </a:rPr>
              <a:t>Artificial Intelligence Defined</a:t>
            </a:r>
          </a:p>
        </p:txBody>
      </p:sp>
    </p:spTree>
    <p:extLst>
      <p:ext uri="{BB962C8B-B14F-4D97-AF65-F5344CB8AC3E}">
        <p14:creationId xmlns:p14="http://schemas.microsoft.com/office/powerpoint/2010/main" val="117455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AI is Expansive</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A240B604-1258-4FAC-BA47-26EE475A13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380" y="1825625"/>
            <a:ext cx="8033239" cy="4351338"/>
          </a:xfrm>
        </p:spPr>
      </p:pic>
      <p:sp>
        <p:nvSpPr>
          <p:cNvPr id="4" name="TextBox 3">
            <a:extLst>
              <a:ext uri="{FF2B5EF4-FFF2-40B4-BE49-F238E27FC236}">
                <a16:creationId xmlns:a16="http://schemas.microsoft.com/office/drawing/2014/main" id="{155E6877-BD5B-4AEF-98FB-03BB15356E5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Copeland, M</a:t>
            </a:r>
            <a:r>
              <a:rPr lang="en-US" sz="1400" b="0" i="0" dirty="0">
                <a:solidFill>
                  <a:schemeClr val="tx1">
                    <a:lumMod val="65000"/>
                    <a:lumOff val="35000"/>
                  </a:schemeClr>
                </a:solidFill>
                <a:effectLst/>
                <a:latin typeface="+mj-lt"/>
                <a:ea typeface="Verdana" panose="020B0604030504040204" pitchFamily="34" charset="0"/>
              </a:rPr>
              <a:t>. Retrieve from </a:t>
            </a:r>
            <a:r>
              <a:rPr lang="en-US" sz="1400" b="0" i="0" kern="1200" dirty="0">
                <a:solidFill>
                  <a:schemeClr val="tx1">
                    <a:lumMod val="65000"/>
                    <a:lumOff val="35000"/>
                  </a:schemeClr>
                </a:solidFill>
                <a:effectLst/>
                <a:latin typeface="+mj-lt"/>
                <a:ea typeface="+mn-ea"/>
                <a:cs typeface="+mn-cs"/>
              </a:rPr>
              <a:t>https://blogs.nvidia.com/blog/2016/07/29/whats-difference-artificial-intelligence-machine-learning-deep-learning-ai/</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3899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AI Winters - History of AI Winters | Actuaries Digital">
            <a:extLst>
              <a:ext uri="{FF2B5EF4-FFF2-40B4-BE49-F238E27FC236}">
                <a16:creationId xmlns:a16="http://schemas.microsoft.com/office/drawing/2014/main" id="{0683508E-0856-41B2-9510-64B900448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18" y="1265974"/>
            <a:ext cx="7603363" cy="43260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440CC6-AC58-4F33-A145-DF524A9040F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https://www.mdpi.com/2079-9292/10/4/514/htm</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315169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A76122-636D-4B05-A861-582C712949BC}"/>
              </a:ext>
            </a:extLst>
          </p:cNvPr>
          <p:cNvSpPr txBox="1"/>
          <p:nvPr/>
        </p:nvSpPr>
        <p:spPr>
          <a:xfrm>
            <a:off x="0" y="2082385"/>
            <a:ext cx="12192000" cy="57530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None/>
              <a:tabLst/>
            </a:pPr>
            <a:r>
              <a:rPr lang="en-US" sz="2800" dirty="0">
                <a:latin typeface="Palatino Linotype" panose="02040502050505030304" pitchFamily="18" charset="0"/>
                <a:ea typeface="Arial" pitchFamily="34"/>
                <a:cs typeface="Arial" pitchFamily="34"/>
              </a:rPr>
              <a:t>Enter a single word to</a:t>
            </a:r>
            <a:r>
              <a:rPr lang="en-US" sz="2800" b="0" i="0" u="none" strike="noStrike" kern="1200" cap="none" dirty="0">
                <a:ln>
                  <a:noFill/>
                </a:ln>
                <a:latin typeface="Palatino Linotype" panose="02040502050505030304" pitchFamily="18" charset="0"/>
                <a:ea typeface="Arial" pitchFamily="34"/>
                <a:cs typeface="Arial" pitchFamily="34"/>
              </a:rPr>
              <a:t> describe artificial intelligence</a:t>
            </a:r>
          </a:p>
        </p:txBody>
      </p:sp>
    </p:spTree>
    <p:extLst>
      <p:ext uri="{BB962C8B-B14F-4D97-AF65-F5344CB8AC3E}">
        <p14:creationId xmlns:p14="http://schemas.microsoft.com/office/powerpoint/2010/main" val="334390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8240</TotalTime>
  <Words>2418</Words>
  <Application>Microsoft Office PowerPoint</Application>
  <PresentationFormat>Widescreen</PresentationFormat>
  <Paragraphs>153</Paragraphs>
  <Slides>20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DINPro</vt:lpstr>
      <vt:lpstr>Liberation Sans</vt:lpstr>
      <vt:lpstr>StarSymbol</vt:lpstr>
      <vt:lpstr>Arial</vt:lpstr>
      <vt:lpstr>Calibri</vt:lpstr>
      <vt:lpstr>Calibri Light</vt:lpstr>
      <vt:lpstr>Courier New</vt:lpstr>
      <vt:lpstr>Palatino Linotype</vt:lpstr>
      <vt:lpstr>Wingdings</vt:lpstr>
      <vt:lpstr>Office Theme</vt:lpstr>
      <vt:lpstr>PowerPoint Presentation</vt:lpstr>
      <vt:lpstr>Lesson Overview</vt:lpstr>
      <vt:lpstr>PowerPoint Presentation</vt:lpstr>
      <vt:lpstr>AI is Expansive</vt:lpstr>
      <vt:lpstr>PowerPoint Presentation</vt:lpstr>
      <vt:lpstr>PowerPoint Presentation</vt:lpstr>
      <vt:lpstr>PowerPoint Presentation</vt:lpstr>
      <vt:lpstr>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you think?  What is the defining feature of “intelligence”?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894</cp:revision>
  <dcterms:created xsi:type="dcterms:W3CDTF">2020-06-14T19:48:25Z</dcterms:created>
  <dcterms:modified xsi:type="dcterms:W3CDTF">2022-08-31T20:21:34Z</dcterms:modified>
</cp:coreProperties>
</file>