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22" r:id="rId2"/>
    <p:sldId id="352" r:id="rId3"/>
    <p:sldId id="297" r:id="rId4"/>
    <p:sldId id="324" r:id="rId5"/>
    <p:sldId id="285" r:id="rId6"/>
    <p:sldId id="298" r:id="rId7"/>
    <p:sldId id="274" r:id="rId8"/>
    <p:sldId id="271" r:id="rId9"/>
    <p:sldId id="299" r:id="rId10"/>
    <p:sldId id="267" r:id="rId11"/>
    <p:sldId id="269" r:id="rId12"/>
    <p:sldId id="286" r:id="rId13"/>
    <p:sldId id="323" r:id="rId14"/>
    <p:sldId id="329" r:id="rId15"/>
    <p:sldId id="328" r:id="rId16"/>
    <p:sldId id="287" r:id="rId17"/>
    <p:sldId id="346" r:id="rId18"/>
    <p:sldId id="325" r:id="rId19"/>
    <p:sldId id="317"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83B5"/>
    <a:srgbClr val="598CBB"/>
    <a:srgbClr val="6C9AC3"/>
    <a:srgbClr val="80BE63"/>
    <a:srgbClr val="E28F41"/>
    <a:srgbClr val="FA4616"/>
    <a:srgbClr val="0021A5"/>
    <a:srgbClr val="6666FF"/>
    <a:srgbClr val="FF00F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90" autoAdjust="0"/>
    <p:restoredTop sz="84211" autoAdjust="0"/>
  </p:normalViewPr>
  <p:slideViewPr>
    <p:cSldViewPr snapToGrid="0" showGuides="1">
      <p:cViewPr varScale="1">
        <p:scale>
          <a:sx n="56" d="100"/>
          <a:sy n="56" d="100"/>
        </p:scale>
        <p:origin x="324" y="48"/>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8/31/2022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it appears that a </a:t>
            </a:r>
            <a:r>
              <a:rPr lang="en-US" sz="1200" b="0" i="1" u="none" strike="noStrike" kern="1200" baseline="0" dirty="0">
                <a:solidFill>
                  <a:schemeClr val="tx1"/>
                </a:solidFill>
                <a:latin typeface="+mn-lt"/>
                <a:ea typeface="+mn-ea"/>
                <a:cs typeface="+mn-cs"/>
              </a:rPr>
              <a:t>clustering</a:t>
            </a:r>
            <a:r>
              <a:rPr lang="en-US" sz="1200" b="0" i="0" u="none" strike="noStrike" kern="1200" baseline="0" dirty="0">
                <a:solidFill>
                  <a:schemeClr val="tx1"/>
                </a:solidFill>
                <a:latin typeface="+mn-lt"/>
                <a:ea typeface="+mn-ea"/>
                <a:cs typeface="+mn-cs"/>
              </a:rPr>
              <a:t> algorithm has in fact detected those four groups, separated by the dashed lines. At no point did we tell the algorithm which group a visitor belongs to: it finds those connections without our help.  For example, it might find that 40% of the blog’s visitors are males who love comic books and generally read the blog in the evening, while 20% are young sci-fi lovers who visit during the weekend.  Let’s consider another example…</a:t>
            </a:r>
          </a:p>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2823922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u="none" strike="noStrike" kern="1200" baseline="0" dirty="0">
                <a:solidFill>
                  <a:schemeClr val="tx1"/>
                </a:solidFill>
                <a:latin typeface="+mn-lt"/>
                <a:ea typeface="+mn-ea"/>
                <a:cs typeface="+mn-cs"/>
              </a:rPr>
              <a:t>Visualization </a:t>
            </a:r>
            <a:r>
              <a:rPr lang="en-US" sz="1200" b="0" i="0" u="none" strike="noStrike" kern="1200" baseline="0" dirty="0">
                <a:solidFill>
                  <a:schemeClr val="tx1"/>
                </a:solidFill>
                <a:latin typeface="+mn-lt"/>
                <a:ea typeface="+mn-ea"/>
                <a:cs typeface="+mn-cs"/>
              </a:rPr>
              <a:t>algorithms are also good examples of unsupervised learning algorithms: you feed them a lot of complex and unlabeled data, and they output a 2D or 3D representation of your data that can easily be plotted.  These algorithms try to preserve as much structure as they can so you can understand how the data is organized.</a:t>
            </a:r>
          </a:p>
          <a:p>
            <a:endParaRPr lang="en-US"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Some other examples of unsupervised learning algorithms include: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Clustering</a:t>
            </a:r>
          </a:p>
          <a:p>
            <a:r>
              <a:rPr lang="en-US" sz="1200" b="0" i="0" u="none" strike="noStrike" kern="1200" baseline="0" dirty="0">
                <a:solidFill>
                  <a:schemeClr val="tx1"/>
                </a:solidFill>
                <a:latin typeface="+mn-lt"/>
                <a:ea typeface="+mn-ea"/>
                <a:cs typeface="+mn-cs"/>
              </a:rPr>
              <a:t>• Anomaly detection and novelty detection</a:t>
            </a:r>
          </a:p>
          <a:p>
            <a:r>
              <a:rPr lang="en-US" sz="1200" b="0" i="0" u="none" strike="noStrike" kern="1200" baseline="0" dirty="0">
                <a:solidFill>
                  <a:schemeClr val="tx1"/>
                </a:solidFill>
                <a:latin typeface="+mn-lt"/>
                <a:ea typeface="+mn-ea"/>
                <a:cs typeface="+mn-cs"/>
              </a:rPr>
              <a:t>• Visualization and dimensionality reduction</a:t>
            </a:r>
          </a:p>
          <a:p>
            <a:r>
              <a:rPr lang="en-US" sz="1200" b="0" i="0" u="none" strike="noStrike" kern="1200" baseline="0" dirty="0">
                <a:solidFill>
                  <a:schemeClr val="tx1"/>
                </a:solidFill>
                <a:latin typeface="+mn-lt"/>
                <a:ea typeface="+mn-ea"/>
                <a:cs typeface="+mn-cs"/>
              </a:rPr>
              <a:t>• Association rule learning</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40241900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u="none" strike="noStrike" kern="1200" baseline="0" dirty="0">
                <a:solidFill>
                  <a:schemeClr val="tx1"/>
                </a:solidFill>
                <a:latin typeface="+mn-lt"/>
                <a:ea typeface="+mn-ea"/>
                <a:cs typeface="+mn-cs"/>
              </a:rPr>
              <a:t>Reinforcement Learning </a:t>
            </a:r>
            <a:r>
              <a:rPr lang="en-US" sz="1200" b="0" i="0" u="none" strike="noStrike" kern="1200" baseline="0" dirty="0">
                <a:solidFill>
                  <a:schemeClr val="tx1"/>
                </a:solidFill>
                <a:latin typeface="+mn-lt"/>
                <a:ea typeface="+mn-ea"/>
                <a:cs typeface="+mn-cs"/>
              </a:rPr>
              <a:t>is a very different beast. The learning system, called an </a:t>
            </a:r>
            <a:r>
              <a:rPr lang="en-US" sz="1200" b="0" i="1" u="none" strike="noStrike" kern="1200" baseline="0" dirty="0">
                <a:solidFill>
                  <a:schemeClr val="tx1"/>
                </a:solidFill>
                <a:latin typeface="+mn-lt"/>
                <a:ea typeface="+mn-ea"/>
                <a:cs typeface="+mn-cs"/>
              </a:rPr>
              <a:t>agent </a:t>
            </a:r>
            <a:r>
              <a:rPr lang="en-US" sz="1200" b="0" i="0" u="none" strike="noStrike" kern="1200" baseline="0" dirty="0">
                <a:solidFill>
                  <a:schemeClr val="tx1"/>
                </a:solidFill>
                <a:latin typeface="+mn-lt"/>
                <a:ea typeface="+mn-ea"/>
                <a:cs typeface="+mn-cs"/>
              </a:rPr>
              <a:t>in this context, observes the environment, selects and performs actions, and is then </a:t>
            </a:r>
            <a:r>
              <a:rPr lang="en-US" sz="1200" b="0" i="1" u="none" strike="noStrike" kern="1200" baseline="0" dirty="0">
                <a:solidFill>
                  <a:schemeClr val="tx1"/>
                </a:solidFill>
                <a:latin typeface="+mn-lt"/>
                <a:ea typeface="+mn-ea"/>
                <a:cs typeface="+mn-cs"/>
              </a:rPr>
              <a:t>rewarded</a:t>
            </a:r>
            <a:r>
              <a:rPr lang="en-US" sz="1200" b="0" i="0" u="none" strike="noStrike" kern="1200" baseline="0" dirty="0">
                <a:solidFill>
                  <a:schemeClr val="tx1"/>
                </a:solidFill>
                <a:latin typeface="+mn-lt"/>
                <a:ea typeface="+mn-ea"/>
                <a:cs typeface="+mn-cs"/>
              </a:rPr>
              <a:t> or </a:t>
            </a:r>
            <a:r>
              <a:rPr lang="en-US" sz="1200" b="0" i="1" u="none" strike="noStrike" kern="1200" baseline="0" dirty="0">
                <a:solidFill>
                  <a:schemeClr val="tx1"/>
                </a:solidFill>
                <a:latin typeface="+mn-lt"/>
                <a:ea typeface="+mn-ea"/>
                <a:cs typeface="+mn-cs"/>
              </a:rPr>
              <a:t>penalized</a:t>
            </a:r>
            <a:r>
              <a:rPr lang="en-US" sz="1200" b="0" i="0" u="none" strike="noStrike" kern="1200" baseline="0" dirty="0">
                <a:solidFill>
                  <a:schemeClr val="tx1"/>
                </a:solidFill>
                <a:latin typeface="+mn-lt"/>
                <a:ea typeface="+mn-ea"/>
                <a:cs typeface="+mn-cs"/>
              </a:rPr>
              <a:t> for each action.  On its own, the agent must discover the best strategy, called a </a:t>
            </a:r>
            <a:r>
              <a:rPr lang="en-US" sz="1200" b="0" i="1" u="none" strike="noStrike" kern="1200" baseline="0" dirty="0">
                <a:solidFill>
                  <a:schemeClr val="tx1"/>
                </a:solidFill>
                <a:latin typeface="+mn-lt"/>
                <a:ea typeface="+mn-ea"/>
                <a:cs typeface="+mn-cs"/>
              </a:rPr>
              <a:t>policy,</a:t>
            </a:r>
            <a:r>
              <a:rPr lang="en-US" sz="1200" b="0" i="0" u="none" strike="noStrike" kern="1200" baseline="0" dirty="0">
                <a:solidFill>
                  <a:schemeClr val="tx1"/>
                </a:solidFill>
                <a:latin typeface="+mn-lt"/>
                <a:ea typeface="+mn-ea"/>
                <a:cs typeface="+mn-cs"/>
              </a:rPr>
              <a:t> to get the most reward over time.  A </a:t>
            </a:r>
            <a:r>
              <a:rPr lang="en-US" sz="1200" b="0" i="1" u="none" strike="noStrike" kern="1200" baseline="0" dirty="0">
                <a:solidFill>
                  <a:schemeClr val="tx1"/>
                </a:solidFill>
                <a:latin typeface="+mn-lt"/>
                <a:ea typeface="+mn-ea"/>
                <a:cs typeface="+mn-cs"/>
              </a:rPr>
              <a:t>policy</a:t>
            </a:r>
            <a:r>
              <a:rPr lang="en-US" sz="1200" b="0" i="0" u="none" strike="noStrike" kern="1200" baseline="0" dirty="0">
                <a:solidFill>
                  <a:schemeClr val="tx1"/>
                </a:solidFill>
                <a:latin typeface="+mn-lt"/>
                <a:ea typeface="+mn-ea"/>
                <a:cs typeface="+mn-cs"/>
              </a:rPr>
              <a:t> defines what action the agent should choose when it is in a particular situation.</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For example, many robots implement Reinforcement Learning algorithms to learn how to walk. DeepMind’s AlphaGo program is also a good example of Reinforcement Learning: it made the headlines in May 2017 when it beat the world champion at the game of Go. It learned its winning policy by analyzing millions of games, and then playing many games against itself.</a:t>
            </a:r>
            <a:endParaRPr lang="en-US" dirty="0"/>
          </a:p>
          <a:p>
            <a:endParaRPr lang="en-US"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3813904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1" u="none" strike="noStrike" baseline="0" dirty="0">
                <a:latin typeface="OpenSans-Italic"/>
              </a:rPr>
              <a:t>Why Not Unsupervised Learning?</a:t>
            </a:r>
          </a:p>
          <a:p>
            <a:pPr algn="l"/>
            <a:r>
              <a:rPr lang="en-US" sz="1800" b="0" i="0" u="none" strike="noStrike" baseline="0" dirty="0">
                <a:latin typeface="OpenSans"/>
              </a:rPr>
              <a:t>As in the previous example, here, we have a determined output given an input (an image). We do not want to extract unknown patterns in the data.</a:t>
            </a:r>
          </a:p>
          <a:p>
            <a:pPr algn="l"/>
            <a:endParaRPr lang="en-US" sz="1800" b="0" i="0" u="none" strike="noStrike" baseline="0" dirty="0">
              <a:latin typeface="OpenSans"/>
            </a:endParaRPr>
          </a:p>
          <a:p>
            <a:pPr algn="l"/>
            <a:r>
              <a:rPr lang="en-US" sz="1800" b="0" i="1" u="none" strike="noStrike" baseline="0" dirty="0">
                <a:latin typeface="OpenSans-Italic"/>
              </a:rPr>
              <a:t>Why Not RL?</a:t>
            </a:r>
          </a:p>
          <a:p>
            <a:pPr algn="l"/>
            <a:r>
              <a:rPr lang="en-US" sz="1800" b="0" i="0" u="none" strike="noStrike" baseline="0" dirty="0">
                <a:latin typeface="OpenSans"/>
              </a:rPr>
              <a:t>Detection and classification are not tasks that are suited to the RL framework. We do not have a set of actions the agent should take to solve a problem. Also, in this case, the sequential structure is absent.</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180791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4912447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OpenSans"/>
              </a:rPr>
              <a:t>Playing chess can be seen as an RL problem. The program can perceive the current state of the board (for example, the positions and types of pawns), and, based on</a:t>
            </a:r>
          </a:p>
          <a:p>
            <a:pPr algn="l"/>
            <a:r>
              <a:rPr lang="en-US" sz="1800" b="0" i="0" u="none" strike="noStrike" baseline="0" dirty="0">
                <a:latin typeface="OpenSans"/>
              </a:rPr>
              <a:t>that, it should decide which action to take.</a:t>
            </a:r>
          </a:p>
          <a:p>
            <a:pPr algn="l"/>
            <a:endParaRPr lang="en-US" sz="1800" b="0" i="0" u="none" strike="noStrike" baseline="0" dirty="0">
              <a:latin typeface="OpenSans"/>
            </a:endParaRPr>
          </a:p>
          <a:p>
            <a:pPr algn="l"/>
            <a:r>
              <a:rPr lang="en-US" sz="1800" b="0" i="1" u="none" strike="noStrike" baseline="0" dirty="0">
                <a:latin typeface="OpenSans-Italic"/>
              </a:rPr>
              <a:t>Why Not Supervised?</a:t>
            </a:r>
          </a:p>
          <a:p>
            <a:pPr algn="l"/>
            <a:r>
              <a:rPr lang="en-US" sz="1800" b="0" i="0" u="none" strike="noStrike" baseline="0" dirty="0">
                <a:latin typeface="OpenSans"/>
              </a:rPr>
              <a:t>We can think of playing chess as a supervised learning problem, but we would need to have a dataset, and we should incorporate the sequential structure of the game into the supervised learning problem.</a:t>
            </a:r>
          </a:p>
          <a:p>
            <a:pPr algn="l"/>
            <a:endParaRPr lang="en-US" sz="1800" b="0" i="0" u="none" strike="noStrike" baseline="0" dirty="0">
              <a:latin typeface="OpenSans"/>
            </a:endParaRPr>
          </a:p>
          <a:p>
            <a:pPr algn="l"/>
            <a:r>
              <a:rPr lang="en-US" sz="1800" b="0" i="1" u="none" strike="noStrike" baseline="0" dirty="0">
                <a:latin typeface="OpenSans-Italic"/>
              </a:rPr>
              <a:t>Why Not Unsupervised?</a:t>
            </a:r>
          </a:p>
          <a:p>
            <a:pPr algn="l"/>
            <a:r>
              <a:rPr lang="en-US" sz="1800" b="0" i="0" u="none" strike="noStrike" baseline="0" dirty="0">
                <a:latin typeface="OpenSans"/>
              </a:rPr>
              <a:t>Unsupervised learning does not fit this problem as we are not dealing with learning a representation of the data; we have a defined objective, which is winning the game.</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3585895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and finally, this image summarizes some of the primary ways in which AI is being used today.   I present these applications because background knowledge is key to helping you imagine AI possibilities in your domain.  And it’s the reason why I asked Jim Cusick to provide additional bibliographic support.  Of course, the challenge is to take an application in another area and then modify it, so it works in yours.  I believe this is where a lot of innovation is going to happen in the near future.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20414069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Post general questions (entire class) in Chat…</a:t>
            </a:r>
          </a:p>
          <a:p>
            <a:pPr marL="228600" indent="-228600">
              <a:buAutoNum type="arabicPeriod"/>
            </a:pPr>
            <a:r>
              <a:rPr lang="en-US" dirty="0"/>
              <a:t>Discuss specific implementation questions at the Help table during exercise…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8514942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40054062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steps one usually takes in a typical machine learning project.  Note that the entire process is completely dependent on “Lots” of data.  This truth can be stated simply as, “No data. No machine learning.”</a:t>
            </a:r>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1313138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3642934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Semi-supervised learning</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is a mixture of the previous two learning types, which means it is fed a combination of labeled and unlabeled inputs.  In this image, we see two classes with labeled examples indicated by the green triangles and light-yellow boxes.  The proximity of the unlabeled examples to their labeled counterparts allows the algorithm to divide the data set into two groups, thereby inferring group membership of any new data points.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Often, you will not have the resources to label every item in a dataset.  And so semi-supervised learning provides a middle way forward, between supervised and unsupervised learning.  Here you only need to label a sub-set of instances while still gaining all of the advantages of a trained model.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3414843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 want to introduce you to the different kinds of A.I. learning systems.  There are three principal types of machine learning systems (supervised, unsupervised, and reinforcement).  </a:t>
            </a:r>
          </a:p>
          <a:p>
            <a:pPr marL="0" indent="0">
              <a:buNone/>
            </a:pPr>
            <a:endParaRPr lang="en-US" sz="1200" dirty="0">
              <a:latin typeface="Palatino Linotype" panose="02040502050505030304" pitchFamily="18" charset="0"/>
            </a:endParaRPr>
          </a:p>
          <a:p>
            <a:pPr marL="228600" indent="-228600">
              <a:buAutoNum type="arabicPeriod"/>
            </a:pPr>
            <a:r>
              <a:rPr lang="en-US" sz="1200" dirty="0">
                <a:latin typeface="Palatino Linotype" panose="02040502050505030304" pitchFamily="18" charset="0"/>
              </a:rPr>
              <a:t>Supervised Learning is </a:t>
            </a:r>
            <a:r>
              <a:rPr lang="en-US" sz="1200" dirty="0">
                <a:solidFill>
                  <a:srgbClr val="80BE63"/>
                </a:solidFill>
                <a:latin typeface="Palatino Linotype" panose="02040502050505030304" pitchFamily="18" charset="0"/>
              </a:rPr>
              <a:t>Task Driven</a:t>
            </a:r>
            <a:r>
              <a:rPr lang="en-US" sz="1200" dirty="0">
                <a:solidFill>
                  <a:srgbClr val="0021A5"/>
                </a:solidFill>
                <a:latin typeface="Palatino Linotype" panose="02040502050505030304" pitchFamily="18" charset="0"/>
              </a:rPr>
              <a:t> </a:t>
            </a:r>
            <a:r>
              <a:rPr lang="en-US" sz="1200" dirty="0">
                <a:latin typeface="Palatino Linotype" panose="02040502050505030304" pitchFamily="18" charset="0"/>
              </a:rPr>
              <a:t>(Predict next value)</a:t>
            </a:r>
          </a:p>
          <a:p>
            <a:pPr marL="228600" indent="-228600">
              <a:buAutoNum type="arabicPeriod"/>
            </a:pPr>
            <a:r>
              <a:rPr lang="en-US" sz="1200" dirty="0">
                <a:latin typeface="Palatino Linotype" panose="02040502050505030304" pitchFamily="18" charset="0"/>
              </a:rPr>
              <a:t>Unsupervised Learning is </a:t>
            </a:r>
            <a:r>
              <a:rPr lang="en-US" sz="1200" dirty="0">
                <a:solidFill>
                  <a:srgbClr val="80BE63"/>
                </a:solidFill>
                <a:latin typeface="Palatino Linotype" panose="02040502050505030304" pitchFamily="18" charset="0"/>
              </a:rPr>
              <a:t>Data Driven</a:t>
            </a:r>
            <a:r>
              <a:rPr lang="en-US" sz="1200" dirty="0">
                <a:solidFill>
                  <a:srgbClr val="0021A5"/>
                </a:solidFill>
                <a:latin typeface="Palatino Linotype" panose="02040502050505030304" pitchFamily="18" charset="0"/>
              </a:rPr>
              <a:t> </a:t>
            </a:r>
            <a:r>
              <a:rPr lang="en-US" sz="1200" dirty="0">
                <a:latin typeface="Palatino Linotype" panose="02040502050505030304" pitchFamily="18" charset="0"/>
              </a:rPr>
              <a:t>(Identify Clusters)</a:t>
            </a:r>
          </a:p>
          <a:p>
            <a:pPr marL="228600" indent="-228600">
              <a:buAutoNum type="arabicPeriod"/>
            </a:pPr>
            <a:r>
              <a:rPr lang="en-US" sz="1200" dirty="0">
                <a:latin typeface="Palatino Linotype" panose="02040502050505030304" pitchFamily="18" charset="0"/>
              </a:rPr>
              <a:t>Reinforcement Learning is </a:t>
            </a:r>
            <a:r>
              <a:rPr lang="en-US" sz="1200" dirty="0">
                <a:solidFill>
                  <a:srgbClr val="80BE63"/>
                </a:solidFill>
                <a:latin typeface="Palatino Linotype" panose="02040502050505030304" pitchFamily="18" charset="0"/>
              </a:rPr>
              <a:t>Experience Driven </a:t>
            </a:r>
            <a:r>
              <a:rPr lang="en-US" sz="1200" dirty="0">
                <a:latin typeface="Palatino Linotype" panose="02040502050505030304" pitchFamily="18" charset="0"/>
              </a:rPr>
              <a:t>(Learn from Mistakes)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Let’s dive into the details…</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2830584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r>
              <a:rPr lang="en-US" sz="1800" b="0" i="0" u="none" strike="noStrike" baseline="0" dirty="0">
                <a:latin typeface="OpenSans"/>
              </a:rPr>
              <a:t>1. Supervised learning minimizes the error of the output of the model with respect to a target (label) specified in the training set.</a:t>
            </a:r>
          </a:p>
          <a:p>
            <a:pPr marL="0" indent="0" algn="l">
              <a:buNone/>
            </a:pPr>
            <a:r>
              <a:rPr lang="en-US" sz="1800" b="0" i="0" u="none" strike="noStrike" baseline="0" dirty="0">
                <a:latin typeface="OpenSans"/>
              </a:rPr>
              <a:t>2. Reinforcement Learning maximizes the reward signal of the actions.</a:t>
            </a:r>
          </a:p>
          <a:p>
            <a:pPr marL="0" indent="0" algn="l">
              <a:buNone/>
            </a:pPr>
            <a:r>
              <a:rPr lang="en-US" sz="1800" b="0" i="0" u="none" strike="noStrike" baseline="0" dirty="0">
                <a:latin typeface="OpenSans"/>
              </a:rPr>
              <a:t>3. Unsupervised learning has no target and no reward; it tries to learn a data representation that can be useful.</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2887563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first kind of learning is supervised learning.  Supervised learning are algorithms which work with data that is labelled (annotated).  In this example, we present the algorithm with the image of a dog and its label.  The label is the correct answer.  And through the process of training, the system uses these labels to assess its predictions, correcting and then adjusting itself as it does so.  Eventually, the algorithm is fully trained and should make accurate predictions.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Here’s a concrete 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471665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consider a spam filter.  </a:t>
            </a:r>
            <a:r>
              <a:rPr lang="en-US" sz="1200" b="0" i="1" u="none" strike="noStrike" kern="1200" baseline="0" dirty="0">
                <a:solidFill>
                  <a:schemeClr val="tx1"/>
                </a:solidFill>
                <a:latin typeface="+mn-lt"/>
                <a:ea typeface="+mn-ea"/>
                <a:cs typeface="+mn-cs"/>
              </a:rPr>
              <a:t>Classification </a:t>
            </a:r>
            <a:r>
              <a:rPr lang="en-US" sz="1200" b="0" i="0" u="none" strike="noStrike" kern="1200" baseline="0" dirty="0">
                <a:solidFill>
                  <a:schemeClr val="tx1"/>
                </a:solidFill>
                <a:latin typeface="+mn-lt"/>
                <a:ea typeface="+mn-ea"/>
                <a:cs typeface="+mn-cs"/>
              </a:rPr>
              <a:t>is a typical supervised learning task, and a spam filter is a good example of this.  It is first trained with many example emails along with their </a:t>
            </a:r>
            <a:r>
              <a:rPr lang="en-US" sz="1200" b="0" i="1" u="none" strike="noStrike" kern="1200" baseline="0" dirty="0">
                <a:solidFill>
                  <a:schemeClr val="tx1"/>
                </a:solidFill>
                <a:latin typeface="+mn-lt"/>
                <a:ea typeface="+mn-ea"/>
                <a:cs typeface="+mn-cs"/>
              </a:rPr>
              <a:t>class </a:t>
            </a:r>
            <a:r>
              <a:rPr lang="en-US" sz="1200" b="0" i="0" u="none" strike="noStrike" kern="1200" baseline="0" dirty="0">
                <a:solidFill>
                  <a:schemeClr val="tx1"/>
                </a:solidFill>
                <a:latin typeface="+mn-lt"/>
                <a:ea typeface="+mn-ea"/>
                <a:cs typeface="+mn-cs"/>
              </a:rPr>
              <a:t>(spam or ham), and it must learn how to classify new emails.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2257672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Another typical supervised learning task is to predict a </a:t>
            </a:r>
            <a:r>
              <a:rPr lang="en-US" sz="1200" b="0" i="1" u="none" strike="noStrike" kern="1200" baseline="0" dirty="0">
                <a:solidFill>
                  <a:schemeClr val="tx1"/>
                </a:solidFill>
                <a:latin typeface="+mn-lt"/>
                <a:ea typeface="+mn-ea"/>
                <a:cs typeface="+mn-cs"/>
              </a:rPr>
              <a:t>target </a:t>
            </a:r>
            <a:r>
              <a:rPr lang="en-US" sz="1200" b="0" i="0" u="none" strike="noStrike" kern="1200" baseline="0" dirty="0">
                <a:solidFill>
                  <a:schemeClr val="tx1"/>
                </a:solidFill>
                <a:latin typeface="+mn-lt"/>
                <a:ea typeface="+mn-ea"/>
                <a:cs typeface="+mn-cs"/>
              </a:rPr>
              <a:t>numeric value, such as the price of a car, given a set of </a:t>
            </a:r>
            <a:r>
              <a:rPr lang="en-US" sz="1200" b="0" i="1" u="none" strike="noStrike" kern="1200" baseline="0" dirty="0">
                <a:solidFill>
                  <a:schemeClr val="tx1"/>
                </a:solidFill>
                <a:latin typeface="+mn-lt"/>
                <a:ea typeface="+mn-ea"/>
                <a:cs typeface="+mn-cs"/>
              </a:rPr>
              <a:t>features </a:t>
            </a:r>
            <a:r>
              <a:rPr lang="en-US" sz="1200" b="0" i="0" u="none" strike="noStrike" kern="1200" baseline="0" dirty="0">
                <a:solidFill>
                  <a:schemeClr val="tx1"/>
                </a:solidFill>
                <a:latin typeface="+mn-lt"/>
                <a:ea typeface="+mn-ea"/>
                <a:cs typeface="+mn-cs"/>
              </a:rPr>
              <a:t>(mileage, age, brand, etc.) called </a:t>
            </a:r>
            <a:r>
              <a:rPr lang="en-US" sz="1200" b="0" i="1" u="none" strike="noStrike" kern="1200" baseline="0" dirty="0">
                <a:solidFill>
                  <a:schemeClr val="tx1"/>
                </a:solidFill>
                <a:latin typeface="+mn-lt"/>
                <a:ea typeface="+mn-ea"/>
                <a:cs typeface="+mn-cs"/>
              </a:rPr>
              <a:t>predictors</a:t>
            </a:r>
            <a:r>
              <a:rPr lang="en-US" sz="1200" b="0" i="0" u="none" strike="noStrike" kern="1200" baseline="0" dirty="0">
                <a:solidFill>
                  <a:schemeClr val="tx1"/>
                </a:solidFill>
                <a:latin typeface="+mn-lt"/>
                <a:ea typeface="+mn-ea"/>
                <a:cs typeface="+mn-cs"/>
              </a:rPr>
              <a:t>. This sort of task is called </a:t>
            </a:r>
            <a:r>
              <a:rPr lang="en-US" sz="1200" b="0" i="1" u="none" strike="noStrike" kern="1200" baseline="0" dirty="0">
                <a:solidFill>
                  <a:schemeClr val="tx1"/>
                </a:solidFill>
                <a:latin typeface="+mn-lt"/>
                <a:ea typeface="+mn-ea"/>
                <a:cs typeface="+mn-cs"/>
              </a:rPr>
              <a:t>regression</a:t>
            </a:r>
            <a:r>
              <a:rPr lang="en-US" sz="1200" b="0" i="0" u="none" strike="noStrike" kern="1200" baseline="0" dirty="0">
                <a:solidFill>
                  <a:schemeClr val="tx1"/>
                </a:solidFill>
                <a:latin typeface="+mn-lt"/>
                <a:ea typeface="+mn-ea"/>
                <a:cs typeface="+mn-cs"/>
              </a:rPr>
              <a:t>.  To train the system, you need to give it many examples of cars, including both their predictors and their labels (i.e., their prices).</a:t>
            </a:r>
          </a:p>
          <a:p>
            <a:endParaRPr lang="en-US" sz="1200" b="0" i="0" u="none" strike="noStrike" kern="1200" baseline="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In Machine Learning an </a:t>
            </a:r>
            <a:r>
              <a:rPr lang="en-US" sz="1200" b="0" i="1" u="none" strike="noStrike" kern="1200" baseline="0" dirty="0">
                <a:solidFill>
                  <a:schemeClr val="tx1"/>
                </a:solidFill>
                <a:latin typeface="+mn-lt"/>
                <a:ea typeface="+mn-ea"/>
                <a:cs typeface="+mn-cs"/>
              </a:rPr>
              <a:t>attribute </a:t>
            </a:r>
            <a:r>
              <a:rPr lang="en-US" sz="1200" b="0" i="0" u="none" strike="noStrike" kern="1200" baseline="0" dirty="0">
                <a:solidFill>
                  <a:schemeClr val="tx1"/>
                </a:solidFill>
                <a:latin typeface="+mn-lt"/>
                <a:ea typeface="+mn-ea"/>
                <a:cs typeface="+mn-cs"/>
              </a:rPr>
              <a:t>is a data type (e.g., “mileage”), while a </a:t>
            </a:r>
            <a:r>
              <a:rPr lang="en-US" sz="1200" b="0" i="1" u="none" strike="noStrike" kern="1200" baseline="0" dirty="0">
                <a:solidFill>
                  <a:schemeClr val="tx1"/>
                </a:solidFill>
                <a:latin typeface="+mn-lt"/>
                <a:ea typeface="+mn-ea"/>
                <a:cs typeface="+mn-cs"/>
              </a:rPr>
              <a:t>feature </a:t>
            </a:r>
            <a:r>
              <a:rPr lang="en-US" sz="1200" b="0" i="0" u="none" strike="noStrike" kern="1200" baseline="0" dirty="0">
                <a:solidFill>
                  <a:schemeClr val="tx1"/>
                </a:solidFill>
                <a:latin typeface="+mn-lt"/>
                <a:ea typeface="+mn-ea"/>
                <a:cs typeface="+mn-cs"/>
              </a:rPr>
              <a:t>has several meanings, depending on the context, but generally means an attribute plus its value (e.g., “mileage = 15,000”). Many people use the words </a:t>
            </a:r>
            <a:r>
              <a:rPr lang="en-US" sz="1200" b="0" i="1" u="none" strike="noStrike" kern="1200" baseline="0" dirty="0">
                <a:solidFill>
                  <a:schemeClr val="tx1"/>
                </a:solidFill>
                <a:latin typeface="+mn-lt"/>
                <a:ea typeface="+mn-ea"/>
                <a:cs typeface="+mn-cs"/>
              </a:rPr>
              <a:t>attribute </a:t>
            </a:r>
            <a:r>
              <a:rPr lang="en-US" sz="1200" b="0" i="0" u="none" strike="noStrike" kern="1200" baseline="0" dirty="0">
                <a:solidFill>
                  <a:schemeClr val="tx1"/>
                </a:solidFill>
                <a:latin typeface="+mn-lt"/>
                <a:ea typeface="+mn-ea"/>
                <a:cs typeface="+mn-cs"/>
              </a:rPr>
              <a:t>and </a:t>
            </a:r>
            <a:r>
              <a:rPr lang="en-US" sz="1200" b="0" i="1" u="none" strike="noStrike" kern="1200" baseline="0" dirty="0">
                <a:solidFill>
                  <a:schemeClr val="tx1"/>
                </a:solidFill>
                <a:latin typeface="+mn-lt"/>
                <a:ea typeface="+mn-ea"/>
                <a:cs typeface="+mn-cs"/>
              </a:rPr>
              <a:t>feature </a:t>
            </a:r>
            <a:r>
              <a:rPr lang="en-US" sz="1200" b="0" i="0" u="none" strike="noStrike" kern="1200" baseline="0" dirty="0">
                <a:solidFill>
                  <a:schemeClr val="tx1"/>
                </a:solidFill>
                <a:latin typeface="+mn-lt"/>
                <a:ea typeface="+mn-ea"/>
                <a:cs typeface="+mn-cs"/>
              </a:rPr>
              <a:t>interchangeably.  Feature is used predominantly in the AI literature.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Some other examples of supervised learning algorithms include: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Linear Regression</a:t>
            </a:r>
          </a:p>
          <a:p>
            <a:r>
              <a:rPr lang="en-US" sz="1200" b="0" i="0" u="none" strike="noStrike" kern="1200" baseline="0" dirty="0">
                <a:solidFill>
                  <a:schemeClr val="tx1"/>
                </a:solidFill>
                <a:latin typeface="+mn-lt"/>
                <a:ea typeface="+mn-ea"/>
                <a:cs typeface="+mn-cs"/>
              </a:rPr>
              <a:t>• Logistic Regression</a:t>
            </a:r>
          </a:p>
          <a:p>
            <a:r>
              <a:rPr lang="en-US" sz="1200" b="0" i="0" u="none" strike="noStrike" kern="1200" baseline="0" dirty="0">
                <a:solidFill>
                  <a:schemeClr val="tx1"/>
                </a:solidFill>
                <a:latin typeface="+mn-lt"/>
                <a:ea typeface="+mn-ea"/>
                <a:cs typeface="+mn-cs"/>
              </a:rPr>
              <a:t>• Support Vector Machines (SVMs)</a:t>
            </a:r>
          </a:p>
          <a:p>
            <a:r>
              <a:rPr lang="en-US" sz="1200" b="0" i="0" u="none" strike="noStrike" kern="1200" baseline="0" dirty="0">
                <a:solidFill>
                  <a:schemeClr val="tx1"/>
                </a:solidFill>
                <a:latin typeface="+mn-lt"/>
                <a:ea typeface="+mn-ea"/>
                <a:cs typeface="+mn-cs"/>
              </a:rPr>
              <a:t>• Decision Trees and Random Forests</a:t>
            </a:r>
          </a:p>
          <a:p>
            <a:r>
              <a:rPr lang="en-US" sz="1200" b="0" i="0" u="none" strike="noStrike" kern="1200" baseline="0" dirty="0">
                <a:solidFill>
                  <a:schemeClr val="tx1"/>
                </a:solidFill>
                <a:latin typeface="+mn-lt"/>
                <a:ea typeface="+mn-ea"/>
                <a:cs typeface="+mn-cs"/>
              </a:rPr>
              <a:t>• Neural networks</a:t>
            </a:r>
          </a:p>
          <a:p>
            <a:endParaRPr lang="en-US" sz="1200" b="0" i="0" u="none" strike="noStrike"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239051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second kind of learning is unsupervised learning. Unsupervised learning is an algorithm which discovers hidden patterns in a dataset that is not labelled (annotated).  In other words, the algorithm is presented with a set of inputs but no correct answers or desired outputs – it must discover the structure and patterns in the data on its own.  Consider, for example, the following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5634691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Here we see an unlabeled training dataset of visitors to a popular blog.  In this case, we might want to run a </a:t>
            </a:r>
            <a:r>
              <a:rPr lang="en-US" sz="1200" b="0" i="1" u="none" strike="noStrike" kern="1200" baseline="0" dirty="0">
                <a:solidFill>
                  <a:schemeClr val="tx1"/>
                </a:solidFill>
                <a:latin typeface="+mn-lt"/>
                <a:ea typeface="+mn-ea"/>
                <a:cs typeface="+mn-cs"/>
              </a:rPr>
              <a:t>clustering</a:t>
            </a:r>
            <a:r>
              <a:rPr lang="en-US" sz="1200" b="0" i="0" u="none" strike="noStrike" kern="1200" baseline="0" dirty="0">
                <a:solidFill>
                  <a:schemeClr val="tx1"/>
                </a:solidFill>
                <a:latin typeface="+mn-lt"/>
                <a:ea typeface="+mn-ea"/>
                <a:cs typeface="+mn-cs"/>
              </a:rPr>
              <a:t> algorithm to try and detect groups of similar visitors.  Through visual inspection, we can quickly identify at least four groups.  But will the AI algorithm be able to mimic this capability?</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625541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8/31/2022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8/31/2022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8/31/2022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8/31/2022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8/31/2022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8/31/2022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8/31/2022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8/31/2022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8/31/2022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8/31/2022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8/31/2022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8/31/2022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3.emf"/></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4.emf"/></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AI Systems</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2000" cy="815404"/>
          </a:xfrm>
        </p:spPr>
        <p:txBody>
          <a:bodyPr>
            <a:normAutofit/>
          </a:bodyPr>
          <a:lstStyle/>
          <a:p>
            <a:pPr algn="ctr"/>
            <a:r>
              <a:rPr lang="en-US" dirty="0">
                <a:latin typeface="Palatino Linotype" panose="02040502050505030304" pitchFamily="18" charset="0"/>
                <a:cs typeface="Segoe UI Light" panose="020B0502040204020203" pitchFamily="34" charset="0"/>
              </a:rPr>
              <a:t>Unsupervised Learning</a:t>
            </a:r>
          </a:p>
        </p:txBody>
      </p:sp>
      <p:pic>
        <p:nvPicPr>
          <p:cNvPr id="3" name="Picture 2">
            <a:extLst>
              <a:ext uri="{FF2B5EF4-FFF2-40B4-BE49-F238E27FC236}">
                <a16:creationId xmlns:a16="http://schemas.microsoft.com/office/drawing/2014/main" id="{4FC615C4-0F52-42F0-AD58-8B5E167BA56B}"/>
              </a:ext>
            </a:extLst>
          </p:cNvPr>
          <p:cNvPicPr>
            <a:picLocks noChangeAspect="1"/>
          </p:cNvPicPr>
          <p:nvPr/>
        </p:nvPicPr>
        <p:blipFill>
          <a:blip r:embed="rId3"/>
          <a:stretch>
            <a:fillRect/>
          </a:stretch>
        </p:blipFill>
        <p:spPr>
          <a:xfrm>
            <a:off x="3004301" y="2496731"/>
            <a:ext cx="6183398" cy="2981865"/>
          </a:xfrm>
          <a:prstGeom prst="rect">
            <a:avLst/>
          </a:prstGeom>
        </p:spPr>
      </p:pic>
      <p:sp>
        <p:nvSpPr>
          <p:cNvPr id="4" name="TextBox 3">
            <a:extLst>
              <a:ext uri="{FF2B5EF4-FFF2-40B4-BE49-F238E27FC236}">
                <a16:creationId xmlns:a16="http://schemas.microsoft.com/office/drawing/2014/main" id="{C31D6808-333A-40CF-A92F-A7555FD0B1F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(2019). </a:t>
            </a:r>
            <a:r>
              <a:rPr lang="en-US" sz="1400" i="1" dirty="0">
                <a:solidFill>
                  <a:schemeClr val="tx1">
                    <a:lumMod val="65000"/>
                    <a:lumOff val="35000"/>
                  </a:schemeClr>
                </a:solidFill>
                <a:latin typeface="+mj-lt"/>
                <a:ea typeface="Verdana" panose="020B0604030504040204" pitchFamily="34" charset="0"/>
              </a:rPr>
              <a:t>Hands-On Machine Learning w/Scikit-Learn, Keras &amp; Tensorflow </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4246940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596E405-F35C-4BF5-AB4F-3B909D8A6505}"/>
              </a:ext>
            </a:extLst>
          </p:cNvPr>
          <p:cNvSpPr>
            <a:spLocks noGrp="1"/>
          </p:cNvSpPr>
          <p:nvPr>
            <p:ph type="title"/>
          </p:nvPr>
        </p:nvSpPr>
        <p:spPr>
          <a:xfrm>
            <a:off x="0" y="440190"/>
            <a:ext cx="12192000" cy="815404"/>
          </a:xfrm>
        </p:spPr>
        <p:txBody>
          <a:bodyPr>
            <a:normAutofit/>
          </a:bodyPr>
          <a:lstStyle/>
          <a:p>
            <a:pPr algn="ctr"/>
            <a:r>
              <a:rPr lang="en-US" dirty="0">
                <a:latin typeface="Palatino Linotype" panose="02040502050505030304" pitchFamily="18" charset="0"/>
                <a:cs typeface="Segoe UI Light" panose="020B0502040204020203" pitchFamily="34" charset="0"/>
              </a:rPr>
              <a:t>Unsupervised Learning</a:t>
            </a:r>
          </a:p>
        </p:txBody>
      </p:sp>
      <p:pic>
        <p:nvPicPr>
          <p:cNvPr id="2" name="Picture 1">
            <a:extLst>
              <a:ext uri="{FF2B5EF4-FFF2-40B4-BE49-F238E27FC236}">
                <a16:creationId xmlns:a16="http://schemas.microsoft.com/office/drawing/2014/main" id="{639E0481-B443-4707-A805-D590CBDB6169}"/>
              </a:ext>
            </a:extLst>
          </p:cNvPr>
          <p:cNvPicPr>
            <a:picLocks noChangeAspect="1"/>
          </p:cNvPicPr>
          <p:nvPr/>
        </p:nvPicPr>
        <p:blipFill>
          <a:blip r:embed="rId3"/>
          <a:stretch>
            <a:fillRect/>
          </a:stretch>
        </p:blipFill>
        <p:spPr>
          <a:xfrm>
            <a:off x="2903254" y="1872039"/>
            <a:ext cx="5484359" cy="3595699"/>
          </a:xfrm>
          <a:prstGeom prst="rect">
            <a:avLst/>
          </a:prstGeom>
        </p:spPr>
      </p:pic>
      <p:sp>
        <p:nvSpPr>
          <p:cNvPr id="3" name="Rectangle 2">
            <a:extLst>
              <a:ext uri="{FF2B5EF4-FFF2-40B4-BE49-F238E27FC236}">
                <a16:creationId xmlns:a16="http://schemas.microsoft.com/office/drawing/2014/main" id="{CFA9AEAA-2326-4C95-AA59-AC0DAD268854}"/>
              </a:ext>
            </a:extLst>
          </p:cNvPr>
          <p:cNvSpPr/>
          <p:nvPr/>
        </p:nvSpPr>
        <p:spPr>
          <a:xfrm>
            <a:off x="2903254" y="5714851"/>
            <a:ext cx="6096000" cy="369332"/>
          </a:xfrm>
          <a:prstGeom prst="rect">
            <a:avLst/>
          </a:prstGeom>
        </p:spPr>
        <p:txBody>
          <a:bodyPr>
            <a:spAutoFit/>
          </a:bodyPr>
          <a:lstStyle/>
          <a:p>
            <a:r>
              <a:rPr lang="en-US" i="1" dirty="0">
                <a:latin typeface="MinionPro-It"/>
                <a:cs typeface="Calibri" panose="020F0502020204030204" pitchFamily="34" charset="0"/>
              </a:rPr>
              <a:t>Figure 1-6. Data visualization.</a:t>
            </a:r>
            <a:endParaRPr lang="en-US" dirty="0">
              <a:latin typeface="MinionPro-It"/>
              <a:cs typeface="Calibri" panose="020F0502020204030204" pitchFamily="34" charset="0"/>
            </a:endParaRPr>
          </a:p>
        </p:txBody>
      </p:sp>
      <p:sp>
        <p:nvSpPr>
          <p:cNvPr id="5" name="TextBox 4">
            <a:extLst>
              <a:ext uri="{FF2B5EF4-FFF2-40B4-BE49-F238E27FC236}">
                <a16:creationId xmlns:a16="http://schemas.microsoft.com/office/drawing/2014/main" id="{0316C9C8-EA23-4080-9153-3A9E4A2BEEF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(2019). </a:t>
            </a:r>
            <a:r>
              <a:rPr lang="en-US" sz="1400" i="1" dirty="0">
                <a:solidFill>
                  <a:schemeClr val="tx1">
                    <a:lumMod val="65000"/>
                    <a:lumOff val="35000"/>
                  </a:schemeClr>
                </a:solidFill>
                <a:latin typeface="+mj-lt"/>
                <a:ea typeface="Verdana" panose="020B0604030504040204" pitchFamily="34" charset="0"/>
              </a:rPr>
              <a:t>Hands-On Machine Learning w/Scikit-Learn, Keras &amp; Tensorflow </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859635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2000" cy="815404"/>
          </a:xfrm>
        </p:spPr>
        <p:txBody>
          <a:bodyPr>
            <a:normAutofit/>
          </a:bodyPr>
          <a:lstStyle/>
          <a:p>
            <a:pPr algn="ctr"/>
            <a:r>
              <a:rPr lang="en-US" dirty="0">
                <a:latin typeface="Palatino Linotype" panose="02040502050505030304" pitchFamily="18" charset="0"/>
                <a:cs typeface="Segoe UI Light" panose="020B0502040204020203" pitchFamily="34" charset="0"/>
              </a:rPr>
              <a:t>Reinforcement Learning</a:t>
            </a:r>
          </a:p>
        </p:txBody>
      </p:sp>
      <p:pic>
        <p:nvPicPr>
          <p:cNvPr id="7" name="Picture 6">
            <a:extLst>
              <a:ext uri="{FF2B5EF4-FFF2-40B4-BE49-F238E27FC236}">
                <a16:creationId xmlns:a16="http://schemas.microsoft.com/office/drawing/2014/main" id="{4A30E165-C137-4B3A-9370-2DC85C26B6F7}"/>
              </a:ext>
            </a:extLst>
          </p:cNvPr>
          <p:cNvPicPr>
            <a:picLocks noChangeAspect="1"/>
          </p:cNvPicPr>
          <p:nvPr/>
        </p:nvPicPr>
        <p:blipFill>
          <a:blip r:embed="rId3"/>
          <a:stretch>
            <a:fillRect/>
          </a:stretch>
        </p:blipFill>
        <p:spPr>
          <a:xfrm>
            <a:off x="3919131" y="1606799"/>
            <a:ext cx="4835602" cy="4430099"/>
          </a:xfrm>
          <a:prstGeom prst="rect">
            <a:avLst/>
          </a:prstGeom>
        </p:spPr>
      </p:pic>
      <p:sp>
        <p:nvSpPr>
          <p:cNvPr id="4" name="TextBox 3">
            <a:extLst>
              <a:ext uri="{FF2B5EF4-FFF2-40B4-BE49-F238E27FC236}">
                <a16:creationId xmlns:a16="http://schemas.microsoft.com/office/drawing/2014/main" id="{F1506BC0-E305-4135-B55D-FD35C9D23B8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(2019). </a:t>
            </a:r>
            <a:r>
              <a:rPr lang="en-US" sz="1400" i="1" dirty="0">
                <a:solidFill>
                  <a:schemeClr val="tx1">
                    <a:lumMod val="65000"/>
                    <a:lumOff val="35000"/>
                  </a:schemeClr>
                </a:solidFill>
                <a:latin typeface="+mj-lt"/>
                <a:ea typeface="Verdana" panose="020B0604030504040204" pitchFamily="34" charset="0"/>
              </a:rPr>
              <a:t>Hands-On Machine Learning w/Scikit-Learn, Keras &amp; Tensorflow </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603749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FC1243A7-8C83-4B04-8D42-079AF00BE9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7236" y="4479011"/>
            <a:ext cx="1618654" cy="161865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E4B77BB1-E0E6-4B49-8B22-A29D6FB996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9630" y="4479011"/>
            <a:ext cx="1618654" cy="161865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96436C60-1698-4BFF-9BB6-DA101F99C3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1693" y="4479011"/>
            <a:ext cx="1618654" cy="161865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B7510FA-E180-4A0E-9F63-5635D884C0D6}"/>
              </a:ext>
            </a:extLst>
          </p:cNvPr>
          <p:cNvPicPr>
            <a:picLocks noChangeAspect="1"/>
          </p:cNvPicPr>
          <p:nvPr/>
        </p:nvPicPr>
        <p:blipFill>
          <a:blip r:embed="rId4"/>
          <a:stretch>
            <a:fillRect/>
          </a:stretch>
        </p:blipFill>
        <p:spPr>
          <a:xfrm>
            <a:off x="3677195" y="1549295"/>
            <a:ext cx="4240555" cy="2367644"/>
          </a:xfrm>
          <a:prstGeom prst="rect">
            <a:avLst/>
          </a:prstGeom>
        </p:spPr>
      </p:pic>
      <p:sp>
        <p:nvSpPr>
          <p:cNvPr id="7" name="Title 1">
            <a:extLst>
              <a:ext uri="{FF2B5EF4-FFF2-40B4-BE49-F238E27FC236}">
                <a16:creationId xmlns:a16="http://schemas.microsoft.com/office/drawing/2014/main" id="{07E2917D-2796-41DA-B138-E0CCCCEF6E39}"/>
              </a:ext>
            </a:extLst>
          </p:cNvPr>
          <p:cNvSpPr>
            <a:spLocks noGrp="1"/>
          </p:cNvSpPr>
          <p:nvPr>
            <p:ph type="title"/>
          </p:nvPr>
        </p:nvSpPr>
        <p:spPr>
          <a:xfrm>
            <a:off x="0" y="440190"/>
            <a:ext cx="12191999" cy="815404"/>
          </a:xfrm>
        </p:spPr>
        <p:txBody>
          <a:bodyPr>
            <a:normAutofit/>
          </a:bodyPr>
          <a:lstStyle/>
          <a:p>
            <a:pPr algn="ctr"/>
            <a:r>
              <a:rPr lang="en-US" sz="3200" dirty="0">
                <a:latin typeface="Palatino Linotype" panose="02040502050505030304" pitchFamily="18" charset="0"/>
                <a:cs typeface="Segoe UI Light" panose="020B0502040204020203" pitchFamily="34" charset="0"/>
              </a:rPr>
              <a:t>Detecting and Classifying Dogs and Cats in an Image</a:t>
            </a:r>
          </a:p>
        </p:txBody>
      </p:sp>
      <p:sp>
        <p:nvSpPr>
          <p:cNvPr id="8" name="Title 1">
            <a:extLst>
              <a:ext uri="{FF2B5EF4-FFF2-40B4-BE49-F238E27FC236}">
                <a16:creationId xmlns:a16="http://schemas.microsoft.com/office/drawing/2014/main" id="{BD316B3F-94D5-4114-90F2-69EEDA9058B3}"/>
              </a:ext>
            </a:extLst>
          </p:cNvPr>
          <p:cNvSpPr txBox="1">
            <a:spLocks/>
          </p:cNvSpPr>
          <p:nvPr/>
        </p:nvSpPr>
        <p:spPr>
          <a:xfrm>
            <a:off x="7424036" y="6041959"/>
            <a:ext cx="1873967" cy="4822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Palatino Linotype" panose="02040502050505030304" pitchFamily="18" charset="0"/>
                <a:cs typeface="Segoe UI Light" panose="020B0502040204020203" pitchFamily="34" charset="0"/>
              </a:rPr>
              <a:t>Reinforcement</a:t>
            </a:r>
          </a:p>
        </p:txBody>
      </p:sp>
      <p:sp>
        <p:nvSpPr>
          <p:cNvPr id="9" name="Title 1">
            <a:extLst>
              <a:ext uri="{FF2B5EF4-FFF2-40B4-BE49-F238E27FC236}">
                <a16:creationId xmlns:a16="http://schemas.microsoft.com/office/drawing/2014/main" id="{DD58F0C6-A74B-4B5C-8A81-20C791127D9A}"/>
              </a:ext>
            </a:extLst>
          </p:cNvPr>
          <p:cNvSpPr txBox="1">
            <a:spLocks/>
          </p:cNvSpPr>
          <p:nvPr/>
        </p:nvSpPr>
        <p:spPr>
          <a:xfrm>
            <a:off x="2609579" y="6079227"/>
            <a:ext cx="1873967" cy="4077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Palatino Linotype" panose="02040502050505030304" pitchFamily="18" charset="0"/>
                <a:cs typeface="Segoe UI Light" panose="020B0502040204020203" pitchFamily="34" charset="0"/>
              </a:rPr>
              <a:t>Supervised</a:t>
            </a:r>
          </a:p>
        </p:txBody>
      </p:sp>
      <p:sp>
        <p:nvSpPr>
          <p:cNvPr id="10" name="Title 1">
            <a:extLst>
              <a:ext uri="{FF2B5EF4-FFF2-40B4-BE49-F238E27FC236}">
                <a16:creationId xmlns:a16="http://schemas.microsoft.com/office/drawing/2014/main" id="{F29A425B-06A3-4C58-ACAC-9BCDD43915B3}"/>
              </a:ext>
            </a:extLst>
          </p:cNvPr>
          <p:cNvSpPr txBox="1">
            <a:spLocks/>
          </p:cNvSpPr>
          <p:nvPr/>
        </p:nvSpPr>
        <p:spPr>
          <a:xfrm>
            <a:off x="5016807" y="6041959"/>
            <a:ext cx="1873967" cy="4822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Palatino Linotype" panose="02040502050505030304" pitchFamily="18" charset="0"/>
                <a:cs typeface="Segoe UI Light" panose="020B0502040204020203" pitchFamily="34" charset="0"/>
              </a:rPr>
              <a:t>Unsupervised</a:t>
            </a:r>
          </a:p>
        </p:txBody>
      </p:sp>
      <p:sp>
        <p:nvSpPr>
          <p:cNvPr id="11" name="TextBox 10">
            <a:extLst>
              <a:ext uri="{FF2B5EF4-FFF2-40B4-BE49-F238E27FC236}">
                <a16:creationId xmlns:a16="http://schemas.microsoft.com/office/drawing/2014/main" id="{4370EA87-9619-4AB4-99DC-7BB4AC16441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Palmas, A. (2019). </a:t>
            </a:r>
            <a:r>
              <a:rPr lang="en-US" sz="1400" i="1" dirty="0">
                <a:solidFill>
                  <a:schemeClr val="tx1">
                    <a:lumMod val="65000"/>
                    <a:lumOff val="35000"/>
                  </a:schemeClr>
                </a:solidFill>
                <a:latin typeface="+mj-lt"/>
                <a:ea typeface="Verdana" panose="020B0604030504040204" pitchFamily="34" charset="0"/>
              </a:rPr>
              <a:t>The Reinforcement Learning Workshop</a:t>
            </a:r>
            <a:r>
              <a:rPr lang="en-US" sz="1400" dirty="0">
                <a:solidFill>
                  <a:schemeClr val="tx1">
                    <a:lumMod val="65000"/>
                    <a:lumOff val="35000"/>
                  </a:schemeClr>
                </a:solidFill>
                <a:latin typeface="+mj-lt"/>
                <a:ea typeface="Verdana" panose="020B0604030504040204" pitchFamily="34" charset="0"/>
              </a:rPr>
              <a:t>. Birmingham, UK</a:t>
            </a:r>
            <a:r>
              <a:rPr lang="en-US" sz="1400" b="0" i="0" dirty="0">
                <a:solidFill>
                  <a:schemeClr val="tx1">
                    <a:lumMod val="65000"/>
                    <a:lumOff val="35000"/>
                  </a:schemeClr>
                </a:solidFill>
                <a:effectLst/>
                <a:latin typeface="+mj-lt"/>
                <a:ea typeface="Verdana" panose="020B0604030504040204" pitchFamily="34" charset="0"/>
              </a:rPr>
              <a:t>: Packt Publishing.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89235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FC1243A7-8C83-4B04-8D42-079AF00BE9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7236" y="4479011"/>
            <a:ext cx="1618654" cy="161865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E4B77BB1-E0E6-4B49-8B22-A29D6FB996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9630" y="4479011"/>
            <a:ext cx="1618654" cy="161865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96436C60-1698-4BFF-9BB6-DA101F99C3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1693" y="4479011"/>
            <a:ext cx="1618654" cy="1618654"/>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07E2917D-2796-41DA-B138-E0CCCCEF6E39}"/>
              </a:ext>
            </a:extLst>
          </p:cNvPr>
          <p:cNvSpPr>
            <a:spLocks noGrp="1"/>
          </p:cNvSpPr>
          <p:nvPr>
            <p:ph type="title"/>
          </p:nvPr>
        </p:nvSpPr>
        <p:spPr>
          <a:xfrm>
            <a:off x="0" y="440190"/>
            <a:ext cx="12191999" cy="815404"/>
          </a:xfrm>
        </p:spPr>
        <p:txBody>
          <a:bodyPr>
            <a:normAutofit/>
          </a:bodyPr>
          <a:lstStyle/>
          <a:p>
            <a:pPr algn="ctr"/>
            <a:r>
              <a:rPr lang="en-US" sz="3200" dirty="0">
                <a:latin typeface="Palatino Linotype" panose="02040502050505030304" pitchFamily="18" charset="0"/>
                <a:cs typeface="Segoe UI Light" panose="020B0502040204020203" pitchFamily="34" charset="0"/>
              </a:rPr>
              <a:t>Identifying Clusters in a Dataset</a:t>
            </a:r>
          </a:p>
        </p:txBody>
      </p:sp>
      <p:sp>
        <p:nvSpPr>
          <p:cNvPr id="8" name="Title 1">
            <a:extLst>
              <a:ext uri="{FF2B5EF4-FFF2-40B4-BE49-F238E27FC236}">
                <a16:creationId xmlns:a16="http://schemas.microsoft.com/office/drawing/2014/main" id="{BD316B3F-94D5-4114-90F2-69EEDA9058B3}"/>
              </a:ext>
            </a:extLst>
          </p:cNvPr>
          <p:cNvSpPr txBox="1">
            <a:spLocks/>
          </p:cNvSpPr>
          <p:nvPr/>
        </p:nvSpPr>
        <p:spPr>
          <a:xfrm>
            <a:off x="7424036" y="6041959"/>
            <a:ext cx="1873967" cy="4822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Palatino Linotype" panose="02040502050505030304" pitchFamily="18" charset="0"/>
                <a:cs typeface="Segoe UI Light" panose="020B0502040204020203" pitchFamily="34" charset="0"/>
              </a:rPr>
              <a:t>Reinforcement</a:t>
            </a:r>
          </a:p>
        </p:txBody>
      </p:sp>
      <p:sp>
        <p:nvSpPr>
          <p:cNvPr id="9" name="Title 1">
            <a:extLst>
              <a:ext uri="{FF2B5EF4-FFF2-40B4-BE49-F238E27FC236}">
                <a16:creationId xmlns:a16="http://schemas.microsoft.com/office/drawing/2014/main" id="{DD58F0C6-A74B-4B5C-8A81-20C791127D9A}"/>
              </a:ext>
            </a:extLst>
          </p:cNvPr>
          <p:cNvSpPr txBox="1">
            <a:spLocks/>
          </p:cNvSpPr>
          <p:nvPr/>
        </p:nvSpPr>
        <p:spPr>
          <a:xfrm>
            <a:off x="2609579" y="6079227"/>
            <a:ext cx="1873967" cy="4077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Palatino Linotype" panose="02040502050505030304" pitchFamily="18" charset="0"/>
                <a:cs typeface="Segoe UI Light" panose="020B0502040204020203" pitchFamily="34" charset="0"/>
              </a:rPr>
              <a:t>Supervised</a:t>
            </a:r>
          </a:p>
        </p:txBody>
      </p:sp>
      <p:sp>
        <p:nvSpPr>
          <p:cNvPr id="10" name="Title 1">
            <a:extLst>
              <a:ext uri="{FF2B5EF4-FFF2-40B4-BE49-F238E27FC236}">
                <a16:creationId xmlns:a16="http://schemas.microsoft.com/office/drawing/2014/main" id="{F29A425B-06A3-4C58-ACAC-9BCDD43915B3}"/>
              </a:ext>
            </a:extLst>
          </p:cNvPr>
          <p:cNvSpPr txBox="1">
            <a:spLocks/>
          </p:cNvSpPr>
          <p:nvPr/>
        </p:nvSpPr>
        <p:spPr>
          <a:xfrm>
            <a:off x="5016807" y="6041959"/>
            <a:ext cx="1873967" cy="4822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Palatino Linotype" panose="02040502050505030304" pitchFamily="18" charset="0"/>
                <a:cs typeface="Segoe UI Light" panose="020B0502040204020203" pitchFamily="34" charset="0"/>
              </a:rPr>
              <a:t>Unsupervised</a:t>
            </a:r>
          </a:p>
        </p:txBody>
      </p:sp>
      <p:sp>
        <p:nvSpPr>
          <p:cNvPr id="11" name="TextBox 10">
            <a:extLst>
              <a:ext uri="{FF2B5EF4-FFF2-40B4-BE49-F238E27FC236}">
                <a16:creationId xmlns:a16="http://schemas.microsoft.com/office/drawing/2014/main" id="{4370EA87-9619-4AB4-99DC-7BB4AC16441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Palmas, A. (2019). </a:t>
            </a:r>
            <a:r>
              <a:rPr lang="en-US" sz="1400" i="1" dirty="0">
                <a:solidFill>
                  <a:schemeClr val="tx1">
                    <a:lumMod val="65000"/>
                    <a:lumOff val="35000"/>
                  </a:schemeClr>
                </a:solidFill>
                <a:latin typeface="+mj-lt"/>
                <a:ea typeface="Verdana" panose="020B0604030504040204" pitchFamily="34" charset="0"/>
              </a:rPr>
              <a:t>The Reinforcement Learning Workshop</a:t>
            </a:r>
            <a:r>
              <a:rPr lang="en-US" sz="1400" dirty="0">
                <a:solidFill>
                  <a:schemeClr val="tx1">
                    <a:lumMod val="65000"/>
                    <a:lumOff val="35000"/>
                  </a:schemeClr>
                </a:solidFill>
                <a:latin typeface="+mj-lt"/>
                <a:ea typeface="Verdana" panose="020B0604030504040204" pitchFamily="34" charset="0"/>
              </a:rPr>
              <a:t>. Birmingham, UK</a:t>
            </a:r>
            <a:r>
              <a:rPr lang="en-US" sz="1400" b="0" i="0" dirty="0">
                <a:solidFill>
                  <a:schemeClr val="tx1">
                    <a:lumMod val="65000"/>
                    <a:lumOff val="35000"/>
                  </a:schemeClr>
                </a:solidFill>
                <a:effectLst/>
                <a:latin typeface="+mj-lt"/>
                <a:ea typeface="Verdana" panose="020B0604030504040204" pitchFamily="34" charset="0"/>
              </a:rPr>
              <a:t>: Packt Publishing. (Chapter 1)</a:t>
            </a:r>
            <a:endParaRPr lang="en-US" sz="1400" dirty="0">
              <a:solidFill>
                <a:schemeClr val="tx1">
                  <a:lumMod val="65000"/>
                  <a:lumOff val="35000"/>
                </a:schemeClr>
              </a:solidFill>
              <a:latin typeface="+mj-lt"/>
              <a:ea typeface="Verdana" panose="020B0604030504040204" pitchFamily="34" charset="0"/>
            </a:endParaRPr>
          </a:p>
        </p:txBody>
      </p:sp>
      <p:pic>
        <p:nvPicPr>
          <p:cNvPr id="12" name="Picture 11">
            <a:extLst>
              <a:ext uri="{FF2B5EF4-FFF2-40B4-BE49-F238E27FC236}">
                <a16:creationId xmlns:a16="http://schemas.microsoft.com/office/drawing/2014/main" id="{19D6C171-77A1-4A7E-A2A7-22A8BEF4364C}"/>
              </a:ext>
            </a:extLst>
          </p:cNvPr>
          <p:cNvPicPr>
            <a:picLocks noChangeAspect="1"/>
          </p:cNvPicPr>
          <p:nvPr/>
        </p:nvPicPr>
        <p:blipFill>
          <a:blip r:embed="rId4"/>
          <a:stretch>
            <a:fillRect/>
          </a:stretch>
        </p:blipFill>
        <p:spPr>
          <a:xfrm>
            <a:off x="2505678" y="1364043"/>
            <a:ext cx="6232914" cy="2858847"/>
          </a:xfrm>
          <a:prstGeom prst="rect">
            <a:avLst/>
          </a:prstGeom>
        </p:spPr>
      </p:pic>
    </p:spTree>
    <p:extLst>
      <p:ext uri="{BB962C8B-B14F-4D97-AF65-F5344CB8AC3E}">
        <p14:creationId xmlns:p14="http://schemas.microsoft.com/office/powerpoint/2010/main" val="3864235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FC1243A7-8C83-4B04-8D42-079AF00BE9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7236" y="4479011"/>
            <a:ext cx="1618654" cy="161865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E4B77BB1-E0E6-4B49-8B22-A29D6FB996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9630" y="4479011"/>
            <a:ext cx="1618654" cy="161865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96436C60-1698-4BFF-9BB6-DA101F99C3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1693" y="4479011"/>
            <a:ext cx="1618654" cy="1618654"/>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07E2917D-2796-41DA-B138-E0CCCCEF6E39}"/>
              </a:ext>
            </a:extLst>
          </p:cNvPr>
          <p:cNvSpPr>
            <a:spLocks noGrp="1"/>
          </p:cNvSpPr>
          <p:nvPr>
            <p:ph type="title"/>
          </p:nvPr>
        </p:nvSpPr>
        <p:spPr>
          <a:xfrm>
            <a:off x="0" y="440190"/>
            <a:ext cx="12191999" cy="815404"/>
          </a:xfrm>
        </p:spPr>
        <p:txBody>
          <a:bodyPr>
            <a:normAutofit/>
          </a:bodyPr>
          <a:lstStyle/>
          <a:p>
            <a:pPr algn="ctr"/>
            <a:r>
              <a:rPr lang="en-US" sz="3200" dirty="0">
                <a:latin typeface="Palatino Linotype" panose="02040502050505030304" pitchFamily="18" charset="0"/>
                <a:cs typeface="Segoe UI Light" panose="020B0502040204020203" pitchFamily="34" charset="0"/>
              </a:rPr>
              <a:t>Playing Chess</a:t>
            </a:r>
          </a:p>
        </p:txBody>
      </p:sp>
      <p:sp>
        <p:nvSpPr>
          <p:cNvPr id="8" name="Title 1">
            <a:extLst>
              <a:ext uri="{FF2B5EF4-FFF2-40B4-BE49-F238E27FC236}">
                <a16:creationId xmlns:a16="http://schemas.microsoft.com/office/drawing/2014/main" id="{BD316B3F-94D5-4114-90F2-69EEDA9058B3}"/>
              </a:ext>
            </a:extLst>
          </p:cNvPr>
          <p:cNvSpPr txBox="1">
            <a:spLocks/>
          </p:cNvSpPr>
          <p:nvPr/>
        </p:nvSpPr>
        <p:spPr>
          <a:xfrm>
            <a:off x="7424036" y="6041959"/>
            <a:ext cx="1873967" cy="4822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Palatino Linotype" panose="02040502050505030304" pitchFamily="18" charset="0"/>
                <a:cs typeface="Segoe UI Light" panose="020B0502040204020203" pitchFamily="34" charset="0"/>
              </a:rPr>
              <a:t>Reinforcement</a:t>
            </a:r>
          </a:p>
        </p:txBody>
      </p:sp>
      <p:sp>
        <p:nvSpPr>
          <p:cNvPr id="9" name="Title 1">
            <a:extLst>
              <a:ext uri="{FF2B5EF4-FFF2-40B4-BE49-F238E27FC236}">
                <a16:creationId xmlns:a16="http://schemas.microsoft.com/office/drawing/2014/main" id="{DD58F0C6-A74B-4B5C-8A81-20C791127D9A}"/>
              </a:ext>
            </a:extLst>
          </p:cNvPr>
          <p:cNvSpPr txBox="1">
            <a:spLocks/>
          </p:cNvSpPr>
          <p:nvPr/>
        </p:nvSpPr>
        <p:spPr>
          <a:xfrm>
            <a:off x="2609579" y="6079227"/>
            <a:ext cx="1873967" cy="4077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Palatino Linotype" panose="02040502050505030304" pitchFamily="18" charset="0"/>
                <a:cs typeface="Segoe UI Light" panose="020B0502040204020203" pitchFamily="34" charset="0"/>
              </a:rPr>
              <a:t>Supervised</a:t>
            </a:r>
          </a:p>
        </p:txBody>
      </p:sp>
      <p:sp>
        <p:nvSpPr>
          <p:cNvPr id="10" name="Title 1">
            <a:extLst>
              <a:ext uri="{FF2B5EF4-FFF2-40B4-BE49-F238E27FC236}">
                <a16:creationId xmlns:a16="http://schemas.microsoft.com/office/drawing/2014/main" id="{F29A425B-06A3-4C58-ACAC-9BCDD43915B3}"/>
              </a:ext>
            </a:extLst>
          </p:cNvPr>
          <p:cNvSpPr txBox="1">
            <a:spLocks/>
          </p:cNvSpPr>
          <p:nvPr/>
        </p:nvSpPr>
        <p:spPr>
          <a:xfrm>
            <a:off x="5016807" y="6041959"/>
            <a:ext cx="1873967" cy="4822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Palatino Linotype" panose="02040502050505030304" pitchFamily="18" charset="0"/>
                <a:cs typeface="Segoe UI Light" panose="020B0502040204020203" pitchFamily="34" charset="0"/>
              </a:rPr>
              <a:t>Unsupervised</a:t>
            </a:r>
          </a:p>
        </p:txBody>
      </p:sp>
      <p:pic>
        <p:nvPicPr>
          <p:cNvPr id="11" name="Picture 10" descr="Diagram&#10;&#10;Description automatically generated">
            <a:extLst>
              <a:ext uri="{FF2B5EF4-FFF2-40B4-BE49-F238E27FC236}">
                <a16:creationId xmlns:a16="http://schemas.microsoft.com/office/drawing/2014/main" id="{9FF885C8-FC57-4347-A4B5-7BB2638ED5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6757" y="1405827"/>
            <a:ext cx="9398483" cy="2851297"/>
          </a:xfrm>
          <a:prstGeom prst="rect">
            <a:avLst/>
          </a:prstGeom>
        </p:spPr>
      </p:pic>
      <p:sp>
        <p:nvSpPr>
          <p:cNvPr id="12" name="TextBox 11">
            <a:extLst>
              <a:ext uri="{FF2B5EF4-FFF2-40B4-BE49-F238E27FC236}">
                <a16:creationId xmlns:a16="http://schemas.microsoft.com/office/drawing/2014/main" id="{C0B7534F-4FB8-4235-B186-948CE8818BC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Palmas, A. (2019). </a:t>
            </a:r>
            <a:r>
              <a:rPr lang="en-US" sz="1400" i="1" dirty="0">
                <a:solidFill>
                  <a:schemeClr val="tx1">
                    <a:lumMod val="65000"/>
                    <a:lumOff val="35000"/>
                  </a:schemeClr>
                </a:solidFill>
                <a:latin typeface="+mj-lt"/>
                <a:ea typeface="Verdana" panose="020B0604030504040204" pitchFamily="34" charset="0"/>
              </a:rPr>
              <a:t>The Reinforcement Learning Workshop</a:t>
            </a:r>
            <a:r>
              <a:rPr lang="en-US" sz="1400" dirty="0">
                <a:solidFill>
                  <a:schemeClr val="tx1">
                    <a:lumMod val="65000"/>
                    <a:lumOff val="35000"/>
                  </a:schemeClr>
                </a:solidFill>
                <a:latin typeface="+mj-lt"/>
                <a:ea typeface="Verdana" panose="020B0604030504040204" pitchFamily="34" charset="0"/>
              </a:rPr>
              <a:t>. Birmingham, UK</a:t>
            </a:r>
            <a:r>
              <a:rPr lang="en-US" sz="1400" b="0" i="0" dirty="0">
                <a:solidFill>
                  <a:schemeClr val="tx1">
                    <a:lumMod val="65000"/>
                    <a:lumOff val="35000"/>
                  </a:schemeClr>
                </a:solidFill>
                <a:effectLst/>
                <a:latin typeface="+mj-lt"/>
                <a:ea typeface="Verdana" panose="020B0604030504040204" pitchFamily="34" charset="0"/>
              </a:rPr>
              <a:t>: Packt Publishing.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331442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511791" y="440190"/>
            <a:ext cx="11061510" cy="815404"/>
          </a:xfrm>
        </p:spPr>
        <p:txBody>
          <a:bodyPr>
            <a:normAutofit/>
          </a:bodyPr>
          <a:lstStyle/>
          <a:p>
            <a:pPr algn="ctr"/>
            <a:r>
              <a:rPr lang="en-US" dirty="0">
                <a:latin typeface="Palatino Linotype" panose="02040502050505030304" pitchFamily="18" charset="0"/>
                <a:cs typeface="Segoe UI Light" panose="020B0502040204020203" pitchFamily="34" charset="0"/>
              </a:rPr>
              <a:t>Applications</a:t>
            </a:r>
          </a:p>
        </p:txBody>
      </p:sp>
      <p:pic>
        <p:nvPicPr>
          <p:cNvPr id="5" name="Picture 4">
            <a:extLst>
              <a:ext uri="{FF2B5EF4-FFF2-40B4-BE49-F238E27FC236}">
                <a16:creationId xmlns:a16="http://schemas.microsoft.com/office/drawing/2014/main" id="{ACB07797-7B87-46D0-98EE-5F648FFB451E}"/>
              </a:ext>
            </a:extLst>
          </p:cNvPr>
          <p:cNvPicPr>
            <a:picLocks noChangeAspect="1"/>
          </p:cNvPicPr>
          <p:nvPr/>
        </p:nvPicPr>
        <p:blipFill>
          <a:blip r:embed="rId3"/>
          <a:stretch>
            <a:fillRect/>
          </a:stretch>
        </p:blipFill>
        <p:spPr>
          <a:xfrm>
            <a:off x="221024" y="2065597"/>
            <a:ext cx="11758743" cy="3885498"/>
          </a:xfrm>
          <a:prstGeom prst="rect">
            <a:avLst/>
          </a:prstGeom>
        </p:spPr>
      </p:pic>
    </p:spTree>
    <p:extLst>
      <p:ext uri="{BB962C8B-B14F-4D97-AF65-F5344CB8AC3E}">
        <p14:creationId xmlns:p14="http://schemas.microsoft.com/office/powerpoint/2010/main" val="3160123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Questions</a:t>
            </a:r>
          </a:p>
        </p:txBody>
      </p:sp>
      <p:pic>
        <p:nvPicPr>
          <p:cNvPr id="5" name="Content Placeholder 8" descr="Icon&#10;&#10;Description automatically generated">
            <a:extLst>
              <a:ext uri="{FF2B5EF4-FFF2-40B4-BE49-F238E27FC236}">
                <a16:creationId xmlns:a16="http://schemas.microsoft.com/office/drawing/2014/main" id="{F163D1E6-F27A-41D3-A3CF-77D0C0565159}"/>
              </a:ext>
            </a:extLst>
          </p:cNvPr>
          <p:cNvPicPr>
            <a:picLocks noGrp="1" noChangeAspect="1"/>
          </p:cNvPicPr>
          <p:nvPr>
            <p:ph idx="1"/>
          </p:nvPr>
        </p:nvPicPr>
        <p:blipFill>
          <a:blip r:embed="rId3">
            <a:clrChange>
              <a:clrFrom>
                <a:srgbClr val="F6F6F6"/>
              </a:clrFrom>
              <a:clrTo>
                <a:srgbClr val="F6F6F6">
                  <a:alpha val="0"/>
                </a:srgbClr>
              </a:clrTo>
            </a:clrChange>
            <a:extLst>
              <a:ext uri="{28A0092B-C50C-407E-A947-70E740481C1C}">
                <a14:useLocalDpi xmlns:a14="http://schemas.microsoft.com/office/drawing/2010/main" val="0"/>
              </a:ext>
            </a:extLst>
          </a:blip>
          <a:stretch>
            <a:fillRect/>
          </a:stretch>
        </p:blipFill>
        <p:spPr>
          <a:xfrm>
            <a:off x="3615901" y="2465061"/>
            <a:ext cx="4740693" cy="2723008"/>
          </a:xfrm>
        </p:spPr>
      </p:pic>
    </p:spTree>
    <p:extLst>
      <p:ext uri="{BB962C8B-B14F-4D97-AF65-F5344CB8AC3E}">
        <p14:creationId xmlns:p14="http://schemas.microsoft.com/office/powerpoint/2010/main" val="20875204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1336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1BDB90-DEEA-4DE3-A3F9-5E48C44137B9}"/>
              </a:ext>
            </a:extLst>
          </p:cNvPr>
          <p:cNvPicPr>
            <a:picLocks noChangeAspect="1"/>
          </p:cNvPicPr>
          <p:nvPr/>
        </p:nvPicPr>
        <p:blipFill>
          <a:blip r:embed="rId3"/>
          <a:stretch>
            <a:fillRect/>
          </a:stretch>
        </p:blipFill>
        <p:spPr>
          <a:xfrm>
            <a:off x="1929114" y="978061"/>
            <a:ext cx="8333772" cy="4901878"/>
          </a:xfrm>
          <a:prstGeom prst="rect">
            <a:avLst/>
          </a:prstGeom>
        </p:spPr>
      </p:pic>
    </p:spTree>
    <p:extLst>
      <p:ext uri="{BB962C8B-B14F-4D97-AF65-F5344CB8AC3E}">
        <p14:creationId xmlns:p14="http://schemas.microsoft.com/office/powerpoint/2010/main" val="3090121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38177-E2EE-ACAC-A57C-F03FA29EC836}"/>
              </a:ext>
            </a:extLst>
          </p:cNvPr>
          <p:cNvSpPr>
            <a:spLocks noGrp="1"/>
          </p:cNvSpPr>
          <p:nvPr>
            <p:ph type="title"/>
          </p:nvPr>
        </p:nvSpPr>
        <p:spPr/>
        <p:txBody>
          <a:bodyPr/>
          <a:lstStyle/>
          <a:p>
            <a:r>
              <a:rPr lang="en-US" dirty="0">
                <a:solidFill>
                  <a:schemeClr val="tx1">
                    <a:lumMod val="75000"/>
                    <a:lumOff val="25000"/>
                  </a:schemeClr>
                </a:solidFill>
                <a:latin typeface="Palatino Linotype" panose="02040502050505030304" pitchFamily="18" charset="0"/>
              </a:rPr>
              <a:t>Lesson Overview</a:t>
            </a:r>
          </a:p>
        </p:txBody>
      </p:sp>
      <p:sp>
        <p:nvSpPr>
          <p:cNvPr id="3" name="Content Placeholder 2">
            <a:extLst>
              <a:ext uri="{FF2B5EF4-FFF2-40B4-BE49-F238E27FC236}">
                <a16:creationId xmlns:a16="http://schemas.microsoft.com/office/drawing/2014/main" id="{8626DB86-54B4-A1E2-6C25-C049F364ED25}"/>
              </a:ext>
            </a:extLst>
          </p:cNvPr>
          <p:cNvSpPr>
            <a:spLocks noGrp="1"/>
          </p:cNvSpPr>
          <p:nvPr>
            <p:ph idx="1"/>
          </p:nvPr>
        </p:nvSpPr>
        <p:spPr>
          <a:xfrm>
            <a:off x="1013564" y="1825626"/>
            <a:ext cx="10515600" cy="504215"/>
          </a:xfrm>
        </p:spPr>
        <p:txBody>
          <a:body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
        <p:nvSpPr>
          <p:cNvPr id="5" name="Content Placeholder 2">
            <a:extLst>
              <a:ext uri="{FF2B5EF4-FFF2-40B4-BE49-F238E27FC236}">
                <a16:creationId xmlns:a16="http://schemas.microsoft.com/office/drawing/2014/main" id="{7070644F-62DF-8674-4A8A-C2FA1554028E}"/>
              </a:ext>
            </a:extLst>
          </p:cNvPr>
          <p:cNvSpPr txBox="1">
            <a:spLocks/>
          </p:cNvSpPr>
          <p:nvPr/>
        </p:nvSpPr>
        <p:spPr>
          <a:xfrm>
            <a:off x="1013564" y="2464778"/>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
        <p:nvSpPr>
          <p:cNvPr id="6" name="Content Placeholder 2">
            <a:extLst>
              <a:ext uri="{FF2B5EF4-FFF2-40B4-BE49-F238E27FC236}">
                <a16:creationId xmlns:a16="http://schemas.microsoft.com/office/drawing/2014/main" id="{FF2490E1-D7A0-7027-6DCC-60BB6819CD9E}"/>
              </a:ext>
            </a:extLst>
          </p:cNvPr>
          <p:cNvSpPr txBox="1">
            <a:spLocks/>
          </p:cNvSpPr>
          <p:nvPr/>
        </p:nvSpPr>
        <p:spPr>
          <a:xfrm>
            <a:off x="1013564" y="3103930"/>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
        <p:nvSpPr>
          <p:cNvPr id="7" name="Content Placeholder 2">
            <a:extLst>
              <a:ext uri="{FF2B5EF4-FFF2-40B4-BE49-F238E27FC236}">
                <a16:creationId xmlns:a16="http://schemas.microsoft.com/office/drawing/2014/main" id="{6D3279E5-D518-B484-9FCF-B12663A4E8FF}"/>
              </a:ext>
            </a:extLst>
          </p:cNvPr>
          <p:cNvSpPr txBox="1">
            <a:spLocks/>
          </p:cNvSpPr>
          <p:nvPr/>
        </p:nvSpPr>
        <p:spPr>
          <a:xfrm>
            <a:off x="1013564" y="3743082"/>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Tree>
    <p:extLst>
      <p:ext uri="{BB962C8B-B14F-4D97-AF65-F5344CB8AC3E}">
        <p14:creationId xmlns:p14="http://schemas.microsoft.com/office/powerpoint/2010/main" val="1416141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2000" cy="815404"/>
          </a:xfrm>
        </p:spPr>
        <p:txBody>
          <a:bodyPr>
            <a:normAutofit/>
          </a:bodyPr>
          <a:lstStyle/>
          <a:p>
            <a:pPr algn="ctr"/>
            <a:r>
              <a:rPr lang="en-US" dirty="0">
                <a:latin typeface="Palatino Linotype" panose="02040502050505030304" pitchFamily="18" charset="0"/>
                <a:cs typeface="Segoe UI Light" panose="020B0502040204020203" pitchFamily="34" charset="0"/>
              </a:rPr>
              <a:t>Semi-Supervised Learning</a:t>
            </a:r>
          </a:p>
        </p:txBody>
      </p:sp>
      <p:pic>
        <p:nvPicPr>
          <p:cNvPr id="5" name="Picture 4">
            <a:extLst>
              <a:ext uri="{FF2B5EF4-FFF2-40B4-BE49-F238E27FC236}">
                <a16:creationId xmlns:a16="http://schemas.microsoft.com/office/drawing/2014/main" id="{893814E3-F219-45ED-8098-13DEC3583CCB}"/>
              </a:ext>
            </a:extLst>
          </p:cNvPr>
          <p:cNvPicPr>
            <a:picLocks noChangeAspect="1"/>
          </p:cNvPicPr>
          <p:nvPr/>
        </p:nvPicPr>
        <p:blipFill>
          <a:blip r:embed="rId3"/>
          <a:stretch>
            <a:fillRect/>
          </a:stretch>
        </p:blipFill>
        <p:spPr>
          <a:xfrm>
            <a:off x="2269053" y="2075326"/>
            <a:ext cx="7653893" cy="3690992"/>
          </a:xfrm>
          <a:prstGeom prst="rect">
            <a:avLst/>
          </a:prstGeom>
        </p:spPr>
      </p:pic>
      <p:sp>
        <p:nvSpPr>
          <p:cNvPr id="4" name="TextBox 3">
            <a:extLst>
              <a:ext uri="{FF2B5EF4-FFF2-40B4-BE49-F238E27FC236}">
                <a16:creationId xmlns:a16="http://schemas.microsoft.com/office/drawing/2014/main" id="{44FC8811-03B9-4B74-AA36-570FAEE975D6}"/>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(2019). </a:t>
            </a:r>
            <a:r>
              <a:rPr lang="en-US" sz="1400" i="1" dirty="0">
                <a:solidFill>
                  <a:schemeClr val="tx1">
                    <a:lumMod val="65000"/>
                    <a:lumOff val="35000"/>
                  </a:schemeClr>
                </a:solidFill>
                <a:latin typeface="+mj-lt"/>
                <a:ea typeface="Verdana" panose="020B0604030504040204" pitchFamily="34" charset="0"/>
              </a:rPr>
              <a:t>Hands-On Machine Learning w/Scikit-Learn, Keras &amp; Tensorflow </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46374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A3EA873-9215-4245-A571-9427338BA81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https://towardsdatascience.com/what-are-the-types-of-machine-learning-e2b9e5d1756f</a:t>
            </a:r>
            <a:endParaRPr lang="en-US" sz="1400" dirty="0">
              <a:solidFill>
                <a:schemeClr val="tx1">
                  <a:lumMod val="65000"/>
                  <a:lumOff val="35000"/>
                </a:schemeClr>
              </a:solidFill>
              <a:latin typeface="+mj-lt"/>
              <a:ea typeface="Verdana" panose="020B0604030504040204" pitchFamily="34" charset="0"/>
            </a:endParaRPr>
          </a:p>
        </p:txBody>
      </p:sp>
      <p:pic>
        <p:nvPicPr>
          <p:cNvPr id="5" name="Picture 4" descr="Diagram&#10;&#10;Description automatically generated">
            <a:extLst>
              <a:ext uri="{FF2B5EF4-FFF2-40B4-BE49-F238E27FC236}">
                <a16:creationId xmlns:a16="http://schemas.microsoft.com/office/drawing/2014/main" id="{BBF9058A-5170-40DE-9A8F-1B69BF44E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1837" y="1685925"/>
            <a:ext cx="5648325" cy="3486150"/>
          </a:xfrm>
          <a:prstGeom prst="rect">
            <a:avLst/>
          </a:prstGeom>
        </p:spPr>
      </p:pic>
    </p:spTree>
    <p:extLst>
      <p:ext uri="{BB962C8B-B14F-4D97-AF65-F5344CB8AC3E}">
        <p14:creationId xmlns:p14="http://schemas.microsoft.com/office/powerpoint/2010/main" val="3276872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0A34AB-652A-4ED3-9F2F-D6870E237A05}"/>
              </a:ext>
            </a:extLst>
          </p:cNvPr>
          <p:cNvPicPr>
            <a:picLocks noChangeAspect="1"/>
          </p:cNvPicPr>
          <p:nvPr/>
        </p:nvPicPr>
        <p:blipFill>
          <a:blip r:embed="rId3"/>
          <a:stretch>
            <a:fillRect/>
          </a:stretch>
        </p:blipFill>
        <p:spPr>
          <a:xfrm>
            <a:off x="3120107" y="255331"/>
            <a:ext cx="5951785" cy="6045107"/>
          </a:xfrm>
          <a:prstGeom prst="rect">
            <a:avLst/>
          </a:prstGeom>
        </p:spPr>
      </p:pic>
      <p:sp>
        <p:nvSpPr>
          <p:cNvPr id="5" name="TextBox 4">
            <a:extLst>
              <a:ext uri="{FF2B5EF4-FFF2-40B4-BE49-F238E27FC236}">
                <a16:creationId xmlns:a16="http://schemas.microsoft.com/office/drawing/2014/main" id="{76ACCFE1-FA9F-4EA7-88D6-57DFBE824437}"/>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Palmas, A. (2019). </a:t>
            </a:r>
            <a:r>
              <a:rPr lang="en-US" sz="1400" i="1" dirty="0">
                <a:solidFill>
                  <a:schemeClr val="tx1">
                    <a:lumMod val="65000"/>
                    <a:lumOff val="35000"/>
                  </a:schemeClr>
                </a:solidFill>
                <a:latin typeface="+mj-lt"/>
                <a:ea typeface="Verdana" panose="020B0604030504040204" pitchFamily="34" charset="0"/>
              </a:rPr>
              <a:t>The Reinforcement Learning Workshop</a:t>
            </a:r>
            <a:r>
              <a:rPr lang="en-US" sz="1400" dirty="0">
                <a:solidFill>
                  <a:schemeClr val="tx1">
                    <a:lumMod val="65000"/>
                    <a:lumOff val="35000"/>
                  </a:schemeClr>
                </a:solidFill>
                <a:latin typeface="+mj-lt"/>
                <a:ea typeface="Verdana" panose="020B0604030504040204" pitchFamily="34" charset="0"/>
              </a:rPr>
              <a:t>. Birmingham, UK</a:t>
            </a:r>
            <a:r>
              <a:rPr lang="en-US" sz="1400" b="0" i="0" dirty="0">
                <a:solidFill>
                  <a:schemeClr val="tx1">
                    <a:lumMod val="65000"/>
                    <a:lumOff val="35000"/>
                  </a:schemeClr>
                </a:solidFill>
                <a:effectLst/>
                <a:latin typeface="+mj-lt"/>
                <a:ea typeface="Verdana" panose="020B0604030504040204" pitchFamily="34" charset="0"/>
              </a:rPr>
              <a:t>: Packt Publishing.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94869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2000" cy="815404"/>
          </a:xfrm>
        </p:spPr>
        <p:txBody>
          <a:bodyPr>
            <a:normAutofit/>
          </a:bodyPr>
          <a:lstStyle/>
          <a:p>
            <a:pPr algn="ctr"/>
            <a:r>
              <a:rPr lang="en-US" dirty="0">
                <a:latin typeface="Palatino Linotype" panose="02040502050505030304" pitchFamily="18" charset="0"/>
                <a:cs typeface="Segoe UI Light" panose="020B0502040204020203" pitchFamily="34" charset="0"/>
              </a:rPr>
              <a:t>Supervised Learning</a:t>
            </a:r>
          </a:p>
        </p:txBody>
      </p:sp>
      <p:pic>
        <p:nvPicPr>
          <p:cNvPr id="7" name="Picture 6">
            <a:extLst>
              <a:ext uri="{FF2B5EF4-FFF2-40B4-BE49-F238E27FC236}">
                <a16:creationId xmlns:a16="http://schemas.microsoft.com/office/drawing/2014/main" id="{10BCCF7B-0BA8-4F8D-98C9-A7AFC5076A57}"/>
              </a:ext>
            </a:extLst>
          </p:cNvPr>
          <p:cNvPicPr>
            <a:picLocks noChangeAspect="1"/>
          </p:cNvPicPr>
          <p:nvPr/>
        </p:nvPicPr>
        <p:blipFill>
          <a:blip r:embed="rId3"/>
          <a:stretch>
            <a:fillRect/>
          </a:stretch>
        </p:blipFill>
        <p:spPr>
          <a:xfrm>
            <a:off x="4214812" y="2629213"/>
            <a:ext cx="3762375" cy="2019300"/>
          </a:xfrm>
          <a:prstGeom prst="rect">
            <a:avLst/>
          </a:prstGeom>
        </p:spPr>
      </p:pic>
      <p:sp>
        <p:nvSpPr>
          <p:cNvPr id="4" name="TextBox 3">
            <a:extLst>
              <a:ext uri="{FF2B5EF4-FFF2-40B4-BE49-F238E27FC236}">
                <a16:creationId xmlns:a16="http://schemas.microsoft.com/office/drawing/2014/main" id="{1EEA7388-E6F9-44EA-B72A-A6BC799472B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Taylor, M. (2017). </a:t>
            </a:r>
            <a:r>
              <a:rPr lang="en-US" sz="1400" i="1" dirty="0">
                <a:solidFill>
                  <a:schemeClr val="tx1">
                    <a:lumMod val="65000"/>
                    <a:lumOff val="35000"/>
                  </a:schemeClr>
                </a:solidFill>
                <a:latin typeface="+mj-lt"/>
                <a:ea typeface="Verdana" panose="020B0604030504040204" pitchFamily="34" charset="0"/>
              </a:rPr>
              <a:t>Neural Networks: A Visual Introduction for Beginners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Blue Windmill Media.</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622845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2000" cy="815404"/>
          </a:xfrm>
        </p:spPr>
        <p:txBody>
          <a:bodyPr>
            <a:normAutofit/>
          </a:bodyPr>
          <a:lstStyle/>
          <a:p>
            <a:pPr algn="ctr"/>
            <a:r>
              <a:rPr lang="en-US" dirty="0">
                <a:latin typeface="Palatino Linotype" panose="02040502050505030304" pitchFamily="18" charset="0"/>
                <a:cs typeface="Segoe UI Light" panose="020B0502040204020203" pitchFamily="34" charset="0"/>
              </a:rPr>
              <a:t>Supervised Learning</a:t>
            </a:r>
          </a:p>
        </p:txBody>
      </p:sp>
      <p:pic>
        <p:nvPicPr>
          <p:cNvPr id="3" name="Picture 2">
            <a:extLst>
              <a:ext uri="{FF2B5EF4-FFF2-40B4-BE49-F238E27FC236}">
                <a16:creationId xmlns:a16="http://schemas.microsoft.com/office/drawing/2014/main" id="{783729CF-DB62-41BE-BEA7-FAD770B63717}"/>
              </a:ext>
            </a:extLst>
          </p:cNvPr>
          <p:cNvPicPr>
            <a:picLocks noChangeAspect="1"/>
          </p:cNvPicPr>
          <p:nvPr/>
        </p:nvPicPr>
        <p:blipFill>
          <a:blip r:embed="rId3"/>
          <a:stretch>
            <a:fillRect/>
          </a:stretch>
        </p:blipFill>
        <p:spPr>
          <a:xfrm>
            <a:off x="1801550" y="2379100"/>
            <a:ext cx="8588899" cy="2743405"/>
          </a:xfrm>
          <a:prstGeom prst="rect">
            <a:avLst/>
          </a:prstGeom>
        </p:spPr>
      </p:pic>
      <p:sp>
        <p:nvSpPr>
          <p:cNvPr id="7" name="TextBox 6">
            <a:extLst>
              <a:ext uri="{FF2B5EF4-FFF2-40B4-BE49-F238E27FC236}">
                <a16:creationId xmlns:a16="http://schemas.microsoft.com/office/drawing/2014/main" id="{EECDF27D-83A7-47B8-91B2-09145046C104}"/>
              </a:ext>
            </a:extLst>
          </p:cNvPr>
          <p:cNvSpPr txBox="1"/>
          <p:nvPr/>
        </p:nvSpPr>
        <p:spPr>
          <a:xfrm>
            <a:off x="1801550" y="5665458"/>
            <a:ext cx="6419461" cy="371448"/>
          </a:xfrm>
          <a:prstGeom prst="rect">
            <a:avLst/>
          </a:prstGeom>
          <a:noFill/>
        </p:spPr>
        <p:txBody>
          <a:bodyPr wrap="square" rtlCol="0">
            <a:spAutoFit/>
          </a:bodyPr>
          <a:lstStyle/>
          <a:p>
            <a:r>
              <a:rPr lang="en-US" i="1" dirty="0">
                <a:latin typeface="MinionPro-It"/>
              </a:rPr>
              <a:t>Figure 1-1. A labeled training set for spam classification.</a:t>
            </a:r>
            <a:endParaRPr lang="en-US" dirty="0">
              <a:latin typeface="MinionPro-It"/>
            </a:endParaRPr>
          </a:p>
        </p:txBody>
      </p:sp>
      <p:sp>
        <p:nvSpPr>
          <p:cNvPr id="6" name="TextBox 5">
            <a:extLst>
              <a:ext uri="{FF2B5EF4-FFF2-40B4-BE49-F238E27FC236}">
                <a16:creationId xmlns:a16="http://schemas.microsoft.com/office/drawing/2014/main" id="{6F83D49F-5650-47A6-B07E-5A26511E4741}"/>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(2019). </a:t>
            </a:r>
            <a:r>
              <a:rPr lang="en-US" sz="1400" i="1" dirty="0">
                <a:solidFill>
                  <a:schemeClr val="tx1">
                    <a:lumMod val="65000"/>
                    <a:lumOff val="35000"/>
                  </a:schemeClr>
                </a:solidFill>
                <a:latin typeface="+mj-lt"/>
                <a:ea typeface="Verdana" panose="020B0604030504040204" pitchFamily="34" charset="0"/>
              </a:rPr>
              <a:t>Hands-On Machine Learning w/Scikit-Learn, Keras &amp; Tensorflow </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615087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2000" cy="815404"/>
          </a:xfrm>
        </p:spPr>
        <p:txBody>
          <a:bodyPr>
            <a:normAutofit/>
          </a:bodyPr>
          <a:lstStyle/>
          <a:p>
            <a:pPr algn="ctr"/>
            <a:r>
              <a:rPr lang="en-US" dirty="0">
                <a:latin typeface="Palatino Linotype" panose="02040502050505030304" pitchFamily="18" charset="0"/>
                <a:cs typeface="Segoe UI Light" panose="020B0502040204020203" pitchFamily="34" charset="0"/>
              </a:rPr>
              <a:t>Supervised Learning</a:t>
            </a:r>
          </a:p>
        </p:txBody>
      </p:sp>
      <p:pic>
        <p:nvPicPr>
          <p:cNvPr id="3" name="Picture 2">
            <a:extLst>
              <a:ext uri="{FF2B5EF4-FFF2-40B4-BE49-F238E27FC236}">
                <a16:creationId xmlns:a16="http://schemas.microsoft.com/office/drawing/2014/main" id="{09795969-437A-4997-8374-F1E20DB6D276}"/>
              </a:ext>
            </a:extLst>
          </p:cNvPr>
          <p:cNvPicPr>
            <a:picLocks noChangeAspect="1"/>
          </p:cNvPicPr>
          <p:nvPr/>
        </p:nvPicPr>
        <p:blipFill>
          <a:blip r:embed="rId3"/>
          <a:stretch>
            <a:fillRect/>
          </a:stretch>
        </p:blipFill>
        <p:spPr>
          <a:xfrm>
            <a:off x="3108110" y="2166567"/>
            <a:ext cx="6558405" cy="3326295"/>
          </a:xfrm>
          <a:prstGeom prst="rect">
            <a:avLst/>
          </a:prstGeom>
        </p:spPr>
      </p:pic>
      <p:sp>
        <p:nvSpPr>
          <p:cNvPr id="7" name="TextBox 6">
            <a:extLst>
              <a:ext uri="{FF2B5EF4-FFF2-40B4-BE49-F238E27FC236}">
                <a16:creationId xmlns:a16="http://schemas.microsoft.com/office/drawing/2014/main" id="{27FA1CAB-D95C-4B75-935E-90398B1AB8D8}"/>
              </a:ext>
            </a:extLst>
          </p:cNvPr>
          <p:cNvSpPr txBox="1"/>
          <p:nvPr/>
        </p:nvSpPr>
        <p:spPr>
          <a:xfrm>
            <a:off x="3108110" y="5756988"/>
            <a:ext cx="7024935" cy="369332"/>
          </a:xfrm>
          <a:prstGeom prst="rect">
            <a:avLst/>
          </a:prstGeom>
          <a:noFill/>
        </p:spPr>
        <p:txBody>
          <a:bodyPr wrap="square" rtlCol="0">
            <a:spAutoFit/>
          </a:bodyPr>
          <a:lstStyle/>
          <a:p>
            <a:r>
              <a:rPr lang="en-US" i="1" dirty="0">
                <a:latin typeface="MinionPro-It"/>
              </a:rPr>
              <a:t>Figure 1-2. A regression problem: predict a value, given an input feature.</a:t>
            </a:r>
            <a:endParaRPr lang="en-US" dirty="0">
              <a:latin typeface="MinionPro-It"/>
            </a:endParaRPr>
          </a:p>
        </p:txBody>
      </p:sp>
      <p:sp>
        <p:nvSpPr>
          <p:cNvPr id="5" name="TextBox 4">
            <a:extLst>
              <a:ext uri="{FF2B5EF4-FFF2-40B4-BE49-F238E27FC236}">
                <a16:creationId xmlns:a16="http://schemas.microsoft.com/office/drawing/2014/main" id="{4BC007C6-6C34-4108-B6AF-232F6D5AB7C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(2019). </a:t>
            </a:r>
            <a:r>
              <a:rPr lang="en-US" sz="1400" i="1" dirty="0">
                <a:solidFill>
                  <a:schemeClr val="tx1">
                    <a:lumMod val="65000"/>
                    <a:lumOff val="35000"/>
                  </a:schemeClr>
                </a:solidFill>
                <a:latin typeface="+mj-lt"/>
                <a:ea typeface="Verdana" panose="020B0604030504040204" pitchFamily="34" charset="0"/>
              </a:rPr>
              <a:t>Hands-On Machine Learning w/Scikit-Learn, Keras &amp; Tensorflow </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605780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2000" cy="815404"/>
          </a:xfrm>
        </p:spPr>
        <p:txBody>
          <a:bodyPr>
            <a:normAutofit/>
          </a:bodyPr>
          <a:lstStyle/>
          <a:p>
            <a:pPr algn="ctr"/>
            <a:r>
              <a:rPr lang="en-US" dirty="0">
                <a:latin typeface="Palatino Linotype" panose="02040502050505030304" pitchFamily="18" charset="0"/>
                <a:cs typeface="Segoe UI Light" panose="020B0502040204020203" pitchFamily="34" charset="0"/>
              </a:rPr>
              <a:t>Unsupervised Learning</a:t>
            </a:r>
          </a:p>
        </p:txBody>
      </p:sp>
      <p:pic>
        <p:nvPicPr>
          <p:cNvPr id="4" name="Picture 3">
            <a:extLst>
              <a:ext uri="{FF2B5EF4-FFF2-40B4-BE49-F238E27FC236}">
                <a16:creationId xmlns:a16="http://schemas.microsoft.com/office/drawing/2014/main" id="{020FE876-B9EF-492F-A22E-49EE94076E8B}"/>
              </a:ext>
            </a:extLst>
          </p:cNvPr>
          <p:cNvPicPr>
            <a:picLocks noChangeAspect="1"/>
          </p:cNvPicPr>
          <p:nvPr/>
        </p:nvPicPr>
        <p:blipFill>
          <a:blip r:embed="rId3"/>
          <a:stretch>
            <a:fillRect/>
          </a:stretch>
        </p:blipFill>
        <p:spPr>
          <a:xfrm>
            <a:off x="4192778" y="2649667"/>
            <a:ext cx="3781425" cy="2038350"/>
          </a:xfrm>
          <a:prstGeom prst="rect">
            <a:avLst/>
          </a:prstGeom>
        </p:spPr>
      </p:pic>
      <p:sp>
        <p:nvSpPr>
          <p:cNvPr id="6" name="TextBox 5">
            <a:extLst>
              <a:ext uri="{FF2B5EF4-FFF2-40B4-BE49-F238E27FC236}">
                <a16:creationId xmlns:a16="http://schemas.microsoft.com/office/drawing/2014/main" id="{6F22C904-9079-4644-A284-60042DE4638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Taylor, M. (2017). </a:t>
            </a:r>
            <a:r>
              <a:rPr lang="en-US" sz="1400" i="1" dirty="0">
                <a:solidFill>
                  <a:schemeClr val="tx1">
                    <a:lumMod val="65000"/>
                    <a:lumOff val="35000"/>
                  </a:schemeClr>
                </a:solidFill>
                <a:latin typeface="+mj-lt"/>
                <a:ea typeface="Verdana" panose="020B0604030504040204" pitchFamily="34" charset="0"/>
              </a:rPr>
              <a:t>Neural Networks: A Visual Introduction for Beginners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Blue Windmill Media.</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4005337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2000" cy="815404"/>
          </a:xfrm>
        </p:spPr>
        <p:txBody>
          <a:bodyPr>
            <a:normAutofit/>
          </a:bodyPr>
          <a:lstStyle/>
          <a:p>
            <a:pPr algn="ctr"/>
            <a:r>
              <a:rPr lang="en-US" dirty="0">
                <a:latin typeface="Palatino Linotype" panose="02040502050505030304" pitchFamily="18" charset="0"/>
                <a:cs typeface="Segoe UI Light" panose="020B0502040204020203" pitchFamily="34" charset="0"/>
              </a:rPr>
              <a:t>Unsupervised Learning</a:t>
            </a:r>
          </a:p>
        </p:txBody>
      </p:sp>
      <p:pic>
        <p:nvPicPr>
          <p:cNvPr id="3" name="Picture 2">
            <a:extLst>
              <a:ext uri="{FF2B5EF4-FFF2-40B4-BE49-F238E27FC236}">
                <a16:creationId xmlns:a16="http://schemas.microsoft.com/office/drawing/2014/main" id="{95A9097A-6FD6-4082-A3E5-B7346D9922A4}"/>
              </a:ext>
            </a:extLst>
          </p:cNvPr>
          <p:cNvPicPr>
            <a:picLocks noChangeAspect="1"/>
          </p:cNvPicPr>
          <p:nvPr/>
        </p:nvPicPr>
        <p:blipFill>
          <a:blip r:embed="rId3"/>
          <a:stretch>
            <a:fillRect/>
          </a:stretch>
        </p:blipFill>
        <p:spPr>
          <a:xfrm>
            <a:off x="2968150" y="2352345"/>
            <a:ext cx="6087178" cy="2889070"/>
          </a:xfrm>
          <a:prstGeom prst="rect">
            <a:avLst/>
          </a:prstGeom>
        </p:spPr>
      </p:pic>
      <p:sp>
        <p:nvSpPr>
          <p:cNvPr id="4" name="TextBox 3">
            <a:extLst>
              <a:ext uri="{FF2B5EF4-FFF2-40B4-BE49-F238E27FC236}">
                <a16:creationId xmlns:a16="http://schemas.microsoft.com/office/drawing/2014/main" id="{529ACE95-5368-4D6C-B36C-00E3E577D176}"/>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(2019). </a:t>
            </a:r>
            <a:r>
              <a:rPr lang="en-US" sz="1400" i="1" dirty="0">
                <a:solidFill>
                  <a:schemeClr val="tx1">
                    <a:lumMod val="65000"/>
                    <a:lumOff val="35000"/>
                  </a:schemeClr>
                </a:solidFill>
                <a:latin typeface="+mj-lt"/>
                <a:ea typeface="Verdana" panose="020B0604030504040204" pitchFamily="34" charset="0"/>
              </a:rPr>
              <a:t>Hands-On Machine Learning w/Scikit-Learn, Keras &amp; Tensorflow </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720656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8405</TotalTime>
  <Words>1916</Words>
  <Application>Microsoft Office PowerPoint</Application>
  <PresentationFormat>Widescreen</PresentationFormat>
  <Paragraphs>134</Paragraphs>
  <Slides>20</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MinionPro-It</vt:lpstr>
      <vt:lpstr>OpenSans</vt:lpstr>
      <vt:lpstr>OpenSans-Italic</vt:lpstr>
      <vt:lpstr>Arial</vt:lpstr>
      <vt:lpstr>Calibri</vt:lpstr>
      <vt:lpstr>Calibri Light</vt:lpstr>
      <vt:lpstr>Palatino Linotype</vt:lpstr>
      <vt:lpstr>Wingdings</vt:lpstr>
      <vt:lpstr>Office Theme</vt:lpstr>
      <vt:lpstr>PowerPoint Presentation</vt:lpstr>
      <vt:lpstr>Lesson Overview</vt:lpstr>
      <vt:lpstr>PowerPoint Presentation</vt:lpstr>
      <vt:lpstr>PowerPoint Presentation</vt:lpstr>
      <vt:lpstr>Supervised Learning</vt:lpstr>
      <vt:lpstr>Supervised Learning</vt:lpstr>
      <vt:lpstr>Supervised Learning</vt:lpstr>
      <vt:lpstr>Unsupervised Learning</vt:lpstr>
      <vt:lpstr>Unsupervised Learning</vt:lpstr>
      <vt:lpstr>Unsupervised Learning</vt:lpstr>
      <vt:lpstr>Unsupervised Learning</vt:lpstr>
      <vt:lpstr>Reinforcement Learning</vt:lpstr>
      <vt:lpstr>Detecting and Classifying Dogs and Cats in an Image</vt:lpstr>
      <vt:lpstr>Identifying Clusters in a Dataset</vt:lpstr>
      <vt:lpstr>Playing Chess</vt:lpstr>
      <vt:lpstr>Applications</vt:lpstr>
      <vt:lpstr>Questions</vt:lpstr>
      <vt:lpstr>PowerPoint Presentation</vt:lpstr>
      <vt:lpstr>PowerPoint Presentation</vt:lpstr>
      <vt:lpstr>Semi-Supervised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916</cp:revision>
  <dcterms:created xsi:type="dcterms:W3CDTF">2020-06-14T19:48:25Z</dcterms:created>
  <dcterms:modified xsi:type="dcterms:W3CDTF">2022-08-31T20:24:42Z</dcterms:modified>
</cp:coreProperties>
</file>