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24" r:id="rId2"/>
    <p:sldId id="351" r:id="rId3"/>
    <p:sldId id="275" r:id="rId4"/>
    <p:sldId id="318" r:id="rId5"/>
    <p:sldId id="317" r:id="rId6"/>
    <p:sldId id="334" r:id="rId7"/>
    <p:sldId id="304" r:id="rId8"/>
    <p:sldId id="289" r:id="rId9"/>
    <p:sldId id="327" r:id="rId10"/>
    <p:sldId id="315" r:id="rId11"/>
    <p:sldId id="328" r:id="rId12"/>
    <p:sldId id="325" r:id="rId13"/>
    <p:sldId id="350" r:id="rId14"/>
    <p:sldId id="331" r:id="rId15"/>
    <p:sldId id="335" r:id="rId16"/>
    <p:sldId id="338" r:id="rId17"/>
    <p:sldId id="336" r:id="rId18"/>
    <p:sldId id="321" r:id="rId19"/>
    <p:sldId id="292" r:id="rId20"/>
    <p:sldId id="337" r:id="rId21"/>
    <p:sldId id="305" r:id="rId22"/>
    <p:sldId id="306" r:id="rId23"/>
    <p:sldId id="307" r:id="rId24"/>
    <p:sldId id="308" r:id="rId25"/>
    <p:sldId id="309" r:id="rId26"/>
    <p:sldId id="310" r:id="rId27"/>
    <p:sldId id="333" r:id="rId28"/>
    <p:sldId id="294" r:id="rId29"/>
    <p:sldId id="301" r:id="rId30"/>
    <p:sldId id="352" r:id="rId31"/>
    <p:sldId id="295" r:id="rId3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07B"/>
    <a:srgbClr val="30335C"/>
    <a:srgbClr val="FFFFFF"/>
    <a:srgbClr val="232542"/>
    <a:srgbClr val="64BB7E"/>
    <a:srgbClr val="6CB677"/>
    <a:srgbClr val="60BA7B"/>
    <a:srgbClr val="2D3052"/>
    <a:srgbClr val="517495"/>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7300" autoAdjust="0"/>
  </p:normalViewPr>
  <p:slideViewPr>
    <p:cSldViewPr snapToGrid="0" showGuides="1">
      <p:cViewPr varScale="1">
        <p:scale>
          <a:sx n="44" d="100"/>
          <a:sy n="44" d="100"/>
        </p:scale>
        <p:origin x="648"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12" tIns="46656" rIns="93312" bIns="46656" rtlCol="0"/>
          <a:lstStyle>
            <a:lvl1pPr algn="r">
              <a:defRPr sz="1200"/>
            </a:lvl1pPr>
          </a:lstStyle>
          <a:p>
            <a:fld id="{FD93C9B2-20F6-4DB1-B471-224337D0AC79}" type="datetimeFigureOut">
              <a:rPr lang="en-US" smtClean="0"/>
              <a:t>9/6/2022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2" tIns="46656" rIns="93312" bIns="4665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7071"/>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3" cy="467071"/>
          </a:xfrm>
          <a:prstGeom prst="rect">
            <a:avLst/>
          </a:prstGeom>
        </p:spPr>
        <p:txBody>
          <a:bodyPr vert="horz" lIns="93312" tIns="46656" rIns="93312" bIns="46656"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Python experience or other programming language experience – faculty member with extensive MatLab coding experience</a:t>
            </a:r>
          </a:p>
          <a:p>
            <a:pPr marL="699832" lvl="1" indent="-233277" defTabSz="933111">
              <a:buFontTx/>
              <a:buAutoNum type="arabicPeriod"/>
              <a:defRPr/>
            </a:pPr>
            <a:r>
              <a:rPr lang="en-US" dirty="0"/>
              <a:t>We provide the code in these workshops – you’re not writing programs from scratch</a:t>
            </a:r>
          </a:p>
          <a:p>
            <a:pPr marL="699832" lvl="1" indent="-233277" defTabSz="933111">
              <a:buFontTx/>
              <a:buAutoNum type="arabicPeriod"/>
              <a:defRPr/>
            </a:pPr>
            <a:r>
              <a:rPr lang="en-US" dirty="0"/>
              <a:t>Working knowledge of programming vocabulary, looping constructs, functions, etc…</a:t>
            </a:r>
          </a:p>
          <a:p>
            <a:pPr marL="233277" indent="-233277" defTabSz="933111">
              <a:buFontTx/>
              <a:buAutoNum type="arabicPeriod"/>
              <a:defRPr/>
            </a:pPr>
            <a:r>
              <a:rPr lang="en-US" dirty="0"/>
              <a:t>Deep Learning Vocabulary</a:t>
            </a:r>
          </a:p>
          <a:p>
            <a:pPr marL="699832" lvl="1" indent="-233277" defTabSz="933111">
              <a:buFontTx/>
              <a:buAutoNum type="arabicPeriod"/>
              <a:defRPr/>
            </a:pPr>
            <a:r>
              <a:rPr lang="en-US" dirty="0"/>
              <a:t>We do not provide definitions of basic deep learning terms and concepts in this series.</a:t>
            </a:r>
          </a:p>
          <a:p>
            <a:pPr marL="699832" lvl="1" indent="-233277" defTabSz="933111">
              <a:buFontTx/>
              <a:buAutoNum type="arabicPeriod"/>
              <a:defRPr/>
            </a:pPr>
            <a:r>
              <a:rPr lang="en-US" dirty="0"/>
              <a:t>Know what a layer, a node or neuron, a loss function, etc… is</a:t>
            </a:r>
          </a:p>
          <a:p>
            <a:pPr marL="699832" lvl="1" indent="-233277" defTabSz="933111">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Overview</a:t>
            </a:r>
          </a:p>
          <a:p>
            <a:pPr marL="233277" indent="-233277">
              <a:buAutoNum type="arabicPeriod"/>
            </a:pPr>
            <a:r>
              <a:rPr lang="en-US" dirty="0"/>
              <a:t>Blue (beginner) – Purple (intermediate) – Yellow (advanced);</a:t>
            </a:r>
          </a:p>
          <a:p>
            <a:pPr marL="233277" indent="-233277" defTabSz="914276">
              <a:buFontTx/>
              <a:buAutoNum type="arabicPeriod"/>
              <a:defRPr/>
            </a:pPr>
            <a:r>
              <a:rPr lang="en-US" dirty="0"/>
              <a:t>Hexagons are possible specializations</a:t>
            </a:r>
          </a:p>
          <a:p>
            <a:pPr marL="233277" indent="-233277">
              <a:buAutoNum type="arabicPeriod"/>
            </a:pPr>
            <a:r>
              <a:rPr lang="en-US" dirty="0"/>
              <a:t>Intermediate – setup for advanced workshops &amp; project learning</a:t>
            </a:r>
          </a:p>
          <a:p>
            <a:pPr marL="699832" lvl="1" indent="-233277">
              <a:buAutoNum type="arabicPeriod"/>
            </a:pPr>
            <a:r>
              <a:rPr lang="en-US" dirty="0"/>
              <a:t>Dashed line – data emphasis</a:t>
            </a:r>
          </a:p>
          <a:p>
            <a:pPr marL="699832" lvl="1" indent="-233277">
              <a:buAutoNum type="arabicPeriod"/>
            </a:pPr>
            <a:r>
              <a:rPr lang="en-US" dirty="0"/>
              <a:t>Identified research question or problem</a:t>
            </a:r>
          </a:p>
          <a:p>
            <a:pPr marL="699832" lvl="1" indent="-233277">
              <a:buAutoNum type="arabicPeriod"/>
            </a:pPr>
            <a:r>
              <a:rPr lang="en-US" dirty="0"/>
              <a:t>Identified data to execute a given project</a:t>
            </a:r>
          </a:p>
          <a:p>
            <a:pPr marL="233277" indent="-233277">
              <a:buAutoNum type="arabicPeriod"/>
            </a:pPr>
            <a:r>
              <a:rPr lang="en-US" dirty="0"/>
              <a:t>Data is important</a:t>
            </a:r>
          </a:p>
          <a:p>
            <a:pPr marL="699832" lvl="1" indent="-233277">
              <a:buAutoNum type="arabicPeriod"/>
            </a:pPr>
            <a:r>
              <a:rPr lang="en-US" dirty="0"/>
              <a:t>Delimits range of AI tools</a:t>
            </a:r>
          </a:p>
          <a:p>
            <a:pPr marL="699832" lvl="1" indent="-233277">
              <a:buAutoNum type="arabicPeriod"/>
            </a:pPr>
            <a:r>
              <a:rPr lang="en-US" dirty="0"/>
              <a:t>Data – Questions – Tools </a:t>
            </a:r>
          </a:p>
          <a:p>
            <a:pPr defTabSz="933111">
              <a:defRPr/>
            </a:pPr>
            <a:endParaRPr lang="en-US" dirty="0"/>
          </a:p>
          <a:p>
            <a:pPr defTabSz="933111">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111">
              <a:defRPr/>
            </a:pPr>
            <a:r>
              <a:rPr lang="en-US" dirty="0"/>
              <a:t>Note: we provide the data sets for the entry-level and intermediate workshops.  But once you transition into our advanced workshops, the content presented in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66454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 and Reinforcement Learning are not offered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4739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introduced our Practicum AI program, let’s get practical.  How does one get an AI project off the ground?  Typically, a project begins with a research question or idea for a product.  But sometimes a unique dataset sets a project in motion.  When that’s the case, the data informs and delimits the “askable” questions.  The data and questions, in turn, drive the selection of suitable AI methods and techniques.  Question, data, and method all mutually influence each other – as pictured here with the bi-directional arrows.  In other words, you cannot think of one in isolation from the other two.</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15819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Clive Humby, 2006.</a:t>
            </a:r>
          </a:p>
          <a:p>
            <a:pPr marL="233277" indent="-233277">
              <a:buAutoNum type="arabicPeriod"/>
            </a:pPr>
            <a:r>
              <a:rPr lang="en-US" dirty="0"/>
              <a:t>Data powers deep learning AI systems</a:t>
            </a:r>
          </a:p>
          <a:p>
            <a:pPr defTabSz="933111">
              <a:defRPr/>
            </a:pPr>
            <a:endParaRPr lang="en-US" dirty="0"/>
          </a:p>
          <a:p>
            <a:pPr defTabSz="933111">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Bill Inman – </a:t>
            </a:r>
            <a:r>
              <a:rPr lang="en-US" i="1" dirty="0"/>
              <a:t>Data Architecture: A Primer for the Data Scientist – </a:t>
            </a:r>
            <a:r>
              <a:rPr lang="en-US" i="0" dirty="0"/>
              <a:t>structured / unstructured data – most data is unstructured</a:t>
            </a:r>
          </a:p>
          <a:p>
            <a:pPr marL="233277" indent="-233277">
              <a:buAutoNum type="arabicPeriod"/>
            </a:pPr>
            <a:r>
              <a:rPr lang="en-US" i="0" dirty="0"/>
              <a:t>Structured data – contained in rows and columns – two types</a:t>
            </a:r>
          </a:p>
          <a:p>
            <a:pPr marL="699832" lvl="1" indent="-233277">
              <a:buAutoNum type="arabicPeriod"/>
            </a:pPr>
            <a:r>
              <a:rPr lang="en-US" i="0" dirty="0"/>
              <a:t>Database management systems (Oracle, SQLServer, MySQL, and </a:t>
            </a:r>
            <a:r>
              <a:rPr lang="en-US" i="0" dirty="0" err="1"/>
              <a:t>PostGres</a:t>
            </a:r>
            <a:r>
              <a:rPr lang="en-US" i="0" dirty="0"/>
              <a:t>)</a:t>
            </a:r>
          </a:p>
          <a:p>
            <a:pPr marL="699832" lvl="1" indent="-233277">
              <a:buAutoNum type="arabicPeriod"/>
            </a:pPr>
            <a:r>
              <a:rPr lang="en-US" i="0" dirty="0"/>
              <a:t>Repetitive data (sensor output, telephone call records, metered data, etc…)</a:t>
            </a:r>
          </a:p>
          <a:p>
            <a:pPr marL="233277" indent="-233277">
              <a:buAutoNum type="arabicPeriod"/>
            </a:pPr>
            <a:r>
              <a:rPr lang="en-US" dirty="0"/>
              <a:t>Unstructured data – not contained in row-column databases – each record is unique – two types</a:t>
            </a:r>
          </a:p>
          <a:p>
            <a:pPr marL="699832" lvl="1" indent="-233277">
              <a:buAutoNum type="arabicPeriod"/>
            </a:pPr>
            <a:r>
              <a:rPr lang="en-US" dirty="0"/>
              <a:t>Textual – emails, transcribed conversations, literary texts</a:t>
            </a:r>
          </a:p>
          <a:p>
            <a:pPr marL="699832" lvl="1" indent="-233277">
              <a:buAutoNum type="arabicPeriod"/>
            </a:pPr>
            <a:r>
              <a:rPr lang="en-US" dirty="0"/>
              <a:t>Non-Textual – images, video, and audio recordings</a:t>
            </a:r>
          </a:p>
          <a:p>
            <a:pPr defTabSz="933111">
              <a:defRPr/>
            </a:pPr>
            <a:endParaRPr lang="en-US" dirty="0"/>
          </a:p>
          <a:p>
            <a:pPr defTabSz="933111">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and techniques fall into two primary categories – machine learning and deep learning.  ML algorithms rose to prominence in the 1990’s, with advances in computer hardware.  Deep learning, on the other hand, came into its own shortly after 2010.  This second revolution was powered by Graphic Processing Units (GPUs), plentiful data, and deep learning frameworks – first Tensorflow and then Pytorch.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Review acronyms in Methods column</a:t>
            </a:r>
          </a:p>
          <a:p>
            <a:endParaRPr lang="en-US" dirty="0"/>
          </a:p>
          <a:p>
            <a:pPr defTabSz="933111">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A picture is worth a thousand words or in this case, a thousand mathematical symbols</a:t>
            </a:r>
          </a:p>
          <a:p>
            <a:pPr marL="699832" lvl="1" indent="-233277" defTabSz="933111">
              <a:buFontTx/>
              <a:buAutoNum type="arabicPeriod"/>
              <a:defRPr/>
            </a:pPr>
            <a:r>
              <a:rPr lang="en-US" dirty="0"/>
              <a:t>Dual-coding – visual / verbal channels</a:t>
            </a:r>
          </a:p>
          <a:p>
            <a:pPr marL="233277" indent="-233277" defTabSz="933111">
              <a:buFontTx/>
              <a:buAutoNum type="arabicPeriod"/>
              <a:defRPr/>
            </a:pPr>
            <a:r>
              <a:rPr lang="en-US" dirty="0"/>
              <a:t>The human brain is a story machine.  </a:t>
            </a:r>
          </a:p>
          <a:p>
            <a:pPr marL="699832" lvl="1" indent="-233277" defTabSz="933111">
              <a:buFontTx/>
              <a:buAutoNum type="arabicPeriod"/>
              <a:defRPr/>
            </a:pPr>
            <a:r>
              <a:rPr lang="en-US" dirty="0"/>
              <a:t>Stories are the best way to deliver content</a:t>
            </a:r>
          </a:p>
          <a:p>
            <a:pPr marL="699832" lvl="1" indent="-233277" defTabSz="933111">
              <a:buFontTx/>
              <a:buAutoNum type="arabicPeriod"/>
              <a:defRPr/>
            </a:pPr>
            <a:r>
              <a:rPr lang="en-US" dirty="0"/>
              <a:t>Stories are the best way to retain content</a:t>
            </a:r>
          </a:p>
          <a:p>
            <a:pPr marL="233277" indent="-233277" defTabSz="933111">
              <a:buFontTx/>
              <a:buAutoNum type="arabicPeriod"/>
              <a:defRPr/>
            </a:pPr>
            <a:r>
              <a:rPr lang="en-US" dirty="0"/>
              <a:t>Hands-on learning via Jupyter Notebooks</a:t>
            </a:r>
          </a:p>
          <a:p>
            <a:pPr defTabSz="933111">
              <a:defRPr/>
            </a:pPr>
            <a:endParaRPr lang="en-US" dirty="0"/>
          </a:p>
          <a:p>
            <a:pPr defTabSz="933111">
              <a:defRPr/>
            </a:pPr>
            <a:r>
              <a:rPr lang="en-US" dirty="0"/>
              <a:t>=====</a:t>
            </a:r>
          </a:p>
          <a:p>
            <a:pPr defTabSz="933111">
              <a:defRPr/>
            </a:pPr>
            <a:r>
              <a:rPr lang="en-US" dirty="0"/>
              <a:t>Let’s start with a quick statement of the Practicum AI approach to learning.  </a:t>
            </a:r>
          </a:p>
          <a:p>
            <a:pPr defTabSz="933111">
              <a:defRPr/>
            </a:pPr>
            <a:endParaRPr lang="en-US" dirty="0"/>
          </a:p>
          <a:p>
            <a:pPr defTabSz="933111">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111">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69" indent="-228569" defTabSz="933111">
              <a:buAutoNum type="arabicPeriod"/>
              <a:defRPr/>
            </a:pPr>
            <a:r>
              <a:rPr lang="en-US" dirty="0"/>
              <a:t>Nvidia’s RAPIDS development environment best for structured data</a:t>
            </a:r>
          </a:p>
          <a:p>
            <a:pPr marL="685707" lvl="1" indent="-228569" defTabSz="933111">
              <a:buAutoNum type="arabicPeriod"/>
              <a:defRPr/>
            </a:pPr>
            <a:r>
              <a:rPr lang="en-US" dirty="0"/>
              <a:t>cuDF similar to popular Pandas library</a:t>
            </a:r>
          </a:p>
          <a:p>
            <a:pPr marL="685707" lvl="1" indent="-228569" defTabSz="933111">
              <a:buAutoNum type="arabicPeriod"/>
              <a:defRPr/>
            </a:pPr>
            <a:r>
              <a:rPr lang="en-US" dirty="0"/>
              <a:t>Support for dataframes, data cleaning, and data management</a:t>
            </a:r>
          </a:p>
          <a:p>
            <a:pPr marL="685707" lvl="1" indent="-228569" defTabSz="933111">
              <a:buAutoNum type="arabicPeriod"/>
              <a:defRPr/>
            </a:pPr>
            <a:r>
              <a:rPr lang="en-US" dirty="0"/>
              <a:t>Huge performance boost – 10 to 100 times faster</a:t>
            </a:r>
          </a:p>
          <a:p>
            <a:pPr defTabSz="933111">
              <a:defRPr/>
            </a:pPr>
            <a:endParaRPr lang="en-US" dirty="0"/>
          </a:p>
          <a:p>
            <a:pPr defTabSz="933111">
              <a:defRPr/>
            </a:pPr>
            <a:r>
              <a:rPr lang="en-US" dirty="0"/>
              <a:t>=====</a:t>
            </a:r>
          </a:p>
          <a:p>
            <a:pPr defTabSz="933111">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111">
              <a:defRPr/>
            </a:pPr>
            <a:endParaRPr lang="en-US" dirty="0"/>
          </a:p>
          <a:p>
            <a:pPr defTabSz="933111">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Text generating GANs are a unique animal, different from GANs used to generate images</a:t>
            </a:r>
          </a:p>
          <a:p>
            <a:endParaRPr lang="en-US" dirty="0"/>
          </a:p>
          <a:p>
            <a:pPr defTabSz="933111">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Convolutional neural networks – bread and butter of image work.</a:t>
            </a:r>
          </a:p>
          <a:p>
            <a:pPr marL="233277" indent="-233277">
              <a:buAutoNum type="arabicPeriod"/>
            </a:pPr>
            <a:r>
              <a:rPr lang="en-US" dirty="0"/>
              <a:t>Special models for single shot detection and real time object detection.</a:t>
            </a:r>
          </a:p>
          <a:p>
            <a:pPr marL="233277" indent="-233277">
              <a:buAutoNum type="arabicPeriod"/>
            </a:pPr>
            <a:r>
              <a:rPr lang="en-US" dirty="0"/>
              <a:t>Recent development – transformers + GANs = TransGAN.  Also, diffusion models are gaining traction.</a:t>
            </a:r>
          </a:p>
          <a:p>
            <a:endParaRPr lang="en-US" dirty="0"/>
          </a:p>
          <a:p>
            <a:pPr defTabSz="933111">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Video data is unique in that it is a time series of images</a:t>
            </a:r>
          </a:p>
          <a:p>
            <a:pPr marL="233277" indent="-233277">
              <a:buAutoNum type="arabicPeriod"/>
            </a:pPr>
            <a:r>
              <a:rPr lang="en-US" dirty="0"/>
              <a:t>CNNs paired with RNNs as there is both temporal and spatial characteristics</a:t>
            </a:r>
          </a:p>
          <a:p>
            <a:pPr marL="233277" indent="-233277">
              <a:buAutoNum type="arabicPeriod"/>
            </a:pPr>
            <a:r>
              <a:rPr lang="en-US" dirty="0"/>
              <a:t>New development is video GANs which generate new frames, one by one – Cutting edge technology</a:t>
            </a:r>
          </a:p>
          <a:p>
            <a:pPr defTabSz="933111">
              <a:defRPr/>
            </a:pPr>
            <a:endParaRPr lang="en-US" dirty="0"/>
          </a:p>
          <a:p>
            <a:pPr defTabSz="933111">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Audio interesting format </a:t>
            </a:r>
          </a:p>
          <a:p>
            <a:pPr marL="233277" indent="-233277">
              <a:buAutoNum type="arabicPeriod"/>
            </a:pPr>
            <a:r>
              <a:rPr lang="en-US" dirty="0"/>
              <a:t>MEL spectrum representation – 2D spectrogram of a recording</a:t>
            </a:r>
          </a:p>
          <a:p>
            <a:pPr marL="233277" indent="-233277">
              <a:buAutoNum type="arabicPeriod"/>
            </a:pPr>
            <a:r>
              <a:rPr lang="en-US" dirty="0"/>
              <a:t>Audio is time series, just like video</a:t>
            </a:r>
          </a:p>
          <a:p>
            <a:pPr defTabSz="933111">
              <a:defRPr/>
            </a:pPr>
            <a:endParaRPr lang="en-US" dirty="0"/>
          </a:p>
          <a:p>
            <a:pPr defTabSz="933111">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AI-project lifecycle is shown here.  Interestingly, data-related activities usually consume about 80% of project time.  Given that fact, Andrew Ng – one of the world’s leading AI experts – recently launched a Data-Centric AI movement.  His argument is simple.  Data is the most important ingredient in a deep learning project.  And I agree.</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Take a minute to describe the AI project you’d like to execute.  What’s your question?  What machine learning or deep learning methods do you think are appropriate?  And what kind of data will you need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Non-technical students – not majoring in computer science, statistics, or math</a:t>
            </a:r>
          </a:p>
          <a:p>
            <a:pPr marL="233277" indent="-233277">
              <a:buAutoNum type="arabicPeriod"/>
            </a:pPr>
            <a:r>
              <a:rPr lang="en-US" dirty="0"/>
              <a:t>Curious</a:t>
            </a:r>
          </a:p>
          <a:p>
            <a:pPr marL="233277" indent="-233277">
              <a:buAutoNum type="arabicPeriod"/>
            </a:pPr>
            <a:r>
              <a:rPr lang="en-US" dirty="0"/>
              <a:t>Tinker &amp; Play</a:t>
            </a:r>
          </a:p>
          <a:p>
            <a:pPr marL="233277" indent="-233277">
              <a:buAutoNum type="arabicPeriod"/>
            </a:pPr>
            <a:r>
              <a:rPr lang="en-US" dirty="0"/>
              <a:t>Nvidia Deep Learning Institute workshops for advanced students</a:t>
            </a:r>
          </a:p>
          <a:p>
            <a:pPr defTabSz="933111">
              <a:defRPr/>
            </a:pPr>
            <a:endParaRPr lang="en-US" dirty="0"/>
          </a:p>
          <a:p>
            <a:pPr defTabSz="933111">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Do you want to build AI systems like this?</a:t>
            </a:r>
          </a:p>
          <a:p>
            <a:pPr marL="233277" indent="-233277">
              <a:buAutoNum type="arabicPeriod"/>
            </a:pPr>
            <a:r>
              <a:rPr lang="en-US" dirty="0"/>
              <a:t>Claude Levi-Strauss</a:t>
            </a:r>
          </a:p>
          <a:p>
            <a:pPr marL="699832" lvl="1" indent="-233277">
              <a:buAutoNum type="arabicPeriod"/>
            </a:pPr>
            <a:r>
              <a:rPr lang="en-US" dirty="0"/>
              <a:t>Bricoleur</a:t>
            </a:r>
          </a:p>
          <a:p>
            <a:pPr marL="699832" lvl="1" indent="-233277">
              <a:buAutoNum type="arabicPeriod"/>
            </a:pPr>
            <a:r>
              <a:rPr lang="en-US" dirty="0"/>
              <a:t>Bricolage – art of mashing things up to create something new</a:t>
            </a:r>
          </a:p>
          <a:p>
            <a:pPr defTabSz="933111">
              <a:defRPr/>
            </a:pPr>
            <a:endParaRPr lang="en-US" dirty="0"/>
          </a:p>
          <a:p>
            <a:pPr defTabSz="933111">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overview of our current Practicum AI family of workshops.  Blue is the beginner sequence.  Purple is intermediate.</a:t>
            </a:r>
          </a:p>
          <a:p>
            <a:endParaRPr lang="en-US" dirty="0"/>
          </a:p>
          <a:p>
            <a:pPr defTabSz="933111">
              <a:defRPr/>
            </a:pPr>
            <a:r>
              <a:rPr lang="en-US" dirty="0"/>
              <a:t>=====</a:t>
            </a:r>
          </a:p>
          <a:p>
            <a:pPr defTabSz="933111">
              <a:defRPr/>
            </a:pPr>
            <a:endParaRPr lang="en-US" dirty="0"/>
          </a:p>
          <a:p>
            <a:pPr marL="233277" indent="-233277">
              <a:buAutoNum type="arabicPeriod"/>
            </a:pPr>
            <a:r>
              <a:rPr lang="en-US" dirty="0"/>
              <a:t>Overview</a:t>
            </a:r>
          </a:p>
          <a:p>
            <a:pPr marL="233277" indent="-233277">
              <a:buAutoNum type="arabicPeriod"/>
            </a:pPr>
            <a:r>
              <a:rPr lang="en-US" dirty="0"/>
              <a:t>Blue (beginner);  Purple (intermediate); Yellow (advanced); Green (specialization)</a:t>
            </a:r>
          </a:p>
          <a:p>
            <a:pPr marL="233277" indent="-233277">
              <a:buAutoNum type="arabicPeriod"/>
            </a:pPr>
            <a:r>
              <a:rPr lang="en-US" dirty="0"/>
              <a:t>Hexagons are badges</a:t>
            </a:r>
          </a:p>
          <a:p>
            <a:pPr defTabSz="933111">
              <a:defRPr/>
            </a:pPr>
            <a:endParaRPr lang="en-US" dirty="0"/>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The Practicum AI badging program, as presently conceived, is flexible and we envision additional badges being added over time.  In fact, we recently received funding to create a series of workshops leading to a FAIR Data badge.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3889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Interests not technology</a:t>
            </a:r>
          </a:p>
          <a:p>
            <a:pPr defTabSz="933111">
              <a:defRPr/>
            </a:pPr>
            <a:endParaRPr lang="en-US" dirty="0"/>
          </a:p>
          <a:p>
            <a:pPr defTabSz="933111">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00890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7715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3065547"/>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2301452"/>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3839581"/>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
        <p:nvSpPr>
          <p:cNvPr id="7" name="Title 1">
            <a:extLst>
              <a:ext uri="{FF2B5EF4-FFF2-40B4-BE49-F238E27FC236}">
                <a16:creationId xmlns:a16="http://schemas.microsoft.com/office/drawing/2014/main" id="{24B94AA1-EB04-6998-0714-191CCFCCE774}"/>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How do you plan to use AI?</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133600" y="2872245"/>
            <a:ext cx="7924799" cy="1454602"/>
          </a:xfrm>
        </p:spPr>
        <p:txBody>
          <a:bodyPr>
            <a:normAutofit/>
          </a:bodyPr>
          <a:lstStyle/>
          <a:p>
            <a:pPr marL="0" indent="0" algn="ctr">
              <a:buNone/>
            </a:pPr>
            <a:r>
              <a:rPr lang="en-US" sz="3200" dirty="0">
                <a:solidFill>
                  <a:srgbClr val="6AB07B"/>
                </a:solidFill>
                <a:latin typeface="Palatino Linotype" panose="02040502050505030304" pitchFamily="18" charset="0"/>
              </a:rPr>
              <a:t>Provide you with the tools and knowledge to execute your own AI Project</a:t>
            </a:r>
          </a:p>
        </p:txBody>
      </p:sp>
    </p:spTree>
    <p:extLst>
      <p:ext uri="{BB962C8B-B14F-4D97-AF65-F5344CB8AC3E}">
        <p14:creationId xmlns:p14="http://schemas.microsoft.com/office/powerpoint/2010/main" val="141614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674231" y="875568"/>
            <a:ext cx="6277445" cy="5587770"/>
          </a:xfrm>
          <a:prstGeom prst="rect">
            <a:avLst/>
          </a:prstGeom>
        </p:spPr>
      </p:pic>
      <p:sp>
        <p:nvSpPr>
          <p:cNvPr id="3" name="TextBox 2">
            <a:extLst>
              <a:ext uri="{FF2B5EF4-FFF2-40B4-BE49-F238E27FC236}">
                <a16:creationId xmlns:a16="http://schemas.microsoft.com/office/drawing/2014/main" id="{10E624FE-7450-26DA-2C65-704FB4551A4A}"/>
              </a:ext>
            </a:extLst>
          </p:cNvPr>
          <p:cNvSpPr txBox="1"/>
          <p:nvPr/>
        </p:nvSpPr>
        <p:spPr>
          <a:xfrm>
            <a:off x="2992538" y="79995"/>
            <a:ext cx="2024913" cy="400110"/>
          </a:xfrm>
          <a:prstGeom prst="rect">
            <a:avLst/>
          </a:prstGeom>
          <a:noFill/>
        </p:spPr>
        <p:txBody>
          <a:bodyPr wrap="none" rtlCol="0">
            <a:spAutoFit/>
          </a:bodyPr>
          <a:lstStyle/>
          <a:p>
            <a:r>
              <a:rPr lang="en-US" sz="2000" b="1" dirty="0">
                <a:solidFill>
                  <a:schemeClr val="tx1">
                    <a:lumMod val="65000"/>
                    <a:lumOff val="35000"/>
                  </a:schemeClr>
                </a:solidFill>
                <a:latin typeface="+mj-lt"/>
              </a:rPr>
              <a:t>Visual / Hands-On</a:t>
            </a:r>
          </a:p>
        </p:txBody>
      </p:sp>
      <p:sp>
        <p:nvSpPr>
          <p:cNvPr id="4" name="TextBox 3">
            <a:extLst>
              <a:ext uri="{FF2B5EF4-FFF2-40B4-BE49-F238E27FC236}">
                <a16:creationId xmlns:a16="http://schemas.microsoft.com/office/drawing/2014/main" id="{D94B8F8A-6191-17A9-B9F8-C39BDA23DA40}"/>
              </a:ext>
            </a:extLst>
          </p:cNvPr>
          <p:cNvSpPr txBox="1"/>
          <p:nvPr/>
        </p:nvSpPr>
        <p:spPr>
          <a:xfrm>
            <a:off x="8187006" y="92995"/>
            <a:ext cx="2317173" cy="400110"/>
          </a:xfrm>
          <a:prstGeom prst="rect">
            <a:avLst/>
          </a:prstGeom>
          <a:noFill/>
        </p:spPr>
        <p:txBody>
          <a:bodyPr wrap="none" rtlCol="0">
            <a:spAutoFit/>
          </a:bodyPr>
          <a:lstStyle/>
          <a:p>
            <a:r>
              <a:rPr lang="en-US" sz="2000" b="1" dirty="0">
                <a:solidFill>
                  <a:schemeClr val="tx1">
                    <a:lumMod val="65000"/>
                    <a:lumOff val="35000"/>
                  </a:schemeClr>
                </a:solidFill>
                <a:latin typeface="+mj-lt"/>
              </a:rPr>
              <a:t>Case-Study / Project </a:t>
            </a:r>
          </a:p>
        </p:txBody>
      </p:sp>
      <p:cxnSp>
        <p:nvCxnSpPr>
          <p:cNvPr id="5" name="Straight Arrow Connector 4">
            <a:extLst>
              <a:ext uri="{FF2B5EF4-FFF2-40B4-BE49-F238E27FC236}">
                <a16:creationId xmlns:a16="http://schemas.microsoft.com/office/drawing/2014/main" id="{9AA17EE3-DC2B-8EE5-C9C0-B8FDF12D667B}"/>
              </a:ext>
            </a:extLst>
          </p:cNvPr>
          <p:cNvCxnSpPr>
            <a:cxnSpLocks/>
          </p:cNvCxnSpPr>
          <p:nvPr/>
        </p:nvCxnSpPr>
        <p:spPr>
          <a:xfrm>
            <a:off x="751114" y="591073"/>
            <a:ext cx="11008687" cy="19705"/>
          </a:xfrm>
          <a:prstGeom prst="straightConnector1">
            <a:avLst/>
          </a:prstGeom>
          <a:ln w="9525" cap="flat" cmpd="sng" algn="ctr">
            <a:solidFill>
              <a:schemeClr val="tx1">
                <a:lumMod val="65000"/>
                <a:lumOff val="35000"/>
              </a:schemeClr>
            </a:solidFill>
            <a:prstDash val="solid"/>
            <a:round/>
            <a:headEnd type="none" w="lg" len="med"/>
            <a:tailEnd type="none" w="lg"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CED3FFDF-EDAE-6E06-A721-0A49200D9235}"/>
              </a:ext>
            </a:extLst>
          </p:cNvPr>
          <p:cNvSpPr/>
          <p:nvPr/>
        </p:nvSpPr>
        <p:spPr>
          <a:xfrm>
            <a:off x="7372342" y="799387"/>
            <a:ext cx="4187311" cy="5831506"/>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cxnSp>
        <p:nvCxnSpPr>
          <p:cNvPr id="12" name="Straight Connector 11">
            <a:extLst>
              <a:ext uri="{FF2B5EF4-FFF2-40B4-BE49-F238E27FC236}">
                <a16:creationId xmlns:a16="http://schemas.microsoft.com/office/drawing/2014/main" id="{6EF5F8D0-80C3-D25C-88D9-EE6F7D1DBEC2}"/>
              </a:ext>
            </a:extLst>
          </p:cNvPr>
          <p:cNvCxnSpPr>
            <a:cxnSpLocks/>
          </p:cNvCxnSpPr>
          <p:nvPr/>
        </p:nvCxnSpPr>
        <p:spPr>
          <a:xfrm>
            <a:off x="6937570" y="3942912"/>
            <a:ext cx="629090"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Hexagon 20">
            <a:extLst>
              <a:ext uri="{FF2B5EF4-FFF2-40B4-BE49-F238E27FC236}">
                <a16:creationId xmlns:a16="http://schemas.microsoft.com/office/drawing/2014/main" id="{CB6B5E4C-073B-EBDC-5FE9-72001DD4DB04}"/>
              </a:ext>
            </a:extLst>
          </p:cNvPr>
          <p:cNvSpPr/>
          <p:nvPr/>
        </p:nvSpPr>
        <p:spPr>
          <a:xfrm>
            <a:off x="7707829" y="254770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Series</a:t>
            </a:r>
          </a:p>
        </p:txBody>
      </p:sp>
      <p:sp>
        <p:nvSpPr>
          <p:cNvPr id="22" name="Hexagon 21">
            <a:extLst>
              <a:ext uri="{FF2B5EF4-FFF2-40B4-BE49-F238E27FC236}">
                <a16:creationId xmlns:a16="http://schemas.microsoft.com/office/drawing/2014/main" id="{E80BB2AF-A9D2-7E61-348C-FE44B2441EAB}"/>
              </a:ext>
            </a:extLst>
          </p:cNvPr>
          <p:cNvSpPr/>
          <p:nvPr/>
        </p:nvSpPr>
        <p:spPr>
          <a:xfrm>
            <a:off x="8796867" y="4321755"/>
            <a:ext cx="1223329" cy="1005839"/>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a:t>
            </a:r>
          </a:p>
          <a:p>
            <a:pPr algn="ctr"/>
            <a:r>
              <a:rPr lang="en-US" sz="1600" dirty="0">
                <a:solidFill>
                  <a:schemeClr val="tx1"/>
                </a:solidFill>
              </a:rPr>
              <a:t>Process</a:t>
            </a:r>
          </a:p>
        </p:txBody>
      </p:sp>
      <p:sp>
        <p:nvSpPr>
          <p:cNvPr id="23" name="Hexagon 22">
            <a:extLst>
              <a:ext uri="{FF2B5EF4-FFF2-40B4-BE49-F238E27FC236}">
                <a16:creationId xmlns:a16="http://schemas.microsoft.com/office/drawing/2014/main" id="{27BA2733-C5D3-AD04-6ED3-386608944D0F}"/>
              </a:ext>
            </a:extLst>
          </p:cNvPr>
          <p:cNvSpPr/>
          <p:nvPr/>
        </p:nvSpPr>
        <p:spPr>
          <a:xfrm>
            <a:off x="8796868" y="315298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Science</a:t>
            </a:r>
          </a:p>
        </p:txBody>
      </p:sp>
      <p:sp>
        <p:nvSpPr>
          <p:cNvPr id="24" name="Hexagon 23">
            <a:extLst>
              <a:ext uri="{FF2B5EF4-FFF2-40B4-BE49-F238E27FC236}">
                <a16:creationId xmlns:a16="http://schemas.microsoft.com/office/drawing/2014/main" id="{66288A2F-0EAD-A277-FA55-886190D8AF4F}"/>
              </a:ext>
            </a:extLst>
          </p:cNvPr>
          <p:cNvSpPr/>
          <p:nvPr/>
        </p:nvSpPr>
        <p:spPr>
          <a:xfrm>
            <a:off x="7650998" y="3713101"/>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25" name="Hexagon 24">
            <a:extLst>
              <a:ext uri="{FF2B5EF4-FFF2-40B4-BE49-F238E27FC236}">
                <a16:creationId xmlns:a16="http://schemas.microsoft.com/office/drawing/2014/main" id="{023F0A05-0E0F-FEF3-E23B-0D1AD81A15CC}"/>
              </a:ext>
            </a:extLst>
          </p:cNvPr>
          <p:cNvSpPr/>
          <p:nvPr/>
        </p:nvSpPr>
        <p:spPr>
          <a:xfrm>
            <a:off x="9931306" y="3761005"/>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a:t>
            </a:r>
          </a:p>
        </p:txBody>
      </p:sp>
      <p:sp>
        <p:nvSpPr>
          <p:cNvPr id="26" name="Hexagon 25">
            <a:extLst>
              <a:ext uri="{FF2B5EF4-FFF2-40B4-BE49-F238E27FC236}">
                <a16:creationId xmlns:a16="http://schemas.microsoft.com/office/drawing/2014/main" id="{83742763-3307-7153-2B19-26F75E03968D}"/>
              </a:ext>
            </a:extLst>
          </p:cNvPr>
          <p:cNvSpPr/>
          <p:nvPr/>
        </p:nvSpPr>
        <p:spPr>
          <a:xfrm>
            <a:off x="9908023" y="2582801"/>
            <a:ext cx="1269897"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Creative</a:t>
            </a:r>
          </a:p>
        </p:txBody>
      </p:sp>
    </p:spTree>
    <p:extLst>
      <p:ext uri="{BB962C8B-B14F-4D97-AF65-F5344CB8AC3E}">
        <p14:creationId xmlns:p14="http://schemas.microsoft.com/office/powerpoint/2010/main" val="10418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9F39399-B77F-ED67-0B5D-0CA7377A2B01}"/>
              </a:ext>
            </a:extLst>
          </p:cNvPr>
          <p:cNvGraphicFramePr>
            <a:graphicFrameLocks noGrp="1"/>
          </p:cNvGraphicFramePr>
          <p:nvPr>
            <p:extLst>
              <p:ext uri="{D42A27DB-BD31-4B8C-83A1-F6EECF244321}">
                <p14:modId xmlns:p14="http://schemas.microsoft.com/office/powerpoint/2010/main" val="3839445769"/>
              </p:ext>
            </p:extLst>
          </p:nvPr>
        </p:nvGraphicFramePr>
        <p:xfrm>
          <a:off x="2833141" y="389744"/>
          <a:ext cx="6700603" cy="6235677"/>
        </p:xfrm>
        <a:graphic>
          <a:graphicData uri="http://schemas.openxmlformats.org/drawingml/2006/table">
            <a:tbl>
              <a:tblPr/>
              <a:tblGrid>
                <a:gridCol w="2806535">
                  <a:extLst>
                    <a:ext uri="{9D8B030D-6E8A-4147-A177-3AD203B41FA5}">
                      <a16:colId xmlns:a16="http://schemas.microsoft.com/office/drawing/2014/main" val="717012315"/>
                    </a:ext>
                  </a:extLst>
                </a:gridCol>
                <a:gridCol w="3894068">
                  <a:extLst>
                    <a:ext uri="{9D8B030D-6E8A-4147-A177-3AD203B41FA5}">
                      <a16:colId xmlns:a16="http://schemas.microsoft.com/office/drawing/2014/main" val="1292836241"/>
                    </a:ext>
                  </a:extLst>
                </a:gridCol>
              </a:tblGrid>
              <a:tr h="529377">
                <a:tc>
                  <a:txBody>
                    <a:bodyPr/>
                    <a:lstStyle/>
                    <a:p>
                      <a:pPr rtl="0" fontAlgn="b"/>
                      <a:r>
                        <a:rPr lang="en-US" sz="2400" dirty="0">
                          <a:effectLst/>
                        </a:rPr>
                        <a:t>Thursday (1:55 - 3:15)</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dirty="0">
                          <a:effectLst/>
                        </a:rPr>
                        <a:t>Intermediate</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48053887"/>
                  </a:ext>
                </a:extLst>
              </a:tr>
              <a:tr h="378992">
                <a:tc>
                  <a:txBody>
                    <a:bodyPr/>
                    <a:lstStyle/>
                    <a:p>
                      <a:pPr rtl="0" fontAlgn="b"/>
                      <a:r>
                        <a:rPr lang="en-US" sz="2400">
                          <a:effectLst/>
                        </a:rPr>
                        <a:t>09/01/22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Practicum Introduction</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952776"/>
                  </a:ext>
                </a:extLst>
              </a:tr>
              <a:tr h="378992">
                <a:tc>
                  <a:txBody>
                    <a:bodyPr/>
                    <a:lstStyle/>
                    <a:p>
                      <a:pPr rtl="0" fontAlgn="b"/>
                      <a:r>
                        <a:rPr lang="en-US" sz="2400">
                          <a:effectLst/>
                        </a:rPr>
                        <a:t>09/08/22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1754788"/>
                  </a:ext>
                </a:extLst>
              </a:tr>
              <a:tr h="378992">
                <a:tc>
                  <a:txBody>
                    <a:bodyPr/>
                    <a:lstStyle/>
                    <a:p>
                      <a:pPr rtl="0" fontAlgn="b"/>
                      <a:r>
                        <a:rPr lang="en-US" sz="2400">
                          <a:effectLst/>
                        </a:rPr>
                        <a:t>09/15/22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72662473"/>
                  </a:ext>
                </a:extLst>
              </a:tr>
              <a:tr h="378992">
                <a:tc>
                  <a:txBody>
                    <a:bodyPr/>
                    <a:lstStyle/>
                    <a:p>
                      <a:pPr rtl="0" fontAlgn="b"/>
                      <a:r>
                        <a:rPr lang="en-US" sz="2400">
                          <a:effectLst/>
                        </a:rPr>
                        <a:t>09/22/22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3</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7650654"/>
                  </a:ext>
                </a:extLst>
              </a:tr>
              <a:tr h="378992">
                <a:tc>
                  <a:txBody>
                    <a:bodyPr/>
                    <a:lstStyle/>
                    <a:p>
                      <a:pPr rtl="0" fontAlgn="b"/>
                      <a:r>
                        <a:rPr lang="en-US" sz="2400">
                          <a:effectLst/>
                        </a:rPr>
                        <a:t>09/29/22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78962400"/>
                  </a:ext>
                </a:extLst>
              </a:tr>
              <a:tr h="378992">
                <a:tc>
                  <a:txBody>
                    <a:bodyPr/>
                    <a:lstStyle/>
                    <a:p>
                      <a:pPr rtl="0" fontAlgn="b"/>
                      <a:r>
                        <a:rPr lang="en-US" sz="2400">
                          <a:effectLst/>
                        </a:rPr>
                        <a:t>10/06/22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3334508"/>
                  </a:ext>
                </a:extLst>
              </a:tr>
              <a:tr h="378992">
                <a:tc>
                  <a:txBody>
                    <a:bodyPr/>
                    <a:lstStyle/>
                    <a:p>
                      <a:pPr rtl="0" fontAlgn="b"/>
                      <a:r>
                        <a:rPr lang="en-US" sz="2400">
                          <a:effectLst/>
                        </a:rPr>
                        <a:t>10/13/22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09341879"/>
                  </a:ext>
                </a:extLst>
              </a:tr>
              <a:tr h="378992">
                <a:tc>
                  <a:txBody>
                    <a:bodyPr/>
                    <a:lstStyle/>
                    <a:p>
                      <a:pPr rtl="0" fontAlgn="b"/>
                      <a:r>
                        <a:rPr lang="en-US" sz="2400">
                          <a:effectLst/>
                        </a:rPr>
                        <a:t>10/20/22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5692739"/>
                  </a:ext>
                </a:extLst>
              </a:tr>
              <a:tr h="378992">
                <a:tc>
                  <a:txBody>
                    <a:bodyPr/>
                    <a:lstStyle/>
                    <a:p>
                      <a:pPr rtl="0" fontAlgn="b"/>
                      <a:r>
                        <a:rPr lang="en-US" sz="2400">
                          <a:solidFill>
                            <a:srgbClr val="BF9000"/>
                          </a:solidFill>
                          <a:effectLst/>
                        </a:rPr>
                        <a:t>10/27/22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AI Day</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53078"/>
                  </a:ext>
                </a:extLst>
              </a:tr>
              <a:tr h="378992">
                <a:tc>
                  <a:txBody>
                    <a:bodyPr/>
                    <a:lstStyle/>
                    <a:p>
                      <a:pPr rtl="0" fontAlgn="b"/>
                      <a:r>
                        <a:rPr lang="en-US" sz="2400">
                          <a:effectLst/>
                        </a:rPr>
                        <a:t>11/03/22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9476369"/>
                  </a:ext>
                </a:extLst>
              </a:tr>
              <a:tr h="378992">
                <a:tc>
                  <a:txBody>
                    <a:bodyPr/>
                    <a:lstStyle/>
                    <a:p>
                      <a:pPr rtl="0" fontAlgn="b"/>
                      <a:r>
                        <a:rPr lang="en-US" sz="2400">
                          <a:effectLst/>
                        </a:rPr>
                        <a:t>11/10/22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99947"/>
                  </a:ext>
                </a:extLst>
              </a:tr>
              <a:tr h="378992">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50625812"/>
                  </a:ext>
                </a:extLst>
              </a:tr>
              <a:tr h="378992">
                <a:tc>
                  <a:txBody>
                    <a:bodyPr/>
                    <a:lstStyle/>
                    <a:p>
                      <a:pPr rtl="0" fontAlgn="b"/>
                      <a:r>
                        <a:rPr lang="en-US" sz="2400">
                          <a:solidFill>
                            <a:srgbClr val="BF9000"/>
                          </a:solidFill>
                          <a:effectLst/>
                        </a:rPr>
                        <a:t>11/25/22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Thanksgiving</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8846517"/>
                  </a:ext>
                </a:extLst>
              </a:tr>
              <a:tr h="378992">
                <a:tc>
                  <a:txBody>
                    <a:bodyPr/>
                    <a:lstStyle/>
                    <a:p>
                      <a:pPr rtl="0" fontAlgn="b"/>
                      <a:r>
                        <a:rPr lang="en-US" sz="2400">
                          <a:effectLst/>
                        </a:rPr>
                        <a:t>12/01/22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2400">
                          <a:effectLst/>
                        </a:rPr>
                        <a:t>GAN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2782709"/>
                  </a:ext>
                </a:extLst>
              </a:tr>
              <a:tr h="378992">
                <a:tc>
                  <a:txBody>
                    <a:bodyPr/>
                    <a:lstStyle/>
                    <a:p>
                      <a:pPr rtl="0" fontAlgn="b"/>
                      <a:r>
                        <a:rPr lang="en-US" sz="2400">
                          <a:effectLst/>
                        </a:rPr>
                        <a:t>12/08/22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GAN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242494"/>
                  </a:ext>
                </a:extLst>
              </a:tr>
            </a:tbl>
          </a:graphicData>
        </a:graphic>
      </p:graphicFrame>
    </p:spTree>
    <p:extLst>
      <p:ext uri="{BB962C8B-B14F-4D97-AF65-F5344CB8AC3E}">
        <p14:creationId xmlns:p14="http://schemas.microsoft.com/office/powerpoint/2010/main" val="360692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96C13B-40E9-7FAF-35BA-2019D8CE3A7C}"/>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Getting Started</a:t>
            </a:r>
          </a:p>
        </p:txBody>
      </p:sp>
      <p:pic>
        <p:nvPicPr>
          <p:cNvPr id="12" name="Picture 11">
            <a:extLst>
              <a:ext uri="{FF2B5EF4-FFF2-40B4-BE49-F238E27FC236}">
                <a16:creationId xmlns:a16="http://schemas.microsoft.com/office/drawing/2014/main" id="{F9384A53-8700-AA0F-F1C5-29F34869820C}"/>
              </a:ext>
            </a:extLst>
          </p:cNvPr>
          <p:cNvPicPr>
            <a:picLocks noChangeAspect="1"/>
          </p:cNvPicPr>
          <p:nvPr/>
        </p:nvPicPr>
        <p:blipFill>
          <a:blip r:embed="rId3"/>
          <a:stretch>
            <a:fillRect/>
          </a:stretch>
        </p:blipFill>
        <p:spPr>
          <a:xfrm>
            <a:off x="4356453" y="1653372"/>
            <a:ext cx="3479093" cy="419365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133600" y="2872245"/>
            <a:ext cx="7924799" cy="1454602"/>
          </a:xfrm>
        </p:spPr>
        <p:txBody>
          <a:bodyPr>
            <a:normAutofit/>
          </a:bodyPr>
          <a:lstStyle/>
          <a:p>
            <a:pPr marL="0" indent="0" algn="ctr">
              <a:buNone/>
            </a:pPr>
            <a:r>
              <a:rPr lang="en-US" sz="3200" dirty="0">
                <a:solidFill>
                  <a:srgbClr val="6AB07B"/>
                </a:solidFill>
                <a:latin typeface="Palatino Linotype" panose="02040502050505030304" pitchFamily="18" charset="0"/>
              </a:rPr>
              <a:t>Provide you with the basic skills and knowledge to participate in more advanced AI learning experiences</a:t>
            </a:r>
          </a:p>
        </p:txBody>
      </p:sp>
    </p:spTree>
    <p:extLst>
      <p:ext uri="{BB962C8B-B14F-4D97-AF65-F5344CB8AC3E}">
        <p14:creationId xmlns:p14="http://schemas.microsoft.com/office/powerpoint/2010/main" val="299129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Regression</a:t>
            </a:r>
          </a:p>
          <a:p>
            <a:r>
              <a:rPr lang="en-US" dirty="0"/>
              <a:t>Principle Component Analysis</a:t>
            </a:r>
          </a:p>
          <a:p>
            <a:r>
              <a:rPr lang="en-US" dirty="0"/>
              <a:t>Decision Trees</a:t>
            </a:r>
          </a:p>
          <a:p>
            <a:r>
              <a:rPr lang="en-US" dirty="0"/>
              <a:t>Support Vector Machines</a:t>
            </a:r>
          </a:p>
          <a:p>
            <a:r>
              <a:rPr lang="en-US" dirty="0"/>
              <a:t>Others…</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Methods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8"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Supervised</a:t>
            </a:r>
          </a:p>
          <a:p>
            <a:r>
              <a:rPr lang="en-US" dirty="0"/>
              <a:t>Unsupervised</a:t>
            </a:r>
          </a:p>
          <a:p>
            <a:r>
              <a:rPr lang="en-US" dirty="0"/>
              <a:t>Semi-Supervised</a:t>
            </a:r>
          </a:p>
          <a:p>
            <a:r>
              <a:rPr lang="en-US" dirty="0"/>
              <a:t>Reinforcement</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C83F4-4EE1-6975-16A6-970017DE2188}"/>
              </a:ext>
            </a:extLst>
          </p:cNvPr>
          <p:cNvPicPr>
            <a:picLocks noChangeAspect="1"/>
          </p:cNvPicPr>
          <p:nvPr/>
        </p:nvPicPr>
        <p:blipFill>
          <a:blip r:embed="rId3"/>
          <a:stretch>
            <a:fillRect/>
          </a:stretch>
        </p:blipFill>
        <p:spPr>
          <a:xfrm>
            <a:off x="1516943" y="155843"/>
            <a:ext cx="9158114" cy="6546314"/>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12" name="Title 1">
            <a:extLst>
              <a:ext uri="{FF2B5EF4-FFF2-40B4-BE49-F238E27FC236}">
                <a16:creationId xmlns:a16="http://schemas.microsoft.com/office/drawing/2014/main" id="{31510425-5CCF-CD7E-C725-99B262AFF30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What do you want to do?</a:t>
            </a:r>
          </a:p>
        </p:txBody>
      </p:sp>
      <p:sp>
        <p:nvSpPr>
          <p:cNvPr id="14" name="Content Placeholder 2">
            <a:extLst>
              <a:ext uri="{FF2B5EF4-FFF2-40B4-BE49-F238E27FC236}">
                <a16:creationId xmlns:a16="http://schemas.microsoft.com/office/drawing/2014/main" id="{1F28550C-F646-7E80-D9B9-997BE2C6FA00}"/>
              </a:ext>
            </a:extLst>
          </p:cNvPr>
          <p:cNvSpPr>
            <a:spLocks noGrp="1"/>
          </p:cNvSpPr>
          <p:nvPr>
            <p:ph idx="1"/>
          </p:nvPr>
        </p:nvSpPr>
        <p:spPr>
          <a:xfrm>
            <a:off x="7105904" y="1797090"/>
            <a:ext cx="4822760" cy="2973211"/>
          </a:xfrm>
        </p:spPr>
        <p:txBody>
          <a:bodyPr>
            <a:normAutofit/>
          </a:bodyPr>
          <a:lstStyle/>
          <a:p>
            <a:pPr marL="0" indent="0">
              <a:buNone/>
            </a:pPr>
            <a:r>
              <a:rPr lang="en-US" sz="3600" dirty="0">
                <a:solidFill>
                  <a:srgbClr val="60BA7B"/>
                </a:solidFill>
              </a:rPr>
              <a:t>Data</a:t>
            </a:r>
          </a:p>
          <a:p>
            <a:r>
              <a:rPr lang="en-US" sz="2400" dirty="0"/>
              <a:t>Structured (Databases)</a:t>
            </a:r>
          </a:p>
          <a:p>
            <a:r>
              <a:rPr lang="en-US" sz="2400" dirty="0"/>
              <a:t>Repetitive (Sensors, Instruments)</a:t>
            </a:r>
          </a:p>
          <a:p>
            <a:r>
              <a:rPr lang="en-US" sz="2400" dirty="0"/>
              <a:t>Textual (Documents, Email, Web)</a:t>
            </a:r>
          </a:p>
          <a:p>
            <a:r>
              <a:rPr lang="en-US" sz="2400" dirty="0"/>
              <a:t>Non-Textual (Images, Video, Audio)</a:t>
            </a:r>
          </a:p>
        </p:txBody>
      </p:sp>
      <p:sp>
        <p:nvSpPr>
          <p:cNvPr id="15" name="Content Placeholder 2">
            <a:extLst>
              <a:ext uri="{FF2B5EF4-FFF2-40B4-BE49-F238E27FC236}">
                <a16:creationId xmlns:a16="http://schemas.microsoft.com/office/drawing/2014/main" id="{FAE4DF93-FD24-C610-6291-9F7887F25B74}"/>
              </a:ext>
            </a:extLst>
          </p:cNvPr>
          <p:cNvSpPr txBox="1">
            <a:spLocks/>
          </p:cNvSpPr>
          <p:nvPr/>
        </p:nvSpPr>
        <p:spPr>
          <a:xfrm>
            <a:off x="3807160" y="1797089"/>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Method</a:t>
            </a:r>
          </a:p>
          <a:p>
            <a:r>
              <a:rPr lang="en-US" sz="2400" dirty="0"/>
              <a:t>Machine Learning</a:t>
            </a:r>
          </a:p>
          <a:p>
            <a:r>
              <a:rPr lang="en-US" sz="2400" dirty="0"/>
              <a:t>Deep Learning</a:t>
            </a:r>
          </a:p>
        </p:txBody>
      </p:sp>
      <p:sp>
        <p:nvSpPr>
          <p:cNvPr id="16" name="Content Placeholder 2">
            <a:extLst>
              <a:ext uri="{FF2B5EF4-FFF2-40B4-BE49-F238E27FC236}">
                <a16:creationId xmlns:a16="http://schemas.microsoft.com/office/drawing/2014/main" id="{6ED6EA24-D78A-4867-7B25-03065C4804C5}"/>
              </a:ext>
            </a:extLst>
          </p:cNvPr>
          <p:cNvSpPr txBox="1">
            <a:spLocks/>
          </p:cNvSpPr>
          <p:nvPr/>
        </p:nvSpPr>
        <p:spPr>
          <a:xfrm>
            <a:off x="739916" y="1797088"/>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Question</a:t>
            </a:r>
          </a:p>
          <a:p>
            <a:r>
              <a:rPr lang="en-US" sz="2400" dirty="0"/>
              <a:t>What?</a:t>
            </a:r>
          </a:p>
          <a:p>
            <a:r>
              <a:rPr lang="en-US" sz="2400" dirty="0"/>
              <a:t>Why?</a:t>
            </a:r>
          </a:p>
          <a:p>
            <a:r>
              <a:rPr lang="en-US" sz="2400" dirty="0"/>
              <a:t>How?</a:t>
            </a:r>
          </a:p>
          <a:p>
            <a:endParaRPr lang="en-US" sz="2400" dirty="0"/>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Visual </a:t>
            </a:r>
          </a:p>
          <a:p>
            <a:pPr marL="0" indent="0" algn="ctr">
              <a:lnSpc>
                <a:spcPct val="200000"/>
              </a:lnSpc>
              <a:buNone/>
            </a:pPr>
            <a:r>
              <a:rPr lang="en-US" sz="2400" dirty="0">
                <a:latin typeface="Palatino Linotype" panose="02040502050505030304" pitchFamily="18" charset="0"/>
              </a:rPr>
              <a:t>Story-Driven</a:t>
            </a:r>
          </a:p>
          <a:p>
            <a:pPr marL="0" indent="0" algn="ctr">
              <a:lnSpc>
                <a:spcPct val="200000"/>
              </a:lnSpc>
              <a:buNone/>
            </a:pPr>
            <a:r>
              <a:rPr lang="en-US" sz="2400" dirty="0">
                <a:latin typeface="Palatino Linotype" panose="02040502050505030304" pitchFamily="18"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4A9-72AA-761E-3A6B-EA37DD5EFE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5C090-C2F7-7887-76A2-DCCBBEA3F2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050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
        <p:nvSpPr>
          <p:cNvPr id="3" name="Title 1">
            <a:extLst>
              <a:ext uri="{FF2B5EF4-FFF2-40B4-BE49-F238E27FC236}">
                <a16:creationId xmlns:a16="http://schemas.microsoft.com/office/drawing/2014/main" id="{67901986-8F42-9E29-3E86-B87D4B3C0D5E}"/>
              </a:ext>
            </a:extLst>
          </p:cNvPr>
          <p:cNvSpPr>
            <a:spLocks noGrp="1"/>
          </p:cNvSpPr>
          <p:nvPr>
            <p:ph type="title"/>
          </p:nvPr>
        </p:nvSpPr>
        <p:spPr>
          <a:xfrm>
            <a:off x="838200" y="365126"/>
            <a:ext cx="10515600" cy="1325563"/>
          </a:xfrm>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1">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2833898" y="525290"/>
            <a:ext cx="6524204" cy="5807419"/>
          </a:xfrm>
          <a:prstGeom prst="rect">
            <a:avLst/>
          </a:prstGeom>
        </p:spPr>
      </p:pic>
    </p:spTree>
    <p:extLst>
      <p:ext uri="{BB962C8B-B14F-4D97-AF65-F5344CB8AC3E}">
        <p14:creationId xmlns:p14="http://schemas.microsoft.com/office/powerpoint/2010/main" val="21270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63E0F1-CF50-8D4E-1123-C6EB70E9B7FC}"/>
              </a:ext>
            </a:extLst>
          </p:cNvPr>
          <p:cNvGraphicFramePr>
            <a:graphicFrameLocks noGrp="1"/>
          </p:cNvGraphicFramePr>
          <p:nvPr>
            <p:extLst>
              <p:ext uri="{D42A27DB-BD31-4B8C-83A1-F6EECF244321}">
                <p14:modId xmlns:p14="http://schemas.microsoft.com/office/powerpoint/2010/main" val="2850423726"/>
              </p:ext>
            </p:extLst>
          </p:nvPr>
        </p:nvGraphicFramePr>
        <p:xfrm>
          <a:off x="2338466" y="406400"/>
          <a:ext cx="7435121" cy="6144297"/>
        </p:xfrm>
        <a:graphic>
          <a:graphicData uri="http://schemas.openxmlformats.org/drawingml/2006/table">
            <a:tbl>
              <a:tblPr/>
              <a:tblGrid>
                <a:gridCol w="3032201">
                  <a:extLst>
                    <a:ext uri="{9D8B030D-6E8A-4147-A177-3AD203B41FA5}">
                      <a16:colId xmlns:a16="http://schemas.microsoft.com/office/drawing/2014/main" val="3476716377"/>
                    </a:ext>
                  </a:extLst>
                </a:gridCol>
                <a:gridCol w="4402920">
                  <a:extLst>
                    <a:ext uri="{9D8B030D-6E8A-4147-A177-3AD203B41FA5}">
                      <a16:colId xmlns:a16="http://schemas.microsoft.com/office/drawing/2014/main" val="2517320028"/>
                    </a:ext>
                  </a:extLst>
                </a:gridCol>
              </a:tblGrid>
              <a:tr h="599979">
                <a:tc>
                  <a:txBody>
                    <a:bodyPr/>
                    <a:lstStyle/>
                    <a:p>
                      <a:pPr rtl="0" fontAlgn="b"/>
                      <a:r>
                        <a:rPr lang="en-US" sz="2400" dirty="0">
                          <a:effectLst/>
                        </a:rPr>
                        <a:t>Tuesday (10:40 - 12:00)</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a:effectLst/>
                        </a:rPr>
                        <a:t>Beginner</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956587678"/>
                  </a:ext>
                </a:extLst>
              </a:tr>
              <a:tr h="407037">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74044806"/>
                  </a:ext>
                </a:extLst>
              </a:tr>
              <a:tr h="407037">
                <a:tc>
                  <a:txBody>
                    <a:bodyPr/>
                    <a:lstStyle/>
                    <a:p>
                      <a:pPr rtl="0" fontAlgn="b"/>
                      <a:r>
                        <a:rPr lang="en-US" sz="2400">
                          <a:effectLst/>
                        </a:rPr>
                        <a:t>09/06/22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Practicum Introduction</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6925061"/>
                  </a:ext>
                </a:extLst>
              </a:tr>
              <a:tr h="407037">
                <a:tc>
                  <a:txBody>
                    <a:bodyPr/>
                    <a:lstStyle/>
                    <a:p>
                      <a:pPr rtl="0" fontAlgn="b"/>
                      <a:r>
                        <a:rPr lang="en-US" sz="2400">
                          <a:effectLst/>
                        </a:rPr>
                        <a:t>09/13/22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What is AI</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6464888"/>
                  </a:ext>
                </a:extLst>
              </a:tr>
              <a:tr h="407037">
                <a:tc>
                  <a:txBody>
                    <a:bodyPr/>
                    <a:lstStyle/>
                    <a:p>
                      <a:pPr rtl="0" fontAlgn="b"/>
                      <a:r>
                        <a:rPr lang="en-US" sz="2400">
                          <a:effectLst/>
                        </a:rPr>
                        <a:t>09/20/22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AI Ethics</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8013623"/>
                  </a:ext>
                </a:extLst>
              </a:tr>
              <a:tr h="407037">
                <a:tc>
                  <a:txBody>
                    <a:bodyPr/>
                    <a:lstStyle/>
                    <a:p>
                      <a:pPr rtl="0" fontAlgn="b"/>
                      <a:r>
                        <a:rPr lang="en-US" sz="2400">
                          <a:effectLst/>
                        </a:rPr>
                        <a:t>09/27/22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8114649"/>
                  </a:ext>
                </a:extLst>
              </a:tr>
              <a:tr h="407037">
                <a:tc>
                  <a:txBody>
                    <a:bodyPr/>
                    <a:lstStyle/>
                    <a:p>
                      <a:pPr rtl="0" fontAlgn="b"/>
                      <a:r>
                        <a:rPr lang="en-US" sz="2400">
                          <a:effectLst/>
                        </a:rPr>
                        <a:t>10/04/22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Python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9718419"/>
                  </a:ext>
                </a:extLst>
              </a:tr>
              <a:tr h="407037">
                <a:tc>
                  <a:txBody>
                    <a:bodyPr/>
                    <a:lstStyle/>
                    <a:p>
                      <a:pPr rtl="0" fontAlgn="b"/>
                      <a:r>
                        <a:rPr lang="en-US" sz="2400">
                          <a:effectLst/>
                        </a:rPr>
                        <a:t>10/11/22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2858204"/>
                  </a:ext>
                </a:extLst>
              </a:tr>
              <a:tr h="407037">
                <a:tc>
                  <a:txBody>
                    <a:bodyPr/>
                    <a:lstStyle/>
                    <a:p>
                      <a:pPr rtl="0" fontAlgn="b"/>
                      <a:r>
                        <a:rPr lang="en-US" sz="2400">
                          <a:effectLst/>
                        </a:rPr>
                        <a:t>10/18/22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4</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9437464"/>
                  </a:ext>
                </a:extLst>
              </a:tr>
              <a:tr h="407037">
                <a:tc>
                  <a:txBody>
                    <a:bodyPr/>
                    <a:lstStyle/>
                    <a:p>
                      <a:pPr rtl="0" fontAlgn="b"/>
                      <a:r>
                        <a:rPr lang="en-US" sz="2400">
                          <a:effectLst/>
                        </a:rPr>
                        <a:t>10/25/22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Reproducible AI (Matt)</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14435505"/>
                  </a:ext>
                </a:extLst>
              </a:tr>
              <a:tr h="407037">
                <a:tc>
                  <a:txBody>
                    <a:bodyPr/>
                    <a:lstStyle/>
                    <a:p>
                      <a:pPr rtl="0" fontAlgn="b"/>
                      <a:r>
                        <a:rPr lang="en-US" sz="2400">
                          <a:solidFill>
                            <a:srgbClr val="BF9000"/>
                          </a:solidFill>
                          <a:effectLst/>
                        </a:rPr>
                        <a:t>11/01/22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Hipergator Symposium</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21816190"/>
                  </a:ext>
                </a:extLst>
              </a:tr>
              <a:tr h="491316">
                <a:tc>
                  <a:txBody>
                    <a:bodyPr/>
                    <a:lstStyle/>
                    <a:p>
                      <a:pPr rtl="0" fontAlgn="b"/>
                      <a:r>
                        <a:rPr lang="en-US" sz="2400">
                          <a:effectLst/>
                        </a:rPr>
                        <a:t>11/08/22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264771"/>
                  </a:ext>
                </a:extLst>
              </a:tr>
              <a:tr h="491316">
                <a:tc>
                  <a:txBody>
                    <a:bodyPr/>
                    <a:lstStyle/>
                    <a:p>
                      <a:pPr rtl="0" fontAlgn="b"/>
                      <a:r>
                        <a:rPr lang="en-US" sz="2400">
                          <a:effectLst/>
                        </a:rPr>
                        <a:t>11/15/22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2063278"/>
                  </a:ext>
                </a:extLst>
              </a:tr>
              <a:tr h="491316">
                <a:tc>
                  <a:txBody>
                    <a:bodyPr/>
                    <a:lstStyle/>
                    <a:p>
                      <a:pPr rtl="0" fontAlgn="b"/>
                      <a:r>
                        <a:rPr lang="en-US" sz="2400">
                          <a:effectLst/>
                        </a:rPr>
                        <a:t>11/22/22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DL Foundations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5877726"/>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10957</TotalTime>
  <Words>3463</Words>
  <Application>Microsoft Office PowerPoint</Application>
  <PresentationFormat>Widescreen</PresentationFormat>
  <Paragraphs>323</Paragraphs>
  <Slides>31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Georgia</vt:lpstr>
      <vt:lpstr>Palatino Linotype</vt:lpstr>
      <vt:lpstr>Office Theme</vt:lpstr>
      <vt:lpstr>PowerPoint Presentation</vt:lpstr>
      <vt:lpstr>Learning Objective</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1137</cp:revision>
  <cp:lastPrinted>2022-09-01T19:46:48Z</cp:lastPrinted>
  <dcterms:created xsi:type="dcterms:W3CDTF">2020-06-14T19:48:25Z</dcterms:created>
  <dcterms:modified xsi:type="dcterms:W3CDTF">2022-09-06T17:00:08Z</dcterms:modified>
</cp:coreProperties>
</file>