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F71771-23D2-4E53-B55D-F2FF3DC99915}" type="datetimeFigureOut">
              <a:rPr lang="en-IN" smtClean="0"/>
              <a:t>26-04-2020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87BF3D-EA37-43FF-9317-59B3DE2BDD1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1231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F71771-23D2-4E53-B55D-F2FF3DC99915}" type="datetimeFigureOut">
              <a:rPr lang="en-IN" smtClean="0"/>
              <a:t>26-04-2020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87BF3D-EA37-43FF-9317-59B3DE2BDD1B}" type="slidenum">
              <a:rPr lang="en-IN" smtClean="0"/>
              <a:t>‹#›</a:t>
            </a:fld>
            <a:endParaRPr lang="en-IN"/>
          </a:p>
        </p:txBody>
      </p:sp>
    </p:spTree>
    <p:extLst>
      <p:ext uri="{BB962C8B-B14F-4D97-AF65-F5344CB8AC3E}">
        <p14:creationId xmlns:p14="http://schemas.microsoft.com/office/powerpoint/2010/main" val="1561475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F71771-23D2-4E53-B55D-F2FF3DC99915}" type="datetimeFigureOut">
              <a:rPr lang="en-IN" smtClean="0"/>
              <a:t>26-04-2020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87BF3D-EA37-43FF-9317-59B3DE2BDD1B}" type="slidenum">
              <a:rPr lang="en-IN" smtClean="0"/>
              <a:t>‹#›</a:t>
            </a:fld>
            <a:endParaRPr lang="en-IN"/>
          </a:p>
        </p:txBody>
      </p:sp>
    </p:spTree>
    <p:extLst>
      <p:ext uri="{BB962C8B-B14F-4D97-AF65-F5344CB8AC3E}">
        <p14:creationId xmlns:p14="http://schemas.microsoft.com/office/powerpoint/2010/main" val="1366387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F71771-23D2-4E53-B55D-F2FF3DC99915}" type="datetimeFigureOut">
              <a:rPr lang="en-IN" smtClean="0"/>
              <a:t>26-04-2020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87BF3D-EA37-43FF-9317-59B3DE2BDD1B}" type="slidenum">
              <a:rPr lang="en-IN" smtClean="0"/>
              <a:t>‹#›</a:t>
            </a:fld>
            <a:endParaRPr lang="en-IN"/>
          </a:p>
        </p:txBody>
      </p:sp>
    </p:spTree>
    <p:extLst>
      <p:ext uri="{BB962C8B-B14F-4D97-AF65-F5344CB8AC3E}">
        <p14:creationId xmlns:p14="http://schemas.microsoft.com/office/powerpoint/2010/main" val="3462258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F71771-23D2-4E53-B55D-F2FF3DC99915}" type="datetimeFigureOut">
              <a:rPr lang="en-IN" smtClean="0"/>
              <a:t>26-04-2020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87BF3D-EA37-43FF-9317-59B3DE2BDD1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9496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F71771-23D2-4E53-B55D-F2FF3DC99915}" type="datetimeFigureOut">
              <a:rPr lang="en-IN" smtClean="0"/>
              <a:t>26-04-2020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87BF3D-EA37-43FF-9317-59B3DE2BDD1B}" type="slidenum">
              <a:rPr lang="en-IN" smtClean="0"/>
              <a:t>‹#›</a:t>
            </a:fld>
            <a:endParaRPr lang="en-IN"/>
          </a:p>
        </p:txBody>
      </p:sp>
    </p:spTree>
    <p:extLst>
      <p:ext uri="{BB962C8B-B14F-4D97-AF65-F5344CB8AC3E}">
        <p14:creationId xmlns:p14="http://schemas.microsoft.com/office/powerpoint/2010/main" val="1258193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F71771-23D2-4E53-B55D-F2FF3DC99915}" type="datetimeFigureOut">
              <a:rPr lang="en-IN" smtClean="0"/>
              <a:t>26-04-2020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E87BF3D-EA37-43FF-9317-59B3DE2BDD1B}" type="slidenum">
              <a:rPr lang="en-IN" smtClean="0"/>
              <a:t>‹#›</a:t>
            </a:fld>
            <a:endParaRPr lang="en-IN"/>
          </a:p>
        </p:txBody>
      </p:sp>
    </p:spTree>
    <p:extLst>
      <p:ext uri="{BB962C8B-B14F-4D97-AF65-F5344CB8AC3E}">
        <p14:creationId xmlns:p14="http://schemas.microsoft.com/office/powerpoint/2010/main" val="3773318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F71771-23D2-4E53-B55D-F2FF3DC99915}" type="datetimeFigureOut">
              <a:rPr lang="en-IN" smtClean="0"/>
              <a:t>26-04-2020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E87BF3D-EA37-43FF-9317-59B3DE2BDD1B}" type="slidenum">
              <a:rPr lang="en-IN" smtClean="0"/>
              <a:t>‹#›</a:t>
            </a:fld>
            <a:endParaRPr lang="en-IN"/>
          </a:p>
        </p:txBody>
      </p:sp>
    </p:spTree>
    <p:extLst>
      <p:ext uri="{BB962C8B-B14F-4D97-AF65-F5344CB8AC3E}">
        <p14:creationId xmlns:p14="http://schemas.microsoft.com/office/powerpoint/2010/main" val="587421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9F71771-23D2-4E53-B55D-F2FF3DC99915}" type="datetimeFigureOut">
              <a:rPr lang="en-IN" smtClean="0"/>
              <a:t>26-04-2020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0E87BF3D-EA37-43FF-9317-59B3DE2BDD1B}" type="slidenum">
              <a:rPr lang="en-IN" smtClean="0"/>
              <a:t>‹#›</a:t>
            </a:fld>
            <a:endParaRPr lang="en-IN"/>
          </a:p>
        </p:txBody>
      </p:sp>
    </p:spTree>
    <p:extLst>
      <p:ext uri="{BB962C8B-B14F-4D97-AF65-F5344CB8AC3E}">
        <p14:creationId xmlns:p14="http://schemas.microsoft.com/office/powerpoint/2010/main" val="4014790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9F71771-23D2-4E53-B55D-F2FF3DC99915}" type="datetimeFigureOut">
              <a:rPr lang="en-IN" smtClean="0"/>
              <a:t>26-04-2020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E87BF3D-EA37-43FF-9317-59B3DE2BDD1B}" type="slidenum">
              <a:rPr lang="en-IN" smtClean="0"/>
              <a:t>‹#›</a:t>
            </a:fld>
            <a:endParaRPr lang="en-IN"/>
          </a:p>
        </p:txBody>
      </p:sp>
    </p:spTree>
    <p:extLst>
      <p:ext uri="{BB962C8B-B14F-4D97-AF65-F5344CB8AC3E}">
        <p14:creationId xmlns:p14="http://schemas.microsoft.com/office/powerpoint/2010/main" val="768191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F71771-23D2-4E53-B55D-F2FF3DC99915}" type="datetimeFigureOut">
              <a:rPr lang="en-IN" smtClean="0"/>
              <a:t>26-04-2020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87BF3D-EA37-43FF-9317-59B3DE2BDD1B}" type="slidenum">
              <a:rPr lang="en-IN" smtClean="0"/>
              <a:t>‹#›</a:t>
            </a:fld>
            <a:endParaRPr lang="en-IN"/>
          </a:p>
        </p:txBody>
      </p:sp>
    </p:spTree>
    <p:extLst>
      <p:ext uri="{BB962C8B-B14F-4D97-AF65-F5344CB8AC3E}">
        <p14:creationId xmlns:p14="http://schemas.microsoft.com/office/powerpoint/2010/main" val="1566363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9F71771-23D2-4E53-B55D-F2FF3DC99915}" type="datetimeFigureOut">
              <a:rPr lang="en-IN" smtClean="0"/>
              <a:t>26-04-2020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E87BF3D-EA37-43FF-9317-59B3DE2BDD1B}"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1458525"/>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Category:Suburbs_of_Mumba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foursquare.com/developers/apps" TargetMode="External"/><Relationship Id="rId2" Type="http://schemas.openxmlformats.org/officeDocument/2006/relationships/hyperlink" Target="https://en.wikipedia.org/wiki/Category:Suburbs_of_Mumbai"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69ABC-906E-4CC0-8E26-03DBA0AAB80B}"/>
              </a:ext>
            </a:extLst>
          </p:cNvPr>
          <p:cNvSpPr>
            <a:spLocks noGrp="1"/>
          </p:cNvSpPr>
          <p:nvPr>
            <p:ph type="ctrTitle"/>
          </p:nvPr>
        </p:nvSpPr>
        <p:spPr>
          <a:xfrm>
            <a:off x="1876423" y="0"/>
            <a:ext cx="8791575" cy="2387600"/>
          </a:xfrm>
        </p:spPr>
        <p:txBody>
          <a:bodyPr>
            <a:normAutofit/>
          </a:bodyPr>
          <a:lstStyle/>
          <a:p>
            <a:pPr algn="ctr"/>
            <a:r>
              <a:rPr lang="en-US" sz="3600" dirty="0"/>
              <a:t>BATTLE OF NEIGHBOURHOODS</a:t>
            </a:r>
            <a:br>
              <a:rPr lang="en-IN" sz="5400" dirty="0"/>
            </a:br>
            <a:r>
              <a:rPr lang="en-US" sz="3600" dirty="0"/>
              <a:t>CAPSTONE PROJECT</a:t>
            </a:r>
            <a:br>
              <a:rPr lang="en-IN" sz="3600" dirty="0"/>
            </a:br>
            <a:r>
              <a:rPr lang="en-US" sz="3600" dirty="0"/>
              <a:t>IBM APPLIED DATA SCIENCE CAPSTONE</a:t>
            </a:r>
            <a:endParaRPr lang="en-IN" dirty="0"/>
          </a:p>
        </p:txBody>
      </p:sp>
      <p:sp>
        <p:nvSpPr>
          <p:cNvPr id="3" name="Subtitle 2">
            <a:extLst>
              <a:ext uri="{FF2B5EF4-FFF2-40B4-BE49-F238E27FC236}">
                <a16:creationId xmlns:a16="http://schemas.microsoft.com/office/drawing/2014/main" id="{1FD77CCC-2EA3-4156-9436-3859E85D2544}"/>
              </a:ext>
            </a:extLst>
          </p:cNvPr>
          <p:cNvSpPr>
            <a:spLocks noGrp="1"/>
          </p:cNvSpPr>
          <p:nvPr>
            <p:ph type="subTitle" idx="1"/>
          </p:nvPr>
        </p:nvSpPr>
        <p:spPr>
          <a:xfrm>
            <a:off x="1876424" y="4250809"/>
            <a:ext cx="8791575" cy="1655762"/>
          </a:xfrm>
        </p:spPr>
        <p:txBody>
          <a:bodyPr/>
          <a:lstStyle/>
          <a:p>
            <a:pPr algn="ctr"/>
            <a:endParaRPr lang="en-IN" dirty="0">
              <a:solidFill>
                <a:schemeClr val="tx1"/>
              </a:solidFill>
            </a:endParaRPr>
          </a:p>
          <a:p>
            <a:pPr algn="ctr">
              <a:lnSpc>
                <a:spcPct val="100000"/>
              </a:lnSpc>
              <a:spcBef>
                <a:spcPts val="0"/>
              </a:spcBef>
            </a:pPr>
            <a:r>
              <a:rPr lang="en-IN" dirty="0">
                <a:solidFill>
                  <a:schemeClr val="tx1"/>
                </a:solidFill>
              </a:rPr>
              <a:t>Pradnyesh CHOUDHARI</a:t>
            </a:r>
          </a:p>
          <a:p>
            <a:pPr algn="ctr">
              <a:lnSpc>
                <a:spcPct val="100000"/>
              </a:lnSpc>
              <a:spcBef>
                <a:spcPts val="0"/>
              </a:spcBef>
            </a:pPr>
            <a:r>
              <a:rPr lang="en-IN" dirty="0">
                <a:solidFill>
                  <a:schemeClr val="tx1"/>
                </a:solidFill>
              </a:rPr>
              <a:t>APRIL 2020</a:t>
            </a:r>
          </a:p>
        </p:txBody>
      </p:sp>
      <p:sp>
        <p:nvSpPr>
          <p:cNvPr id="5" name="TextBox 4">
            <a:extLst>
              <a:ext uri="{FF2B5EF4-FFF2-40B4-BE49-F238E27FC236}">
                <a16:creationId xmlns:a16="http://schemas.microsoft.com/office/drawing/2014/main" id="{F382C01C-051D-4B65-A495-E70C52736B67}"/>
              </a:ext>
            </a:extLst>
          </p:cNvPr>
          <p:cNvSpPr txBox="1"/>
          <p:nvPr/>
        </p:nvSpPr>
        <p:spPr>
          <a:xfrm>
            <a:off x="1880587" y="2890391"/>
            <a:ext cx="8787411" cy="1077218"/>
          </a:xfrm>
          <a:prstGeom prst="rect">
            <a:avLst/>
          </a:prstGeom>
          <a:noFill/>
        </p:spPr>
        <p:txBody>
          <a:bodyPr wrap="square" rtlCol="0">
            <a:spAutoFit/>
          </a:bodyPr>
          <a:lstStyle/>
          <a:p>
            <a:pPr algn="ctr"/>
            <a:r>
              <a:rPr lang="en-US" sz="3200" dirty="0"/>
              <a:t>Opening an Indian Restaurant in the suburbs near </a:t>
            </a:r>
          </a:p>
          <a:p>
            <a:pPr algn="ctr"/>
            <a:r>
              <a:rPr lang="en-US" sz="3200" dirty="0"/>
              <a:t>Mumbai, India</a:t>
            </a:r>
            <a:endParaRPr lang="en-IN" sz="3200" dirty="0"/>
          </a:p>
        </p:txBody>
      </p:sp>
    </p:spTree>
    <p:extLst>
      <p:ext uri="{BB962C8B-B14F-4D97-AF65-F5344CB8AC3E}">
        <p14:creationId xmlns:p14="http://schemas.microsoft.com/office/powerpoint/2010/main" val="2848493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810CE-FD88-43E0-8F3A-EA347119353B}"/>
              </a:ext>
            </a:extLst>
          </p:cNvPr>
          <p:cNvSpPr>
            <a:spLocks noGrp="1"/>
          </p:cNvSpPr>
          <p:nvPr>
            <p:ph type="title"/>
          </p:nvPr>
        </p:nvSpPr>
        <p:spPr>
          <a:xfrm>
            <a:off x="1097280" y="286603"/>
            <a:ext cx="10058400" cy="1450757"/>
          </a:xfrm>
        </p:spPr>
        <p:txBody>
          <a:bodyPr/>
          <a:lstStyle/>
          <a:p>
            <a:r>
              <a:rPr lang="en-IN" b="1" dirty="0"/>
              <a:t>Business Problem</a:t>
            </a:r>
          </a:p>
        </p:txBody>
      </p:sp>
      <p:sp>
        <p:nvSpPr>
          <p:cNvPr id="3" name="Content Placeholder 2">
            <a:extLst>
              <a:ext uri="{FF2B5EF4-FFF2-40B4-BE49-F238E27FC236}">
                <a16:creationId xmlns:a16="http://schemas.microsoft.com/office/drawing/2014/main" id="{1F748668-C6E9-478B-A0C3-2FBF422EFC84}"/>
              </a:ext>
            </a:extLst>
          </p:cNvPr>
          <p:cNvSpPr>
            <a:spLocks noGrp="1"/>
          </p:cNvSpPr>
          <p:nvPr>
            <p:ph idx="1"/>
          </p:nvPr>
        </p:nvSpPr>
        <p:spPr>
          <a:xfrm>
            <a:off x="1097280" y="1873188"/>
            <a:ext cx="10058400" cy="3995906"/>
          </a:xfrm>
        </p:spPr>
        <p:txBody>
          <a:bodyPr anchor="ctr"/>
          <a:lstStyle/>
          <a:p>
            <a:pPr marL="0" indent="0">
              <a:buNone/>
            </a:pPr>
            <a:r>
              <a:rPr lang="en-US" dirty="0"/>
              <a:t>The objective of the capstone project is to analyze the neighborhoods using the techniques of data science and a few machine learning techniques such as clustering, to select the best location for opening an Indian restaurant in the suburbs surrounding to Mumbai, India. </a:t>
            </a:r>
            <a:endParaRPr lang="en-IN" dirty="0"/>
          </a:p>
          <a:p>
            <a:pPr marL="0" indent="0">
              <a:buNone/>
            </a:pPr>
            <a:r>
              <a:rPr lang="en-US" dirty="0"/>
              <a:t>If a restaurant chain wants to open a new restaurant in the suburbs near Mumbai where should you open it?</a:t>
            </a:r>
            <a:endParaRPr lang="en-IN" dirty="0"/>
          </a:p>
          <a:p>
            <a:pPr marL="0" indent="0">
              <a:buNone/>
            </a:pPr>
            <a:endParaRPr lang="en-IN" dirty="0"/>
          </a:p>
        </p:txBody>
      </p:sp>
    </p:spTree>
    <p:extLst>
      <p:ext uri="{BB962C8B-B14F-4D97-AF65-F5344CB8AC3E}">
        <p14:creationId xmlns:p14="http://schemas.microsoft.com/office/powerpoint/2010/main" val="2662450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D2CD1-D56B-4303-B89A-9D6559AA2690}"/>
              </a:ext>
            </a:extLst>
          </p:cNvPr>
          <p:cNvSpPr>
            <a:spLocks noGrp="1"/>
          </p:cNvSpPr>
          <p:nvPr>
            <p:ph type="title"/>
          </p:nvPr>
        </p:nvSpPr>
        <p:spPr/>
        <p:txBody>
          <a:bodyPr/>
          <a:lstStyle/>
          <a:p>
            <a:r>
              <a:rPr lang="en-IN" b="1" dirty="0"/>
              <a:t>Data Requirements</a:t>
            </a:r>
          </a:p>
        </p:txBody>
      </p:sp>
      <p:sp>
        <p:nvSpPr>
          <p:cNvPr id="3" name="Content Placeholder 2">
            <a:extLst>
              <a:ext uri="{FF2B5EF4-FFF2-40B4-BE49-F238E27FC236}">
                <a16:creationId xmlns:a16="http://schemas.microsoft.com/office/drawing/2014/main" id="{04E7E61F-63C1-4B24-BB73-8506F117F945}"/>
              </a:ext>
            </a:extLst>
          </p:cNvPr>
          <p:cNvSpPr>
            <a:spLocks noGrp="1"/>
          </p:cNvSpPr>
          <p:nvPr>
            <p:ph idx="1"/>
          </p:nvPr>
        </p:nvSpPr>
        <p:spPr/>
        <p:txBody>
          <a:bodyPr>
            <a:normAutofit/>
          </a:bodyPr>
          <a:lstStyle/>
          <a:p>
            <a:pPr>
              <a:buFont typeface="Wingdings" panose="05000000000000000000" pitchFamily="2" charset="2"/>
              <a:buChar char="Ø"/>
            </a:pPr>
            <a:r>
              <a:rPr lang="en-US" dirty="0"/>
              <a:t> </a:t>
            </a:r>
            <a:r>
              <a:rPr lang="en-US" sz="2400" dirty="0"/>
              <a:t>Data Required</a:t>
            </a:r>
          </a:p>
          <a:p>
            <a:pPr lvl="1">
              <a:buFont typeface="Wingdings" panose="05000000000000000000" pitchFamily="2" charset="2"/>
              <a:buChar char="§"/>
            </a:pPr>
            <a:r>
              <a:rPr lang="en-US" sz="2000" dirty="0"/>
              <a:t>List of the Suburbs near Mumbai, India.  </a:t>
            </a:r>
          </a:p>
          <a:p>
            <a:pPr lvl="1">
              <a:buFont typeface="Wingdings" panose="05000000000000000000" pitchFamily="2" charset="2"/>
              <a:buChar char="§"/>
            </a:pPr>
            <a:r>
              <a:rPr lang="en-US" sz="2000" dirty="0"/>
              <a:t>Latitude and Longitude coordinates of these cities. </a:t>
            </a:r>
          </a:p>
          <a:p>
            <a:pPr lvl="1">
              <a:buFont typeface="Wingdings" panose="05000000000000000000" pitchFamily="2" charset="2"/>
              <a:buChar char="§"/>
            </a:pPr>
            <a:r>
              <a:rPr lang="en-US" sz="2000" dirty="0"/>
              <a:t>Venue data, related to Indian Restaurants.</a:t>
            </a:r>
          </a:p>
          <a:p>
            <a:pPr>
              <a:buFont typeface="Wingdings" panose="05000000000000000000" pitchFamily="2" charset="2"/>
              <a:buChar char="Ø"/>
            </a:pPr>
            <a:r>
              <a:rPr lang="en-IN" sz="2400" dirty="0"/>
              <a:t> Sources of Data </a:t>
            </a:r>
          </a:p>
          <a:p>
            <a:pPr lvl="1">
              <a:buFont typeface="Wingdings" panose="05000000000000000000" pitchFamily="2" charset="2"/>
              <a:buChar char="§"/>
            </a:pPr>
            <a:r>
              <a:rPr lang="en-IN" sz="2000" dirty="0"/>
              <a:t>Wikipedia Page </a:t>
            </a:r>
            <a:r>
              <a:rPr lang="en-US" sz="2000" dirty="0"/>
              <a:t>(</a:t>
            </a:r>
            <a:r>
              <a:rPr lang="en-US" sz="2000" u="sng" dirty="0">
                <a:hlinkClick r:id="rId2"/>
              </a:rPr>
              <a:t>https://en.wikipedia.org/wiki/Category:Suburbs_of_Mumbai</a:t>
            </a:r>
            <a:r>
              <a:rPr lang="en-US" sz="2000" dirty="0"/>
              <a:t>)</a:t>
            </a:r>
          </a:p>
          <a:p>
            <a:pPr lvl="1">
              <a:buFont typeface="Wingdings" panose="05000000000000000000" pitchFamily="2" charset="2"/>
              <a:buChar char="§"/>
            </a:pPr>
            <a:r>
              <a:rPr lang="en-US" sz="2000" dirty="0"/>
              <a:t>Python Geocoder Package.</a:t>
            </a:r>
          </a:p>
          <a:p>
            <a:pPr lvl="1">
              <a:buFont typeface="Wingdings" panose="05000000000000000000" pitchFamily="2" charset="2"/>
              <a:buChar char="§"/>
            </a:pPr>
            <a:r>
              <a:rPr lang="en-US" sz="2000" dirty="0"/>
              <a:t>Foursquare API</a:t>
            </a:r>
            <a:endParaRPr lang="en-IN" sz="2000" dirty="0"/>
          </a:p>
        </p:txBody>
      </p:sp>
    </p:spTree>
    <p:extLst>
      <p:ext uri="{BB962C8B-B14F-4D97-AF65-F5344CB8AC3E}">
        <p14:creationId xmlns:p14="http://schemas.microsoft.com/office/powerpoint/2010/main" val="447165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1A2E4-1B53-4627-878B-31778698F0D2}"/>
              </a:ext>
            </a:extLst>
          </p:cNvPr>
          <p:cNvSpPr>
            <a:spLocks noGrp="1"/>
          </p:cNvSpPr>
          <p:nvPr>
            <p:ph type="title"/>
          </p:nvPr>
        </p:nvSpPr>
        <p:spPr/>
        <p:txBody>
          <a:bodyPr/>
          <a:lstStyle/>
          <a:p>
            <a:r>
              <a:rPr lang="en-IN" b="1" dirty="0"/>
              <a:t>Methodology</a:t>
            </a:r>
          </a:p>
        </p:txBody>
      </p:sp>
      <p:sp>
        <p:nvSpPr>
          <p:cNvPr id="3" name="Content Placeholder 2">
            <a:extLst>
              <a:ext uri="{FF2B5EF4-FFF2-40B4-BE49-F238E27FC236}">
                <a16:creationId xmlns:a16="http://schemas.microsoft.com/office/drawing/2014/main" id="{757E0E95-CBF4-4173-AD45-9209F697445F}"/>
              </a:ext>
            </a:extLst>
          </p:cNvPr>
          <p:cNvSpPr>
            <a:spLocks noGrp="1"/>
          </p:cNvSpPr>
          <p:nvPr>
            <p:ph idx="1"/>
          </p:nvPr>
        </p:nvSpPr>
        <p:spPr>
          <a:xfrm>
            <a:off x="1186056" y="2076553"/>
            <a:ext cx="10058400" cy="4023360"/>
          </a:xfrm>
        </p:spPr>
        <p:txBody>
          <a:bodyPr>
            <a:normAutofit/>
          </a:bodyPr>
          <a:lstStyle/>
          <a:p>
            <a:pPr>
              <a:buFont typeface="Wingdings" panose="05000000000000000000" pitchFamily="2" charset="2"/>
              <a:buChar char="§"/>
            </a:pPr>
            <a:r>
              <a:rPr lang="en-IN" sz="2400" dirty="0"/>
              <a:t> Scraping data from Wikipedia page using library beautifulsoup.</a:t>
            </a:r>
          </a:p>
          <a:p>
            <a:pPr>
              <a:buFont typeface="Wingdings" panose="05000000000000000000" pitchFamily="2" charset="2"/>
              <a:buChar char="§"/>
            </a:pPr>
            <a:r>
              <a:rPr lang="en-IN" sz="2400" dirty="0"/>
              <a:t> Get latitude and longitude data using geocoder library.</a:t>
            </a:r>
          </a:p>
          <a:p>
            <a:pPr>
              <a:buFont typeface="Wingdings" panose="05000000000000000000" pitchFamily="2" charset="2"/>
              <a:buChar char="§"/>
            </a:pPr>
            <a:r>
              <a:rPr lang="en-IN" sz="2400" dirty="0"/>
              <a:t> Get the venues JSON file using Foursquare API.</a:t>
            </a:r>
          </a:p>
          <a:p>
            <a:pPr>
              <a:buFont typeface="Wingdings" panose="05000000000000000000" pitchFamily="2" charset="2"/>
              <a:buChar char="§"/>
            </a:pPr>
            <a:r>
              <a:rPr lang="en-IN" sz="2400" dirty="0"/>
              <a:t> Clean the data for Indian Restaurants.</a:t>
            </a:r>
          </a:p>
          <a:p>
            <a:pPr>
              <a:buFont typeface="Wingdings" panose="05000000000000000000" pitchFamily="2" charset="2"/>
              <a:buChar char="§"/>
            </a:pPr>
            <a:r>
              <a:rPr lang="en-IN" sz="2400" dirty="0"/>
              <a:t> Apply the k-means ML algorithm on the data.</a:t>
            </a:r>
          </a:p>
          <a:p>
            <a:pPr>
              <a:buFont typeface="Wingdings" panose="05000000000000000000" pitchFamily="2" charset="2"/>
              <a:buChar char="§"/>
            </a:pPr>
            <a:r>
              <a:rPr lang="en-IN" sz="2400" dirty="0"/>
              <a:t> Find the results by plotting the map using Folium.</a:t>
            </a:r>
          </a:p>
        </p:txBody>
      </p:sp>
    </p:spTree>
    <p:extLst>
      <p:ext uri="{BB962C8B-B14F-4D97-AF65-F5344CB8AC3E}">
        <p14:creationId xmlns:p14="http://schemas.microsoft.com/office/powerpoint/2010/main" val="1418408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A9F6C-26C2-4378-BA3B-B3F77632439C}"/>
              </a:ext>
            </a:extLst>
          </p:cNvPr>
          <p:cNvSpPr>
            <a:spLocks noGrp="1"/>
          </p:cNvSpPr>
          <p:nvPr>
            <p:ph type="title"/>
          </p:nvPr>
        </p:nvSpPr>
        <p:spPr/>
        <p:txBody>
          <a:bodyPr/>
          <a:lstStyle/>
          <a:p>
            <a:r>
              <a:rPr lang="en-IN" b="1" dirty="0"/>
              <a:t>Result</a:t>
            </a:r>
          </a:p>
        </p:txBody>
      </p:sp>
      <p:sp>
        <p:nvSpPr>
          <p:cNvPr id="3" name="Content Placeholder 2">
            <a:extLst>
              <a:ext uri="{FF2B5EF4-FFF2-40B4-BE49-F238E27FC236}">
                <a16:creationId xmlns:a16="http://schemas.microsoft.com/office/drawing/2014/main" id="{2CAF9753-C6AC-4B2D-A405-B949FA83D847}"/>
              </a:ext>
            </a:extLst>
          </p:cNvPr>
          <p:cNvSpPr>
            <a:spLocks noGrp="1"/>
          </p:cNvSpPr>
          <p:nvPr>
            <p:ph idx="1"/>
          </p:nvPr>
        </p:nvSpPr>
        <p:spPr>
          <a:xfrm>
            <a:off x="1097280" y="1990057"/>
            <a:ext cx="5164723" cy="4581340"/>
          </a:xfrm>
        </p:spPr>
        <p:txBody>
          <a:bodyPr>
            <a:normAutofit/>
          </a:bodyPr>
          <a:lstStyle/>
          <a:p>
            <a:pPr marL="0" indent="0">
              <a:buNone/>
            </a:pPr>
            <a:r>
              <a:rPr lang="en-US" dirty="0"/>
              <a:t>After applying the k-means cluster we obtain a result which we have again plotted on a map using the folium library. </a:t>
            </a:r>
            <a:endParaRPr lang="en-IN" dirty="0"/>
          </a:p>
          <a:p>
            <a:pPr marL="0" indent="0">
              <a:buNone/>
            </a:pPr>
            <a:r>
              <a:rPr lang="en-US" dirty="0"/>
              <a:t>We have clustered the data for Indian Restaurants in 3 clusters</a:t>
            </a:r>
            <a:endParaRPr lang="en-IN" dirty="0"/>
          </a:p>
          <a:p>
            <a:pPr>
              <a:buFont typeface="Wingdings" panose="05000000000000000000" pitchFamily="2" charset="2"/>
              <a:buChar char="§"/>
            </a:pPr>
            <a:r>
              <a:rPr lang="en-US" dirty="0"/>
              <a:t>Cluster 1: Red Colour: Neighborhood with moderate number of Indian Restaurants.</a:t>
            </a:r>
            <a:endParaRPr lang="en-IN" dirty="0"/>
          </a:p>
          <a:p>
            <a:pPr>
              <a:buFont typeface="Wingdings" panose="05000000000000000000" pitchFamily="2" charset="2"/>
              <a:buChar char="§"/>
            </a:pPr>
            <a:r>
              <a:rPr lang="en-US" dirty="0"/>
              <a:t>Cluster 2: Purple Colour: Neighborhood with low number of Indian Restaurants.</a:t>
            </a:r>
            <a:endParaRPr lang="en-IN" dirty="0"/>
          </a:p>
          <a:p>
            <a:pPr>
              <a:buFont typeface="Wingdings" panose="05000000000000000000" pitchFamily="2" charset="2"/>
              <a:buChar char="§"/>
            </a:pPr>
            <a:r>
              <a:rPr lang="en-US" dirty="0"/>
              <a:t>Cluster 3: Mint Green Colour: Neighborhood with high number of Indian Restaurants.</a:t>
            </a:r>
            <a:endParaRPr lang="en-IN" dirty="0"/>
          </a:p>
          <a:p>
            <a:pPr marL="0" indent="0">
              <a:buNone/>
            </a:pPr>
            <a:endParaRPr lang="en-IN" dirty="0"/>
          </a:p>
        </p:txBody>
      </p:sp>
      <p:pic>
        <p:nvPicPr>
          <p:cNvPr id="4" name="Picture 3">
            <a:extLst>
              <a:ext uri="{FF2B5EF4-FFF2-40B4-BE49-F238E27FC236}">
                <a16:creationId xmlns:a16="http://schemas.microsoft.com/office/drawing/2014/main" id="{8CAF04C5-F943-451A-B217-62418F39C3AB}"/>
              </a:ext>
            </a:extLst>
          </p:cNvPr>
          <p:cNvPicPr/>
          <p:nvPr/>
        </p:nvPicPr>
        <p:blipFill rotWithShape="1">
          <a:blip r:embed="rId2" cstate="print">
            <a:extLst>
              <a:ext uri="{28A0092B-C50C-407E-A947-70E740481C1C}">
                <a14:useLocalDpi xmlns:a14="http://schemas.microsoft.com/office/drawing/2010/main" val="0"/>
              </a:ext>
            </a:extLst>
          </a:blip>
          <a:srcRect l="41691" t="28716" r="25412" b="4569"/>
          <a:stretch/>
        </p:blipFill>
        <p:spPr bwMode="auto">
          <a:xfrm>
            <a:off x="6597582" y="1898772"/>
            <a:ext cx="4134585" cy="382825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20816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51255-673C-421F-B5FC-AFE071424E10}"/>
              </a:ext>
            </a:extLst>
          </p:cNvPr>
          <p:cNvSpPr>
            <a:spLocks noGrp="1"/>
          </p:cNvSpPr>
          <p:nvPr>
            <p:ph type="title"/>
          </p:nvPr>
        </p:nvSpPr>
        <p:spPr/>
        <p:txBody>
          <a:bodyPr/>
          <a:lstStyle/>
          <a:p>
            <a:r>
              <a:rPr lang="en-IN" b="1" dirty="0"/>
              <a:t>Inference</a:t>
            </a:r>
          </a:p>
        </p:txBody>
      </p:sp>
      <p:sp>
        <p:nvSpPr>
          <p:cNvPr id="3" name="Content Placeholder 2">
            <a:extLst>
              <a:ext uri="{FF2B5EF4-FFF2-40B4-BE49-F238E27FC236}">
                <a16:creationId xmlns:a16="http://schemas.microsoft.com/office/drawing/2014/main" id="{91BB60FE-B7E3-41F4-9144-420AC132A765}"/>
              </a:ext>
            </a:extLst>
          </p:cNvPr>
          <p:cNvSpPr>
            <a:spLocks noGrp="1"/>
          </p:cNvSpPr>
          <p:nvPr>
            <p:ph idx="1"/>
          </p:nvPr>
        </p:nvSpPr>
        <p:spPr>
          <a:xfrm>
            <a:off x="1141412" y="2012450"/>
            <a:ext cx="9905999" cy="4019382"/>
          </a:xfrm>
        </p:spPr>
        <p:txBody>
          <a:bodyPr anchor="ctr">
            <a:normAutofit/>
          </a:bodyPr>
          <a:lstStyle/>
          <a:p>
            <a:pPr marL="0" indent="0">
              <a:buNone/>
            </a:pPr>
            <a:r>
              <a:rPr lang="en-US" dirty="0"/>
              <a:t>As the map in the result section suggests and from the observations there are very less places across the suburbs which have very high number of Indian Restaurant and most of the places have moderate number of restaurants from which we can easily find that there is a lot of scope in the business for opening restaurant. The cluster 2 gives the list of all those places where one can think about opening a new restaurant and those places which fall in the cluster 3 should be avoided while choosing a location for the new restaurant. If these results are taken into consideration, cluster 1 and 2 are good options for opening a new restaurant and cluster 3 are not.</a:t>
            </a:r>
            <a:endParaRPr lang="en-IN" dirty="0"/>
          </a:p>
          <a:p>
            <a:pPr marL="0" indent="0">
              <a:buNone/>
            </a:pPr>
            <a:endParaRPr lang="en-IN" dirty="0"/>
          </a:p>
        </p:txBody>
      </p:sp>
    </p:spTree>
    <p:extLst>
      <p:ext uri="{BB962C8B-B14F-4D97-AF65-F5344CB8AC3E}">
        <p14:creationId xmlns:p14="http://schemas.microsoft.com/office/powerpoint/2010/main" val="457316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E2D21-3250-49E3-93F1-2A2591D0B412}"/>
              </a:ext>
            </a:extLst>
          </p:cNvPr>
          <p:cNvSpPr>
            <a:spLocks noGrp="1"/>
          </p:cNvSpPr>
          <p:nvPr>
            <p:ph type="title"/>
          </p:nvPr>
        </p:nvSpPr>
        <p:spPr/>
        <p:txBody>
          <a:bodyPr/>
          <a:lstStyle/>
          <a:p>
            <a:r>
              <a:rPr lang="en-US" b="1" dirty="0"/>
              <a:t>Limitations and Further Scope</a:t>
            </a:r>
            <a:endParaRPr lang="en-IN" b="1" dirty="0"/>
          </a:p>
        </p:txBody>
      </p:sp>
      <p:sp>
        <p:nvSpPr>
          <p:cNvPr id="3" name="Content Placeholder 2">
            <a:extLst>
              <a:ext uri="{FF2B5EF4-FFF2-40B4-BE49-F238E27FC236}">
                <a16:creationId xmlns:a16="http://schemas.microsoft.com/office/drawing/2014/main" id="{EDACD44A-C9E4-425D-97FF-DD8F29020D64}"/>
              </a:ext>
            </a:extLst>
          </p:cNvPr>
          <p:cNvSpPr>
            <a:spLocks noGrp="1"/>
          </p:cNvSpPr>
          <p:nvPr>
            <p:ph idx="1"/>
          </p:nvPr>
        </p:nvSpPr>
        <p:spPr>
          <a:xfrm>
            <a:off x="1141412" y="1816350"/>
            <a:ext cx="9905999" cy="4423132"/>
          </a:xfrm>
        </p:spPr>
        <p:txBody>
          <a:bodyPr anchor="ctr">
            <a:normAutofit/>
          </a:bodyPr>
          <a:lstStyle/>
          <a:p>
            <a:pPr marL="0" indent="0">
              <a:buNone/>
            </a:pPr>
            <a:r>
              <a:rPr lang="en-US" dirty="0"/>
              <a:t>Due to lack of data many suburbs were not even considered during this project. The other major problem is that we have only considered the number of restaurants around that place and which is only a single factor while considering the facts. There are a lot of other factors such as population density, economic conditions of the location. However, due to lack of the data for all such factors could not be considered while applying the ML model. The API used in the project is a basic and free version of the Foursquare API and there were restrictions to the data and number of calls that we make on daily basis. For the further research if this topic is chosen then all these factors should be taken into consideration and the paid version of the Foursquare API can be used.</a:t>
            </a:r>
            <a:endParaRPr lang="en-IN" dirty="0"/>
          </a:p>
          <a:p>
            <a:endParaRPr lang="en-IN" dirty="0"/>
          </a:p>
        </p:txBody>
      </p:sp>
    </p:spTree>
    <p:extLst>
      <p:ext uri="{BB962C8B-B14F-4D97-AF65-F5344CB8AC3E}">
        <p14:creationId xmlns:p14="http://schemas.microsoft.com/office/powerpoint/2010/main" val="2207008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17223-8796-4378-A404-59641E310241}"/>
              </a:ext>
            </a:extLst>
          </p:cNvPr>
          <p:cNvSpPr>
            <a:spLocks noGrp="1"/>
          </p:cNvSpPr>
          <p:nvPr>
            <p:ph type="title"/>
          </p:nvPr>
        </p:nvSpPr>
        <p:spPr/>
        <p:txBody>
          <a:bodyPr/>
          <a:lstStyle/>
          <a:p>
            <a:r>
              <a:rPr lang="en-US" b="1" dirty="0"/>
              <a:t>References</a:t>
            </a:r>
            <a:endParaRPr lang="en-IN" b="1" dirty="0"/>
          </a:p>
        </p:txBody>
      </p:sp>
      <p:sp>
        <p:nvSpPr>
          <p:cNvPr id="3" name="Content Placeholder 2">
            <a:extLst>
              <a:ext uri="{FF2B5EF4-FFF2-40B4-BE49-F238E27FC236}">
                <a16:creationId xmlns:a16="http://schemas.microsoft.com/office/drawing/2014/main" id="{DB0C8A0C-2F03-476E-82AD-D491C7D2D888}"/>
              </a:ext>
            </a:extLst>
          </p:cNvPr>
          <p:cNvSpPr>
            <a:spLocks noGrp="1"/>
          </p:cNvSpPr>
          <p:nvPr>
            <p:ph idx="1"/>
          </p:nvPr>
        </p:nvSpPr>
        <p:spPr/>
        <p:txBody>
          <a:bodyPr/>
          <a:lstStyle/>
          <a:p>
            <a:pPr lvl="0"/>
            <a:r>
              <a:rPr lang="en-US" dirty="0"/>
              <a:t>Wikipedia Page </a:t>
            </a:r>
            <a:r>
              <a:rPr lang="en-US" u="sng" dirty="0">
                <a:hlinkClick r:id="rId2"/>
              </a:rPr>
              <a:t>https://en.wikipedia.org/wiki/Category:Suburbs_of_Mumbai</a:t>
            </a:r>
            <a:r>
              <a:rPr lang="en-US" u="sng" dirty="0"/>
              <a:t> </a:t>
            </a:r>
            <a:endParaRPr lang="en-IN" dirty="0"/>
          </a:p>
          <a:p>
            <a:pPr lvl="0"/>
            <a:r>
              <a:rPr lang="en-US" dirty="0"/>
              <a:t>Foursquare API </a:t>
            </a:r>
            <a:r>
              <a:rPr lang="en-US" u="sng" dirty="0">
                <a:hlinkClick r:id="rId3"/>
              </a:rPr>
              <a:t>https://foursquare.com/developers/apps</a:t>
            </a:r>
            <a:endParaRPr lang="en-IN" dirty="0"/>
          </a:p>
          <a:p>
            <a:endParaRPr lang="en-IN" dirty="0"/>
          </a:p>
        </p:txBody>
      </p:sp>
    </p:spTree>
    <p:extLst>
      <p:ext uri="{BB962C8B-B14F-4D97-AF65-F5344CB8AC3E}">
        <p14:creationId xmlns:p14="http://schemas.microsoft.com/office/powerpoint/2010/main" val="86984353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28</TotalTime>
  <Words>602</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Calibri Light</vt:lpstr>
      <vt:lpstr>Wingdings</vt:lpstr>
      <vt:lpstr>Retrospect</vt:lpstr>
      <vt:lpstr>BATTLE OF NEIGHBOURHOODS CAPSTONE PROJECT IBM APPLIED DATA SCIENCE CAPSTONE</vt:lpstr>
      <vt:lpstr>Business Problem</vt:lpstr>
      <vt:lpstr>Data Requirements</vt:lpstr>
      <vt:lpstr>Methodology</vt:lpstr>
      <vt:lpstr>Result</vt:lpstr>
      <vt:lpstr>Inference</vt:lpstr>
      <vt:lpstr>Limitations and Further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NEIGHBOURHOODS CAPSTONE PROJECT IBM APPLIED DATA SCIENCE CAPSTONE</dc:title>
  <dc:creator>Pradnyesh Choudhari</dc:creator>
  <cp:lastModifiedBy>Pradnyesh Choudhari</cp:lastModifiedBy>
  <cp:revision>4</cp:revision>
  <dcterms:created xsi:type="dcterms:W3CDTF">2020-04-26T09:58:39Z</dcterms:created>
  <dcterms:modified xsi:type="dcterms:W3CDTF">2020-04-26T10:29:49Z</dcterms:modified>
</cp:coreProperties>
</file>