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06"/>
    <p:restoredTop sz="85959"/>
  </p:normalViewPr>
  <p:slideViewPr>
    <p:cSldViewPr snapToGrid="0">
      <p:cViewPr varScale="1">
        <p:scale>
          <a:sx n="88" d="100"/>
          <a:sy n="88" d="100"/>
        </p:scale>
        <p:origin x="176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F6A93-C10B-4445-A9E5-A306AFB7B21C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AD7483-9CE2-EB45-A88D-1EFB89C7F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73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/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Accuracy: the model correctly predicts about 93.52% of the instances in the test set</a:t>
            </a:r>
          </a:p>
          <a:p>
            <a:pPr marL="0" marR="0"/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Confusion Matrix:</a:t>
            </a:r>
          </a:p>
          <a:p>
            <a:pPr marL="342900" marR="0" lvl="0" indent="-342900"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True Negatives (TN): 5428 (dissatisfied customers correctly predicted as dissatisfied)</a:t>
            </a:r>
          </a:p>
          <a:p>
            <a:pPr marL="342900" marR="0" lvl="0" indent="-342900"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False Positives (FP): 454 (dissatisfied customers incorrectly predicted as satisfied)</a:t>
            </a:r>
          </a:p>
          <a:p>
            <a:pPr marL="342900" marR="0" lvl="0" indent="-342900"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False Negatives (FN): 385 (satisfied customers incorrectly predicted as dissatisfied)</a:t>
            </a:r>
          </a:p>
          <a:p>
            <a:pPr marL="342900" marR="0" lvl="0" indent="-342900"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True Positives (TP): 6682 (satisfied customers correctly predicted as satisfied)</a:t>
            </a:r>
          </a:p>
          <a:p>
            <a:pPr marL="0" marR="0"/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Classification Report:</a:t>
            </a:r>
          </a:p>
          <a:p>
            <a:pPr marL="342900" marR="0" lvl="0" indent="-342900"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Precision – for class 0 (customer is dissatisfied) the precision is 93% and for class 1 (customer is satisfied) the precision is 94%</a:t>
            </a:r>
          </a:p>
          <a:p>
            <a:pPr marL="342900" marR="0" lvl="0" indent="-342900"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Recall – for class 0 (customer is dissatisfied) the recall is 92% and for class 1 (customer is satisfied) the precision is 95%. </a:t>
            </a:r>
          </a:p>
          <a:p>
            <a:pPr marL="342900" marR="0" lvl="0" indent="-342900"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F1-score – for class 0 (customer is dissatisfied) f1-score is 93% and for class 1 (customer is satisfied) f1-score is 94%</a:t>
            </a:r>
          </a:p>
          <a:p>
            <a:pPr marL="342900" marR="0" lvl="0" indent="-342900"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Weighted average – both macro and weighted average for precision, recall, and f1-score are high at 93-94%</a:t>
            </a:r>
          </a:p>
          <a:p>
            <a:pPr marL="0" marR="0"/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Observations:</a:t>
            </a:r>
          </a:p>
          <a:p>
            <a:pPr marL="342900" marR="0" lvl="0" indent="-342900"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Decision tree model demonstrates strong performance with high precision, recall, and f1-scores. The model is effective at classifying both satisfied and dissatisfied customers </a:t>
            </a:r>
          </a:p>
          <a:p>
            <a:pPr marL="342900" marR="0" lvl="0" indent="-342900"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confusion matrix shows a relatively small number of misclassifications (454 false positives and 385 false negatives), indicating that the model makes very few errors</a:t>
            </a:r>
          </a:p>
          <a:p>
            <a:pPr marL="342900" marR="0" lvl="0" indent="-342900"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Precision and recall are marginally higher for class 1, meaning the model is slightly better at identifying satisfied customers than dissatisfied 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D7483-9CE2-EB45-A88D-1EFB89C7FA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62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/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Accuracy: the model correctly predicts about 94.96% of the instances in the test set</a:t>
            </a:r>
          </a:p>
          <a:p>
            <a:pPr marL="0" marR="0"/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Confusion Matrix:</a:t>
            </a:r>
          </a:p>
          <a:p>
            <a:pPr marL="342900" marR="0" lvl="0" indent="-342900"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True Negatives (TN): 5608 (dissatisfied customers correctly predicted as dissatisfied)</a:t>
            </a:r>
          </a:p>
          <a:p>
            <a:pPr marL="342900" marR="0" lvl="0" indent="-342900"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False Positives (FP): 274 (dissatisfied customers incorrectly predicted as satisfied)</a:t>
            </a:r>
          </a:p>
          <a:p>
            <a:pPr marL="342900" marR="0" lvl="0" indent="-342900"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False Negatives (FN): 378 (satisfied customers incorrectly predicted as dissatisfied)</a:t>
            </a:r>
          </a:p>
          <a:p>
            <a:pPr marL="342900" marR="0" lvl="0" indent="-342900"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True Positives (TP): 6689 (satisfied customers correctly predicted as satisfied)</a:t>
            </a:r>
          </a:p>
          <a:p>
            <a:pPr marL="0" marR="0"/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Classification Report: </a:t>
            </a:r>
          </a:p>
          <a:p>
            <a:pPr marL="342900" marR="0" lvl="0" indent="-342900"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Precision – for class 0 (customer is dissatisfied) the precision is 94% and for class 1 (customer is satisfied) the precision is 96%.</a:t>
            </a:r>
          </a:p>
          <a:p>
            <a:pPr marL="342900" marR="0" lvl="0" indent="-342900"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Recall – for class 0 (customer is dissatisfied) the recall is 95% and for class 1 (customer is satisfied) the precision is 95%</a:t>
            </a:r>
          </a:p>
          <a:p>
            <a:pPr marL="342900" marR="0" lvl="0" indent="-342900"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F1-score – for class 0 (customer is dissatisfied) f1-score is 95% and for class 1 (customer is satisfied) f1-score is 95%</a:t>
            </a:r>
          </a:p>
          <a:p>
            <a:pPr marL="342900" marR="0" lvl="0" indent="-342900"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Weighted average – both macro and weighted average for precision, recall, and f1-score are high at 95%</a:t>
            </a:r>
          </a:p>
          <a:p>
            <a:pPr marL="0" marR="0"/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Observations:</a:t>
            </a:r>
          </a:p>
          <a:p>
            <a:pPr marL="342900" marR="0" lvl="0" indent="-342900"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Random forest model demonstrates strong performance with high precision, recall, and f1-scores. The model is effective at classifying both satisfied and dissatisfied customers.</a:t>
            </a:r>
          </a:p>
          <a:p>
            <a:pPr marL="342900" marR="0" lvl="0" indent="-342900"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confusion matrix shows a relatively small number of misclassifications (274 false positives and 378 false negatives), indicating that the model makes very few errors</a:t>
            </a:r>
          </a:p>
          <a:p>
            <a:pPr marL="342900" marR="0" lvl="0" indent="-342900"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Precision is slightly higher for class 1, meaning the model is slightly better at identifying satisfied customers than dissatisfied ones</a:t>
            </a:r>
          </a:p>
          <a:p>
            <a:pPr marL="0" marR="0"/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Decision Tree vs. Random Forest: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itchFamily="2" charset="2"/>
              <a:buChar char=""/>
              <a:tabLst/>
              <a:defRPr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Overall, random forest is better at generalizing and makes fewer misclassifications than the decision tree model. The random forest model has a higher accuracy (94.96%) than the decision tree model (93.52%)</a:t>
            </a:r>
          </a:p>
          <a:p>
            <a:pPr marL="342900" marR="0" lvl="0" indent="-342900"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Both classes (satisfied and dissatisfied) have strong performance in precision, recall, and f1-score. However, the random forest model has better class performance than decision tree model – recall for dissatisfied customers is 95% using random forest, which is notably higher than the recall of 92% using the decision tree model. </a:t>
            </a:r>
          </a:p>
          <a:p>
            <a:pPr marL="342900" marR="0" lvl="0" indent="-342900"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Random forest has fewer false positives and false negatives compared to the decision tree model; random forest is better at avoiding both types of errors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D7483-9CE2-EB45-A88D-1EFB89C7FA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81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900B0-0DBE-D7D9-6827-748BC9FD8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280006-DCF4-F395-46CD-2B8E86865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1E2A1-018F-C88B-F98B-912755494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EBAA-7912-C449-B838-A498683ACC40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DF196-5FC3-85F4-4A44-A07FF15C2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206BB-D7EA-57DC-58E7-6EC9D65E0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923C0-9D5D-E14C-8817-0B7E0FA0D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88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ACC82-483C-C854-4DB5-EAE54B34B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25ABDC-8729-94E8-CF80-BD4499A4A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03375-1839-8C4B-F69E-DC3829C11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EBAA-7912-C449-B838-A498683ACC40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7B89F-4028-AD2A-A91B-D0AF1D3E9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889BF-3F2D-0B57-EE64-ACFBB97F8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923C0-9D5D-E14C-8817-0B7E0FA0D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226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FCA815-6B5F-D807-2589-1088803B8A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67981B-4876-42A9-A1C9-AD9DB18CF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10372-5196-3E0A-A264-A0BB73952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EBAA-7912-C449-B838-A498683ACC40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F8B4F-BFE5-D04B-9F89-A4060181D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D1F2A-8522-5F43-1D36-A334D9105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923C0-9D5D-E14C-8817-0B7E0FA0D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08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6F6DA-0388-3FA3-BADA-BC7E8BDDE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BC4CA-0D5E-58DA-5ACB-998BAFB79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8C290-FC78-A10D-67E6-CCBC7662A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EBAA-7912-C449-B838-A498683ACC40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EFFC5-0ADB-FF97-157C-85371DC72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DC9E8-326F-7A85-4695-980B23E9D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923C0-9D5D-E14C-8817-0B7E0FA0D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01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5BD74-8A6A-4168-CC46-A2A95C8C2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A3756-AE8B-B41B-AC04-EE7C81826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02374-EA50-F6F5-F96F-8DD8F373F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EBAA-7912-C449-B838-A498683ACC40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9B3C4-D4FC-33EB-146E-99BFFCB75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25F24-2E9E-98F9-EB76-8E2B596D9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923C0-9D5D-E14C-8817-0B7E0FA0D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58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687B0-D1E6-B6EB-3474-1402141A9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4FD49-5ACF-3794-BA03-15456A5FED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C2B6CE-21EF-0810-4D32-73E5FDE6D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E8815-3BA1-3C5F-922E-9243DDCFD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EBAA-7912-C449-B838-A498683ACC40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22446-5A77-862F-BB0A-8F003F1D5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0E8EB-7981-F47B-F604-33E522EDC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923C0-9D5D-E14C-8817-0B7E0FA0D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05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BB22F-99DD-F98B-D6A5-B2E14817C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1D888-5BB8-CB3B-F167-04B9F8F98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0B028-E0C3-C6D0-7CA7-A7059D885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7996D8-89E5-06B1-A122-81F9D39AE1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31842F-CF0D-101C-9E6C-0F7D8B73E3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B3BFAC-C856-22A4-23A0-5C17ECD62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EBAA-7912-C449-B838-A498683ACC40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6D6405-6566-F0B9-229B-A5C9FB52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D7C90C-C5D7-5FC6-66FE-A21FAE725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923C0-9D5D-E14C-8817-0B7E0FA0D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07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C4F15-52F4-C9DA-C8C5-628E6053B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3615B3-5C8C-6021-5950-BCE0460EA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EBAA-7912-C449-B838-A498683ACC40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368241-E7B7-96F6-0928-C013738B4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06D53B-4DCF-7AD0-BA00-682F00765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923C0-9D5D-E14C-8817-0B7E0FA0D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87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347289-412B-9DD0-67B1-770124045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EBAA-7912-C449-B838-A498683ACC40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A00CFC-91FF-F8A8-1C77-1ACF0060C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F08F9-0B92-8D09-D09A-44FBA8BAD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923C0-9D5D-E14C-8817-0B7E0FA0D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15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1D4F0-4833-DDCD-FA79-72218C42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D0EB9-E8A8-9278-81CF-D69975C2A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067F3-AE0A-D8F8-A98D-E5ABAF90E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F72AF-55E2-9EE9-6743-59AEC7818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EBAA-7912-C449-B838-A498683ACC40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13F83-E720-DC3E-A6EF-B1BE9065D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58062-71A3-F2E0-8222-BFF8BBB7C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923C0-9D5D-E14C-8817-0B7E0FA0D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73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1FF82-F843-99D3-B29B-A8370147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865904-1D47-2C53-9614-B9256FB513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FF3509-DCED-C9AF-313C-47B46731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27D88-54AA-56C7-61A1-B755FFA63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EBAA-7912-C449-B838-A498683ACC40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9BFAE-DF38-E581-280C-186F78178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4897A-860A-DD8E-234D-AEF23C68C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923C0-9D5D-E14C-8817-0B7E0FA0D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99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28DE65-F15B-17A3-2C07-BADA23DC6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99C12-ABC7-B31A-8142-2652BC6F2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D37AB-42C1-9CDC-1B6A-A5DD0DBD3D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90EBAA-7912-C449-B838-A498683ACC40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AA738-B852-CA5D-AB79-1C78204535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840D9-06F7-36E6-42D7-07C0884AE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C923C0-9D5D-E14C-8817-0B7E0FA0D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DA499-F425-6D51-EA90-B6B8460C0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AFB69-FC3B-2391-B102-660D35917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Hyper Parameters:</a:t>
            </a:r>
          </a:p>
          <a:p>
            <a:r>
              <a:rPr lang="en-US" dirty="0"/>
              <a:t>None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Accuracy: 93.52%</a:t>
            </a:r>
          </a:p>
          <a:p>
            <a:r>
              <a:rPr lang="en-US" dirty="0"/>
              <a:t>Precision: 93% (dissatisfied), 94% (satisfied)</a:t>
            </a:r>
          </a:p>
          <a:p>
            <a:r>
              <a:rPr lang="en-US" dirty="0"/>
              <a:t>Recall: 92% (dissatisfied), 95% (satisfied)</a:t>
            </a:r>
          </a:p>
          <a:p>
            <a:r>
              <a:rPr lang="en-US" dirty="0"/>
              <a:t>F1-score: 93% (dissatisfied), 94% (satisfied)</a:t>
            </a:r>
          </a:p>
        </p:txBody>
      </p:sp>
    </p:spTree>
    <p:extLst>
      <p:ext uri="{BB962C8B-B14F-4D97-AF65-F5344CB8AC3E}">
        <p14:creationId xmlns:p14="http://schemas.microsoft.com/office/powerpoint/2010/main" val="144030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13CCA-5F81-0E9B-85B2-A0E5152F8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9A7F2-9F2D-806E-000F-D38FC0233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1734230"/>
            <a:ext cx="733044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Hyper Parameters:</a:t>
            </a:r>
          </a:p>
          <a:p>
            <a:r>
              <a:rPr lang="en-US" dirty="0"/>
              <a:t>n_estimators: 10</a:t>
            </a:r>
          </a:p>
          <a:p>
            <a:r>
              <a:rPr lang="en-US" dirty="0"/>
              <a:t>max_depth: 20</a:t>
            </a:r>
          </a:p>
          <a:p>
            <a:r>
              <a:rPr lang="en-US" dirty="0"/>
              <a:t>min_samples_split: 10</a:t>
            </a:r>
          </a:p>
          <a:p>
            <a:r>
              <a:rPr lang="en-US" dirty="0"/>
              <a:t>min_samples_leaf: 4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Accuracy: 94.96%</a:t>
            </a:r>
          </a:p>
          <a:p>
            <a:r>
              <a:rPr lang="en-US" dirty="0"/>
              <a:t>Precision: 94% (dissatisfied), 96% (satisfied)</a:t>
            </a:r>
          </a:p>
          <a:p>
            <a:r>
              <a:rPr lang="en-US" dirty="0"/>
              <a:t>Recall: 95% (dissatisfied), 95% (satisfied)</a:t>
            </a:r>
          </a:p>
          <a:p>
            <a:r>
              <a:rPr lang="en-US" dirty="0"/>
              <a:t>F1-score: 95% (dissatisfied), 95% (satisfied)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093D35-5A1D-377F-AC4D-2332525C0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365125"/>
            <a:ext cx="7200900" cy="415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471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768</Words>
  <Application>Microsoft Macintosh PowerPoint</Application>
  <PresentationFormat>Widescreen</PresentationFormat>
  <Paragraphs>55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Symbol</vt:lpstr>
      <vt:lpstr>Office Theme</vt:lpstr>
      <vt:lpstr>Decision Tree</vt:lpstr>
      <vt:lpstr>Random Forest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Sarah Murphy</dc:creator>
  <cp:lastModifiedBy>Sarah Murphy</cp:lastModifiedBy>
  <cp:revision>5</cp:revision>
  <dcterms:created xsi:type="dcterms:W3CDTF">2024-11-29T17:49:41Z</dcterms:created>
  <dcterms:modified xsi:type="dcterms:W3CDTF">2024-11-29T19:59:28Z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3fd474-4f3c-44ed-88fb-5cc4bd2471bf_Enabled">
    <vt:lpwstr>true</vt:lpwstr>
  </property>
  <property fmtid="{D5CDD505-2E9C-101B-9397-08002B2CF9AE}" pid="3" name="MSIP_Label_a73fd474-4f3c-44ed-88fb-5cc4bd2471bf_SetDate">
    <vt:lpwstr>2024-11-29T18:20:49Z</vt:lpwstr>
  </property>
  <property fmtid="{D5CDD505-2E9C-101B-9397-08002B2CF9AE}" pid="4" name="MSIP_Label_a73fd474-4f3c-44ed-88fb-5cc4bd2471bf_Method">
    <vt:lpwstr>Standard</vt:lpwstr>
  </property>
  <property fmtid="{D5CDD505-2E9C-101B-9397-08002B2CF9AE}" pid="5" name="MSIP_Label_a73fd474-4f3c-44ed-88fb-5cc4bd2471bf_Name">
    <vt:lpwstr>defa4170-0d19-0005-0004-bc88714345d2</vt:lpwstr>
  </property>
  <property fmtid="{D5CDD505-2E9C-101B-9397-08002B2CF9AE}" pid="6" name="MSIP_Label_a73fd474-4f3c-44ed-88fb-5cc4bd2471bf_SiteId">
    <vt:lpwstr>8d1a69ec-03b5-4345-ae21-dad112f5fb4f</vt:lpwstr>
  </property>
  <property fmtid="{D5CDD505-2E9C-101B-9397-08002B2CF9AE}" pid="7" name="MSIP_Label_a73fd474-4f3c-44ed-88fb-5cc4bd2471bf_ActionId">
    <vt:lpwstr>8fa47607-e615-4a58-9d32-f0b9d72fea17</vt:lpwstr>
  </property>
  <property fmtid="{D5CDD505-2E9C-101B-9397-08002B2CF9AE}" pid="8" name="MSIP_Label_a73fd474-4f3c-44ed-88fb-5cc4bd2471bf_ContentBits">
    <vt:lpwstr>0</vt:lpwstr>
  </property>
</Properties>
</file>