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  <p:sldMasterId id="2147483690" r:id="rId4"/>
    <p:sldMasterId id="2147483702" r:id="rId5"/>
  </p:sldMasterIdLst>
  <p:notesMasterIdLst>
    <p:notesMasterId r:id="rId54"/>
  </p:notesMasterIdLst>
  <p:sldIdLst>
    <p:sldId id="525" r:id="rId6"/>
    <p:sldId id="483" r:id="rId7"/>
    <p:sldId id="484" r:id="rId8"/>
    <p:sldId id="485" r:id="rId9"/>
    <p:sldId id="486" r:id="rId10"/>
    <p:sldId id="487" r:id="rId11"/>
    <p:sldId id="535" r:id="rId12"/>
    <p:sldId id="534" r:id="rId13"/>
    <p:sldId id="489" r:id="rId14"/>
    <p:sldId id="490" r:id="rId15"/>
    <p:sldId id="491" r:id="rId16"/>
    <p:sldId id="497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57" r:id="rId32"/>
    <p:sldId id="296" r:id="rId33"/>
    <p:sldId id="297" r:id="rId34"/>
    <p:sldId id="298" r:id="rId35"/>
    <p:sldId id="299" r:id="rId36"/>
    <p:sldId id="300" r:id="rId37"/>
    <p:sldId id="301" r:id="rId38"/>
    <p:sldId id="31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493" r:id="rId49"/>
    <p:sldId id="494" r:id="rId50"/>
    <p:sldId id="495" r:id="rId51"/>
    <p:sldId id="496" r:id="rId52"/>
    <p:sldId id="53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595"/>
  </p:normalViewPr>
  <p:slideViewPr>
    <p:cSldViewPr snapToGrid="0">
      <p:cViewPr varScale="1">
        <p:scale>
          <a:sx n="87" d="100"/>
          <a:sy n="87" d="100"/>
        </p:scale>
        <p:origin x="5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Relationship Id="rId6" Type="http://schemas.openxmlformats.org/officeDocument/2006/relationships/image" Target="../media/image45.png"/><Relationship Id="rId5" Type="http://schemas.openxmlformats.org/officeDocument/2006/relationships/image" Target="../media/image40.wmf"/><Relationship Id="rId4" Type="http://schemas.openxmlformats.org/officeDocument/2006/relationships/image" Target="../media/image44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40.wmf"/><Relationship Id="rId2" Type="http://schemas.openxmlformats.org/officeDocument/2006/relationships/image" Target="../media/image49.png"/><Relationship Id="rId1" Type="http://schemas.openxmlformats.org/officeDocument/2006/relationships/image" Target="../media/image48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4.png"/><Relationship Id="rId7" Type="http://schemas.openxmlformats.org/officeDocument/2006/relationships/image" Target="../media/image40.wmf"/><Relationship Id="rId2" Type="http://schemas.openxmlformats.org/officeDocument/2006/relationships/image" Target="../media/image63.png"/><Relationship Id="rId1" Type="http://schemas.openxmlformats.org/officeDocument/2006/relationships/image" Target="../media/image62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8-28T16:20:49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28822 8431 0,'0'36'250,"0"69"-250,0 19 16,0 17 0,0 71-1,0-142-15,-18 89 16,-17 35-1,-18 124 1,0-160 0,18-69-1,17 16 1,18-87 0,0 17-1,0-17 1,0 17-1,0-52 79,0-1-94,0 0 16,0-35-1,0-105 1,0 69-16,18-34 16,35 17-1,0-35 1,0-35 0,52-142-1,-52 124 1,-17 53-1,17 53 17,-53 52-17,0 19 235,0 34-140,35 1-110,18 35 0,53 53 15,141 141 1,105 176 0,-175-264-1,17 53 1,0 52 15,-88-158-31,70 88 16,-53-71-1,-70-70-15,-35-17 32,-18-1-17,0-17 1,-18-18-1,1 0 1,-89-18 0,-741-158-1,459 87 1,265 54 0,-1 0-1,-299-124 1,141 71 15,-142-18-31,-193 35 31,511 54-15,53 17 0,18 0-1,0 0 1,-1 0-1,54-18 48,53-17-63,140-53 16,72-36-16,757-334 15,-722 246 1,-195 53-1,-70 89 17,-35 17-17,17 35 1,335-141 0,18 89-1,-211 52 1,-71 1-1,-71 17 1,-123 88 281,-18 70-297,0-52 0,18 35 16,-36 36-16,-228 299 15,105-141 1,17-53-1,89-158 17,88-18-17,0-53 1,18-18 0,18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8-28T16:24:11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3422 10266 0,'0'35'172,"0"-17"-172,0 17 15,0 0-15,0 71 32,0 0-32,0 17 31,0-34-15,0-1-1,0-71 1,0 19-1,0-1 1,0 0 0,0-17-1,0-71 548,0-18-563,18-34 15,17-19 1,-18 36 0,-17 35-16,0 0 31,0-17-15,0-19-1,0 19 1,0 17-1,0 35 1,0-17 0,0 0-1,0-1 1,0 19 0,53 34 202,-17 19-218,-1-1 16,0-17 0,1 17-1,-36-17 1,0-1-16,0 18 15,-36 1 1,-475 211 0,52-36 15,124-52-15,-18-53-1,265-71 1,53 0-1,-1-17 1,1-18 0,123-106 46,336-194-62,-1 1 16,794-319-1,-670 407-15,141-160 16,-371 212 0,-264 106 15,-53 71 16,-35 17-32,-71 36 1,-70 70 0,-1-17-1,107-89-15,-36 18 16,35 17 0,-34 18-1,34 36 1,-17 52-1,-18-17 1,-70 17 0,70-105 15,53-36-15,0 36-1,18-54 1,17 1-1,0-18 1,1 0 0,-19 18 15,19-18-31,-54 53 16,-70 0-1,-123 105 1,-248 107-1,336-159 17,70-36-32,71-34 31,17-36-15,0 0-1</inkml:trace>
  <inkml:trace contextRef="#ctx0" brushRef="#br0" timeOffset="3509.798">22348 8590 0,'-17'18'156,"17"17"-140,-18 18-16,-17 106 16,17-53-1,-35 52 1,18-17-1,17-35 1,1 0 0,17-53-1,0-35 1,0 35 0,0-36-1,0 18 1,0-17-1,17-53 95,36-53-110,18-18 15,-1-53 1,-17 0-16,88-105 16,-70 140-1,-53-70 1,-18 88 0,0 36-1,0-1 1,0 36-1,-18 17 1,18 54 93,0-1-93,0 0 0,18 18-1,52 53 1,18 88 0,-35-53-16,18 141 15,-53-88 1,-18-17-1,-36-89 1,-87 0 0,-195 36-1,-229-19 17,318-105-17,88 0 1,35-53-1,36 53 1,34-17 0,1 17-1,17 0 1,-34 0 0,52-35 15,0 17-31,335-211 15,811-442 1,18 195 0,-723 335 15,-176 70-31,-159 54 31,-159 34 47,-18 19-62,-70-1-16,35 53 16,-52-17-16,-213 158 15,1-17 1,158-71-1,142-71 1,-36 19 0,-124 105-1,125-89 17,-89 54-17,-18 70 1,124-140-1,52-36 1,19-36 0,-36 36-1,18-35 1,17-18 0,18 35-1,-18-17 16,1 17-15,-1-17-16,-17 17 16,-1-35 15</inkml:trace>
  <inkml:trace contextRef="#ctx0" brushRef="#br0" timeOffset="7534.058">25418 8661 0,'0'17'312,"0"1"-312,0 17 16,0 18-16,0 0 15,0-35 1,0 52 0,0-34 15,0 69-16,0-34 1,0 52 0,-18 1-1,0 17 1,1-88 0,17-35-1,0 17 1,0 18-1</inkml:trace>
  <inkml:trace contextRef="#ctx0" brushRef="#br0" timeOffset="9530.97">25047 8678 0,'18'0'219,"17"0"-203,0 0-16,89 0 15,-54 0 1,-17 0-1,53 36 1,88-36 0,0 17-1,-141-17 1,18 0 0,-1 0-1,124-17 1,-53-1-1,-52 18 1,-36 0 0</inkml:trace>
  <inkml:trace contextRef="#ctx0" brushRef="#br0" timeOffset="10521.981">26229 9084 0</inkml:trace>
  <inkml:trace contextRef="#ctx0" brushRef="#br0" timeOffset="13842.233">26952 8625 0,'0'18'250,"0"17"-250,0-17 16,18 17-16,-18 71 31,35-71-15,-35-17-16,18 17 31,-1-17-15,1 17-1,0 0 1,-18 1 0,35-1-1,0 0 1,-17-17-1,0 17 1,17 18 0,-35-35-1,0-1 1,35 72 0,0-19-1,-35 1 16,0-18-15,0 0 0,0-18-1,0-18 1,0 19 0,0-19-1,0 1 1,0 0 15,53-124 219,53-71-250,18-70 16,-89 177-1,-35 35 1,0 17 0,0 0-1,0 1 32,0-1-31,0 0-1,0 1 1,0-1 0,0 1 15,0-1-31,0 0 15,0-17 1,0 0 0,17-18-1,-17 0-15,0-18 16,0 36 0,0 0-1</inkml:trace>
  <inkml:trace contextRef="#ctx0" brushRef="#br0" timeOffset="15030.876">28275 9243 0</inkml:trace>
  <inkml:trace contextRef="#ctx0" brushRef="#br0" timeOffset="15253.415">28275 9243 0</inkml:trace>
  <inkml:trace contextRef="#ctx0" brushRef="#br0" timeOffset="19482.392">24836 9543 0,'-18'0'203,"-35"17"-203,-53 1 0,-35 17 15,0 0 17,17 18-32,54-53 15,-18 18 17,52 0-32,-52-18 15,-18 17 1,-17 1-1,88-18 1,-1 0 0,1 0-1,0 0 1,-18 18 0,0-1-1,0 1 1,0-1 15,0 1-31,-106 35 31,71-53-15,71 0 0,-19 0-1,1 0 1,17 0-1,-34 0 1,34 35 0,-53 1-1,18-19 1,18-17 0,0 0-1,17 0 1,36 0 109,0 0-110,-1 0 32,1 0-47,-1-17 0,107-36 16,-71 17 0</inkml:trace>
  <inkml:trace contextRef="#ctx0" brushRef="#br0" timeOffset="21959.065">23054 9578 0,'-18'18'266,"1"-1"-266,-1 1 15,-17-1-15,0 36 16,-1-35-16,1 53 31,17-19-15,-35-16 0,18-1-1,18-17 1,-19 35-1,36-36 1,0 1 47,0 0 46,0-1-62,18-17 93,0 0-124,-1 0-16,18 18 16,1 17-1,-1 18 17,-17-53-17,17 0 1,-17 0-1,-1 0 1,-17 18 0,35-18-1,-17 17 1,17-17 0,-17 0-1,0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E1C65-C734-4060-92B1-5C2EBAAA5CD0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1F65-9E21-4D8C-ADCB-1B45B6250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1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Today we will discuss about the Modeling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54EA00-3FE7-45BB-8861-608A115B0E7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80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952706C-05ED-400A-B8FF-0FF8989E9429}" type="slidenum">
              <a:rPr lang="en-IN" altLang="en-US" smtClean="0"/>
              <a:pPr/>
              <a:t>10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3491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ED0DCDB-1A87-49FA-9618-A775406A4102}" type="slidenum">
              <a:rPr lang="en-IN" altLang="en-US" smtClean="0"/>
              <a:pPr/>
              <a:t>11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27890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 slide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1F65-9E21-4D8C-ADCB-1B45B6250E2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236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67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D0D3375-6D56-42A3-9735-8A72AA577EB0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012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5901E48-5DBA-4DC1-BDB0-EB91F24E3405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220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2FC7D4E-7C42-4A56-A7D2-77EFBFB5C061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886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3F9E075-96B3-4046-9B03-40357BBC5D6D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634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 111 Lecture 6 Orthographic Projections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S.Senthilvelan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6A42185-7FC2-43F8-A7EB-56E62FDC8BD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43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 111 Lecture 6 Orthographic Projections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S.Senthilvelan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E2060E6-BCE4-4224-9EC5-45C68B37B6F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419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 111 Lecture 6 Orthographic Projections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S.Senthilvelan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3DDE4CF-8E41-493C-9FF0-1B30465FDCE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356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 111 Lecture 6 Orthographic Projections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S.Senthilvelan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2483BF6-F2B6-402B-A082-488422CBB836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578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 111 Lecture 6 Orthographic Projections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S.Senthilvelan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51D038-B689-4A67-9FD5-A2DDC379E16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589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 111 Lecture 6 Orthographic Projections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S.Senthilvelan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1F8D90C-B363-41FF-9B16-208EF25A9D2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950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C9C06B-9E18-43DD-BF14-56C89C805302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439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 111 Lecture 6 Orthographic Projections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S.Senthilvelan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044481-0671-4CC8-BB6C-F8090496953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58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A31578-5F50-4DE1-83F1-0168DBA50EF4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29AB7B-6047-4E42-AFC9-AC74B67D994E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4294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1578-5F50-4DE1-83F1-0168DBA50EF4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AB7B-6047-4E42-AFC9-AC74B67D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1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1578-5F50-4DE1-83F1-0168DBA50EF4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AB7B-6047-4E42-AFC9-AC74B67D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8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7EB60-175D-4355-B431-C57C960217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ECC46-75DA-4F48-BEAD-A47608088B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084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0"/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A5B8A-4253-4EEF-AE56-749B5C0D88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D7AE0-7FB3-4673-8F02-9B72EB6E7D7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62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0B9E6-13E6-4194-9560-BF7049363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2ADFE-98AC-430B-B80C-537767813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98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236B0-F076-4B49-96CF-014C228499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C5EF0-ECB6-43EC-9779-0C8C05C8E4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729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8B5CB-532C-422C-AB77-EC1489BB28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49CCA-FECE-4DE9-B561-667F09B4D2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111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3BB4A-FFBF-4324-BF2C-F0297E5427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246D6-1742-4989-BA79-B79E0D55C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745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B0567-ADCE-4305-A45B-89C6FA011B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9CDCF-EA70-4B3E-A319-DA75CA43B0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19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8201A-5325-42A3-97B0-3678507944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596B7-4BF4-4ED3-9A95-FF7175CB27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29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1578-5F50-4DE1-83F1-0168DBA50EF4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AB7B-6047-4E42-AFC9-AC74B67D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6749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2B0BD-BFE7-45AC-9A22-59D3F2623A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62669-F885-48D1-BE24-CDE81DED02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771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D8467-7CF5-4DD9-B4F1-3E017D9F9D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4BE29-8997-41B1-97B1-81D2384677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17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9A92A-0781-4721-A8FB-C2603F0137F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EAF5D-4BE0-46C6-B338-EDC196F2E8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530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7E64-3EE4-4A5E-834A-9AAFE578F597}" type="datetime3">
              <a:rPr lang="en-US" smtClean="0">
                <a:solidFill>
                  <a:srgbClr val="04617B">
                    <a:shade val="90000"/>
                  </a:srgbClr>
                </a:solidFill>
                <a:cs typeface="Arial" panose="020B0604020202020204" pitchFamily="34" charset="0"/>
              </a:rPr>
              <a:pPr>
                <a:defRPr/>
              </a:pPr>
              <a:t>28 August 2019</a:t>
            </a:fld>
            <a:endParaRPr lang="en-US">
              <a:solidFill>
                <a:srgbClr val="04617B">
                  <a:shade val="9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srgbClr val="04617B">
                    <a:shade val="90000"/>
                  </a:srgbClr>
                </a:solidFill>
                <a:cs typeface="Arial" panose="020B0604020202020204" pitchFamily="34" charset="0"/>
              </a:rPr>
              <a:t>CE101 Lec2: Conics and Curves</a:t>
            </a:r>
            <a:endParaRPr lang="en-US">
              <a:solidFill>
                <a:srgbClr val="04617B">
                  <a:shade val="9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37F3A-BB05-4587-9A37-8B5E8F8C2482}" type="slidenum">
              <a:rPr lang="en-US" smtClean="0">
                <a:solidFill>
                  <a:srgbClr val="04617B">
                    <a:shade val="90000"/>
                  </a:srgbClr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69195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477054"/>
          </a:xfrm>
        </p:spPr>
        <p:txBody>
          <a:bodyPr>
            <a:spAutoFit/>
          </a:bodyPr>
          <a:lstStyle>
            <a:lvl1pPr algn="ctr">
              <a:defRPr sz="2800" b="1" u="sng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304800" y="228601"/>
            <a:ext cx="2438400" cy="365125"/>
          </a:xfrm>
        </p:spPr>
        <p:txBody>
          <a:bodyPr anchor="ctr" anchorCtr="0"/>
          <a:lstStyle>
            <a:lvl1pPr algn="ctr">
              <a:defRPr sz="2400" b="1" i="1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defRPr>
            </a:lvl1pPr>
          </a:lstStyle>
          <a:p>
            <a:pPr>
              <a:defRPr/>
            </a:pPr>
            <a:fld id="{7B02F53F-7AE5-4973-B54E-2DB46515C0B3}" type="datetime3">
              <a:rPr lang="en-US" smtClean="0">
                <a:solidFill>
                  <a:prstClr val="black"/>
                </a:solidFill>
              </a:rPr>
              <a:pPr>
                <a:defRPr/>
              </a:pPr>
              <a:t>28 August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41600" y="228600"/>
            <a:ext cx="7416800" cy="369888"/>
          </a:xfrm>
        </p:spPr>
        <p:txBody>
          <a:bodyPr wrap="square" anchor="ctr" anchorCtr="0">
            <a:spAutoFit/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 sz="2400" b="1" dirty="0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IN">
                <a:solidFill>
                  <a:prstClr val="black"/>
                </a:solidFill>
              </a:rPr>
              <a:t>CE101 Lec2: Conics and Curves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10363200" y="244476"/>
            <a:ext cx="1219200" cy="365125"/>
          </a:xfrm>
        </p:spPr>
        <p:txBody>
          <a:bodyPr anchor="ctr" anchorCtr="0"/>
          <a:lstStyle>
            <a:lvl1pPr algn="ctr">
              <a:defRPr sz="2400" b="1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defRPr>
            </a:lvl1pPr>
          </a:lstStyle>
          <a:p>
            <a:pPr>
              <a:defRPr/>
            </a:pPr>
            <a:fld id="{A1F63554-3180-4DAB-8FBB-F3364C1A10A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2046714"/>
          </a:xfrm>
        </p:spPr>
        <p:txBody>
          <a:bodyPr>
            <a:spAutoFit/>
          </a:bodyPr>
          <a:lstStyle>
            <a:lvl1pPr algn="just">
              <a:spcBef>
                <a:spcPts val="600"/>
              </a:spcBef>
              <a:spcAft>
                <a:spcPts val="300"/>
              </a:spcAft>
              <a:buClrTx/>
              <a:buSzPct val="80000"/>
              <a:defRPr sz="2400">
                <a:latin typeface="Times New Roman" pitchFamily="18" charset="0"/>
                <a:cs typeface="Times New Roman" pitchFamily="18" charset="0"/>
              </a:defRPr>
            </a:lvl1pPr>
            <a:lvl2pPr algn="just">
              <a:spcBef>
                <a:spcPts val="600"/>
              </a:spcBef>
              <a:spcAft>
                <a:spcPts val="300"/>
              </a:spcAft>
              <a:buClr>
                <a:srgbClr val="FF0000"/>
              </a:buClr>
              <a:buFont typeface="Wingdings" pitchFamily="2" charset="2"/>
              <a:buChar char="v"/>
              <a:defRPr sz="2000" i="0">
                <a:latin typeface="Times New Roman" pitchFamily="18" charset="0"/>
                <a:cs typeface="Times New Roman" pitchFamily="18" charset="0"/>
              </a:defRPr>
            </a:lvl2pPr>
            <a:lvl3pPr algn="just">
              <a:spcBef>
                <a:spcPts val="600"/>
              </a:spcBef>
              <a:spcAft>
                <a:spcPts val="300"/>
              </a:spcAft>
              <a:buClr>
                <a:srgbClr val="7030A0"/>
              </a:buClr>
              <a:buFont typeface="Wingdings" pitchFamily="2" charset="2"/>
              <a:buChar char="§"/>
              <a:defRPr sz="1800">
                <a:latin typeface="Times New Roman" pitchFamily="18" charset="0"/>
                <a:cs typeface="Times New Roman" pitchFamily="18" charset="0"/>
              </a:defRPr>
            </a:lvl3pPr>
            <a:lvl4pPr algn="just">
              <a:spcBef>
                <a:spcPts val="600"/>
              </a:spcBef>
              <a:spcAft>
                <a:spcPts val="300"/>
              </a:spcAft>
              <a:buClrTx/>
              <a:defRPr sz="1600"/>
            </a:lvl4pPr>
            <a:lvl5pPr algn="just">
              <a:spcBef>
                <a:spcPts val="600"/>
              </a:spcBef>
              <a:spcAft>
                <a:spcPts val="300"/>
              </a:spcAft>
              <a:buClr>
                <a:srgbClr val="FF0000"/>
              </a:buClr>
              <a:buFont typeface="Wingdings" pitchFamily="2" charset="2"/>
              <a:buChar char="Ø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584937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1B06D-4784-4CAA-82F2-A97A05E6B819}" type="datetime3">
              <a:rPr lang="en-US" smtClean="0">
                <a:solidFill>
                  <a:srgbClr val="04617B">
                    <a:shade val="90000"/>
                  </a:srgbClr>
                </a:solidFill>
                <a:cs typeface="Arial" panose="020B0604020202020204" pitchFamily="34" charset="0"/>
              </a:rPr>
              <a:pPr>
                <a:defRPr/>
              </a:pPr>
              <a:t>28 August 2019</a:t>
            </a:fld>
            <a:endParaRPr lang="en-US">
              <a:solidFill>
                <a:srgbClr val="04617B">
                  <a:shade val="9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4617B">
                    <a:shade val="90000"/>
                  </a:srgbClr>
                </a:solidFill>
                <a:cs typeface="Arial" panose="020B0604020202020204" pitchFamily="34" charset="0"/>
              </a:rPr>
              <a:t>CE101 Lec2: Conics and Curves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E46E4-BA92-427D-A35F-E0F3BAA96972}" type="slidenum">
              <a:rPr lang="en-US" altLang="en-US" smtClean="0">
                <a:solidFill>
                  <a:srgbClr val="04617B">
                    <a:shade val="90000"/>
                  </a:srgbClr>
                </a:solidFill>
                <a:cs typeface="Arial" panose="020B0604020202020204" pitchFamily="34" charset="0"/>
              </a:rPr>
              <a:pPr/>
              <a:t>‹#›</a:t>
            </a:fld>
            <a:endParaRPr lang="en-US" altLang="en-US">
              <a:solidFill>
                <a:srgbClr val="04617B">
                  <a:shade val="90000"/>
                </a:srgb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0805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9B76C-2857-4465-A326-9B666378B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43345C-8153-476F-A594-5B47059C2A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960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0"/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4FAD8-0F81-4AAC-A055-88E7AE8B1C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16D522-62A7-4505-9C9E-529C174300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485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4BAC6-5005-4215-980A-D964B38020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E42A5C-0D76-49CE-81FA-CB636444EB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654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B5A9B-504A-413D-87FC-9D494392E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C5CBA2-F38B-4557-A46B-354D1F7A970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5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A31578-5F50-4DE1-83F1-0168DBA50EF4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9AB7B-6047-4E42-AFC9-AC74B67D994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32893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0482C-FD18-4DF5-A3F4-0E6BF784D5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4B40CE-A6EB-4579-8FBF-13CD62BA4B1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390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CC366-FF1F-4592-9F45-6AAAF951DC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29F2AC-3599-427C-AF6A-F6F40A6EBE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82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D2A25-5320-45B6-A024-E6FAB2FDBA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6A968F-0CDD-4CE5-A757-5C7051D2D2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846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B65AF-B03A-4FEE-8C25-3E39B2E018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83003A-DC4D-4220-8B63-0C3607C63D6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23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072EC-5895-44E0-ACA2-1AC741C0B9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3F2649-C7CA-43FE-BAFA-2AD5ED051F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55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13EF3-13E3-457C-A442-4B4D4CFF61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8AD25C-6D1B-48C8-BA7F-3EDFEF33CB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980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E6CB7-D02C-41DB-B4CE-E766D65635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D37B49-72A8-426D-BEFC-876FC08686E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405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7E64-3EE4-4A5E-834A-9AAFE578F597}" type="datetime3">
              <a:rPr lang="en-US" smtClean="0">
                <a:solidFill>
                  <a:srgbClr val="04617B">
                    <a:shade val="90000"/>
                  </a:srgbClr>
                </a:solidFill>
                <a:cs typeface="Arial" panose="020B0604020202020204" pitchFamily="34" charset="0"/>
              </a:rPr>
              <a:pPr>
                <a:defRPr/>
              </a:pPr>
              <a:t>28 August 2019</a:t>
            </a:fld>
            <a:endParaRPr lang="en-US">
              <a:solidFill>
                <a:srgbClr val="04617B">
                  <a:shade val="9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srgbClr val="04617B">
                    <a:shade val="90000"/>
                  </a:srgbClr>
                </a:solidFill>
                <a:cs typeface="Arial" panose="020B0604020202020204" pitchFamily="34" charset="0"/>
              </a:rPr>
              <a:t>CE101 Lec2: Conics and Curves</a:t>
            </a:r>
            <a:endParaRPr lang="en-US">
              <a:solidFill>
                <a:srgbClr val="04617B">
                  <a:shade val="9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37F3A-BB05-4587-9A37-8B5E8F8C2482}" type="slidenum">
              <a:rPr lang="en-US" smtClean="0">
                <a:solidFill>
                  <a:srgbClr val="04617B">
                    <a:shade val="90000"/>
                  </a:srgbClr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6911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477054"/>
          </a:xfrm>
        </p:spPr>
        <p:txBody>
          <a:bodyPr>
            <a:spAutoFit/>
          </a:bodyPr>
          <a:lstStyle>
            <a:lvl1pPr algn="ctr">
              <a:defRPr sz="2800" b="1" u="sng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304800" y="228601"/>
            <a:ext cx="2438400" cy="365125"/>
          </a:xfrm>
        </p:spPr>
        <p:txBody>
          <a:bodyPr anchor="ctr" anchorCtr="0"/>
          <a:lstStyle>
            <a:lvl1pPr algn="ctr">
              <a:defRPr sz="2400" b="1" i="1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defRPr>
            </a:lvl1pPr>
          </a:lstStyle>
          <a:p>
            <a:pPr>
              <a:defRPr/>
            </a:pPr>
            <a:fld id="{7B02F53F-7AE5-4973-B54E-2DB46515C0B3}" type="datetime3">
              <a:rPr lang="en-US" smtClean="0">
                <a:solidFill>
                  <a:prstClr val="black"/>
                </a:solidFill>
              </a:rPr>
              <a:pPr>
                <a:defRPr/>
              </a:pPr>
              <a:t>28 August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41600" y="228600"/>
            <a:ext cx="7416800" cy="369888"/>
          </a:xfrm>
        </p:spPr>
        <p:txBody>
          <a:bodyPr wrap="square" anchor="ctr" anchorCtr="0">
            <a:spAutoFit/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 sz="2400" b="1" dirty="0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IN">
                <a:solidFill>
                  <a:prstClr val="black"/>
                </a:solidFill>
              </a:rPr>
              <a:t>CE101 Lec2: Conics and Curves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10363200" y="244476"/>
            <a:ext cx="1219200" cy="365125"/>
          </a:xfrm>
        </p:spPr>
        <p:txBody>
          <a:bodyPr anchor="ctr" anchorCtr="0"/>
          <a:lstStyle>
            <a:lvl1pPr algn="ctr">
              <a:defRPr sz="2400" b="1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defRPr>
            </a:lvl1pPr>
          </a:lstStyle>
          <a:p>
            <a:pPr>
              <a:defRPr/>
            </a:pPr>
            <a:fld id="{A1F63554-3180-4DAB-8FBB-F3364C1A10A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2046714"/>
          </a:xfrm>
        </p:spPr>
        <p:txBody>
          <a:bodyPr>
            <a:spAutoFit/>
          </a:bodyPr>
          <a:lstStyle>
            <a:lvl1pPr algn="just">
              <a:spcBef>
                <a:spcPts val="600"/>
              </a:spcBef>
              <a:spcAft>
                <a:spcPts val="300"/>
              </a:spcAft>
              <a:buClrTx/>
              <a:buSzPct val="80000"/>
              <a:defRPr sz="2400">
                <a:latin typeface="Times New Roman" pitchFamily="18" charset="0"/>
                <a:cs typeface="Times New Roman" pitchFamily="18" charset="0"/>
              </a:defRPr>
            </a:lvl1pPr>
            <a:lvl2pPr algn="just">
              <a:spcBef>
                <a:spcPts val="600"/>
              </a:spcBef>
              <a:spcAft>
                <a:spcPts val="300"/>
              </a:spcAft>
              <a:buClr>
                <a:srgbClr val="FF0000"/>
              </a:buClr>
              <a:buFont typeface="Wingdings" pitchFamily="2" charset="2"/>
              <a:buChar char="v"/>
              <a:defRPr sz="2000" i="0">
                <a:latin typeface="Times New Roman" pitchFamily="18" charset="0"/>
                <a:cs typeface="Times New Roman" pitchFamily="18" charset="0"/>
              </a:defRPr>
            </a:lvl2pPr>
            <a:lvl3pPr algn="just">
              <a:spcBef>
                <a:spcPts val="600"/>
              </a:spcBef>
              <a:spcAft>
                <a:spcPts val="300"/>
              </a:spcAft>
              <a:buClr>
                <a:srgbClr val="7030A0"/>
              </a:buClr>
              <a:buFont typeface="Wingdings" pitchFamily="2" charset="2"/>
              <a:buChar char="§"/>
              <a:defRPr sz="1800">
                <a:latin typeface="Times New Roman" pitchFamily="18" charset="0"/>
                <a:cs typeface="Times New Roman" pitchFamily="18" charset="0"/>
              </a:defRPr>
            </a:lvl3pPr>
            <a:lvl4pPr algn="just">
              <a:spcBef>
                <a:spcPts val="600"/>
              </a:spcBef>
              <a:spcAft>
                <a:spcPts val="300"/>
              </a:spcAft>
              <a:buClrTx/>
              <a:defRPr sz="1600"/>
            </a:lvl4pPr>
            <a:lvl5pPr algn="just">
              <a:spcBef>
                <a:spcPts val="600"/>
              </a:spcBef>
              <a:spcAft>
                <a:spcPts val="300"/>
              </a:spcAft>
              <a:buClr>
                <a:srgbClr val="FF0000"/>
              </a:buClr>
              <a:buFont typeface="Wingdings" pitchFamily="2" charset="2"/>
              <a:buChar char="Ø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462133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1B06D-4784-4CAA-82F2-A97A05E6B819}" type="datetime3">
              <a:rPr lang="en-US" smtClean="0">
                <a:solidFill>
                  <a:srgbClr val="04617B">
                    <a:shade val="90000"/>
                  </a:srgbClr>
                </a:solidFill>
                <a:cs typeface="Arial" panose="020B0604020202020204" pitchFamily="34" charset="0"/>
              </a:rPr>
              <a:pPr>
                <a:defRPr/>
              </a:pPr>
              <a:t>28 August 2019</a:t>
            </a:fld>
            <a:endParaRPr lang="en-US">
              <a:solidFill>
                <a:srgbClr val="04617B">
                  <a:shade val="9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4617B">
                    <a:shade val="90000"/>
                  </a:srgbClr>
                </a:solidFill>
                <a:cs typeface="Arial" panose="020B0604020202020204" pitchFamily="34" charset="0"/>
              </a:rPr>
              <a:t>CE101 Lec2: Conics and Curves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E46E4-BA92-427D-A35F-E0F3BAA96972}" type="slidenum">
              <a:rPr lang="en-US" altLang="en-US" smtClean="0">
                <a:solidFill>
                  <a:srgbClr val="04617B">
                    <a:shade val="90000"/>
                  </a:srgbClr>
                </a:solidFill>
                <a:cs typeface="Arial" panose="020B0604020202020204" pitchFamily="34" charset="0"/>
              </a:rPr>
              <a:pPr/>
              <a:t>‹#›</a:t>
            </a:fld>
            <a:endParaRPr lang="en-US" altLang="en-US">
              <a:solidFill>
                <a:srgbClr val="04617B">
                  <a:shade val="90000"/>
                </a:srgb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3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1578-5F50-4DE1-83F1-0168DBA50EF4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AB7B-6047-4E42-AFC9-AC74B67D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31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1578-5F50-4DE1-83F1-0168DBA50EF4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AB7B-6047-4E42-AFC9-AC74B67D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1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1578-5F50-4DE1-83F1-0168DBA50EF4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AB7B-6047-4E42-AFC9-AC74B67D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87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1578-5F50-4DE1-83F1-0168DBA50EF4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AB7B-6047-4E42-AFC9-AC74B67D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48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A31578-5F50-4DE1-83F1-0168DBA50EF4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9AB7B-6047-4E42-AFC9-AC74B67D994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286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A31578-5F50-4DE1-83F1-0168DBA50EF4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9AB7B-6047-4E42-AFC9-AC74B67D994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905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9A31578-5F50-4DE1-83F1-0168DBA50EF4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829AB7B-6047-4E42-AFC9-AC74B67D994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335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76200"/>
            <a:ext cx="1097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685800"/>
            <a:ext cx="10972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E1D09B2-7775-466C-8C4D-241CAB0B18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91A120B-29B9-4F1B-AF59-AAF36B4B1B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85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Garamond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aramond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938"/>
            <a:ext cx="1221740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938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Arial" panose="020B0604020202020204" pitchFamily="34" charset="0"/>
            </a:endParaRPr>
          </a:p>
        </p:txBody>
      </p:sp>
      <p:sp>
        <p:nvSpPr>
          <p:cNvPr id="16388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38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u="none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0C6FA8-9FD2-4020-9B92-AAD957B8F554}" type="datetime3">
              <a:rPr lang="en-US" smtClean="0">
                <a:solidFill>
                  <a:srgbClr val="04617B">
                    <a:shade val="90000"/>
                  </a:srgbClr>
                </a:solidFill>
                <a:cs typeface="Arial" panose="020B0604020202020204" pitchFamily="34" charset="0"/>
              </a:rPr>
              <a:pPr>
                <a:defRPr/>
              </a:pPr>
              <a:t>28 August 2019</a:t>
            </a:fld>
            <a:endParaRPr lang="en-US">
              <a:solidFill>
                <a:srgbClr val="04617B">
                  <a:shade val="9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u="none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IN">
                <a:solidFill>
                  <a:srgbClr val="04617B">
                    <a:shade val="90000"/>
                  </a:srgbClr>
                </a:solidFill>
                <a:cs typeface="Arial" panose="020B0604020202020204" pitchFamily="34" charset="0"/>
              </a:rPr>
              <a:t>CE101 Lec2: Conics and Curves</a:t>
            </a:r>
            <a:endParaRPr lang="en-US">
              <a:solidFill>
                <a:srgbClr val="04617B">
                  <a:shade val="9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u="none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825A11F-53B3-45DC-85D0-8C2518F7BDFB}" type="slidenum">
              <a:rPr lang="en-US" smtClean="0">
                <a:solidFill>
                  <a:srgbClr val="04617B">
                    <a:shade val="90000"/>
                  </a:srgbClr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cs typeface="Arial" panose="020B0604020202020204" pitchFamily="34" charset="0"/>
            </a:endParaRPr>
          </a:p>
        </p:txBody>
      </p:sp>
      <p:grpSp>
        <p:nvGrpSpPr>
          <p:cNvPr id="16393" name="Group 1"/>
          <p:cNvGrpSpPr>
            <a:grpSpLocks/>
          </p:cNvGrpSpPr>
          <p:nvPr/>
        </p:nvGrpSpPr>
        <p:grpSpPr bwMode="auto">
          <a:xfrm>
            <a:off x="-25399" y="203200"/>
            <a:ext cx="12240684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96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76200"/>
            <a:ext cx="1097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685800"/>
            <a:ext cx="10972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1D66BF0-9B19-4DF2-8F35-7CF2F3B4EF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F5BE55-9866-4868-9864-02A8551F4E6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6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Garamond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aramond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938"/>
            <a:ext cx="1221740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938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Arial" panose="020B0604020202020204" pitchFamily="34" charset="0"/>
            </a:endParaRPr>
          </a:p>
        </p:txBody>
      </p:sp>
      <p:sp>
        <p:nvSpPr>
          <p:cNvPr id="16388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38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u="none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0C6FA8-9FD2-4020-9B92-AAD957B8F554}" type="datetime3">
              <a:rPr lang="en-US" smtClean="0">
                <a:solidFill>
                  <a:srgbClr val="04617B">
                    <a:shade val="90000"/>
                  </a:srgbClr>
                </a:solidFill>
                <a:cs typeface="Arial" panose="020B0604020202020204" pitchFamily="34" charset="0"/>
              </a:rPr>
              <a:pPr>
                <a:defRPr/>
              </a:pPr>
              <a:t>28 August 2019</a:t>
            </a:fld>
            <a:endParaRPr lang="en-US">
              <a:solidFill>
                <a:srgbClr val="04617B">
                  <a:shade val="9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u="none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IN">
                <a:solidFill>
                  <a:srgbClr val="04617B">
                    <a:shade val="90000"/>
                  </a:srgbClr>
                </a:solidFill>
                <a:cs typeface="Arial" panose="020B0604020202020204" pitchFamily="34" charset="0"/>
              </a:rPr>
              <a:t>CE101 Lec2: Conics and Curves</a:t>
            </a:r>
            <a:endParaRPr lang="en-US">
              <a:solidFill>
                <a:srgbClr val="04617B">
                  <a:shade val="9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u="none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825A11F-53B3-45DC-85D0-8C2518F7BDFB}" type="slidenum">
              <a:rPr lang="en-US" smtClean="0">
                <a:solidFill>
                  <a:srgbClr val="04617B">
                    <a:shade val="90000"/>
                  </a:srgbClr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cs typeface="Arial" panose="020B0604020202020204" pitchFamily="34" charset="0"/>
            </a:endParaRPr>
          </a:p>
        </p:txBody>
      </p:sp>
      <p:grpSp>
        <p:nvGrpSpPr>
          <p:cNvPr id="16393" name="Group 1"/>
          <p:cNvGrpSpPr>
            <a:grpSpLocks/>
          </p:cNvGrpSpPr>
          <p:nvPr/>
        </p:nvGrpSpPr>
        <p:grpSpPr bwMode="auto">
          <a:xfrm>
            <a:off x="-25399" y="203200"/>
            <a:ext cx="12240684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05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7.png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36.png"/><Relationship Id="rId19" Type="http://schemas.openxmlformats.org/officeDocument/2006/relationships/slide" Target="slide11.xml"/><Relationship Id="rId4" Type="http://schemas.openxmlformats.org/officeDocument/2006/relationships/image" Target="../media/image33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47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42.png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44.png"/><Relationship Id="rId19" Type="http://schemas.openxmlformats.org/officeDocument/2006/relationships/slide" Target="slide11.xml"/><Relationship Id="rId4" Type="http://schemas.openxmlformats.org/officeDocument/2006/relationships/image" Target="../media/image41.png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54.png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52.png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9.png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51.png"/><Relationship Id="rId19" Type="http://schemas.openxmlformats.org/officeDocument/2006/relationships/slide" Target="slide11.xml"/><Relationship Id="rId4" Type="http://schemas.openxmlformats.org/officeDocument/2006/relationships/image" Target="../media/image48.png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59.png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56.png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58.png"/><Relationship Id="rId19" Type="http://schemas.openxmlformats.org/officeDocument/2006/relationships/slide" Target="slide11.xml"/><Relationship Id="rId4" Type="http://schemas.openxmlformats.org/officeDocument/2006/relationships/image" Target="../media/image55.png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66.png"/><Relationship Id="rId18" Type="http://schemas.openxmlformats.org/officeDocument/2006/relationships/oleObject" Target="../embeddings/oleObject4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3.png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.bin"/><Relationship Id="rId20" Type="http://schemas.openxmlformats.org/officeDocument/2006/relationships/slide" Target="slide1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65.png"/><Relationship Id="rId5" Type="http://schemas.openxmlformats.org/officeDocument/2006/relationships/image" Target="../media/image62.png"/><Relationship Id="rId15" Type="http://schemas.openxmlformats.org/officeDocument/2006/relationships/image" Target="../media/image67.png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68.png"/><Relationship Id="rId4" Type="http://schemas.openxmlformats.org/officeDocument/2006/relationships/oleObject" Target="../embeddings/oleObject33.bin"/><Relationship Id="rId9" Type="http://schemas.openxmlformats.org/officeDocument/2006/relationships/image" Target="../media/image64.png"/><Relationship Id="rId14" Type="http://schemas.openxmlformats.org/officeDocument/2006/relationships/oleObject" Target="../embeddings/oleObject38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slide" Target="slide11.xml"/><Relationship Id="rId4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96250" y="4733925"/>
            <a:ext cx="1581150" cy="1581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449" y="834748"/>
            <a:ext cx="8763000" cy="3508653"/>
          </a:xfr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CE101</a:t>
            </a:r>
            <a:br>
              <a:rPr lang="en-US" sz="4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 Drawing</a:t>
            </a:r>
            <a:br>
              <a:rPr lang="en-US" sz="4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Lec3: Orthographic Projections</a:t>
            </a:r>
            <a:br>
              <a:rPr lang="en-US" sz="4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400" y="5518405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panose="020B0604020202020204" pitchFamily="34" charset="0"/>
              </a:rPr>
              <a:t>Indian Institute of Technology Guwahati</a:t>
            </a:r>
            <a:endParaRPr lang="en-US" sz="2400" b="1" dirty="0">
              <a:solidFill>
                <a:prstClr val="black"/>
              </a:solidFill>
              <a:latin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37648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442914"/>
            <a:ext cx="8667750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3505200" y="30480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N" altLang="en-US" sz="1800">
                <a:solidFill>
                  <a:srgbClr val="FF0000"/>
                </a:solidFill>
                <a:latin typeface="Arial Black" panose="020B0A04020102020204" pitchFamily="34" charset="0"/>
              </a:rPr>
              <a:t>TV</a:t>
            </a: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3581400" y="63246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800" b="1">
                <a:solidFill>
                  <a:srgbClr val="FF0000"/>
                </a:solidFill>
                <a:latin typeface="Arial Black" panose="020B0A04020102020204" pitchFamily="34" charset="0"/>
              </a:rPr>
              <a:t>FV</a:t>
            </a:r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5867400" y="6335714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800">
                <a:solidFill>
                  <a:srgbClr val="FF0000"/>
                </a:solidFill>
                <a:latin typeface="Arial Black" panose="020B0A04020102020204" pitchFamily="34" charset="0"/>
              </a:rPr>
              <a:t>LSV</a:t>
            </a:r>
          </a:p>
        </p:txBody>
      </p:sp>
    </p:spTree>
    <p:extLst>
      <p:ext uri="{BB962C8B-B14F-4D97-AF65-F5344CB8AC3E}">
        <p14:creationId xmlns:p14="http://schemas.microsoft.com/office/powerpoint/2010/main" val="168319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333375"/>
            <a:ext cx="8724900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6"/>
          <a:stretch>
            <a:fillRect/>
          </a:stretch>
        </p:blipFill>
        <p:spPr bwMode="auto">
          <a:xfrm>
            <a:off x="4857749" y="1110431"/>
            <a:ext cx="6541077" cy="574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r="55652" b="6349"/>
          <a:stretch>
            <a:fillRect/>
          </a:stretch>
        </p:blipFill>
        <p:spPr bwMode="auto">
          <a:xfrm>
            <a:off x="297873" y="363682"/>
            <a:ext cx="4107006" cy="418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903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2032000" y="185739"/>
            <a:ext cx="8185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View selection procedures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579689" y="1681163"/>
            <a:ext cx="701357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/>
              <a:t>1. Orient the object to the </a:t>
            </a:r>
            <a:r>
              <a:rPr lang="en-US" sz="2400">
                <a:solidFill>
                  <a:srgbClr val="3333CC"/>
                </a:solidFill>
              </a:rPr>
              <a:t>best</a:t>
            </a:r>
            <a:r>
              <a:rPr lang="en-US" sz="2400"/>
              <a:t> position </a:t>
            </a:r>
            <a:r>
              <a:rPr lang="en-US" sz="2400">
                <a:solidFill>
                  <a:srgbClr val="3333CC"/>
                </a:solidFill>
              </a:rPr>
              <a:t>relative</a:t>
            </a:r>
            <a:r>
              <a:rPr lang="en-US" sz="2400"/>
              <a:t> to</a:t>
            </a:r>
            <a:br>
              <a:rPr lang="en-US" sz="2400"/>
            </a:br>
            <a:r>
              <a:rPr lang="en-US" sz="2400"/>
              <a:t>    a glass box. </a:t>
            </a:r>
            <a:endParaRPr lang="th-TH" sz="2400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2579688" y="2892426"/>
            <a:ext cx="32199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2. Select the </a:t>
            </a:r>
            <a:r>
              <a:rPr lang="en-US" sz="2400">
                <a:solidFill>
                  <a:srgbClr val="3333CC"/>
                </a:solidFill>
              </a:rPr>
              <a:t>front view</a:t>
            </a:r>
            <a:r>
              <a:rPr lang="en-US" sz="2400"/>
              <a:t>.</a:t>
            </a:r>
            <a:endParaRPr lang="th-TH" sz="2400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579688" y="3641726"/>
            <a:ext cx="33918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3. Select </a:t>
            </a:r>
            <a:r>
              <a:rPr lang="en-US" sz="2400">
                <a:solidFill>
                  <a:srgbClr val="3333CC"/>
                </a:solidFill>
              </a:rPr>
              <a:t>adjacent views</a:t>
            </a:r>
            <a:r>
              <a:rPr lang="en-US" sz="2400"/>
              <a:t>.</a:t>
            </a:r>
            <a:endParaRPr lang="th-TH" sz="2400"/>
          </a:p>
        </p:txBody>
      </p:sp>
    </p:spTree>
    <p:extLst>
      <p:ext uri="{BB962C8B-B14F-4D97-AF65-F5344CB8AC3E}">
        <p14:creationId xmlns:p14="http://schemas.microsoft.com/office/powerpoint/2010/main" val="4280753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/>
      <p:bldP spid="36878" grpId="0"/>
      <p:bldP spid="368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17" name="Picture 29" descr="pic0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EFD"/>
              </a:clrFrom>
              <a:clrTo>
                <a:srgbClr val="FCFEFD">
                  <a:alpha val="0"/>
                </a:srgbClr>
              </a:clrTo>
            </a:clrChange>
            <a:lum bright="-24000" contrast="54000"/>
          </a:blip>
          <a:srcRect r="10194" b="3975"/>
          <a:stretch>
            <a:fillRect/>
          </a:stretch>
        </p:blipFill>
        <p:spPr bwMode="auto">
          <a:xfrm>
            <a:off x="6380163" y="3065464"/>
            <a:ext cx="3548062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16" name="Picture 28" descr="pic03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8000" contrast="36000"/>
          </a:blip>
          <a:srcRect/>
          <a:stretch>
            <a:fillRect/>
          </a:stretch>
        </p:blipFill>
        <p:spPr bwMode="auto">
          <a:xfrm>
            <a:off x="2047876" y="2971800"/>
            <a:ext cx="381476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2193925" y="185739"/>
            <a:ext cx="7778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Suggestions: </a:t>
            </a:r>
            <a:r>
              <a:rPr lang="en-US" sz="2800" b="1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Orient the object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2262188" y="1065213"/>
            <a:ext cx="7707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1. The object should be placed in its </a:t>
            </a:r>
            <a:r>
              <a:rPr lang="en-US" sz="2400" b="1">
                <a:solidFill>
                  <a:srgbClr val="3333CC"/>
                </a:solidFill>
              </a:rPr>
              <a:t>natural position</a:t>
            </a:r>
            <a:r>
              <a:rPr lang="en-US" sz="2400"/>
              <a:t>.</a:t>
            </a:r>
            <a:endParaRPr lang="th-TH" sz="2400"/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6246814" y="3259138"/>
            <a:ext cx="55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NO !</a:t>
            </a:r>
            <a:endParaRPr lang="th-TH" sz="2400" b="1">
              <a:solidFill>
                <a:srgbClr val="FF3300"/>
              </a:solidFill>
            </a:endParaRP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2270126" y="1484313"/>
            <a:ext cx="7940675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/>
              <a:t>2. The orthographic views</a:t>
            </a:r>
            <a:r>
              <a:rPr lang="en-US" sz="2800"/>
              <a:t> </a:t>
            </a:r>
            <a:r>
              <a:rPr lang="en-US" sz="2400"/>
              <a:t>should represent the </a:t>
            </a:r>
            <a:r>
              <a:rPr lang="en-US" sz="2400" b="1">
                <a:solidFill>
                  <a:srgbClr val="3333CC"/>
                </a:solidFill>
              </a:rPr>
              <a:t>true size</a:t>
            </a:r>
            <a:r>
              <a:rPr lang="en-US" sz="2400" b="1">
                <a:solidFill>
                  <a:srgbClr val="FF3300"/>
                </a:solidFill>
              </a:rPr>
              <a:t> </a:t>
            </a:r>
            <a:br>
              <a:rPr lang="en-US" sz="2400" b="1">
                <a:solidFill>
                  <a:srgbClr val="FF3300"/>
                </a:solidFill>
              </a:rPr>
            </a:br>
            <a:r>
              <a:rPr lang="en-US" sz="2400" b="1">
                <a:solidFill>
                  <a:srgbClr val="FF3300"/>
                </a:solidFill>
              </a:rPr>
              <a:t>    </a:t>
            </a:r>
            <a:r>
              <a:rPr lang="en-US" sz="2400"/>
              <a:t>and </a:t>
            </a:r>
            <a:r>
              <a:rPr lang="en-US" sz="2400" b="1">
                <a:solidFill>
                  <a:srgbClr val="3333CC"/>
                </a:solidFill>
              </a:rPr>
              <a:t>true</a:t>
            </a:r>
            <a:r>
              <a:rPr lang="en-US" sz="2400"/>
              <a:t> </a:t>
            </a:r>
            <a:r>
              <a:rPr lang="en-US" sz="2400" b="1">
                <a:solidFill>
                  <a:srgbClr val="3333CC"/>
                </a:solidFill>
              </a:rPr>
              <a:t>shape</a:t>
            </a:r>
            <a:r>
              <a:rPr lang="en-US" sz="2400"/>
              <a:t> of an object (as much as possible).</a:t>
            </a:r>
            <a:endParaRPr lang="th-TH" sz="2400"/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2124076" y="3136901"/>
            <a:ext cx="9701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</a:rPr>
              <a:t>GOOD</a:t>
            </a:r>
            <a:endParaRPr lang="th-TH" sz="2400" b="1">
              <a:solidFill>
                <a:srgbClr val="0000FF"/>
              </a:solidFill>
            </a:endParaRPr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>
            <a:off x="1981200" y="2730500"/>
            <a:ext cx="830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62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/>
      <p:bldP spid="37908" grpId="0"/>
      <p:bldP spid="37905" grpId="0"/>
      <p:bldP spid="37912" grpId="0"/>
      <p:bldP spid="379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8"/>
          <p:cNvSpPr txBox="1">
            <a:spLocks noChangeArrowheads="1"/>
          </p:cNvSpPr>
          <p:nvPr/>
        </p:nvSpPr>
        <p:spPr bwMode="auto">
          <a:xfrm>
            <a:off x="2193925" y="185739"/>
            <a:ext cx="7778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Suggestions:</a:t>
            </a:r>
            <a:r>
              <a:rPr lang="en-US" sz="28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800" b="1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Select the front view</a:t>
            </a: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2044700" y="1011238"/>
            <a:ext cx="83439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/>
              <a:t>1. The </a:t>
            </a:r>
            <a:r>
              <a:rPr lang="en-US" sz="2400" b="1">
                <a:solidFill>
                  <a:srgbClr val="3333CC"/>
                </a:solidFill>
              </a:rPr>
              <a:t>longest </a:t>
            </a:r>
            <a:r>
              <a:rPr lang="en-US" sz="2400"/>
              <a:t>dimension of an object should be presented</a:t>
            </a:r>
            <a:br>
              <a:rPr lang="en-US" sz="2400"/>
            </a:br>
            <a:r>
              <a:rPr lang="en-US" sz="2400"/>
              <a:t>    as a </a:t>
            </a:r>
            <a:r>
              <a:rPr lang="en-US" sz="2400" b="1">
                <a:solidFill>
                  <a:srgbClr val="3333CC"/>
                </a:solidFill>
              </a:rPr>
              <a:t>width </a:t>
            </a:r>
            <a:r>
              <a:rPr lang="en-US" sz="2400"/>
              <a:t>(in a front view).</a:t>
            </a:r>
            <a:endParaRPr lang="th-TH" sz="2400"/>
          </a:p>
        </p:txBody>
      </p:sp>
      <p:pic>
        <p:nvPicPr>
          <p:cNvPr id="39956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8100" y="5318125"/>
            <a:ext cx="24765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7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96376" y="5313364"/>
            <a:ext cx="12668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8" name="Picture 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86514" y="3805238"/>
            <a:ext cx="2435225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65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09950" y="5305425"/>
            <a:ext cx="24765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66" name="Picture 3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31976" y="5300664"/>
            <a:ext cx="12668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67" name="Picture 3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44675" y="2905126"/>
            <a:ext cx="1270000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3840164" y="2411414"/>
            <a:ext cx="1639231" cy="492443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tIns="91440" bIns="9144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Inappropriate</a:t>
            </a:r>
            <a:endParaRPr lang="th-TH" sz="2000" b="1">
              <a:solidFill>
                <a:schemeClr val="bg1"/>
              </a:solidFill>
            </a:endParaRPr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1781175" y="2441575"/>
            <a:ext cx="14252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First choice</a:t>
            </a:r>
            <a:endParaRPr lang="th-TH" sz="2000" b="1"/>
          </a:p>
        </p:txBody>
      </p:sp>
      <p:sp>
        <p:nvSpPr>
          <p:cNvPr id="39976" name="Line 40"/>
          <p:cNvSpPr>
            <a:spLocks noChangeShapeType="1"/>
          </p:cNvSpPr>
          <p:nvPr/>
        </p:nvSpPr>
        <p:spPr bwMode="auto">
          <a:xfrm>
            <a:off x="6083300" y="2552700"/>
            <a:ext cx="0" cy="40259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77" name="Rectangle 41"/>
          <p:cNvSpPr>
            <a:spLocks noChangeArrowheads="1"/>
          </p:cNvSpPr>
          <p:nvPr/>
        </p:nvSpPr>
        <p:spPr bwMode="auto">
          <a:xfrm>
            <a:off x="8337551" y="2454275"/>
            <a:ext cx="755335" cy="40011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Good</a:t>
            </a:r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39978" name="Rectangle 42"/>
          <p:cNvSpPr>
            <a:spLocks noChangeArrowheads="1"/>
          </p:cNvSpPr>
          <p:nvPr/>
        </p:nvSpPr>
        <p:spPr bwMode="auto">
          <a:xfrm>
            <a:off x="6149976" y="2492375"/>
            <a:ext cx="17620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Second choice</a:t>
            </a:r>
            <a:endParaRPr lang="th-TH" sz="2000" b="1"/>
          </a:p>
        </p:txBody>
      </p:sp>
      <p:sp>
        <p:nvSpPr>
          <p:cNvPr id="39979" name="Rectangle 43"/>
          <p:cNvSpPr>
            <a:spLocks noChangeArrowheads="1"/>
          </p:cNvSpPr>
          <p:nvPr/>
        </p:nvSpPr>
        <p:spPr bwMode="auto">
          <a:xfrm>
            <a:off x="1803400" y="2882900"/>
            <a:ext cx="4076700" cy="3670300"/>
          </a:xfrm>
          <a:prstGeom prst="rect">
            <a:avLst/>
          </a:prstGeom>
          <a:noFill/>
          <a:ln w="9525">
            <a:solidFill>
              <a:srgbClr val="FF9900"/>
            </a:solidFill>
            <a:prstDash val="lg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0" name="Rectangle 44"/>
          <p:cNvSpPr>
            <a:spLocks noChangeArrowheads="1"/>
          </p:cNvSpPr>
          <p:nvPr/>
        </p:nvSpPr>
        <p:spPr bwMode="auto">
          <a:xfrm>
            <a:off x="6324600" y="3759200"/>
            <a:ext cx="4000500" cy="2819400"/>
          </a:xfrm>
          <a:prstGeom prst="rect">
            <a:avLst/>
          </a:prstGeom>
          <a:noFill/>
          <a:ln w="9525">
            <a:solidFill>
              <a:srgbClr val="FF9900"/>
            </a:solidFill>
            <a:prstDash val="lg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1" name="Text Box 45"/>
          <p:cNvSpPr txBox="1">
            <a:spLocks noChangeArrowheads="1"/>
          </p:cNvSpPr>
          <p:nvPr/>
        </p:nvSpPr>
        <p:spPr bwMode="auto">
          <a:xfrm>
            <a:off x="3806825" y="3081338"/>
            <a:ext cx="1808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Use more space </a:t>
            </a:r>
          </a:p>
        </p:txBody>
      </p:sp>
      <p:sp>
        <p:nvSpPr>
          <p:cNvPr id="39983" name="Line 47"/>
          <p:cNvSpPr>
            <a:spLocks noChangeShapeType="1"/>
          </p:cNvSpPr>
          <p:nvPr/>
        </p:nvSpPr>
        <p:spPr bwMode="auto">
          <a:xfrm>
            <a:off x="1943100" y="2146300"/>
            <a:ext cx="830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2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10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10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10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10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10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39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0" grpId="0"/>
      <p:bldP spid="39972" grpId="0" animBg="1"/>
      <p:bldP spid="39973" grpId="0"/>
      <p:bldP spid="39976" grpId="0" animBg="1"/>
      <p:bldP spid="39977" grpId="0" animBg="1"/>
      <p:bldP spid="39978" grpId="0"/>
      <p:bldP spid="39979" grpId="0" animBg="1"/>
      <p:bldP spid="39979" grpId="1" animBg="1"/>
      <p:bldP spid="39980" grpId="0" animBg="1"/>
      <p:bldP spid="39980" grpId="1" animBg="1"/>
      <p:bldP spid="39981" grpId="0"/>
      <p:bldP spid="39981" grpId="1"/>
      <p:bldP spid="399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1650" y="3375025"/>
            <a:ext cx="24765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1126" y="4926014"/>
            <a:ext cx="12287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064" y="4859338"/>
            <a:ext cx="2435225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3033714" y="3884614"/>
            <a:ext cx="1639231" cy="492443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tIns="91440" bIns="9144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Inappropriate</a:t>
            </a:r>
            <a:endParaRPr lang="th-TH" sz="2000" b="1">
              <a:solidFill>
                <a:schemeClr val="bg1"/>
              </a:solidFill>
            </a:endParaRPr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1990725" y="1036638"/>
            <a:ext cx="82042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/>
              <a:t>2. The adjacent views project from the selected front view </a:t>
            </a:r>
            <a:br>
              <a:rPr lang="en-US" sz="2400"/>
            </a:br>
            <a:r>
              <a:rPr lang="en-US" sz="2400"/>
              <a:t>    should be appeared in a </a:t>
            </a:r>
            <a:r>
              <a:rPr lang="en-US" sz="2400">
                <a:solidFill>
                  <a:srgbClr val="3333CC"/>
                </a:solidFill>
              </a:rPr>
              <a:t>natural position</a:t>
            </a:r>
            <a:r>
              <a:rPr lang="en-US" sz="2400">
                <a:solidFill>
                  <a:srgbClr val="FF0000"/>
                </a:solidFill>
              </a:rPr>
              <a:t>.</a:t>
            </a:r>
            <a:endParaRPr lang="th-TH" sz="2400">
              <a:solidFill>
                <a:srgbClr val="FF0000"/>
              </a:solidFill>
            </a:endParaRPr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>
            <a:off x="1943100" y="2146300"/>
            <a:ext cx="830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Text Box 24"/>
          <p:cNvSpPr txBox="1">
            <a:spLocks noChangeArrowheads="1"/>
          </p:cNvSpPr>
          <p:nvPr/>
        </p:nvSpPr>
        <p:spPr bwMode="auto">
          <a:xfrm>
            <a:off x="2193925" y="185739"/>
            <a:ext cx="7778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Suggestions:</a:t>
            </a:r>
            <a:r>
              <a:rPr lang="en-US" sz="28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800" b="1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Select the front view</a:t>
            </a:r>
          </a:p>
        </p:txBody>
      </p:sp>
    </p:spTree>
    <p:extLst>
      <p:ext uri="{BB962C8B-B14F-4D97-AF65-F5344CB8AC3E}">
        <p14:creationId xmlns:p14="http://schemas.microsoft.com/office/powerpoint/2010/main" val="1072020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10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5" grpId="0" animBg="1"/>
      <p:bldP spid="440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079626" y="1282700"/>
            <a:ext cx="690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3. It has the </a:t>
            </a:r>
            <a:r>
              <a:rPr lang="en-US" sz="2400">
                <a:solidFill>
                  <a:srgbClr val="3333CC"/>
                </a:solidFill>
              </a:rPr>
              <a:t>fewest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number of hidden lines.</a:t>
            </a:r>
            <a:endParaRPr lang="th-TH" sz="2400"/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4802188" y="2028825"/>
            <a:ext cx="2989262" cy="2312988"/>
            <a:chOff x="777" y="1214"/>
            <a:chExt cx="1883" cy="1457"/>
          </a:xfrm>
        </p:grpSpPr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777" y="1214"/>
              <a:ext cx="1883" cy="1457"/>
              <a:chOff x="709" y="2078"/>
              <a:chExt cx="1505" cy="1165"/>
            </a:xfrm>
          </p:grpSpPr>
          <p:sp>
            <p:nvSpPr>
              <p:cNvPr id="13363" name="Freeform 28"/>
              <p:cNvSpPr>
                <a:spLocks/>
              </p:cNvSpPr>
              <p:nvPr/>
            </p:nvSpPr>
            <p:spPr bwMode="auto">
              <a:xfrm>
                <a:off x="1333" y="2244"/>
                <a:ext cx="396" cy="657"/>
              </a:xfrm>
              <a:custGeom>
                <a:avLst/>
                <a:gdLst>
                  <a:gd name="T0" fmla="*/ 0 w 396"/>
                  <a:gd name="T1" fmla="*/ 657 h 657"/>
                  <a:gd name="T2" fmla="*/ 0 w 396"/>
                  <a:gd name="T3" fmla="*/ 507 h 657"/>
                  <a:gd name="T4" fmla="*/ 245 w 396"/>
                  <a:gd name="T5" fmla="*/ 363 h 657"/>
                  <a:gd name="T6" fmla="*/ 245 w 396"/>
                  <a:gd name="T7" fmla="*/ 84 h 657"/>
                  <a:gd name="T8" fmla="*/ 396 w 396"/>
                  <a:gd name="T9" fmla="*/ 0 h 657"/>
                  <a:gd name="T10" fmla="*/ 396 w 396"/>
                  <a:gd name="T11" fmla="*/ 423 h 657"/>
                  <a:gd name="T12" fmla="*/ 0 w 396"/>
                  <a:gd name="T13" fmla="*/ 657 h 65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96"/>
                  <a:gd name="T22" fmla="*/ 0 h 657"/>
                  <a:gd name="T23" fmla="*/ 396 w 396"/>
                  <a:gd name="T24" fmla="*/ 657 h 65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96" h="657">
                    <a:moveTo>
                      <a:pt x="0" y="657"/>
                    </a:moveTo>
                    <a:lnTo>
                      <a:pt x="0" y="507"/>
                    </a:lnTo>
                    <a:lnTo>
                      <a:pt x="245" y="363"/>
                    </a:lnTo>
                    <a:lnTo>
                      <a:pt x="245" y="84"/>
                    </a:lnTo>
                    <a:lnTo>
                      <a:pt x="396" y="0"/>
                    </a:lnTo>
                    <a:lnTo>
                      <a:pt x="396" y="423"/>
                    </a:lnTo>
                    <a:lnTo>
                      <a:pt x="0" y="657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4" name="Freeform 23"/>
              <p:cNvSpPr>
                <a:spLocks/>
              </p:cNvSpPr>
              <p:nvPr/>
            </p:nvSpPr>
            <p:spPr bwMode="auto">
              <a:xfrm>
                <a:off x="710" y="2586"/>
                <a:ext cx="1105" cy="656"/>
              </a:xfrm>
              <a:custGeom>
                <a:avLst/>
                <a:gdLst>
                  <a:gd name="T0" fmla="*/ 1104 w 1105"/>
                  <a:gd name="T1" fmla="*/ 656 h 656"/>
                  <a:gd name="T2" fmla="*/ 0 w 1105"/>
                  <a:gd name="T3" fmla="*/ 360 h 656"/>
                  <a:gd name="T4" fmla="*/ 0 w 1105"/>
                  <a:gd name="T5" fmla="*/ 0 h 656"/>
                  <a:gd name="T6" fmla="*/ 626 w 1105"/>
                  <a:gd name="T7" fmla="*/ 168 h 656"/>
                  <a:gd name="T8" fmla="*/ 626 w 1105"/>
                  <a:gd name="T9" fmla="*/ 312 h 656"/>
                  <a:gd name="T10" fmla="*/ 1105 w 1105"/>
                  <a:gd name="T11" fmla="*/ 440 h 656"/>
                  <a:gd name="T12" fmla="*/ 1104 w 1105"/>
                  <a:gd name="T13" fmla="*/ 656 h 6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5"/>
                  <a:gd name="T22" fmla="*/ 0 h 656"/>
                  <a:gd name="T23" fmla="*/ 1105 w 1105"/>
                  <a:gd name="T24" fmla="*/ 656 h 6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5" h="656">
                    <a:moveTo>
                      <a:pt x="1104" y="656"/>
                    </a:moveTo>
                    <a:lnTo>
                      <a:pt x="0" y="360"/>
                    </a:lnTo>
                    <a:lnTo>
                      <a:pt x="0" y="0"/>
                    </a:lnTo>
                    <a:lnTo>
                      <a:pt x="626" y="168"/>
                    </a:lnTo>
                    <a:lnTo>
                      <a:pt x="626" y="312"/>
                    </a:lnTo>
                    <a:lnTo>
                      <a:pt x="1105" y="440"/>
                    </a:lnTo>
                    <a:lnTo>
                      <a:pt x="1104" y="656"/>
                    </a:lnTo>
                    <a:close/>
                  </a:path>
                </a:pathLst>
              </a:custGeom>
              <a:solidFill>
                <a:srgbClr val="66FF66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5" name="Freeform 24"/>
              <p:cNvSpPr>
                <a:spLocks/>
              </p:cNvSpPr>
              <p:nvPr/>
            </p:nvSpPr>
            <p:spPr bwMode="auto">
              <a:xfrm>
                <a:off x="709" y="2445"/>
                <a:ext cx="870" cy="309"/>
              </a:xfrm>
              <a:custGeom>
                <a:avLst/>
                <a:gdLst>
                  <a:gd name="T0" fmla="*/ 0 w 870"/>
                  <a:gd name="T1" fmla="*/ 141 h 309"/>
                  <a:gd name="T2" fmla="*/ 245 w 870"/>
                  <a:gd name="T3" fmla="*/ 0 h 309"/>
                  <a:gd name="T4" fmla="*/ 870 w 870"/>
                  <a:gd name="T5" fmla="*/ 165 h 309"/>
                  <a:gd name="T6" fmla="*/ 627 w 870"/>
                  <a:gd name="T7" fmla="*/ 309 h 309"/>
                  <a:gd name="T8" fmla="*/ 0 w 870"/>
                  <a:gd name="T9" fmla="*/ 141 h 3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0"/>
                  <a:gd name="T16" fmla="*/ 0 h 309"/>
                  <a:gd name="T17" fmla="*/ 870 w 870"/>
                  <a:gd name="T18" fmla="*/ 309 h 3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0" h="309">
                    <a:moveTo>
                      <a:pt x="0" y="141"/>
                    </a:moveTo>
                    <a:lnTo>
                      <a:pt x="245" y="0"/>
                    </a:lnTo>
                    <a:lnTo>
                      <a:pt x="870" y="165"/>
                    </a:lnTo>
                    <a:lnTo>
                      <a:pt x="627" y="309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6" name="Freeform 32"/>
              <p:cNvSpPr>
                <a:spLocks/>
              </p:cNvSpPr>
              <p:nvPr/>
            </p:nvSpPr>
            <p:spPr bwMode="auto">
              <a:xfrm>
                <a:off x="955" y="2166"/>
                <a:ext cx="624" cy="447"/>
              </a:xfrm>
              <a:custGeom>
                <a:avLst/>
                <a:gdLst>
                  <a:gd name="T0" fmla="*/ 624 w 624"/>
                  <a:gd name="T1" fmla="*/ 447 h 447"/>
                  <a:gd name="T2" fmla="*/ 0 w 624"/>
                  <a:gd name="T3" fmla="*/ 279 h 447"/>
                  <a:gd name="T4" fmla="*/ 0 w 624"/>
                  <a:gd name="T5" fmla="*/ 0 h 447"/>
                  <a:gd name="T6" fmla="*/ 624 w 624"/>
                  <a:gd name="T7" fmla="*/ 168 h 447"/>
                  <a:gd name="T8" fmla="*/ 624 w 624"/>
                  <a:gd name="T9" fmla="*/ 447 h 4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447"/>
                  <a:gd name="T17" fmla="*/ 624 w 624"/>
                  <a:gd name="T18" fmla="*/ 447 h 4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447">
                    <a:moveTo>
                      <a:pt x="624" y="447"/>
                    </a:moveTo>
                    <a:lnTo>
                      <a:pt x="0" y="279"/>
                    </a:lnTo>
                    <a:lnTo>
                      <a:pt x="0" y="0"/>
                    </a:lnTo>
                    <a:lnTo>
                      <a:pt x="624" y="168"/>
                    </a:lnTo>
                    <a:lnTo>
                      <a:pt x="624" y="447"/>
                    </a:lnTo>
                    <a:close/>
                  </a:path>
                </a:pathLst>
              </a:custGeom>
              <a:solidFill>
                <a:srgbClr val="66FF66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7" name="Freeform 34"/>
              <p:cNvSpPr>
                <a:spLocks/>
              </p:cNvSpPr>
              <p:nvPr/>
            </p:nvSpPr>
            <p:spPr bwMode="auto">
              <a:xfrm>
                <a:off x="1333" y="2667"/>
                <a:ext cx="881" cy="360"/>
              </a:xfrm>
              <a:custGeom>
                <a:avLst/>
                <a:gdLst>
                  <a:gd name="T0" fmla="*/ 0 w 881"/>
                  <a:gd name="T1" fmla="*/ 231 h 360"/>
                  <a:gd name="T2" fmla="*/ 480 w 881"/>
                  <a:gd name="T3" fmla="*/ 360 h 360"/>
                  <a:gd name="T4" fmla="*/ 881 w 881"/>
                  <a:gd name="T5" fmla="*/ 126 h 360"/>
                  <a:gd name="T6" fmla="*/ 396 w 881"/>
                  <a:gd name="T7" fmla="*/ 0 h 360"/>
                  <a:gd name="T8" fmla="*/ 0 w 881"/>
                  <a:gd name="T9" fmla="*/ 231 h 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1"/>
                  <a:gd name="T16" fmla="*/ 0 h 360"/>
                  <a:gd name="T17" fmla="*/ 881 w 881"/>
                  <a:gd name="T18" fmla="*/ 360 h 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1" h="360">
                    <a:moveTo>
                      <a:pt x="0" y="231"/>
                    </a:moveTo>
                    <a:lnTo>
                      <a:pt x="480" y="360"/>
                    </a:lnTo>
                    <a:lnTo>
                      <a:pt x="881" y="126"/>
                    </a:lnTo>
                    <a:lnTo>
                      <a:pt x="396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33CC33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8" name="Freeform 36"/>
              <p:cNvSpPr>
                <a:spLocks/>
              </p:cNvSpPr>
              <p:nvPr/>
            </p:nvSpPr>
            <p:spPr bwMode="auto">
              <a:xfrm>
                <a:off x="1813" y="2796"/>
                <a:ext cx="399" cy="447"/>
              </a:xfrm>
              <a:custGeom>
                <a:avLst/>
                <a:gdLst>
                  <a:gd name="T0" fmla="*/ 3 w 399"/>
                  <a:gd name="T1" fmla="*/ 231 h 447"/>
                  <a:gd name="T2" fmla="*/ 0 w 399"/>
                  <a:gd name="T3" fmla="*/ 447 h 447"/>
                  <a:gd name="T4" fmla="*/ 399 w 399"/>
                  <a:gd name="T5" fmla="*/ 220 h 447"/>
                  <a:gd name="T6" fmla="*/ 399 w 399"/>
                  <a:gd name="T7" fmla="*/ 0 h 447"/>
                  <a:gd name="T8" fmla="*/ 3 w 399"/>
                  <a:gd name="T9" fmla="*/ 231 h 4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9"/>
                  <a:gd name="T16" fmla="*/ 0 h 447"/>
                  <a:gd name="T17" fmla="*/ 399 w 399"/>
                  <a:gd name="T18" fmla="*/ 447 h 4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9" h="447">
                    <a:moveTo>
                      <a:pt x="3" y="231"/>
                    </a:moveTo>
                    <a:lnTo>
                      <a:pt x="0" y="447"/>
                    </a:lnTo>
                    <a:lnTo>
                      <a:pt x="399" y="220"/>
                    </a:lnTo>
                    <a:lnTo>
                      <a:pt x="399" y="0"/>
                    </a:lnTo>
                    <a:lnTo>
                      <a:pt x="3" y="231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3399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9" name="Freeform 37"/>
              <p:cNvSpPr>
                <a:spLocks/>
              </p:cNvSpPr>
              <p:nvPr/>
            </p:nvSpPr>
            <p:spPr bwMode="auto">
              <a:xfrm>
                <a:off x="955" y="2078"/>
                <a:ext cx="774" cy="259"/>
              </a:xfrm>
              <a:custGeom>
                <a:avLst/>
                <a:gdLst>
                  <a:gd name="T0" fmla="*/ 774 w 774"/>
                  <a:gd name="T1" fmla="*/ 166 h 259"/>
                  <a:gd name="T2" fmla="*/ 153 w 774"/>
                  <a:gd name="T3" fmla="*/ 0 h 259"/>
                  <a:gd name="T4" fmla="*/ 0 w 774"/>
                  <a:gd name="T5" fmla="*/ 88 h 259"/>
                  <a:gd name="T6" fmla="*/ 621 w 774"/>
                  <a:gd name="T7" fmla="*/ 259 h 259"/>
                  <a:gd name="T8" fmla="*/ 774 w 774"/>
                  <a:gd name="T9" fmla="*/ 166 h 2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4"/>
                  <a:gd name="T16" fmla="*/ 0 h 259"/>
                  <a:gd name="T17" fmla="*/ 774 w 774"/>
                  <a:gd name="T18" fmla="*/ 259 h 2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4" h="259">
                    <a:moveTo>
                      <a:pt x="774" y="166"/>
                    </a:moveTo>
                    <a:lnTo>
                      <a:pt x="153" y="0"/>
                    </a:lnTo>
                    <a:lnTo>
                      <a:pt x="0" y="88"/>
                    </a:lnTo>
                    <a:lnTo>
                      <a:pt x="621" y="259"/>
                    </a:lnTo>
                    <a:lnTo>
                      <a:pt x="774" y="166"/>
                    </a:lnTo>
                    <a:close/>
                  </a:path>
                </a:pathLst>
              </a:cu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61" name="Oval 40"/>
            <p:cNvSpPr>
              <a:spLocks noChangeArrowheads="1"/>
            </p:cNvSpPr>
            <p:nvPr/>
          </p:nvSpPr>
          <p:spPr bwMode="auto">
            <a:xfrm rot="3600000">
              <a:off x="1192" y="1481"/>
              <a:ext cx="220" cy="147"/>
            </a:xfrm>
            <a:prstGeom prst="ellipse">
              <a:avLst/>
            </a:prstGeom>
            <a:gradFill rotWithShape="1">
              <a:gsLst>
                <a:gs pos="0">
                  <a:srgbClr val="228722"/>
                </a:gs>
                <a:gs pos="50000">
                  <a:srgbClr val="33CC33"/>
                </a:gs>
                <a:gs pos="100000">
                  <a:srgbClr val="22872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Oval 43"/>
            <p:cNvSpPr>
              <a:spLocks noChangeArrowheads="1"/>
            </p:cNvSpPr>
            <p:nvPr/>
          </p:nvSpPr>
          <p:spPr bwMode="auto">
            <a:xfrm>
              <a:off x="1985" y="2087"/>
              <a:ext cx="297" cy="169"/>
            </a:xfrm>
            <a:prstGeom prst="ellipse">
              <a:avLst/>
            </a:prstGeom>
            <a:gradFill rotWithShape="1">
              <a:gsLst>
                <a:gs pos="0">
                  <a:srgbClr val="228722"/>
                </a:gs>
                <a:gs pos="50000">
                  <a:srgbClr val="33CC33"/>
                </a:gs>
                <a:gs pos="100000">
                  <a:srgbClr val="228722"/>
                </a:gs>
              </a:gsLst>
              <a:lin ang="0" scaled="1"/>
            </a:gra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5"/>
          <p:cNvGrpSpPr>
            <a:grpSpLocks/>
          </p:cNvGrpSpPr>
          <p:nvPr/>
        </p:nvGrpSpPr>
        <p:grpSpPr bwMode="auto">
          <a:xfrm>
            <a:off x="2174876" y="4743450"/>
            <a:ext cx="3006725" cy="1936750"/>
            <a:chOff x="410" y="2988"/>
            <a:chExt cx="1894" cy="1220"/>
          </a:xfrm>
        </p:grpSpPr>
        <p:sp>
          <p:nvSpPr>
            <p:cNvPr id="13343" name="Oval 48"/>
            <p:cNvSpPr>
              <a:spLocks noChangeArrowheads="1"/>
            </p:cNvSpPr>
            <p:nvPr/>
          </p:nvSpPr>
          <p:spPr bwMode="auto">
            <a:xfrm>
              <a:off x="618" y="3192"/>
              <a:ext cx="234" cy="2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Freeform 49"/>
            <p:cNvSpPr>
              <a:spLocks/>
            </p:cNvSpPr>
            <p:nvPr/>
          </p:nvSpPr>
          <p:spPr bwMode="auto">
            <a:xfrm>
              <a:off x="432" y="3024"/>
              <a:ext cx="1872" cy="1002"/>
            </a:xfrm>
            <a:custGeom>
              <a:avLst/>
              <a:gdLst>
                <a:gd name="T0" fmla="*/ 0 w 1872"/>
                <a:gd name="T1" fmla="*/ 0 h 1002"/>
                <a:gd name="T2" fmla="*/ 0 w 1872"/>
                <a:gd name="T3" fmla="*/ 1002 h 1002"/>
                <a:gd name="T4" fmla="*/ 1872 w 1872"/>
                <a:gd name="T5" fmla="*/ 1002 h 1002"/>
                <a:gd name="T6" fmla="*/ 1872 w 1872"/>
                <a:gd name="T7" fmla="*/ 720 h 1002"/>
                <a:gd name="T8" fmla="*/ 882 w 1872"/>
                <a:gd name="T9" fmla="*/ 720 h 1002"/>
                <a:gd name="T10" fmla="*/ 882 w 1872"/>
                <a:gd name="T11" fmla="*/ 0 h 1002"/>
                <a:gd name="T12" fmla="*/ 0 w 1872"/>
                <a:gd name="T13" fmla="*/ 0 h 10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2"/>
                <a:gd name="T22" fmla="*/ 0 h 1002"/>
                <a:gd name="T23" fmla="*/ 1872 w 1872"/>
                <a:gd name="T24" fmla="*/ 1002 h 10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2" h="1002">
                  <a:moveTo>
                    <a:pt x="0" y="0"/>
                  </a:moveTo>
                  <a:lnTo>
                    <a:pt x="0" y="1002"/>
                  </a:lnTo>
                  <a:lnTo>
                    <a:pt x="1872" y="1002"/>
                  </a:lnTo>
                  <a:lnTo>
                    <a:pt x="1872" y="720"/>
                  </a:lnTo>
                  <a:lnTo>
                    <a:pt x="882" y="720"/>
                  </a:lnTo>
                  <a:lnTo>
                    <a:pt x="88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Line 50"/>
            <p:cNvSpPr>
              <a:spLocks noChangeShapeType="1"/>
            </p:cNvSpPr>
            <p:nvPr/>
          </p:nvSpPr>
          <p:spPr bwMode="auto">
            <a:xfrm>
              <a:off x="432" y="3570"/>
              <a:ext cx="8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Line 52"/>
            <p:cNvSpPr>
              <a:spLocks noChangeShapeType="1"/>
            </p:cNvSpPr>
            <p:nvPr/>
          </p:nvSpPr>
          <p:spPr bwMode="auto">
            <a:xfrm>
              <a:off x="1728" y="3740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53"/>
            <p:cNvSpPr>
              <a:spLocks noChangeShapeType="1"/>
            </p:cNvSpPr>
            <p:nvPr/>
          </p:nvSpPr>
          <p:spPr bwMode="auto">
            <a:xfrm>
              <a:off x="2004" y="3738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65"/>
            <p:cNvGrpSpPr>
              <a:grpSpLocks/>
            </p:cNvGrpSpPr>
            <p:nvPr/>
          </p:nvGrpSpPr>
          <p:grpSpPr bwMode="auto">
            <a:xfrm>
              <a:off x="1872" y="3572"/>
              <a:ext cx="0" cy="636"/>
              <a:chOff x="4468" y="3332"/>
              <a:chExt cx="0" cy="636"/>
            </a:xfrm>
          </p:grpSpPr>
          <p:sp>
            <p:nvSpPr>
              <p:cNvPr id="13357" name="Line 54"/>
              <p:cNvSpPr>
                <a:spLocks noChangeShapeType="1"/>
              </p:cNvSpPr>
              <p:nvPr/>
            </p:nvSpPr>
            <p:spPr bwMode="auto">
              <a:xfrm>
                <a:off x="4468" y="3620"/>
                <a:ext cx="0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8" name="Line 55"/>
              <p:cNvSpPr>
                <a:spLocks noChangeShapeType="1"/>
              </p:cNvSpPr>
              <p:nvPr/>
            </p:nvSpPr>
            <p:spPr bwMode="auto">
              <a:xfrm flipV="1">
                <a:off x="4468" y="3332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9" name="Line 56"/>
              <p:cNvSpPr>
                <a:spLocks noChangeShapeType="1"/>
              </p:cNvSpPr>
              <p:nvPr/>
            </p:nvSpPr>
            <p:spPr bwMode="auto">
              <a:xfrm flipV="1">
                <a:off x="4468" y="3724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64"/>
            <p:cNvGrpSpPr>
              <a:grpSpLocks/>
            </p:cNvGrpSpPr>
            <p:nvPr/>
          </p:nvGrpSpPr>
          <p:grpSpPr bwMode="auto">
            <a:xfrm>
              <a:off x="728" y="2988"/>
              <a:ext cx="0" cy="636"/>
              <a:chOff x="3340" y="2748"/>
              <a:chExt cx="0" cy="636"/>
            </a:xfrm>
          </p:grpSpPr>
          <p:sp>
            <p:nvSpPr>
              <p:cNvPr id="13354" name="Line 57"/>
              <p:cNvSpPr>
                <a:spLocks noChangeShapeType="1"/>
              </p:cNvSpPr>
              <p:nvPr/>
            </p:nvSpPr>
            <p:spPr bwMode="auto">
              <a:xfrm>
                <a:off x="3340" y="3036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5" name="Line 58"/>
              <p:cNvSpPr>
                <a:spLocks noChangeShapeType="1"/>
              </p:cNvSpPr>
              <p:nvPr/>
            </p:nvSpPr>
            <p:spPr bwMode="auto">
              <a:xfrm flipV="1">
                <a:off x="3340" y="2748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6" name="Line 59"/>
              <p:cNvSpPr>
                <a:spLocks noChangeShapeType="1"/>
              </p:cNvSpPr>
              <p:nvPr/>
            </p:nvSpPr>
            <p:spPr bwMode="auto">
              <a:xfrm flipV="1">
                <a:off x="3340" y="3140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/>
          </p:nvGrpSpPr>
          <p:grpSpPr bwMode="auto">
            <a:xfrm rot="-5400000">
              <a:off x="728" y="2988"/>
              <a:ext cx="0" cy="636"/>
              <a:chOff x="3436" y="2844"/>
              <a:chExt cx="0" cy="636"/>
            </a:xfrm>
          </p:grpSpPr>
          <p:sp>
            <p:nvSpPr>
              <p:cNvPr id="13351" name="Line 60"/>
              <p:cNvSpPr>
                <a:spLocks noChangeShapeType="1"/>
              </p:cNvSpPr>
              <p:nvPr/>
            </p:nvSpPr>
            <p:spPr bwMode="auto">
              <a:xfrm>
                <a:off x="3436" y="3132"/>
                <a:ext cx="0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2" name="Line 61"/>
              <p:cNvSpPr>
                <a:spLocks noChangeShapeType="1"/>
              </p:cNvSpPr>
              <p:nvPr/>
            </p:nvSpPr>
            <p:spPr bwMode="auto">
              <a:xfrm flipV="1">
                <a:off x="3436" y="2844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3" name="Line 62"/>
              <p:cNvSpPr>
                <a:spLocks noChangeShapeType="1"/>
              </p:cNvSpPr>
              <p:nvPr/>
            </p:nvSpPr>
            <p:spPr bwMode="auto">
              <a:xfrm flipV="1">
                <a:off x="3436" y="3236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076" name="Line 68"/>
          <p:cNvSpPr>
            <a:spLocks noChangeShapeType="1"/>
          </p:cNvSpPr>
          <p:nvPr/>
        </p:nvSpPr>
        <p:spPr bwMode="auto">
          <a:xfrm flipH="1">
            <a:off x="8807451" y="5667375"/>
            <a:ext cx="1400175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136"/>
          <p:cNvGrpSpPr>
            <a:grpSpLocks/>
          </p:cNvGrpSpPr>
          <p:nvPr/>
        </p:nvGrpSpPr>
        <p:grpSpPr bwMode="auto">
          <a:xfrm>
            <a:off x="7235826" y="4743450"/>
            <a:ext cx="3006725" cy="1936750"/>
            <a:chOff x="3598" y="2988"/>
            <a:chExt cx="1894" cy="1220"/>
          </a:xfrm>
        </p:grpSpPr>
        <p:sp>
          <p:nvSpPr>
            <p:cNvPr id="13327" name="Oval 66"/>
            <p:cNvSpPr>
              <a:spLocks noChangeArrowheads="1"/>
            </p:cNvSpPr>
            <p:nvPr/>
          </p:nvSpPr>
          <p:spPr bwMode="auto">
            <a:xfrm flipH="1">
              <a:off x="5050" y="3192"/>
              <a:ext cx="234" cy="2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Freeform 67"/>
            <p:cNvSpPr>
              <a:spLocks/>
            </p:cNvSpPr>
            <p:nvPr/>
          </p:nvSpPr>
          <p:spPr bwMode="auto">
            <a:xfrm flipH="1">
              <a:off x="3598" y="3024"/>
              <a:ext cx="1872" cy="1002"/>
            </a:xfrm>
            <a:custGeom>
              <a:avLst/>
              <a:gdLst>
                <a:gd name="T0" fmla="*/ 0 w 1872"/>
                <a:gd name="T1" fmla="*/ 0 h 1002"/>
                <a:gd name="T2" fmla="*/ 0 w 1872"/>
                <a:gd name="T3" fmla="*/ 1002 h 1002"/>
                <a:gd name="T4" fmla="*/ 1872 w 1872"/>
                <a:gd name="T5" fmla="*/ 1002 h 1002"/>
                <a:gd name="T6" fmla="*/ 1872 w 1872"/>
                <a:gd name="T7" fmla="*/ 720 h 1002"/>
                <a:gd name="T8" fmla="*/ 882 w 1872"/>
                <a:gd name="T9" fmla="*/ 720 h 1002"/>
                <a:gd name="T10" fmla="*/ 882 w 1872"/>
                <a:gd name="T11" fmla="*/ 0 h 1002"/>
                <a:gd name="T12" fmla="*/ 0 w 1872"/>
                <a:gd name="T13" fmla="*/ 0 h 10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2"/>
                <a:gd name="T22" fmla="*/ 0 h 1002"/>
                <a:gd name="T23" fmla="*/ 1872 w 1872"/>
                <a:gd name="T24" fmla="*/ 1002 h 10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2" h="1002">
                  <a:moveTo>
                    <a:pt x="0" y="0"/>
                  </a:moveTo>
                  <a:lnTo>
                    <a:pt x="0" y="1002"/>
                  </a:lnTo>
                  <a:lnTo>
                    <a:pt x="1872" y="1002"/>
                  </a:lnTo>
                  <a:lnTo>
                    <a:pt x="1872" y="720"/>
                  </a:lnTo>
                  <a:lnTo>
                    <a:pt x="882" y="720"/>
                  </a:lnTo>
                  <a:lnTo>
                    <a:pt x="88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69"/>
            <p:cNvSpPr>
              <a:spLocks noChangeShapeType="1"/>
            </p:cNvSpPr>
            <p:nvPr/>
          </p:nvSpPr>
          <p:spPr bwMode="auto">
            <a:xfrm flipH="1">
              <a:off x="4174" y="3740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70"/>
            <p:cNvSpPr>
              <a:spLocks noChangeShapeType="1"/>
            </p:cNvSpPr>
            <p:nvPr/>
          </p:nvSpPr>
          <p:spPr bwMode="auto">
            <a:xfrm flipH="1">
              <a:off x="3898" y="3738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71"/>
            <p:cNvGrpSpPr>
              <a:grpSpLocks/>
            </p:cNvGrpSpPr>
            <p:nvPr/>
          </p:nvGrpSpPr>
          <p:grpSpPr bwMode="auto">
            <a:xfrm flipH="1">
              <a:off x="4030" y="3572"/>
              <a:ext cx="0" cy="636"/>
              <a:chOff x="4468" y="3332"/>
              <a:chExt cx="0" cy="636"/>
            </a:xfrm>
          </p:grpSpPr>
          <p:sp>
            <p:nvSpPr>
              <p:cNvPr id="13340" name="Line 72"/>
              <p:cNvSpPr>
                <a:spLocks noChangeShapeType="1"/>
              </p:cNvSpPr>
              <p:nvPr/>
            </p:nvSpPr>
            <p:spPr bwMode="auto">
              <a:xfrm>
                <a:off x="4468" y="3620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1" name="Line 73"/>
              <p:cNvSpPr>
                <a:spLocks noChangeShapeType="1"/>
              </p:cNvSpPr>
              <p:nvPr/>
            </p:nvSpPr>
            <p:spPr bwMode="auto">
              <a:xfrm flipV="1">
                <a:off x="4468" y="3332"/>
                <a:ext cx="0" cy="2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2" name="Line 74"/>
              <p:cNvSpPr>
                <a:spLocks noChangeShapeType="1"/>
              </p:cNvSpPr>
              <p:nvPr/>
            </p:nvSpPr>
            <p:spPr bwMode="auto">
              <a:xfrm flipV="1">
                <a:off x="4468" y="3724"/>
                <a:ext cx="0" cy="2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75"/>
            <p:cNvGrpSpPr>
              <a:grpSpLocks/>
            </p:cNvGrpSpPr>
            <p:nvPr/>
          </p:nvGrpSpPr>
          <p:grpSpPr bwMode="auto">
            <a:xfrm flipH="1">
              <a:off x="5174" y="2988"/>
              <a:ext cx="0" cy="636"/>
              <a:chOff x="3340" y="2748"/>
              <a:chExt cx="0" cy="636"/>
            </a:xfrm>
          </p:grpSpPr>
          <p:sp>
            <p:nvSpPr>
              <p:cNvPr id="13337" name="Line 76"/>
              <p:cNvSpPr>
                <a:spLocks noChangeShapeType="1"/>
              </p:cNvSpPr>
              <p:nvPr/>
            </p:nvSpPr>
            <p:spPr bwMode="auto">
              <a:xfrm>
                <a:off x="3340" y="3036"/>
                <a:ext cx="0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8" name="Line 77"/>
              <p:cNvSpPr>
                <a:spLocks noChangeShapeType="1"/>
              </p:cNvSpPr>
              <p:nvPr/>
            </p:nvSpPr>
            <p:spPr bwMode="auto">
              <a:xfrm flipV="1">
                <a:off x="3340" y="2748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9" name="Line 78"/>
              <p:cNvSpPr>
                <a:spLocks noChangeShapeType="1"/>
              </p:cNvSpPr>
              <p:nvPr/>
            </p:nvSpPr>
            <p:spPr bwMode="auto">
              <a:xfrm flipV="1">
                <a:off x="3340" y="3140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79"/>
            <p:cNvGrpSpPr>
              <a:grpSpLocks/>
            </p:cNvGrpSpPr>
            <p:nvPr/>
          </p:nvGrpSpPr>
          <p:grpSpPr bwMode="auto">
            <a:xfrm rot="5400000" flipH="1">
              <a:off x="5174" y="2988"/>
              <a:ext cx="0" cy="636"/>
              <a:chOff x="3436" y="2844"/>
              <a:chExt cx="0" cy="636"/>
            </a:xfrm>
          </p:grpSpPr>
          <p:sp>
            <p:nvSpPr>
              <p:cNvPr id="13334" name="Line 80"/>
              <p:cNvSpPr>
                <a:spLocks noChangeShapeType="1"/>
              </p:cNvSpPr>
              <p:nvPr/>
            </p:nvSpPr>
            <p:spPr bwMode="auto">
              <a:xfrm>
                <a:off x="3436" y="3132"/>
                <a:ext cx="0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5" name="Line 81"/>
              <p:cNvSpPr>
                <a:spLocks noChangeShapeType="1"/>
              </p:cNvSpPr>
              <p:nvPr/>
            </p:nvSpPr>
            <p:spPr bwMode="auto">
              <a:xfrm flipV="1">
                <a:off x="3436" y="2844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6" name="Line 82"/>
              <p:cNvSpPr>
                <a:spLocks noChangeShapeType="1"/>
              </p:cNvSpPr>
              <p:nvPr/>
            </p:nvSpPr>
            <p:spPr bwMode="auto">
              <a:xfrm flipV="1">
                <a:off x="3436" y="3236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122" name="Line 114"/>
          <p:cNvSpPr>
            <a:spLocks noChangeShapeType="1"/>
          </p:cNvSpPr>
          <p:nvPr/>
        </p:nvSpPr>
        <p:spPr bwMode="auto">
          <a:xfrm flipH="1">
            <a:off x="6911158" y="2044701"/>
            <a:ext cx="620712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pic>
        <p:nvPicPr>
          <p:cNvPr id="43136" name="Picture 128" descr="ob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46564" y="3311526"/>
            <a:ext cx="40163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138" name="Text Box 130"/>
          <p:cNvSpPr txBox="1">
            <a:spLocks noChangeArrowheads="1"/>
          </p:cNvSpPr>
          <p:nvPr/>
        </p:nvSpPr>
        <p:spPr bwMode="auto">
          <a:xfrm>
            <a:off x="3948114" y="4735514"/>
            <a:ext cx="755335" cy="49244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tIns="91440" bIns="9144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Good</a:t>
            </a:r>
            <a:endParaRPr lang="th-TH" sz="2000" b="1">
              <a:solidFill>
                <a:schemeClr val="bg1"/>
              </a:solidFill>
            </a:endParaRPr>
          </a:p>
        </p:txBody>
      </p:sp>
      <p:sp>
        <p:nvSpPr>
          <p:cNvPr id="43140" name="Text Box 132"/>
          <p:cNvSpPr txBox="1">
            <a:spLocks noChangeArrowheads="1"/>
          </p:cNvSpPr>
          <p:nvPr/>
        </p:nvSpPr>
        <p:spPr bwMode="auto">
          <a:xfrm>
            <a:off x="6196014" y="4735514"/>
            <a:ext cx="1639231" cy="492443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tIns="91440" bIns="9144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Inappropriate</a:t>
            </a:r>
            <a:endParaRPr lang="th-TH" sz="2000" b="1">
              <a:solidFill>
                <a:schemeClr val="bg1"/>
              </a:solidFill>
            </a:endParaRPr>
          </a:p>
        </p:txBody>
      </p:sp>
      <p:pic>
        <p:nvPicPr>
          <p:cNvPr id="43137" name="Picture 129" descr="ob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8534" y="1739900"/>
            <a:ext cx="40163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47" name="Line 39"/>
          <p:cNvSpPr>
            <a:spLocks noChangeShapeType="1"/>
          </p:cNvSpPr>
          <p:nvPr/>
        </p:nvSpPr>
        <p:spPr bwMode="auto">
          <a:xfrm flipV="1">
            <a:off x="4654550" y="2970214"/>
            <a:ext cx="838200" cy="4841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146" name="Line 138"/>
          <p:cNvSpPr>
            <a:spLocks noChangeShapeType="1"/>
          </p:cNvSpPr>
          <p:nvPr/>
        </p:nvSpPr>
        <p:spPr bwMode="auto">
          <a:xfrm>
            <a:off x="1943100" y="1892300"/>
            <a:ext cx="830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Text Box 139"/>
          <p:cNvSpPr txBox="1">
            <a:spLocks noChangeArrowheads="1"/>
          </p:cNvSpPr>
          <p:nvPr/>
        </p:nvSpPr>
        <p:spPr bwMode="auto">
          <a:xfrm>
            <a:off x="2193925" y="185739"/>
            <a:ext cx="7778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Suggestions:</a:t>
            </a:r>
            <a:r>
              <a:rPr lang="en-US" sz="28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800" b="1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Select the front view</a:t>
            </a:r>
          </a:p>
        </p:txBody>
      </p:sp>
    </p:spTree>
    <p:extLst>
      <p:ext uri="{BB962C8B-B14F-4D97-AF65-F5344CB8AC3E}">
        <p14:creationId xmlns:p14="http://schemas.microsoft.com/office/powerpoint/2010/main" val="1289386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1000"/>
                                        <p:tgtEl>
                                          <p:spTgt spid="4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1000"/>
                                        <p:tgtEl>
                                          <p:spTgt spid="4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4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76" grpId="0" animBg="1"/>
      <p:bldP spid="43076" grpId="1" animBg="1"/>
      <p:bldP spid="43122" grpId="0" animBg="1"/>
      <p:bldP spid="43138" grpId="0" animBg="1"/>
      <p:bldP spid="43140" grpId="0" animBg="1"/>
      <p:bldP spid="43047" grpId="0" animBg="1"/>
      <p:bldP spid="431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1512888" y="185739"/>
            <a:ext cx="9144001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Suggestions:</a:t>
            </a:r>
            <a:r>
              <a:rPr lang="en-US" sz="28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800" b="1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Select an adjacent view</a:t>
            </a:r>
          </a:p>
        </p:txBody>
      </p:sp>
      <p:sp>
        <p:nvSpPr>
          <p:cNvPr id="41023" name="Line 63"/>
          <p:cNvSpPr>
            <a:spLocks noChangeShapeType="1"/>
          </p:cNvSpPr>
          <p:nvPr/>
        </p:nvSpPr>
        <p:spPr bwMode="auto">
          <a:xfrm>
            <a:off x="7035800" y="5299075"/>
            <a:ext cx="0" cy="935038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1" name="Line 61"/>
          <p:cNvSpPr>
            <a:spLocks noChangeShapeType="1"/>
          </p:cNvSpPr>
          <p:nvPr/>
        </p:nvSpPr>
        <p:spPr bwMode="auto">
          <a:xfrm>
            <a:off x="5638801" y="6175375"/>
            <a:ext cx="14065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92" name="Text Box 132"/>
          <p:cNvSpPr txBox="1">
            <a:spLocks noChangeArrowheads="1"/>
          </p:cNvSpPr>
          <p:nvPr/>
        </p:nvSpPr>
        <p:spPr bwMode="auto">
          <a:xfrm>
            <a:off x="3681413" y="6132513"/>
            <a:ext cx="1546898" cy="40011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Inappropriate</a:t>
            </a:r>
            <a:endParaRPr lang="th-TH" sz="2000" b="1">
              <a:solidFill>
                <a:schemeClr val="bg1"/>
              </a:solidFill>
            </a:endParaRPr>
          </a:p>
        </p:txBody>
      </p:sp>
      <p:pic>
        <p:nvPicPr>
          <p:cNvPr id="41093" name="Picture 133" descr="ob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0875" y="3343275"/>
            <a:ext cx="21590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63"/>
          <p:cNvGrpSpPr>
            <a:grpSpLocks/>
          </p:cNvGrpSpPr>
          <p:nvPr/>
        </p:nvGrpSpPr>
        <p:grpSpPr bwMode="auto">
          <a:xfrm>
            <a:off x="5638800" y="1758951"/>
            <a:ext cx="2959100" cy="1470025"/>
            <a:chOff x="2592" y="1108"/>
            <a:chExt cx="1864" cy="926"/>
          </a:xfrm>
        </p:grpSpPr>
        <p:sp>
          <p:nvSpPr>
            <p:cNvPr id="14442" name="Line 56"/>
            <p:cNvSpPr>
              <a:spLocks noChangeShapeType="1"/>
            </p:cNvSpPr>
            <p:nvPr/>
          </p:nvSpPr>
          <p:spPr bwMode="auto">
            <a:xfrm>
              <a:off x="2592" y="1474"/>
              <a:ext cx="8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3" name="Freeform 57"/>
            <p:cNvSpPr>
              <a:spLocks/>
            </p:cNvSpPr>
            <p:nvPr/>
          </p:nvSpPr>
          <p:spPr bwMode="auto">
            <a:xfrm>
              <a:off x="2592" y="1250"/>
              <a:ext cx="1864" cy="784"/>
            </a:xfrm>
            <a:custGeom>
              <a:avLst/>
              <a:gdLst>
                <a:gd name="T0" fmla="*/ 0 w 1864"/>
                <a:gd name="T1" fmla="*/ 784 h 784"/>
                <a:gd name="T2" fmla="*/ 0 w 1864"/>
                <a:gd name="T3" fmla="*/ 0 h 784"/>
                <a:gd name="T4" fmla="*/ 1864 w 1864"/>
                <a:gd name="T5" fmla="*/ 0 h 784"/>
                <a:gd name="T6" fmla="*/ 1864 w 1864"/>
                <a:gd name="T7" fmla="*/ 784 h 784"/>
                <a:gd name="T8" fmla="*/ 0 w 1864"/>
                <a:gd name="T9" fmla="*/ 784 h 7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4"/>
                <a:gd name="T16" fmla="*/ 0 h 784"/>
                <a:gd name="T17" fmla="*/ 1864 w 1864"/>
                <a:gd name="T18" fmla="*/ 784 h 7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4" h="784">
                  <a:moveTo>
                    <a:pt x="0" y="784"/>
                  </a:moveTo>
                  <a:lnTo>
                    <a:pt x="0" y="0"/>
                  </a:lnTo>
                  <a:lnTo>
                    <a:pt x="1864" y="0"/>
                  </a:lnTo>
                  <a:lnTo>
                    <a:pt x="1864" y="784"/>
                  </a:lnTo>
                  <a:lnTo>
                    <a:pt x="0" y="784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4" name="Line 58"/>
            <p:cNvSpPr>
              <a:spLocks noChangeShapeType="1"/>
            </p:cNvSpPr>
            <p:nvPr/>
          </p:nvSpPr>
          <p:spPr bwMode="auto">
            <a:xfrm>
              <a:off x="3472" y="1250"/>
              <a:ext cx="0" cy="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5" name="Line 68"/>
            <p:cNvSpPr>
              <a:spLocks noChangeShapeType="1"/>
            </p:cNvSpPr>
            <p:nvPr/>
          </p:nvSpPr>
          <p:spPr bwMode="auto">
            <a:xfrm>
              <a:off x="2777" y="1249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6" name="Line 69"/>
            <p:cNvSpPr>
              <a:spLocks noChangeShapeType="1"/>
            </p:cNvSpPr>
            <p:nvPr/>
          </p:nvSpPr>
          <p:spPr bwMode="auto">
            <a:xfrm>
              <a:off x="2777" y="1336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7" name="Line 70"/>
            <p:cNvSpPr>
              <a:spLocks noChangeShapeType="1"/>
            </p:cNvSpPr>
            <p:nvPr/>
          </p:nvSpPr>
          <p:spPr bwMode="auto">
            <a:xfrm>
              <a:off x="2777" y="1423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8" name="Line 71"/>
            <p:cNvSpPr>
              <a:spLocks noChangeShapeType="1"/>
            </p:cNvSpPr>
            <p:nvPr/>
          </p:nvSpPr>
          <p:spPr bwMode="auto">
            <a:xfrm>
              <a:off x="3011" y="1246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9" name="Line 72"/>
            <p:cNvSpPr>
              <a:spLocks noChangeShapeType="1"/>
            </p:cNvSpPr>
            <p:nvPr/>
          </p:nvSpPr>
          <p:spPr bwMode="auto">
            <a:xfrm>
              <a:off x="3011" y="1333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0" name="Line 73"/>
            <p:cNvSpPr>
              <a:spLocks noChangeShapeType="1"/>
            </p:cNvSpPr>
            <p:nvPr/>
          </p:nvSpPr>
          <p:spPr bwMode="auto">
            <a:xfrm>
              <a:off x="3011" y="1420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1" name="Line 77"/>
            <p:cNvSpPr>
              <a:spLocks noChangeShapeType="1"/>
            </p:cNvSpPr>
            <p:nvPr/>
          </p:nvSpPr>
          <p:spPr bwMode="auto">
            <a:xfrm>
              <a:off x="2894" y="1338"/>
              <a:ext cx="0" cy="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2" name="Line 78"/>
            <p:cNvSpPr>
              <a:spLocks noChangeShapeType="1"/>
            </p:cNvSpPr>
            <p:nvPr/>
          </p:nvSpPr>
          <p:spPr bwMode="auto">
            <a:xfrm flipV="1">
              <a:off x="2894" y="1108"/>
              <a:ext cx="0" cy="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3" name="Line 79"/>
            <p:cNvSpPr>
              <a:spLocks noChangeShapeType="1"/>
            </p:cNvSpPr>
            <p:nvPr/>
          </p:nvSpPr>
          <p:spPr bwMode="auto">
            <a:xfrm flipV="1">
              <a:off x="2894" y="1421"/>
              <a:ext cx="0" cy="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4" name="Oval 82"/>
            <p:cNvSpPr>
              <a:spLocks noChangeArrowheads="1"/>
            </p:cNvSpPr>
            <p:nvPr/>
          </p:nvSpPr>
          <p:spPr bwMode="auto">
            <a:xfrm>
              <a:off x="3874" y="1480"/>
              <a:ext cx="318" cy="31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5" name="Line 84"/>
            <p:cNvSpPr>
              <a:spLocks noChangeShapeType="1"/>
            </p:cNvSpPr>
            <p:nvPr/>
          </p:nvSpPr>
          <p:spPr bwMode="auto">
            <a:xfrm>
              <a:off x="4030" y="1612"/>
              <a:ext cx="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6" name="Line 85"/>
            <p:cNvSpPr>
              <a:spLocks noChangeShapeType="1"/>
            </p:cNvSpPr>
            <p:nvPr/>
          </p:nvSpPr>
          <p:spPr bwMode="auto">
            <a:xfrm flipV="1">
              <a:off x="4030" y="1324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7" name="Line 86"/>
            <p:cNvSpPr>
              <a:spLocks noChangeShapeType="1"/>
            </p:cNvSpPr>
            <p:nvPr/>
          </p:nvSpPr>
          <p:spPr bwMode="auto">
            <a:xfrm flipV="1">
              <a:off x="4030" y="1716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8" name="Line 88"/>
            <p:cNvSpPr>
              <a:spLocks noChangeShapeType="1"/>
            </p:cNvSpPr>
            <p:nvPr/>
          </p:nvSpPr>
          <p:spPr bwMode="auto">
            <a:xfrm rot="-5400000">
              <a:off x="4032" y="1610"/>
              <a:ext cx="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9" name="Line 89"/>
            <p:cNvSpPr>
              <a:spLocks noChangeShapeType="1"/>
            </p:cNvSpPr>
            <p:nvPr/>
          </p:nvSpPr>
          <p:spPr bwMode="auto">
            <a:xfrm rot="16200000" flipV="1">
              <a:off x="3834" y="1520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0" name="Line 90"/>
            <p:cNvSpPr>
              <a:spLocks noChangeShapeType="1"/>
            </p:cNvSpPr>
            <p:nvPr/>
          </p:nvSpPr>
          <p:spPr bwMode="auto">
            <a:xfrm rot="16200000" flipV="1">
              <a:off x="4226" y="1520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64"/>
          <p:cNvGrpSpPr>
            <a:grpSpLocks/>
          </p:cNvGrpSpPr>
          <p:nvPr/>
        </p:nvGrpSpPr>
        <p:grpSpPr bwMode="auto">
          <a:xfrm>
            <a:off x="5638800" y="5299076"/>
            <a:ext cx="2959100" cy="1457325"/>
            <a:chOff x="2592" y="3338"/>
            <a:chExt cx="1864" cy="918"/>
          </a:xfrm>
        </p:grpSpPr>
        <p:sp>
          <p:nvSpPr>
            <p:cNvPr id="14425" name="Line 108"/>
            <p:cNvSpPr>
              <a:spLocks noChangeShapeType="1"/>
            </p:cNvSpPr>
            <p:nvPr/>
          </p:nvSpPr>
          <p:spPr bwMode="auto">
            <a:xfrm>
              <a:off x="2774" y="3889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6" name="Line 109"/>
            <p:cNvSpPr>
              <a:spLocks noChangeShapeType="1"/>
            </p:cNvSpPr>
            <p:nvPr/>
          </p:nvSpPr>
          <p:spPr bwMode="auto">
            <a:xfrm>
              <a:off x="2774" y="3976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Line 110"/>
            <p:cNvSpPr>
              <a:spLocks noChangeShapeType="1"/>
            </p:cNvSpPr>
            <p:nvPr/>
          </p:nvSpPr>
          <p:spPr bwMode="auto">
            <a:xfrm>
              <a:off x="2774" y="4063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8" name="Line 112"/>
            <p:cNvSpPr>
              <a:spLocks noChangeShapeType="1"/>
            </p:cNvSpPr>
            <p:nvPr/>
          </p:nvSpPr>
          <p:spPr bwMode="auto">
            <a:xfrm>
              <a:off x="3005" y="3886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9" name="Line 113"/>
            <p:cNvSpPr>
              <a:spLocks noChangeShapeType="1"/>
            </p:cNvSpPr>
            <p:nvPr/>
          </p:nvSpPr>
          <p:spPr bwMode="auto">
            <a:xfrm>
              <a:off x="3005" y="3973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0" name="Line 114"/>
            <p:cNvSpPr>
              <a:spLocks noChangeShapeType="1"/>
            </p:cNvSpPr>
            <p:nvPr/>
          </p:nvSpPr>
          <p:spPr bwMode="auto">
            <a:xfrm>
              <a:off x="3005" y="4060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1" name="Line 116"/>
            <p:cNvSpPr>
              <a:spLocks noChangeShapeType="1"/>
            </p:cNvSpPr>
            <p:nvPr/>
          </p:nvSpPr>
          <p:spPr bwMode="auto">
            <a:xfrm>
              <a:off x="2894" y="3978"/>
              <a:ext cx="0" cy="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2" name="Line 117"/>
            <p:cNvSpPr>
              <a:spLocks noChangeShapeType="1"/>
            </p:cNvSpPr>
            <p:nvPr/>
          </p:nvSpPr>
          <p:spPr bwMode="auto">
            <a:xfrm flipV="1">
              <a:off x="2894" y="3748"/>
              <a:ext cx="0" cy="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3" name="Line 118"/>
            <p:cNvSpPr>
              <a:spLocks noChangeShapeType="1"/>
            </p:cNvSpPr>
            <p:nvPr/>
          </p:nvSpPr>
          <p:spPr bwMode="auto">
            <a:xfrm flipV="1">
              <a:off x="2894" y="4061"/>
              <a:ext cx="0" cy="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4" name="Oval 120"/>
            <p:cNvSpPr>
              <a:spLocks noChangeArrowheads="1"/>
            </p:cNvSpPr>
            <p:nvPr/>
          </p:nvSpPr>
          <p:spPr bwMode="auto">
            <a:xfrm>
              <a:off x="3874" y="3568"/>
              <a:ext cx="318" cy="31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5" name="Line 122"/>
            <p:cNvSpPr>
              <a:spLocks noChangeShapeType="1"/>
            </p:cNvSpPr>
            <p:nvPr/>
          </p:nvSpPr>
          <p:spPr bwMode="auto">
            <a:xfrm>
              <a:off x="4030" y="3700"/>
              <a:ext cx="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6" name="Line 123"/>
            <p:cNvSpPr>
              <a:spLocks noChangeShapeType="1"/>
            </p:cNvSpPr>
            <p:nvPr/>
          </p:nvSpPr>
          <p:spPr bwMode="auto">
            <a:xfrm flipV="1">
              <a:off x="4030" y="3412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7" name="Line 124"/>
            <p:cNvSpPr>
              <a:spLocks noChangeShapeType="1"/>
            </p:cNvSpPr>
            <p:nvPr/>
          </p:nvSpPr>
          <p:spPr bwMode="auto">
            <a:xfrm flipV="1">
              <a:off x="4030" y="3804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8" name="Line 126"/>
            <p:cNvSpPr>
              <a:spLocks noChangeShapeType="1"/>
            </p:cNvSpPr>
            <p:nvPr/>
          </p:nvSpPr>
          <p:spPr bwMode="auto">
            <a:xfrm rot="-5400000">
              <a:off x="4032" y="3698"/>
              <a:ext cx="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9" name="Line 127"/>
            <p:cNvSpPr>
              <a:spLocks noChangeShapeType="1"/>
            </p:cNvSpPr>
            <p:nvPr/>
          </p:nvSpPr>
          <p:spPr bwMode="auto">
            <a:xfrm rot="16200000" flipV="1">
              <a:off x="3834" y="3608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0" name="Line 128"/>
            <p:cNvSpPr>
              <a:spLocks noChangeShapeType="1"/>
            </p:cNvSpPr>
            <p:nvPr/>
          </p:nvSpPr>
          <p:spPr bwMode="auto">
            <a:xfrm rot="16200000" flipV="1">
              <a:off x="4226" y="3608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1" name="Freeform 62"/>
            <p:cNvSpPr>
              <a:spLocks/>
            </p:cNvSpPr>
            <p:nvPr/>
          </p:nvSpPr>
          <p:spPr bwMode="auto">
            <a:xfrm>
              <a:off x="2592" y="3338"/>
              <a:ext cx="1864" cy="784"/>
            </a:xfrm>
            <a:custGeom>
              <a:avLst/>
              <a:gdLst>
                <a:gd name="T0" fmla="*/ 0 w 1864"/>
                <a:gd name="T1" fmla="*/ 784 h 784"/>
                <a:gd name="T2" fmla="*/ 0 w 1864"/>
                <a:gd name="T3" fmla="*/ 0 h 784"/>
                <a:gd name="T4" fmla="*/ 1864 w 1864"/>
                <a:gd name="T5" fmla="*/ 0 h 784"/>
                <a:gd name="T6" fmla="*/ 1864 w 1864"/>
                <a:gd name="T7" fmla="*/ 784 h 784"/>
                <a:gd name="T8" fmla="*/ 0 w 1864"/>
                <a:gd name="T9" fmla="*/ 784 h 7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4"/>
                <a:gd name="T16" fmla="*/ 0 h 784"/>
                <a:gd name="T17" fmla="*/ 1864 w 1864"/>
                <a:gd name="T18" fmla="*/ 784 h 7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4" h="784">
                  <a:moveTo>
                    <a:pt x="0" y="784"/>
                  </a:moveTo>
                  <a:lnTo>
                    <a:pt x="0" y="0"/>
                  </a:lnTo>
                  <a:lnTo>
                    <a:pt x="1864" y="0"/>
                  </a:lnTo>
                  <a:lnTo>
                    <a:pt x="1864" y="784"/>
                  </a:lnTo>
                  <a:lnTo>
                    <a:pt x="0" y="784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881189" y="1901826"/>
            <a:ext cx="2212975" cy="1711325"/>
            <a:chOff x="709" y="2078"/>
            <a:chExt cx="1505" cy="1165"/>
          </a:xfrm>
        </p:grpSpPr>
        <p:sp>
          <p:nvSpPr>
            <p:cNvPr id="14418" name="Freeform 22"/>
            <p:cNvSpPr>
              <a:spLocks/>
            </p:cNvSpPr>
            <p:nvPr/>
          </p:nvSpPr>
          <p:spPr bwMode="auto">
            <a:xfrm>
              <a:off x="1333" y="2244"/>
              <a:ext cx="396" cy="657"/>
            </a:xfrm>
            <a:custGeom>
              <a:avLst/>
              <a:gdLst>
                <a:gd name="T0" fmla="*/ 0 w 396"/>
                <a:gd name="T1" fmla="*/ 657 h 657"/>
                <a:gd name="T2" fmla="*/ 0 w 396"/>
                <a:gd name="T3" fmla="*/ 507 h 657"/>
                <a:gd name="T4" fmla="*/ 245 w 396"/>
                <a:gd name="T5" fmla="*/ 363 h 657"/>
                <a:gd name="T6" fmla="*/ 245 w 396"/>
                <a:gd name="T7" fmla="*/ 84 h 657"/>
                <a:gd name="T8" fmla="*/ 396 w 396"/>
                <a:gd name="T9" fmla="*/ 0 h 657"/>
                <a:gd name="T10" fmla="*/ 396 w 396"/>
                <a:gd name="T11" fmla="*/ 423 h 657"/>
                <a:gd name="T12" fmla="*/ 0 w 396"/>
                <a:gd name="T13" fmla="*/ 657 h 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6"/>
                <a:gd name="T22" fmla="*/ 0 h 657"/>
                <a:gd name="T23" fmla="*/ 396 w 396"/>
                <a:gd name="T24" fmla="*/ 657 h 6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6" h="657">
                  <a:moveTo>
                    <a:pt x="0" y="657"/>
                  </a:moveTo>
                  <a:lnTo>
                    <a:pt x="0" y="507"/>
                  </a:lnTo>
                  <a:lnTo>
                    <a:pt x="245" y="363"/>
                  </a:lnTo>
                  <a:lnTo>
                    <a:pt x="245" y="84"/>
                  </a:lnTo>
                  <a:lnTo>
                    <a:pt x="396" y="0"/>
                  </a:lnTo>
                  <a:lnTo>
                    <a:pt x="396" y="423"/>
                  </a:lnTo>
                  <a:lnTo>
                    <a:pt x="0" y="657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Freeform 23"/>
            <p:cNvSpPr>
              <a:spLocks/>
            </p:cNvSpPr>
            <p:nvPr/>
          </p:nvSpPr>
          <p:spPr bwMode="auto">
            <a:xfrm>
              <a:off x="710" y="2586"/>
              <a:ext cx="1105" cy="656"/>
            </a:xfrm>
            <a:custGeom>
              <a:avLst/>
              <a:gdLst>
                <a:gd name="T0" fmla="*/ 1104 w 1105"/>
                <a:gd name="T1" fmla="*/ 656 h 656"/>
                <a:gd name="T2" fmla="*/ 0 w 1105"/>
                <a:gd name="T3" fmla="*/ 360 h 656"/>
                <a:gd name="T4" fmla="*/ 0 w 1105"/>
                <a:gd name="T5" fmla="*/ 0 h 656"/>
                <a:gd name="T6" fmla="*/ 626 w 1105"/>
                <a:gd name="T7" fmla="*/ 168 h 656"/>
                <a:gd name="T8" fmla="*/ 626 w 1105"/>
                <a:gd name="T9" fmla="*/ 312 h 656"/>
                <a:gd name="T10" fmla="*/ 1105 w 1105"/>
                <a:gd name="T11" fmla="*/ 440 h 656"/>
                <a:gd name="T12" fmla="*/ 1104 w 1105"/>
                <a:gd name="T13" fmla="*/ 656 h 6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5"/>
                <a:gd name="T22" fmla="*/ 0 h 656"/>
                <a:gd name="T23" fmla="*/ 1105 w 1105"/>
                <a:gd name="T24" fmla="*/ 656 h 6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5" h="656">
                  <a:moveTo>
                    <a:pt x="1104" y="656"/>
                  </a:moveTo>
                  <a:lnTo>
                    <a:pt x="0" y="360"/>
                  </a:lnTo>
                  <a:lnTo>
                    <a:pt x="0" y="0"/>
                  </a:lnTo>
                  <a:lnTo>
                    <a:pt x="626" y="168"/>
                  </a:lnTo>
                  <a:lnTo>
                    <a:pt x="626" y="312"/>
                  </a:lnTo>
                  <a:lnTo>
                    <a:pt x="1105" y="440"/>
                  </a:lnTo>
                  <a:lnTo>
                    <a:pt x="1104" y="656"/>
                  </a:lnTo>
                  <a:close/>
                </a:path>
              </a:pathLst>
            </a:custGeom>
            <a:solidFill>
              <a:srgbClr val="66FF66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Freeform 24"/>
            <p:cNvSpPr>
              <a:spLocks/>
            </p:cNvSpPr>
            <p:nvPr/>
          </p:nvSpPr>
          <p:spPr bwMode="auto">
            <a:xfrm>
              <a:off x="709" y="2445"/>
              <a:ext cx="870" cy="309"/>
            </a:xfrm>
            <a:custGeom>
              <a:avLst/>
              <a:gdLst>
                <a:gd name="T0" fmla="*/ 0 w 870"/>
                <a:gd name="T1" fmla="*/ 141 h 309"/>
                <a:gd name="T2" fmla="*/ 245 w 870"/>
                <a:gd name="T3" fmla="*/ 0 h 309"/>
                <a:gd name="T4" fmla="*/ 870 w 870"/>
                <a:gd name="T5" fmla="*/ 165 h 309"/>
                <a:gd name="T6" fmla="*/ 627 w 870"/>
                <a:gd name="T7" fmla="*/ 309 h 309"/>
                <a:gd name="T8" fmla="*/ 0 w 870"/>
                <a:gd name="T9" fmla="*/ 141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0"/>
                <a:gd name="T16" fmla="*/ 0 h 309"/>
                <a:gd name="T17" fmla="*/ 870 w 870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0" h="309">
                  <a:moveTo>
                    <a:pt x="0" y="141"/>
                  </a:moveTo>
                  <a:lnTo>
                    <a:pt x="245" y="0"/>
                  </a:lnTo>
                  <a:lnTo>
                    <a:pt x="870" y="165"/>
                  </a:lnTo>
                  <a:lnTo>
                    <a:pt x="627" y="309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Freeform 25"/>
            <p:cNvSpPr>
              <a:spLocks/>
            </p:cNvSpPr>
            <p:nvPr/>
          </p:nvSpPr>
          <p:spPr bwMode="auto">
            <a:xfrm>
              <a:off x="955" y="2166"/>
              <a:ext cx="624" cy="447"/>
            </a:xfrm>
            <a:custGeom>
              <a:avLst/>
              <a:gdLst>
                <a:gd name="T0" fmla="*/ 624 w 624"/>
                <a:gd name="T1" fmla="*/ 447 h 447"/>
                <a:gd name="T2" fmla="*/ 0 w 624"/>
                <a:gd name="T3" fmla="*/ 279 h 447"/>
                <a:gd name="T4" fmla="*/ 0 w 624"/>
                <a:gd name="T5" fmla="*/ 0 h 447"/>
                <a:gd name="T6" fmla="*/ 624 w 624"/>
                <a:gd name="T7" fmla="*/ 168 h 447"/>
                <a:gd name="T8" fmla="*/ 624 w 624"/>
                <a:gd name="T9" fmla="*/ 447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447"/>
                <a:gd name="T17" fmla="*/ 624 w 624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447">
                  <a:moveTo>
                    <a:pt x="624" y="447"/>
                  </a:moveTo>
                  <a:lnTo>
                    <a:pt x="0" y="279"/>
                  </a:lnTo>
                  <a:lnTo>
                    <a:pt x="0" y="0"/>
                  </a:lnTo>
                  <a:lnTo>
                    <a:pt x="624" y="168"/>
                  </a:lnTo>
                  <a:lnTo>
                    <a:pt x="624" y="447"/>
                  </a:lnTo>
                  <a:close/>
                </a:path>
              </a:pathLst>
            </a:custGeom>
            <a:solidFill>
              <a:srgbClr val="66FF66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Freeform 26"/>
            <p:cNvSpPr>
              <a:spLocks/>
            </p:cNvSpPr>
            <p:nvPr/>
          </p:nvSpPr>
          <p:spPr bwMode="auto">
            <a:xfrm>
              <a:off x="1333" y="2667"/>
              <a:ext cx="881" cy="360"/>
            </a:xfrm>
            <a:custGeom>
              <a:avLst/>
              <a:gdLst>
                <a:gd name="T0" fmla="*/ 0 w 881"/>
                <a:gd name="T1" fmla="*/ 231 h 360"/>
                <a:gd name="T2" fmla="*/ 480 w 881"/>
                <a:gd name="T3" fmla="*/ 360 h 360"/>
                <a:gd name="T4" fmla="*/ 881 w 881"/>
                <a:gd name="T5" fmla="*/ 126 h 360"/>
                <a:gd name="T6" fmla="*/ 396 w 881"/>
                <a:gd name="T7" fmla="*/ 0 h 360"/>
                <a:gd name="T8" fmla="*/ 0 w 881"/>
                <a:gd name="T9" fmla="*/ 231 h 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1"/>
                <a:gd name="T16" fmla="*/ 0 h 360"/>
                <a:gd name="T17" fmla="*/ 881 w 881"/>
                <a:gd name="T18" fmla="*/ 360 h 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1" h="360">
                  <a:moveTo>
                    <a:pt x="0" y="231"/>
                  </a:moveTo>
                  <a:lnTo>
                    <a:pt x="480" y="360"/>
                  </a:lnTo>
                  <a:lnTo>
                    <a:pt x="881" y="126"/>
                  </a:lnTo>
                  <a:lnTo>
                    <a:pt x="396" y="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3" name="Freeform 27"/>
            <p:cNvSpPr>
              <a:spLocks/>
            </p:cNvSpPr>
            <p:nvPr/>
          </p:nvSpPr>
          <p:spPr bwMode="auto">
            <a:xfrm>
              <a:off x="1813" y="2796"/>
              <a:ext cx="399" cy="447"/>
            </a:xfrm>
            <a:custGeom>
              <a:avLst/>
              <a:gdLst>
                <a:gd name="T0" fmla="*/ 3 w 399"/>
                <a:gd name="T1" fmla="*/ 231 h 447"/>
                <a:gd name="T2" fmla="*/ 0 w 399"/>
                <a:gd name="T3" fmla="*/ 447 h 447"/>
                <a:gd name="T4" fmla="*/ 399 w 399"/>
                <a:gd name="T5" fmla="*/ 220 h 447"/>
                <a:gd name="T6" fmla="*/ 399 w 399"/>
                <a:gd name="T7" fmla="*/ 0 h 447"/>
                <a:gd name="T8" fmla="*/ 3 w 399"/>
                <a:gd name="T9" fmla="*/ 231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9"/>
                <a:gd name="T16" fmla="*/ 0 h 447"/>
                <a:gd name="T17" fmla="*/ 399 w 399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9" h="447">
                  <a:moveTo>
                    <a:pt x="3" y="231"/>
                  </a:moveTo>
                  <a:lnTo>
                    <a:pt x="0" y="447"/>
                  </a:lnTo>
                  <a:lnTo>
                    <a:pt x="399" y="220"/>
                  </a:lnTo>
                  <a:lnTo>
                    <a:pt x="399" y="0"/>
                  </a:lnTo>
                  <a:lnTo>
                    <a:pt x="3" y="231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3399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Freeform 28"/>
            <p:cNvSpPr>
              <a:spLocks/>
            </p:cNvSpPr>
            <p:nvPr/>
          </p:nvSpPr>
          <p:spPr bwMode="auto">
            <a:xfrm>
              <a:off x="955" y="2078"/>
              <a:ext cx="774" cy="259"/>
            </a:xfrm>
            <a:custGeom>
              <a:avLst/>
              <a:gdLst>
                <a:gd name="T0" fmla="*/ 774 w 774"/>
                <a:gd name="T1" fmla="*/ 166 h 259"/>
                <a:gd name="T2" fmla="*/ 153 w 774"/>
                <a:gd name="T3" fmla="*/ 0 h 259"/>
                <a:gd name="T4" fmla="*/ 0 w 774"/>
                <a:gd name="T5" fmla="*/ 88 h 259"/>
                <a:gd name="T6" fmla="*/ 621 w 774"/>
                <a:gd name="T7" fmla="*/ 259 h 259"/>
                <a:gd name="T8" fmla="*/ 774 w 774"/>
                <a:gd name="T9" fmla="*/ 166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4"/>
                <a:gd name="T16" fmla="*/ 0 h 259"/>
                <a:gd name="T17" fmla="*/ 774 w 774"/>
                <a:gd name="T18" fmla="*/ 259 h 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4" h="259">
                  <a:moveTo>
                    <a:pt x="774" y="166"/>
                  </a:moveTo>
                  <a:lnTo>
                    <a:pt x="153" y="0"/>
                  </a:lnTo>
                  <a:lnTo>
                    <a:pt x="0" y="88"/>
                  </a:lnTo>
                  <a:lnTo>
                    <a:pt x="621" y="259"/>
                  </a:lnTo>
                  <a:lnTo>
                    <a:pt x="774" y="166"/>
                  </a:ln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0" name="Oval 30"/>
          <p:cNvSpPr>
            <a:spLocks noChangeArrowheads="1"/>
          </p:cNvSpPr>
          <p:nvPr/>
        </p:nvSpPr>
        <p:spPr bwMode="auto">
          <a:xfrm rot="3600000">
            <a:off x="2368551" y="2216151"/>
            <a:ext cx="258762" cy="173037"/>
          </a:xfrm>
          <a:prstGeom prst="ellipse">
            <a:avLst/>
          </a:prstGeom>
          <a:gradFill rotWithShape="1">
            <a:gsLst>
              <a:gs pos="0">
                <a:srgbClr val="228722"/>
              </a:gs>
              <a:gs pos="50000">
                <a:srgbClr val="33CC33"/>
              </a:gs>
              <a:gs pos="100000">
                <a:srgbClr val="22872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1" name="Oval 31"/>
          <p:cNvSpPr>
            <a:spLocks noChangeArrowheads="1"/>
          </p:cNvSpPr>
          <p:nvPr/>
        </p:nvSpPr>
        <p:spPr bwMode="auto">
          <a:xfrm>
            <a:off x="3300413" y="2927350"/>
            <a:ext cx="349250" cy="198438"/>
          </a:xfrm>
          <a:prstGeom prst="ellipse">
            <a:avLst/>
          </a:prstGeom>
          <a:gradFill rotWithShape="1">
            <a:gsLst>
              <a:gs pos="0">
                <a:srgbClr val="228722"/>
              </a:gs>
              <a:gs pos="50000">
                <a:srgbClr val="33CC33"/>
              </a:gs>
              <a:gs pos="100000">
                <a:srgbClr val="228722"/>
              </a:gs>
            </a:gsLst>
            <a:lin ang="0" scaled="1"/>
          </a:gra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52" name="Line 192"/>
          <p:cNvSpPr>
            <a:spLocks noChangeShapeType="1"/>
          </p:cNvSpPr>
          <p:nvPr/>
        </p:nvSpPr>
        <p:spPr bwMode="auto">
          <a:xfrm flipH="1">
            <a:off x="4051300" y="45847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75" name="Line 215"/>
          <p:cNvSpPr>
            <a:spLocks noChangeShapeType="1"/>
          </p:cNvSpPr>
          <p:nvPr/>
        </p:nvSpPr>
        <p:spPr bwMode="auto">
          <a:xfrm>
            <a:off x="5003801" y="4584700"/>
            <a:ext cx="29051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81" name="Text Box 221"/>
          <p:cNvSpPr txBox="1">
            <a:spLocks noChangeArrowheads="1"/>
          </p:cNvSpPr>
          <p:nvPr/>
        </p:nvSpPr>
        <p:spPr bwMode="auto">
          <a:xfrm>
            <a:off x="3683000" y="5281613"/>
            <a:ext cx="1546898" cy="40011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Inappropriate</a:t>
            </a:r>
            <a:endParaRPr lang="th-TH" sz="2000" b="1">
              <a:solidFill>
                <a:schemeClr val="bg1"/>
              </a:solidFill>
            </a:endParaRPr>
          </a:p>
        </p:txBody>
      </p:sp>
      <p:sp>
        <p:nvSpPr>
          <p:cNvPr id="41184" name="Rectangle 224"/>
          <p:cNvSpPr>
            <a:spLocks noChangeArrowheads="1"/>
          </p:cNvSpPr>
          <p:nvPr/>
        </p:nvSpPr>
        <p:spPr bwMode="auto">
          <a:xfrm>
            <a:off x="1685926" y="1104900"/>
            <a:ext cx="8774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1. Choose the view that has the fewest number of hidden lines.</a:t>
            </a:r>
            <a:endParaRPr lang="th-TH" sz="2400"/>
          </a:p>
        </p:txBody>
      </p:sp>
      <p:sp>
        <p:nvSpPr>
          <p:cNvPr id="41192" name="Line 232"/>
          <p:cNvSpPr>
            <a:spLocks noChangeShapeType="1"/>
          </p:cNvSpPr>
          <p:nvPr/>
        </p:nvSpPr>
        <p:spPr bwMode="auto">
          <a:xfrm>
            <a:off x="7035800" y="6269038"/>
            <a:ext cx="0" cy="27305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258"/>
          <p:cNvGrpSpPr>
            <a:grpSpLocks/>
          </p:cNvGrpSpPr>
          <p:nvPr/>
        </p:nvGrpSpPr>
        <p:grpSpPr bwMode="auto">
          <a:xfrm>
            <a:off x="5638800" y="3444875"/>
            <a:ext cx="2971800" cy="1816100"/>
            <a:chOff x="2592" y="2170"/>
            <a:chExt cx="1872" cy="1144"/>
          </a:xfrm>
        </p:grpSpPr>
        <p:sp>
          <p:nvSpPr>
            <p:cNvPr id="14400" name="Oval 32"/>
            <p:cNvSpPr>
              <a:spLocks noChangeArrowheads="1"/>
            </p:cNvSpPr>
            <p:nvPr/>
          </p:nvSpPr>
          <p:spPr bwMode="auto">
            <a:xfrm>
              <a:off x="2778" y="2338"/>
              <a:ext cx="234" cy="2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1" name="Freeform 33"/>
            <p:cNvSpPr>
              <a:spLocks/>
            </p:cNvSpPr>
            <p:nvPr/>
          </p:nvSpPr>
          <p:spPr bwMode="auto">
            <a:xfrm>
              <a:off x="2592" y="2170"/>
              <a:ext cx="1872" cy="1002"/>
            </a:xfrm>
            <a:custGeom>
              <a:avLst/>
              <a:gdLst>
                <a:gd name="T0" fmla="*/ 0 w 1872"/>
                <a:gd name="T1" fmla="*/ 0 h 1002"/>
                <a:gd name="T2" fmla="*/ 0 w 1872"/>
                <a:gd name="T3" fmla="*/ 1002 h 1002"/>
                <a:gd name="T4" fmla="*/ 1872 w 1872"/>
                <a:gd name="T5" fmla="*/ 1002 h 1002"/>
                <a:gd name="T6" fmla="*/ 1872 w 1872"/>
                <a:gd name="T7" fmla="*/ 720 h 1002"/>
                <a:gd name="T8" fmla="*/ 882 w 1872"/>
                <a:gd name="T9" fmla="*/ 720 h 1002"/>
                <a:gd name="T10" fmla="*/ 882 w 1872"/>
                <a:gd name="T11" fmla="*/ 0 h 1002"/>
                <a:gd name="T12" fmla="*/ 0 w 1872"/>
                <a:gd name="T13" fmla="*/ 0 h 10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2"/>
                <a:gd name="T22" fmla="*/ 0 h 1002"/>
                <a:gd name="T23" fmla="*/ 1872 w 1872"/>
                <a:gd name="T24" fmla="*/ 1002 h 10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2" h="1002">
                  <a:moveTo>
                    <a:pt x="0" y="0"/>
                  </a:moveTo>
                  <a:lnTo>
                    <a:pt x="0" y="1002"/>
                  </a:lnTo>
                  <a:lnTo>
                    <a:pt x="1872" y="1002"/>
                  </a:lnTo>
                  <a:lnTo>
                    <a:pt x="1872" y="720"/>
                  </a:lnTo>
                  <a:lnTo>
                    <a:pt x="882" y="720"/>
                  </a:lnTo>
                  <a:lnTo>
                    <a:pt x="88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2" name="Line 34"/>
            <p:cNvSpPr>
              <a:spLocks noChangeShapeType="1"/>
            </p:cNvSpPr>
            <p:nvPr/>
          </p:nvSpPr>
          <p:spPr bwMode="auto">
            <a:xfrm>
              <a:off x="2592" y="2716"/>
              <a:ext cx="8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Line 38"/>
            <p:cNvSpPr>
              <a:spLocks noChangeShapeType="1"/>
            </p:cNvSpPr>
            <p:nvPr/>
          </p:nvSpPr>
          <p:spPr bwMode="auto">
            <a:xfrm>
              <a:off x="4032" y="3001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Line 39"/>
            <p:cNvSpPr>
              <a:spLocks noChangeShapeType="1"/>
            </p:cNvSpPr>
            <p:nvPr/>
          </p:nvSpPr>
          <p:spPr bwMode="auto">
            <a:xfrm flipV="1">
              <a:off x="4032" y="2742"/>
              <a:ext cx="0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Line 40"/>
            <p:cNvSpPr>
              <a:spLocks noChangeShapeType="1"/>
            </p:cNvSpPr>
            <p:nvPr/>
          </p:nvSpPr>
          <p:spPr bwMode="auto">
            <a:xfrm flipV="1">
              <a:off x="4032" y="3095"/>
              <a:ext cx="0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Line 42"/>
            <p:cNvSpPr>
              <a:spLocks noChangeShapeType="1"/>
            </p:cNvSpPr>
            <p:nvPr/>
          </p:nvSpPr>
          <p:spPr bwMode="auto">
            <a:xfrm>
              <a:off x="2891" y="2425"/>
              <a:ext cx="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Line 43"/>
            <p:cNvSpPr>
              <a:spLocks noChangeShapeType="1"/>
            </p:cNvSpPr>
            <p:nvPr/>
          </p:nvSpPr>
          <p:spPr bwMode="auto">
            <a:xfrm flipV="1">
              <a:off x="2891" y="2191"/>
              <a:ext cx="0" cy="1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Line 44"/>
            <p:cNvSpPr>
              <a:spLocks noChangeShapeType="1"/>
            </p:cNvSpPr>
            <p:nvPr/>
          </p:nvSpPr>
          <p:spPr bwMode="auto">
            <a:xfrm flipV="1">
              <a:off x="2891" y="2529"/>
              <a:ext cx="0" cy="2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Line 46"/>
            <p:cNvSpPr>
              <a:spLocks noChangeShapeType="1"/>
            </p:cNvSpPr>
            <p:nvPr/>
          </p:nvSpPr>
          <p:spPr bwMode="auto">
            <a:xfrm rot="-5400000">
              <a:off x="2893" y="2423"/>
              <a:ext cx="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Line 47"/>
            <p:cNvSpPr>
              <a:spLocks noChangeShapeType="1"/>
            </p:cNvSpPr>
            <p:nvPr/>
          </p:nvSpPr>
          <p:spPr bwMode="auto">
            <a:xfrm rot="16200000" flipV="1">
              <a:off x="2716" y="2354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Line 48"/>
            <p:cNvSpPr>
              <a:spLocks noChangeShapeType="1"/>
            </p:cNvSpPr>
            <p:nvPr/>
          </p:nvSpPr>
          <p:spPr bwMode="auto">
            <a:xfrm rot="16200000" flipV="1">
              <a:off x="3077" y="2343"/>
              <a:ext cx="0" cy="2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2" name="Line 233"/>
            <p:cNvSpPr>
              <a:spLocks noChangeShapeType="1"/>
            </p:cNvSpPr>
            <p:nvPr/>
          </p:nvSpPr>
          <p:spPr bwMode="auto">
            <a:xfrm>
              <a:off x="3875" y="2893"/>
              <a:ext cx="0" cy="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Line 234"/>
            <p:cNvSpPr>
              <a:spLocks noChangeShapeType="1"/>
            </p:cNvSpPr>
            <p:nvPr/>
          </p:nvSpPr>
          <p:spPr bwMode="auto">
            <a:xfrm>
              <a:off x="3875" y="2995"/>
              <a:ext cx="0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Line 235"/>
            <p:cNvSpPr>
              <a:spLocks noChangeShapeType="1"/>
            </p:cNvSpPr>
            <p:nvPr/>
          </p:nvSpPr>
          <p:spPr bwMode="auto">
            <a:xfrm>
              <a:off x="3875" y="309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Line 236"/>
            <p:cNvSpPr>
              <a:spLocks noChangeShapeType="1"/>
            </p:cNvSpPr>
            <p:nvPr/>
          </p:nvSpPr>
          <p:spPr bwMode="auto">
            <a:xfrm>
              <a:off x="4195" y="2896"/>
              <a:ext cx="0" cy="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Line 237"/>
            <p:cNvSpPr>
              <a:spLocks noChangeShapeType="1"/>
            </p:cNvSpPr>
            <p:nvPr/>
          </p:nvSpPr>
          <p:spPr bwMode="auto">
            <a:xfrm>
              <a:off x="4195" y="2998"/>
              <a:ext cx="0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Line 238"/>
            <p:cNvSpPr>
              <a:spLocks noChangeShapeType="1"/>
            </p:cNvSpPr>
            <p:nvPr/>
          </p:nvSpPr>
          <p:spPr bwMode="auto">
            <a:xfrm>
              <a:off x="4195" y="3097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61"/>
          <p:cNvGrpSpPr>
            <a:grpSpLocks/>
          </p:cNvGrpSpPr>
          <p:nvPr/>
        </p:nvGrpSpPr>
        <p:grpSpPr bwMode="auto">
          <a:xfrm>
            <a:off x="3810000" y="3441701"/>
            <a:ext cx="1485900" cy="1781175"/>
            <a:chOff x="1440" y="2168"/>
            <a:chExt cx="936" cy="1122"/>
          </a:xfrm>
        </p:grpSpPr>
        <p:sp>
          <p:nvSpPr>
            <p:cNvPr id="14379" name="Line 202"/>
            <p:cNvSpPr>
              <a:spLocks noChangeShapeType="1"/>
            </p:cNvSpPr>
            <p:nvPr/>
          </p:nvSpPr>
          <p:spPr bwMode="auto">
            <a:xfrm rot="16200000" flipH="1">
              <a:off x="1613" y="2303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260"/>
            <p:cNvGrpSpPr>
              <a:grpSpLocks/>
            </p:cNvGrpSpPr>
            <p:nvPr/>
          </p:nvGrpSpPr>
          <p:grpSpPr bwMode="auto">
            <a:xfrm>
              <a:off x="1440" y="2168"/>
              <a:ext cx="936" cy="1122"/>
              <a:chOff x="1440" y="2168"/>
              <a:chExt cx="936" cy="1122"/>
            </a:xfrm>
          </p:grpSpPr>
          <p:sp>
            <p:nvSpPr>
              <p:cNvPr id="14381" name="Line 196"/>
              <p:cNvSpPr>
                <a:spLocks noChangeShapeType="1"/>
              </p:cNvSpPr>
              <p:nvPr/>
            </p:nvSpPr>
            <p:spPr bwMode="auto">
              <a:xfrm flipH="1">
                <a:off x="1989" y="3003"/>
                <a:ext cx="0" cy="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2" name="Line 197"/>
              <p:cNvSpPr>
                <a:spLocks noChangeShapeType="1"/>
              </p:cNvSpPr>
              <p:nvPr/>
            </p:nvSpPr>
            <p:spPr bwMode="auto">
              <a:xfrm flipH="1" flipV="1">
                <a:off x="1989" y="2766"/>
                <a:ext cx="0" cy="2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3" name="Line 198"/>
              <p:cNvSpPr>
                <a:spLocks noChangeShapeType="1"/>
              </p:cNvSpPr>
              <p:nvPr/>
            </p:nvSpPr>
            <p:spPr bwMode="auto">
              <a:xfrm flipH="1" flipV="1">
                <a:off x="1989" y="3089"/>
                <a:ext cx="0" cy="2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4" name="Freeform 200"/>
              <p:cNvSpPr>
                <a:spLocks/>
              </p:cNvSpPr>
              <p:nvPr/>
            </p:nvSpPr>
            <p:spPr bwMode="auto">
              <a:xfrm flipH="1">
                <a:off x="1592" y="2168"/>
                <a:ext cx="784" cy="1000"/>
              </a:xfrm>
              <a:custGeom>
                <a:avLst/>
                <a:gdLst>
                  <a:gd name="T0" fmla="*/ 568 w 784"/>
                  <a:gd name="T1" fmla="*/ 0 h 1000"/>
                  <a:gd name="T2" fmla="*/ 568 w 784"/>
                  <a:gd name="T3" fmla="*/ 544 h 1000"/>
                  <a:gd name="T4" fmla="*/ 0 w 784"/>
                  <a:gd name="T5" fmla="*/ 544 h 1000"/>
                  <a:gd name="T6" fmla="*/ 0 w 784"/>
                  <a:gd name="T7" fmla="*/ 1000 h 1000"/>
                  <a:gd name="T8" fmla="*/ 784 w 784"/>
                  <a:gd name="T9" fmla="*/ 1000 h 1000"/>
                  <a:gd name="T10" fmla="*/ 784 w 784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84"/>
                  <a:gd name="T19" fmla="*/ 0 h 1000"/>
                  <a:gd name="T20" fmla="*/ 784 w 784"/>
                  <a:gd name="T21" fmla="*/ 1000 h 10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84" h="1000">
                    <a:moveTo>
                      <a:pt x="568" y="0"/>
                    </a:moveTo>
                    <a:lnTo>
                      <a:pt x="568" y="544"/>
                    </a:lnTo>
                    <a:lnTo>
                      <a:pt x="0" y="544"/>
                    </a:lnTo>
                    <a:lnTo>
                      <a:pt x="0" y="1000"/>
                    </a:lnTo>
                    <a:lnTo>
                      <a:pt x="784" y="1000"/>
                    </a:lnTo>
                    <a:lnTo>
                      <a:pt x="78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5" name="Line 203"/>
              <p:cNvSpPr>
                <a:spLocks noChangeShapeType="1"/>
              </p:cNvSpPr>
              <p:nvPr/>
            </p:nvSpPr>
            <p:spPr bwMode="auto">
              <a:xfrm rot="16200000" flipH="1">
                <a:off x="1700" y="2303"/>
                <a:ext cx="0" cy="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6" name="Line 204"/>
              <p:cNvSpPr>
                <a:spLocks noChangeShapeType="1"/>
              </p:cNvSpPr>
              <p:nvPr/>
            </p:nvSpPr>
            <p:spPr bwMode="auto">
              <a:xfrm rot="16200000" flipH="1">
                <a:off x="1782" y="2308"/>
                <a:ext cx="0" cy="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7" name="Line 206"/>
              <p:cNvSpPr>
                <a:spLocks noChangeShapeType="1"/>
              </p:cNvSpPr>
              <p:nvPr/>
            </p:nvSpPr>
            <p:spPr bwMode="auto">
              <a:xfrm rot="16200000" flipH="1">
                <a:off x="1610" y="2534"/>
                <a:ext cx="0" cy="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8" name="Line 207"/>
              <p:cNvSpPr>
                <a:spLocks noChangeShapeType="1"/>
              </p:cNvSpPr>
              <p:nvPr/>
            </p:nvSpPr>
            <p:spPr bwMode="auto">
              <a:xfrm rot="16200000" flipH="1">
                <a:off x="1697" y="2534"/>
                <a:ext cx="0" cy="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9" name="Line 208"/>
              <p:cNvSpPr>
                <a:spLocks noChangeShapeType="1"/>
              </p:cNvSpPr>
              <p:nvPr/>
            </p:nvSpPr>
            <p:spPr bwMode="auto">
              <a:xfrm rot="16200000" flipH="1">
                <a:off x="1779" y="2539"/>
                <a:ext cx="0" cy="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0" name="Line 210"/>
              <p:cNvSpPr>
                <a:spLocks noChangeShapeType="1"/>
              </p:cNvSpPr>
              <p:nvPr/>
            </p:nvSpPr>
            <p:spPr bwMode="auto">
              <a:xfrm rot="16200000" flipH="1">
                <a:off x="1696" y="24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1" name="Line 211"/>
              <p:cNvSpPr>
                <a:spLocks noChangeShapeType="1"/>
              </p:cNvSpPr>
              <p:nvPr/>
            </p:nvSpPr>
            <p:spPr bwMode="auto">
              <a:xfrm rot="-5400000" flipH="1" flipV="1">
                <a:off x="1538" y="2352"/>
                <a:ext cx="0" cy="1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2" name="Line 212"/>
              <p:cNvSpPr>
                <a:spLocks noChangeShapeType="1"/>
              </p:cNvSpPr>
              <p:nvPr/>
            </p:nvSpPr>
            <p:spPr bwMode="auto">
              <a:xfrm rot="-5400000" flipH="1" flipV="1">
                <a:off x="1851" y="2352"/>
                <a:ext cx="0" cy="1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3" name="Line 214"/>
              <p:cNvSpPr>
                <a:spLocks noChangeShapeType="1"/>
              </p:cNvSpPr>
              <p:nvPr/>
            </p:nvSpPr>
            <p:spPr bwMode="auto">
              <a:xfrm rot="5400000">
                <a:off x="1701" y="2056"/>
                <a:ext cx="0" cy="2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4" name="Line 242"/>
              <p:cNvSpPr>
                <a:spLocks noChangeShapeType="1"/>
              </p:cNvSpPr>
              <p:nvPr/>
            </p:nvSpPr>
            <p:spPr bwMode="auto">
              <a:xfrm>
                <a:off x="1823" y="2885"/>
                <a:ext cx="0" cy="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5" name="Line 243"/>
              <p:cNvSpPr>
                <a:spLocks noChangeShapeType="1"/>
              </p:cNvSpPr>
              <p:nvPr/>
            </p:nvSpPr>
            <p:spPr bwMode="auto">
              <a:xfrm>
                <a:off x="1823" y="2987"/>
                <a:ext cx="0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6" name="Line 244"/>
              <p:cNvSpPr>
                <a:spLocks noChangeShapeType="1"/>
              </p:cNvSpPr>
              <p:nvPr/>
            </p:nvSpPr>
            <p:spPr bwMode="auto">
              <a:xfrm>
                <a:off x="1823" y="3086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7" name="Line 245"/>
              <p:cNvSpPr>
                <a:spLocks noChangeShapeType="1"/>
              </p:cNvSpPr>
              <p:nvPr/>
            </p:nvSpPr>
            <p:spPr bwMode="auto">
              <a:xfrm>
                <a:off x="2143" y="2888"/>
                <a:ext cx="0" cy="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8" name="Line 246"/>
              <p:cNvSpPr>
                <a:spLocks noChangeShapeType="1"/>
              </p:cNvSpPr>
              <p:nvPr/>
            </p:nvSpPr>
            <p:spPr bwMode="auto">
              <a:xfrm>
                <a:off x="2143" y="2990"/>
                <a:ext cx="0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9" name="Line 247"/>
              <p:cNvSpPr>
                <a:spLocks noChangeShapeType="1"/>
              </p:cNvSpPr>
              <p:nvPr/>
            </p:nvSpPr>
            <p:spPr bwMode="auto">
              <a:xfrm>
                <a:off x="2143" y="3089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259"/>
          <p:cNvGrpSpPr>
            <a:grpSpLocks/>
          </p:cNvGrpSpPr>
          <p:nvPr/>
        </p:nvGrpSpPr>
        <p:grpSpPr bwMode="auto">
          <a:xfrm>
            <a:off x="8966201" y="3441701"/>
            <a:ext cx="1497013" cy="1781175"/>
            <a:chOff x="4688" y="2168"/>
            <a:chExt cx="943" cy="1122"/>
          </a:xfrm>
        </p:grpSpPr>
        <p:sp>
          <p:nvSpPr>
            <p:cNvPr id="14358" name="Line 141"/>
            <p:cNvSpPr>
              <a:spLocks noChangeShapeType="1"/>
            </p:cNvSpPr>
            <p:nvPr/>
          </p:nvSpPr>
          <p:spPr bwMode="auto">
            <a:xfrm>
              <a:off x="4688" y="2888"/>
              <a:ext cx="7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Line 146"/>
            <p:cNvSpPr>
              <a:spLocks noChangeShapeType="1"/>
            </p:cNvSpPr>
            <p:nvPr/>
          </p:nvSpPr>
          <p:spPr bwMode="auto">
            <a:xfrm>
              <a:off x="5088" y="3003"/>
              <a:ext cx="0" cy="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147"/>
            <p:cNvSpPr>
              <a:spLocks noChangeShapeType="1"/>
            </p:cNvSpPr>
            <p:nvPr/>
          </p:nvSpPr>
          <p:spPr bwMode="auto">
            <a:xfrm flipV="1">
              <a:off x="5088" y="2766"/>
              <a:ext cx="0" cy="2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148"/>
            <p:cNvSpPr>
              <a:spLocks noChangeShapeType="1"/>
            </p:cNvSpPr>
            <p:nvPr/>
          </p:nvSpPr>
          <p:spPr bwMode="auto">
            <a:xfrm flipV="1">
              <a:off x="5088" y="3089"/>
              <a:ext cx="0" cy="2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149"/>
            <p:cNvSpPr>
              <a:spLocks noChangeShapeType="1"/>
            </p:cNvSpPr>
            <p:nvPr/>
          </p:nvSpPr>
          <p:spPr bwMode="auto">
            <a:xfrm rot="5400000">
              <a:off x="5373" y="2048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Freeform 154"/>
            <p:cNvSpPr>
              <a:spLocks/>
            </p:cNvSpPr>
            <p:nvPr/>
          </p:nvSpPr>
          <p:spPr bwMode="auto">
            <a:xfrm>
              <a:off x="4696" y="2168"/>
              <a:ext cx="784" cy="1000"/>
            </a:xfrm>
            <a:custGeom>
              <a:avLst/>
              <a:gdLst>
                <a:gd name="T0" fmla="*/ 568 w 784"/>
                <a:gd name="T1" fmla="*/ 0 h 1000"/>
                <a:gd name="T2" fmla="*/ 568 w 784"/>
                <a:gd name="T3" fmla="*/ 544 h 1000"/>
                <a:gd name="T4" fmla="*/ 0 w 784"/>
                <a:gd name="T5" fmla="*/ 544 h 1000"/>
                <a:gd name="T6" fmla="*/ 0 w 784"/>
                <a:gd name="T7" fmla="*/ 1000 h 1000"/>
                <a:gd name="T8" fmla="*/ 784 w 784"/>
                <a:gd name="T9" fmla="*/ 1000 h 1000"/>
                <a:gd name="T10" fmla="*/ 784 w 784"/>
                <a:gd name="T11" fmla="*/ 0 h 1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4"/>
                <a:gd name="T19" fmla="*/ 0 h 1000"/>
                <a:gd name="T20" fmla="*/ 784 w 784"/>
                <a:gd name="T21" fmla="*/ 1000 h 1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4" h="1000">
                  <a:moveTo>
                    <a:pt x="568" y="0"/>
                  </a:moveTo>
                  <a:lnTo>
                    <a:pt x="568" y="544"/>
                  </a:lnTo>
                  <a:lnTo>
                    <a:pt x="0" y="544"/>
                  </a:lnTo>
                  <a:lnTo>
                    <a:pt x="0" y="1000"/>
                  </a:lnTo>
                  <a:lnTo>
                    <a:pt x="784" y="1000"/>
                  </a:lnTo>
                  <a:lnTo>
                    <a:pt x="78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Line 155"/>
            <p:cNvSpPr>
              <a:spLocks noChangeShapeType="1"/>
            </p:cNvSpPr>
            <p:nvPr/>
          </p:nvSpPr>
          <p:spPr bwMode="auto">
            <a:xfrm rot="5400000">
              <a:off x="5459" y="2302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Line 156"/>
            <p:cNvSpPr>
              <a:spLocks noChangeShapeType="1"/>
            </p:cNvSpPr>
            <p:nvPr/>
          </p:nvSpPr>
          <p:spPr bwMode="auto">
            <a:xfrm rot="5400000">
              <a:off x="5372" y="2302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Line 157"/>
            <p:cNvSpPr>
              <a:spLocks noChangeShapeType="1"/>
            </p:cNvSpPr>
            <p:nvPr/>
          </p:nvSpPr>
          <p:spPr bwMode="auto">
            <a:xfrm rot="5400000">
              <a:off x="5290" y="2307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Line 159"/>
            <p:cNvSpPr>
              <a:spLocks noChangeShapeType="1"/>
            </p:cNvSpPr>
            <p:nvPr/>
          </p:nvSpPr>
          <p:spPr bwMode="auto">
            <a:xfrm rot="5400000">
              <a:off x="5462" y="2533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160"/>
            <p:cNvSpPr>
              <a:spLocks noChangeShapeType="1"/>
            </p:cNvSpPr>
            <p:nvPr/>
          </p:nvSpPr>
          <p:spPr bwMode="auto">
            <a:xfrm rot="5400000">
              <a:off x="5375" y="2533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161"/>
            <p:cNvSpPr>
              <a:spLocks noChangeShapeType="1"/>
            </p:cNvSpPr>
            <p:nvPr/>
          </p:nvSpPr>
          <p:spPr bwMode="auto">
            <a:xfrm rot="5400000">
              <a:off x="5293" y="2538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163"/>
            <p:cNvSpPr>
              <a:spLocks noChangeShapeType="1"/>
            </p:cNvSpPr>
            <p:nvPr/>
          </p:nvSpPr>
          <p:spPr bwMode="auto">
            <a:xfrm rot="5400000">
              <a:off x="5376" y="2428"/>
              <a:ext cx="0" cy="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Line 164"/>
            <p:cNvSpPr>
              <a:spLocks noChangeShapeType="1"/>
            </p:cNvSpPr>
            <p:nvPr/>
          </p:nvSpPr>
          <p:spPr bwMode="auto">
            <a:xfrm rot="5400000" flipV="1">
              <a:off x="5534" y="2356"/>
              <a:ext cx="0" cy="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Line 165"/>
            <p:cNvSpPr>
              <a:spLocks noChangeShapeType="1"/>
            </p:cNvSpPr>
            <p:nvPr/>
          </p:nvSpPr>
          <p:spPr bwMode="auto">
            <a:xfrm rot="5400000" flipV="1">
              <a:off x="5221" y="2356"/>
              <a:ext cx="0" cy="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Line 248"/>
            <p:cNvSpPr>
              <a:spLocks noChangeShapeType="1"/>
            </p:cNvSpPr>
            <p:nvPr/>
          </p:nvSpPr>
          <p:spPr bwMode="auto">
            <a:xfrm>
              <a:off x="4927" y="2885"/>
              <a:ext cx="0" cy="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249"/>
            <p:cNvSpPr>
              <a:spLocks noChangeShapeType="1"/>
            </p:cNvSpPr>
            <p:nvPr/>
          </p:nvSpPr>
          <p:spPr bwMode="auto">
            <a:xfrm>
              <a:off x="4927" y="2987"/>
              <a:ext cx="0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Line 250"/>
            <p:cNvSpPr>
              <a:spLocks noChangeShapeType="1"/>
            </p:cNvSpPr>
            <p:nvPr/>
          </p:nvSpPr>
          <p:spPr bwMode="auto">
            <a:xfrm>
              <a:off x="4927" y="3086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Line 251"/>
            <p:cNvSpPr>
              <a:spLocks noChangeShapeType="1"/>
            </p:cNvSpPr>
            <p:nvPr/>
          </p:nvSpPr>
          <p:spPr bwMode="auto">
            <a:xfrm>
              <a:off x="5247" y="2888"/>
              <a:ext cx="0" cy="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Line 252"/>
            <p:cNvSpPr>
              <a:spLocks noChangeShapeType="1"/>
            </p:cNvSpPr>
            <p:nvPr/>
          </p:nvSpPr>
          <p:spPr bwMode="auto">
            <a:xfrm>
              <a:off x="5247" y="2990"/>
              <a:ext cx="0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Line 253"/>
            <p:cNvSpPr>
              <a:spLocks noChangeShapeType="1"/>
            </p:cNvSpPr>
            <p:nvPr/>
          </p:nvSpPr>
          <p:spPr bwMode="auto">
            <a:xfrm>
              <a:off x="5247" y="3089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89" name="Line 29"/>
          <p:cNvSpPr>
            <a:spLocks noChangeShapeType="1"/>
          </p:cNvSpPr>
          <p:nvPr/>
        </p:nvSpPr>
        <p:spPr bwMode="auto">
          <a:xfrm flipV="1">
            <a:off x="2185989" y="3114676"/>
            <a:ext cx="422275" cy="244475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41217" name="Line 257"/>
          <p:cNvSpPr>
            <a:spLocks noChangeShapeType="1"/>
          </p:cNvSpPr>
          <p:nvPr/>
        </p:nvSpPr>
        <p:spPr bwMode="auto">
          <a:xfrm>
            <a:off x="1943100" y="1714500"/>
            <a:ext cx="830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00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41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41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1000" fill="hold"/>
                                        <p:tgtEl>
                                          <p:spTgt spid="41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41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4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4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4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41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41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0" fill="hold"/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411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411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4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41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41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3" grpId="0" animBg="1"/>
      <p:bldP spid="41023" grpId="1" animBg="1"/>
      <p:bldP spid="41023" grpId="2" animBg="1"/>
      <p:bldP spid="41021" grpId="0" animBg="1"/>
      <p:bldP spid="41021" grpId="1" animBg="1"/>
      <p:bldP spid="41021" grpId="2" animBg="1"/>
      <p:bldP spid="41092" grpId="0" animBg="1"/>
      <p:bldP spid="41092" grpId="1" animBg="1"/>
      <p:bldP spid="40990" grpId="0" animBg="1"/>
      <p:bldP spid="40991" grpId="0" animBg="1"/>
      <p:bldP spid="41152" grpId="0" animBg="1"/>
      <p:bldP spid="41152" grpId="1" animBg="1"/>
      <p:bldP spid="41152" grpId="2" animBg="1"/>
      <p:bldP spid="41175" grpId="0" animBg="1"/>
      <p:bldP spid="41175" grpId="1" animBg="1"/>
      <p:bldP spid="41175" grpId="2" animBg="1"/>
      <p:bldP spid="41181" grpId="0" animBg="1"/>
      <p:bldP spid="41181" grpId="1" animBg="1"/>
      <p:bldP spid="41192" grpId="0" animBg="1"/>
      <p:bldP spid="41192" grpId="1" animBg="1"/>
      <p:bldP spid="41192" grpId="2" animBg="1"/>
      <p:bldP spid="409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982788" y="1079501"/>
            <a:ext cx="84629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2. Choose the </a:t>
            </a:r>
            <a:r>
              <a:rPr lang="en-US" sz="2400" b="1">
                <a:solidFill>
                  <a:srgbClr val="3333CC"/>
                </a:solidFill>
              </a:rPr>
              <a:t>minimum</a:t>
            </a:r>
            <a:r>
              <a:rPr lang="en-US" sz="2400"/>
              <a:t> number of views that can represent </a:t>
            </a:r>
            <a:br>
              <a:rPr lang="en-US" sz="2400"/>
            </a:br>
            <a:r>
              <a:rPr lang="en-US" sz="2400"/>
              <a:t>    the major features of the object.</a:t>
            </a:r>
            <a:endParaRPr lang="th-TH" sz="2400"/>
          </a:p>
        </p:txBody>
      </p:sp>
      <p:grpSp>
        <p:nvGrpSpPr>
          <p:cNvPr id="2" name="Group 244"/>
          <p:cNvGrpSpPr>
            <a:grpSpLocks/>
          </p:cNvGrpSpPr>
          <p:nvPr/>
        </p:nvGrpSpPr>
        <p:grpSpPr bwMode="auto">
          <a:xfrm>
            <a:off x="4686300" y="4562475"/>
            <a:ext cx="2971800" cy="1816100"/>
            <a:chOff x="1992" y="2874"/>
            <a:chExt cx="1872" cy="1144"/>
          </a:xfrm>
        </p:grpSpPr>
        <p:sp>
          <p:nvSpPr>
            <p:cNvPr id="15444" name="Oval 19"/>
            <p:cNvSpPr>
              <a:spLocks noChangeArrowheads="1"/>
            </p:cNvSpPr>
            <p:nvPr/>
          </p:nvSpPr>
          <p:spPr bwMode="auto">
            <a:xfrm>
              <a:off x="2178" y="3042"/>
              <a:ext cx="234" cy="2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5" name="Freeform 20"/>
            <p:cNvSpPr>
              <a:spLocks/>
            </p:cNvSpPr>
            <p:nvPr/>
          </p:nvSpPr>
          <p:spPr bwMode="auto">
            <a:xfrm>
              <a:off x="1992" y="2874"/>
              <a:ext cx="1872" cy="1002"/>
            </a:xfrm>
            <a:custGeom>
              <a:avLst/>
              <a:gdLst>
                <a:gd name="T0" fmla="*/ 0 w 1872"/>
                <a:gd name="T1" fmla="*/ 0 h 1002"/>
                <a:gd name="T2" fmla="*/ 0 w 1872"/>
                <a:gd name="T3" fmla="*/ 1002 h 1002"/>
                <a:gd name="T4" fmla="*/ 1872 w 1872"/>
                <a:gd name="T5" fmla="*/ 1002 h 1002"/>
                <a:gd name="T6" fmla="*/ 1872 w 1872"/>
                <a:gd name="T7" fmla="*/ 720 h 1002"/>
                <a:gd name="T8" fmla="*/ 882 w 1872"/>
                <a:gd name="T9" fmla="*/ 720 h 1002"/>
                <a:gd name="T10" fmla="*/ 882 w 1872"/>
                <a:gd name="T11" fmla="*/ 0 h 1002"/>
                <a:gd name="T12" fmla="*/ 0 w 1872"/>
                <a:gd name="T13" fmla="*/ 0 h 10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2"/>
                <a:gd name="T22" fmla="*/ 0 h 1002"/>
                <a:gd name="T23" fmla="*/ 1872 w 1872"/>
                <a:gd name="T24" fmla="*/ 1002 h 10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2" h="1002">
                  <a:moveTo>
                    <a:pt x="0" y="0"/>
                  </a:moveTo>
                  <a:lnTo>
                    <a:pt x="0" y="1002"/>
                  </a:lnTo>
                  <a:lnTo>
                    <a:pt x="1872" y="1002"/>
                  </a:lnTo>
                  <a:lnTo>
                    <a:pt x="1872" y="720"/>
                  </a:lnTo>
                  <a:lnTo>
                    <a:pt x="882" y="720"/>
                  </a:lnTo>
                  <a:lnTo>
                    <a:pt x="88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6" name="Line 21"/>
            <p:cNvSpPr>
              <a:spLocks noChangeShapeType="1"/>
            </p:cNvSpPr>
            <p:nvPr/>
          </p:nvSpPr>
          <p:spPr bwMode="auto">
            <a:xfrm>
              <a:off x="1992" y="3420"/>
              <a:ext cx="8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7" name="Line 22"/>
            <p:cNvSpPr>
              <a:spLocks noChangeShapeType="1"/>
            </p:cNvSpPr>
            <p:nvPr/>
          </p:nvSpPr>
          <p:spPr bwMode="auto">
            <a:xfrm>
              <a:off x="3288" y="3590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8" name="Line 23"/>
            <p:cNvSpPr>
              <a:spLocks noChangeShapeType="1"/>
            </p:cNvSpPr>
            <p:nvPr/>
          </p:nvSpPr>
          <p:spPr bwMode="auto">
            <a:xfrm>
              <a:off x="3564" y="3588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9" name="Line 25"/>
            <p:cNvSpPr>
              <a:spLocks noChangeShapeType="1"/>
            </p:cNvSpPr>
            <p:nvPr/>
          </p:nvSpPr>
          <p:spPr bwMode="auto">
            <a:xfrm>
              <a:off x="3424" y="3705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0" name="Line 26"/>
            <p:cNvSpPr>
              <a:spLocks noChangeShapeType="1"/>
            </p:cNvSpPr>
            <p:nvPr/>
          </p:nvSpPr>
          <p:spPr bwMode="auto">
            <a:xfrm flipV="1">
              <a:off x="3424" y="3446"/>
              <a:ext cx="0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1" name="Line 27"/>
            <p:cNvSpPr>
              <a:spLocks noChangeShapeType="1"/>
            </p:cNvSpPr>
            <p:nvPr/>
          </p:nvSpPr>
          <p:spPr bwMode="auto">
            <a:xfrm flipV="1">
              <a:off x="3424" y="3799"/>
              <a:ext cx="0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2" name="Line 29"/>
            <p:cNvSpPr>
              <a:spLocks noChangeShapeType="1"/>
            </p:cNvSpPr>
            <p:nvPr/>
          </p:nvSpPr>
          <p:spPr bwMode="auto">
            <a:xfrm>
              <a:off x="2296" y="3130"/>
              <a:ext cx="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3" name="Line 30"/>
            <p:cNvSpPr>
              <a:spLocks noChangeShapeType="1"/>
            </p:cNvSpPr>
            <p:nvPr/>
          </p:nvSpPr>
          <p:spPr bwMode="auto">
            <a:xfrm flipV="1">
              <a:off x="2296" y="2906"/>
              <a:ext cx="0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4" name="Line 31"/>
            <p:cNvSpPr>
              <a:spLocks noChangeShapeType="1"/>
            </p:cNvSpPr>
            <p:nvPr/>
          </p:nvSpPr>
          <p:spPr bwMode="auto">
            <a:xfrm flipV="1">
              <a:off x="2296" y="3234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5" name="Line 33"/>
            <p:cNvSpPr>
              <a:spLocks noChangeShapeType="1"/>
            </p:cNvSpPr>
            <p:nvPr/>
          </p:nvSpPr>
          <p:spPr bwMode="auto">
            <a:xfrm rot="-5400000">
              <a:off x="2298" y="3128"/>
              <a:ext cx="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6" name="Line 34"/>
            <p:cNvSpPr>
              <a:spLocks noChangeShapeType="1"/>
            </p:cNvSpPr>
            <p:nvPr/>
          </p:nvSpPr>
          <p:spPr bwMode="auto">
            <a:xfrm rot="16200000" flipV="1">
              <a:off x="2126" y="30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7" name="Line 35"/>
            <p:cNvSpPr>
              <a:spLocks noChangeShapeType="1"/>
            </p:cNvSpPr>
            <p:nvPr/>
          </p:nvSpPr>
          <p:spPr bwMode="auto">
            <a:xfrm rot="16200000" flipV="1">
              <a:off x="2470" y="3060"/>
              <a:ext cx="0" cy="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45"/>
          <p:cNvGrpSpPr>
            <a:grpSpLocks/>
          </p:cNvGrpSpPr>
          <p:nvPr/>
        </p:nvGrpSpPr>
        <p:grpSpPr bwMode="auto">
          <a:xfrm>
            <a:off x="8648700" y="4559301"/>
            <a:ext cx="1498600" cy="1781175"/>
            <a:chOff x="4488" y="2872"/>
            <a:chExt cx="944" cy="1122"/>
          </a:xfrm>
        </p:grpSpPr>
        <p:sp>
          <p:nvSpPr>
            <p:cNvPr id="15425" name="Line 87"/>
            <p:cNvSpPr>
              <a:spLocks noChangeShapeType="1"/>
            </p:cNvSpPr>
            <p:nvPr/>
          </p:nvSpPr>
          <p:spPr bwMode="auto">
            <a:xfrm>
              <a:off x="4488" y="3592"/>
              <a:ext cx="7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6" name="Line 88"/>
            <p:cNvSpPr>
              <a:spLocks noChangeShapeType="1"/>
            </p:cNvSpPr>
            <p:nvPr/>
          </p:nvSpPr>
          <p:spPr bwMode="auto">
            <a:xfrm>
              <a:off x="4752" y="3582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7" name="Line 89"/>
            <p:cNvSpPr>
              <a:spLocks noChangeShapeType="1"/>
            </p:cNvSpPr>
            <p:nvPr/>
          </p:nvSpPr>
          <p:spPr bwMode="auto">
            <a:xfrm>
              <a:off x="5028" y="3580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8" name="Line 91"/>
            <p:cNvSpPr>
              <a:spLocks noChangeShapeType="1"/>
            </p:cNvSpPr>
            <p:nvPr/>
          </p:nvSpPr>
          <p:spPr bwMode="auto">
            <a:xfrm>
              <a:off x="4888" y="3707"/>
              <a:ext cx="0" cy="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9" name="Line 92"/>
            <p:cNvSpPr>
              <a:spLocks noChangeShapeType="1"/>
            </p:cNvSpPr>
            <p:nvPr/>
          </p:nvSpPr>
          <p:spPr bwMode="auto">
            <a:xfrm flipV="1">
              <a:off x="4888" y="3470"/>
              <a:ext cx="0" cy="2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0" name="Line 93"/>
            <p:cNvSpPr>
              <a:spLocks noChangeShapeType="1"/>
            </p:cNvSpPr>
            <p:nvPr/>
          </p:nvSpPr>
          <p:spPr bwMode="auto">
            <a:xfrm flipV="1">
              <a:off x="4888" y="3793"/>
              <a:ext cx="0" cy="2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1" name="Line 94"/>
            <p:cNvSpPr>
              <a:spLocks noChangeShapeType="1"/>
            </p:cNvSpPr>
            <p:nvPr/>
          </p:nvSpPr>
          <p:spPr bwMode="auto">
            <a:xfrm rot="5400000">
              <a:off x="5173" y="2752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2" name="Freeform 95"/>
            <p:cNvSpPr>
              <a:spLocks/>
            </p:cNvSpPr>
            <p:nvPr/>
          </p:nvSpPr>
          <p:spPr bwMode="auto">
            <a:xfrm>
              <a:off x="4496" y="2872"/>
              <a:ext cx="784" cy="1000"/>
            </a:xfrm>
            <a:custGeom>
              <a:avLst/>
              <a:gdLst>
                <a:gd name="T0" fmla="*/ 568 w 784"/>
                <a:gd name="T1" fmla="*/ 0 h 1000"/>
                <a:gd name="T2" fmla="*/ 568 w 784"/>
                <a:gd name="T3" fmla="*/ 544 h 1000"/>
                <a:gd name="T4" fmla="*/ 0 w 784"/>
                <a:gd name="T5" fmla="*/ 544 h 1000"/>
                <a:gd name="T6" fmla="*/ 0 w 784"/>
                <a:gd name="T7" fmla="*/ 1000 h 1000"/>
                <a:gd name="T8" fmla="*/ 784 w 784"/>
                <a:gd name="T9" fmla="*/ 1000 h 1000"/>
                <a:gd name="T10" fmla="*/ 784 w 784"/>
                <a:gd name="T11" fmla="*/ 0 h 1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4"/>
                <a:gd name="T19" fmla="*/ 0 h 1000"/>
                <a:gd name="T20" fmla="*/ 784 w 784"/>
                <a:gd name="T21" fmla="*/ 1000 h 1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4" h="1000">
                  <a:moveTo>
                    <a:pt x="568" y="0"/>
                  </a:moveTo>
                  <a:lnTo>
                    <a:pt x="568" y="544"/>
                  </a:lnTo>
                  <a:lnTo>
                    <a:pt x="0" y="544"/>
                  </a:lnTo>
                  <a:lnTo>
                    <a:pt x="0" y="1000"/>
                  </a:lnTo>
                  <a:lnTo>
                    <a:pt x="784" y="1000"/>
                  </a:lnTo>
                  <a:lnTo>
                    <a:pt x="78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3" name="Line 97"/>
            <p:cNvSpPr>
              <a:spLocks noChangeShapeType="1"/>
            </p:cNvSpPr>
            <p:nvPr/>
          </p:nvSpPr>
          <p:spPr bwMode="auto">
            <a:xfrm rot="5400000">
              <a:off x="5259" y="3006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4" name="Line 98"/>
            <p:cNvSpPr>
              <a:spLocks noChangeShapeType="1"/>
            </p:cNvSpPr>
            <p:nvPr/>
          </p:nvSpPr>
          <p:spPr bwMode="auto">
            <a:xfrm rot="5400000">
              <a:off x="5172" y="3006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5" name="Line 99"/>
            <p:cNvSpPr>
              <a:spLocks noChangeShapeType="1"/>
            </p:cNvSpPr>
            <p:nvPr/>
          </p:nvSpPr>
          <p:spPr bwMode="auto">
            <a:xfrm rot="5400000">
              <a:off x="5090" y="3011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00"/>
            <p:cNvGrpSpPr>
              <a:grpSpLocks/>
            </p:cNvGrpSpPr>
            <p:nvPr/>
          </p:nvGrpSpPr>
          <p:grpSpPr bwMode="auto">
            <a:xfrm rot="5400000">
              <a:off x="5180" y="3155"/>
              <a:ext cx="0" cy="228"/>
              <a:chOff x="3102" y="1407"/>
              <a:chExt cx="0" cy="228"/>
            </a:xfrm>
          </p:grpSpPr>
          <p:sp>
            <p:nvSpPr>
              <p:cNvPr id="15441" name="Line 101"/>
              <p:cNvSpPr>
                <a:spLocks noChangeShapeType="1"/>
              </p:cNvSpPr>
              <p:nvPr/>
            </p:nvSpPr>
            <p:spPr bwMode="auto">
              <a:xfrm>
                <a:off x="3102" y="1407"/>
                <a:ext cx="0" cy="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2" name="Line 102"/>
              <p:cNvSpPr>
                <a:spLocks noChangeShapeType="1"/>
              </p:cNvSpPr>
              <p:nvPr/>
            </p:nvSpPr>
            <p:spPr bwMode="auto">
              <a:xfrm>
                <a:off x="3102" y="1494"/>
                <a:ext cx="0" cy="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3" name="Line 103"/>
              <p:cNvSpPr>
                <a:spLocks noChangeShapeType="1"/>
              </p:cNvSpPr>
              <p:nvPr/>
            </p:nvSpPr>
            <p:spPr bwMode="auto">
              <a:xfrm>
                <a:off x="3102" y="1581"/>
                <a:ext cx="0" cy="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04"/>
            <p:cNvGrpSpPr>
              <a:grpSpLocks/>
            </p:cNvGrpSpPr>
            <p:nvPr/>
          </p:nvGrpSpPr>
          <p:grpSpPr bwMode="auto">
            <a:xfrm rot="5400000">
              <a:off x="5164" y="2918"/>
              <a:ext cx="27" cy="508"/>
              <a:chOff x="3340" y="2748"/>
              <a:chExt cx="0" cy="636"/>
            </a:xfrm>
          </p:grpSpPr>
          <p:sp>
            <p:nvSpPr>
              <p:cNvPr id="15438" name="Line 105"/>
              <p:cNvSpPr>
                <a:spLocks noChangeShapeType="1"/>
              </p:cNvSpPr>
              <p:nvPr/>
            </p:nvSpPr>
            <p:spPr bwMode="auto">
              <a:xfrm>
                <a:off x="3340" y="3036"/>
                <a:ext cx="0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9" name="Line 106"/>
              <p:cNvSpPr>
                <a:spLocks noChangeShapeType="1"/>
              </p:cNvSpPr>
              <p:nvPr/>
            </p:nvSpPr>
            <p:spPr bwMode="auto">
              <a:xfrm flipV="1">
                <a:off x="3340" y="2748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0" name="Line 107"/>
              <p:cNvSpPr>
                <a:spLocks noChangeShapeType="1"/>
              </p:cNvSpPr>
              <p:nvPr/>
            </p:nvSpPr>
            <p:spPr bwMode="auto">
              <a:xfrm flipV="1">
                <a:off x="3340" y="3140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5223" name="Freeform 167"/>
          <p:cNvSpPr>
            <a:spLocks/>
          </p:cNvSpPr>
          <p:nvPr/>
        </p:nvSpPr>
        <p:spPr bwMode="auto">
          <a:xfrm>
            <a:off x="8642350" y="4540250"/>
            <a:ext cx="920750" cy="882650"/>
          </a:xfrm>
          <a:custGeom>
            <a:avLst/>
            <a:gdLst>
              <a:gd name="T0" fmla="*/ 0 w 576"/>
              <a:gd name="T1" fmla="*/ 882650 h 544"/>
              <a:gd name="T2" fmla="*/ 920750 w 576"/>
              <a:gd name="T3" fmla="*/ 882650 h 544"/>
              <a:gd name="T4" fmla="*/ 920750 w 576"/>
              <a:gd name="T5" fmla="*/ 0 h 544"/>
              <a:gd name="T6" fmla="*/ 0 60000 65536"/>
              <a:gd name="T7" fmla="*/ 0 60000 65536"/>
              <a:gd name="T8" fmla="*/ 0 60000 65536"/>
              <a:gd name="T9" fmla="*/ 0 w 576"/>
              <a:gd name="T10" fmla="*/ 0 h 544"/>
              <a:gd name="T11" fmla="*/ 576 w 576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44">
                <a:moveTo>
                  <a:pt x="0" y="544"/>
                </a:moveTo>
                <a:lnTo>
                  <a:pt x="576" y="544"/>
                </a:lnTo>
                <a:lnTo>
                  <a:pt x="576" y="0"/>
                </a:lnTo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239"/>
          <p:cNvGrpSpPr>
            <a:grpSpLocks/>
          </p:cNvGrpSpPr>
          <p:nvPr/>
        </p:nvGrpSpPr>
        <p:grpSpPr bwMode="auto">
          <a:xfrm>
            <a:off x="4686300" y="2686051"/>
            <a:ext cx="2959100" cy="1470025"/>
            <a:chOff x="1992" y="1692"/>
            <a:chExt cx="1864" cy="926"/>
          </a:xfrm>
        </p:grpSpPr>
        <p:sp>
          <p:nvSpPr>
            <p:cNvPr id="15405" name="Line 36"/>
            <p:cNvSpPr>
              <a:spLocks noChangeShapeType="1"/>
            </p:cNvSpPr>
            <p:nvPr/>
          </p:nvSpPr>
          <p:spPr bwMode="auto">
            <a:xfrm>
              <a:off x="1992" y="2058"/>
              <a:ext cx="8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6" name="Freeform 37"/>
            <p:cNvSpPr>
              <a:spLocks/>
            </p:cNvSpPr>
            <p:nvPr/>
          </p:nvSpPr>
          <p:spPr bwMode="auto">
            <a:xfrm>
              <a:off x="1992" y="1834"/>
              <a:ext cx="1864" cy="784"/>
            </a:xfrm>
            <a:custGeom>
              <a:avLst/>
              <a:gdLst>
                <a:gd name="T0" fmla="*/ 0 w 1864"/>
                <a:gd name="T1" fmla="*/ 784 h 784"/>
                <a:gd name="T2" fmla="*/ 0 w 1864"/>
                <a:gd name="T3" fmla="*/ 0 h 784"/>
                <a:gd name="T4" fmla="*/ 1864 w 1864"/>
                <a:gd name="T5" fmla="*/ 0 h 784"/>
                <a:gd name="T6" fmla="*/ 1864 w 1864"/>
                <a:gd name="T7" fmla="*/ 784 h 784"/>
                <a:gd name="T8" fmla="*/ 0 w 1864"/>
                <a:gd name="T9" fmla="*/ 784 h 7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4"/>
                <a:gd name="T16" fmla="*/ 0 h 784"/>
                <a:gd name="T17" fmla="*/ 1864 w 1864"/>
                <a:gd name="T18" fmla="*/ 784 h 7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4" h="784">
                  <a:moveTo>
                    <a:pt x="0" y="784"/>
                  </a:moveTo>
                  <a:lnTo>
                    <a:pt x="0" y="0"/>
                  </a:lnTo>
                  <a:lnTo>
                    <a:pt x="1864" y="0"/>
                  </a:lnTo>
                  <a:lnTo>
                    <a:pt x="1864" y="784"/>
                  </a:lnTo>
                  <a:lnTo>
                    <a:pt x="0" y="784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7" name="Line 38"/>
            <p:cNvSpPr>
              <a:spLocks noChangeShapeType="1"/>
            </p:cNvSpPr>
            <p:nvPr/>
          </p:nvSpPr>
          <p:spPr bwMode="auto">
            <a:xfrm>
              <a:off x="2872" y="1834"/>
              <a:ext cx="0" cy="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8" name="Line 40"/>
            <p:cNvSpPr>
              <a:spLocks noChangeShapeType="1"/>
            </p:cNvSpPr>
            <p:nvPr/>
          </p:nvSpPr>
          <p:spPr bwMode="auto">
            <a:xfrm>
              <a:off x="2174" y="1833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9" name="Line 41"/>
            <p:cNvSpPr>
              <a:spLocks noChangeShapeType="1"/>
            </p:cNvSpPr>
            <p:nvPr/>
          </p:nvSpPr>
          <p:spPr bwMode="auto">
            <a:xfrm>
              <a:off x="2174" y="1920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0" name="Line 42"/>
            <p:cNvSpPr>
              <a:spLocks noChangeShapeType="1"/>
            </p:cNvSpPr>
            <p:nvPr/>
          </p:nvSpPr>
          <p:spPr bwMode="auto">
            <a:xfrm>
              <a:off x="2174" y="2007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1" name="Line 44"/>
            <p:cNvSpPr>
              <a:spLocks noChangeShapeType="1"/>
            </p:cNvSpPr>
            <p:nvPr/>
          </p:nvSpPr>
          <p:spPr bwMode="auto">
            <a:xfrm>
              <a:off x="2405" y="1830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Line 45"/>
            <p:cNvSpPr>
              <a:spLocks noChangeShapeType="1"/>
            </p:cNvSpPr>
            <p:nvPr/>
          </p:nvSpPr>
          <p:spPr bwMode="auto">
            <a:xfrm>
              <a:off x="2405" y="1917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3" name="Line 46"/>
            <p:cNvSpPr>
              <a:spLocks noChangeShapeType="1"/>
            </p:cNvSpPr>
            <p:nvPr/>
          </p:nvSpPr>
          <p:spPr bwMode="auto">
            <a:xfrm>
              <a:off x="2405" y="2004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4" name="Line 48"/>
            <p:cNvSpPr>
              <a:spLocks noChangeShapeType="1"/>
            </p:cNvSpPr>
            <p:nvPr/>
          </p:nvSpPr>
          <p:spPr bwMode="auto">
            <a:xfrm>
              <a:off x="2294" y="1922"/>
              <a:ext cx="0" cy="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5" name="Line 49"/>
            <p:cNvSpPr>
              <a:spLocks noChangeShapeType="1"/>
            </p:cNvSpPr>
            <p:nvPr/>
          </p:nvSpPr>
          <p:spPr bwMode="auto">
            <a:xfrm flipV="1">
              <a:off x="2294" y="1692"/>
              <a:ext cx="0" cy="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Line 50"/>
            <p:cNvSpPr>
              <a:spLocks noChangeShapeType="1"/>
            </p:cNvSpPr>
            <p:nvPr/>
          </p:nvSpPr>
          <p:spPr bwMode="auto">
            <a:xfrm flipV="1">
              <a:off x="2294" y="2005"/>
              <a:ext cx="0" cy="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7" name="Oval 51"/>
            <p:cNvSpPr>
              <a:spLocks noChangeArrowheads="1"/>
            </p:cNvSpPr>
            <p:nvPr/>
          </p:nvSpPr>
          <p:spPr bwMode="auto">
            <a:xfrm>
              <a:off x="3274" y="2064"/>
              <a:ext cx="318" cy="31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8" name="Line 53"/>
            <p:cNvSpPr>
              <a:spLocks noChangeShapeType="1"/>
            </p:cNvSpPr>
            <p:nvPr/>
          </p:nvSpPr>
          <p:spPr bwMode="auto">
            <a:xfrm>
              <a:off x="3430" y="2196"/>
              <a:ext cx="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9" name="Line 54"/>
            <p:cNvSpPr>
              <a:spLocks noChangeShapeType="1"/>
            </p:cNvSpPr>
            <p:nvPr/>
          </p:nvSpPr>
          <p:spPr bwMode="auto">
            <a:xfrm flipV="1">
              <a:off x="3430" y="1908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0" name="Line 55"/>
            <p:cNvSpPr>
              <a:spLocks noChangeShapeType="1"/>
            </p:cNvSpPr>
            <p:nvPr/>
          </p:nvSpPr>
          <p:spPr bwMode="auto">
            <a:xfrm flipV="1">
              <a:off x="3430" y="2300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1" name="Line 57"/>
            <p:cNvSpPr>
              <a:spLocks noChangeShapeType="1"/>
            </p:cNvSpPr>
            <p:nvPr/>
          </p:nvSpPr>
          <p:spPr bwMode="auto">
            <a:xfrm rot="-5400000">
              <a:off x="3432" y="2194"/>
              <a:ext cx="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2" name="Line 58"/>
            <p:cNvSpPr>
              <a:spLocks noChangeShapeType="1"/>
            </p:cNvSpPr>
            <p:nvPr/>
          </p:nvSpPr>
          <p:spPr bwMode="auto">
            <a:xfrm rot="16200000" flipV="1">
              <a:off x="3234" y="2104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3" name="Line 59"/>
            <p:cNvSpPr>
              <a:spLocks noChangeShapeType="1"/>
            </p:cNvSpPr>
            <p:nvPr/>
          </p:nvSpPr>
          <p:spPr bwMode="auto">
            <a:xfrm rot="16200000" flipV="1">
              <a:off x="3626" y="2104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4" name="Oval 171"/>
            <p:cNvSpPr>
              <a:spLocks noChangeArrowheads="1"/>
            </p:cNvSpPr>
            <p:nvPr/>
          </p:nvSpPr>
          <p:spPr bwMode="auto">
            <a:xfrm>
              <a:off x="3274" y="2064"/>
              <a:ext cx="318" cy="31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42"/>
          <p:cNvGrpSpPr>
            <a:grpSpLocks/>
          </p:cNvGrpSpPr>
          <p:nvPr/>
        </p:nvGrpSpPr>
        <p:grpSpPr bwMode="auto">
          <a:xfrm>
            <a:off x="7532688" y="3530600"/>
            <a:ext cx="596900" cy="622300"/>
            <a:chOff x="3785" y="2224"/>
            <a:chExt cx="376" cy="392"/>
          </a:xfrm>
        </p:grpSpPr>
        <p:sp>
          <p:nvSpPr>
            <p:cNvPr id="15402" name="Line 180"/>
            <p:cNvSpPr>
              <a:spLocks noChangeShapeType="1"/>
            </p:cNvSpPr>
            <p:nvPr/>
          </p:nvSpPr>
          <p:spPr bwMode="auto">
            <a:xfrm flipV="1">
              <a:off x="3785" y="2224"/>
              <a:ext cx="37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3" name="Line 181"/>
            <p:cNvSpPr>
              <a:spLocks noChangeShapeType="1"/>
            </p:cNvSpPr>
            <p:nvPr/>
          </p:nvSpPr>
          <p:spPr bwMode="auto">
            <a:xfrm flipV="1">
              <a:off x="3891" y="2616"/>
              <a:ext cx="27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Line 182"/>
            <p:cNvSpPr>
              <a:spLocks noChangeShapeType="1"/>
            </p:cNvSpPr>
            <p:nvPr/>
          </p:nvSpPr>
          <p:spPr bwMode="auto">
            <a:xfrm flipV="1">
              <a:off x="4134" y="2224"/>
              <a:ext cx="0" cy="3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41"/>
          <p:cNvGrpSpPr>
            <a:grpSpLocks/>
          </p:cNvGrpSpPr>
          <p:nvPr/>
        </p:nvGrpSpPr>
        <p:grpSpPr bwMode="auto">
          <a:xfrm>
            <a:off x="6970713" y="2403475"/>
            <a:ext cx="679450" cy="596900"/>
            <a:chOff x="3431" y="1514"/>
            <a:chExt cx="428" cy="376"/>
          </a:xfrm>
        </p:grpSpPr>
        <p:sp>
          <p:nvSpPr>
            <p:cNvPr id="15399" name="Line 185"/>
            <p:cNvSpPr>
              <a:spLocks noChangeShapeType="1"/>
            </p:cNvSpPr>
            <p:nvPr/>
          </p:nvSpPr>
          <p:spPr bwMode="auto">
            <a:xfrm rot="5400000" flipH="1">
              <a:off x="3243" y="1702"/>
              <a:ext cx="37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Line 186"/>
            <p:cNvSpPr>
              <a:spLocks noChangeShapeType="1"/>
            </p:cNvSpPr>
            <p:nvPr/>
          </p:nvSpPr>
          <p:spPr bwMode="auto">
            <a:xfrm rot="5400000" flipH="1">
              <a:off x="3714" y="1661"/>
              <a:ext cx="29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1" name="Line 187"/>
            <p:cNvSpPr>
              <a:spLocks noChangeShapeType="1"/>
            </p:cNvSpPr>
            <p:nvPr/>
          </p:nvSpPr>
          <p:spPr bwMode="auto">
            <a:xfrm rot="5400000" flipH="1">
              <a:off x="3645" y="1340"/>
              <a:ext cx="0" cy="4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90"/>
          <p:cNvGrpSpPr>
            <a:grpSpLocks/>
          </p:cNvGrpSpPr>
          <p:nvPr/>
        </p:nvGrpSpPr>
        <p:grpSpPr bwMode="auto">
          <a:xfrm>
            <a:off x="1931989" y="2676525"/>
            <a:ext cx="2212975" cy="1951038"/>
            <a:chOff x="417" y="1702"/>
            <a:chExt cx="1883" cy="1661"/>
          </a:xfrm>
        </p:grpSpPr>
        <p:grpSp>
          <p:nvGrpSpPr>
            <p:cNvPr id="10" name="Group 191"/>
            <p:cNvGrpSpPr>
              <a:grpSpLocks/>
            </p:cNvGrpSpPr>
            <p:nvPr/>
          </p:nvGrpSpPr>
          <p:grpSpPr bwMode="auto">
            <a:xfrm>
              <a:off x="417" y="1702"/>
              <a:ext cx="1883" cy="1457"/>
              <a:chOff x="709" y="2078"/>
              <a:chExt cx="1505" cy="1165"/>
            </a:xfrm>
          </p:grpSpPr>
          <p:sp>
            <p:nvSpPr>
              <p:cNvPr id="15392" name="Freeform 192"/>
              <p:cNvSpPr>
                <a:spLocks/>
              </p:cNvSpPr>
              <p:nvPr/>
            </p:nvSpPr>
            <p:spPr bwMode="auto">
              <a:xfrm>
                <a:off x="1333" y="2244"/>
                <a:ext cx="396" cy="657"/>
              </a:xfrm>
              <a:custGeom>
                <a:avLst/>
                <a:gdLst>
                  <a:gd name="T0" fmla="*/ 0 w 396"/>
                  <a:gd name="T1" fmla="*/ 657 h 657"/>
                  <a:gd name="T2" fmla="*/ 0 w 396"/>
                  <a:gd name="T3" fmla="*/ 507 h 657"/>
                  <a:gd name="T4" fmla="*/ 245 w 396"/>
                  <a:gd name="T5" fmla="*/ 363 h 657"/>
                  <a:gd name="T6" fmla="*/ 245 w 396"/>
                  <a:gd name="T7" fmla="*/ 84 h 657"/>
                  <a:gd name="T8" fmla="*/ 396 w 396"/>
                  <a:gd name="T9" fmla="*/ 0 h 657"/>
                  <a:gd name="T10" fmla="*/ 396 w 396"/>
                  <a:gd name="T11" fmla="*/ 423 h 657"/>
                  <a:gd name="T12" fmla="*/ 0 w 396"/>
                  <a:gd name="T13" fmla="*/ 657 h 65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96"/>
                  <a:gd name="T22" fmla="*/ 0 h 657"/>
                  <a:gd name="T23" fmla="*/ 396 w 396"/>
                  <a:gd name="T24" fmla="*/ 657 h 65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96" h="657">
                    <a:moveTo>
                      <a:pt x="0" y="657"/>
                    </a:moveTo>
                    <a:lnTo>
                      <a:pt x="0" y="507"/>
                    </a:lnTo>
                    <a:lnTo>
                      <a:pt x="245" y="363"/>
                    </a:lnTo>
                    <a:lnTo>
                      <a:pt x="245" y="84"/>
                    </a:lnTo>
                    <a:lnTo>
                      <a:pt x="396" y="0"/>
                    </a:lnTo>
                    <a:lnTo>
                      <a:pt x="396" y="423"/>
                    </a:lnTo>
                    <a:lnTo>
                      <a:pt x="0" y="657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3" name="Freeform 193"/>
              <p:cNvSpPr>
                <a:spLocks/>
              </p:cNvSpPr>
              <p:nvPr/>
            </p:nvSpPr>
            <p:spPr bwMode="auto">
              <a:xfrm>
                <a:off x="710" y="2586"/>
                <a:ext cx="1105" cy="656"/>
              </a:xfrm>
              <a:custGeom>
                <a:avLst/>
                <a:gdLst>
                  <a:gd name="T0" fmla="*/ 1104 w 1105"/>
                  <a:gd name="T1" fmla="*/ 656 h 656"/>
                  <a:gd name="T2" fmla="*/ 0 w 1105"/>
                  <a:gd name="T3" fmla="*/ 360 h 656"/>
                  <a:gd name="T4" fmla="*/ 0 w 1105"/>
                  <a:gd name="T5" fmla="*/ 0 h 656"/>
                  <a:gd name="T6" fmla="*/ 626 w 1105"/>
                  <a:gd name="T7" fmla="*/ 168 h 656"/>
                  <a:gd name="T8" fmla="*/ 626 w 1105"/>
                  <a:gd name="T9" fmla="*/ 312 h 656"/>
                  <a:gd name="T10" fmla="*/ 1105 w 1105"/>
                  <a:gd name="T11" fmla="*/ 440 h 656"/>
                  <a:gd name="T12" fmla="*/ 1104 w 1105"/>
                  <a:gd name="T13" fmla="*/ 656 h 6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5"/>
                  <a:gd name="T22" fmla="*/ 0 h 656"/>
                  <a:gd name="T23" fmla="*/ 1105 w 1105"/>
                  <a:gd name="T24" fmla="*/ 656 h 6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5" h="656">
                    <a:moveTo>
                      <a:pt x="1104" y="656"/>
                    </a:moveTo>
                    <a:lnTo>
                      <a:pt x="0" y="360"/>
                    </a:lnTo>
                    <a:lnTo>
                      <a:pt x="0" y="0"/>
                    </a:lnTo>
                    <a:lnTo>
                      <a:pt x="626" y="168"/>
                    </a:lnTo>
                    <a:lnTo>
                      <a:pt x="626" y="312"/>
                    </a:lnTo>
                    <a:lnTo>
                      <a:pt x="1105" y="440"/>
                    </a:lnTo>
                    <a:lnTo>
                      <a:pt x="1104" y="656"/>
                    </a:lnTo>
                    <a:close/>
                  </a:path>
                </a:pathLst>
              </a:custGeom>
              <a:solidFill>
                <a:srgbClr val="66FF66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4" name="Freeform 194"/>
              <p:cNvSpPr>
                <a:spLocks/>
              </p:cNvSpPr>
              <p:nvPr/>
            </p:nvSpPr>
            <p:spPr bwMode="auto">
              <a:xfrm>
                <a:off x="709" y="2445"/>
                <a:ext cx="870" cy="309"/>
              </a:xfrm>
              <a:custGeom>
                <a:avLst/>
                <a:gdLst>
                  <a:gd name="T0" fmla="*/ 0 w 870"/>
                  <a:gd name="T1" fmla="*/ 141 h 309"/>
                  <a:gd name="T2" fmla="*/ 245 w 870"/>
                  <a:gd name="T3" fmla="*/ 0 h 309"/>
                  <a:gd name="T4" fmla="*/ 870 w 870"/>
                  <a:gd name="T5" fmla="*/ 165 h 309"/>
                  <a:gd name="T6" fmla="*/ 627 w 870"/>
                  <a:gd name="T7" fmla="*/ 309 h 309"/>
                  <a:gd name="T8" fmla="*/ 0 w 870"/>
                  <a:gd name="T9" fmla="*/ 141 h 3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0"/>
                  <a:gd name="T16" fmla="*/ 0 h 309"/>
                  <a:gd name="T17" fmla="*/ 870 w 870"/>
                  <a:gd name="T18" fmla="*/ 309 h 3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0" h="309">
                    <a:moveTo>
                      <a:pt x="0" y="141"/>
                    </a:moveTo>
                    <a:lnTo>
                      <a:pt x="245" y="0"/>
                    </a:lnTo>
                    <a:lnTo>
                      <a:pt x="870" y="165"/>
                    </a:lnTo>
                    <a:lnTo>
                      <a:pt x="627" y="309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33CC33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5" name="Freeform 195"/>
              <p:cNvSpPr>
                <a:spLocks/>
              </p:cNvSpPr>
              <p:nvPr/>
            </p:nvSpPr>
            <p:spPr bwMode="auto">
              <a:xfrm>
                <a:off x="955" y="2166"/>
                <a:ext cx="624" cy="447"/>
              </a:xfrm>
              <a:custGeom>
                <a:avLst/>
                <a:gdLst>
                  <a:gd name="T0" fmla="*/ 624 w 624"/>
                  <a:gd name="T1" fmla="*/ 447 h 447"/>
                  <a:gd name="T2" fmla="*/ 0 w 624"/>
                  <a:gd name="T3" fmla="*/ 279 h 447"/>
                  <a:gd name="T4" fmla="*/ 0 w 624"/>
                  <a:gd name="T5" fmla="*/ 0 h 447"/>
                  <a:gd name="T6" fmla="*/ 624 w 624"/>
                  <a:gd name="T7" fmla="*/ 168 h 447"/>
                  <a:gd name="T8" fmla="*/ 624 w 624"/>
                  <a:gd name="T9" fmla="*/ 447 h 4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447"/>
                  <a:gd name="T17" fmla="*/ 624 w 624"/>
                  <a:gd name="T18" fmla="*/ 447 h 4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447">
                    <a:moveTo>
                      <a:pt x="624" y="447"/>
                    </a:moveTo>
                    <a:lnTo>
                      <a:pt x="0" y="279"/>
                    </a:lnTo>
                    <a:lnTo>
                      <a:pt x="0" y="0"/>
                    </a:lnTo>
                    <a:lnTo>
                      <a:pt x="624" y="168"/>
                    </a:lnTo>
                    <a:lnTo>
                      <a:pt x="624" y="447"/>
                    </a:lnTo>
                    <a:close/>
                  </a:path>
                </a:pathLst>
              </a:custGeom>
              <a:solidFill>
                <a:srgbClr val="66FF66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6" name="Freeform 196"/>
              <p:cNvSpPr>
                <a:spLocks/>
              </p:cNvSpPr>
              <p:nvPr/>
            </p:nvSpPr>
            <p:spPr bwMode="auto">
              <a:xfrm>
                <a:off x="1333" y="2667"/>
                <a:ext cx="881" cy="360"/>
              </a:xfrm>
              <a:custGeom>
                <a:avLst/>
                <a:gdLst>
                  <a:gd name="T0" fmla="*/ 0 w 881"/>
                  <a:gd name="T1" fmla="*/ 231 h 360"/>
                  <a:gd name="T2" fmla="*/ 480 w 881"/>
                  <a:gd name="T3" fmla="*/ 360 h 360"/>
                  <a:gd name="T4" fmla="*/ 881 w 881"/>
                  <a:gd name="T5" fmla="*/ 126 h 360"/>
                  <a:gd name="T6" fmla="*/ 396 w 881"/>
                  <a:gd name="T7" fmla="*/ 0 h 360"/>
                  <a:gd name="T8" fmla="*/ 0 w 881"/>
                  <a:gd name="T9" fmla="*/ 231 h 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1"/>
                  <a:gd name="T16" fmla="*/ 0 h 360"/>
                  <a:gd name="T17" fmla="*/ 881 w 881"/>
                  <a:gd name="T18" fmla="*/ 360 h 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1" h="360">
                    <a:moveTo>
                      <a:pt x="0" y="231"/>
                    </a:moveTo>
                    <a:lnTo>
                      <a:pt x="480" y="360"/>
                    </a:lnTo>
                    <a:lnTo>
                      <a:pt x="881" y="126"/>
                    </a:lnTo>
                    <a:lnTo>
                      <a:pt x="396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33CC33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7" name="Freeform 197"/>
              <p:cNvSpPr>
                <a:spLocks/>
              </p:cNvSpPr>
              <p:nvPr/>
            </p:nvSpPr>
            <p:spPr bwMode="auto">
              <a:xfrm>
                <a:off x="1813" y="2796"/>
                <a:ext cx="399" cy="447"/>
              </a:xfrm>
              <a:custGeom>
                <a:avLst/>
                <a:gdLst>
                  <a:gd name="T0" fmla="*/ 3 w 399"/>
                  <a:gd name="T1" fmla="*/ 231 h 447"/>
                  <a:gd name="T2" fmla="*/ 0 w 399"/>
                  <a:gd name="T3" fmla="*/ 447 h 447"/>
                  <a:gd name="T4" fmla="*/ 399 w 399"/>
                  <a:gd name="T5" fmla="*/ 220 h 447"/>
                  <a:gd name="T6" fmla="*/ 399 w 399"/>
                  <a:gd name="T7" fmla="*/ 0 h 447"/>
                  <a:gd name="T8" fmla="*/ 3 w 399"/>
                  <a:gd name="T9" fmla="*/ 231 h 4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9"/>
                  <a:gd name="T16" fmla="*/ 0 h 447"/>
                  <a:gd name="T17" fmla="*/ 399 w 399"/>
                  <a:gd name="T18" fmla="*/ 447 h 4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9" h="447">
                    <a:moveTo>
                      <a:pt x="3" y="231"/>
                    </a:moveTo>
                    <a:lnTo>
                      <a:pt x="0" y="447"/>
                    </a:lnTo>
                    <a:lnTo>
                      <a:pt x="399" y="220"/>
                    </a:lnTo>
                    <a:lnTo>
                      <a:pt x="399" y="0"/>
                    </a:lnTo>
                    <a:lnTo>
                      <a:pt x="3" y="231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3399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8" name="Freeform 198"/>
              <p:cNvSpPr>
                <a:spLocks/>
              </p:cNvSpPr>
              <p:nvPr/>
            </p:nvSpPr>
            <p:spPr bwMode="auto">
              <a:xfrm>
                <a:off x="955" y="2078"/>
                <a:ext cx="774" cy="259"/>
              </a:xfrm>
              <a:custGeom>
                <a:avLst/>
                <a:gdLst>
                  <a:gd name="T0" fmla="*/ 774 w 774"/>
                  <a:gd name="T1" fmla="*/ 166 h 259"/>
                  <a:gd name="T2" fmla="*/ 153 w 774"/>
                  <a:gd name="T3" fmla="*/ 0 h 259"/>
                  <a:gd name="T4" fmla="*/ 0 w 774"/>
                  <a:gd name="T5" fmla="*/ 88 h 259"/>
                  <a:gd name="T6" fmla="*/ 621 w 774"/>
                  <a:gd name="T7" fmla="*/ 259 h 259"/>
                  <a:gd name="T8" fmla="*/ 774 w 774"/>
                  <a:gd name="T9" fmla="*/ 166 h 2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4"/>
                  <a:gd name="T16" fmla="*/ 0 h 259"/>
                  <a:gd name="T17" fmla="*/ 774 w 774"/>
                  <a:gd name="T18" fmla="*/ 259 h 2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4" h="259">
                    <a:moveTo>
                      <a:pt x="774" y="166"/>
                    </a:moveTo>
                    <a:lnTo>
                      <a:pt x="153" y="0"/>
                    </a:lnTo>
                    <a:lnTo>
                      <a:pt x="0" y="88"/>
                    </a:lnTo>
                    <a:lnTo>
                      <a:pt x="621" y="259"/>
                    </a:lnTo>
                    <a:lnTo>
                      <a:pt x="774" y="166"/>
                    </a:lnTo>
                    <a:close/>
                  </a:path>
                </a:pathLst>
              </a:custGeom>
              <a:solidFill>
                <a:srgbClr val="33CC33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88" name="Line 199"/>
            <p:cNvSpPr>
              <a:spLocks noChangeShapeType="1"/>
            </p:cNvSpPr>
            <p:nvPr/>
          </p:nvSpPr>
          <p:spPr bwMode="auto">
            <a:xfrm flipV="1">
              <a:off x="676" y="2735"/>
              <a:ext cx="360" cy="20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Oval 200"/>
            <p:cNvSpPr>
              <a:spLocks noChangeArrowheads="1"/>
            </p:cNvSpPr>
            <p:nvPr/>
          </p:nvSpPr>
          <p:spPr bwMode="auto">
            <a:xfrm rot="3600000">
              <a:off x="832" y="1969"/>
              <a:ext cx="220" cy="147"/>
            </a:xfrm>
            <a:prstGeom prst="ellipse">
              <a:avLst/>
            </a:prstGeom>
            <a:gradFill rotWithShape="1">
              <a:gsLst>
                <a:gs pos="0">
                  <a:srgbClr val="228722"/>
                </a:gs>
                <a:gs pos="50000">
                  <a:srgbClr val="33CC33"/>
                </a:gs>
                <a:gs pos="100000">
                  <a:srgbClr val="22872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Oval 201"/>
            <p:cNvSpPr>
              <a:spLocks noChangeArrowheads="1"/>
            </p:cNvSpPr>
            <p:nvPr/>
          </p:nvSpPr>
          <p:spPr bwMode="auto">
            <a:xfrm>
              <a:off x="1625" y="2575"/>
              <a:ext cx="297" cy="169"/>
            </a:xfrm>
            <a:prstGeom prst="ellipse">
              <a:avLst/>
            </a:prstGeom>
            <a:gradFill rotWithShape="1">
              <a:gsLst>
                <a:gs pos="0">
                  <a:srgbClr val="228722"/>
                </a:gs>
                <a:gs pos="50000">
                  <a:srgbClr val="33CC33"/>
                </a:gs>
                <a:gs pos="100000">
                  <a:srgbClr val="228722"/>
                </a:gs>
              </a:gsLst>
              <a:lin ang="0" scaled="1"/>
            </a:gra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5391" name="Picture 202" descr="ob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1" y="2854"/>
              <a:ext cx="184" cy="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259" name="Text Box 203"/>
          <p:cNvSpPr txBox="1">
            <a:spLocks noChangeArrowheads="1"/>
          </p:cNvSpPr>
          <p:nvPr/>
        </p:nvSpPr>
        <p:spPr bwMode="auto">
          <a:xfrm>
            <a:off x="8696325" y="2759075"/>
            <a:ext cx="1162878" cy="40011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18000" rIns="1800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Necessary</a:t>
            </a:r>
            <a:endParaRPr lang="th-TH" sz="2000" b="1">
              <a:solidFill>
                <a:schemeClr val="bg1"/>
              </a:solidFill>
            </a:endParaRPr>
          </a:p>
        </p:txBody>
      </p:sp>
      <p:sp>
        <p:nvSpPr>
          <p:cNvPr id="45260" name="Text Box 204"/>
          <p:cNvSpPr txBox="1">
            <a:spLocks noChangeArrowheads="1"/>
          </p:cNvSpPr>
          <p:nvPr/>
        </p:nvSpPr>
        <p:spPr bwMode="auto">
          <a:xfrm>
            <a:off x="8628063" y="6356350"/>
            <a:ext cx="1162878" cy="40011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18000" rIns="1800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Necessary</a:t>
            </a:r>
            <a:endParaRPr lang="th-TH" sz="2000" b="1">
              <a:solidFill>
                <a:schemeClr val="bg1"/>
              </a:solidFill>
            </a:endParaRPr>
          </a:p>
        </p:txBody>
      </p:sp>
      <p:sp>
        <p:nvSpPr>
          <p:cNvPr id="45262" name="Freeform 206"/>
          <p:cNvSpPr>
            <a:spLocks/>
          </p:cNvSpPr>
          <p:nvPr/>
        </p:nvSpPr>
        <p:spPr bwMode="auto">
          <a:xfrm>
            <a:off x="2844800" y="3057526"/>
            <a:ext cx="357188" cy="614363"/>
          </a:xfrm>
          <a:custGeom>
            <a:avLst/>
            <a:gdLst>
              <a:gd name="T0" fmla="*/ 357188 w 225"/>
              <a:gd name="T1" fmla="*/ 0 h 387"/>
              <a:gd name="T2" fmla="*/ 355600 w 225"/>
              <a:gd name="T3" fmla="*/ 396875 h 387"/>
              <a:gd name="T4" fmla="*/ 0 w 225"/>
              <a:gd name="T5" fmla="*/ 614363 h 387"/>
              <a:gd name="T6" fmla="*/ 0 60000 65536"/>
              <a:gd name="T7" fmla="*/ 0 60000 65536"/>
              <a:gd name="T8" fmla="*/ 0 60000 65536"/>
              <a:gd name="T9" fmla="*/ 0 w 225"/>
              <a:gd name="T10" fmla="*/ 0 h 387"/>
              <a:gd name="T11" fmla="*/ 225 w 225"/>
              <a:gd name="T12" fmla="*/ 387 h 3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" h="387">
                <a:moveTo>
                  <a:pt x="225" y="0"/>
                </a:moveTo>
                <a:lnTo>
                  <a:pt x="224" y="250"/>
                </a:lnTo>
                <a:lnTo>
                  <a:pt x="0" y="387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275" name="Oval 219"/>
          <p:cNvSpPr>
            <a:spLocks noChangeArrowheads="1"/>
          </p:cNvSpPr>
          <p:nvPr/>
        </p:nvSpPr>
        <p:spPr bwMode="auto">
          <a:xfrm>
            <a:off x="3338513" y="3702050"/>
            <a:ext cx="349250" cy="198438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277" name="Text Box 221"/>
          <p:cNvSpPr txBox="1">
            <a:spLocks noChangeArrowheads="1"/>
          </p:cNvSpPr>
          <p:nvPr/>
        </p:nvSpPr>
        <p:spPr bwMode="auto">
          <a:xfrm>
            <a:off x="6664326" y="4367214"/>
            <a:ext cx="2720975" cy="5111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ctr"/>
            <a:r>
              <a:rPr lang="en-US" sz="1600"/>
              <a:t>Hole’s information is placed on a separated view.</a:t>
            </a:r>
            <a:endParaRPr lang="th-TH" sz="1600"/>
          </a:p>
        </p:txBody>
      </p:sp>
      <p:grpSp>
        <p:nvGrpSpPr>
          <p:cNvPr id="11" name="Group 237"/>
          <p:cNvGrpSpPr>
            <a:grpSpLocks/>
          </p:cNvGrpSpPr>
          <p:nvPr/>
        </p:nvGrpSpPr>
        <p:grpSpPr bwMode="auto">
          <a:xfrm>
            <a:off x="6954838" y="4940300"/>
            <a:ext cx="703262" cy="698500"/>
            <a:chOff x="3421" y="3112"/>
            <a:chExt cx="443" cy="440"/>
          </a:xfrm>
        </p:grpSpPr>
        <p:sp>
          <p:nvSpPr>
            <p:cNvPr id="15384" name="Line 222"/>
            <p:cNvSpPr>
              <a:spLocks noChangeShapeType="1"/>
            </p:cNvSpPr>
            <p:nvPr/>
          </p:nvSpPr>
          <p:spPr bwMode="auto">
            <a:xfrm flipV="1">
              <a:off x="3424" y="3112"/>
              <a:ext cx="0" cy="3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Line 223"/>
            <p:cNvSpPr>
              <a:spLocks noChangeShapeType="1"/>
            </p:cNvSpPr>
            <p:nvPr/>
          </p:nvSpPr>
          <p:spPr bwMode="auto">
            <a:xfrm flipV="1">
              <a:off x="3864" y="3112"/>
              <a:ext cx="0" cy="4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224"/>
            <p:cNvSpPr>
              <a:spLocks noChangeShapeType="1"/>
            </p:cNvSpPr>
            <p:nvPr/>
          </p:nvSpPr>
          <p:spPr bwMode="auto">
            <a:xfrm>
              <a:off x="3421" y="3152"/>
              <a:ext cx="44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238"/>
          <p:cNvGrpSpPr>
            <a:grpSpLocks/>
          </p:cNvGrpSpPr>
          <p:nvPr/>
        </p:nvGrpSpPr>
        <p:grpSpPr bwMode="auto">
          <a:xfrm>
            <a:off x="8656638" y="4902200"/>
            <a:ext cx="627062" cy="546100"/>
            <a:chOff x="4493" y="3088"/>
            <a:chExt cx="395" cy="344"/>
          </a:xfrm>
        </p:grpSpPr>
        <p:sp>
          <p:nvSpPr>
            <p:cNvPr id="15381" name="Line 225"/>
            <p:cNvSpPr>
              <a:spLocks noChangeShapeType="1"/>
            </p:cNvSpPr>
            <p:nvPr/>
          </p:nvSpPr>
          <p:spPr bwMode="auto">
            <a:xfrm flipV="1">
              <a:off x="4496" y="3088"/>
              <a:ext cx="0" cy="2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226"/>
            <p:cNvSpPr>
              <a:spLocks noChangeShapeType="1"/>
            </p:cNvSpPr>
            <p:nvPr/>
          </p:nvSpPr>
          <p:spPr bwMode="auto">
            <a:xfrm flipV="1">
              <a:off x="4888" y="3088"/>
              <a:ext cx="0" cy="3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227"/>
            <p:cNvSpPr>
              <a:spLocks noChangeShapeType="1"/>
            </p:cNvSpPr>
            <p:nvPr/>
          </p:nvSpPr>
          <p:spPr bwMode="auto">
            <a:xfrm>
              <a:off x="4493" y="3152"/>
              <a:ext cx="39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291" name="Line 235"/>
          <p:cNvSpPr>
            <a:spLocks noChangeShapeType="1"/>
          </p:cNvSpPr>
          <p:nvPr/>
        </p:nvSpPr>
        <p:spPr bwMode="auto">
          <a:xfrm>
            <a:off x="1943100" y="1905000"/>
            <a:ext cx="830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Text Box 236"/>
          <p:cNvSpPr txBox="1">
            <a:spLocks noChangeArrowheads="1"/>
          </p:cNvSpPr>
          <p:nvPr/>
        </p:nvSpPr>
        <p:spPr bwMode="auto">
          <a:xfrm>
            <a:off x="1512888" y="185739"/>
            <a:ext cx="9144001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Suggestions:</a:t>
            </a:r>
            <a:r>
              <a:rPr lang="en-US" sz="28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800" b="1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Select an adjacent view</a:t>
            </a:r>
          </a:p>
        </p:txBody>
      </p:sp>
      <p:sp>
        <p:nvSpPr>
          <p:cNvPr id="45296" name="Freeform 240"/>
          <p:cNvSpPr>
            <a:spLocks/>
          </p:cNvSpPr>
          <p:nvPr/>
        </p:nvSpPr>
        <p:spPr bwMode="auto">
          <a:xfrm>
            <a:off x="7181850" y="2881313"/>
            <a:ext cx="1136650" cy="469900"/>
          </a:xfrm>
          <a:custGeom>
            <a:avLst/>
            <a:gdLst>
              <a:gd name="T0" fmla="*/ 0 w 728"/>
              <a:gd name="T1" fmla="*/ 469900 h 305"/>
              <a:gd name="T2" fmla="*/ 824384 w 728"/>
              <a:gd name="T3" fmla="*/ 0 h 305"/>
              <a:gd name="T4" fmla="*/ 1136650 w 728"/>
              <a:gd name="T5" fmla="*/ 0 h 305"/>
              <a:gd name="T6" fmla="*/ 0 60000 65536"/>
              <a:gd name="T7" fmla="*/ 0 60000 65536"/>
              <a:gd name="T8" fmla="*/ 0 60000 65536"/>
              <a:gd name="T9" fmla="*/ 0 w 728"/>
              <a:gd name="T10" fmla="*/ 0 h 305"/>
              <a:gd name="T11" fmla="*/ 728 w 728"/>
              <a:gd name="T12" fmla="*/ 305 h 3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8" h="305">
                <a:moveTo>
                  <a:pt x="0" y="305"/>
                </a:moveTo>
                <a:lnTo>
                  <a:pt x="528" y="0"/>
                </a:lnTo>
                <a:lnTo>
                  <a:pt x="728" y="0"/>
                </a:lnTo>
              </a:path>
            </a:pathLst>
          </a:custGeom>
          <a:noFill/>
          <a:ln w="19050">
            <a:solidFill>
              <a:srgbClr val="0000F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299" name="Text Box 243"/>
          <p:cNvSpPr txBox="1">
            <a:spLocks noChangeArrowheads="1"/>
          </p:cNvSpPr>
          <p:nvPr/>
        </p:nvSpPr>
        <p:spPr bwMode="auto">
          <a:xfrm>
            <a:off x="7934326" y="2125664"/>
            <a:ext cx="2212975" cy="5111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ctr"/>
            <a:r>
              <a:rPr lang="en-US" sz="1600"/>
              <a:t>All information is placed</a:t>
            </a:r>
          </a:p>
          <a:p>
            <a:pPr algn="ctr"/>
            <a:r>
              <a:rPr lang="en-US" sz="1600"/>
              <a:t>on a single view</a:t>
            </a:r>
            <a:r>
              <a:rPr lang="th-TH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2029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9" presetClass="pat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-0.1 -0.03542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45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-18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4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45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45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45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4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45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223" grpId="0" animBg="1"/>
      <p:bldP spid="45223" grpId="1" animBg="1"/>
      <p:bldP spid="45223" grpId="2" animBg="1"/>
      <p:bldP spid="45259" grpId="0" animBg="1"/>
      <p:bldP spid="45260" grpId="0" animBg="1"/>
      <p:bldP spid="45260" grpId="1" animBg="1"/>
      <p:bldP spid="45262" grpId="0" animBg="1"/>
      <p:bldP spid="45262" grpId="1" animBg="1"/>
      <p:bldP spid="45262" grpId="2" animBg="1"/>
      <p:bldP spid="45275" grpId="0" animBg="1"/>
      <p:bldP spid="45275" grpId="1" animBg="1"/>
      <p:bldP spid="45277" grpId="0" animBg="1"/>
      <p:bldP spid="45277" grpId="1" animBg="1"/>
      <p:bldP spid="45291" grpId="0" animBg="1"/>
      <p:bldP spid="45296" grpId="0" animBg="1"/>
      <p:bldP spid="4529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85789"/>
            <a:ext cx="87439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534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6"/>
          <p:cNvGrpSpPr>
            <a:grpSpLocks/>
          </p:cNvGrpSpPr>
          <p:nvPr/>
        </p:nvGrpSpPr>
        <p:grpSpPr bwMode="auto">
          <a:xfrm>
            <a:off x="3248025" y="1879601"/>
            <a:ext cx="3640138" cy="2379663"/>
            <a:chOff x="1022" y="1184"/>
            <a:chExt cx="2293" cy="1499"/>
          </a:xfrm>
        </p:grpSpPr>
        <p:sp>
          <p:nvSpPr>
            <p:cNvPr id="16489" name="Rectangle 109"/>
            <p:cNvSpPr>
              <a:spLocks noChangeArrowheads="1"/>
            </p:cNvSpPr>
            <p:nvPr/>
          </p:nvSpPr>
          <p:spPr bwMode="auto">
            <a:xfrm>
              <a:off x="1022" y="1184"/>
              <a:ext cx="2293" cy="149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0" name="Rectangle 137"/>
            <p:cNvSpPr>
              <a:spLocks noChangeArrowheads="1"/>
            </p:cNvSpPr>
            <p:nvPr/>
          </p:nvSpPr>
          <p:spPr bwMode="auto">
            <a:xfrm>
              <a:off x="2767" y="2453"/>
              <a:ext cx="548" cy="22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17"/>
          <p:cNvGrpSpPr>
            <a:grpSpLocks/>
          </p:cNvGrpSpPr>
          <p:nvPr/>
        </p:nvGrpSpPr>
        <p:grpSpPr bwMode="auto">
          <a:xfrm>
            <a:off x="3248025" y="4416426"/>
            <a:ext cx="3646488" cy="2379663"/>
            <a:chOff x="1022" y="2782"/>
            <a:chExt cx="2297" cy="1499"/>
          </a:xfrm>
        </p:grpSpPr>
        <p:sp>
          <p:nvSpPr>
            <p:cNvPr id="16487" name="Rectangle 147"/>
            <p:cNvSpPr>
              <a:spLocks noChangeArrowheads="1"/>
            </p:cNvSpPr>
            <p:nvPr/>
          </p:nvSpPr>
          <p:spPr bwMode="auto">
            <a:xfrm>
              <a:off x="1022" y="2782"/>
              <a:ext cx="2293" cy="149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8" name="Rectangle 173"/>
            <p:cNvSpPr>
              <a:spLocks noChangeArrowheads="1"/>
            </p:cNvSpPr>
            <p:nvPr/>
          </p:nvSpPr>
          <p:spPr bwMode="auto">
            <a:xfrm>
              <a:off x="2770" y="4049"/>
              <a:ext cx="549" cy="22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18"/>
          <p:cNvGrpSpPr>
            <a:grpSpLocks/>
          </p:cNvGrpSpPr>
          <p:nvPr/>
        </p:nvGrpSpPr>
        <p:grpSpPr bwMode="auto">
          <a:xfrm>
            <a:off x="6969125" y="4406901"/>
            <a:ext cx="3640138" cy="2379663"/>
            <a:chOff x="3430" y="2776"/>
            <a:chExt cx="2293" cy="1499"/>
          </a:xfrm>
        </p:grpSpPr>
        <p:sp>
          <p:nvSpPr>
            <p:cNvPr id="16485" name="Rectangle 180"/>
            <p:cNvSpPr>
              <a:spLocks noChangeArrowheads="1"/>
            </p:cNvSpPr>
            <p:nvPr/>
          </p:nvSpPr>
          <p:spPr bwMode="auto">
            <a:xfrm>
              <a:off x="3430" y="2776"/>
              <a:ext cx="2293" cy="149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6" name="Rectangle 208"/>
            <p:cNvSpPr>
              <a:spLocks noChangeArrowheads="1"/>
            </p:cNvSpPr>
            <p:nvPr/>
          </p:nvSpPr>
          <p:spPr bwMode="auto">
            <a:xfrm>
              <a:off x="5175" y="4045"/>
              <a:ext cx="548" cy="22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1970089" y="1039813"/>
            <a:ext cx="7964487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/>
              <a:t>3. Choose the views that are suitable to a drawing sheet.</a:t>
            </a:r>
            <a:endParaRPr lang="th-TH" sz="240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670051" y="1990725"/>
            <a:ext cx="1408113" cy="2184400"/>
            <a:chOff x="228" y="1598"/>
            <a:chExt cx="1179" cy="1834"/>
          </a:xfrm>
        </p:grpSpPr>
        <p:sp>
          <p:nvSpPr>
            <p:cNvPr id="16479" name="Freeform 8"/>
            <p:cNvSpPr>
              <a:spLocks/>
            </p:cNvSpPr>
            <p:nvPr/>
          </p:nvSpPr>
          <p:spPr bwMode="auto">
            <a:xfrm>
              <a:off x="434" y="1693"/>
              <a:ext cx="797" cy="1739"/>
            </a:xfrm>
            <a:custGeom>
              <a:avLst/>
              <a:gdLst>
                <a:gd name="T0" fmla="*/ 0 w 797"/>
                <a:gd name="T1" fmla="*/ 0 h 1739"/>
                <a:gd name="T2" fmla="*/ 0 w 797"/>
                <a:gd name="T3" fmla="*/ 878 h 1739"/>
                <a:gd name="T4" fmla="*/ 225 w 797"/>
                <a:gd name="T5" fmla="*/ 749 h 1739"/>
                <a:gd name="T6" fmla="*/ 320 w 797"/>
                <a:gd name="T7" fmla="*/ 732 h 1739"/>
                <a:gd name="T8" fmla="*/ 410 w 797"/>
                <a:gd name="T9" fmla="*/ 765 h 1739"/>
                <a:gd name="T10" fmla="*/ 488 w 797"/>
                <a:gd name="T11" fmla="*/ 839 h 1739"/>
                <a:gd name="T12" fmla="*/ 578 w 797"/>
                <a:gd name="T13" fmla="*/ 968 h 1739"/>
                <a:gd name="T14" fmla="*/ 617 w 797"/>
                <a:gd name="T15" fmla="*/ 1058 h 1739"/>
                <a:gd name="T16" fmla="*/ 645 w 797"/>
                <a:gd name="T17" fmla="*/ 1171 h 1739"/>
                <a:gd name="T18" fmla="*/ 640 w 797"/>
                <a:gd name="T19" fmla="*/ 1250 h 1739"/>
                <a:gd name="T20" fmla="*/ 601 w 797"/>
                <a:gd name="T21" fmla="*/ 1356 h 1739"/>
                <a:gd name="T22" fmla="*/ 369 w 797"/>
                <a:gd name="T23" fmla="*/ 1491 h 1739"/>
                <a:gd name="T24" fmla="*/ 797 w 797"/>
                <a:gd name="T25" fmla="*/ 1739 h 1739"/>
                <a:gd name="T26" fmla="*/ 797 w 797"/>
                <a:gd name="T27" fmla="*/ 461 h 1739"/>
                <a:gd name="T28" fmla="*/ 0 w 797"/>
                <a:gd name="T29" fmla="*/ 0 h 17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7"/>
                <a:gd name="T46" fmla="*/ 0 h 1739"/>
                <a:gd name="T47" fmla="*/ 797 w 797"/>
                <a:gd name="T48" fmla="*/ 1739 h 17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7" h="1739">
                  <a:moveTo>
                    <a:pt x="0" y="0"/>
                  </a:moveTo>
                  <a:lnTo>
                    <a:pt x="0" y="878"/>
                  </a:lnTo>
                  <a:lnTo>
                    <a:pt x="225" y="749"/>
                  </a:lnTo>
                  <a:lnTo>
                    <a:pt x="320" y="732"/>
                  </a:lnTo>
                  <a:lnTo>
                    <a:pt x="410" y="765"/>
                  </a:lnTo>
                  <a:lnTo>
                    <a:pt x="488" y="839"/>
                  </a:lnTo>
                  <a:lnTo>
                    <a:pt x="578" y="968"/>
                  </a:lnTo>
                  <a:lnTo>
                    <a:pt x="617" y="1058"/>
                  </a:lnTo>
                  <a:lnTo>
                    <a:pt x="645" y="1171"/>
                  </a:lnTo>
                  <a:lnTo>
                    <a:pt x="640" y="1250"/>
                  </a:lnTo>
                  <a:lnTo>
                    <a:pt x="601" y="1356"/>
                  </a:lnTo>
                  <a:lnTo>
                    <a:pt x="369" y="1491"/>
                  </a:lnTo>
                  <a:lnTo>
                    <a:pt x="797" y="1739"/>
                  </a:lnTo>
                  <a:lnTo>
                    <a:pt x="79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66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0" name="Freeform 9"/>
            <p:cNvSpPr>
              <a:spLocks/>
            </p:cNvSpPr>
            <p:nvPr/>
          </p:nvSpPr>
          <p:spPr bwMode="auto">
            <a:xfrm>
              <a:off x="228" y="2412"/>
              <a:ext cx="870" cy="879"/>
            </a:xfrm>
            <a:custGeom>
              <a:avLst/>
              <a:gdLst>
                <a:gd name="T0" fmla="*/ 0 w 870"/>
                <a:gd name="T1" fmla="*/ 276 h 879"/>
                <a:gd name="T2" fmla="*/ 32 w 870"/>
                <a:gd name="T3" fmla="*/ 266 h 879"/>
                <a:gd name="T4" fmla="*/ 111 w 870"/>
                <a:gd name="T5" fmla="*/ 238 h 879"/>
                <a:gd name="T6" fmla="*/ 173 w 870"/>
                <a:gd name="T7" fmla="*/ 255 h 879"/>
                <a:gd name="T8" fmla="*/ 274 w 870"/>
                <a:gd name="T9" fmla="*/ 317 h 879"/>
                <a:gd name="T10" fmla="*/ 347 w 870"/>
                <a:gd name="T11" fmla="*/ 401 h 879"/>
                <a:gd name="T12" fmla="*/ 403 w 870"/>
                <a:gd name="T13" fmla="*/ 491 h 879"/>
                <a:gd name="T14" fmla="*/ 442 w 870"/>
                <a:gd name="T15" fmla="*/ 581 h 879"/>
                <a:gd name="T16" fmla="*/ 464 w 870"/>
                <a:gd name="T17" fmla="*/ 665 h 879"/>
                <a:gd name="T18" fmla="*/ 453 w 870"/>
                <a:gd name="T19" fmla="*/ 755 h 879"/>
                <a:gd name="T20" fmla="*/ 442 w 870"/>
                <a:gd name="T21" fmla="*/ 817 h 879"/>
                <a:gd name="T22" fmla="*/ 391 w 870"/>
                <a:gd name="T23" fmla="*/ 879 h 879"/>
                <a:gd name="T24" fmla="*/ 801 w 870"/>
                <a:gd name="T25" fmla="*/ 642 h 879"/>
                <a:gd name="T26" fmla="*/ 849 w 870"/>
                <a:gd name="T27" fmla="*/ 594 h 879"/>
                <a:gd name="T28" fmla="*/ 870 w 870"/>
                <a:gd name="T29" fmla="*/ 516 h 879"/>
                <a:gd name="T30" fmla="*/ 870 w 870"/>
                <a:gd name="T31" fmla="*/ 423 h 879"/>
                <a:gd name="T32" fmla="*/ 846 w 870"/>
                <a:gd name="T33" fmla="*/ 333 h 879"/>
                <a:gd name="T34" fmla="*/ 807 w 870"/>
                <a:gd name="T35" fmla="*/ 240 h 879"/>
                <a:gd name="T36" fmla="*/ 747 w 870"/>
                <a:gd name="T37" fmla="*/ 156 h 879"/>
                <a:gd name="T38" fmla="*/ 699 w 870"/>
                <a:gd name="T39" fmla="*/ 105 h 879"/>
                <a:gd name="T40" fmla="*/ 639 w 870"/>
                <a:gd name="T41" fmla="*/ 54 h 879"/>
                <a:gd name="T42" fmla="*/ 585 w 870"/>
                <a:gd name="T43" fmla="*/ 18 h 879"/>
                <a:gd name="T44" fmla="*/ 528 w 870"/>
                <a:gd name="T45" fmla="*/ 3 h 879"/>
                <a:gd name="T46" fmla="*/ 477 w 870"/>
                <a:gd name="T47" fmla="*/ 0 h 879"/>
                <a:gd name="T48" fmla="*/ 431 w 870"/>
                <a:gd name="T49" fmla="*/ 24 h 879"/>
                <a:gd name="T50" fmla="*/ 54 w 870"/>
                <a:gd name="T51" fmla="*/ 234 h 879"/>
                <a:gd name="T52" fmla="*/ 0 w 870"/>
                <a:gd name="T53" fmla="*/ 276 h 87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70"/>
                <a:gd name="T82" fmla="*/ 0 h 879"/>
                <a:gd name="T83" fmla="*/ 870 w 870"/>
                <a:gd name="T84" fmla="*/ 879 h 87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70" h="879">
                  <a:moveTo>
                    <a:pt x="0" y="276"/>
                  </a:moveTo>
                  <a:lnTo>
                    <a:pt x="32" y="266"/>
                  </a:lnTo>
                  <a:lnTo>
                    <a:pt x="111" y="238"/>
                  </a:lnTo>
                  <a:lnTo>
                    <a:pt x="173" y="255"/>
                  </a:lnTo>
                  <a:lnTo>
                    <a:pt x="274" y="317"/>
                  </a:lnTo>
                  <a:lnTo>
                    <a:pt x="347" y="401"/>
                  </a:lnTo>
                  <a:lnTo>
                    <a:pt x="403" y="491"/>
                  </a:lnTo>
                  <a:lnTo>
                    <a:pt x="442" y="581"/>
                  </a:lnTo>
                  <a:lnTo>
                    <a:pt x="464" y="665"/>
                  </a:lnTo>
                  <a:lnTo>
                    <a:pt x="453" y="755"/>
                  </a:lnTo>
                  <a:lnTo>
                    <a:pt x="442" y="817"/>
                  </a:lnTo>
                  <a:lnTo>
                    <a:pt x="391" y="879"/>
                  </a:lnTo>
                  <a:lnTo>
                    <a:pt x="801" y="642"/>
                  </a:lnTo>
                  <a:lnTo>
                    <a:pt x="849" y="594"/>
                  </a:lnTo>
                  <a:lnTo>
                    <a:pt x="870" y="516"/>
                  </a:lnTo>
                  <a:lnTo>
                    <a:pt x="870" y="423"/>
                  </a:lnTo>
                  <a:lnTo>
                    <a:pt x="846" y="333"/>
                  </a:lnTo>
                  <a:lnTo>
                    <a:pt x="807" y="240"/>
                  </a:lnTo>
                  <a:lnTo>
                    <a:pt x="747" y="156"/>
                  </a:lnTo>
                  <a:lnTo>
                    <a:pt x="699" y="105"/>
                  </a:lnTo>
                  <a:lnTo>
                    <a:pt x="639" y="54"/>
                  </a:lnTo>
                  <a:lnTo>
                    <a:pt x="585" y="18"/>
                  </a:lnTo>
                  <a:lnTo>
                    <a:pt x="528" y="3"/>
                  </a:lnTo>
                  <a:lnTo>
                    <a:pt x="477" y="0"/>
                  </a:lnTo>
                  <a:lnTo>
                    <a:pt x="431" y="24"/>
                  </a:lnTo>
                  <a:lnTo>
                    <a:pt x="54" y="234"/>
                  </a:lnTo>
                  <a:lnTo>
                    <a:pt x="0" y="276"/>
                  </a:lnTo>
                  <a:close/>
                </a:path>
              </a:pathLst>
            </a:cu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2700000" scaled="1"/>
            </a:gra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1" name="Oval 10"/>
            <p:cNvSpPr>
              <a:spLocks noChangeArrowheads="1"/>
            </p:cNvSpPr>
            <p:nvPr/>
          </p:nvSpPr>
          <p:spPr bwMode="auto">
            <a:xfrm rot="3600000">
              <a:off x="73" y="2770"/>
              <a:ext cx="730" cy="417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2" name="Oval 11"/>
            <p:cNvSpPr>
              <a:spLocks noChangeArrowheads="1"/>
            </p:cNvSpPr>
            <p:nvPr/>
          </p:nvSpPr>
          <p:spPr bwMode="auto">
            <a:xfrm rot="3600000">
              <a:off x="236" y="2872"/>
              <a:ext cx="383" cy="221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3" name="Freeform 12"/>
            <p:cNvSpPr>
              <a:spLocks/>
            </p:cNvSpPr>
            <p:nvPr/>
          </p:nvSpPr>
          <p:spPr bwMode="auto">
            <a:xfrm>
              <a:off x="432" y="1598"/>
              <a:ext cx="975" cy="561"/>
            </a:xfrm>
            <a:custGeom>
              <a:avLst/>
              <a:gdLst>
                <a:gd name="T0" fmla="*/ 0 w 975"/>
                <a:gd name="T1" fmla="*/ 96 h 561"/>
                <a:gd name="T2" fmla="*/ 165 w 975"/>
                <a:gd name="T3" fmla="*/ 0 h 561"/>
                <a:gd name="T4" fmla="*/ 975 w 975"/>
                <a:gd name="T5" fmla="*/ 463 h 561"/>
                <a:gd name="T6" fmla="*/ 806 w 975"/>
                <a:gd name="T7" fmla="*/ 561 h 561"/>
                <a:gd name="T8" fmla="*/ 0 w 975"/>
                <a:gd name="T9" fmla="*/ 96 h 5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5"/>
                <a:gd name="T16" fmla="*/ 0 h 561"/>
                <a:gd name="T17" fmla="*/ 975 w 975"/>
                <a:gd name="T18" fmla="*/ 561 h 5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5" h="561">
                  <a:moveTo>
                    <a:pt x="0" y="96"/>
                  </a:moveTo>
                  <a:lnTo>
                    <a:pt x="165" y="0"/>
                  </a:lnTo>
                  <a:lnTo>
                    <a:pt x="975" y="463"/>
                  </a:lnTo>
                  <a:lnTo>
                    <a:pt x="806" y="561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4" name="Freeform 13"/>
            <p:cNvSpPr>
              <a:spLocks/>
            </p:cNvSpPr>
            <p:nvPr/>
          </p:nvSpPr>
          <p:spPr bwMode="auto">
            <a:xfrm>
              <a:off x="1231" y="2062"/>
              <a:ext cx="176" cy="1368"/>
            </a:xfrm>
            <a:custGeom>
              <a:avLst/>
              <a:gdLst>
                <a:gd name="T0" fmla="*/ 174 w 94"/>
                <a:gd name="T1" fmla="*/ 0 h 729"/>
                <a:gd name="T2" fmla="*/ 0 w 94"/>
                <a:gd name="T3" fmla="*/ 96 h 729"/>
                <a:gd name="T4" fmla="*/ 0 w 94"/>
                <a:gd name="T5" fmla="*/ 1368 h 729"/>
                <a:gd name="T6" fmla="*/ 176 w 94"/>
                <a:gd name="T7" fmla="*/ 1267 h 729"/>
                <a:gd name="T8" fmla="*/ 174 w 94"/>
                <a:gd name="T9" fmla="*/ 0 h 7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729"/>
                <a:gd name="T17" fmla="*/ 94 w 94"/>
                <a:gd name="T18" fmla="*/ 729 h 7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729">
                  <a:moveTo>
                    <a:pt x="93" y="0"/>
                  </a:moveTo>
                  <a:lnTo>
                    <a:pt x="0" y="51"/>
                  </a:lnTo>
                  <a:lnTo>
                    <a:pt x="0" y="729"/>
                  </a:lnTo>
                  <a:lnTo>
                    <a:pt x="94" y="675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20"/>
          <p:cNvGrpSpPr>
            <a:grpSpLocks/>
          </p:cNvGrpSpPr>
          <p:nvPr/>
        </p:nvGrpSpPr>
        <p:grpSpPr bwMode="auto">
          <a:xfrm>
            <a:off x="4406900" y="2747964"/>
            <a:ext cx="1042988" cy="1436687"/>
            <a:chOff x="1816" y="1731"/>
            <a:chExt cx="657" cy="905"/>
          </a:xfrm>
        </p:grpSpPr>
        <p:sp>
          <p:nvSpPr>
            <p:cNvPr id="16468" name="Rectangle 110"/>
            <p:cNvSpPr>
              <a:spLocks noChangeArrowheads="1"/>
            </p:cNvSpPr>
            <p:nvPr/>
          </p:nvSpPr>
          <p:spPr bwMode="auto">
            <a:xfrm>
              <a:off x="1816" y="1731"/>
              <a:ext cx="657" cy="90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9" name="Oval 111"/>
            <p:cNvSpPr>
              <a:spLocks noChangeArrowheads="1"/>
            </p:cNvSpPr>
            <p:nvPr/>
          </p:nvSpPr>
          <p:spPr bwMode="auto">
            <a:xfrm>
              <a:off x="1928" y="2168"/>
              <a:ext cx="410" cy="4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0" name="Oval 112"/>
            <p:cNvSpPr>
              <a:spLocks noChangeArrowheads="1"/>
            </p:cNvSpPr>
            <p:nvPr/>
          </p:nvSpPr>
          <p:spPr bwMode="auto">
            <a:xfrm>
              <a:off x="2005" y="2246"/>
              <a:ext cx="256" cy="2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113"/>
            <p:cNvGrpSpPr>
              <a:grpSpLocks/>
            </p:cNvGrpSpPr>
            <p:nvPr/>
          </p:nvGrpSpPr>
          <p:grpSpPr bwMode="auto">
            <a:xfrm>
              <a:off x="2130" y="2119"/>
              <a:ext cx="1" cy="502"/>
              <a:chOff x="3340" y="2748"/>
              <a:chExt cx="0" cy="636"/>
            </a:xfrm>
          </p:grpSpPr>
          <p:sp>
            <p:nvSpPr>
              <p:cNvPr id="16476" name="Line 114"/>
              <p:cNvSpPr>
                <a:spLocks noChangeShapeType="1"/>
              </p:cNvSpPr>
              <p:nvPr/>
            </p:nvSpPr>
            <p:spPr bwMode="auto">
              <a:xfrm>
                <a:off x="3340" y="3036"/>
                <a:ext cx="0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7" name="Line 115"/>
              <p:cNvSpPr>
                <a:spLocks noChangeShapeType="1"/>
              </p:cNvSpPr>
              <p:nvPr/>
            </p:nvSpPr>
            <p:spPr bwMode="auto">
              <a:xfrm flipV="1">
                <a:off x="3340" y="2748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8" name="Line 116"/>
              <p:cNvSpPr>
                <a:spLocks noChangeShapeType="1"/>
              </p:cNvSpPr>
              <p:nvPr/>
            </p:nvSpPr>
            <p:spPr bwMode="auto">
              <a:xfrm flipV="1">
                <a:off x="3340" y="3140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117"/>
            <p:cNvGrpSpPr>
              <a:grpSpLocks/>
            </p:cNvGrpSpPr>
            <p:nvPr/>
          </p:nvGrpSpPr>
          <p:grpSpPr bwMode="auto">
            <a:xfrm rot="-5400000">
              <a:off x="2130" y="2123"/>
              <a:ext cx="1" cy="501"/>
              <a:chOff x="3436" y="2844"/>
              <a:chExt cx="0" cy="636"/>
            </a:xfrm>
          </p:grpSpPr>
          <p:sp>
            <p:nvSpPr>
              <p:cNvPr id="16473" name="Line 118"/>
              <p:cNvSpPr>
                <a:spLocks noChangeShapeType="1"/>
              </p:cNvSpPr>
              <p:nvPr/>
            </p:nvSpPr>
            <p:spPr bwMode="auto">
              <a:xfrm>
                <a:off x="3436" y="3132"/>
                <a:ext cx="0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4" name="Line 119"/>
              <p:cNvSpPr>
                <a:spLocks noChangeShapeType="1"/>
              </p:cNvSpPr>
              <p:nvPr/>
            </p:nvSpPr>
            <p:spPr bwMode="auto">
              <a:xfrm flipV="1">
                <a:off x="3436" y="2844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5" name="Line 120"/>
              <p:cNvSpPr>
                <a:spLocks noChangeShapeType="1"/>
              </p:cNvSpPr>
              <p:nvPr/>
            </p:nvSpPr>
            <p:spPr bwMode="auto">
              <a:xfrm flipV="1">
                <a:off x="3436" y="3236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" name="Group 219"/>
          <p:cNvGrpSpPr>
            <a:grpSpLocks/>
          </p:cNvGrpSpPr>
          <p:nvPr/>
        </p:nvGrpSpPr>
        <p:grpSpPr bwMode="auto">
          <a:xfrm>
            <a:off x="4410076" y="1909764"/>
            <a:ext cx="1039813" cy="796925"/>
            <a:chOff x="1818" y="1203"/>
            <a:chExt cx="655" cy="502"/>
          </a:xfrm>
        </p:grpSpPr>
        <p:sp>
          <p:nvSpPr>
            <p:cNvPr id="16452" name="Rectangle 121"/>
            <p:cNvSpPr>
              <a:spLocks noChangeArrowheads="1"/>
            </p:cNvSpPr>
            <p:nvPr/>
          </p:nvSpPr>
          <p:spPr bwMode="auto">
            <a:xfrm rot="-5400000">
              <a:off x="2080" y="999"/>
              <a:ext cx="132" cy="6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3" name="Rectangle 122"/>
            <p:cNvSpPr>
              <a:spLocks noChangeArrowheads="1"/>
            </p:cNvSpPr>
            <p:nvPr/>
          </p:nvSpPr>
          <p:spPr bwMode="auto">
            <a:xfrm rot="-5400000">
              <a:off x="2030" y="1290"/>
              <a:ext cx="209" cy="4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23"/>
            <p:cNvGrpSpPr>
              <a:grpSpLocks/>
            </p:cNvGrpSpPr>
            <p:nvPr/>
          </p:nvGrpSpPr>
          <p:grpSpPr bwMode="auto">
            <a:xfrm rot="10800000">
              <a:off x="2133" y="1203"/>
              <a:ext cx="0" cy="502"/>
              <a:chOff x="3436" y="2844"/>
              <a:chExt cx="0" cy="636"/>
            </a:xfrm>
          </p:grpSpPr>
          <p:sp>
            <p:nvSpPr>
              <p:cNvPr id="16465" name="Line 124"/>
              <p:cNvSpPr>
                <a:spLocks noChangeShapeType="1"/>
              </p:cNvSpPr>
              <p:nvPr/>
            </p:nvSpPr>
            <p:spPr bwMode="auto">
              <a:xfrm>
                <a:off x="3436" y="3132"/>
                <a:ext cx="0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6" name="Line 125"/>
              <p:cNvSpPr>
                <a:spLocks noChangeShapeType="1"/>
              </p:cNvSpPr>
              <p:nvPr/>
            </p:nvSpPr>
            <p:spPr bwMode="auto">
              <a:xfrm flipV="1">
                <a:off x="3436" y="2844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7" name="Line 126"/>
              <p:cNvSpPr>
                <a:spLocks noChangeShapeType="1"/>
              </p:cNvSpPr>
              <p:nvPr/>
            </p:nvSpPr>
            <p:spPr bwMode="auto">
              <a:xfrm flipV="1">
                <a:off x="3436" y="3236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27"/>
            <p:cNvGrpSpPr>
              <a:grpSpLocks/>
            </p:cNvGrpSpPr>
            <p:nvPr/>
          </p:nvGrpSpPr>
          <p:grpSpPr bwMode="auto">
            <a:xfrm rot="-5400000">
              <a:off x="1829" y="1428"/>
              <a:ext cx="347" cy="0"/>
              <a:chOff x="3901" y="3877"/>
              <a:chExt cx="365" cy="0"/>
            </a:xfrm>
          </p:grpSpPr>
          <p:sp>
            <p:nvSpPr>
              <p:cNvPr id="16461" name="Line 128"/>
              <p:cNvSpPr>
                <a:spLocks noChangeShapeType="1"/>
              </p:cNvSpPr>
              <p:nvPr/>
            </p:nvSpPr>
            <p:spPr bwMode="auto">
              <a:xfrm flipH="1">
                <a:off x="3901" y="3877"/>
                <a:ext cx="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2" name="Line 129"/>
              <p:cNvSpPr>
                <a:spLocks noChangeShapeType="1"/>
              </p:cNvSpPr>
              <p:nvPr/>
            </p:nvSpPr>
            <p:spPr bwMode="auto">
              <a:xfrm flipH="1">
                <a:off x="3988" y="3877"/>
                <a:ext cx="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3" name="Line 130"/>
              <p:cNvSpPr>
                <a:spLocks noChangeShapeType="1"/>
              </p:cNvSpPr>
              <p:nvPr/>
            </p:nvSpPr>
            <p:spPr bwMode="auto">
              <a:xfrm flipH="1">
                <a:off x="4099" y="3877"/>
                <a:ext cx="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4" name="Line 131"/>
              <p:cNvSpPr>
                <a:spLocks noChangeShapeType="1"/>
              </p:cNvSpPr>
              <p:nvPr/>
            </p:nvSpPr>
            <p:spPr bwMode="auto">
              <a:xfrm flipH="1">
                <a:off x="4216" y="3877"/>
                <a:ext cx="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32"/>
            <p:cNvGrpSpPr>
              <a:grpSpLocks/>
            </p:cNvGrpSpPr>
            <p:nvPr/>
          </p:nvGrpSpPr>
          <p:grpSpPr bwMode="auto">
            <a:xfrm rot="-5400000">
              <a:off x="2083" y="1430"/>
              <a:ext cx="348" cy="0"/>
              <a:chOff x="3901" y="3877"/>
              <a:chExt cx="365" cy="0"/>
            </a:xfrm>
          </p:grpSpPr>
          <p:sp>
            <p:nvSpPr>
              <p:cNvPr id="16457" name="Line 133"/>
              <p:cNvSpPr>
                <a:spLocks noChangeShapeType="1"/>
              </p:cNvSpPr>
              <p:nvPr/>
            </p:nvSpPr>
            <p:spPr bwMode="auto">
              <a:xfrm flipH="1">
                <a:off x="3901" y="3877"/>
                <a:ext cx="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8" name="Line 134"/>
              <p:cNvSpPr>
                <a:spLocks noChangeShapeType="1"/>
              </p:cNvSpPr>
              <p:nvPr/>
            </p:nvSpPr>
            <p:spPr bwMode="auto">
              <a:xfrm flipH="1">
                <a:off x="3988" y="3877"/>
                <a:ext cx="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9" name="Line 135"/>
              <p:cNvSpPr>
                <a:spLocks noChangeShapeType="1"/>
              </p:cNvSpPr>
              <p:nvPr/>
            </p:nvSpPr>
            <p:spPr bwMode="auto">
              <a:xfrm flipH="1">
                <a:off x="4099" y="3877"/>
                <a:ext cx="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0" name="Line 136"/>
              <p:cNvSpPr>
                <a:spLocks noChangeShapeType="1"/>
              </p:cNvSpPr>
              <p:nvPr/>
            </p:nvSpPr>
            <p:spPr bwMode="auto">
              <a:xfrm flipH="1">
                <a:off x="4216" y="3877"/>
                <a:ext cx="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144"/>
          <p:cNvGrpSpPr>
            <a:grpSpLocks/>
          </p:cNvGrpSpPr>
          <p:nvPr/>
        </p:nvGrpSpPr>
        <p:grpSpPr bwMode="auto">
          <a:xfrm flipH="1">
            <a:off x="5303838" y="1914525"/>
            <a:ext cx="819150" cy="2351088"/>
            <a:chOff x="2571" y="1960"/>
            <a:chExt cx="677" cy="1944"/>
          </a:xfrm>
        </p:grpSpPr>
        <p:sp>
          <p:nvSpPr>
            <p:cNvPr id="16449" name="Freeform 141"/>
            <p:cNvSpPr>
              <a:spLocks/>
            </p:cNvSpPr>
            <p:nvPr/>
          </p:nvSpPr>
          <p:spPr bwMode="auto">
            <a:xfrm>
              <a:off x="2571" y="1960"/>
              <a:ext cx="509" cy="824"/>
            </a:xfrm>
            <a:custGeom>
              <a:avLst/>
              <a:gdLst>
                <a:gd name="T0" fmla="*/ 50 w 373"/>
                <a:gd name="T1" fmla="*/ 824 h 680"/>
                <a:gd name="T2" fmla="*/ 203 w 373"/>
                <a:gd name="T3" fmla="*/ 562 h 680"/>
                <a:gd name="T4" fmla="*/ 50 w 373"/>
                <a:gd name="T5" fmla="*/ 116 h 680"/>
                <a:gd name="T6" fmla="*/ 509 w 373"/>
                <a:gd name="T7" fmla="*/ 0 h 6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3"/>
                <a:gd name="T13" fmla="*/ 0 h 680"/>
                <a:gd name="T14" fmla="*/ 373 w 373"/>
                <a:gd name="T15" fmla="*/ 680 h 6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3" h="680">
                  <a:moveTo>
                    <a:pt x="37" y="680"/>
                  </a:moveTo>
                  <a:cubicBezTo>
                    <a:pt x="93" y="620"/>
                    <a:pt x="149" y="561"/>
                    <a:pt x="149" y="464"/>
                  </a:cubicBezTo>
                  <a:cubicBezTo>
                    <a:pt x="149" y="367"/>
                    <a:pt x="0" y="173"/>
                    <a:pt x="37" y="96"/>
                  </a:cubicBezTo>
                  <a:cubicBezTo>
                    <a:pt x="74" y="19"/>
                    <a:pt x="223" y="9"/>
                    <a:pt x="373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0" name="Freeform 142"/>
            <p:cNvSpPr>
              <a:spLocks/>
            </p:cNvSpPr>
            <p:nvPr/>
          </p:nvSpPr>
          <p:spPr bwMode="auto">
            <a:xfrm>
              <a:off x="2624" y="2540"/>
              <a:ext cx="624" cy="236"/>
            </a:xfrm>
            <a:custGeom>
              <a:avLst/>
              <a:gdLst>
                <a:gd name="T0" fmla="*/ 0 w 624"/>
                <a:gd name="T1" fmla="*/ 236 h 236"/>
                <a:gd name="T2" fmla="*/ 264 w 624"/>
                <a:gd name="T3" fmla="*/ 188 h 236"/>
                <a:gd name="T4" fmla="*/ 392 w 624"/>
                <a:gd name="T5" fmla="*/ 28 h 236"/>
                <a:gd name="T6" fmla="*/ 624 w 624"/>
                <a:gd name="T7" fmla="*/ 20 h 2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36"/>
                <a:gd name="T14" fmla="*/ 624 w 624"/>
                <a:gd name="T15" fmla="*/ 236 h 2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36">
                  <a:moveTo>
                    <a:pt x="0" y="236"/>
                  </a:moveTo>
                  <a:cubicBezTo>
                    <a:pt x="99" y="229"/>
                    <a:pt x="199" y="223"/>
                    <a:pt x="264" y="188"/>
                  </a:cubicBezTo>
                  <a:cubicBezTo>
                    <a:pt x="329" y="153"/>
                    <a:pt x="332" y="56"/>
                    <a:pt x="392" y="28"/>
                  </a:cubicBezTo>
                  <a:cubicBezTo>
                    <a:pt x="452" y="0"/>
                    <a:pt x="538" y="10"/>
                    <a:pt x="624" y="2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1" name="Freeform 143"/>
            <p:cNvSpPr>
              <a:spLocks/>
            </p:cNvSpPr>
            <p:nvPr/>
          </p:nvSpPr>
          <p:spPr bwMode="auto">
            <a:xfrm>
              <a:off x="2624" y="2768"/>
              <a:ext cx="392" cy="1136"/>
            </a:xfrm>
            <a:custGeom>
              <a:avLst/>
              <a:gdLst>
                <a:gd name="T0" fmla="*/ 0 w 376"/>
                <a:gd name="T1" fmla="*/ 0 h 1136"/>
                <a:gd name="T2" fmla="*/ 250 w 376"/>
                <a:gd name="T3" fmla="*/ 424 h 1136"/>
                <a:gd name="T4" fmla="*/ 100 w 376"/>
                <a:gd name="T5" fmla="*/ 1024 h 1136"/>
                <a:gd name="T6" fmla="*/ 392 w 376"/>
                <a:gd name="T7" fmla="*/ 1096 h 1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6"/>
                <a:gd name="T13" fmla="*/ 0 h 1136"/>
                <a:gd name="T14" fmla="*/ 376 w 376"/>
                <a:gd name="T15" fmla="*/ 1136 h 1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6" h="1136">
                  <a:moveTo>
                    <a:pt x="0" y="0"/>
                  </a:moveTo>
                  <a:cubicBezTo>
                    <a:pt x="112" y="126"/>
                    <a:pt x="224" y="253"/>
                    <a:pt x="240" y="424"/>
                  </a:cubicBezTo>
                  <a:cubicBezTo>
                    <a:pt x="256" y="595"/>
                    <a:pt x="73" y="912"/>
                    <a:pt x="96" y="1024"/>
                  </a:cubicBezTo>
                  <a:cubicBezTo>
                    <a:pt x="119" y="1136"/>
                    <a:pt x="247" y="1116"/>
                    <a:pt x="376" y="109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221"/>
          <p:cNvGrpSpPr>
            <a:grpSpLocks/>
          </p:cNvGrpSpPr>
          <p:nvPr/>
        </p:nvGrpSpPr>
        <p:grpSpPr bwMode="auto">
          <a:xfrm>
            <a:off x="3862389" y="4837114"/>
            <a:ext cx="1042987" cy="1436687"/>
            <a:chOff x="1473" y="3047"/>
            <a:chExt cx="657" cy="905"/>
          </a:xfrm>
        </p:grpSpPr>
        <p:sp>
          <p:nvSpPr>
            <p:cNvPr id="16440" name="Rectangle 148"/>
            <p:cNvSpPr>
              <a:spLocks noChangeArrowheads="1"/>
            </p:cNvSpPr>
            <p:nvPr/>
          </p:nvSpPr>
          <p:spPr bwMode="auto">
            <a:xfrm>
              <a:off x="1473" y="3047"/>
              <a:ext cx="657" cy="90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1" name="Oval 149"/>
            <p:cNvSpPr>
              <a:spLocks noChangeArrowheads="1"/>
            </p:cNvSpPr>
            <p:nvPr/>
          </p:nvSpPr>
          <p:spPr bwMode="auto">
            <a:xfrm>
              <a:off x="1584" y="3484"/>
              <a:ext cx="411" cy="4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2" name="Oval 150"/>
            <p:cNvSpPr>
              <a:spLocks noChangeArrowheads="1"/>
            </p:cNvSpPr>
            <p:nvPr/>
          </p:nvSpPr>
          <p:spPr bwMode="auto">
            <a:xfrm>
              <a:off x="1661" y="3562"/>
              <a:ext cx="256" cy="2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3" name="Line 152"/>
            <p:cNvSpPr>
              <a:spLocks noChangeShapeType="1"/>
            </p:cNvSpPr>
            <p:nvPr/>
          </p:nvSpPr>
          <p:spPr bwMode="auto">
            <a:xfrm>
              <a:off x="1787" y="3662"/>
              <a:ext cx="0" cy="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4" name="Line 153"/>
            <p:cNvSpPr>
              <a:spLocks noChangeShapeType="1"/>
            </p:cNvSpPr>
            <p:nvPr/>
          </p:nvSpPr>
          <p:spPr bwMode="auto">
            <a:xfrm flipV="1">
              <a:off x="1787" y="3435"/>
              <a:ext cx="0" cy="1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" name="Line 154"/>
            <p:cNvSpPr>
              <a:spLocks noChangeShapeType="1"/>
            </p:cNvSpPr>
            <p:nvPr/>
          </p:nvSpPr>
          <p:spPr bwMode="auto">
            <a:xfrm flipV="1">
              <a:off x="1787" y="3744"/>
              <a:ext cx="0" cy="1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" name="Line 156"/>
            <p:cNvSpPr>
              <a:spLocks noChangeShapeType="1"/>
            </p:cNvSpPr>
            <p:nvPr/>
          </p:nvSpPr>
          <p:spPr bwMode="auto">
            <a:xfrm rot="-5400000">
              <a:off x="1789" y="3665"/>
              <a:ext cx="0" cy="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7" name="Line 157"/>
            <p:cNvSpPr>
              <a:spLocks noChangeShapeType="1"/>
            </p:cNvSpPr>
            <p:nvPr/>
          </p:nvSpPr>
          <p:spPr bwMode="auto">
            <a:xfrm rot="16200000" flipV="1">
              <a:off x="1633" y="3594"/>
              <a:ext cx="0" cy="1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8" name="Line 158"/>
            <p:cNvSpPr>
              <a:spLocks noChangeShapeType="1"/>
            </p:cNvSpPr>
            <p:nvPr/>
          </p:nvSpPr>
          <p:spPr bwMode="auto">
            <a:xfrm rot="16200000" flipV="1">
              <a:off x="1942" y="3594"/>
              <a:ext cx="0" cy="1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302" name="Text Box 174"/>
          <p:cNvSpPr txBox="1">
            <a:spLocks noChangeArrowheads="1"/>
          </p:cNvSpPr>
          <p:nvPr/>
        </p:nvSpPr>
        <p:spPr bwMode="auto">
          <a:xfrm>
            <a:off x="6102350" y="4433888"/>
            <a:ext cx="663002" cy="40011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Good</a:t>
            </a:r>
            <a:endParaRPr lang="th-TH" sz="2000" b="1">
              <a:solidFill>
                <a:schemeClr val="bg1"/>
              </a:solidFill>
            </a:endParaRPr>
          </a:p>
        </p:txBody>
      </p:sp>
      <p:sp>
        <p:nvSpPr>
          <p:cNvPr id="16396" name="Text Box 175"/>
          <p:cNvSpPr txBox="1">
            <a:spLocks noChangeArrowheads="1"/>
          </p:cNvSpPr>
          <p:nvPr/>
        </p:nvSpPr>
        <p:spPr bwMode="auto">
          <a:xfrm>
            <a:off x="1512888" y="185739"/>
            <a:ext cx="9144001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Suggestions:</a:t>
            </a:r>
            <a:r>
              <a:rPr lang="en-US" sz="28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800" b="1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Select an adjacent view</a:t>
            </a:r>
          </a:p>
        </p:txBody>
      </p:sp>
      <p:sp>
        <p:nvSpPr>
          <p:cNvPr id="48304" name="Line 176"/>
          <p:cNvSpPr>
            <a:spLocks noChangeShapeType="1"/>
          </p:cNvSpPr>
          <p:nvPr/>
        </p:nvSpPr>
        <p:spPr bwMode="auto">
          <a:xfrm>
            <a:off x="1943100" y="1651000"/>
            <a:ext cx="830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235" name="Text Box 107"/>
          <p:cNvSpPr txBox="1">
            <a:spLocks noChangeArrowheads="1"/>
          </p:cNvSpPr>
          <p:nvPr/>
        </p:nvSpPr>
        <p:spPr bwMode="auto">
          <a:xfrm>
            <a:off x="6132513" y="1944688"/>
            <a:ext cx="584006" cy="40011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Poor</a:t>
            </a:r>
            <a:endParaRPr lang="th-TH" sz="2000" b="1">
              <a:solidFill>
                <a:schemeClr val="bg1"/>
              </a:solidFill>
            </a:endParaRPr>
          </a:p>
        </p:txBody>
      </p:sp>
      <p:grpSp>
        <p:nvGrpSpPr>
          <p:cNvPr id="15" name="Group 222"/>
          <p:cNvGrpSpPr>
            <a:grpSpLocks/>
          </p:cNvGrpSpPr>
          <p:nvPr/>
        </p:nvGrpSpPr>
        <p:grpSpPr bwMode="auto">
          <a:xfrm>
            <a:off x="5300664" y="4838700"/>
            <a:ext cx="809625" cy="1436688"/>
            <a:chOff x="2379" y="3048"/>
            <a:chExt cx="510" cy="905"/>
          </a:xfrm>
        </p:grpSpPr>
        <p:sp>
          <p:nvSpPr>
            <p:cNvPr id="16433" name="Rectangle 159"/>
            <p:cNvSpPr>
              <a:spLocks noChangeArrowheads="1"/>
            </p:cNvSpPr>
            <p:nvPr/>
          </p:nvSpPr>
          <p:spPr bwMode="auto">
            <a:xfrm>
              <a:off x="2676" y="3048"/>
              <a:ext cx="132" cy="90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4" name="Rectangle 160"/>
            <p:cNvSpPr>
              <a:spLocks noChangeArrowheads="1"/>
            </p:cNvSpPr>
            <p:nvPr/>
          </p:nvSpPr>
          <p:spPr bwMode="auto">
            <a:xfrm>
              <a:off x="2465" y="3481"/>
              <a:ext cx="209" cy="42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5" name="Line 162"/>
            <p:cNvSpPr>
              <a:spLocks noChangeShapeType="1"/>
            </p:cNvSpPr>
            <p:nvPr/>
          </p:nvSpPr>
          <p:spPr bwMode="auto">
            <a:xfrm rot="-5400000">
              <a:off x="2631" y="3666"/>
              <a:ext cx="0" cy="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6" name="Line 163"/>
            <p:cNvSpPr>
              <a:spLocks noChangeShapeType="1"/>
            </p:cNvSpPr>
            <p:nvPr/>
          </p:nvSpPr>
          <p:spPr bwMode="auto">
            <a:xfrm rot="16200000" flipV="1">
              <a:off x="2475" y="3595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7" name="Line 164"/>
            <p:cNvSpPr>
              <a:spLocks noChangeShapeType="1"/>
            </p:cNvSpPr>
            <p:nvPr/>
          </p:nvSpPr>
          <p:spPr bwMode="auto">
            <a:xfrm rot="16200000" flipV="1">
              <a:off x="2793" y="3595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8" name="Line 165"/>
            <p:cNvSpPr>
              <a:spLocks noChangeShapeType="1"/>
            </p:cNvSpPr>
            <p:nvPr/>
          </p:nvSpPr>
          <p:spPr bwMode="auto">
            <a:xfrm flipH="1">
              <a:off x="2465" y="3562"/>
              <a:ext cx="3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9" name="Line 179"/>
            <p:cNvSpPr>
              <a:spLocks noChangeShapeType="1"/>
            </p:cNvSpPr>
            <p:nvPr/>
          </p:nvSpPr>
          <p:spPr bwMode="auto">
            <a:xfrm flipH="1">
              <a:off x="2465" y="3820"/>
              <a:ext cx="3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268" name="Text Box 140"/>
          <p:cNvSpPr txBox="1">
            <a:spLocks noChangeArrowheads="1"/>
          </p:cNvSpPr>
          <p:nvPr/>
        </p:nvSpPr>
        <p:spPr bwMode="auto">
          <a:xfrm>
            <a:off x="6194425" y="2670176"/>
            <a:ext cx="1754006" cy="5847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Not enough space</a:t>
            </a:r>
          </a:p>
          <a:p>
            <a:r>
              <a:rPr lang="en-US" sz="1600"/>
              <a:t>for dimensioning.</a:t>
            </a:r>
          </a:p>
        </p:txBody>
      </p:sp>
      <p:grpSp>
        <p:nvGrpSpPr>
          <p:cNvPr id="16" name="Group 223"/>
          <p:cNvGrpSpPr>
            <a:grpSpLocks/>
          </p:cNvGrpSpPr>
          <p:nvPr/>
        </p:nvGrpSpPr>
        <p:grpSpPr bwMode="auto">
          <a:xfrm>
            <a:off x="7435850" y="5053014"/>
            <a:ext cx="1436688" cy="1042987"/>
            <a:chOff x="3644" y="3183"/>
            <a:chExt cx="905" cy="657"/>
          </a:xfrm>
        </p:grpSpPr>
        <p:sp>
          <p:nvSpPr>
            <p:cNvPr id="16422" name="Rectangle 181"/>
            <p:cNvSpPr>
              <a:spLocks noChangeArrowheads="1"/>
            </p:cNvSpPr>
            <p:nvPr/>
          </p:nvSpPr>
          <p:spPr bwMode="auto">
            <a:xfrm rot="5400000">
              <a:off x="3768" y="3059"/>
              <a:ext cx="657" cy="90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Oval 182"/>
            <p:cNvSpPr>
              <a:spLocks noChangeArrowheads="1"/>
            </p:cNvSpPr>
            <p:nvPr/>
          </p:nvSpPr>
          <p:spPr bwMode="auto">
            <a:xfrm rot="5400000">
              <a:off x="3702" y="3294"/>
              <a:ext cx="410" cy="4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4" name="Oval 183"/>
            <p:cNvSpPr>
              <a:spLocks noChangeArrowheads="1"/>
            </p:cNvSpPr>
            <p:nvPr/>
          </p:nvSpPr>
          <p:spPr bwMode="auto">
            <a:xfrm rot="5400000">
              <a:off x="3778" y="3371"/>
              <a:ext cx="256" cy="2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184"/>
            <p:cNvGrpSpPr>
              <a:grpSpLocks/>
            </p:cNvGrpSpPr>
            <p:nvPr/>
          </p:nvGrpSpPr>
          <p:grpSpPr bwMode="auto">
            <a:xfrm rot="5400000">
              <a:off x="3910" y="3247"/>
              <a:ext cx="1" cy="502"/>
              <a:chOff x="3340" y="2748"/>
              <a:chExt cx="0" cy="636"/>
            </a:xfrm>
          </p:grpSpPr>
          <p:sp>
            <p:nvSpPr>
              <p:cNvPr id="16430" name="Line 185"/>
              <p:cNvSpPr>
                <a:spLocks noChangeShapeType="1"/>
              </p:cNvSpPr>
              <p:nvPr/>
            </p:nvSpPr>
            <p:spPr bwMode="auto">
              <a:xfrm>
                <a:off x="3340" y="3036"/>
                <a:ext cx="0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1" name="Line 186"/>
              <p:cNvSpPr>
                <a:spLocks noChangeShapeType="1"/>
              </p:cNvSpPr>
              <p:nvPr/>
            </p:nvSpPr>
            <p:spPr bwMode="auto">
              <a:xfrm flipV="1">
                <a:off x="3340" y="2748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2" name="Line 187"/>
              <p:cNvSpPr>
                <a:spLocks noChangeShapeType="1"/>
              </p:cNvSpPr>
              <p:nvPr/>
            </p:nvSpPr>
            <p:spPr bwMode="auto">
              <a:xfrm flipV="1">
                <a:off x="3340" y="3140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188"/>
            <p:cNvGrpSpPr>
              <a:grpSpLocks/>
            </p:cNvGrpSpPr>
            <p:nvPr/>
          </p:nvGrpSpPr>
          <p:grpSpPr bwMode="auto">
            <a:xfrm>
              <a:off x="3906" y="3247"/>
              <a:ext cx="1" cy="501"/>
              <a:chOff x="3436" y="2844"/>
              <a:chExt cx="0" cy="636"/>
            </a:xfrm>
          </p:grpSpPr>
          <p:sp>
            <p:nvSpPr>
              <p:cNvPr id="16427" name="Line 189"/>
              <p:cNvSpPr>
                <a:spLocks noChangeShapeType="1"/>
              </p:cNvSpPr>
              <p:nvPr/>
            </p:nvSpPr>
            <p:spPr bwMode="auto">
              <a:xfrm>
                <a:off x="3436" y="3132"/>
                <a:ext cx="0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8" name="Line 190"/>
              <p:cNvSpPr>
                <a:spLocks noChangeShapeType="1"/>
              </p:cNvSpPr>
              <p:nvPr/>
            </p:nvSpPr>
            <p:spPr bwMode="auto">
              <a:xfrm flipV="1">
                <a:off x="3436" y="2844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9" name="Line 191"/>
              <p:cNvSpPr>
                <a:spLocks noChangeShapeType="1"/>
              </p:cNvSpPr>
              <p:nvPr/>
            </p:nvSpPr>
            <p:spPr bwMode="auto">
              <a:xfrm flipV="1">
                <a:off x="3436" y="3236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" name="Group 224"/>
          <p:cNvGrpSpPr>
            <a:grpSpLocks/>
          </p:cNvGrpSpPr>
          <p:nvPr/>
        </p:nvGrpSpPr>
        <p:grpSpPr bwMode="auto">
          <a:xfrm>
            <a:off x="9194801" y="5056188"/>
            <a:ext cx="796925" cy="1039812"/>
            <a:chOff x="4576" y="3185"/>
            <a:chExt cx="502" cy="655"/>
          </a:xfrm>
        </p:grpSpPr>
        <p:sp>
          <p:nvSpPr>
            <p:cNvPr id="16406" name="Rectangle 192"/>
            <p:cNvSpPr>
              <a:spLocks noChangeArrowheads="1"/>
            </p:cNvSpPr>
            <p:nvPr/>
          </p:nvSpPr>
          <p:spPr bwMode="auto">
            <a:xfrm>
              <a:off x="4888" y="3185"/>
              <a:ext cx="132" cy="6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Rectangle 193"/>
            <p:cNvSpPr>
              <a:spLocks noChangeArrowheads="1"/>
            </p:cNvSpPr>
            <p:nvPr/>
          </p:nvSpPr>
          <p:spPr bwMode="auto">
            <a:xfrm>
              <a:off x="4676" y="3292"/>
              <a:ext cx="209" cy="4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194"/>
            <p:cNvGrpSpPr>
              <a:grpSpLocks/>
            </p:cNvGrpSpPr>
            <p:nvPr/>
          </p:nvGrpSpPr>
          <p:grpSpPr bwMode="auto">
            <a:xfrm rot="-5400000">
              <a:off x="4827" y="3249"/>
              <a:ext cx="0" cy="502"/>
              <a:chOff x="3436" y="2844"/>
              <a:chExt cx="0" cy="636"/>
            </a:xfrm>
          </p:grpSpPr>
          <p:sp>
            <p:nvSpPr>
              <p:cNvPr id="16419" name="Line 195"/>
              <p:cNvSpPr>
                <a:spLocks noChangeShapeType="1"/>
              </p:cNvSpPr>
              <p:nvPr/>
            </p:nvSpPr>
            <p:spPr bwMode="auto">
              <a:xfrm>
                <a:off x="3436" y="3132"/>
                <a:ext cx="0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0" name="Line 196"/>
              <p:cNvSpPr>
                <a:spLocks noChangeShapeType="1"/>
              </p:cNvSpPr>
              <p:nvPr/>
            </p:nvSpPr>
            <p:spPr bwMode="auto">
              <a:xfrm flipV="1">
                <a:off x="3436" y="2844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Line 197"/>
              <p:cNvSpPr>
                <a:spLocks noChangeShapeType="1"/>
              </p:cNvSpPr>
              <p:nvPr/>
            </p:nvSpPr>
            <p:spPr bwMode="auto">
              <a:xfrm flipV="1">
                <a:off x="3436" y="3236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198"/>
            <p:cNvGrpSpPr>
              <a:grpSpLocks/>
            </p:cNvGrpSpPr>
            <p:nvPr/>
          </p:nvGrpSpPr>
          <p:grpSpPr bwMode="auto">
            <a:xfrm>
              <a:off x="4679" y="3370"/>
              <a:ext cx="347" cy="0"/>
              <a:chOff x="3901" y="3877"/>
              <a:chExt cx="365" cy="0"/>
            </a:xfrm>
          </p:grpSpPr>
          <p:sp>
            <p:nvSpPr>
              <p:cNvPr id="16415" name="Line 199"/>
              <p:cNvSpPr>
                <a:spLocks noChangeShapeType="1"/>
              </p:cNvSpPr>
              <p:nvPr/>
            </p:nvSpPr>
            <p:spPr bwMode="auto">
              <a:xfrm flipH="1">
                <a:off x="3901" y="3877"/>
                <a:ext cx="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Line 200"/>
              <p:cNvSpPr>
                <a:spLocks noChangeShapeType="1"/>
              </p:cNvSpPr>
              <p:nvPr/>
            </p:nvSpPr>
            <p:spPr bwMode="auto">
              <a:xfrm flipH="1">
                <a:off x="3988" y="3877"/>
                <a:ext cx="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Line 201"/>
              <p:cNvSpPr>
                <a:spLocks noChangeShapeType="1"/>
              </p:cNvSpPr>
              <p:nvPr/>
            </p:nvSpPr>
            <p:spPr bwMode="auto">
              <a:xfrm flipH="1">
                <a:off x="4099" y="3877"/>
                <a:ext cx="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Line 202"/>
              <p:cNvSpPr>
                <a:spLocks noChangeShapeType="1"/>
              </p:cNvSpPr>
              <p:nvPr/>
            </p:nvSpPr>
            <p:spPr bwMode="auto">
              <a:xfrm flipH="1">
                <a:off x="4216" y="3877"/>
                <a:ext cx="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203"/>
            <p:cNvGrpSpPr>
              <a:grpSpLocks/>
            </p:cNvGrpSpPr>
            <p:nvPr/>
          </p:nvGrpSpPr>
          <p:grpSpPr bwMode="auto">
            <a:xfrm>
              <a:off x="4677" y="3624"/>
              <a:ext cx="348" cy="0"/>
              <a:chOff x="3901" y="3877"/>
              <a:chExt cx="365" cy="0"/>
            </a:xfrm>
          </p:grpSpPr>
          <p:sp>
            <p:nvSpPr>
              <p:cNvPr id="16411" name="Line 204"/>
              <p:cNvSpPr>
                <a:spLocks noChangeShapeType="1"/>
              </p:cNvSpPr>
              <p:nvPr/>
            </p:nvSpPr>
            <p:spPr bwMode="auto">
              <a:xfrm flipH="1">
                <a:off x="3901" y="3877"/>
                <a:ext cx="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Line 205"/>
              <p:cNvSpPr>
                <a:spLocks noChangeShapeType="1"/>
              </p:cNvSpPr>
              <p:nvPr/>
            </p:nvSpPr>
            <p:spPr bwMode="auto">
              <a:xfrm flipH="1">
                <a:off x="3988" y="3877"/>
                <a:ext cx="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Line 206"/>
              <p:cNvSpPr>
                <a:spLocks noChangeShapeType="1"/>
              </p:cNvSpPr>
              <p:nvPr/>
            </p:nvSpPr>
            <p:spPr bwMode="auto">
              <a:xfrm flipH="1">
                <a:off x="4099" y="3877"/>
                <a:ext cx="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Line 207"/>
              <p:cNvSpPr>
                <a:spLocks noChangeShapeType="1"/>
              </p:cNvSpPr>
              <p:nvPr/>
            </p:nvSpPr>
            <p:spPr bwMode="auto">
              <a:xfrm flipH="1">
                <a:off x="4216" y="3877"/>
                <a:ext cx="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8343" name="Text Box 215"/>
          <p:cNvSpPr txBox="1">
            <a:spLocks noChangeArrowheads="1"/>
          </p:cNvSpPr>
          <p:nvPr/>
        </p:nvSpPr>
        <p:spPr bwMode="auto">
          <a:xfrm>
            <a:off x="9798050" y="4459288"/>
            <a:ext cx="663002" cy="40011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Good</a:t>
            </a:r>
            <a:endParaRPr lang="th-TH" sz="2000" b="1">
              <a:solidFill>
                <a:schemeClr val="bg1"/>
              </a:solidFill>
            </a:endParaRPr>
          </a:p>
        </p:txBody>
      </p:sp>
      <p:sp>
        <p:nvSpPr>
          <p:cNvPr id="48353" name="Text Box 225"/>
          <p:cNvSpPr txBox="1">
            <a:spLocks noChangeArrowheads="1"/>
          </p:cNvSpPr>
          <p:nvPr/>
        </p:nvSpPr>
        <p:spPr bwMode="auto">
          <a:xfrm>
            <a:off x="3171825" y="4479926"/>
            <a:ext cx="24934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Choose another adjacent view.</a:t>
            </a:r>
            <a:endParaRPr lang="th-TH" sz="1400"/>
          </a:p>
        </p:txBody>
      </p:sp>
      <p:sp>
        <p:nvSpPr>
          <p:cNvPr id="48354" name="Text Box 226"/>
          <p:cNvSpPr txBox="1">
            <a:spLocks noChangeArrowheads="1"/>
          </p:cNvSpPr>
          <p:nvPr/>
        </p:nvSpPr>
        <p:spPr bwMode="auto">
          <a:xfrm>
            <a:off x="6918326" y="4479925"/>
            <a:ext cx="2105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Change orientation of the</a:t>
            </a:r>
          </a:p>
          <a:p>
            <a:r>
              <a:rPr lang="en-US" sz="1400"/>
              <a:t>selected views.</a:t>
            </a:r>
            <a:endParaRPr lang="th-TH" sz="1400"/>
          </a:p>
        </p:txBody>
      </p:sp>
    </p:spTree>
    <p:extLst>
      <p:ext uri="{BB962C8B-B14F-4D97-AF65-F5344CB8AC3E}">
        <p14:creationId xmlns:p14="http://schemas.microsoft.com/office/powerpoint/2010/main" val="2118745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8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  <p:bldP spid="48302" grpId="0" animBg="1"/>
      <p:bldP spid="48304" grpId="0" animBg="1"/>
      <p:bldP spid="48235" grpId="0" animBg="1"/>
      <p:bldP spid="48268" grpId="0" animBg="1"/>
      <p:bldP spid="48268" grpId="1" animBg="1"/>
      <p:bldP spid="48343" grpId="0" animBg="1"/>
      <p:bldP spid="48353" grpId="0"/>
      <p:bldP spid="483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66"/>
          <p:cNvSpPr txBox="1">
            <a:spLocks noChangeArrowheads="1"/>
          </p:cNvSpPr>
          <p:nvPr/>
        </p:nvSpPr>
        <p:spPr bwMode="auto">
          <a:xfrm>
            <a:off x="2193925" y="185739"/>
            <a:ext cx="7778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Summary</a:t>
            </a:r>
            <a:endParaRPr lang="en-US" sz="28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7411" name="Text Box 68"/>
          <p:cNvSpPr txBox="1">
            <a:spLocks noChangeArrowheads="1"/>
          </p:cNvSpPr>
          <p:nvPr/>
        </p:nvSpPr>
        <p:spPr bwMode="auto">
          <a:xfrm>
            <a:off x="2600326" y="1363664"/>
            <a:ext cx="36109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View selection has 3 steps</a:t>
            </a:r>
            <a:endParaRPr lang="th-TH" sz="2400"/>
          </a:p>
        </p:txBody>
      </p:sp>
      <p:sp>
        <p:nvSpPr>
          <p:cNvPr id="17413" name="Rectangle 71"/>
          <p:cNvSpPr>
            <a:spLocks noChangeArrowheads="1"/>
          </p:cNvSpPr>
          <p:nvPr/>
        </p:nvSpPr>
        <p:spPr bwMode="auto">
          <a:xfrm>
            <a:off x="2311400" y="1473200"/>
            <a:ext cx="177800" cy="177800"/>
          </a:xfrm>
          <a:prstGeom prst="rect">
            <a:avLst/>
          </a:prstGeom>
          <a:solidFill>
            <a:srgbClr val="339933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1F5C1F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74"/>
          <p:cNvSpPr txBox="1">
            <a:spLocks noChangeArrowheads="1"/>
          </p:cNvSpPr>
          <p:nvPr/>
        </p:nvSpPr>
        <p:spPr bwMode="auto">
          <a:xfrm>
            <a:off x="3044825" y="2163763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Orient</a:t>
            </a:r>
          </a:p>
          <a:p>
            <a:pPr algn="ctr"/>
            <a:r>
              <a:rPr lang="en-US"/>
              <a:t>the object</a:t>
            </a:r>
            <a:endParaRPr lang="th-TH"/>
          </a:p>
        </p:txBody>
      </p:sp>
      <p:sp>
        <p:nvSpPr>
          <p:cNvPr id="17416" name="Text Box 75"/>
          <p:cNvSpPr txBox="1">
            <a:spLocks noChangeArrowheads="1"/>
          </p:cNvSpPr>
          <p:nvPr/>
        </p:nvSpPr>
        <p:spPr bwMode="auto">
          <a:xfrm>
            <a:off x="5324475" y="2176463"/>
            <a:ext cx="1162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Select</a:t>
            </a:r>
          </a:p>
          <a:p>
            <a:pPr algn="ctr"/>
            <a:r>
              <a:rPr lang="en-US"/>
              <a:t>front view</a:t>
            </a:r>
            <a:endParaRPr lang="th-TH"/>
          </a:p>
        </p:txBody>
      </p:sp>
      <p:sp>
        <p:nvSpPr>
          <p:cNvPr id="17417" name="Text Box 76"/>
          <p:cNvSpPr txBox="1">
            <a:spLocks noChangeArrowheads="1"/>
          </p:cNvSpPr>
          <p:nvPr/>
        </p:nvSpPr>
        <p:spPr bwMode="auto">
          <a:xfrm>
            <a:off x="7367905" y="2151064"/>
            <a:ext cx="16217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Select</a:t>
            </a:r>
          </a:p>
          <a:p>
            <a:pPr algn="ctr"/>
            <a:r>
              <a:rPr lang="en-US" dirty="0"/>
              <a:t>adjacent views</a:t>
            </a:r>
            <a:endParaRPr lang="th-TH" dirty="0"/>
          </a:p>
        </p:txBody>
      </p:sp>
      <p:sp>
        <p:nvSpPr>
          <p:cNvPr id="17418" name="AutoShape 77"/>
          <p:cNvSpPr>
            <a:spLocks noChangeArrowheads="1"/>
          </p:cNvSpPr>
          <p:nvPr/>
        </p:nvSpPr>
        <p:spPr bwMode="auto">
          <a:xfrm>
            <a:off x="2794000" y="2171700"/>
            <a:ext cx="16637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AutoShape 78"/>
          <p:cNvSpPr>
            <a:spLocks noChangeArrowheads="1"/>
          </p:cNvSpPr>
          <p:nvPr/>
        </p:nvSpPr>
        <p:spPr bwMode="auto">
          <a:xfrm>
            <a:off x="5054600" y="2171700"/>
            <a:ext cx="16637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AutoShape 79"/>
          <p:cNvSpPr>
            <a:spLocks noChangeArrowheads="1"/>
          </p:cNvSpPr>
          <p:nvPr/>
        </p:nvSpPr>
        <p:spPr bwMode="auto">
          <a:xfrm>
            <a:off x="7353300" y="2171700"/>
            <a:ext cx="16637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80"/>
          <p:cNvSpPr>
            <a:spLocks noChangeShapeType="1"/>
          </p:cNvSpPr>
          <p:nvPr/>
        </p:nvSpPr>
        <p:spPr bwMode="auto">
          <a:xfrm>
            <a:off x="4445000" y="2463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Line 81"/>
          <p:cNvSpPr>
            <a:spLocks noChangeShapeType="1"/>
          </p:cNvSpPr>
          <p:nvPr/>
        </p:nvSpPr>
        <p:spPr bwMode="auto">
          <a:xfrm>
            <a:off x="6731000" y="2463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5505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3"/>
          <p:cNvSpPr txBox="1">
            <a:spLocks noChangeArrowheads="1"/>
          </p:cNvSpPr>
          <p:nvPr/>
        </p:nvSpPr>
        <p:spPr bwMode="auto">
          <a:xfrm>
            <a:off x="1524000" y="185739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Object that requires only </a:t>
            </a:r>
            <a:r>
              <a:rPr lang="en-US" sz="4000" b="1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one</a:t>
            </a:r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-view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2422526" y="971551"/>
            <a:ext cx="78263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3333CC"/>
                </a:solidFill>
              </a:rPr>
              <a:t>Flat (thin) part</a:t>
            </a:r>
            <a:r>
              <a:rPr lang="en-US" sz="2400"/>
              <a:t> having a uniform thickness such as </a:t>
            </a:r>
            <a:br>
              <a:rPr lang="en-US" sz="2400"/>
            </a:br>
            <a:r>
              <a:rPr lang="en-US" sz="2400"/>
              <a:t>a gasket, sheet metal etc.</a:t>
            </a:r>
            <a:endParaRPr lang="th-TH" sz="2400"/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2133600" y="1066800"/>
            <a:ext cx="190500" cy="190500"/>
          </a:xfrm>
          <a:prstGeom prst="rect">
            <a:avLst/>
          </a:prstGeom>
          <a:solidFill>
            <a:srgbClr val="339933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1F5C1F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765301" y="3492500"/>
            <a:ext cx="2778125" cy="1690688"/>
            <a:chOff x="418" y="1912"/>
            <a:chExt cx="1750" cy="1065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418" y="1912"/>
              <a:ext cx="1750" cy="1065"/>
              <a:chOff x="1042" y="3008"/>
              <a:chExt cx="874" cy="532"/>
            </a:xfrm>
          </p:grpSpPr>
          <p:sp>
            <p:nvSpPr>
              <p:cNvPr id="20580" name="Freeform 20"/>
              <p:cNvSpPr>
                <a:spLocks/>
              </p:cNvSpPr>
              <p:nvPr/>
            </p:nvSpPr>
            <p:spPr bwMode="auto">
              <a:xfrm>
                <a:off x="1042" y="3035"/>
                <a:ext cx="872" cy="505"/>
              </a:xfrm>
              <a:custGeom>
                <a:avLst/>
                <a:gdLst>
                  <a:gd name="T0" fmla="*/ 690 w 872"/>
                  <a:gd name="T1" fmla="*/ 460 h 505"/>
                  <a:gd name="T2" fmla="*/ 648 w 872"/>
                  <a:gd name="T3" fmla="*/ 484 h 505"/>
                  <a:gd name="T4" fmla="*/ 612 w 872"/>
                  <a:gd name="T5" fmla="*/ 499 h 505"/>
                  <a:gd name="T6" fmla="*/ 585 w 872"/>
                  <a:gd name="T7" fmla="*/ 505 h 505"/>
                  <a:gd name="T8" fmla="*/ 558 w 872"/>
                  <a:gd name="T9" fmla="*/ 505 h 505"/>
                  <a:gd name="T10" fmla="*/ 528 w 872"/>
                  <a:gd name="T11" fmla="*/ 502 h 505"/>
                  <a:gd name="T12" fmla="*/ 498 w 872"/>
                  <a:gd name="T13" fmla="*/ 496 h 505"/>
                  <a:gd name="T14" fmla="*/ 453 w 872"/>
                  <a:gd name="T15" fmla="*/ 478 h 505"/>
                  <a:gd name="T16" fmla="*/ 138 w 872"/>
                  <a:gd name="T17" fmla="*/ 296 h 505"/>
                  <a:gd name="T18" fmla="*/ 117 w 872"/>
                  <a:gd name="T19" fmla="*/ 277 h 505"/>
                  <a:gd name="T20" fmla="*/ 90 w 872"/>
                  <a:gd name="T21" fmla="*/ 238 h 505"/>
                  <a:gd name="T22" fmla="*/ 11 w 872"/>
                  <a:gd name="T23" fmla="*/ 123 h 505"/>
                  <a:gd name="T24" fmla="*/ 0 w 872"/>
                  <a:gd name="T25" fmla="*/ 84 h 505"/>
                  <a:gd name="T26" fmla="*/ 3 w 872"/>
                  <a:gd name="T27" fmla="*/ 52 h 505"/>
                  <a:gd name="T28" fmla="*/ 20 w 872"/>
                  <a:gd name="T29" fmla="*/ 33 h 505"/>
                  <a:gd name="T30" fmla="*/ 39 w 872"/>
                  <a:gd name="T31" fmla="*/ 19 h 505"/>
                  <a:gd name="T32" fmla="*/ 62 w 872"/>
                  <a:gd name="T33" fmla="*/ 10 h 505"/>
                  <a:gd name="T34" fmla="*/ 81 w 872"/>
                  <a:gd name="T35" fmla="*/ 6 h 505"/>
                  <a:gd name="T36" fmla="*/ 101 w 872"/>
                  <a:gd name="T37" fmla="*/ 3 h 505"/>
                  <a:gd name="T38" fmla="*/ 120 w 872"/>
                  <a:gd name="T39" fmla="*/ 0 h 505"/>
                  <a:gd name="T40" fmla="*/ 165 w 872"/>
                  <a:gd name="T41" fmla="*/ 0 h 505"/>
                  <a:gd name="T42" fmla="*/ 228 w 872"/>
                  <a:gd name="T43" fmla="*/ 13 h 505"/>
                  <a:gd name="T44" fmla="*/ 447 w 872"/>
                  <a:gd name="T45" fmla="*/ 61 h 505"/>
                  <a:gd name="T46" fmla="*/ 477 w 872"/>
                  <a:gd name="T47" fmla="*/ 70 h 505"/>
                  <a:gd name="T48" fmla="*/ 522 w 872"/>
                  <a:gd name="T49" fmla="*/ 94 h 505"/>
                  <a:gd name="T50" fmla="*/ 829 w 872"/>
                  <a:gd name="T51" fmla="*/ 271 h 505"/>
                  <a:gd name="T52" fmla="*/ 864 w 872"/>
                  <a:gd name="T53" fmla="*/ 295 h 505"/>
                  <a:gd name="T54" fmla="*/ 872 w 872"/>
                  <a:gd name="T55" fmla="*/ 319 h 505"/>
                  <a:gd name="T56" fmla="*/ 864 w 872"/>
                  <a:gd name="T57" fmla="*/ 343 h 505"/>
                  <a:gd name="T58" fmla="*/ 846 w 872"/>
                  <a:gd name="T59" fmla="*/ 367 h 505"/>
                  <a:gd name="T60" fmla="*/ 815 w 872"/>
                  <a:gd name="T61" fmla="*/ 385 h 505"/>
                  <a:gd name="T62" fmla="*/ 794 w 872"/>
                  <a:gd name="T63" fmla="*/ 397 h 505"/>
                  <a:gd name="T64" fmla="*/ 680 w 872"/>
                  <a:gd name="T65" fmla="*/ 331 h 505"/>
                  <a:gd name="T66" fmla="*/ 642 w 872"/>
                  <a:gd name="T67" fmla="*/ 310 h 505"/>
                  <a:gd name="T68" fmla="*/ 609 w 872"/>
                  <a:gd name="T69" fmla="*/ 295 h 505"/>
                  <a:gd name="T70" fmla="*/ 573 w 872"/>
                  <a:gd name="T71" fmla="*/ 292 h 505"/>
                  <a:gd name="T72" fmla="*/ 540 w 872"/>
                  <a:gd name="T73" fmla="*/ 301 h 505"/>
                  <a:gd name="T74" fmla="*/ 513 w 872"/>
                  <a:gd name="T75" fmla="*/ 316 h 505"/>
                  <a:gd name="T76" fmla="*/ 507 w 872"/>
                  <a:gd name="T77" fmla="*/ 340 h 505"/>
                  <a:gd name="T78" fmla="*/ 516 w 872"/>
                  <a:gd name="T79" fmla="*/ 361 h 505"/>
                  <a:gd name="T80" fmla="*/ 552 w 872"/>
                  <a:gd name="T81" fmla="*/ 382 h 505"/>
                  <a:gd name="T82" fmla="*/ 690 w 872"/>
                  <a:gd name="T83" fmla="*/ 460 h 50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72"/>
                  <a:gd name="T127" fmla="*/ 0 h 505"/>
                  <a:gd name="T128" fmla="*/ 872 w 872"/>
                  <a:gd name="T129" fmla="*/ 505 h 50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72" h="505">
                    <a:moveTo>
                      <a:pt x="690" y="460"/>
                    </a:moveTo>
                    <a:lnTo>
                      <a:pt x="648" y="484"/>
                    </a:lnTo>
                    <a:lnTo>
                      <a:pt x="612" y="499"/>
                    </a:lnTo>
                    <a:lnTo>
                      <a:pt x="585" y="505"/>
                    </a:lnTo>
                    <a:lnTo>
                      <a:pt x="558" y="505"/>
                    </a:lnTo>
                    <a:lnTo>
                      <a:pt x="528" y="502"/>
                    </a:lnTo>
                    <a:lnTo>
                      <a:pt x="498" y="496"/>
                    </a:lnTo>
                    <a:lnTo>
                      <a:pt x="453" y="478"/>
                    </a:lnTo>
                    <a:lnTo>
                      <a:pt x="138" y="296"/>
                    </a:lnTo>
                    <a:lnTo>
                      <a:pt x="117" y="277"/>
                    </a:lnTo>
                    <a:lnTo>
                      <a:pt x="90" y="238"/>
                    </a:lnTo>
                    <a:lnTo>
                      <a:pt x="11" y="123"/>
                    </a:lnTo>
                    <a:lnTo>
                      <a:pt x="0" y="84"/>
                    </a:lnTo>
                    <a:lnTo>
                      <a:pt x="3" y="52"/>
                    </a:lnTo>
                    <a:lnTo>
                      <a:pt x="20" y="33"/>
                    </a:lnTo>
                    <a:lnTo>
                      <a:pt x="39" y="19"/>
                    </a:lnTo>
                    <a:lnTo>
                      <a:pt x="62" y="10"/>
                    </a:lnTo>
                    <a:lnTo>
                      <a:pt x="81" y="6"/>
                    </a:lnTo>
                    <a:lnTo>
                      <a:pt x="101" y="3"/>
                    </a:lnTo>
                    <a:lnTo>
                      <a:pt x="120" y="0"/>
                    </a:lnTo>
                    <a:lnTo>
                      <a:pt x="165" y="0"/>
                    </a:lnTo>
                    <a:lnTo>
                      <a:pt x="228" y="13"/>
                    </a:lnTo>
                    <a:lnTo>
                      <a:pt x="447" y="61"/>
                    </a:lnTo>
                    <a:lnTo>
                      <a:pt x="477" y="70"/>
                    </a:lnTo>
                    <a:lnTo>
                      <a:pt x="522" y="94"/>
                    </a:lnTo>
                    <a:lnTo>
                      <a:pt x="829" y="271"/>
                    </a:lnTo>
                    <a:lnTo>
                      <a:pt x="864" y="295"/>
                    </a:lnTo>
                    <a:lnTo>
                      <a:pt x="872" y="319"/>
                    </a:lnTo>
                    <a:lnTo>
                      <a:pt x="864" y="343"/>
                    </a:lnTo>
                    <a:lnTo>
                      <a:pt x="846" y="367"/>
                    </a:lnTo>
                    <a:lnTo>
                      <a:pt x="815" y="385"/>
                    </a:lnTo>
                    <a:lnTo>
                      <a:pt x="794" y="397"/>
                    </a:lnTo>
                    <a:lnTo>
                      <a:pt x="680" y="331"/>
                    </a:lnTo>
                    <a:lnTo>
                      <a:pt x="642" y="310"/>
                    </a:lnTo>
                    <a:lnTo>
                      <a:pt x="609" y="295"/>
                    </a:lnTo>
                    <a:lnTo>
                      <a:pt x="573" y="292"/>
                    </a:lnTo>
                    <a:lnTo>
                      <a:pt x="540" y="301"/>
                    </a:lnTo>
                    <a:lnTo>
                      <a:pt x="513" y="316"/>
                    </a:lnTo>
                    <a:lnTo>
                      <a:pt x="507" y="340"/>
                    </a:lnTo>
                    <a:lnTo>
                      <a:pt x="516" y="361"/>
                    </a:lnTo>
                    <a:lnTo>
                      <a:pt x="552" y="382"/>
                    </a:lnTo>
                    <a:lnTo>
                      <a:pt x="690" y="460"/>
                    </a:lnTo>
                    <a:close/>
                  </a:path>
                </a:pathLst>
              </a:custGeom>
              <a:solidFill>
                <a:srgbClr val="00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1" name="Freeform 19"/>
              <p:cNvSpPr>
                <a:spLocks/>
              </p:cNvSpPr>
              <p:nvPr/>
            </p:nvSpPr>
            <p:spPr bwMode="auto">
              <a:xfrm>
                <a:off x="1044" y="3008"/>
                <a:ext cx="872" cy="505"/>
              </a:xfrm>
              <a:custGeom>
                <a:avLst/>
                <a:gdLst>
                  <a:gd name="T0" fmla="*/ 690 w 872"/>
                  <a:gd name="T1" fmla="*/ 460 h 505"/>
                  <a:gd name="T2" fmla="*/ 648 w 872"/>
                  <a:gd name="T3" fmla="*/ 484 h 505"/>
                  <a:gd name="T4" fmla="*/ 612 w 872"/>
                  <a:gd name="T5" fmla="*/ 499 h 505"/>
                  <a:gd name="T6" fmla="*/ 585 w 872"/>
                  <a:gd name="T7" fmla="*/ 505 h 505"/>
                  <a:gd name="T8" fmla="*/ 558 w 872"/>
                  <a:gd name="T9" fmla="*/ 505 h 505"/>
                  <a:gd name="T10" fmla="*/ 528 w 872"/>
                  <a:gd name="T11" fmla="*/ 502 h 505"/>
                  <a:gd name="T12" fmla="*/ 498 w 872"/>
                  <a:gd name="T13" fmla="*/ 496 h 505"/>
                  <a:gd name="T14" fmla="*/ 453 w 872"/>
                  <a:gd name="T15" fmla="*/ 478 h 505"/>
                  <a:gd name="T16" fmla="*/ 138 w 872"/>
                  <a:gd name="T17" fmla="*/ 296 h 505"/>
                  <a:gd name="T18" fmla="*/ 117 w 872"/>
                  <a:gd name="T19" fmla="*/ 277 h 505"/>
                  <a:gd name="T20" fmla="*/ 90 w 872"/>
                  <a:gd name="T21" fmla="*/ 238 h 505"/>
                  <a:gd name="T22" fmla="*/ 11 w 872"/>
                  <a:gd name="T23" fmla="*/ 123 h 505"/>
                  <a:gd name="T24" fmla="*/ 0 w 872"/>
                  <a:gd name="T25" fmla="*/ 84 h 505"/>
                  <a:gd name="T26" fmla="*/ 3 w 872"/>
                  <a:gd name="T27" fmla="*/ 52 h 505"/>
                  <a:gd name="T28" fmla="*/ 20 w 872"/>
                  <a:gd name="T29" fmla="*/ 33 h 505"/>
                  <a:gd name="T30" fmla="*/ 39 w 872"/>
                  <a:gd name="T31" fmla="*/ 19 h 505"/>
                  <a:gd name="T32" fmla="*/ 62 w 872"/>
                  <a:gd name="T33" fmla="*/ 10 h 505"/>
                  <a:gd name="T34" fmla="*/ 81 w 872"/>
                  <a:gd name="T35" fmla="*/ 6 h 505"/>
                  <a:gd name="T36" fmla="*/ 101 w 872"/>
                  <a:gd name="T37" fmla="*/ 3 h 505"/>
                  <a:gd name="T38" fmla="*/ 120 w 872"/>
                  <a:gd name="T39" fmla="*/ 0 h 505"/>
                  <a:gd name="T40" fmla="*/ 165 w 872"/>
                  <a:gd name="T41" fmla="*/ 0 h 505"/>
                  <a:gd name="T42" fmla="*/ 228 w 872"/>
                  <a:gd name="T43" fmla="*/ 13 h 505"/>
                  <a:gd name="T44" fmla="*/ 447 w 872"/>
                  <a:gd name="T45" fmla="*/ 61 h 505"/>
                  <a:gd name="T46" fmla="*/ 477 w 872"/>
                  <a:gd name="T47" fmla="*/ 70 h 505"/>
                  <a:gd name="T48" fmla="*/ 522 w 872"/>
                  <a:gd name="T49" fmla="*/ 94 h 505"/>
                  <a:gd name="T50" fmla="*/ 829 w 872"/>
                  <a:gd name="T51" fmla="*/ 271 h 505"/>
                  <a:gd name="T52" fmla="*/ 864 w 872"/>
                  <a:gd name="T53" fmla="*/ 295 h 505"/>
                  <a:gd name="T54" fmla="*/ 872 w 872"/>
                  <a:gd name="T55" fmla="*/ 319 h 505"/>
                  <a:gd name="T56" fmla="*/ 864 w 872"/>
                  <a:gd name="T57" fmla="*/ 343 h 505"/>
                  <a:gd name="T58" fmla="*/ 846 w 872"/>
                  <a:gd name="T59" fmla="*/ 367 h 505"/>
                  <a:gd name="T60" fmla="*/ 815 w 872"/>
                  <a:gd name="T61" fmla="*/ 385 h 505"/>
                  <a:gd name="T62" fmla="*/ 794 w 872"/>
                  <a:gd name="T63" fmla="*/ 397 h 505"/>
                  <a:gd name="T64" fmla="*/ 680 w 872"/>
                  <a:gd name="T65" fmla="*/ 331 h 505"/>
                  <a:gd name="T66" fmla="*/ 642 w 872"/>
                  <a:gd name="T67" fmla="*/ 310 h 505"/>
                  <a:gd name="T68" fmla="*/ 609 w 872"/>
                  <a:gd name="T69" fmla="*/ 295 h 505"/>
                  <a:gd name="T70" fmla="*/ 573 w 872"/>
                  <a:gd name="T71" fmla="*/ 292 h 505"/>
                  <a:gd name="T72" fmla="*/ 540 w 872"/>
                  <a:gd name="T73" fmla="*/ 301 h 505"/>
                  <a:gd name="T74" fmla="*/ 513 w 872"/>
                  <a:gd name="T75" fmla="*/ 316 h 505"/>
                  <a:gd name="T76" fmla="*/ 507 w 872"/>
                  <a:gd name="T77" fmla="*/ 340 h 505"/>
                  <a:gd name="T78" fmla="*/ 516 w 872"/>
                  <a:gd name="T79" fmla="*/ 361 h 505"/>
                  <a:gd name="T80" fmla="*/ 552 w 872"/>
                  <a:gd name="T81" fmla="*/ 382 h 505"/>
                  <a:gd name="T82" fmla="*/ 690 w 872"/>
                  <a:gd name="T83" fmla="*/ 460 h 50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72"/>
                  <a:gd name="T127" fmla="*/ 0 h 505"/>
                  <a:gd name="T128" fmla="*/ 872 w 872"/>
                  <a:gd name="T129" fmla="*/ 505 h 50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72" h="505">
                    <a:moveTo>
                      <a:pt x="690" y="460"/>
                    </a:moveTo>
                    <a:lnTo>
                      <a:pt x="648" y="484"/>
                    </a:lnTo>
                    <a:lnTo>
                      <a:pt x="612" y="499"/>
                    </a:lnTo>
                    <a:lnTo>
                      <a:pt x="585" y="505"/>
                    </a:lnTo>
                    <a:lnTo>
                      <a:pt x="558" y="505"/>
                    </a:lnTo>
                    <a:lnTo>
                      <a:pt x="528" y="502"/>
                    </a:lnTo>
                    <a:lnTo>
                      <a:pt x="498" y="496"/>
                    </a:lnTo>
                    <a:lnTo>
                      <a:pt x="453" y="478"/>
                    </a:lnTo>
                    <a:lnTo>
                      <a:pt x="138" y="296"/>
                    </a:lnTo>
                    <a:lnTo>
                      <a:pt x="117" y="277"/>
                    </a:lnTo>
                    <a:lnTo>
                      <a:pt x="90" y="238"/>
                    </a:lnTo>
                    <a:lnTo>
                      <a:pt x="11" y="123"/>
                    </a:lnTo>
                    <a:lnTo>
                      <a:pt x="0" y="84"/>
                    </a:lnTo>
                    <a:lnTo>
                      <a:pt x="3" y="52"/>
                    </a:lnTo>
                    <a:lnTo>
                      <a:pt x="20" y="33"/>
                    </a:lnTo>
                    <a:lnTo>
                      <a:pt x="39" y="19"/>
                    </a:lnTo>
                    <a:lnTo>
                      <a:pt x="62" y="10"/>
                    </a:lnTo>
                    <a:lnTo>
                      <a:pt x="81" y="6"/>
                    </a:lnTo>
                    <a:lnTo>
                      <a:pt x="101" y="3"/>
                    </a:lnTo>
                    <a:lnTo>
                      <a:pt x="120" y="0"/>
                    </a:lnTo>
                    <a:lnTo>
                      <a:pt x="165" y="0"/>
                    </a:lnTo>
                    <a:lnTo>
                      <a:pt x="228" y="13"/>
                    </a:lnTo>
                    <a:lnTo>
                      <a:pt x="447" y="61"/>
                    </a:lnTo>
                    <a:lnTo>
                      <a:pt x="477" y="70"/>
                    </a:lnTo>
                    <a:lnTo>
                      <a:pt x="522" y="94"/>
                    </a:lnTo>
                    <a:lnTo>
                      <a:pt x="829" y="271"/>
                    </a:lnTo>
                    <a:lnTo>
                      <a:pt x="864" y="295"/>
                    </a:lnTo>
                    <a:lnTo>
                      <a:pt x="872" y="319"/>
                    </a:lnTo>
                    <a:lnTo>
                      <a:pt x="864" y="343"/>
                    </a:lnTo>
                    <a:lnTo>
                      <a:pt x="846" y="367"/>
                    </a:lnTo>
                    <a:lnTo>
                      <a:pt x="815" y="385"/>
                    </a:lnTo>
                    <a:lnTo>
                      <a:pt x="794" y="397"/>
                    </a:lnTo>
                    <a:lnTo>
                      <a:pt x="680" y="331"/>
                    </a:lnTo>
                    <a:lnTo>
                      <a:pt x="642" y="310"/>
                    </a:lnTo>
                    <a:lnTo>
                      <a:pt x="609" y="295"/>
                    </a:lnTo>
                    <a:lnTo>
                      <a:pt x="573" y="292"/>
                    </a:lnTo>
                    <a:lnTo>
                      <a:pt x="540" y="301"/>
                    </a:lnTo>
                    <a:lnTo>
                      <a:pt x="513" y="316"/>
                    </a:lnTo>
                    <a:lnTo>
                      <a:pt x="507" y="340"/>
                    </a:lnTo>
                    <a:lnTo>
                      <a:pt x="516" y="361"/>
                    </a:lnTo>
                    <a:lnTo>
                      <a:pt x="552" y="382"/>
                    </a:lnTo>
                    <a:lnTo>
                      <a:pt x="690" y="46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CC00"/>
                  </a:gs>
                  <a:gs pos="100000">
                    <a:srgbClr val="005E00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74" name="Freeform 22"/>
            <p:cNvSpPr>
              <a:spLocks/>
            </p:cNvSpPr>
            <p:nvPr/>
          </p:nvSpPr>
          <p:spPr bwMode="auto">
            <a:xfrm>
              <a:off x="2148" y="2547"/>
              <a:ext cx="18" cy="90"/>
            </a:xfrm>
            <a:custGeom>
              <a:avLst/>
              <a:gdLst>
                <a:gd name="T0" fmla="*/ 18 w 18"/>
                <a:gd name="T1" fmla="*/ 0 h 90"/>
                <a:gd name="T2" fmla="*/ 18 w 18"/>
                <a:gd name="T3" fmla="*/ 57 h 90"/>
                <a:gd name="T4" fmla="*/ 0 w 18"/>
                <a:gd name="T5" fmla="*/ 90 h 90"/>
                <a:gd name="T6" fmla="*/ 0 w 18"/>
                <a:gd name="T7" fmla="*/ 42 h 90"/>
                <a:gd name="T8" fmla="*/ 18 w 18"/>
                <a:gd name="T9" fmla="*/ 0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90"/>
                <a:gd name="T17" fmla="*/ 18 w 18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90">
                  <a:moveTo>
                    <a:pt x="18" y="0"/>
                  </a:moveTo>
                  <a:lnTo>
                    <a:pt x="18" y="57"/>
                  </a:lnTo>
                  <a:lnTo>
                    <a:pt x="0" y="90"/>
                  </a:lnTo>
                  <a:lnTo>
                    <a:pt x="0" y="4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5" name="Freeform 23"/>
            <p:cNvSpPr>
              <a:spLocks/>
            </p:cNvSpPr>
            <p:nvPr/>
          </p:nvSpPr>
          <p:spPr bwMode="auto">
            <a:xfrm>
              <a:off x="1750" y="2830"/>
              <a:ext cx="52" cy="68"/>
            </a:xfrm>
            <a:custGeom>
              <a:avLst/>
              <a:gdLst>
                <a:gd name="T0" fmla="*/ 52 w 52"/>
                <a:gd name="T1" fmla="*/ 0 h 68"/>
                <a:gd name="T2" fmla="*/ 52 w 52"/>
                <a:gd name="T3" fmla="*/ 54 h 68"/>
                <a:gd name="T4" fmla="*/ 24 w 52"/>
                <a:gd name="T5" fmla="*/ 68 h 68"/>
                <a:gd name="T6" fmla="*/ 0 w 52"/>
                <a:gd name="T7" fmla="*/ 32 h 68"/>
                <a:gd name="T8" fmla="*/ 52 w 52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68"/>
                <a:gd name="T17" fmla="*/ 52 w 52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68">
                  <a:moveTo>
                    <a:pt x="52" y="0"/>
                  </a:moveTo>
                  <a:lnTo>
                    <a:pt x="52" y="54"/>
                  </a:lnTo>
                  <a:lnTo>
                    <a:pt x="24" y="68"/>
                  </a:lnTo>
                  <a:lnTo>
                    <a:pt x="0" y="3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6" name="Oval 24"/>
            <p:cNvSpPr>
              <a:spLocks noChangeArrowheads="1"/>
            </p:cNvSpPr>
            <p:nvPr/>
          </p:nvSpPr>
          <p:spPr bwMode="auto">
            <a:xfrm>
              <a:off x="570" y="2004"/>
              <a:ext cx="192" cy="132"/>
            </a:xfrm>
            <a:prstGeom prst="ellipse">
              <a:avLst/>
            </a:prstGeom>
            <a:gradFill rotWithShape="1">
              <a:gsLst>
                <a:gs pos="0">
                  <a:srgbClr val="004A00"/>
                </a:gs>
                <a:gs pos="50000">
                  <a:srgbClr val="00CC00"/>
                </a:gs>
                <a:gs pos="100000">
                  <a:srgbClr val="004A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7" name="Oval 25"/>
            <p:cNvSpPr>
              <a:spLocks noChangeArrowheads="1"/>
            </p:cNvSpPr>
            <p:nvPr/>
          </p:nvSpPr>
          <p:spPr bwMode="auto">
            <a:xfrm>
              <a:off x="870" y="2142"/>
              <a:ext cx="576" cy="396"/>
            </a:xfrm>
            <a:prstGeom prst="ellipse">
              <a:avLst/>
            </a:prstGeom>
            <a:gradFill rotWithShape="1">
              <a:gsLst>
                <a:gs pos="0">
                  <a:srgbClr val="004A00"/>
                </a:gs>
                <a:gs pos="50000">
                  <a:srgbClr val="00CC00"/>
                </a:gs>
                <a:gs pos="100000">
                  <a:srgbClr val="004A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8" name="Freeform 28"/>
            <p:cNvSpPr>
              <a:spLocks/>
            </p:cNvSpPr>
            <p:nvPr/>
          </p:nvSpPr>
          <p:spPr bwMode="auto">
            <a:xfrm>
              <a:off x="872" y="2192"/>
              <a:ext cx="572" cy="346"/>
            </a:xfrm>
            <a:custGeom>
              <a:avLst/>
              <a:gdLst>
                <a:gd name="T0" fmla="*/ 0 w 572"/>
                <a:gd name="T1" fmla="*/ 166 h 346"/>
                <a:gd name="T2" fmla="*/ 22 w 572"/>
                <a:gd name="T3" fmla="*/ 116 h 346"/>
                <a:gd name="T4" fmla="*/ 58 w 572"/>
                <a:gd name="T5" fmla="*/ 74 h 346"/>
                <a:gd name="T6" fmla="*/ 108 w 572"/>
                <a:gd name="T7" fmla="*/ 42 h 346"/>
                <a:gd name="T8" fmla="*/ 162 w 572"/>
                <a:gd name="T9" fmla="*/ 16 h 346"/>
                <a:gd name="T10" fmla="*/ 226 w 572"/>
                <a:gd name="T11" fmla="*/ 2 h 346"/>
                <a:gd name="T12" fmla="*/ 308 w 572"/>
                <a:gd name="T13" fmla="*/ 0 h 346"/>
                <a:gd name="T14" fmla="*/ 368 w 572"/>
                <a:gd name="T15" fmla="*/ 6 h 346"/>
                <a:gd name="T16" fmla="*/ 426 w 572"/>
                <a:gd name="T17" fmla="*/ 26 h 346"/>
                <a:gd name="T18" fmla="*/ 484 w 572"/>
                <a:gd name="T19" fmla="*/ 52 h 346"/>
                <a:gd name="T20" fmla="*/ 522 w 572"/>
                <a:gd name="T21" fmla="*/ 84 h 346"/>
                <a:gd name="T22" fmla="*/ 556 w 572"/>
                <a:gd name="T23" fmla="*/ 130 h 346"/>
                <a:gd name="T24" fmla="*/ 572 w 572"/>
                <a:gd name="T25" fmla="*/ 170 h 346"/>
                <a:gd name="T26" fmla="*/ 562 w 572"/>
                <a:gd name="T27" fmla="*/ 204 h 346"/>
                <a:gd name="T28" fmla="*/ 542 w 572"/>
                <a:gd name="T29" fmla="*/ 236 h 346"/>
                <a:gd name="T30" fmla="*/ 520 w 572"/>
                <a:gd name="T31" fmla="*/ 264 h 346"/>
                <a:gd name="T32" fmla="*/ 492 w 572"/>
                <a:gd name="T33" fmla="*/ 288 h 346"/>
                <a:gd name="T34" fmla="*/ 462 w 572"/>
                <a:gd name="T35" fmla="*/ 308 h 346"/>
                <a:gd name="T36" fmla="*/ 430 w 572"/>
                <a:gd name="T37" fmla="*/ 322 h 346"/>
                <a:gd name="T38" fmla="*/ 388 w 572"/>
                <a:gd name="T39" fmla="*/ 336 h 346"/>
                <a:gd name="T40" fmla="*/ 344 w 572"/>
                <a:gd name="T41" fmla="*/ 344 h 346"/>
                <a:gd name="T42" fmla="*/ 296 w 572"/>
                <a:gd name="T43" fmla="*/ 346 h 346"/>
                <a:gd name="T44" fmla="*/ 248 w 572"/>
                <a:gd name="T45" fmla="*/ 344 h 346"/>
                <a:gd name="T46" fmla="*/ 198 w 572"/>
                <a:gd name="T47" fmla="*/ 340 h 346"/>
                <a:gd name="T48" fmla="*/ 160 w 572"/>
                <a:gd name="T49" fmla="*/ 328 h 346"/>
                <a:gd name="T50" fmla="*/ 124 w 572"/>
                <a:gd name="T51" fmla="*/ 312 h 346"/>
                <a:gd name="T52" fmla="*/ 92 w 572"/>
                <a:gd name="T53" fmla="*/ 294 h 346"/>
                <a:gd name="T54" fmla="*/ 58 w 572"/>
                <a:gd name="T55" fmla="*/ 270 h 346"/>
                <a:gd name="T56" fmla="*/ 34 w 572"/>
                <a:gd name="T57" fmla="*/ 244 h 346"/>
                <a:gd name="T58" fmla="*/ 14 w 572"/>
                <a:gd name="T59" fmla="*/ 214 h 346"/>
                <a:gd name="T60" fmla="*/ 0 w 572"/>
                <a:gd name="T61" fmla="*/ 166 h 34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572"/>
                <a:gd name="T94" fmla="*/ 0 h 346"/>
                <a:gd name="T95" fmla="*/ 572 w 572"/>
                <a:gd name="T96" fmla="*/ 346 h 34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72" h="346">
                  <a:moveTo>
                    <a:pt x="0" y="166"/>
                  </a:moveTo>
                  <a:lnTo>
                    <a:pt x="22" y="116"/>
                  </a:lnTo>
                  <a:lnTo>
                    <a:pt x="58" y="74"/>
                  </a:lnTo>
                  <a:lnTo>
                    <a:pt x="108" y="42"/>
                  </a:lnTo>
                  <a:lnTo>
                    <a:pt x="162" y="16"/>
                  </a:lnTo>
                  <a:lnTo>
                    <a:pt x="226" y="2"/>
                  </a:lnTo>
                  <a:lnTo>
                    <a:pt x="308" y="0"/>
                  </a:lnTo>
                  <a:lnTo>
                    <a:pt x="368" y="6"/>
                  </a:lnTo>
                  <a:lnTo>
                    <a:pt x="426" y="26"/>
                  </a:lnTo>
                  <a:lnTo>
                    <a:pt x="484" y="52"/>
                  </a:lnTo>
                  <a:lnTo>
                    <a:pt x="522" y="84"/>
                  </a:lnTo>
                  <a:lnTo>
                    <a:pt x="556" y="130"/>
                  </a:lnTo>
                  <a:lnTo>
                    <a:pt x="572" y="170"/>
                  </a:lnTo>
                  <a:lnTo>
                    <a:pt x="562" y="204"/>
                  </a:lnTo>
                  <a:lnTo>
                    <a:pt x="542" y="236"/>
                  </a:lnTo>
                  <a:lnTo>
                    <a:pt x="520" y="264"/>
                  </a:lnTo>
                  <a:lnTo>
                    <a:pt x="492" y="288"/>
                  </a:lnTo>
                  <a:lnTo>
                    <a:pt x="462" y="308"/>
                  </a:lnTo>
                  <a:lnTo>
                    <a:pt x="430" y="322"/>
                  </a:lnTo>
                  <a:lnTo>
                    <a:pt x="388" y="336"/>
                  </a:lnTo>
                  <a:lnTo>
                    <a:pt x="344" y="344"/>
                  </a:lnTo>
                  <a:lnTo>
                    <a:pt x="296" y="346"/>
                  </a:lnTo>
                  <a:lnTo>
                    <a:pt x="248" y="344"/>
                  </a:lnTo>
                  <a:lnTo>
                    <a:pt x="198" y="340"/>
                  </a:lnTo>
                  <a:lnTo>
                    <a:pt x="160" y="328"/>
                  </a:lnTo>
                  <a:lnTo>
                    <a:pt x="124" y="312"/>
                  </a:lnTo>
                  <a:lnTo>
                    <a:pt x="92" y="294"/>
                  </a:lnTo>
                  <a:lnTo>
                    <a:pt x="58" y="270"/>
                  </a:lnTo>
                  <a:lnTo>
                    <a:pt x="34" y="244"/>
                  </a:lnTo>
                  <a:lnTo>
                    <a:pt x="14" y="214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9" name="Freeform 30"/>
            <p:cNvSpPr>
              <a:spLocks/>
            </p:cNvSpPr>
            <p:nvPr/>
          </p:nvSpPr>
          <p:spPr bwMode="auto">
            <a:xfrm>
              <a:off x="570" y="2042"/>
              <a:ext cx="190" cy="94"/>
            </a:xfrm>
            <a:custGeom>
              <a:avLst/>
              <a:gdLst>
                <a:gd name="T0" fmla="*/ 0 w 572"/>
                <a:gd name="T1" fmla="*/ 45 h 346"/>
                <a:gd name="T2" fmla="*/ 7 w 572"/>
                <a:gd name="T3" fmla="*/ 32 h 346"/>
                <a:gd name="T4" fmla="*/ 19 w 572"/>
                <a:gd name="T5" fmla="*/ 20 h 346"/>
                <a:gd name="T6" fmla="*/ 36 w 572"/>
                <a:gd name="T7" fmla="*/ 11 h 346"/>
                <a:gd name="T8" fmla="*/ 54 w 572"/>
                <a:gd name="T9" fmla="*/ 4 h 346"/>
                <a:gd name="T10" fmla="*/ 75 w 572"/>
                <a:gd name="T11" fmla="*/ 1 h 346"/>
                <a:gd name="T12" fmla="*/ 102 w 572"/>
                <a:gd name="T13" fmla="*/ 0 h 346"/>
                <a:gd name="T14" fmla="*/ 122 w 572"/>
                <a:gd name="T15" fmla="*/ 2 h 346"/>
                <a:gd name="T16" fmla="*/ 142 w 572"/>
                <a:gd name="T17" fmla="*/ 7 h 346"/>
                <a:gd name="T18" fmla="*/ 161 w 572"/>
                <a:gd name="T19" fmla="*/ 14 h 346"/>
                <a:gd name="T20" fmla="*/ 173 w 572"/>
                <a:gd name="T21" fmla="*/ 23 h 346"/>
                <a:gd name="T22" fmla="*/ 185 w 572"/>
                <a:gd name="T23" fmla="*/ 35 h 346"/>
                <a:gd name="T24" fmla="*/ 190 w 572"/>
                <a:gd name="T25" fmla="*/ 46 h 346"/>
                <a:gd name="T26" fmla="*/ 187 w 572"/>
                <a:gd name="T27" fmla="*/ 55 h 346"/>
                <a:gd name="T28" fmla="*/ 180 w 572"/>
                <a:gd name="T29" fmla="*/ 64 h 346"/>
                <a:gd name="T30" fmla="*/ 173 w 572"/>
                <a:gd name="T31" fmla="*/ 72 h 346"/>
                <a:gd name="T32" fmla="*/ 163 w 572"/>
                <a:gd name="T33" fmla="*/ 78 h 346"/>
                <a:gd name="T34" fmla="*/ 153 w 572"/>
                <a:gd name="T35" fmla="*/ 84 h 346"/>
                <a:gd name="T36" fmla="*/ 143 w 572"/>
                <a:gd name="T37" fmla="*/ 87 h 346"/>
                <a:gd name="T38" fmla="*/ 129 w 572"/>
                <a:gd name="T39" fmla="*/ 91 h 346"/>
                <a:gd name="T40" fmla="*/ 114 w 572"/>
                <a:gd name="T41" fmla="*/ 93 h 346"/>
                <a:gd name="T42" fmla="*/ 98 w 572"/>
                <a:gd name="T43" fmla="*/ 94 h 346"/>
                <a:gd name="T44" fmla="*/ 82 w 572"/>
                <a:gd name="T45" fmla="*/ 93 h 346"/>
                <a:gd name="T46" fmla="*/ 66 w 572"/>
                <a:gd name="T47" fmla="*/ 92 h 346"/>
                <a:gd name="T48" fmla="*/ 53 w 572"/>
                <a:gd name="T49" fmla="*/ 89 h 346"/>
                <a:gd name="T50" fmla="*/ 41 w 572"/>
                <a:gd name="T51" fmla="*/ 85 h 346"/>
                <a:gd name="T52" fmla="*/ 31 w 572"/>
                <a:gd name="T53" fmla="*/ 80 h 346"/>
                <a:gd name="T54" fmla="*/ 19 w 572"/>
                <a:gd name="T55" fmla="*/ 73 h 346"/>
                <a:gd name="T56" fmla="*/ 11 w 572"/>
                <a:gd name="T57" fmla="*/ 66 h 346"/>
                <a:gd name="T58" fmla="*/ 5 w 572"/>
                <a:gd name="T59" fmla="*/ 58 h 346"/>
                <a:gd name="T60" fmla="*/ 0 w 572"/>
                <a:gd name="T61" fmla="*/ 45 h 34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572"/>
                <a:gd name="T94" fmla="*/ 0 h 346"/>
                <a:gd name="T95" fmla="*/ 572 w 572"/>
                <a:gd name="T96" fmla="*/ 346 h 34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72" h="346">
                  <a:moveTo>
                    <a:pt x="0" y="166"/>
                  </a:moveTo>
                  <a:lnTo>
                    <a:pt x="22" y="116"/>
                  </a:lnTo>
                  <a:lnTo>
                    <a:pt x="58" y="74"/>
                  </a:lnTo>
                  <a:lnTo>
                    <a:pt x="108" y="42"/>
                  </a:lnTo>
                  <a:lnTo>
                    <a:pt x="162" y="16"/>
                  </a:lnTo>
                  <a:lnTo>
                    <a:pt x="226" y="2"/>
                  </a:lnTo>
                  <a:lnTo>
                    <a:pt x="308" y="0"/>
                  </a:lnTo>
                  <a:lnTo>
                    <a:pt x="368" y="6"/>
                  </a:lnTo>
                  <a:lnTo>
                    <a:pt x="426" y="26"/>
                  </a:lnTo>
                  <a:lnTo>
                    <a:pt x="484" y="52"/>
                  </a:lnTo>
                  <a:lnTo>
                    <a:pt x="522" y="84"/>
                  </a:lnTo>
                  <a:lnTo>
                    <a:pt x="556" y="130"/>
                  </a:lnTo>
                  <a:lnTo>
                    <a:pt x="572" y="170"/>
                  </a:lnTo>
                  <a:lnTo>
                    <a:pt x="562" y="204"/>
                  </a:lnTo>
                  <a:lnTo>
                    <a:pt x="542" y="236"/>
                  </a:lnTo>
                  <a:lnTo>
                    <a:pt x="520" y="264"/>
                  </a:lnTo>
                  <a:lnTo>
                    <a:pt x="492" y="288"/>
                  </a:lnTo>
                  <a:lnTo>
                    <a:pt x="462" y="308"/>
                  </a:lnTo>
                  <a:lnTo>
                    <a:pt x="430" y="322"/>
                  </a:lnTo>
                  <a:lnTo>
                    <a:pt x="388" y="336"/>
                  </a:lnTo>
                  <a:lnTo>
                    <a:pt x="344" y="344"/>
                  </a:lnTo>
                  <a:lnTo>
                    <a:pt x="296" y="346"/>
                  </a:lnTo>
                  <a:lnTo>
                    <a:pt x="248" y="344"/>
                  </a:lnTo>
                  <a:lnTo>
                    <a:pt x="198" y="340"/>
                  </a:lnTo>
                  <a:lnTo>
                    <a:pt x="160" y="328"/>
                  </a:lnTo>
                  <a:lnTo>
                    <a:pt x="124" y="312"/>
                  </a:lnTo>
                  <a:lnTo>
                    <a:pt x="92" y="294"/>
                  </a:lnTo>
                  <a:lnTo>
                    <a:pt x="58" y="270"/>
                  </a:lnTo>
                  <a:lnTo>
                    <a:pt x="34" y="244"/>
                  </a:lnTo>
                  <a:lnTo>
                    <a:pt x="14" y="214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6"/>
          <p:cNvGrpSpPr>
            <a:grpSpLocks/>
          </p:cNvGrpSpPr>
          <p:nvPr/>
        </p:nvGrpSpPr>
        <p:grpSpPr bwMode="auto">
          <a:xfrm>
            <a:off x="4722814" y="5524501"/>
            <a:ext cx="3457575" cy="581025"/>
            <a:chOff x="2015" y="3480"/>
            <a:chExt cx="2178" cy="366"/>
          </a:xfrm>
        </p:grpSpPr>
        <p:sp>
          <p:nvSpPr>
            <p:cNvPr id="20555" name="Rectangle 54"/>
            <p:cNvSpPr>
              <a:spLocks noChangeArrowheads="1"/>
            </p:cNvSpPr>
            <p:nvPr/>
          </p:nvSpPr>
          <p:spPr bwMode="auto">
            <a:xfrm>
              <a:off x="2015" y="3618"/>
              <a:ext cx="2178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6" name="Line 55"/>
            <p:cNvSpPr>
              <a:spLocks noChangeShapeType="1"/>
            </p:cNvSpPr>
            <p:nvPr/>
          </p:nvSpPr>
          <p:spPr bwMode="auto">
            <a:xfrm>
              <a:off x="2183" y="3614"/>
              <a:ext cx="0" cy="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7" name="Line 56"/>
            <p:cNvSpPr>
              <a:spLocks noChangeShapeType="1"/>
            </p:cNvSpPr>
            <p:nvPr/>
          </p:nvSpPr>
          <p:spPr bwMode="auto">
            <a:xfrm>
              <a:off x="2423" y="3610"/>
              <a:ext cx="0" cy="1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8" name="Line 61"/>
            <p:cNvSpPr>
              <a:spLocks noChangeShapeType="1"/>
            </p:cNvSpPr>
            <p:nvPr/>
          </p:nvSpPr>
          <p:spPr bwMode="auto">
            <a:xfrm>
              <a:off x="2585" y="3610"/>
              <a:ext cx="0" cy="1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9" name="Line 62"/>
            <p:cNvSpPr>
              <a:spLocks noChangeShapeType="1"/>
            </p:cNvSpPr>
            <p:nvPr/>
          </p:nvSpPr>
          <p:spPr bwMode="auto">
            <a:xfrm>
              <a:off x="3329" y="3610"/>
              <a:ext cx="0" cy="1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0" name="Line 63"/>
            <p:cNvSpPr>
              <a:spLocks noChangeShapeType="1"/>
            </p:cNvSpPr>
            <p:nvPr/>
          </p:nvSpPr>
          <p:spPr bwMode="auto">
            <a:xfrm>
              <a:off x="3533" y="3610"/>
              <a:ext cx="0" cy="1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68"/>
            <p:cNvGrpSpPr>
              <a:grpSpLocks/>
            </p:cNvGrpSpPr>
            <p:nvPr/>
          </p:nvGrpSpPr>
          <p:grpSpPr bwMode="auto">
            <a:xfrm>
              <a:off x="2303" y="3480"/>
              <a:ext cx="0" cy="366"/>
              <a:chOff x="2478" y="3516"/>
              <a:chExt cx="0" cy="366"/>
            </a:xfrm>
          </p:grpSpPr>
          <p:sp>
            <p:nvSpPr>
              <p:cNvPr id="20570" name="Line 65"/>
              <p:cNvSpPr>
                <a:spLocks noChangeShapeType="1"/>
              </p:cNvSpPr>
              <p:nvPr/>
            </p:nvSpPr>
            <p:spPr bwMode="auto">
              <a:xfrm>
                <a:off x="2478" y="3516"/>
                <a:ext cx="0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1" name="Line 66"/>
              <p:cNvSpPr>
                <a:spLocks noChangeShapeType="1"/>
              </p:cNvSpPr>
              <p:nvPr/>
            </p:nvSpPr>
            <p:spPr bwMode="auto">
              <a:xfrm>
                <a:off x="2478" y="3678"/>
                <a:ext cx="0" cy="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2" name="Line 67"/>
              <p:cNvSpPr>
                <a:spLocks noChangeShapeType="1"/>
              </p:cNvSpPr>
              <p:nvPr/>
            </p:nvSpPr>
            <p:spPr bwMode="auto">
              <a:xfrm>
                <a:off x="2478" y="3762"/>
                <a:ext cx="0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957" y="3480"/>
              <a:ext cx="0" cy="366"/>
              <a:chOff x="2478" y="3516"/>
              <a:chExt cx="0" cy="366"/>
            </a:xfrm>
          </p:grpSpPr>
          <p:sp>
            <p:nvSpPr>
              <p:cNvPr id="20567" name="Line 71"/>
              <p:cNvSpPr>
                <a:spLocks noChangeShapeType="1"/>
              </p:cNvSpPr>
              <p:nvPr/>
            </p:nvSpPr>
            <p:spPr bwMode="auto">
              <a:xfrm>
                <a:off x="2478" y="3516"/>
                <a:ext cx="0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8" name="Line 72"/>
              <p:cNvSpPr>
                <a:spLocks noChangeShapeType="1"/>
              </p:cNvSpPr>
              <p:nvPr/>
            </p:nvSpPr>
            <p:spPr bwMode="auto">
              <a:xfrm>
                <a:off x="2478" y="3678"/>
                <a:ext cx="0" cy="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9" name="Line 73"/>
              <p:cNvSpPr>
                <a:spLocks noChangeShapeType="1"/>
              </p:cNvSpPr>
              <p:nvPr/>
            </p:nvSpPr>
            <p:spPr bwMode="auto">
              <a:xfrm>
                <a:off x="2478" y="3762"/>
                <a:ext cx="0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75"/>
            <p:cNvGrpSpPr>
              <a:grpSpLocks/>
            </p:cNvGrpSpPr>
            <p:nvPr/>
          </p:nvGrpSpPr>
          <p:grpSpPr bwMode="auto">
            <a:xfrm>
              <a:off x="3665" y="3480"/>
              <a:ext cx="0" cy="366"/>
              <a:chOff x="2478" y="3516"/>
              <a:chExt cx="0" cy="366"/>
            </a:xfrm>
          </p:grpSpPr>
          <p:sp>
            <p:nvSpPr>
              <p:cNvPr id="20564" name="Line 76"/>
              <p:cNvSpPr>
                <a:spLocks noChangeShapeType="1"/>
              </p:cNvSpPr>
              <p:nvPr/>
            </p:nvSpPr>
            <p:spPr bwMode="auto">
              <a:xfrm>
                <a:off x="2478" y="3516"/>
                <a:ext cx="0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5" name="Line 77"/>
              <p:cNvSpPr>
                <a:spLocks noChangeShapeType="1"/>
              </p:cNvSpPr>
              <p:nvPr/>
            </p:nvSpPr>
            <p:spPr bwMode="auto">
              <a:xfrm>
                <a:off x="2478" y="3678"/>
                <a:ext cx="0" cy="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6" name="Line 78"/>
              <p:cNvSpPr>
                <a:spLocks noChangeShapeType="1"/>
              </p:cNvSpPr>
              <p:nvPr/>
            </p:nvSpPr>
            <p:spPr bwMode="auto">
              <a:xfrm>
                <a:off x="2478" y="3762"/>
                <a:ext cx="0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155"/>
          <p:cNvGrpSpPr>
            <a:grpSpLocks/>
          </p:cNvGrpSpPr>
          <p:nvPr/>
        </p:nvGrpSpPr>
        <p:grpSpPr bwMode="auto">
          <a:xfrm>
            <a:off x="4565650" y="2832101"/>
            <a:ext cx="3810000" cy="2276475"/>
            <a:chOff x="1916" y="1784"/>
            <a:chExt cx="2400" cy="1434"/>
          </a:xfrm>
        </p:grpSpPr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2007" y="1919"/>
              <a:ext cx="2194" cy="1146"/>
              <a:chOff x="1916" y="3481"/>
              <a:chExt cx="1096" cy="573"/>
            </a:xfrm>
          </p:grpSpPr>
          <p:sp>
            <p:nvSpPr>
              <p:cNvPr id="20538" name="Oval 33"/>
              <p:cNvSpPr>
                <a:spLocks noChangeArrowheads="1"/>
              </p:cNvSpPr>
              <p:nvPr/>
            </p:nvSpPr>
            <p:spPr bwMode="auto">
              <a:xfrm>
                <a:off x="2206" y="3586"/>
                <a:ext cx="372" cy="3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9" name="Oval 34"/>
              <p:cNvSpPr>
                <a:spLocks noChangeArrowheads="1"/>
              </p:cNvSpPr>
              <p:nvPr/>
            </p:nvSpPr>
            <p:spPr bwMode="auto">
              <a:xfrm>
                <a:off x="2006" y="3712"/>
                <a:ext cx="120" cy="12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0" name="Arc 35"/>
              <p:cNvSpPr>
                <a:spLocks/>
              </p:cNvSpPr>
              <p:nvPr/>
            </p:nvSpPr>
            <p:spPr bwMode="auto">
              <a:xfrm rot="-5764347">
                <a:off x="1922" y="3647"/>
                <a:ext cx="113" cy="125"/>
              </a:xfrm>
              <a:custGeom>
                <a:avLst/>
                <a:gdLst>
                  <a:gd name="T0" fmla="*/ 0 w 19675"/>
                  <a:gd name="T1" fmla="*/ 0 h 21600"/>
                  <a:gd name="T2" fmla="*/ 1 w 19675"/>
                  <a:gd name="T3" fmla="*/ 0 h 21600"/>
                  <a:gd name="T4" fmla="*/ 0 w 19675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19675"/>
                  <a:gd name="T10" fmla="*/ 0 h 21600"/>
                  <a:gd name="T11" fmla="*/ 19675 w 1967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675" h="21600" fill="none" extrusionOk="0">
                    <a:moveTo>
                      <a:pt x="-1" y="0"/>
                    </a:moveTo>
                    <a:cubicBezTo>
                      <a:pt x="8480" y="0"/>
                      <a:pt x="16175" y="4962"/>
                      <a:pt x="19675" y="12686"/>
                    </a:cubicBezTo>
                  </a:path>
                  <a:path w="19675" h="21600" stroke="0" extrusionOk="0">
                    <a:moveTo>
                      <a:pt x="-1" y="0"/>
                    </a:moveTo>
                    <a:cubicBezTo>
                      <a:pt x="8480" y="0"/>
                      <a:pt x="16175" y="4962"/>
                      <a:pt x="19675" y="1268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1" name="Line 36"/>
              <p:cNvSpPr>
                <a:spLocks noChangeShapeType="1"/>
              </p:cNvSpPr>
              <p:nvPr/>
            </p:nvSpPr>
            <p:spPr bwMode="auto">
              <a:xfrm flipV="1">
                <a:off x="1980" y="3506"/>
                <a:ext cx="324" cy="1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2" name="Arc 37"/>
              <p:cNvSpPr>
                <a:spLocks/>
              </p:cNvSpPr>
              <p:nvPr/>
            </p:nvSpPr>
            <p:spPr bwMode="auto">
              <a:xfrm rot="-1470461">
                <a:off x="2327" y="3481"/>
                <a:ext cx="95" cy="154"/>
              </a:xfrm>
              <a:custGeom>
                <a:avLst/>
                <a:gdLst>
                  <a:gd name="T0" fmla="*/ 0 w 10205"/>
                  <a:gd name="T1" fmla="*/ 0 h 21600"/>
                  <a:gd name="T2" fmla="*/ 1 w 10205"/>
                  <a:gd name="T3" fmla="*/ 0 h 21600"/>
                  <a:gd name="T4" fmla="*/ 0 w 10205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10205"/>
                  <a:gd name="T10" fmla="*/ 0 h 21600"/>
                  <a:gd name="T11" fmla="*/ 10205 w 1020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05" h="21600" fill="none" extrusionOk="0">
                    <a:moveTo>
                      <a:pt x="-1" y="0"/>
                    </a:moveTo>
                    <a:cubicBezTo>
                      <a:pt x="3560" y="0"/>
                      <a:pt x="7066" y="880"/>
                      <a:pt x="10205" y="2562"/>
                    </a:cubicBezTo>
                  </a:path>
                  <a:path w="10205" h="21600" stroke="0" extrusionOk="0">
                    <a:moveTo>
                      <a:pt x="-1" y="0"/>
                    </a:moveTo>
                    <a:cubicBezTo>
                      <a:pt x="3560" y="0"/>
                      <a:pt x="7066" y="880"/>
                      <a:pt x="10205" y="256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3" name="Line 38"/>
              <p:cNvSpPr>
                <a:spLocks noChangeShapeType="1"/>
              </p:cNvSpPr>
              <p:nvPr/>
            </p:nvSpPr>
            <p:spPr bwMode="auto">
              <a:xfrm>
                <a:off x="2394" y="3484"/>
                <a:ext cx="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4" name="Arc 39"/>
              <p:cNvSpPr>
                <a:spLocks/>
              </p:cNvSpPr>
              <p:nvPr/>
            </p:nvSpPr>
            <p:spPr bwMode="auto">
              <a:xfrm>
                <a:off x="2882" y="3484"/>
                <a:ext cx="126" cy="126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5" name="Line 40"/>
              <p:cNvSpPr>
                <a:spLocks noChangeShapeType="1"/>
              </p:cNvSpPr>
              <p:nvPr/>
            </p:nvSpPr>
            <p:spPr bwMode="auto">
              <a:xfrm>
                <a:off x="3008" y="3606"/>
                <a:ext cx="0" cy="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6" name="Arc 41"/>
              <p:cNvSpPr>
                <a:spLocks/>
              </p:cNvSpPr>
              <p:nvPr/>
            </p:nvSpPr>
            <p:spPr bwMode="auto">
              <a:xfrm flipH="1">
                <a:off x="2678" y="3696"/>
                <a:ext cx="77" cy="146"/>
              </a:xfrm>
              <a:custGeom>
                <a:avLst/>
                <a:gdLst>
                  <a:gd name="T0" fmla="*/ 0 w 22736"/>
                  <a:gd name="T1" fmla="*/ 0 h 43200"/>
                  <a:gd name="T2" fmla="*/ 0 w 22736"/>
                  <a:gd name="T3" fmla="*/ 0 h 43200"/>
                  <a:gd name="T4" fmla="*/ 0 w 22736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36"/>
                  <a:gd name="T10" fmla="*/ 0 h 43200"/>
                  <a:gd name="T11" fmla="*/ 22736 w 22736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36" h="43200" fill="none" extrusionOk="0">
                    <a:moveTo>
                      <a:pt x="1135" y="0"/>
                    </a:moveTo>
                    <a:cubicBezTo>
                      <a:pt x="13065" y="0"/>
                      <a:pt x="22736" y="9670"/>
                      <a:pt x="22736" y="21600"/>
                    </a:cubicBezTo>
                    <a:cubicBezTo>
                      <a:pt x="22736" y="33529"/>
                      <a:pt x="13065" y="43200"/>
                      <a:pt x="1136" y="43200"/>
                    </a:cubicBezTo>
                    <a:cubicBezTo>
                      <a:pt x="757" y="43200"/>
                      <a:pt x="378" y="43190"/>
                      <a:pt x="-1" y="43170"/>
                    </a:cubicBezTo>
                  </a:path>
                  <a:path w="22736" h="43200" stroke="0" extrusionOk="0">
                    <a:moveTo>
                      <a:pt x="1135" y="0"/>
                    </a:moveTo>
                    <a:cubicBezTo>
                      <a:pt x="13065" y="0"/>
                      <a:pt x="22736" y="9670"/>
                      <a:pt x="22736" y="21600"/>
                    </a:cubicBezTo>
                    <a:cubicBezTo>
                      <a:pt x="22736" y="33529"/>
                      <a:pt x="13065" y="43200"/>
                      <a:pt x="1136" y="43200"/>
                    </a:cubicBezTo>
                    <a:cubicBezTo>
                      <a:pt x="757" y="43200"/>
                      <a:pt x="378" y="43190"/>
                      <a:pt x="-1" y="43170"/>
                    </a:cubicBezTo>
                    <a:lnTo>
                      <a:pt x="1136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7" name="Line 42"/>
              <p:cNvSpPr>
                <a:spLocks noChangeShapeType="1"/>
              </p:cNvSpPr>
              <p:nvPr/>
            </p:nvSpPr>
            <p:spPr bwMode="auto">
              <a:xfrm>
                <a:off x="2750" y="3696"/>
                <a:ext cx="26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8" name="Line 43"/>
              <p:cNvSpPr>
                <a:spLocks noChangeShapeType="1"/>
              </p:cNvSpPr>
              <p:nvPr/>
            </p:nvSpPr>
            <p:spPr bwMode="auto">
              <a:xfrm>
                <a:off x="2750" y="3842"/>
                <a:ext cx="26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9" name="Arc 44"/>
              <p:cNvSpPr>
                <a:spLocks/>
              </p:cNvSpPr>
              <p:nvPr/>
            </p:nvSpPr>
            <p:spPr bwMode="auto">
              <a:xfrm rot="5764347" flipV="1">
                <a:off x="1922" y="3763"/>
                <a:ext cx="113" cy="125"/>
              </a:xfrm>
              <a:custGeom>
                <a:avLst/>
                <a:gdLst>
                  <a:gd name="T0" fmla="*/ 0 w 19675"/>
                  <a:gd name="T1" fmla="*/ 0 h 21600"/>
                  <a:gd name="T2" fmla="*/ 1 w 19675"/>
                  <a:gd name="T3" fmla="*/ 0 h 21600"/>
                  <a:gd name="T4" fmla="*/ 0 w 19675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19675"/>
                  <a:gd name="T10" fmla="*/ 0 h 21600"/>
                  <a:gd name="T11" fmla="*/ 19675 w 1967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675" h="21600" fill="none" extrusionOk="0">
                    <a:moveTo>
                      <a:pt x="-1" y="0"/>
                    </a:moveTo>
                    <a:cubicBezTo>
                      <a:pt x="8480" y="0"/>
                      <a:pt x="16175" y="4962"/>
                      <a:pt x="19675" y="12686"/>
                    </a:cubicBezTo>
                  </a:path>
                  <a:path w="19675" h="21600" stroke="0" extrusionOk="0">
                    <a:moveTo>
                      <a:pt x="-1" y="0"/>
                    </a:moveTo>
                    <a:cubicBezTo>
                      <a:pt x="8480" y="0"/>
                      <a:pt x="16175" y="4962"/>
                      <a:pt x="19675" y="1268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0" name="Line 45"/>
              <p:cNvSpPr>
                <a:spLocks noChangeShapeType="1"/>
              </p:cNvSpPr>
              <p:nvPr/>
            </p:nvSpPr>
            <p:spPr bwMode="auto">
              <a:xfrm>
                <a:off x="1980" y="3881"/>
                <a:ext cx="324" cy="1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1" name="Arc 46"/>
              <p:cNvSpPr>
                <a:spLocks/>
              </p:cNvSpPr>
              <p:nvPr/>
            </p:nvSpPr>
            <p:spPr bwMode="auto">
              <a:xfrm rot="1470461" flipV="1">
                <a:off x="2327" y="3900"/>
                <a:ext cx="95" cy="154"/>
              </a:xfrm>
              <a:custGeom>
                <a:avLst/>
                <a:gdLst>
                  <a:gd name="T0" fmla="*/ 0 w 10205"/>
                  <a:gd name="T1" fmla="*/ 0 h 21600"/>
                  <a:gd name="T2" fmla="*/ 1 w 10205"/>
                  <a:gd name="T3" fmla="*/ 0 h 21600"/>
                  <a:gd name="T4" fmla="*/ 0 w 10205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10205"/>
                  <a:gd name="T10" fmla="*/ 0 h 21600"/>
                  <a:gd name="T11" fmla="*/ 10205 w 1020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05" h="21600" fill="none" extrusionOk="0">
                    <a:moveTo>
                      <a:pt x="-1" y="0"/>
                    </a:moveTo>
                    <a:cubicBezTo>
                      <a:pt x="3560" y="0"/>
                      <a:pt x="7066" y="880"/>
                      <a:pt x="10205" y="2562"/>
                    </a:cubicBezTo>
                  </a:path>
                  <a:path w="10205" h="21600" stroke="0" extrusionOk="0">
                    <a:moveTo>
                      <a:pt x="-1" y="0"/>
                    </a:moveTo>
                    <a:cubicBezTo>
                      <a:pt x="3560" y="0"/>
                      <a:pt x="7066" y="880"/>
                      <a:pt x="10205" y="256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2" name="Line 47"/>
              <p:cNvSpPr>
                <a:spLocks noChangeShapeType="1"/>
              </p:cNvSpPr>
              <p:nvPr/>
            </p:nvSpPr>
            <p:spPr bwMode="auto">
              <a:xfrm flipV="1">
                <a:off x="2394" y="4051"/>
                <a:ext cx="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3" name="Arc 48"/>
              <p:cNvSpPr>
                <a:spLocks/>
              </p:cNvSpPr>
              <p:nvPr/>
            </p:nvSpPr>
            <p:spPr bwMode="auto">
              <a:xfrm flipV="1">
                <a:off x="2882" y="3925"/>
                <a:ext cx="126" cy="126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4" name="Line 49"/>
              <p:cNvSpPr>
                <a:spLocks noChangeShapeType="1"/>
              </p:cNvSpPr>
              <p:nvPr/>
            </p:nvSpPr>
            <p:spPr bwMode="auto">
              <a:xfrm flipV="1">
                <a:off x="3008" y="3837"/>
                <a:ext cx="0" cy="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88"/>
            <p:cNvGrpSpPr>
              <a:grpSpLocks/>
            </p:cNvGrpSpPr>
            <p:nvPr/>
          </p:nvGrpSpPr>
          <p:grpSpPr bwMode="auto">
            <a:xfrm>
              <a:off x="3665" y="2222"/>
              <a:ext cx="0" cy="534"/>
              <a:chOff x="3974" y="2390"/>
              <a:chExt cx="0" cy="534"/>
            </a:xfrm>
          </p:grpSpPr>
          <p:sp>
            <p:nvSpPr>
              <p:cNvPr id="20535" name="Line 84"/>
              <p:cNvSpPr>
                <a:spLocks noChangeShapeType="1"/>
              </p:cNvSpPr>
              <p:nvPr/>
            </p:nvSpPr>
            <p:spPr bwMode="auto">
              <a:xfrm>
                <a:off x="3974" y="2390"/>
                <a:ext cx="0" cy="1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6" name="Line 85"/>
              <p:cNvSpPr>
                <a:spLocks noChangeShapeType="1"/>
              </p:cNvSpPr>
              <p:nvPr/>
            </p:nvSpPr>
            <p:spPr bwMode="auto">
              <a:xfrm>
                <a:off x="3974" y="2628"/>
                <a:ext cx="0" cy="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7" name="Line 86"/>
              <p:cNvSpPr>
                <a:spLocks noChangeShapeType="1"/>
              </p:cNvSpPr>
              <p:nvPr/>
            </p:nvSpPr>
            <p:spPr bwMode="auto">
              <a:xfrm>
                <a:off x="3974" y="2744"/>
                <a:ext cx="0" cy="1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12" name="Line 90"/>
            <p:cNvSpPr>
              <a:spLocks noChangeShapeType="1"/>
            </p:cNvSpPr>
            <p:nvPr/>
          </p:nvSpPr>
          <p:spPr bwMode="auto">
            <a:xfrm rot="-5400000">
              <a:off x="3491" y="2402"/>
              <a:ext cx="0" cy="1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Line 91"/>
            <p:cNvSpPr>
              <a:spLocks noChangeShapeType="1"/>
            </p:cNvSpPr>
            <p:nvPr/>
          </p:nvSpPr>
          <p:spPr bwMode="auto">
            <a:xfrm rot="-5400000">
              <a:off x="3665" y="2466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Line 92"/>
            <p:cNvSpPr>
              <a:spLocks noChangeShapeType="1"/>
            </p:cNvSpPr>
            <p:nvPr/>
          </p:nvSpPr>
          <p:spPr bwMode="auto">
            <a:xfrm rot="-5400000">
              <a:off x="3836" y="2411"/>
              <a:ext cx="0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Line 93"/>
            <p:cNvSpPr>
              <a:spLocks noChangeShapeType="1"/>
            </p:cNvSpPr>
            <p:nvPr/>
          </p:nvSpPr>
          <p:spPr bwMode="auto">
            <a:xfrm rot="-5400000">
              <a:off x="4001" y="2466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6" name="Line 94"/>
            <p:cNvSpPr>
              <a:spLocks noChangeShapeType="1"/>
            </p:cNvSpPr>
            <p:nvPr/>
          </p:nvSpPr>
          <p:spPr bwMode="auto">
            <a:xfrm rot="-5400000">
              <a:off x="4199" y="2384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95"/>
            <p:cNvGrpSpPr>
              <a:grpSpLocks/>
            </p:cNvGrpSpPr>
            <p:nvPr/>
          </p:nvGrpSpPr>
          <p:grpSpPr bwMode="auto">
            <a:xfrm>
              <a:off x="2303" y="2228"/>
              <a:ext cx="0" cy="534"/>
              <a:chOff x="3974" y="2390"/>
              <a:chExt cx="0" cy="534"/>
            </a:xfrm>
          </p:grpSpPr>
          <p:sp>
            <p:nvSpPr>
              <p:cNvPr id="20532" name="Line 96"/>
              <p:cNvSpPr>
                <a:spLocks noChangeShapeType="1"/>
              </p:cNvSpPr>
              <p:nvPr/>
            </p:nvSpPr>
            <p:spPr bwMode="auto">
              <a:xfrm>
                <a:off x="3974" y="2390"/>
                <a:ext cx="0" cy="1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3" name="Line 97"/>
              <p:cNvSpPr>
                <a:spLocks noChangeShapeType="1"/>
              </p:cNvSpPr>
              <p:nvPr/>
            </p:nvSpPr>
            <p:spPr bwMode="auto">
              <a:xfrm>
                <a:off x="3974" y="2628"/>
                <a:ext cx="0" cy="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4" name="Line 98"/>
              <p:cNvSpPr>
                <a:spLocks noChangeShapeType="1"/>
              </p:cNvSpPr>
              <p:nvPr/>
            </p:nvSpPr>
            <p:spPr bwMode="auto">
              <a:xfrm>
                <a:off x="3974" y="2744"/>
                <a:ext cx="0" cy="1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18" name="Line 99"/>
            <p:cNvSpPr>
              <a:spLocks noChangeShapeType="1"/>
            </p:cNvSpPr>
            <p:nvPr/>
          </p:nvSpPr>
          <p:spPr bwMode="auto">
            <a:xfrm rot="-5400000">
              <a:off x="2072" y="2345"/>
              <a:ext cx="0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Line 100"/>
            <p:cNvSpPr>
              <a:spLocks noChangeShapeType="1"/>
            </p:cNvSpPr>
            <p:nvPr/>
          </p:nvSpPr>
          <p:spPr bwMode="auto">
            <a:xfrm rot="-5400000">
              <a:off x="2303" y="2466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Line 101"/>
            <p:cNvSpPr>
              <a:spLocks noChangeShapeType="1"/>
            </p:cNvSpPr>
            <p:nvPr/>
          </p:nvSpPr>
          <p:spPr bwMode="auto">
            <a:xfrm rot="-5400000">
              <a:off x="2474" y="2411"/>
              <a:ext cx="0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Line 103"/>
            <p:cNvSpPr>
              <a:spLocks noChangeShapeType="1"/>
            </p:cNvSpPr>
            <p:nvPr/>
          </p:nvSpPr>
          <p:spPr bwMode="auto">
            <a:xfrm>
              <a:off x="2957" y="2192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Line 104"/>
            <p:cNvSpPr>
              <a:spLocks noChangeShapeType="1"/>
            </p:cNvSpPr>
            <p:nvPr/>
          </p:nvSpPr>
          <p:spPr bwMode="auto">
            <a:xfrm>
              <a:off x="2957" y="2466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106"/>
            <p:cNvSpPr>
              <a:spLocks noChangeShapeType="1"/>
            </p:cNvSpPr>
            <p:nvPr/>
          </p:nvSpPr>
          <p:spPr bwMode="auto">
            <a:xfrm>
              <a:off x="2957" y="1784"/>
              <a:ext cx="0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107"/>
            <p:cNvSpPr>
              <a:spLocks noChangeShapeType="1"/>
            </p:cNvSpPr>
            <p:nvPr/>
          </p:nvSpPr>
          <p:spPr bwMode="auto">
            <a:xfrm>
              <a:off x="2957" y="2082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11"/>
            <p:cNvGrpSpPr>
              <a:grpSpLocks/>
            </p:cNvGrpSpPr>
            <p:nvPr/>
          </p:nvGrpSpPr>
          <p:grpSpPr bwMode="auto">
            <a:xfrm flipV="1">
              <a:off x="2957" y="2576"/>
              <a:ext cx="0" cy="642"/>
              <a:chOff x="3356" y="2048"/>
              <a:chExt cx="0" cy="642"/>
            </a:xfrm>
          </p:grpSpPr>
          <p:sp>
            <p:nvSpPr>
              <p:cNvPr id="20529" name="Line 108"/>
              <p:cNvSpPr>
                <a:spLocks noChangeShapeType="1"/>
              </p:cNvSpPr>
              <p:nvPr/>
            </p:nvSpPr>
            <p:spPr bwMode="auto">
              <a:xfrm>
                <a:off x="3356" y="2456"/>
                <a:ext cx="0" cy="2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0" name="Line 109"/>
              <p:cNvSpPr>
                <a:spLocks noChangeShapeType="1"/>
              </p:cNvSpPr>
              <p:nvPr/>
            </p:nvSpPr>
            <p:spPr bwMode="auto">
              <a:xfrm>
                <a:off x="3356" y="2048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1" name="Line 110"/>
              <p:cNvSpPr>
                <a:spLocks noChangeShapeType="1"/>
              </p:cNvSpPr>
              <p:nvPr/>
            </p:nvSpPr>
            <p:spPr bwMode="auto">
              <a:xfrm>
                <a:off x="3356" y="2346"/>
                <a:ext cx="0" cy="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26" name="Line 112"/>
            <p:cNvSpPr>
              <a:spLocks noChangeShapeType="1"/>
            </p:cNvSpPr>
            <p:nvPr/>
          </p:nvSpPr>
          <p:spPr bwMode="auto">
            <a:xfrm rot="-5400000">
              <a:off x="2714" y="2333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7" name="Line 113"/>
            <p:cNvSpPr>
              <a:spLocks noChangeShapeType="1"/>
            </p:cNvSpPr>
            <p:nvPr/>
          </p:nvSpPr>
          <p:spPr bwMode="auto">
            <a:xfrm rot="-5400000">
              <a:off x="2957" y="2466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8" name="Line 117"/>
            <p:cNvSpPr>
              <a:spLocks noChangeShapeType="1"/>
            </p:cNvSpPr>
            <p:nvPr/>
          </p:nvSpPr>
          <p:spPr bwMode="auto">
            <a:xfrm rot="16200000" flipV="1">
              <a:off x="3215" y="2318"/>
              <a:ext cx="0" cy="3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57"/>
          <p:cNvGrpSpPr>
            <a:grpSpLocks/>
          </p:cNvGrpSpPr>
          <p:nvPr/>
        </p:nvGrpSpPr>
        <p:grpSpPr bwMode="auto">
          <a:xfrm>
            <a:off x="8524876" y="3059114"/>
            <a:ext cx="581025" cy="1793875"/>
            <a:chOff x="4410" y="1927"/>
            <a:chExt cx="366" cy="1130"/>
          </a:xfrm>
        </p:grpSpPr>
        <p:sp>
          <p:nvSpPr>
            <p:cNvPr id="20498" name="Rectangle 79"/>
            <p:cNvSpPr>
              <a:spLocks noChangeArrowheads="1"/>
            </p:cNvSpPr>
            <p:nvPr/>
          </p:nvSpPr>
          <p:spPr bwMode="auto">
            <a:xfrm rot="-5400000">
              <a:off x="4022" y="2441"/>
              <a:ext cx="1130" cy="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Line 80"/>
            <p:cNvSpPr>
              <a:spLocks noChangeShapeType="1"/>
            </p:cNvSpPr>
            <p:nvPr/>
          </p:nvSpPr>
          <p:spPr bwMode="auto">
            <a:xfrm>
              <a:off x="4537" y="2346"/>
              <a:ext cx="1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81"/>
            <p:cNvSpPr>
              <a:spLocks noChangeShapeType="1"/>
            </p:cNvSpPr>
            <p:nvPr/>
          </p:nvSpPr>
          <p:spPr bwMode="auto">
            <a:xfrm>
              <a:off x="4537" y="2646"/>
              <a:ext cx="1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121"/>
            <p:cNvGrpSpPr>
              <a:grpSpLocks/>
            </p:cNvGrpSpPr>
            <p:nvPr/>
          </p:nvGrpSpPr>
          <p:grpSpPr bwMode="auto">
            <a:xfrm rot="-5400000">
              <a:off x="4593" y="2318"/>
              <a:ext cx="0" cy="366"/>
              <a:chOff x="2478" y="3516"/>
              <a:chExt cx="0" cy="366"/>
            </a:xfrm>
          </p:grpSpPr>
          <p:sp>
            <p:nvSpPr>
              <p:cNvPr id="20507" name="Line 122"/>
              <p:cNvSpPr>
                <a:spLocks noChangeShapeType="1"/>
              </p:cNvSpPr>
              <p:nvPr/>
            </p:nvSpPr>
            <p:spPr bwMode="auto">
              <a:xfrm>
                <a:off x="2478" y="3516"/>
                <a:ext cx="0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8" name="Line 123"/>
              <p:cNvSpPr>
                <a:spLocks noChangeShapeType="1"/>
              </p:cNvSpPr>
              <p:nvPr/>
            </p:nvSpPr>
            <p:spPr bwMode="auto">
              <a:xfrm>
                <a:off x="2478" y="3678"/>
                <a:ext cx="0" cy="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9" name="Line 124"/>
              <p:cNvSpPr>
                <a:spLocks noChangeShapeType="1"/>
              </p:cNvSpPr>
              <p:nvPr/>
            </p:nvSpPr>
            <p:spPr bwMode="auto">
              <a:xfrm>
                <a:off x="2478" y="3762"/>
                <a:ext cx="0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27"/>
            <p:cNvGrpSpPr>
              <a:grpSpLocks/>
            </p:cNvGrpSpPr>
            <p:nvPr/>
          </p:nvGrpSpPr>
          <p:grpSpPr bwMode="auto">
            <a:xfrm rot="-5400000">
              <a:off x="4215" y="2430"/>
              <a:ext cx="744" cy="116"/>
              <a:chOff x="2990" y="3714"/>
              <a:chExt cx="744" cy="116"/>
            </a:xfrm>
          </p:grpSpPr>
          <p:sp>
            <p:nvSpPr>
              <p:cNvPr id="20505" name="Line 125"/>
              <p:cNvSpPr>
                <a:spLocks noChangeShapeType="1"/>
              </p:cNvSpPr>
              <p:nvPr/>
            </p:nvSpPr>
            <p:spPr bwMode="auto">
              <a:xfrm>
                <a:off x="2990" y="3714"/>
                <a:ext cx="0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6" name="Line 126"/>
              <p:cNvSpPr>
                <a:spLocks noChangeShapeType="1"/>
              </p:cNvSpPr>
              <p:nvPr/>
            </p:nvSpPr>
            <p:spPr bwMode="auto">
              <a:xfrm>
                <a:off x="3734" y="3714"/>
                <a:ext cx="0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03" name="Line 131"/>
            <p:cNvSpPr>
              <a:spLocks noChangeShapeType="1"/>
            </p:cNvSpPr>
            <p:nvPr/>
          </p:nvSpPr>
          <p:spPr bwMode="auto">
            <a:xfrm rot="-5400000">
              <a:off x="4587" y="2556"/>
              <a:ext cx="0" cy="1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132"/>
            <p:cNvSpPr>
              <a:spLocks noChangeShapeType="1"/>
            </p:cNvSpPr>
            <p:nvPr/>
          </p:nvSpPr>
          <p:spPr bwMode="auto">
            <a:xfrm rot="-5400000">
              <a:off x="4587" y="2322"/>
              <a:ext cx="0" cy="1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316" name="Text Box 140"/>
          <p:cNvSpPr txBox="1">
            <a:spLocks noChangeArrowheads="1"/>
          </p:cNvSpPr>
          <p:nvPr/>
        </p:nvSpPr>
        <p:spPr bwMode="auto">
          <a:xfrm>
            <a:off x="8534400" y="5462589"/>
            <a:ext cx="1917700" cy="91598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Adjacent views provide only a</a:t>
            </a:r>
          </a:p>
          <a:p>
            <a:pPr algn="ctr"/>
            <a:r>
              <a:rPr lang="en-US"/>
              <a:t>part’s thickness !</a:t>
            </a:r>
          </a:p>
        </p:txBody>
      </p:sp>
      <p:sp>
        <p:nvSpPr>
          <p:cNvPr id="50319" name="Text Box 143"/>
          <p:cNvSpPr txBox="1">
            <a:spLocks noChangeArrowheads="1"/>
          </p:cNvSpPr>
          <p:nvPr/>
        </p:nvSpPr>
        <p:spPr bwMode="auto">
          <a:xfrm>
            <a:off x="7350125" y="5110164"/>
            <a:ext cx="100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 Thick</a:t>
            </a:r>
            <a:endParaRPr lang="th-TH" sz="2000"/>
          </a:p>
        </p:txBody>
      </p:sp>
      <p:sp>
        <p:nvSpPr>
          <p:cNvPr id="50320" name="Freeform 144"/>
          <p:cNvSpPr>
            <a:spLocks/>
          </p:cNvSpPr>
          <p:nvPr/>
        </p:nvSpPr>
        <p:spPr bwMode="auto">
          <a:xfrm>
            <a:off x="7099301" y="4851400"/>
            <a:ext cx="612775" cy="596900"/>
          </a:xfrm>
          <a:custGeom>
            <a:avLst/>
            <a:gdLst>
              <a:gd name="T0" fmla="*/ 612775 w 320"/>
              <a:gd name="T1" fmla="*/ 596900 h 312"/>
              <a:gd name="T2" fmla="*/ 275749 w 320"/>
              <a:gd name="T3" fmla="*/ 596900 h 312"/>
              <a:gd name="T4" fmla="*/ 0 w 320"/>
              <a:gd name="T5" fmla="*/ 0 h 312"/>
              <a:gd name="T6" fmla="*/ 0 60000 65536"/>
              <a:gd name="T7" fmla="*/ 0 60000 65536"/>
              <a:gd name="T8" fmla="*/ 0 60000 65536"/>
              <a:gd name="T9" fmla="*/ 0 w 320"/>
              <a:gd name="T10" fmla="*/ 0 h 312"/>
              <a:gd name="T11" fmla="*/ 320 w 320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312">
                <a:moveTo>
                  <a:pt x="320" y="312"/>
                </a:moveTo>
                <a:lnTo>
                  <a:pt x="144" y="3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0323" name="Text Box 147"/>
          <p:cNvSpPr txBox="1">
            <a:spLocks noChangeArrowheads="1"/>
          </p:cNvSpPr>
          <p:nvPr/>
        </p:nvSpPr>
        <p:spPr bwMode="auto">
          <a:xfrm>
            <a:off x="2384425" y="1847851"/>
            <a:ext cx="32453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33CC"/>
                </a:solidFill>
              </a:rPr>
              <a:t>Cylindrical-shaped</a:t>
            </a:r>
            <a:r>
              <a:rPr lang="en-US" sz="2400">
                <a:solidFill>
                  <a:srgbClr val="3333CC"/>
                </a:solidFill>
              </a:rPr>
              <a:t> </a:t>
            </a:r>
            <a:r>
              <a:rPr lang="en-US" sz="2400"/>
              <a:t>part.</a:t>
            </a:r>
            <a:endParaRPr lang="th-TH" sz="2400"/>
          </a:p>
        </p:txBody>
      </p:sp>
      <p:sp>
        <p:nvSpPr>
          <p:cNvPr id="50324" name="Rectangle 148"/>
          <p:cNvSpPr>
            <a:spLocks noChangeArrowheads="1"/>
          </p:cNvSpPr>
          <p:nvPr/>
        </p:nvSpPr>
        <p:spPr bwMode="auto">
          <a:xfrm>
            <a:off x="2133600" y="1943100"/>
            <a:ext cx="190500" cy="190500"/>
          </a:xfrm>
          <a:prstGeom prst="rect">
            <a:avLst/>
          </a:prstGeom>
          <a:solidFill>
            <a:srgbClr val="339933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1F5C1F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25" name="Line 149"/>
          <p:cNvSpPr>
            <a:spLocks noChangeShapeType="1"/>
          </p:cNvSpPr>
          <p:nvPr/>
        </p:nvSpPr>
        <p:spPr bwMode="auto">
          <a:xfrm>
            <a:off x="1943100" y="2387600"/>
            <a:ext cx="830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26" name="Text Box 150"/>
          <p:cNvSpPr txBox="1">
            <a:spLocks noChangeArrowheads="1"/>
          </p:cNvSpPr>
          <p:nvPr/>
        </p:nvSpPr>
        <p:spPr bwMode="auto">
          <a:xfrm>
            <a:off x="1927225" y="2532064"/>
            <a:ext cx="1289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33CC"/>
                </a:solidFill>
              </a:rPr>
              <a:t>Example</a:t>
            </a:r>
            <a:endParaRPr lang="th-TH" sz="2400" b="1">
              <a:solidFill>
                <a:srgbClr val="3333CC"/>
              </a:solidFill>
            </a:endParaRPr>
          </a:p>
        </p:txBody>
      </p:sp>
      <p:sp>
        <p:nvSpPr>
          <p:cNvPr id="50329" name="Line 153"/>
          <p:cNvSpPr>
            <a:spLocks noChangeShapeType="1"/>
          </p:cNvSpPr>
          <p:nvPr/>
        </p:nvSpPr>
        <p:spPr bwMode="auto">
          <a:xfrm flipH="1">
            <a:off x="8293100" y="5803900"/>
            <a:ext cx="2413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330" name="Line 154"/>
          <p:cNvSpPr>
            <a:spLocks noChangeShapeType="1"/>
          </p:cNvSpPr>
          <p:nvPr/>
        </p:nvSpPr>
        <p:spPr bwMode="auto">
          <a:xfrm flipV="1">
            <a:off x="8775700" y="5092700"/>
            <a:ext cx="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46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50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50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50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0" fill="hold"/>
                                        <p:tgtEl>
                                          <p:spTgt spid="503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5" dur="1000"/>
                                        <p:tgtEl>
                                          <p:spTgt spid="5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5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50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50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50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0" grpId="0"/>
      <p:bldP spid="50192" grpId="0" animBg="1"/>
      <p:bldP spid="50316" grpId="0" animBg="1"/>
      <p:bldP spid="50316" grpId="1" animBg="1"/>
      <p:bldP spid="50319" grpId="0"/>
      <p:bldP spid="50320" grpId="0" animBg="1"/>
      <p:bldP spid="50323" grpId="0"/>
      <p:bldP spid="50323" grpId="1"/>
      <p:bldP spid="50324" grpId="0" animBg="1"/>
      <p:bldP spid="50325" grpId="0" animBg="1"/>
      <p:bldP spid="50326" grpId="0"/>
      <p:bldP spid="50329" grpId="0" animBg="1"/>
      <p:bldP spid="50329" grpId="1" animBg="1"/>
      <p:bldP spid="50330" grpId="0" animBg="1"/>
      <p:bldP spid="5033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22451" y="3260726"/>
            <a:ext cx="1685925" cy="1387475"/>
            <a:chOff x="676" y="1414"/>
            <a:chExt cx="1713" cy="1410"/>
          </a:xfrm>
        </p:grpSpPr>
        <p:sp>
          <p:nvSpPr>
            <p:cNvPr id="21570" name="Oval 7"/>
            <p:cNvSpPr>
              <a:spLocks noChangeArrowheads="1"/>
            </p:cNvSpPr>
            <p:nvPr/>
          </p:nvSpPr>
          <p:spPr bwMode="auto">
            <a:xfrm rot="3600000">
              <a:off x="1679" y="1484"/>
              <a:ext cx="779" cy="640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1" name="Rectangle 6"/>
            <p:cNvSpPr>
              <a:spLocks noChangeArrowheads="1"/>
            </p:cNvSpPr>
            <p:nvPr/>
          </p:nvSpPr>
          <p:spPr bwMode="auto">
            <a:xfrm rot="-1800000">
              <a:off x="890" y="1724"/>
              <a:ext cx="1288" cy="778"/>
            </a:xfrm>
            <a:prstGeom prst="rect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2" name="Oval 5"/>
            <p:cNvSpPr>
              <a:spLocks noChangeArrowheads="1"/>
            </p:cNvSpPr>
            <p:nvPr/>
          </p:nvSpPr>
          <p:spPr bwMode="auto">
            <a:xfrm rot="3600000">
              <a:off x="586" y="2135"/>
              <a:ext cx="779" cy="6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3711576" y="3390901"/>
            <a:ext cx="2771775" cy="1000125"/>
            <a:chOff x="1242" y="1976"/>
            <a:chExt cx="1746" cy="630"/>
          </a:xfrm>
        </p:grpSpPr>
        <p:sp>
          <p:nvSpPr>
            <p:cNvPr id="21562" name="Rectangle 19"/>
            <p:cNvSpPr>
              <a:spLocks noChangeArrowheads="1"/>
            </p:cNvSpPr>
            <p:nvPr/>
          </p:nvSpPr>
          <p:spPr bwMode="auto">
            <a:xfrm>
              <a:off x="1472" y="1976"/>
              <a:ext cx="1324" cy="6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3" name="Line 21"/>
            <p:cNvSpPr>
              <a:spLocks noChangeShapeType="1"/>
            </p:cNvSpPr>
            <p:nvPr/>
          </p:nvSpPr>
          <p:spPr bwMode="auto">
            <a:xfrm>
              <a:off x="1242" y="2292"/>
              <a:ext cx="3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Line 22"/>
            <p:cNvSpPr>
              <a:spLocks noChangeShapeType="1"/>
            </p:cNvSpPr>
            <p:nvPr/>
          </p:nvSpPr>
          <p:spPr bwMode="auto">
            <a:xfrm>
              <a:off x="1602" y="2292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Line 23"/>
            <p:cNvSpPr>
              <a:spLocks noChangeShapeType="1"/>
            </p:cNvSpPr>
            <p:nvPr/>
          </p:nvSpPr>
          <p:spPr bwMode="auto">
            <a:xfrm>
              <a:off x="1716" y="2292"/>
              <a:ext cx="3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Line 24"/>
            <p:cNvSpPr>
              <a:spLocks noChangeShapeType="1"/>
            </p:cNvSpPr>
            <p:nvPr/>
          </p:nvSpPr>
          <p:spPr bwMode="auto">
            <a:xfrm>
              <a:off x="2076" y="2292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Line 25"/>
            <p:cNvSpPr>
              <a:spLocks noChangeShapeType="1"/>
            </p:cNvSpPr>
            <p:nvPr/>
          </p:nvSpPr>
          <p:spPr bwMode="auto">
            <a:xfrm>
              <a:off x="2190" y="2292"/>
              <a:ext cx="3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Line 26"/>
            <p:cNvSpPr>
              <a:spLocks noChangeShapeType="1"/>
            </p:cNvSpPr>
            <p:nvPr/>
          </p:nvSpPr>
          <p:spPr bwMode="auto">
            <a:xfrm>
              <a:off x="2550" y="2292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Line 27"/>
            <p:cNvSpPr>
              <a:spLocks noChangeShapeType="1"/>
            </p:cNvSpPr>
            <p:nvPr/>
          </p:nvSpPr>
          <p:spPr bwMode="auto">
            <a:xfrm>
              <a:off x="2664" y="2292"/>
              <a:ext cx="3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3730626" y="5048251"/>
            <a:ext cx="2771775" cy="1000125"/>
            <a:chOff x="1254" y="3020"/>
            <a:chExt cx="1746" cy="630"/>
          </a:xfrm>
        </p:grpSpPr>
        <p:sp>
          <p:nvSpPr>
            <p:cNvPr id="21553" name="Rectangle 16"/>
            <p:cNvSpPr>
              <a:spLocks noChangeArrowheads="1"/>
            </p:cNvSpPr>
            <p:nvPr/>
          </p:nvSpPr>
          <p:spPr bwMode="auto">
            <a:xfrm>
              <a:off x="1472" y="3020"/>
              <a:ext cx="1324" cy="6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1254" y="3336"/>
              <a:ext cx="1746" cy="0"/>
              <a:chOff x="3210" y="2244"/>
              <a:chExt cx="1746" cy="0"/>
            </a:xfrm>
          </p:grpSpPr>
          <p:sp>
            <p:nvSpPr>
              <p:cNvPr id="21555" name="Line 28"/>
              <p:cNvSpPr>
                <a:spLocks noChangeShapeType="1"/>
              </p:cNvSpPr>
              <p:nvPr/>
            </p:nvSpPr>
            <p:spPr bwMode="auto">
              <a:xfrm>
                <a:off x="3210" y="2244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6" name="Line 29"/>
              <p:cNvSpPr>
                <a:spLocks noChangeShapeType="1"/>
              </p:cNvSpPr>
              <p:nvPr/>
            </p:nvSpPr>
            <p:spPr bwMode="auto">
              <a:xfrm>
                <a:off x="3570" y="2244"/>
                <a:ext cx="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7" name="Line 30"/>
              <p:cNvSpPr>
                <a:spLocks noChangeShapeType="1"/>
              </p:cNvSpPr>
              <p:nvPr/>
            </p:nvSpPr>
            <p:spPr bwMode="auto">
              <a:xfrm>
                <a:off x="3684" y="2244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8" name="Line 31"/>
              <p:cNvSpPr>
                <a:spLocks noChangeShapeType="1"/>
              </p:cNvSpPr>
              <p:nvPr/>
            </p:nvSpPr>
            <p:spPr bwMode="auto">
              <a:xfrm>
                <a:off x="4044" y="2244"/>
                <a:ext cx="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9" name="Line 32"/>
              <p:cNvSpPr>
                <a:spLocks noChangeShapeType="1"/>
              </p:cNvSpPr>
              <p:nvPr/>
            </p:nvSpPr>
            <p:spPr bwMode="auto">
              <a:xfrm>
                <a:off x="4158" y="2244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0" name="Line 33"/>
              <p:cNvSpPr>
                <a:spLocks noChangeShapeType="1"/>
              </p:cNvSpPr>
              <p:nvPr/>
            </p:nvSpPr>
            <p:spPr bwMode="auto">
              <a:xfrm>
                <a:off x="4518" y="2244"/>
                <a:ext cx="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1" name="Line 34"/>
              <p:cNvSpPr>
                <a:spLocks noChangeShapeType="1"/>
              </p:cNvSpPr>
              <p:nvPr/>
            </p:nvSpPr>
            <p:spPr bwMode="auto">
              <a:xfrm>
                <a:off x="4632" y="2244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2159001" y="4916489"/>
            <a:ext cx="1266825" cy="1266825"/>
            <a:chOff x="264" y="2937"/>
            <a:chExt cx="798" cy="798"/>
          </a:xfrm>
        </p:grpSpPr>
        <p:sp>
          <p:nvSpPr>
            <p:cNvPr id="21544" name="Oval 15"/>
            <p:cNvSpPr>
              <a:spLocks noChangeArrowheads="1"/>
            </p:cNvSpPr>
            <p:nvPr/>
          </p:nvSpPr>
          <p:spPr bwMode="auto">
            <a:xfrm>
              <a:off x="346" y="3020"/>
              <a:ext cx="632" cy="6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264" y="3336"/>
              <a:ext cx="798" cy="0"/>
              <a:chOff x="2148" y="3192"/>
              <a:chExt cx="798" cy="0"/>
            </a:xfrm>
          </p:grpSpPr>
          <p:sp>
            <p:nvSpPr>
              <p:cNvPr id="21550" name="Line 36"/>
              <p:cNvSpPr>
                <a:spLocks noChangeShapeType="1"/>
              </p:cNvSpPr>
              <p:nvPr/>
            </p:nvSpPr>
            <p:spPr bwMode="auto">
              <a:xfrm>
                <a:off x="2148" y="3192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1" name="Line 37"/>
              <p:cNvSpPr>
                <a:spLocks noChangeShapeType="1"/>
              </p:cNvSpPr>
              <p:nvPr/>
            </p:nvSpPr>
            <p:spPr bwMode="auto">
              <a:xfrm>
                <a:off x="2508" y="3192"/>
                <a:ext cx="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2" name="Line 38"/>
              <p:cNvSpPr>
                <a:spLocks noChangeShapeType="1"/>
              </p:cNvSpPr>
              <p:nvPr/>
            </p:nvSpPr>
            <p:spPr bwMode="auto">
              <a:xfrm>
                <a:off x="2622" y="3192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40"/>
            <p:cNvGrpSpPr>
              <a:grpSpLocks/>
            </p:cNvGrpSpPr>
            <p:nvPr/>
          </p:nvGrpSpPr>
          <p:grpSpPr bwMode="auto">
            <a:xfrm rot="-5400000">
              <a:off x="264" y="3336"/>
              <a:ext cx="798" cy="0"/>
              <a:chOff x="2148" y="3192"/>
              <a:chExt cx="798" cy="0"/>
            </a:xfrm>
          </p:grpSpPr>
          <p:sp>
            <p:nvSpPr>
              <p:cNvPr id="21547" name="Line 41"/>
              <p:cNvSpPr>
                <a:spLocks noChangeShapeType="1"/>
              </p:cNvSpPr>
              <p:nvPr/>
            </p:nvSpPr>
            <p:spPr bwMode="auto">
              <a:xfrm>
                <a:off x="2148" y="3192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8" name="Line 42"/>
              <p:cNvSpPr>
                <a:spLocks noChangeShapeType="1"/>
              </p:cNvSpPr>
              <p:nvPr/>
            </p:nvSpPr>
            <p:spPr bwMode="auto">
              <a:xfrm>
                <a:off x="2508" y="3192"/>
                <a:ext cx="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9" name="Line 43"/>
              <p:cNvSpPr>
                <a:spLocks noChangeShapeType="1"/>
              </p:cNvSpPr>
              <p:nvPr/>
            </p:nvSpPr>
            <p:spPr bwMode="auto">
              <a:xfrm>
                <a:off x="2622" y="3192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7886701" y="2816226"/>
            <a:ext cx="2117725" cy="1711325"/>
            <a:chOff x="3760" y="1606"/>
            <a:chExt cx="1334" cy="1078"/>
          </a:xfrm>
        </p:grpSpPr>
        <p:sp>
          <p:nvSpPr>
            <p:cNvPr id="21537" name="Oval 51"/>
            <p:cNvSpPr>
              <a:spLocks noChangeArrowheads="1"/>
            </p:cNvSpPr>
            <p:nvPr/>
          </p:nvSpPr>
          <p:spPr bwMode="auto">
            <a:xfrm rot="3600000">
              <a:off x="4485" y="1666"/>
              <a:ext cx="669" cy="549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8" name="Rectangle 52"/>
            <p:cNvSpPr>
              <a:spLocks noChangeArrowheads="1"/>
            </p:cNvSpPr>
            <p:nvPr/>
          </p:nvSpPr>
          <p:spPr bwMode="auto">
            <a:xfrm rot="-1800000">
              <a:off x="4319" y="1748"/>
              <a:ext cx="514" cy="668"/>
            </a:xfrm>
            <a:prstGeom prst="rect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9" name="Oval 53"/>
            <p:cNvSpPr>
              <a:spLocks noChangeArrowheads="1"/>
            </p:cNvSpPr>
            <p:nvPr/>
          </p:nvSpPr>
          <p:spPr bwMode="auto">
            <a:xfrm rot="3600000">
              <a:off x="4039" y="1940"/>
              <a:ext cx="669" cy="51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Oval 47"/>
            <p:cNvSpPr>
              <a:spLocks noChangeArrowheads="1"/>
            </p:cNvSpPr>
            <p:nvPr/>
          </p:nvSpPr>
          <p:spPr bwMode="auto">
            <a:xfrm rot="3600000">
              <a:off x="4086" y="2021"/>
              <a:ext cx="483" cy="397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Rectangle 48"/>
            <p:cNvSpPr>
              <a:spLocks noChangeArrowheads="1"/>
            </p:cNvSpPr>
            <p:nvPr/>
          </p:nvSpPr>
          <p:spPr bwMode="auto">
            <a:xfrm rot="-1800000">
              <a:off x="3917" y="2092"/>
              <a:ext cx="437" cy="482"/>
            </a:xfrm>
            <a:prstGeom prst="rect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2" name="Oval 49"/>
            <p:cNvSpPr>
              <a:spLocks noChangeArrowheads="1"/>
            </p:cNvSpPr>
            <p:nvPr/>
          </p:nvSpPr>
          <p:spPr bwMode="auto">
            <a:xfrm rot="3600000">
              <a:off x="3704" y="2257"/>
              <a:ext cx="483" cy="37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Oval 65"/>
            <p:cNvSpPr>
              <a:spLocks noChangeArrowheads="1"/>
            </p:cNvSpPr>
            <p:nvPr/>
          </p:nvSpPr>
          <p:spPr bwMode="auto">
            <a:xfrm rot="3600000">
              <a:off x="3797" y="2340"/>
              <a:ext cx="282" cy="206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78"/>
          <p:cNvGrpSpPr>
            <a:grpSpLocks/>
          </p:cNvGrpSpPr>
          <p:nvPr/>
        </p:nvGrpSpPr>
        <p:grpSpPr bwMode="auto">
          <a:xfrm>
            <a:off x="7477126" y="4857751"/>
            <a:ext cx="2771775" cy="1419225"/>
            <a:chOff x="3750" y="2892"/>
            <a:chExt cx="1746" cy="894"/>
          </a:xfrm>
        </p:grpSpPr>
        <p:sp>
          <p:nvSpPr>
            <p:cNvPr id="21524" name="Rectangle 55"/>
            <p:cNvSpPr>
              <a:spLocks noChangeArrowheads="1"/>
            </p:cNvSpPr>
            <p:nvPr/>
          </p:nvSpPr>
          <p:spPr bwMode="auto">
            <a:xfrm>
              <a:off x="3888" y="3020"/>
              <a:ext cx="636" cy="6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56"/>
            <p:cNvGrpSpPr>
              <a:grpSpLocks/>
            </p:cNvGrpSpPr>
            <p:nvPr/>
          </p:nvGrpSpPr>
          <p:grpSpPr bwMode="auto">
            <a:xfrm>
              <a:off x="3750" y="3336"/>
              <a:ext cx="1746" cy="0"/>
              <a:chOff x="3210" y="2244"/>
              <a:chExt cx="1746" cy="0"/>
            </a:xfrm>
          </p:grpSpPr>
          <p:sp>
            <p:nvSpPr>
              <p:cNvPr id="21530" name="Line 57"/>
              <p:cNvSpPr>
                <a:spLocks noChangeShapeType="1"/>
              </p:cNvSpPr>
              <p:nvPr/>
            </p:nvSpPr>
            <p:spPr bwMode="auto">
              <a:xfrm>
                <a:off x="3210" y="2244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1" name="Line 58"/>
              <p:cNvSpPr>
                <a:spLocks noChangeShapeType="1"/>
              </p:cNvSpPr>
              <p:nvPr/>
            </p:nvSpPr>
            <p:spPr bwMode="auto">
              <a:xfrm>
                <a:off x="3570" y="2244"/>
                <a:ext cx="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2" name="Line 59"/>
              <p:cNvSpPr>
                <a:spLocks noChangeShapeType="1"/>
              </p:cNvSpPr>
              <p:nvPr/>
            </p:nvSpPr>
            <p:spPr bwMode="auto">
              <a:xfrm>
                <a:off x="3684" y="2244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3" name="Line 60"/>
              <p:cNvSpPr>
                <a:spLocks noChangeShapeType="1"/>
              </p:cNvSpPr>
              <p:nvPr/>
            </p:nvSpPr>
            <p:spPr bwMode="auto">
              <a:xfrm>
                <a:off x="4044" y="2244"/>
                <a:ext cx="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4" name="Line 61"/>
              <p:cNvSpPr>
                <a:spLocks noChangeShapeType="1"/>
              </p:cNvSpPr>
              <p:nvPr/>
            </p:nvSpPr>
            <p:spPr bwMode="auto">
              <a:xfrm>
                <a:off x="4158" y="2244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5" name="Line 62"/>
              <p:cNvSpPr>
                <a:spLocks noChangeShapeType="1"/>
              </p:cNvSpPr>
              <p:nvPr/>
            </p:nvSpPr>
            <p:spPr bwMode="auto">
              <a:xfrm>
                <a:off x="4518" y="2244"/>
                <a:ext cx="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6" name="Line 63"/>
              <p:cNvSpPr>
                <a:spLocks noChangeShapeType="1"/>
              </p:cNvSpPr>
              <p:nvPr/>
            </p:nvSpPr>
            <p:spPr bwMode="auto">
              <a:xfrm>
                <a:off x="4632" y="2244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26" name="Rectangle 64"/>
            <p:cNvSpPr>
              <a:spLocks noChangeArrowheads="1"/>
            </p:cNvSpPr>
            <p:nvPr/>
          </p:nvSpPr>
          <p:spPr bwMode="auto">
            <a:xfrm>
              <a:off x="4528" y="2892"/>
              <a:ext cx="780" cy="8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68"/>
            <p:cNvGrpSpPr>
              <a:grpSpLocks/>
            </p:cNvGrpSpPr>
            <p:nvPr/>
          </p:nvGrpSpPr>
          <p:grpSpPr bwMode="auto">
            <a:xfrm>
              <a:off x="3888" y="3160"/>
              <a:ext cx="1416" cy="344"/>
              <a:chOff x="3888" y="3144"/>
              <a:chExt cx="1416" cy="384"/>
            </a:xfrm>
          </p:grpSpPr>
          <p:sp>
            <p:nvSpPr>
              <p:cNvPr id="21528" name="Line 66"/>
              <p:cNvSpPr>
                <a:spLocks noChangeShapeType="1"/>
              </p:cNvSpPr>
              <p:nvPr/>
            </p:nvSpPr>
            <p:spPr bwMode="auto">
              <a:xfrm>
                <a:off x="3888" y="3144"/>
                <a:ext cx="14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9" name="Line 67"/>
              <p:cNvSpPr>
                <a:spLocks noChangeShapeType="1"/>
              </p:cNvSpPr>
              <p:nvPr/>
            </p:nvSpPr>
            <p:spPr bwMode="auto">
              <a:xfrm>
                <a:off x="3896" y="3528"/>
                <a:ext cx="1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2298" name="Text Box 74"/>
          <p:cNvSpPr txBox="1">
            <a:spLocks noChangeArrowheads="1"/>
          </p:cNvSpPr>
          <p:nvPr/>
        </p:nvSpPr>
        <p:spPr bwMode="auto">
          <a:xfrm>
            <a:off x="4302125" y="3381376"/>
            <a:ext cx="1608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b="1">
                <a:solidFill>
                  <a:srgbClr val="FF3300"/>
                </a:solidFill>
              </a:rPr>
              <a:t>Repeat !</a:t>
            </a:r>
            <a:endParaRPr lang="th-TH" b="1">
              <a:solidFill>
                <a:srgbClr val="FF3300"/>
              </a:solidFill>
            </a:endParaRPr>
          </a:p>
        </p:txBody>
      </p:sp>
      <p:sp>
        <p:nvSpPr>
          <p:cNvPr id="52299" name="Text Box 75"/>
          <p:cNvSpPr txBox="1">
            <a:spLocks noChangeArrowheads="1"/>
          </p:cNvSpPr>
          <p:nvPr/>
        </p:nvSpPr>
        <p:spPr bwMode="auto">
          <a:xfrm>
            <a:off x="3619501" y="4518026"/>
            <a:ext cx="1725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b="1">
                <a:solidFill>
                  <a:srgbClr val="FF3300"/>
                </a:solidFill>
              </a:rPr>
              <a:t>Infer from CL</a:t>
            </a:r>
            <a:endParaRPr lang="th-TH" b="1">
              <a:solidFill>
                <a:srgbClr val="FF3300"/>
              </a:solidFill>
            </a:endParaRPr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4394200" y="4826000"/>
            <a:ext cx="355600" cy="7239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 flipH="1">
            <a:off x="3251200" y="4826000"/>
            <a:ext cx="1143000" cy="482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Text Box 87"/>
          <p:cNvSpPr txBox="1">
            <a:spLocks noChangeArrowheads="1"/>
          </p:cNvSpPr>
          <p:nvPr/>
        </p:nvSpPr>
        <p:spPr bwMode="auto">
          <a:xfrm>
            <a:off x="1524000" y="185739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Object that requires only </a:t>
            </a:r>
            <a:r>
              <a:rPr lang="en-US" sz="4000" b="1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one</a:t>
            </a:r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-view</a:t>
            </a:r>
          </a:p>
        </p:txBody>
      </p:sp>
      <p:sp>
        <p:nvSpPr>
          <p:cNvPr id="21517" name="Text Box 93"/>
          <p:cNvSpPr txBox="1">
            <a:spLocks noChangeArrowheads="1"/>
          </p:cNvSpPr>
          <p:nvPr/>
        </p:nvSpPr>
        <p:spPr bwMode="auto">
          <a:xfrm>
            <a:off x="1927225" y="2532064"/>
            <a:ext cx="1289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33CC"/>
                </a:solidFill>
              </a:rPr>
              <a:t>Example</a:t>
            </a:r>
            <a:endParaRPr lang="th-TH" sz="2400" b="1">
              <a:solidFill>
                <a:srgbClr val="3333CC"/>
              </a:solidFill>
            </a:endParaRPr>
          </a:p>
        </p:txBody>
      </p:sp>
      <p:sp>
        <p:nvSpPr>
          <p:cNvPr id="52318" name="Text Box 94"/>
          <p:cNvSpPr txBox="1">
            <a:spLocks noChangeArrowheads="1"/>
          </p:cNvSpPr>
          <p:nvPr/>
        </p:nvSpPr>
        <p:spPr bwMode="auto">
          <a:xfrm>
            <a:off x="6384925" y="2506664"/>
            <a:ext cx="1289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33CC"/>
                </a:solidFill>
              </a:rPr>
              <a:t>Example</a:t>
            </a:r>
            <a:endParaRPr lang="th-TH" sz="2400" b="1">
              <a:solidFill>
                <a:srgbClr val="3333CC"/>
              </a:solidFill>
            </a:endParaRPr>
          </a:p>
        </p:txBody>
      </p:sp>
      <p:sp>
        <p:nvSpPr>
          <p:cNvPr id="21519" name="Text Box 95"/>
          <p:cNvSpPr txBox="1">
            <a:spLocks noChangeArrowheads="1"/>
          </p:cNvSpPr>
          <p:nvPr/>
        </p:nvSpPr>
        <p:spPr bwMode="auto">
          <a:xfrm>
            <a:off x="2422526" y="971551"/>
            <a:ext cx="78263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EAEAEA"/>
                </a:solidFill>
              </a:rPr>
              <a:t>Flat (thin) part</a:t>
            </a:r>
            <a:r>
              <a:rPr lang="en-US" sz="2400">
                <a:solidFill>
                  <a:srgbClr val="EAEAEA"/>
                </a:solidFill>
              </a:rPr>
              <a:t> having a uniform thickness such as </a:t>
            </a:r>
            <a:br>
              <a:rPr lang="en-US" sz="2400">
                <a:solidFill>
                  <a:srgbClr val="EAEAEA"/>
                </a:solidFill>
              </a:rPr>
            </a:br>
            <a:r>
              <a:rPr lang="en-US" sz="2400">
                <a:solidFill>
                  <a:srgbClr val="EAEAEA"/>
                </a:solidFill>
              </a:rPr>
              <a:t>a gasket, sheet metal etc.</a:t>
            </a:r>
            <a:endParaRPr lang="th-TH" sz="2400">
              <a:solidFill>
                <a:srgbClr val="EAEAEA"/>
              </a:solidFill>
            </a:endParaRPr>
          </a:p>
        </p:txBody>
      </p:sp>
      <p:sp>
        <p:nvSpPr>
          <p:cNvPr id="21520" name="Rectangle 96"/>
          <p:cNvSpPr>
            <a:spLocks noChangeArrowheads="1"/>
          </p:cNvSpPr>
          <p:nvPr/>
        </p:nvSpPr>
        <p:spPr bwMode="auto">
          <a:xfrm>
            <a:off x="2133600" y="1066800"/>
            <a:ext cx="190500" cy="1905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8C8C8C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Text Box 97"/>
          <p:cNvSpPr txBox="1">
            <a:spLocks noChangeArrowheads="1"/>
          </p:cNvSpPr>
          <p:nvPr/>
        </p:nvSpPr>
        <p:spPr bwMode="auto">
          <a:xfrm>
            <a:off x="2384425" y="1847851"/>
            <a:ext cx="32453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33CC"/>
                </a:solidFill>
              </a:rPr>
              <a:t>Cylindrical-shaped</a:t>
            </a:r>
            <a:r>
              <a:rPr lang="en-US" sz="2400">
                <a:solidFill>
                  <a:srgbClr val="3333CC"/>
                </a:solidFill>
              </a:rPr>
              <a:t> </a:t>
            </a:r>
            <a:r>
              <a:rPr lang="en-US" sz="2400"/>
              <a:t>part.</a:t>
            </a:r>
            <a:endParaRPr lang="th-TH" sz="2400"/>
          </a:p>
        </p:txBody>
      </p:sp>
      <p:sp>
        <p:nvSpPr>
          <p:cNvPr id="21522" name="Rectangle 98"/>
          <p:cNvSpPr>
            <a:spLocks noChangeArrowheads="1"/>
          </p:cNvSpPr>
          <p:nvPr/>
        </p:nvSpPr>
        <p:spPr bwMode="auto">
          <a:xfrm>
            <a:off x="2133600" y="1943100"/>
            <a:ext cx="190500" cy="190500"/>
          </a:xfrm>
          <a:prstGeom prst="rect">
            <a:avLst/>
          </a:prstGeom>
          <a:solidFill>
            <a:srgbClr val="339933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1F5C1F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99"/>
          <p:cNvSpPr>
            <a:spLocks noChangeShapeType="1"/>
          </p:cNvSpPr>
          <p:nvPr/>
        </p:nvSpPr>
        <p:spPr bwMode="auto">
          <a:xfrm>
            <a:off x="1943100" y="2387600"/>
            <a:ext cx="830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86572BC-86A2-465B-981F-8F938FDC05C4}"/>
                  </a:ext>
                </a:extLst>
              </p14:cNvPr>
              <p14:cNvContentPartPr/>
              <p14:nvPr/>
            </p14:nvContentPartPr>
            <p14:xfrm>
              <a:off x="9804240" y="2997360"/>
              <a:ext cx="1308600" cy="825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86572BC-86A2-465B-981F-8F938FDC05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94880" y="2988000"/>
                <a:ext cx="1327320" cy="8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259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52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52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52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52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2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98" grpId="0"/>
      <p:bldP spid="52298" grpId="1"/>
      <p:bldP spid="52299" grpId="0"/>
      <p:bldP spid="52299" grpId="1"/>
      <p:bldP spid="52303" grpId="0" animBg="1"/>
      <p:bldP spid="52303" grpId="1" animBg="1"/>
      <p:bldP spid="52304" grpId="0" animBg="1"/>
      <p:bldP spid="52304" grpId="1" animBg="1"/>
      <p:bldP spid="52304" grpId="2" animBg="1"/>
      <p:bldP spid="523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447926" y="1047751"/>
            <a:ext cx="40341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Identical adjacent view exists.</a:t>
            </a:r>
            <a:endParaRPr lang="th-TH" sz="2400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133600" y="1130300"/>
            <a:ext cx="215900" cy="215900"/>
          </a:xfrm>
          <a:prstGeom prst="rect">
            <a:avLst/>
          </a:prstGeom>
          <a:solidFill>
            <a:srgbClr val="339933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1F5C1F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72"/>
          <p:cNvGrpSpPr>
            <a:grpSpLocks/>
          </p:cNvGrpSpPr>
          <p:nvPr/>
        </p:nvGrpSpPr>
        <p:grpSpPr bwMode="auto">
          <a:xfrm>
            <a:off x="2462214" y="3552825"/>
            <a:ext cx="2003425" cy="2401888"/>
            <a:chOff x="351" y="2102"/>
            <a:chExt cx="1262" cy="1513"/>
          </a:xfrm>
        </p:grpSpPr>
        <p:sp>
          <p:nvSpPr>
            <p:cNvPr id="22628" name="Oval 20"/>
            <p:cNvSpPr>
              <a:spLocks noChangeArrowheads="1"/>
            </p:cNvSpPr>
            <p:nvPr/>
          </p:nvSpPr>
          <p:spPr bwMode="auto">
            <a:xfrm rot="3600000">
              <a:off x="299" y="2231"/>
              <a:ext cx="1444" cy="1185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9" name="Rectangle 21"/>
            <p:cNvSpPr>
              <a:spLocks noChangeArrowheads="1"/>
            </p:cNvSpPr>
            <p:nvPr/>
          </p:nvSpPr>
          <p:spPr bwMode="auto">
            <a:xfrm rot="-1800000">
              <a:off x="903" y="2126"/>
              <a:ext cx="170" cy="1440"/>
            </a:xfrm>
            <a:prstGeom prst="rect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0" name="Oval 22"/>
            <p:cNvSpPr>
              <a:spLocks noChangeArrowheads="1"/>
            </p:cNvSpPr>
            <p:nvPr/>
          </p:nvSpPr>
          <p:spPr bwMode="auto">
            <a:xfrm rot="3600000">
              <a:off x="184" y="2346"/>
              <a:ext cx="1436" cy="1102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" name="Oval 32"/>
            <p:cNvSpPr>
              <a:spLocks noChangeArrowheads="1"/>
            </p:cNvSpPr>
            <p:nvPr/>
          </p:nvSpPr>
          <p:spPr bwMode="auto">
            <a:xfrm rot="3600000">
              <a:off x="781" y="2345"/>
              <a:ext cx="238" cy="174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" name="Oval 33"/>
            <p:cNvSpPr>
              <a:spLocks noChangeArrowheads="1"/>
            </p:cNvSpPr>
            <p:nvPr/>
          </p:nvSpPr>
          <p:spPr bwMode="auto">
            <a:xfrm rot="3600000">
              <a:off x="1186" y="3047"/>
              <a:ext cx="238" cy="174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" name="Oval 34"/>
            <p:cNvSpPr>
              <a:spLocks noChangeArrowheads="1"/>
            </p:cNvSpPr>
            <p:nvPr/>
          </p:nvSpPr>
          <p:spPr bwMode="auto">
            <a:xfrm rot="3600000">
              <a:off x="774" y="3283"/>
              <a:ext cx="238" cy="174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4" name="Oval 35"/>
            <p:cNvSpPr>
              <a:spLocks noChangeArrowheads="1"/>
            </p:cNvSpPr>
            <p:nvPr/>
          </p:nvSpPr>
          <p:spPr bwMode="auto">
            <a:xfrm rot="3600000">
              <a:off x="356" y="2568"/>
              <a:ext cx="238" cy="173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5" name="Oval 23"/>
            <p:cNvSpPr>
              <a:spLocks noChangeArrowheads="1"/>
            </p:cNvSpPr>
            <p:nvPr/>
          </p:nvSpPr>
          <p:spPr bwMode="auto">
            <a:xfrm rot="3600000">
              <a:off x="647" y="2685"/>
              <a:ext cx="509" cy="418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6" name="Rectangle 24"/>
            <p:cNvSpPr>
              <a:spLocks noChangeArrowheads="1"/>
            </p:cNvSpPr>
            <p:nvPr/>
          </p:nvSpPr>
          <p:spPr bwMode="auto">
            <a:xfrm rot="-1800000">
              <a:off x="674" y="2704"/>
              <a:ext cx="240" cy="507"/>
            </a:xfrm>
            <a:prstGeom prst="rect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" name="Oval 25"/>
            <p:cNvSpPr>
              <a:spLocks noChangeArrowheads="1"/>
            </p:cNvSpPr>
            <p:nvPr/>
          </p:nvSpPr>
          <p:spPr bwMode="auto">
            <a:xfrm rot="3600000">
              <a:off x="444" y="2821"/>
              <a:ext cx="499" cy="392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8" name="Oval 26"/>
            <p:cNvSpPr>
              <a:spLocks noChangeArrowheads="1"/>
            </p:cNvSpPr>
            <p:nvPr/>
          </p:nvSpPr>
          <p:spPr bwMode="auto">
            <a:xfrm rot="3600000">
              <a:off x="534" y="2916"/>
              <a:ext cx="306" cy="217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5"/>
          <p:cNvGrpSpPr>
            <a:grpSpLocks/>
          </p:cNvGrpSpPr>
          <p:nvPr/>
        </p:nvGrpSpPr>
        <p:grpSpPr bwMode="auto">
          <a:xfrm>
            <a:off x="5416551" y="4113213"/>
            <a:ext cx="2581275" cy="2597150"/>
            <a:chOff x="2452" y="2551"/>
            <a:chExt cx="1626" cy="1636"/>
          </a:xfrm>
        </p:grpSpPr>
        <p:sp>
          <p:nvSpPr>
            <p:cNvPr id="22584" name="Oval 52"/>
            <p:cNvSpPr>
              <a:spLocks noChangeArrowheads="1"/>
            </p:cNvSpPr>
            <p:nvPr/>
          </p:nvSpPr>
          <p:spPr bwMode="auto">
            <a:xfrm>
              <a:off x="2616" y="2720"/>
              <a:ext cx="1305" cy="13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5" name="Oval 53"/>
            <p:cNvSpPr>
              <a:spLocks noChangeArrowheads="1"/>
            </p:cNvSpPr>
            <p:nvPr/>
          </p:nvSpPr>
          <p:spPr bwMode="auto">
            <a:xfrm>
              <a:off x="2992" y="3096"/>
              <a:ext cx="553" cy="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6" name="Oval 54"/>
            <p:cNvSpPr>
              <a:spLocks noChangeArrowheads="1"/>
            </p:cNvSpPr>
            <p:nvPr/>
          </p:nvSpPr>
          <p:spPr bwMode="auto">
            <a:xfrm>
              <a:off x="3128" y="3232"/>
              <a:ext cx="281" cy="2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7" name="Line 58"/>
            <p:cNvSpPr>
              <a:spLocks noChangeShapeType="1"/>
            </p:cNvSpPr>
            <p:nvPr/>
          </p:nvSpPr>
          <p:spPr bwMode="auto">
            <a:xfrm>
              <a:off x="3268" y="3333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8" name="Line 65"/>
            <p:cNvSpPr>
              <a:spLocks noChangeShapeType="1"/>
            </p:cNvSpPr>
            <p:nvPr/>
          </p:nvSpPr>
          <p:spPr bwMode="auto">
            <a:xfrm rot="-5400000">
              <a:off x="3268" y="3333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89"/>
            <p:cNvGrpSpPr>
              <a:grpSpLocks/>
            </p:cNvGrpSpPr>
            <p:nvPr/>
          </p:nvGrpSpPr>
          <p:grpSpPr bwMode="auto">
            <a:xfrm>
              <a:off x="3340" y="3368"/>
              <a:ext cx="738" cy="0"/>
              <a:chOff x="3572" y="3376"/>
              <a:chExt cx="738" cy="0"/>
            </a:xfrm>
          </p:grpSpPr>
          <p:sp>
            <p:nvSpPr>
              <p:cNvPr id="22625" name="Line 72"/>
              <p:cNvSpPr>
                <a:spLocks noChangeShapeType="1"/>
              </p:cNvSpPr>
              <p:nvPr/>
            </p:nvSpPr>
            <p:spPr bwMode="auto">
              <a:xfrm rot="-5400000">
                <a:off x="4183" y="3248"/>
                <a:ext cx="0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6" name="Line 73"/>
              <p:cNvSpPr>
                <a:spLocks noChangeShapeType="1"/>
              </p:cNvSpPr>
              <p:nvPr/>
            </p:nvSpPr>
            <p:spPr bwMode="auto">
              <a:xfrm rot="-5400000">
                <a:off x="3734" y="3214"/>
                <a:ext cx="0" cy="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7" name="Line 74"/>
              <p:cNvSpPr>
                <a:spLocks noChangeShapeType="1"/>
              </p:cNvSpPr>
              <p:nvPr/>
            </p:nvSpPr>
            <p:spPr bwMode="auto">
              <a:xfrm rot="-5400000">
                <a:off x="3977" y="3353"/>
                <a:ext cx="0" cy="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90" name="Oval 84"/>
            <p:cNvSpPr>
              <a:spLocks noChangeArrowheads="1"/>
            </p:cNvSpPr>
            <p:nvPr/>
          </p:nvSpPr>
          <p:spPr bwMode="auto">
            <a:xfrm>
              <a:off x="2729" y="3310"/>
              <a:ext cx="114" cy="11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1" name="Oval 86"/>
            <p:cNvSpPr>
              <a:spLocks noChangeArrowheads="1"/>
            </p:cNvSpPr>
            <p:nvPr/>
          </p:nvSpPr>
          <p:spPr bwMode="auto">
            <a:xfrm>
              <a:off x="3212" y="2830"/>
              <a:ext cx="114" cy="11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2" name="Oval 87"/>
            <p:cNvSpPr>
              <a:spLocks noChangeArrowheads="1"/>
            </p:cNvSpPr>
            <p:nvPr/>
          </p:nvSpPr>
          <p:spPr bwMode="auto">
            <a:xfrm>
              <a:off x="3686" y="3310"/>
              <a:ext cx="114" cy="11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3" name="Oval 88"/>
            <p:cNvSpPr>
              <a:spLocks noChangeArrowheads="1"/>
            </p:cNvSpPr>
            <p:nvPr/>
          </p:nvSpPr>
          <p:spPr bwMode="auto">
            <a:xfrm>
              <a:off x="3206" y="3796"/>
              <a:ext cx="114" cy="11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4" name="Line 91"/>
            <p:cNvSpPr>
              <a:spLocks noChangeShapeType="1"/>
            </p:cNvSpPr>
            <p:nvPr/>
          </p:nvSpPr>
          <p:spPr bwMode="auto">
            <a:xfrm rot="10800000">
              <a:off x="3268" y="2551"/>
              <a:ext cx="0" cy="2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5" name="Line 92"/>
            <p:cNvSpPr>
              <a:spLocks noChangeShapeType="1"/>
            </p:cNvSpPr>
            <p:nvPr/>
          </p:nvSpPr>
          <p:spPr bwMode="auto">
            <a:xfrm rot="10800000">
              <a:off x="3268" y="296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6" name="Line 93"/>
            <p:cNvSpPr>
              <a:spLocks noChangeShapeType="1"/>
            </p:cNvSpPr>
            <p:nvPr/>
          </p:nvSpPr>
          <p:spPr bwMode="auto">
            <a:xfrm rot="10800000">
              <a:off x="3268" y="2862"/>
              <a:ext cx="0" cy="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94"/>
            <p:cNvGrpSpPr>
              <a:grpSpLocks/>
            </p:cNvGrpSpPr>
            <p:nvPr/>
          </p:nvGrpSpPr>
          <p:grpSpPr bwMode="auto">
            <a:xfrm flipH="1">
              <a:off x="2452" y="3368"/>
              <a:ext cx="738" cy="0"/>
              <a:chOff x="3572" y="3376"/>
              <a:chExt cx="738" cy="0"/>
            </a:xfrm>
          </p:grpSpPr>
          <p:sp>
            <p:nvSpPr>
              <p:cNvPr id="22622" name="Line 95"/>
              <p:cNvSpPr>
                <a:spLocks noChangeShapeType="1"/>
              </p:cNvSpPr>
              <p:nvPr/>
            </p:nvSpPr>
            <p:spPr bwMode="auto">
              <a:xfrm rot="-5400000">
                <a:off x="4183" y="3248"/>
                <a:ext cx="0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3" name="Line 96"/>
              <p:cNvSpPr>
                <a:spLocks noChangeShapeType="1"/>
              </p:cNvSpPr>
              <p:nvPr/>
            </p:nvSpPr>
            <p:spPr bwMode="auto">
              <a:xfrm rot="-5400000">
                <a:off x="3734" y="3214"/>
                <a:ext cx="0" cy="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4" name="Line 97"/>
              <p:cNvSpPr>
                <a:spLocks noChangeShapeType="1"/>
              </p:cNvSpPr>
              <p:nvPr/>
            </p:nvSpPr>
            <p:spPr bwMode="auto">
              <a:xfrm rot="-5400000">
                <a:off x="3977" y="3353"/>
                <a:ext cx="0" cy="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01"/>
            <p:cNvGrpSpPr>
              <a:grpSpLocks/>
            </p:cNvGrpSpPr>
            <p:nvPr/>
          </p:nvGrpSpPr>
          <p:grpSpPr bwMode="auto">
            <a:xfrm flipV="1">
              <a:off x="3265" y="3436"/>
              <a:ext cx="0" cy="751"/>
              <a:chOff x="3596" y="2655"/>
              <a:chExt cx="0" cy="751"/>
            </a:xfrm>
          </p:grpSpPr>
          <p:sp>
            <p:nvSpPr>
              <p:cNvPr id="22619" name="Line 98"/>
              <p:cNvSpPr>
                <a:spLocks noChangeShapeType="1"/>
              </p:cNvSpPr>
              <p:nvPr/>
            </p:nvSpPr>
            <p:spPr bwMode="auto">
              <a:xfrm rot="10800000">
                <a:off x="3596" y="2655"/>
                <a:ext cx="0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0" name="Line 99"/>
              <p:cNvSpPr>
                <a:spLocks noChangeShapeType="1"/>
              </p:cNvSpPr>
              <p:nvPr/>
            </p:nvSpPr>
            <p:spPr bwMode="auto">
              <a:xfrm rot="10800000" flipV="1">
                <a:off x="3596" y="3070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1" name="Line 100"/>
              <p:cNvSpPr>
                <a:spLocks noChangeShapeType="1"/>
              </p:cNvSpPr>
              <p:nvPr/>
            </p:nvSpPr>
            <p:spPr bwMode="auto">
              <a:xfrm rot="10800000">
                <a:off x="3596" y="2966"/>
                <a:ext cx="0" cy="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09"/>
            <p:cNvGrpSpPr>
              <a:grpSpLocks/>
            </p:cNvGrpSpPr>
            <p:nvPr/>
          </p:nvGrpSpPr>
          <p:grpSpPr bwMode="auto">
            <a:xfrm>
              <a:off x="3245" y="2884"/>
              <a:ext cx="501" cy="507"/>
              <a:chOff x="3477" y="2892"/>
              <a:chExt cx="501" cy="507"/>
            </a:xfrm>
          </p:grpSpPr>
          <p:sp>
            <p:nvSpPr>
              <p:cNvPr id="22614" name="Arc 103"/>
              <p:cNvSpPr>
                <a:spLocks/>
              </p:cNvSpPr>
              <p:nvPr/>
            </p:nvSpPr>
            <p:spPr bwMode="auto">
              <a:xfrm>
                <a:off x="3498" y="2894"/>
                <a:ext cx="298" cy="480"/>
              </a:xfrm>
              <a:custGeom>
                <a:avLst/>
                <a:gdLst>
                  <a:gd name="T0" fmla="*/ 1 w 13300"/>
                  <a:gd name="T1" fmla="*/ 0 h 21442"/>
                  <a:gd name="T2" fmla="*/ 7 w 13300"/>
                  <a:gd name="T3" fmla="*/ 2 h 21442"/>
                  <a:gd name="T4" fmla="*/ 0 w 13300"/>
                  <a:gd name="T5" fmla="*/ 11 h 21442"/>
                  <a:gd name="T6" fmla="*/ 0 60000 65536"/>
                  <a:gd name="T7" fmla="*/ 0 60000 65536"/>
                  <a:gd name="T8" fmla="*/ 0 60000 65536"/>
                  <a:gd name="T9" fmla="*/ 0 w 13300"/>
                  <a:gd name="T10" fmla="*/ 0 h 21442"/>
                  <a:gd name="T11" fmla="*/ 13300 w 13300"/>
                  <a:gd name="T12" fmla="*/ 21442 h 214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300" h="21442" fill="none" extrusionOk="0">
                    <a:moveTo>
                      <a:pt x="2606" y="-1"/>
                    </a:moveTo>
                    <a:cubicBezTo>
                      <a:pt x="6506" y="473"/>
                      <a:pt x="10203" y="2002"/>
                      <a:pt x="13299" y="4422"/>
                    </a:cubicBezTo>
                  </a:path>
                  <a:path w="13300" h="21442" stroke="0" extrusionOk="0">
                    <a:moveTo>
                      <a:pt x="2606" y="-1"/>
                    </a:moveTo>
                    <a:cubicBezTo>
                      <a:pt x="6506" y="473"/>
                      <a:pt x="10203" y="2002"/>
                      <a:pt x="13299" y="4422"/>
                    </a:cubicBezTo>
                    <a:lnTo>
                      <a:pt x="0" y="21442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5" name="Line 104"/>
              <p:cNvSpPr>
                <a:spLocks noChangeShapeType="1"/>
              </p:cNvSpPr>
              <p:nvPr/>
            </p:nvSpPr>
            <p:spPr bwMode="auto">
              <a:xfrm flipH="1">
                <a:off x="3477" y="289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16" name="Arc 105"/>
              <p:cNvSpPr>
                <a:spLocks/>
              </p:cNvSpPr>
              <p:nvPr/>
            </p:nvSpPr>
            <p:spPr bwMode="auto">
              <a:xfrm>
                <a:off x="3498" y="3068"/>
                <a:ext cx="477" cy="307"/>
              </a:xfrm>
              <a:custGeom>
                <a:avLst/>
                <a:gdLst>
                  <a:gd name="T0" fmla="*/ 8 w 21329"/>
                  <a:gd name="T1" fmla="*/ 0 h 13719"/>
                  <a:gd name="T2" fmla="*/ 11 w 21329"/>
                  <a:gd name="T3" fmla="*/ 5 h 13719"/>
                  <a:gd name="T4" fmla="*/ 0 w 21329"/>
                  <a:gd name="T5" fmla="*/ 7 h 13719"/>
                  <a:gd name="T6" fmla="*/ 0 60000 65536"/>
                  <a:gd name="T7" fmla="*/ 0 60000 65536"/>
                  <a:gd name="T8" fmla="*/ 0 60000 65536"/>
                  <a:gd name="T9" fmla="*/ 0 w 21329"/>
                  <a:gd name="T10" fmla="*/ 0 h 13719"/>
                  <a:gd name="T11" fmla="*/ 21329 w 21329"/>
                  <a:gd name="T12" fmla="*/ 13719 h 137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29" h="13719" fill="none" extrusionOk="0">
                    <a:moveTo>
                      <a:pt x="16683" y="0"/>
                    </a:moveTo>
                    <a:cubicBezTo>
                      <a:pt x="19120" y="2963"/>
                      <a:pt x="20723" y="6521"/>
                      <a:pt x="21329" y="10309"/>
                    </a:cubicBezTo>
                  </a:path>
                  <a:path w="21329" h="13719" stroke="0" extrusionOk="0">
                    <a:moveTo>
                      <a:pt x="16683" y="0"/>
                    </a:moveTo>
                    <a:cubicBezTo>
                      <a:pt x="19120" y="2963"/>
                      <a:pt x="20723" y="6521"/>
                      <a:pt x="21329" y="10309"/>
                    </a:cubicBezTo>
                    <a:lnTo>
                      <a:pt x="0" y="13719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7" name="Arc 106"/>
              <p:cNvSpPr>
                <a:spLocks/>
              </p:cNvSpPr>
              <p:nvPr/>
            </p:nvSpPr>
            <p:spPr bwMode="auto">
              <a:xfrm>
                <a:off x="3498" y="3011"/>
                <a:ext cx="350" cy="365"/>
              </a:xfrm>
              <a:custGeom>
                <a:avLst/>
                <a:gdLst>
                  <a:gd name="T0" fmla="*/ 7 w 15641"/>
                  <a:gd name="T1" fmla="*/ 0 h 16264"/>
                  <a:gd name="T2" fmla="*/ 8 w 15641"/>
                  <a:gd name="T3" fmla="*/ 1 h 16264"/>
                  <a:gd name="T4" fmla="*/ 0 w 15641"/>
                  <a:gd name="T5" fmla="*/ 8 h 16264"/>
                  <a:gd name="T6" fmla="*/ 0 60000 65536"/>
                  <a:gd name="T7" fmla="*/ 0 60000 65536"/>
                  <a:gd name="T8" fmla="*/ 0 60000 65536"/>
                  <a:gd name="T9" fmla="*/ 0 w 15641"/>
                  <a:gd name="T10" fmla="*/ 0 h 16264"/>
                  <a:gd name="T11" fmla="*/ 15641 w 15641"/>
                  <a:gd name="T12" fmla="*/ 16264 h 162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641" h="16264" fill="none" extrusionOk="0">
                    <a:moveTo>
                      <a:pt x="14214" y="-1"/>
                    </a:moveTo>
                    <a:cubicBezTo>
                      <a:pt x="14710" y="433"/>
                      <a:pt x="15186" y="889"/>
                      <a:pt x="15640" y="1367"/>
                    </a:cubicBezTo>
                  </a:path>
                  <a:path w="15641" h="16264" stroke="0" extrusionOk="0">
                    <a:moveTo>
                      <a:pt x="14214" y="-1"/>
                    </a:moveTo>
                    <a:cubicBezTo>
                      <a:pt x="14710" y="433"/>
                      <a:pt x="15186" y="889"/>
                      <a:pt x="15640" y="1367"/>
                    </a:cubicBezTo>
                    <a:lnTo>
                      <a:pt x="0" y="16264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8" name="Line 108"/>
              <p:cNvSpPr>
                <a:spLocks noChangeShapeType="1"/>
              </p:cNvSpPr>
              <p:nvPr/>
            </p:nvSpPr>
            <p:spPr bwMode="auto">
              <a:xfrm>
                <a:off x="3978" y="3354"/>
                <a:ext cx="0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110"/>
            <p:cNvGrpSpPr>
              <a:grpSpLocks/>
            </p:cNvGrpSpPr>
            <p:nvPr/>
          </p:nvGrpSpPr>
          <p:grpSpPr bwMode="auto">
            <a:xfrm rot="10800000">
              <a:off x="2783" y="3346"/>
              <a:ext cx="501" cy="507"/>
              <a:chOff x="3477" y="2892"/>
              <a:chExt cx="501" cy="507"/>
            </a:xfrm>
          </p:grpSpPr>
          <p:sp>
            <p:nvSpPr>
              <p:cNvPr id="22609" name="Arc 111"/>
              <p:cNvSpPr>
                <a:spLocks/>
              </p:cNvSpPr>
              <p:nvPr/>
            </p:nvSpPr>
            <p:spPr bwMode="auto">
              <a:xfrm>
                <a:off x="3498" y="2894"/>
                <a:ext cx="298" cy="480"/>
              </a:xfrm>
              <a:custGeom>
                <a:avLst/>
                <a:gdLst>
                  <a:gd name="T0" fmla="*/ 1 w 13300"/>
                  <a:gd name="T1" fmla="*/ 0 h 21442"/>
                  <a:gd name="T2" fmla="*/ 7 w 13300"/>
                  <a:gd name="T3" fmla="*/ 2 h 21442"/>
                  <a:gd name="T4" fmla="*/ 0 w 13300"/>
                  <a:gd name="T5" fmla="*/ 11 h 21442"/>
                  <a:gd name="T6" fmla="*/ 0 60000 65536"/>
                  <a:gd name="T7" fmla="*/ 0 60000 65536"/>
                  <a:gd name="T8" fmla="*/ 0 60000 65536"/>
                  <a:gd name="T9" fmla="*/ 0 w 13300"/>
                  <a:gd name="T10" fmla="*/ 0 h 21442"/>
                  <a:gd name="T11" fmla="*/ 13300 w 13300"/>
                  <a:gd name="T12" fmla="*/ 21442 h 214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300" h="21442" fill="none" extrusionOk="0">
                    <a:moveTo>
                      <a:pt x="2606" y="-1"/>
                    </a:moveTo>
                    <a:cubicBezTo>
                      <a:pt x="6506" y="473"/>
                      <a:pt x="10203" y="2002"/>
                      <a:pt x="13299" y="4422"/>
                    </a:cubicBezTo>
                  </a:path>
                  <a:path w="13300" h="21442" stroke="0" extrusionOk="0">
                    <a:moveTo>
                      <a:pt x="2606" y="-1"/>
                    </a:moveTo>
                    <a:cubicBezTo>
                      <a:pt x="6506" y="473"/>
                      <a:pt x="10203" y="2002"/>
                      <a:pt x="13299" y="4422"/>
                    </a:cubicBezTo>
                    <a:lnTo>
                      <a:pt x="0" y="21442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0" name="Line 112"/>
              <p:cNvSpPr>
                <a:spLocks noChangeShapeType="1"/>
              </p:cNvSpPr>
              <p:nvPr/>
            </p:nvSpPr>
            <p:spPr bwMode="auto">
              <a:xfrm flipH="1">
                <a:off x="3477" y="289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11" name="Arc 113"/>
              <p:cNvSpPr>
                <a:spLocks/>
              </p:cNvSpPr>
              <p:nvPr/>
            </p:nvSpPr>
            <p:spPr bwMode="auto">
              <a:xfrm>
                <a:off x="3498" y="3068"/>
                <a:ext cx="477" cy="307"/>
              </a:xfrm>
              <a:custGeom>
                <a:avLst/>
                <a:gdLst>
                  <a:gd name="T0" fmla="*/ 8 w 21329"/>
                  <a:gd name="T1" fmla="*/ 0 h 13719"/>
                  <a:gd name="T2" fmla="*/ 11 w 21329"/>
                  <a:gd name="T3" fmla="*/ 5 h 13719"/>
                  <a:gd name="T4" fmla="*/ 0 w 21329"/>
                  <a:gd name="T5" fmla="*/ 7 h 13719"/>
                  <a:gd name="T6" fmla="*/ 0 60000 65536"/>
                  <a:gd name="T7" fmla="*/ 0 60000 65536"/>
                  <a:gd name="T8" fmla="*/ 0 60000 65536"/>
                  <a:gd name="T9" fmla="*/ 0 w 21329"/>
                  <a:gd name="T10" fmla="*/ 0 h 13719"/>
                  <a:gd name="T11" fmla="*/ 21329 w 21329"/>
                  <a:gd name="T12" fmla="*/ 13719 h 137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29" h="13719" fill="none" extrusionOk="0">
                    <a:moveTo>
                      <a:pt x="16683" y="0"/>
                    </a:moveTo>
                    <a:cubicBezTo>
                      <a:pt x="19120" y="2963"/>
                      <a:pt x="20723" y="6521"/>
                      <a:pt x="21329" y="10309"/>
                    </a:cubicBezTo>
                  </a:path>
                  <a:path w="21329" h="13719" stroke="0" extrusionOk="0">
                    <a:moveTo>
                      <a:pt x="16683" y="0"/>
                    </a:moveTo>
                    <a:cubicBezTo>
                      <a:pt x="19120" y="2963"/>
                      <a:pt x="20723" y="6521"/>
                      <a:pt x="21329" y="10309"/>
                    </a:cubicBezTo>
                    <a:lnTo>
                      <a:pt x="0" y="13719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2" name="Arc 114"/>
              <p:cNvSpPr>
                <a:spLocks/>
              </p:cNvSpPr>
              <p:nvPr/>
            </p:nvSpPr>
            <p:spPr bwMode="auto">
              <a:xfrm>
                <a:off x="3498" y="3011"/>
                <a:ext cx="350" cy="365"/>
              </a:xfrm>
              <a:custGeom>
                <a:avLst/>
                <a:gdLst>
                  <a:gd name="T0" fmla="*/ 7 w 15641"/>
                  <a:gd name="T1" fmla="*/ 0 h 16264"/>
                  <a:gd name="T2" fmla="*/ 8 w 15641"/>
                  <a:gd name="T3" fmla="*/ 1 h 16264"/>
                  <a:gd name="T4" fmla="*/ 0 w 15641"/>
                  <a:gd name="T5" fmla="*/ 8 h 16264"/>
                  <a:gd name="T6" fmla="*/ 0 60000 65536"/>
                  <a:gd name="T7" fmla="*/ 0 60000 65536"/>
                  <a:gd name="T8" fmla="*/ 0 60000 65536"/>
                  <a:gd name="T9" fmla="*/ 0 w 15641"/>
                  <a:gd name="T10" fmla="*/ 0 h 16264"/>
                  <a:gd name="T11" fmla="*/ 15641 w 15641"/>
                  <a:gd name="T12" fmla="*/ 16264 h 162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641" h="16264" fill="none" extrusionOk="0">
                    <a:moveTo>
                      <a:pt x="14214" y="-1"/>
                    </a:moveTo>
                    <a:cubicBezTo>
                      <a:pt x="14710" y="433"/>
                      <a:pt x="15186" y="889"/>
                      <a:pt x="15640" y="1367"/>
                    </a:cubicBezTo>
                  </a:path>
                  <a:path w="15641" h="16264" stroke="0" extrusionOk="0">
                    <a:moveTo>
                      <a:pt x="14214" y="-1"/>
                    </a:moveTo>
                    <a:cubicBezTo>
                      <a:pt x="14710" y="433"/>
                      <a:pt x="15186" y="889"/>
                      <a:pt x="15640" y="1367"/>
                    </a:cubicBezTo>
                    <a:lnTo>
                      <a:pt x="0" y="16264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3" name="Line 115"/>
              <p:cNvSpPr>
                <a:spLocks noChangeShapeType="1"/>
              </p:cNvSpPr>
              <p:nvPr/>
            </p:nvSpPr>
            <p:spPr bwMode="auto">
              <a:xfrm>
                <a:off x="3978" y="3354"/>
                <a:ext cx="0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22"/>
            <p:cNvGrpSpPr>
              <a:grpSpLocks/>
            </p:cNvGrpSpPr>
            <p:nvPr/>
          </p:nvGrpSpPr>
          <p:grpSpPr bwMode="auto">
            <a:xfrm>
              <a:off x="3262" y="3370"/>
              <a:ext cx="486" cy="480"/>
              <a:chOff x="3524" y="3381"/>
              <a:chExt cx="483" cy="477"/>
            </a:xfrm>
          </p:grpSpPr>
          <p:sp>
            <p:nvSpPr>
              <p:cNvPr id="22606" name="Arc 117"/>
              <p:cNvSpPr>
                <a:spLocks/>
              </p:cNvSpPr>
              <p:nvPr/>
            </p:nvSpPr>
            <p:spPr bwMode="auto">
              <a:xfrm rot="5400000">
                <a:off x="3618" y="3290"/>
                <a:ext cx="298" cy="480"/>
              </a:xfrm>
              <a:custGeom>
                <a:avLst/>
                <a:gdLst>
                  <a:gd name="T0" fmla="*/ 1 w 13300"/>
                  <a:gd name="T1" fmla="*/ 0 h 21442"/>
                  <a:gd name="T2" fmla="*/ 7 w 13300"/>
                  <a:gd name="T3" fmla="*/ 2 h 21442"/>
                  <a:gd name="T4" fmla="*/ 0 w 13300"/>
                  <a:gd name="T5" fmla="*/ 11 h 21442"/>
                  <a:gd name="T6" fmla="*/ 0 60000 65536"/>
                  <a:gd name="T7" fmla="*/ 0 60000 65536"/>
                  <a:gd name="T8" fmla="*/ 0 60000 65536"/>
                  <a:gd name="T9" fmla="*/ 0 w 13300"/>
                  <a:gd name="T10" fmla="*/ 0 h 21442"/>
                  <a:gd name="T11" fmla="*/ 13300 w 13300"/>
                  <a:gd name="T12" fmla="*/ 21442 h 214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300" h="21442" fill="none" extrusionOk="0">
                    <a:moveTo>
                      <a:pt x="2606" y="-1"/>
                    </a:moveTo>
                    <a:cubicBezTo>
                      <a:pt x="6506" y="473"/>
                      <a:pt x="10203" y="2002"/>
                      <a:pt x="13299" y="4422"/>
                    </a:cubicBezTo>
                  </a:path>
                  <a:path w="13300" h="21442" stroke="0" extrusionOk="0">
                    <a:moveTo>
                      <a:pt x="2606" y="-1"/>
                    </a:moveTo>
                    <a:cubicBezTo>
                      <a:pt x="6506" y="473"/>
                      <a:pt x="10203" y="2002"/>
                      <a:pt x="13299" y="4422"/>
                    </a:cubicBezTo>
                    <a:lnTo>
                      <a:pt x="0" y="21442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7" name="Arc 119"/>
              <p:cNvSpPr>
                <a:spLocks/>
              </p:cNvSpPr>
              <p:nvPr/>
            </p:nvSpPr>
            <p:spPr bwMode="auto">
              <a:xfrm rot="5400000">
                <a:off x="3440" y="3466"/>
                <a:ext cx="477" cy="307"/>
              </a:xfrm>
              <a:custGeom>
                <a:avLst/>
                <a:gdLst>
                  <a:gd name="T0" fmla="*/ 8 w 21329"/>
                  <a:gd name="T1" fmla="*/ 0 h 13719"/>
                  <a:gd name="T2" fmla="*/ 11 w 21329"/>
                  <a:gd name="T3" fmla="*/ 5 h 13719"/>
                  <a:gd name="T4" fmla="*/ 0 w 21329"/>
                  <a:gd name="T5" fmla="*/ 7 h 13719"/>
                  <a:gd name="T6" fmla="*/ 0 60000 65536"/>
                  <a:gd name="T7" fmla="*/ 0 60000 65536"/>
                  <a:gd name="T8" fmla="*/ 0 60000 65536"/>
                  <a:gd name="T9" fmla="*/ 0 w 21329"/>
                  <a:gd name="T10" fmla="*/ 0 h 13719"/>
                  <a:gd name="T11" fmla="*/ 21329 w 21329"/>
                  <a:gd name="T12" fmla="*/ 13719 h 137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29" h="13719" fill="none" extrusionOk="0">
                    <a:moveTo>
                      <a:pt x="16683" y="0"/>
                    </a:moveTo>
                    <a:cubicBezTo>
                      <a:pt x="19120" y="2963"/>
                      <a:pt x="20723" y="6521"/>
                      <a:pt x="21329" y="10309"/>
                    </a:cubicBezTo>
                  </a:path>
                  <a:path w="21329" h="13719" stroke="0" extrusionOk="0">
                    <a:moveTo>
                      <a:pt x="16683" y="0"/>
                    </a:moveTo>
                    <a:cubicBezTo>
                      <a:pt x="19120" y="2963"/>
                      <a:pt x="20723" y="6521"/>
                      <a:pt x="21329" y="10309"/>
                    </a:cubicBezTo>
                    <a:lnTo>
                      <a:pt x="0" y="13719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8" name="Arc 120"/>
              <p:cNvSpPr>
                <a:spLocks/>
              </p:cNvSpPr>
              <p:nvPr/>
            </p:nvSpPr>
            <p:spPr bwMode="auto">
              <a:xfrm rot="5400000">
                <a:off x="3532" y="3373"/>
                <a:ext cx="350" cy="365"/>
              </a:xfrm>
              <a:custGeom>
                <a:avLst/>
                <a:gdLst>
                  <a:gd name="T0" fmla="*/ 7 w 15641"/>
                  <a:gd name="T1" fmla="*/ 0 h 16264"/>
                  <a:gd name="T2" fmla="*/ 8 w 15641"/>
                  <a:gd name="T3" fmla="*/ 1 h 16264"/>
                  <a:gd name="T4" fmla="*/ 0 w 15641"/>
                  <a:gd name="T5" fmla="*/ 8 h 16264"/>
                  <a:gd name="T6" fmla="*/ 0 60000 65536"/>
                  <a:gd name="T7" fmla="*/ 0 60000 65536"/>
                  <a:gd name="T8" fmla="*/ 0 60000 65536"/>
                  <a:gd name="T9" fmla="*/ 0 w 15641"/>
                  <a:gd name="T10" fmla="*/ 0 h 16264"/>
                  <a:gd name="T11" fmla="*/ 15641 w 15641"/>
                  <a:gd name="T12" fmla="*/ 16264 h 162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641" h="16264" fill="none" extrusionOk="0">
                    <a:moveTo>
                      <a:pt x="14214" y="-1"/>
                    </a:moveTo>
                    <a:cubicBezTo>
                      <a:pt x="14710" y="433"/>
                      <a:pt x="15186" y="889"/>
                      <a:pt x="15640" y="1367"/>
                    </a:cubicBezTo>
                  </a:path>
                  <a:path w="15641" h="16264" stroke="0" extrusionOk="0">
                    <a:moveTo>
                      <a:pt x="14214" y="-1"/>
                    </a:moveTo>
                    <a:cubicBezTo>
                      <a:pt x="14710" y="433"/>
                      <a:pt x="15186" y="889"/>
                      <a:pt x="15640" y="1367"/>
                    </a:cubicBezTo>
                    <a:lnTo>
                      <a:pt x="0" y="16264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23"/>
            <p:cNvGrpSpPr>
              <a:grpSpLocks/>
            </p:cNvGrpSpPr>
            <p:nvPr/>
          </p:nvGrpSpPr>
          <p:grpSpPr bwMode="auto">
            <a:xfrm rot="10800000">
              <a:off x="2785" y="2884"/>
              <a:ext cx="483" cy="477"/>
              <a:chOff x="3524" y="3381"/>
              <a:chExt cx="483" cy="477"/>
            </a:xfrm>
          </p:grpSpPr>
          <p:sp>
            <p:nvSpPr>
              <p:cNvPr id="22603" name="Arc 124"/>
              <p:cNvSpPr>
                <a:spLocks/>
              </p:cNvSpPr>
              <p:nvPr/>
            </p:nvSpPr>
            <p:spPr bwMode="auto">
              <a:xfrm rot="5400000">
                <a:off x="3618" y="3290"/>
                <a:ext cx="298" cy="480"/>
              </a:xfrm>
              <a:custGeom>
                <a:avLst/>
                <a:gdLst>
                  <a:gd name="T0" fmla="*/ 1 w 13300"/>
                  <a:gd name="T1" fmla="*/ 0 h 21442"/>
                  <a:gd name="T2" fmla="*/ 7 w 13300"/>
                  <a:gd name="T3" fmla="*/ 2 h 21442"/>
                  <a:gd name="T4" fmla="*/ 0 w 13300"/>
                  <a:gd name="T5" fmla="*/ 11 h 21442"/>
                  <a:gd name="T6" fmla="*/ 0 60000 65536"/>
                  <a:gd name="T7" fmla="*/ 0 60000 65536"/>
                  <a:gd name="T8" fmla="*/ 0 60000 65536"/>
                  <a:gd name="T9" fmla="*/ 0 w 13300"/>
                  <a:gd name="T10" fmla="*/ 0 h 21442"/>
                  <a:gd name="T11" fmla="*/ 13300 w 13300"/>
                  <a:gd name="T12" fmla="*/ 21442 h 214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300" h="21442" fill="none" extrusionOk="0">
                    <a:moveTo>
                      <a:pt x="2606" y="-1"/>
                    </a:moveTo>
                    <a:cubicBezTo>
                      <a:pt x="6506" y="473"/>
                      <a:pt x="10203" y="2002"/>
                      <a:pt x="13299" y="4422"/>
                    </a:cubicBezTo>
                  </a:path>
                  <a:path w="13300" h="21442" stroke="0" extrusionOk="0">
                    <a:moveTo>
                      <a:pt x="2606" y="-1"/>
                    </a:moveTo>
                    <a:cubicBezTo>
                      <a:pt x="6506" y="473"/>
                      <a:pt x="10203" y="2002"/>
                      <a:pt x="13299" y="4422"/>
                    </a:cubicBezTo>
                    <a:lnTo>
                      <a:pt x="0" y="21442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4" name="Arc 125"/>
              <p:cNvSpPr>
                <a:spLocks/>
              </p:cNvSpPr>
              <p:nvPr/>
            </p:nvSpPr>
            <p:spPr bwMode="auto">
              <a:xfrm rot="5400000">
                <a:off x="3440" y="3466"/>
                <a:ext cx="477" cy="307"/>
              </a:xfrm>
              <a:custGeom>
                <a:avLst/>
                <a:gdLst>
                  <a:gd name="T0" fmla="*/ 8 w 21329"/>
                  <a:gd name="T1" fmla="*/ 0 h 13719"/>
                  <a:gd name="T2" fmla="*/ 11 w 21329"/>
                  <a:gd name="T3" fmla="*/ 5 h 13719"/>
                  <a:gd name="T4" fmla="*/ 0 w 21329"/>
                  <a:gd name="T5" fmla="*/ 7 h 13719"/>
                  <a:gd name="T6" fmla="*/ 0 60000 65536"/>
                  <a:gd name="T7" fmla="*/ 0 60000 65536"/>
                  <a:gd name="T8" fmla="*/ 0 60000 65536"/>
                  <a:gd name="T9" fmla="*/ 0 w 21329"/>
                  <a:gd name="T10" fmla="*/ 0 h 13719"/>
                  <a:gd name="T11" fmla="*/ 21329 w 21329"/>
                  <a:gd name="T12" fmla="*/ 13719 h 137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29" h="13719" fill="none" extrusionOk="0">
                    <a:moveTo>
                      <a:pt x="16683" y="0"/>
                    </a:moveTo>
                    <a:cubicBezTo>
                      <a:pt x="19120" y="2963"/>
                      <a:pt x="20723" y="6521"/>
                      <a:pt x="21329" y="10309"/>
                    </a:cubicBezTo>
                  </a:path>
                  <a:path w="21329" h="13719" stroke="0" extrusionOk="0">
                    <a:moveTo>
                      <a:pt x="16683" y="0"/>
                    </a:moveTo>
                    <a:cubicBezTo>
                      <a:pt x="19120" y="2963"/>
                      <a:pt x="20723" y="6521"/>
                      <a:pt x="21329" y="10309"/>
                    </a:cubicBezTo>
                    <a:lnTo>
                      <a:pt x="0" y="13719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5" name="Arc 126"/>
              <p:cNvSpPr>
                <a:spLocks/>
              </p:cNvSpPr>
              <p:nvPr/>
            </p:nvSpPr>
            <p:spPr bwMode="auto">
              <a:xfrm rot="5400000">
                <a:off x="3532" y="3373"/>
                <a:ext cx="350" cy="365"/>
              </a:xfrm>
              <a:custGeom>
                <a:avLst/>
                <a:gdLst>
                  <a:gd name="T0" fmla="*/ 7 w 15641"/>
                  <a:gd name="T1" fmla="*/ 0 h 16264"/>
                  <a:gd name="T2" fmla="*/ 8 w 15641"/>
                  <a:gd name="T3" fmla="*/ 1 h 16264"/>
                  <a:gd name="T4" fmla="*/ 0 w 15641"/>
                  <a:gd name="T5" fmla="*/ 8 h 16264"/>
                  <a:gd name="T6" fmla="*/ 0 60000 65536"/>
                  <a:gd name="T7" fmla="*/ 0 60000 65536"/>
                  <a:gd name="T8" fmla="*/ 0 60000 65536"/>
                  <a:gd name="T9" fmla="*/ 0 w 15641"/>
                  <a:gd name="T10" fmla="*/ 0 h 16264"/>
                  <a:gd name="T11" fmla="*/ 15641 w 15641"/>
                  <a:gd name="T12" fmla="*/ 16264 h 162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641" h="16264" fill="none" extrusionOk="0">
                    <a:moveTo>
                      <a:pt x="14214" y="-1"/>
                    </a:moveTo>
                    <a:cubicBezTo>
                      <a:pt x="14710" y="433"/>
                      <a:pt x="15186" y="889"/>
                      <a:pt x="15640" y="1367"/>
                    </a:cubicBezTo>
                  </a:path>
                  <a:path w="15641" h="16264" stroke="0" extrusionOk="0">
                    <a:moveTo>
                      <a:pt x="14214" y="-1"/>
                    </a:moveTo>
                    <a:cubicBezTo>
                      <a:pt x="14710" y="433"/>
                      <a:pt x="15186" y="889"/>
                      <a:pt x="15640" y="1367"/>
                    </a:cubicBezTo>
                    <a:lnTo>
                      <a:pt x="0" y="16264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86"/>
          <p:cNvGrpSpPr>
            <a:grpSpLocks/>
          </p:cNvGrpSpPr>
          <p:nvPr/>
        </p:nvGrpSpPr>
        <p:grpSpPr bwMode="auto">
          <a:xfrm>
            <a:off x="8245476" y="4368800"/>
            <a:ext cx="1547813" cy="2095500"/>
            <a:chOff x="4234" y="2712"/>
            <a:chExt cx="975" cy="1320"/>
          </a:xfrm>
        </p:grpSpPr>
        <p:sp>
          <p:nvSpPr>
            <p:cNvPr id="22563" name="Rectangle 50"/>
            <p:cNvSpPr>
              <a:spLocks noChangeArrowheads="1"/>
            </p:cNvSpPr>
            <p:nvPr/>
          </p:nvSpPr>
          <p:spPr bwMode="auto">
            <a:xfrm>
              <a:off x="4800" y="2712"/>
              <a:ext cx="273" cy="13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Rectangle 75"/>
            <p:cNvSpPr>
              <a:spLocks noChangeArrowheads="1"/>
            </p:cNvSpPr>
            <p:nvPr/>
          </p:nvSpPr>
          <p:spPr bwMode="auto">
            <a:xfrm>
              <a:off x="4383" y="3096"/>
              <a:ext cx="416" cy="5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5" name="Line 76"/>
            <p:cNvSpPr>
              <a:spLocks noChangeShapeType="1"/>
            </p:cNvSpPr>
            <p:nvPr/>
          </p:nvSpPr>
          <p:spPr bwMode="auto">
            <a:xfrm>
              <a:off x="4382" y="3229"/>
              <a:ext cx="6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6" name="Line 77"/>
            <p:cNvSpPr>
              <a:spLocks noChangeShapeType="1"/>
            </p:cNvSpPr>
            <p:nvPr/>
          </p:nvSpPr>
          <p:spPr bwMode="auto">
            <a:xfrm>
              <a:off x="4382" y="3517"/>
              <a:ext cx="6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7" name="Line 79"/>
            <p:cNvSpPr>
              <a:spLocks noChangeShapeType="1"/>
            </p:cNvSpPr>
            <p:nvPr/>
          </p:nvSpPr>
          <p:spPr bwMode="auto">
            <a:xfrm rot="-5400000">
              <a:off x="4759" y="3251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Line 80"/>
            <p:cNvSpPr>
              <a:spLocks noChangeShapeType="1"/>
            </p:cNvSpPr>
            <p:nvPr/>
          </p:nvSpPr>
          <p:spPr bwMode="auto">
            <a:xfrm rot="-5400000">
              <a:off x="4363" y="3239"/>
              <a:ext cx="0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Line 81"/>
            <p:cNvSpPr>
              <a:spLocks noChangeShapeType="1"/>
            </p:cNvSpPr>
            <p:nvPr/>
          </p:nvSpPr>
          <p:spPr bwMode="auto">
            <a:xfrm rot="-5400000">
              <a:off x="4567" y="3333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Line 82"/>
            <p:cNvSpPr>
              <a:spLocks noChangeShapeType="1"/>
            </p:cNvSpPr>
            <p:nvPr/>
          </p:nvSpPr>
          <p:spPr bwMode="auto">
            <a:xfrm rot="-5400000">
              <a:off x="5118" y="3276"/>
              <a:ext cx="0" cy="1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1" name="Line 83"/>
            <p:cNvSpPr>
              <a:spLocks noChangeShapeType="1"/>
            </p:cNvSpPr>
            <p:nvPr/>
          </p:nvSpPr>
          <p:spPr bwMode="auto">
            <a:xfrm rot="-5400000">
              <a:off x="4951" y="3333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Line 137"/>
            <p:cNvSpPr>
              <a:spLocks noChangeShapeType="1"/>
            </p:cNvSpPr>
            <p:nvPr/>
          </p:nvSpPr>
          <p:spPr bwMode="auto">
            <a:xfrm>
              <a:off x="4796" y="3304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Line 138"/>
            <p:cNvSpPr>
              <a:spLocks noChangeShapeType="1"/>
            </p:cNvSpPr>
            <p:nvPr/>
          </p:nvSpPr>
          <p:spPr bwMode="auto">
            <a:xfrm>
              <a:off x="4796" y="3424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Line 139"/>
            <p:cNvSpPr>
              <a:spLocks noChangeShapeType="1"/>
            </p:cNvSpPr>
            <p:nvPr/>
          </p:nvSpPr>
          <p:spPr bwMode="auto">
            <a:xfrm rot="-5400000">
              <a:off x="4792" y="2804"/>
              <a:ext cx="0" cy="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Line 140"/>
            <p:cNvSpPr>
              <a:spLocks noChangeShapeType="1"/>
            </p:cNvSpPr>
            <p:nvPr/>
          </p:nvSpPr>
          <p:spPr bwMode="auto">
            <a:xfrm rot="-5400000">
              <a:off x="5112" y="2802"/>
              <a:ext cx="0" cy="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Line 141"/>
            <p:cNvSpPr>
              <a:spLocks noChangeShapeType="1"/>
            </p:cNvSpPr>
            <p:nvPr/>
          </p:nvSpPr>
          <p:spPr bwMode="auto">
            <a:xfrm rot="-5400000">
              <a:off x="4951" y="2853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7" name="Line 142"/>
            <p:cNvSpPr>
              <a:spLocks noChangeShapeType="1"/>
            </p:cNvSpPr>
            <p:nvPr/>
          </p:nvSpPr>
          <p:spPr bwMode="auto">
            <a:xfrm>
              <a:off x="4796" y="2824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8" name="Line 143"/>
            <p:cNvSpPr>
              <a:spLocks noChangeShapeType="1"/>
            </p:cNvSpPr>
            <p:nvPr/>
          </p:nvSpPr>
          <p:spPr bwMode="auto">
            <a:xfrm>
              <a:off x="4796" y="2944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9" name="Line 144"/>
            <p:cNvSpPr>
              <a:spLocks noChangeShapeType="1"/>
            </p:cNvSpPr>
            <p:nvPr/>
          </p:nvSpPr>
          <p:spPr bwMode="auto">
            <a:xfrm rot="-5400000">
              <a:off x="4791" y="3768"/>
              <a:ext cx="0" cy="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0" name="Line 145"/>
            <p:cNvSpPr>
              <a:spLocks noChangeShapeType="1"/>
            </p:cNvSpPr>
            <p:nvPr/>
          </p:nvSpPr>
          <p:spPr bwMode="auto">
            <a:xfrm rot="-5400000">
              <a:off x="5115" y="3765"/>
              <a:ext cx="0" cy="1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1" name="Line 146"/>
            <p:cNvSpPr>
              <a:spLocks noChangeShapeType="1"/>
            </p:cNvSpPr>
            <p:nvPr/>
          </p:nvSpPr>
          <p:spPr bwMode="auto">
            <a:xfrm rot="-5400000">
              <a:off x="4951" y="3819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2" name="Line 147"/>
            <p:cNvSpPr>
              <a:spLocks noChangeShapeType="1"/>
            </p:cNvSpPr>
            <p:nvPr/>
          </p:nvSpPr>
          <p:spPr bwMode="auto">
            <a:xfrm>
              <a:off x="4796" y="3790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3" name="Line 148"/>
            <p:cNvSpPr>
              <a:spLocks noChangeShapeType="1"/>
            </p:cNvSpPr>
            <p:nvPr/>
          </p:nvSpPr>
          <p:spPr bwMode="auto">
            <a:xfrm>
              <a:off x="4796" y="3910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87"/>
          <p:cNvGrpSpPr>
            <a:grpSpLocks/>
          </p:cNvGrpSpPr>
          <p:nvPr/>
        </p:nvGrpSpPr>
        <p:grpSpPr bwMode="auto">
          <a:xfrm>
            <a:off x="5675313" y="2492376"/>
            <a:ext cx="2095500" cy="1547813"/>
            <a:chOff x="2615" y="1462"/>
            <a:chExt cx="1320" cy="975"/>
          </a:xfrm>
        </p:grpSpPr>
        <p:sp>
          <p:nvSpPr>
            <p:cNvPr id="22542" name="Rectangle 151"/>
            <p:cNvSpPr>
              <a:spLocks noChangeArrowheads="1"/>
            </p:cNvSpPr>
            <p:nvPr/>
          </p:nvSpPr>
          <p:spPr bwMode="auto">
            <a:xfrm rot="-5400000">
              <a:off x="3138" y="1074"/>
              <a:ext cx="273" cy="13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Rectangle 152"/>
            <p:cNvSpPr>
              <a:spLocks noChangeArrowheads="1"/>
            </p:cNvSpPr>
            <p:nvPr/>
          </p:nvSpPr>
          <p:spPr bwMode="auto">
            <a:xfrm rot="-5400000">
              <a:off x="3067" y="1804"/>
              <a:ext cx="416" cy="5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Line 153"/>
            <p:cNvSpPr>
              <a:spLocks noChangeShapeType="1"/>
            </p:cNvSpPr>
            <p:nvPr/>
          </p:nvSpPr>
          <p:spPr bwMode="auto">
            <a:xfrm rot="-5400000">
              <a:off x="2785" y="1942"/>
              <a:ext cx="6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54"/>
            <p:cNvSpPr>
              <a:spLocks noChangeShapeType="1"/>
            </p:cNvSpPr>
            <p:nvPr/>
          </p:nvSpPr>
          <p:spPr bwMode="auto">
            <a:xfrm rot="-5400000">
              <a:off x="3070" y="1939"/>
              <a:ext cx="6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155"/>
            <p:cNvSpPr>
              <a:spLocks noChangeShapeType="1"/>
            </p:cNvSpPr>
            <p:nvPr/>
          </p:nvSpPr>
          <p:spPr bwMode="auto">
            <a:xfrm rot="10800000">
              <a:off x="3271" y="1795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156"/>
            <p:cNvSpPr>
              <a:spLocks noChangeShapeType="1"/>
            </p:cNvSpPr>
            <p:nvPr/>
          </p:nvSpPr>
          <p:spPr bwMode="auto">
            <a:xfrm rot="10800000">
              <a:off x="3271" y="2179"/>
              <a:ext cx="0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157"/>
            <p:cNvSpPr>
              <a:spLocks noChangeShapeType="1"/>
            </p:cNvSpPr>
            <p:nvPr/>
          </p:nvSpPr>
          <p:spPr bwMode="auto">
            <a:xfrm rot="10800000">
              <a:off x="3271" y="2069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158"/>
            <p:cNvSpPr>
              <a:spLocks noChangeShapeType="1"/>
            </p:cNvSpPr>
            <p:nvPr/>
          </p:nvSpPr>
          <p:spPr bwMode="auto">
            <a:xfrm rot="10800000">
              <a:off x="3271" y="1468"/>
              <a:ext cx="0" cy="1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159"/>
            <p:cNvSpPr>
              <a:spLocks noChangeShapeType="1"/>
            </p:cNvSpPr>
            <p:nvPr/>
          </p:nvSpPr>
          <p:spPr bwMode="auto">
            <a:xfrm rot="10800000">
              <a:off x="3271" y="1685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160"/>
            <p:cNvSpPr>
              <a:spLocks noChangeShapeType="1"/>
            </p:cNvSpPr>
            <p:nvPr/>
          </p:nvSpPr>
          <p:spPr bwMode="auto">
            <a:xfrm rot="-5400000">
              <a:off x="3069" y="1737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161"/>
            <p:cNvSpPr>
              <a:spLocks noChangeShapeType="1"/>
            </p:cNvSpPr>
            <p:nvPr/>
          </p:nvSpPr>
          <p:spPr bwMode="auto">
            <a:xfrm rot="-5400000">
              <a:off x="3189" y="1737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162"/>
            <p:cNvSpPr>
              <a:spLocks noChangeShapeType="1"/>
            </p:cNvSpPr>
            <p:nvPr/>
          </p:nvSpPr>
          <p:spPr bwMode="auto">
            <a:xfrm rot="10800000">
              <a:off x="2791" y="1795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163"/>
            <p:cNvSpPr>
              <a:spLocks noChangeShapeType="1"/>
            </p:cNvSpPr>
            <p:nvPr/>
          </p:nvSpPr>
          <p:spPr bwMode="auto">
            <a:xfrm rot="10800000">
              <a:off x="2791" y="1474"/>
              <a:ext cx="0" cy="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Line 164"/>
            <p:cNvSpPr>
              <a:spLocks noChangeShapeType="1"/>
            </p:cNvSpPr>
            <p:nvPr/>
          </p:nvSpPr>
          <p:spPr bwMode="auto">
            <a:xfrm rot="10800000">
              <a:off x="2791" y="1685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Line 165"/>
            <p:cNvSpPr>
              <a:spLocks noChangeShapeType="1"/>
            </p:cNvSpPr>
            <p:nvPr/>
          </p:nvSpPr>
          <p:spPr bwMode="auto">
            <a:xfrm rot="-5400000">
              <a:off x="2589" y="1737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Line 166"/>
            <p:cNvSpPr>
              <a:spLocks noChangeShapeType="1"/>
            </p:cNvSpPr>
            <p:nvPr/>
          </p:nvSpPr>
          <p:spPr bwMode="auto">
            <a:xfrm rot="-5400000">
              <a:off x="2709" y="1737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Line 167"/>
            <p:cNvSpPr>
              <a:spLocks noChangeShapeType="1"/>
            </p:cNvSpPr>
            <p:nvPr/>
          </p:nvSpPr>
          <p:spPr bwMode="auto">
            <a:xfrm rot="10800000">
              <a:off x="3757" y="1795"/>
              <a:ext cx="0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Line 168"/>
            <p:cNvSpPr>
              <a:spLocks noChangeShapeType="1"/>
            </p:cNvSpPr>
            <p:nvPr/>
          </p:nvSpPr>
          <p:spPr bwMode="auto">
            <a:xfrm rot="10800000">
              <a:off x="3757" y="1462"/>
              <a:ext cx="0" cy="1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Line 169"/>
            <p:cNvSpPr>
              <a:spLocks noChangeShapeType="1"/>
            </p:cNvSpPr>
            <p:nvPr/>
          </p:nvSpPr>
          <p:spPr bwMode="auto">
            <a:xfrm rot="10800000">
              <a:off x="3757" y="1685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1" name="Line 170"/>
            <p:cNvSpPr>
              <a:spLocks noChangeShapeType="1"/>
            </p:cNvSpPr>
            <p:nvPr/>
          </p:nvSpPr>
          <p:spPr bwMode="auto">
            <a:xfrm rot="-5400000">
              <a:off x="3555" y="1737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2" name="Line 171"/>
            <p:cNvSpPr>
              <a:spLocks noChangeShapeType="1"/>
            </p:cNvSpPr>
            <p:nvPr/>
          </p:nvSpPr>
          <p:spPr bwMode="auto">
            <a:xfrm rot="-5400000">
              <a:off x="3675" y="1737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73" name="Text Box 173"/>
          <p:cNvSpPr txBox="1">
            <a:spLocks noChangeArrowheads="1"/>
          </p:cNvSpPr>
          <p:nvPr/>
        </p:nvSpPr>
        <p:spPr bwMode="auto">
          <a:xfrm>
            <a:off x="7705725" y="2714626"/>
            <a:ext cx="1608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2000" b="1">
                <a:solidFill>
                  <a:srgbClr val="FF3300"/>
                </a:solidFill>
              </a:rPr>
              <a:t>Repeat !</a:t>
            </a:r>
            <a:endParaRPr lang="th-TH" sz="2000" b="1">
              <a:solidFill>
                <a:srgbClr val="FF3300"/>
              </a:solidFill>
            </a:endParaRPr>
          </a:p>
        </p:txBody>
      </p:sp>
      <p:sp>
        <p:nvSpPr>
          <p:cNvPr id="22537" name="Text Box 180"/>
          <p:cNvSpPr txBox="1">
            <a:spLocks noChangeArrowheads="1"/>
          </p:cNvSpPr>
          <p:nvPr/>
        </p:nvSpPr>
        <p:spPr bwMode="auto">
          <a:xfrm>
            <a:off x="1524000" y="185739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Object that requires only </a:t>
            </a:r>
            <a:r>
              <a:rPr lang="en-US" sz="4000" b="1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two</a:t>
            </a:r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-view</a:t>
            </a:r>
          </a:p>
        </p:txBody>
      </p:sp>
      <p:sp>
        <p:nvSpPr>
          <p:cNvPr id="51381" name="Text Box 181"/>
          <p:cNvSpPr txBox="1">
            <a:spLocks noChangeArrowheads="1"/>
          </p:cNvSpPr>
          <p:nvPr/>
        </p:nvSpPr>
        <p:spPr bwMode="auto">
          <a:xfrm>
            <a:off x="2422526" y="1490664"/>
            <a:ext cx="708873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/>
              <a:t>The 3</a:t>
            </a:r>
            <a:r>
              <a:rPr lang="en-US" sz="2400" baseline="30000"/>
              <a:t>rd</a:t>
            </a:r>
            <a:r>
              <a:rPr lang="en-US" sz="2400"/>
              <a:t> view has no significant contours of the object.</a:t>
            </a:r>
          </a:p>
          <a:p>
            <a:pPr>
              <a:lnSpc>
                <a:spcPct val="120000"/>
              </a:lnSpc>
            </a:pPr>
            <a:r>
              <a:rPr lang="en-US" sz="2400"/>
              <a:t>(provides no additional information)</a:t>
            </a:r>
            <a:endParaRPr lang="th-TH" sz="2400"/>
          </a:p>
        </p:txBody>
      </p:sp>
      <p:sp>
        <p:nvSpPr>
          <p:cNvPr id="51382" name="Rectangle 182"/>
          <p:cNvSpPr>
            <a:spLocks noChangeArrowheads="1"/>
          </p:cNvSpPr>
          <p:nvPr/>
        </p:nvSpPr>
        <p:spPr bwMode="auto">
          <a:xfrm>
            <a:off x="2133600" y="1638300"/>
            <a:ext cx="215900" cy="215900"/>
          </a:xfrm>
          <a:prstGeom prst="rect">
            <a:avLst/>
          </a:prstGeom>
          <a:solidFill>
            <a:srgbClr val="339933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1F5C1F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3" name="Line 183"/>
          <p:cNvSpPr>
            <a:spLocks noChangeShapeType="1"/>
          </p:cNvSpPr>
          <p:nvPr/>
        </p:nvSpPr>
        <p:spPr bwMode="auto">
          <a:xfrm>
            <a:off x="2095500" y="2400300"/>
            <a:ext cx="830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4" name="Text Box 184"/>
          <p:cNvSpPr txBox="1">
            <a:spLocks noChangeArrowheads="1"/>
          </p:cNvSpPr>
          <p:nvPr/>
        </p:nvSpPr>
        <p:spPr bwMode="auto">
          <a:xfrm>
            <a:off x="1927225" y="2430464"/>
            <a:ext cx="1289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33CC"/>
                </a:solidFill>
              </a:rPr>
              <a:t>Example</a:t>
            </a:r>
            <a:endParaRPr lang="th-TH" sz="2400" b="1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82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513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513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513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00" fill="hold"/>
                                        <p:tgtEl>
                                          <p:spTgt spid="513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51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  <p:bldP spid="51206" grpId="0" animBg="1"/>
      <p:bldP spid="51373" grpId="0"/>
      <p:bldP spid="51373" grpId="1"/>
      <p:bldP spid="51381" grpId="0"/>
      <p:bldP spid="51381" grpId="1"/>
      <p:bldP spid="51382" grpId="0" animBg="1"/>
      <p:bldP spid="51383" grpId="0" animBg="1"/>
      <p:bldP spid="513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152651" y="3444875"/>
            <a:ext cx="2455863" cy="1976438"/>
            <a:chOff x="348" y="1458"/>
            <a:chExt cx="1547" cy="1245"/>
          </a:xfrm>
        </p:grpSpPr>
        <p:sp>
          <p:nvSpPr>
            <p:cNvPr id="23625" name="Freeform 5"/>
            <p:cNvSpPr>
              <a:spLocks/>
            </p:cNvSpPr>
            <p:nvPr/>
          </p:nvSpPr>
          <p:spPr bwMode="auto">
            <a:xfrm>
              <a:off x="1113" y="2074"/>
              <a:ext cx="782" cy="460"/>
            </a:xfrm>
            <a:custGeom>
              <a:avLst/>
              <a:gdLst>
                <a:gd name="T0" fmla="*/ 0 w 782"/>
                <a:gd name="T1" fmla="*/ 268 h 460"/>
                <a:gd name="T2" fmla="*/ 467 w 782"/>
                <a:gd name="T3" fmla="*/ 0 h 460"/>
                <a:gd name="T4" fmla="*/ 686 w 782"/>
                <a:gd name="T5" fmla="*/ 126 h 460"/>
                <a:gd name="T6" fmla="*/ 742 w 782"/>
                <a:gd name="T7" fmla="*/ 176 h 460"/>
                <a:gd name="T8" fmla="*/ 766 w 782"/>
                <a:gd name="T9" fmla="*/ 208 h 460"/>
                <a:gd name="T10" fmla="*/ 782 w 782"/>
                <a:gd name="T11" fmla="*/ 248 h 460"/>
                <a:gd name="T12" fmla="*/ 782 w 782"/>
                <a:gd name="T13" fmla="*/ 288 h 460"/>
                <a:gd name="T14" fmla="*/ 773 w 782"/>
                <a:gd name="T15" fmla="*/ 328 h 460"/>
                <a:gd name="T16" fmla="*/ 749 w 782"/>
                <a:gd name="T17" fmla="*/ 367 h 460"/>
                <a:gd name="T18" fmla="*/ 711 w 782"/>
                <a:gd name="T19" fmla="*/ 397 h 460"/>
                <a:gd name="T20" fmla="*/ 658 w 782"/>
                <a:gd name="T21" fmla="*/ 424 h 460"/>
                <a:gd name="T22" fmla="*/ 594 w 782"/>
                <a:gd name="T23" fmla="*/ 448 h 460"/>
                <a:gd name="T24" fmla="*/ 545 w 782"/>
                <a:gd name="T25" fmla="*/ 457 h 460"/>
                <a:gd name="T26" fmla="*/ 485 w 782"/>
                <a:gd name="T27" fmla="*/ 460 h 460"/>
                <a:gd name="T28" fmla="*/ 390 w 782"/>
                <a:gd name="T29" fmla="*/ 455 h 460"/>
                <a:gd name="T30" fmla="*/ 317 w 782"/>
                <a:gd name="T31" fmla="*/ 442 h 460"/>
                <a:gd name="T32" fmla="*/ 273 w 782"/>
                <a:gd name="T33" fmla="*/ 424 h 460"/>
                <a:gd name="T34" fmla="*/ 0 w 782"/>
                <a:gd name="T35" fmla="*/ 268 h 4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82"/>
                <a:gd name="T55" fmla="*/ 0 h 460"/>
                <a:gd name="T56" fmla="*/ 782 w 782"/>
                <a:gd name="T57" fmla="*/ 460 h 4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82" h="460">
                  <a:moveTo>
                    <a:pt x="0" y="268"/>
                  </a:moveTo>
                  <a:lnTo>
                    <a:pt x="467" y="0"/>
                  </a:lnTo>
                  <a:lnTo>
                    <a:pt x="686" y="126"/>
                  </a:lnTo>
                  <a:lnTo>
                    <a:pt x="742" y="176"/>
                  </a:lnTo>
                  <a:lnTo>
                    <a:pt x="766" y="208"/>
                  </a:lnTo>
                  <a:lnTo>
                    <a:pt x="782" y="248"/>
                  </a:lnTo>
                  <a:lnTo>
                    <a:pt x="782" y="288"/>
                  </a:lnTo>
                  <a:lnTo>
                    <a:pt x="773" y="328"/>
                  </a:lnTo>
                  <a:lnTo>
                    <a:pt x="749" y="367"/>
                  </a:lnTo>
                  <a:lnTo>
                    <a:pt x="711" y="397"/>
                  </a:lnTo>
                  <a:lnTo>
                    <a:pt x="658" y="424"/>
                  </a:lnTo>
                  <a:lnTo>
                    <a:pt x="594" y="448"/>
                  </a:lnTo>
                  <a:lnTo>
                    <a:pt x="545" y="457"/>
                  </a:lnTo>
                  <a:lnTo>
                    <a:pt x="485" y="460"/>
                  </a:lnTo>
                  <a:lnTo>
                    <a:pt x="390" y="455"/>
                  </a:lnTo>
                  <a:lnTo>
                    <a:pt x="317" y="442"/>
                  </a:lnTo>
                  <a:lnTo>
                    <a:pt x="273" y="424"/>
                  </a:lnTo>
                  <a:lnTo>
                    <a:pt x="0" y="268"/>
                  </a:lnTo>
                  <a:close/>
                </a:path>
              </a:pathLst>
            </a:custGeom>
            <a:gradFill rotWithShape="1">
              <a:gsLst>
                <a:gs pos="0">
                  <a:srgbClr val="005E00"/>
                </a:gs>
                <a:gs pos="100000">
                  <a:srgbClr val="00CC00"/>
                </a:gs>
              </a:gsLst>
              <a:lin ang="2700000" scaled="1"/>
            </a:gra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6" name="Freeform 6"/>
            <p:cNvSpPr>
              <a:spLocks/>
            </p:cNvSpPr>
            <p:nvPr/>
          </p:nvSpPr>
          <p:spPr bwMode="auto">
            <a:xfrm>
              <a:off x="348" y="1642"/>
              <a:ext cx="518" cy="446"/>
            </a:xfrm>
            <a:custGeom>
              <a:avLst/>
              <a:gdLst>
                <a:gd name="T0" fmla="*/ 317 w 518"/>
                <a:gd name="T1" fmla="*/ 446 h 446"/>
                <a:gd name="T2" fmla="*/ 317 w 518"/>
                <a:gd name="T3" fmla="*/ 236 h 446"/>
                <a:gd name="T4" fmla="*/ 330 w 518"/>
                <a:gd name="T5" fmla="*/ 185 h 446"/>
                <a:gd name="T6" fmla="*/ 354 w 518"/>
                <a:gd name="T7" fmla="*/ 146 h 446"/>
                <a:gd name="T8" fmla="*/ 380 w 518"/>
                <a:gd name="T9" fmla="*/ 119 h 446"/>
                <a:gd name="T10" fmla="*/ 426 w 518"/>
                <a:gd name="T11" fmla="*/ 91 h 446"/>
                <a:gd name="T12" fmla="*/ 518 w 518"/>
                <a:gd name="T13" fmla="*/ 34 h 446"/>
                <a:gd name="T14" fmla="*/ 457 w 518"/>
                <a:gd name="T15" fmla="*/ 16 h 446"/>
                <a:gd name="T16" fmla="*/ 373 w 518"/>
                <a:gd name="T17" fmla="*/ 0 h 446"/>
                <a:gd name="T18" fmla="*/ 281 w 518"/>
                <a:gd name="T19" fmla="*/ 0 h 446"/>
                <a:gd name="T20" fmla="*/ 196 w 518"/>
                <a:gd name="T21" fmla="*/ 16 h 446"/>
                <a:gd name="T22" fmla="*/ 120 w 518"/>
                <a:gd name="T23" fmla="*/ 36 h 446"/>
                <a:gd name="T24" fmla="*/ 48 w 518"/>
                <a:gd name="T25" fmla="*/ 84 h 446"/>
                <a:gd name="T26" fmla="*/ 16 w 518"/>
                <a:gd name="T27" fmla="*/ 124 h 446"/>
                <a:gd name="T28" fmla="*/ 0 w 518"/>
                <a:gd name="T29" fmla="*/ 184 h 446"/>
                <a:gd name="T30" fmla="*/ 8 w 518"/>
                <a:gd name="T31" fmla="*/ 216 h 446"/>
                <a:gd name="T32" fmla="*/ 36 w 518"/>
                <a:gd name="T33" fmla="*/ 268 h 446"/>
                <a:gd name="T34" fmla="*/ 64 w 518"/>
                <a:gd name="T35" fmla="*/ 296 h 446"/>
                <a:gd name="T36" fmla="*/ 108 w 518"/>
                <a:gd name="T37" fmla="*/ 329 h 446"/>
                <a:gd name="T38" fmla="*/ 317 w 518"/>
                <a:gd name="T39" fmla="*/ 446 h 4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18"/>
                <a:gd name="T61" fmla="*/ 0 h 446"/>
                <a:gd name="T62" fmla="*/ 518 w 518"/>
                <a:gd name="T63" fmla="*/ 446 h 4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18" h="446">
                  <a:moveTo>
                    <a:pt x="317" y="446"/>
                  </a:moveTo>
                  <a:lnTo>
                    <a:pt x="317" y="236"/>
                  </a:lnTo>
                  <a:lnTo>
                    <a:pt x="330" y="185"/>
                  </a:lnTo>
                  <a:lnTo>
                    <a:pt x="354" y="146"/>
                  </a:lnTo>
                  <a:lnTo>
                    <a:pt x="380" y="119"/>
                  </a:lnTo>
                  <a:lnTo>
                    <a:pt x="426" y="91"/>
                  </a:lnTo>
                  <a:lnTo>
                    <a:pt x="518" y="34"/>
                  </a:lnTo>
                  <a:lnTo>
                    <a:pt x="457" y="16"/>
                  </a:lnTo>
                  <a:lnTo>
                    <a:pt x="373" y="0"/>
                  </a:lnTo>
                  <a:lnTo>
                    <a:pt x="281" y="0"/>
                  </a:lnTo>
                  <a:lnTo>
                    <a:pt x="196" y="16"/>
                  </a:lnTo>
                  <a:lnTo>
                    <a:pt x="120" y="36"/>
                  </a:lnTo>
                  <a:lnTo>
                    <a:pt x="48" y="84"/>
                  </a:lnTo>
                  <a:lnTo>
                    <a:pt x="16" y="124"/>
                  </a:lnTo>
                  <a:lnTo>
                    <a:pt x="0" y="184"/>
                  </a:lnTo>
                  <a:lnTo>
                    <a:pt x="8" y="216"/>
                  </a:lnTo>
                  <a:lnTo>
                    <a:pt x="36" y="268"/>
                  </a:lnTo>
                  <a:lnTo>
                    <a:pt x="64" y="296"/>
                  </a:lnTo>
                  <a:lnTo>
                    <a:pt x="108" y="329"/>
                  </a:lnTo>
                  <a:lnTo>
                    <a:pt x="317" y="446"/>
                  </a:lnTo>
                  <a:close/>
                </a:path>
              </a:pathLst>
            </a:custGeom>
            <a:gradFill rotWithShape="1">
              <a:gsLst>
                <a:gs pos="0">
                  <a:srgbClr val="00CC00"/>
                </a:gs>
                <a:gs pos="100000">
                  <a:srgbClr val="005E00"/>
                </a:gs>
              </a:gsLst>
              <a:lin ang="2700000" scaled="1"/>
            </a:gra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7" name="Freeform 7"/>
            <p:cNvSpPr>
              <a:spLocks/>
            </p:cNvSpPr>
            <p:nvPr/>
          </p:nvSpPr>
          <p:spPr bwMode="auto">
            <a:xfrm>
              <a:off x="728" y="1458"/>
              <a:ext cx="850" cy="884"/>
            </a:xfrm>
            <a:custGeom>
              <a:avLst/>
              <a:gdLst>
                <a:gd name="T0" fmla="*/ 0 w 850"/>
                <a:gd name="T1" fmla="*/ 303 h 884"/>
                <a:gd name="T2" fmla="*/ 462 w 850"/>
                <a:gd name="T3" fmla="*/ 12 h 884"/>
                <a:gd name="T4" fmla="*/ 514 w 850"/>
                <a:gd name="T5" fmla="*/ 0 h 884"/>
                <a:gd name="T6" fmla="*/ 578 w 850"/>
                <a:gd name="T7" fmla="*/ 8 h 884"/>
                <a:gd name="T8" fmla="*/ 658 w 850"/>
                <a:gd name="T9" fmla="*/ 52 h 884"/>
                <a:gd name="T10" fmla="*/ 706 w 850"/>
                <a:gd name="T11" fmla="*/ 96 h 884"/>
                <a:gd name="T12" fmla="*/ 758 w 850"/>
                <a:gd name="T13" fmla="*/ 164 h 884"/>
                <a:gd name="T14" fmla="*/ 814 w 850"/>
                <a:gd name="T15" fmla="*/ 256 h 884"/>
                <a:gd name="T16" fmla="*/ 842 w 850"/>
                <a:gd name="T17" fmla="*/ 344 h 884"/>
                <a:gd name="T18" fmla="*/ 850 w 850"/>
                <a:gd name="T19" fmla="*/ 416 h 884"/>
                <a:gd name="T20" fmla="*/ 850 w 850"/>
                <a:gd name="T21" fmla="*/ 620 h 884"/>
                <a:gd name="T22" fmla="*/ 385 w 850"/>
                <a:gd name="T23" fmla="*/ 884 h 884"/>
                <a:gd name="T24" fmla="*/ 385 w 850"/>
                <a:gd name="T25" fmla="*/ 804 h 884"/>
                <a:gd name="T26" fmla="*/ 385 w 850"/>
                <a:gd name="T27" fmla="*/ 716 h 884"/>
                <a:gd name="T28" fmla="*/ 381 w 850"/>
                <a:gd name="T29" fmla="*/ 623 h 884"/>
                <a:gd name="T30" fmla="*/ 365 w 850"/>
                <a:gd name="T31" fmla="*/ 540 h 884"/>
                <a:gd name="T32" fmla="*/ 333 w 850"/>
                <a:gd name="T33" fmla="*/ 464 h 884"/>
                <a:gd name="T34" fmla="*/ 294 w 850"/>
                <a:gd name="T35" fmla="*/ 405 h 884"/>
                <a:gd name="T36" fmla="*/ 252 w 850"/>
                <a:gd name="T37" fmla="*/ 356 h 884"/>
                <a:gd name="T38" fmla="*/ 183 w 850"/>
                <a:gd name="T39" fmla="*/ 305 h 884"/>
                <a:gd name="T40" fmla="*/ 138 w 850"/>
                <a:gd name="T41" fmla="*/ 287 h 884"/>
                <a:gd name="T42" fmla="*/ 79 w 850"/>
                <a:gd name="T43" fmla="*/ 276 h 884"/>
                <a:gd name="T44" fmla="*/ 34 w 850"/>
                <a:gd name="T45" fmla="*/ 285 h 884"/>
                <a:gd name="T46" fmla="*/ 0 w 850"/>
                <a:gd name="T47" fmla="*/ 303 h 88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0"/>
                <a:gd name="T73" fmla="*/ 0 h 884"/>
                <a:gd name="T74" fmla="*/ 850 w 850"/>
                <a:gd name="T75" fmla="*/ 884 h 88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0" h="884">
                  <a:moveTo>
                    <a:pt x="0" y="303"/>
                  </a:moveTo>
                  <a:lnTo>
                    <a:pt x="462" y="12"/>
                  </a:lnTo>
                  <a:lnTo>
                    <a:pt x="514" y="0"/>
                  </a:lnTo>
                  <a:lnTo>
                    <a:pt x="578" y="8"/>
                  </a:lnTo>
                  <a:lnTo>
                    <a:pt x="658" y="52"/>
                  </a:lnTo>
                  <a:lnTo>
                    <a:pt x="706" y="96"/>
                  </a:lnTo>
                  <a:lnTo>
                    <a:pt x="758" y="164"/>
                  </a:lnTo>
                  <a:lnTo>
                    <a:pt x="814" y="256"/>
                  </a:lnTo>
                  <a:lnTo>
                    <a:pt x="842" y="344"/>
                  </a:lnTo>
                  <a:lnTo>
                    <a:pt x="850" y="416"/>
                  </a:lnTo>
                  <a:lnTo>
                    <a:pt x="850" y="620"/>
                  </a:lnTo>
                  <a:lnTo>
                    <a:pt x="385" y="884"/>
                  </a:lnTo>
                  <a:lnTo>
                    <a:pt x="385" y="804"/>
                  </a:lnTo>
                  <a:lnTo>
                    <a:pt x="385" y="716"/>
                  </a:lnTo>
                  <a:lnTo>
                    <a:pt x="381" y="623"/>
                  </a:lnTo>
                  <a:lnTo>
                    <a:pt x="365" y="540"/>
                  </a:lnTo>
                  <a:lnTo>
                    <a:pt x="333" y="464"/>
                  </a:lnTo>
                  <a:lnTo>
                    <a:pt x="294" y="405"/>
                  </a:lnTo>
                  <a:lnTo>
                    <a:pt x="252" y="356"/>
                  </a:lnTo>
                  <a:lnTo>
                    <a:pt x="183" y="305"/>
                  </a:lnTo>
                  <a:lnTo>
                    <a:pt x="138" y="287"/>
                  </a:lnTo>
                  <a:lnTo>
                    <a:pt x="79" y="276"/>
                  </a:lnTo>
                  <a:lnTo>
                    <a:pt x="34" y="285"/>
                  </a:lnTo>
                  <a:lnTo>
                    <a:pt x="0" y="303"/>
                  </a:lnTo>
                  <a:close/>
                </a:path>
              </a:pathLst>
            </a:custGeom>
            <a:gradFill rotWithShape="1">
              <a:gsLst>
                <a:gs pos="0">
                  <a:srgbClr val="00CC00"/>
                </a:gs>
                <a:gs pos="100000">
                  <a:srgbClr val="007200"/>
                </a:gs>
              </a:gsLst>
              <a:lin ang="2700000" scaled="1"/>
            </a:gra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8" name="Oval 11"/>
            <p:cNvSpPr>
              <a:spLocks noChangeArrowheads="1"/>
            </p:cNvSpPr>
            <p:nvPr/>
          </p:nvSpPr>
          <p:spPr bwMode="auto">
            <a:xfrm>
              <a:off x="1514" y="2291"/>
              <a:ext cx="208" cy="147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9" name="Oval 12"/>
            <p:cNvSpPr>
              <a:spLocks noChangeArrowheads="1"/>
            </p:cNvSpPr>
            <p:nvPr/>
          </p:nvSpPr>
          <p:spPr bwMode="auto">
            <a:xfrm>
              <a:off x="509" y="1724"/>
              <a:ext cx="208" cy="147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0" name="Freeform 4"/>
            <p:cNvSpPr>
              <a:spLocks/>
            </p:cNvSpPr>
            <p:nvPr/>
          </p:nvSpPr>
          <p:spPr bwMode="auto">
            <a:xfrm>
              <a:off x="348" y="1734"/>
              <a:ext cx="1547" cy="969"/>
            </a:xfrm>
            <a:custGeom>
              <a:avLst/>
              <a:gdLst>
                <a:gd name="T0" fmla="*/ 0 w 1547"/>
                <a:gd name="T1" fmla="*/ 88 h 969"/>
                <a:gd name="T2" fmla="*/ 8 w 1547"/>
                <a:gd name="T3" fmla="*/ 128 h 969"/>
                <a:gd name="T4" fmla="*/ 40 w 1547"/>
                <a:gd name="T5" fmla="*/ 184 h 969"/>
                <a:gd name="T6" fmla="*/ 100 w 1547"/>
                <a:gd name="T7" fmla="*/ 232 h 969"/>
                <a:gd name="T8" fmla="*/ 164 w 1547"/>
                <a:gd name="T9" fmla="*/ 268 h 969"/>
                <a:gd name="T10" fmla="*/ 232 w 1547"/>
                <a:gd name="T11" fmla="*/ 308 h 969"/>
                <a:gd name="T12" fmla="*/ 317 w 1547"/>
                <a:gd name="T13" fmla="*/ 352 h 969"/>
                <a:gd name="T14" fmla="*/ 317 w 1547"/>
                <a:gd name="T15" fmla="*/ 280 h 969"/>
                <a:gd name="T16" fmla="*/ 317 w 1547"/>
                <a:gd name="T17" fmla="*/ 192 h 969"/>
                <a:gd name="T18" fmla="*/ 317 w 1547"/>
                <a:gd name="T19" fmla="*/ 148 h 969"/>
                <a:gd name="T20" fmla="*/ 325 w 1547"/>
                <a:gd name="T21" fmla="*/ 100 h 969"/>
                <a:gd name="T22" fmla="*/ 341 w 1547"/>
                <a:gd name="T23" fmla="*/ 71 h 969"/>
                <a:gd name="T24" fmla="*/ 371 w 1547"/>
                <a:gd name="T25" fmla="*/ 32 h 969"/>
                <a:gd name="T26" fmla="*/ 395 w 1547"/>
                <a:gd name="T27" fmla="*/ 17 h 969"/>
                <a:gd name="T28" fmla="*/ 449 w 1547"/>
                <a:gd name="T29" fmla="*/ 0 h 969"/>
                <a:gd name="T30" fmla="*/ 493 w 1547"/>
                <a:gd name="T31" fmla="*/ 4 h 969"/>
                <a:gd name="T32" fmla="*/ 554 w 1547"/>
                <a:gd name="T33" fmla="*/ 24 h 969"/>
                <a:gd name="T34" fmla="*/ 629 w 1547"/>
                <a:gd name="T35" fmla="*/ 72 h 969"/>
                <a:gd name="T36" fmla="*/ 665 w 1547"/>
                <a:gd name="T37" fmla="*/ 116 h 969"/>
                <a:gd name="T38" fmla="*/ 708 w 1547"/>
                <a:gd name="T39" fmla="*/ 176 h 969"/>
                <a:gd name="T40" fmla="*/ 738 w 1547"/>
                <a:gd name="T41" fmla="*/ 245 h 969"/>
                <a:gd name="T42" fmla="*/ 753 w 1547"/>
                <a:gd name="T43" fmla="*/ 300 h 969"/>
                <a:gd name="T44" fmla="*/ 761 w 1547"/>
                <a:gd name="T45" fmla="*/ 368 h 969"/>
                <a:gd name="T46" fmla="*/ 765 w 1547"/>
                <a:gd name="T47" fmla="*/ 468 h 969"/>
                <a:gd name="T48" fmla="*/ 764 w 1547"/>
                <a:gd name="T49" fmla="*/ 608 h 969"/>
                <a:gd name="T50" fmla="*/ 878 w 1547"/>
                <a:gd name="T51" fmla="*/ 672 h 969"/>
                <a:gd name="T52" fmla="*/ 1001 w 1547"/>
                <a:gd name="T53" fmla="*/ 744 h 969"/>
                <a:gd name="T54" fmla="*/ 1078 w 1547"/>
                <a:gd name="T55" fmla="*/ 780 h 969"/>
                <a:gd name="T56" fmla="*/ 1166 w 1547"/>
                <a:gd name="T57" fmla="*/ 792 h 969"/>
                <a:gd name="T58" fmla="*/ 1254 w 1547"/>
                <a:gd name="T59" fmla="*/ 796 h 969"/>
                <a:gd name="T60" fmla="*/ 1363 w 1547"/>
                <a:gd name="T61" fmla="*/ 784 h 969"/>
                <a:gd name="T62" fmla="*/ 1463 w 1547"/>
                <a:gd name="T63" fmla="*/ 744 h 969"/>
                <a:gd name="T64" fmla="*/ 1518 w 1547"/>
                <a:gd name="T65" fmla="*/ 701 h 969"/>
                <a:gd name="T66" fmla="*/ 1539 w 1547"/>
                <a:gd name="T67" fmla="*/ 660 h 969"/>
                <a:gd name="T68" fmla="*/ 1547 w 1547"/>
                <a:gd name="T69" fmla="*/ 609 h 969"/>
                <a:gd name="T70" fmla="*/ 1547 w 1547"/>
                <a:gd name="T71" fmla="*/ 819 h 969"/>
                <a:gd name="T72" fmla="*/ 1523 w 1547"/>
                <a:gd name="T73" fmla="*/ 857 h 969"/>
                <a:gd name="T74" fmla="*/ 1487 w 1547"/>
                <a:gd name="T75" fmla="*/ 892 h 969"/>
                <a:gd name="T76" fmla="*/ 1435 w 1547"/>
                <a:gd name="T77" fmla="*/ 924 h 969"/>
                <a:gd name="T78" fmla="*/ 1375 w 1547"/>
                <a:gd name="T79" fmla="*/ 952 h 969"/>
                <a:gd name="T80" fmla="*/ 1294 w 1547"/>
                <a:gd name="T81" fmla="*/ 968 h 969"/>
                <a:gd name="T82" fmla="*/ 1226 w 1547"/>
                <a:gd name="T83" fmla="*/ 969 h 969"/>
                <a:gd name="T84" fmla="*/ 1149 w 1547"/>
                <a:gd name="T85" fmla="*/ 963 h 969"/>
                <a:gd name="T86" fmla="*/ 1068 w 1547"/>
                <a:gd name="T87" fmla="*/ 948 h 969"/>
                <a:gd name="T88" fmla="*/ 986 w 1547"/>
                <a:gd name="T89" fmla="*/ 912 h 969"/>
                <a:gd name="T90" fmla="*/ 72 w 1547"/>
                <a:gd name="T91" fmla="*/ 386 h 969"/>
                <a:gd name="T92" fmla="*/ 32 w 1547"/>
                <a:gd name="T93" fmla="*/ 348 h 969"/>
                <a:gd name="T94" fmla="*/ 20 w 1547"/>
                <a:gd name="T95" fmla="*/ 328 h 969"/>
                <a:gd name="T96" fmla="*/ 4 w 1547"/>
                <a:gd name="T97" fmla="*/ 276 h 969"/>
                <a:gd name="T98" fmla="*/ 0 w 1547"/>
                <a:gd name="T99" fmla="*/ 88 h 9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47"/>
                <a:gd name="T151" fmla="*/ 0 h 969"/>
                <a:gd name="T152" fmla="*/ 1547 w 1547"/>
                <a:gd name="T153" fmla="*/ 969 h 9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47" h="969">
                  <a:moveTo>
                    <a:pt x="0" y="88"/>
                  </a:moveTo>
                  <a:lnTo>
                    <a:pt x="8" y="128"/>
                  </a:lnTo>
                  <a:lnTo>
                    <a:pt x="40" y="184"/>
                  </a:lnTo>
                  <a:lnTo>
                    <a:pt x="100" y="232"/>
                  </a:lnTo>
                  <a:lnTo>
                    <a:pt x="164" y="268"/>
                  </a:lnTo>
                  <a:lnTo>
                    <a:pt x="232" y="308"/>
                  </a:lnTo>
                  <a:lnTo>
                    <a:pt x="317" y="352"/>
                  </a:lnTo>
                  <a:lnTo>
                    <a:pt x="317" y="280"/>
                  </a:lnTo>
                  <a:lnTo>
                    <a:pt x="317" y="192"/>
                  </a:lnTo>
                  <a:lnTo>
                    <a:pt x="317" y="148"/>
                  </a:lnTo>
                  <a:lnTo>
                    <a:pt x="325" y="100"/>
                  </a:lnTo>
                  <a:lnTo>
                    <a:pt x="341" y="71"/>
                  </a:lnTo>
                  <a:lnTo>
                    <a:pt x="371" y="32"/>
                  </a:lnTo>
                  <a:lnTo>
                    <a:pt x="395" y="17"/>
                  </a:lnTo>
                  <a:lnTo>
                    <a:pt x="449" y="0"/>
                  </a:lnTo>
                  <a:lnTo>
                    <a:pt x="493" y="4"/>
                  </a:lnTo>
                  <a:lnTo>
                    <a:pt x="554" y="24"/>
                  </a:lnTo>
                  <a:lnTo>
                    <a:pt x="629" y="72"/>
                  </a:lnTo>
                  <a:lnTo>
                    <a:pt x="665" y="116"/>
                  </a:lnTo>
                  <a:lnTo>
                    <a:pt x="708" y="176"/>
                  </a:lnTo>
                  <a:lnTo>
                    <a:pt x="738" y="245"/>
                  </a:lnTo>
                  <a:lnTo>
                    <a:pt x="753" y="300"/>
                  </a:lnTo>
                  <a:lnTo>
                    <a:pt x="761" y="368"/>
                  </a:lnTo>
                  <a:lnTo>
                    <a:pt x="765" y="468"/>
                  </a:lnTo>
                  <a:lnTo>
                    <a:pt x="764" y="608"/>
                  </a:lnTo>
                  <a:lnTo>
                    <a:pt x="878" y="672"/>
                  </a:lnTo>
                  <a:lnTo>
                    <a:pt x="1001" y="744"/>
                  </a:lnTo>
                  <a:lnTo>
                    <a:pt x="1078" y="780"/>
                  </a:lnTo>
                  <a:lnTo>
                    <a:pt x="1166" y="792"/>
                  </a:lnTo>
                  <a:lnTo>
                    <a:pt x="1254" y="796"/>
                  </a:lnTo>
                  <a:lnTo>
                    <a:pt x="1363" y="784"/>
                  </a:lnTo>
                  <a:lnTo>
                    <a:pt x="1463" y="744"/>
                  </a:lnTo>
                  <a:lnTo>
                    <a:pt x="1518" y="701"/>
                  </a:lnTo>
                  <a:lnTo>
                    <a:pt x="1539" y="660"/>
                  </a:lnTo>
                  <a:lnTo>
                    <a:pt x="1547" y="609"/>
                  </a:lnTo>
                  <a:lnTo>
                    <a:pt x="1547" y="819"/>
                  </a:lnTo>
                  <a:lnTo>
                    <a:pt x="1523" y="857"/>
                  </a:lnTo>
                  <a:lnTo>
                    <a:pt x="1487" y="892"/>
                  </a:lnTo>
                  <a:lnTo>
                    <a:pt x="1435" y="924"/>
                  </a:lnTo>
                  <a:lnTo>
                    <a:pt x="1375" y="952"/>
                  </a:lnTo>
                  <a:lnTo>
                    <a:pt x="1294" y="968"/>
                  </a:lnTo>
                  <a:lnTo>
                    <a:pt x="1226" y="969"/>
                  </a:lnTo>
                  <a:lnTo>
                    <a:pt x="1149" y="963"/>
                  </a:lnTo>
                  <a:lnTo>
                    <a:pt x="1068" y="948"/>
                  </a:lnTo>
                  <a:lnTo>
                    <a:pt x="986" y="912"/>
                  </a:lnTo>
                  <a:lnTo>
                    <a:pt x="72" y="386"/>
                  </a:lnTo>
                  <a:lnTo>
                    <a:pt x="32" y="348"/>
                  </a:lnTo>
                  <a:lnTo>
                    <a:pt x="20" y="328"/>
                  </a:lnTo>
                  <a:lnTo>
                    <a:pt x="4" y="276"/>
                  </a:lnTo>
                  <a:lnTo>
                    <a:pt x="0" y="88"/>
                  </a:lnTo>
                  <a:close/>
                </a:path>
              </a:pathLst>
            </a:custGeom>
            <a:gradFill rotWithShape="1">
              <a:gsLst>
                <a:gs pos="0">
                  <a:srgbClr val="00CC00"/>
                </a:gs>
                <a:gs pos="100000">
                  <a:srgbClr val="008700"/>
                </a:gs>
              </a:gsLst>
              <a:lin ang="2700000" scaled="1"/>
            </a:gra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1" name="Oval 10"/>
            <p:cNvSpPr>
              <a:spLocks noChangeArrowheads="1"/>
            </p:cNvSpPr>
            <p:nvPr/>
          </p:nvSpPr>
          <p:spPr bwMode="auto">
            <a:xfrm rot="3600000">
              <a:off x="683" y="1865"/>
              <a:ext cx="382" cy="270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5600700" y="4659313"/>
            <a:ext cx="2679700" cy="1676400"/>
            <a:chOff x="2320" y="2727"/>
            <a:chExt cx="1688" cy="1056"/>
          </a:xfrm>
        </p:grpSpPr>
        <p:sp>
          <p:nvSpPr>
            <p:cNvPr id="23604" name="Arc 22"/>
            <p:cNvSpPr>
              <a:spLocks/>
            </p:cNvSpPr>
            <p:nvPr/>
          </p:nvSpPr>
          <p:spPr bwMode="auto">
            <a:xfrm>
              <a:off x="2821" y="2849"/>
              <a:ext cx="675" cy="344"/>
            </a:xfrm>
            <a:custGeom>
              <a:avLst/>
              <a:gdLst>
                <a:gd name="T0" fmla="*/ 0 w 43200"/>
                <a:gd name="T1" fmla="*/ 5 h 22102"/>
                <a:gd name="T2" fmla="*/ 11 w 43200"/>
                <a:gd name="T3" fmla="*/ 5 h 22102"/>
                <a:gd name="T4" fmla="*/ 5 w 43200"/>
                <a:gd name="T5" fmla="*/ 5 h 2210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02"/>
                <a:gd name="T11" fmla="*/ 43200 w 43200"/>
                <a:gd name="T12" fmla="*/ 22102 h 221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02" fill="none" extrusionOk="0">
                  <a:moveTo>
                    <a:pt x="5" y="22102"/>
                  </a:moveTo>
                  <a:cubicBezTo>
                    <a:pt x="1" y="21934"/>
                    <a:pt x="0" y="2176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102" stroke="0" extrusionOk="0">
                  <a:moveTo>
                    <a:pt x="5" y="22102"/>
                  </a:moveTo>
                  <a:cubicBezTo>
                    <a:pt x="1" y="21934"/>
                    <a:pt x="0" y="2176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5" name="Freeform 24"/>
            <p:cNvSpPr>
              <a:spLocks/>
            </p:cNvSpPr>
            <p:nvPr/>
          </p:nvSpPr>
          <p:spPr bwMode="auto">
            <a:xfrm>
              <a:off x="2320" y="3184"/>
              <a:ext cx="1688" cy="472"/>
            </a:xfrm>
            <a:custGeom>
              <a:avLst/>
              <a:gdLst>
                <a:gd name="T0" fmla="*/ 1176 w 1688"/>
                <a:gd name="T1" fmla="*/ 0 h 472"/>
                <a:gd name="T2" fmla="*/ 1176 w 1688"/>
                <a:gd name="T3" fmla="*/ 304 h 472"/>
                <a:gd name="T4" fmla="*/ 1688 w 1688"/>
                <a:gd name="T5" fmla="*/ 304 h 472"/>
                <a:gd name="T6" fmla="*/ 1688 w 1688"/>
                <a:gd name="T7" fmla="*/ 472 h 472"/>
                <a:gd name="T8" fmla="*/ 0 w 1688"/>
                <a:gd name="T9" fmla="*/ 472 h 472"/>
                <a:gd name="T10" fmla="*/ 1 w 1688"/>
                <a:gd name="T11" fmla="*/ 304 h 472"/>
                <a:gd name="T12" fmla="*/ 502 w 1688"/>
                <a:gd name="T13" fmla="*/ 304 h 472"/>
                <a:gd name="T14" fmla="*/ 502 w 1688"/>
                <a:gd name="T15" fmla="*/ 10 h 4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88"/>
                <a:gd name="T25" fmla="*/ 0 h 472"/>
                <a:gd name="T26" fmla="*/ 1688 w 1688"/>
                <a:gd name="T27" fmla="*/ 472 h 4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88" h="472">
                  <a:moveTo>
                    <a:pt x="1176" y="0"/>
                  </a:moveTo>
                  <a:lnTo>
                    <a:pt x="1176" y="304"/>
                  </a:lnTo>
                  <a:lnTo>
                    <a:pt x="1688" y="304"/>
                  </a:lnTo>
                  <a:lnTo>
                    <a:pt x="1688" y="472"/>
                  </a:lnTo>
                  <a:lnTo>
                    <a:pt x="0" y="472"/>
                  </a:lnTo>
                  <a:lnTo>
                    <a:pt x="1" y="304"/>
                  </a:lnTo>
                  <a:lnTo>
                    <a:pt x="502" y="304"/>
                  </a:lnTo>
                  <a:lnTo>
                    <a:pt x="502" y="1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6" name="Oval 26"/>
            <p:cNvSpPr>
              <a:spLocks noChangeArrowheads="1"/>
            </p:cNvSpPr>
            <p:nvPr/>
          </p:nvSpPr>
          <p:spPr bwMode="auto">
            <a:xfrm>
              <a:off x="2978" y="3014"/>
              <a:ext cx="360" cy="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Line 29"/>
            <p:cNvSpPr>
              <a:spLocks noChangeShapeType="1"/>
            </p:cNvSpPr>
            <p:nvPr/>
          </p:nvSpPr>
          <p:spPr bwMode="auto">
            <a:xfrm rot="-5400000">
              <a:off x="3160" y="3163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8" name="Line 32"/>
            <p:cNvSpPr>
              <a:spLocks noChangeShapeType="1"/>
            </p:cNvSpPr>
            <p:nvPr/>
          </p:nvSpPr>
          <p:spPr bwMode="auto">
            <a:xfrm rot="-5400000">
              <a:off x="3430" y="3000"/>
              <a:ext cx="0" cy="3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9" name="Line 36"/>
            <p:cNvSpPr>
              <a:spLocks noChangeShapeType="1"/>
            </p:cNvSpPr>
            <p:nvPr/>
          </p:nvSpPr>
          <p:spPr bwMode="auto">
            <a:xfrm rot="5400000" flipH="1">
              <a:off x="2884" y="3000"/>
              <a:ext cx="0" cy="3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0" name="Line 38"/>
            <p:cNvSpPr>
              <a:spLocks noChangeShapeType="1"/>
            </p:cNvSpPr>
            <p:nvPr/>
          </p:nvSpPr>
          <p:spPr bwMode="auto">
            <a:xfrm rot="10800000">
              <a:off x="3160" y="3160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1" name="Line 39"/>
            <p:cNvSpPr>
              <a:spLocks noChangeShapeType="1"/>
            </p:cNvSpPr>
            <p:nvPr/>
          </p:nvSpPr>
          <p:spPr bwMode="auto">
            <a:xfrm rot="10800000">
              <a:off x="3160" y="2727"/>
              <a:ext cx="0" cy="3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2" name="Line 40"/>
            <p:cNvSpPr>
              <a:spLocks noChangeShapeType="1"/>
            </p:cNvSpPr>
            <p:nvPr/>
          </p:nvSpPr>
          <p:spPr bwMode="auto">
            <a:xfrm flipH="1">
              <a:off x="3163" y="3273"/>
              <a:ext cx="0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69"/>
            <p:cNvGrpSpPr>
              <a:grpSpLocks/>
            </p:cNvGrpSpPr>
            <p:nvPr/>
          </p:nvGrpSpPr>
          <p:grpSpPr bwMode="auto">
            <a:xfrm>
              <a:off x="3578" y="3482"/>
              <a:ext cx="190" cy="174"/>
              <a:chOff x="3750" y="3810"/>
              <a:chExt cx="126" cy="174"/>
            </a:xfrm>
          </p:grpSpPr>
          <p:sp>
            <p:nvSpPr>
              <p:cNvPr id="23623" name="Line 42"/>
              <p:cNvSpPr>
                <a:spLocks noChangeShapeType="1"/>
              </p:cNvSpPr>
              <p:nvPr/>
            </p:nvSpPr>
            <p:spPr bwMode="auto">
              <a:xfrm>
                <a:off x="3750" y="3810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4" name="Line 43"/>
              <p:cNvSpPr>
                <a:spLocks noChangeShapeType="1"/>
              </p:cNvSpPr>
              <p:nvPr/>
            </p:nvSpPr>
            <p:spPr bwMode="auto">
              <a:xfrm>
                <a:off x="3876" y="3810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14" name="Line 44"/>
            <p:cNvSpPr>
              <a:spLocks noChangeShapeType="1"/>
            </p:cNvSpPr>
            <p:nvPr/>
          </p:nvSpPr>
          <p:spPr bwMode="auto">
            <a:xfrm rot="10800000">
              <a:off x="3673" y="3544"/>
              <a:ext cx="0" cy="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5" name="Line 45"/>
            <p:cNvSpPr>
              <a:spLocks noChangeShapeType="1"/>
            </p:cNvSpPr>
            <p:nvPr/>
          </p:nvSpPr>
          <p:spPr bwMode="auto">
            <a:xfrm rot="10800000">
              <a:off x="3673" y="3363"/>
              <a:ext cx="0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6" name="Line 46"/>
            <p:cNvSpPr>
              <a:spLocks noChangeShapeType="1"/>
            </p:cNvSpPr>
            <p:nvPr/>
          </p:nvSpPr>
          <p:spPr bwMode="auto">
            <a:xfrm flipH="1">
              <a:off x="3673" y="3621"/>
              <a:ext cx="0" cy="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70"/>
            <p:cNvGrpSpPr>
              <a:grpSpLocks/>
            </p:cNvGrpSpPr>
            <p:nvPr/>
          </p:nvGrpSpPr>
          <p:grpSpPr bwMode="auto">
            <a:xfrm>
              <a:off x="2546" y="3482"/>
              <a:ext cx="190" cy="174"/>
              <a:chOff x="2604" y="3810"/>
              <a:chExt cx="126" cy="174"/>
            </a:xfrm>
          </p:grpSpPr>
          <p:sp>
            <p:nvSpPr>
              <p:cNvPr id="23621" name="Line 48"/>
              <p:cNvSpPr>
                <a:spLocks noChangeShapeType="1"/>
              </p:cNvSpPr>
              <p:nvPr/>
            </p:nvSpPr>
            <p:spPr bwMode="auto">
              <a:xfrm>
                <a:off x="2604" y="3810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2" name="Line 49"/>
              <p:cNvSpPr>
                <a:spLocks noChangeShapeType="1"/>
              </p:cNvSpPr>
              <p:nvPr/>
            </p:nvSpPr>
            <p:spPr bwMode="auto">
              <a:xfrm>
                <a:off x="2730" y="3810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18" name="Line 50"/>
            <p:cNvSpPr>
              <a:spLocks noChangeShapeType="1"/>
            </p:cNvSpPr>
            <p:nvPr/>
          </p:nvSpPr>
          <p:spPr bwMode="auto">
            <a:xfrm rot="10800000">
              <a:off x="2641" y="3544"/>
              <a:ext cx="0" cy="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9" name="Line 51"/>
            <p:cNvSpPr>
              <a:spLocks noChangeShapeType="1"/>
            </p:cNvSpPr>
            <p:nvPr/>
          </p:nvSpPr>
          <p:spPr bwMode="auto">
            <a:xfrm rot="10800000">
              <a:off x="2641" y="3363"/>
              <a:ext cx="0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0" name="Line 52"/>
            <p:cNvSpPr>
              <a:spLocks noChangeShapeType="1"/>
            </p:cNvSpPr>
            <p:nvPr/>
          </p:nvSpPr>
          <p:spPr bwMode="auto">
            <a:xfrm flipH="1">
              <a:off x="2641" y="3621"/>
              <a:ext cx="0" cy="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6" name="Text Box 125"/>
          <p:cNvSpPr txBox="1">
            <a:spLocks noChangeArrowheads="1"/>
          </p:cNvSpPr>
          <p:nvPr/>
        </p:nvSpPr>
        <p:spPr bwMode="auto">
          <a:xfrm>
            <a:off x="1524000" y="185739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Object that requires only </a:t>
            </a:r>
            <a:r>
              <a:rPr lang="en-US" sz="4000" b="1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two</a:t>
            </a:r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-view</a:t>
            </a:r>
          </a:p>
        </p:txBody>
      </p:sp>
      <p:sp>
        <p:nvSpPr>
          <p:cNvPr id="23557" name="Text Box 126"/>
          <p:cNvSpPr txBox="1">
            <a:spLocks noChangeArrowheads="1"/>
          </p:cNvSpPr>
          <p:nvPr/>
        </p:nvSpPr>
        <p:spPr bwMode="auto">
          <a:xfrm>
            <a:off x="2447926" y="1047751"/>
            <a:ext cx="28303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EAEAEA"/>
                </a:solidFill>
              </a:rPr>
              <a:t>Identical view exists.</a:t>
            </a:r>
            <a:endParaRPr lang="th-TH" sz="2400">
              <a:solidFill>
                <a:srgbClr val="EAEAEA"/>
              </a:solidFill>
            </a:endParaRPr>
          </a:p>
        </p:txBody>
      </p:sp>
      <p:sp>
        <p:nvSpPr>
          <p:cNvPr id="23558" name="Rectangle 127"/>
          <p:cNvSpPr>
            <a:spLocks noChangeArrowheads="1"/>
          </p:cNvSpPr>
          <p:nvPr/>
        </p:nvSpPr>
        <p:spPr bwMode="auto">
          <a:xfrm>
            <a:off x="2133600" y="1130300"/>
            <a:ext cx="215900" cy="2159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8C8C8C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79" name="Text Box 131"/>
          <p:cNvSpPr txBox="1">
            <a:spLocks noChangeArrowheads="1"/>
          </p:cNvSpPr>
          <p:nvPr/>
        </p:nvSpPr>
        <p:spPr bwMode="auto">
          <a:xfrm>
            <a:off x="1927226" y="2430464"/>
            <a:ext cx="1547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33CC"/>
                </a:solidFill>
              </a:rPr>
              <a:t>Example 1</a:t>
            </a:r>
            <a:endParaRPr lang="th-TH" sz="2400" b="1">
              <a:solidFill>
                <a:srgbClr val="3333CC"/>
              </a:solidFill>
            </a:endParaRPr>
          </a:p>
        </p:txBody>
      </p:sp>
      <p:grpSp>
        <p:nvGrpSpPr>
          <p:cNvPr id="6" name="Group 139"/>
          <p:cNvGrpSpPr>
            <a:grpSpLocks/>
          </p:cNvGrpSpPr>
          <p:nvPr/>
        </p:nvGrpSpPr>
        <p:grpSpPr bwMode="auto">
          <a:xfrm>
            <a:off x="5476875" y="2887663"/>
            <a:ext cx="2909888" cy="1352550"/>
            <a:chOff x="2242" y="1611"/>
            <a:chExt cx="1833" cy="852"/>
          </a:xfrm>
        </p:grpSpPr>
        <p:sp>
          <p:nvSpPr>
            <p:cNvPr id="23578" name="Arc 55"/>
            <p:cNvSpPr>
              <a:spLocks/>
            </p:cNvSpPr>
            <p:nvPr/>
          </p:nvSpPr>
          <p:spPr bwMode="auto">
            <a:xfrm rot="-5400000">
              <a:off x="2162" y="1885"/>
              <a:ext cx="641" cy="326"/>
            </a:xfrm>
            <a:custGeom>
              <a:avLst/>
              <a:gdLst>
                <a:gd name="T0" fmla="*/ 0 w 43200"/>
                <a:gd name="T1" fmla="*/ 5 h 22102"/>
                <a:gd name="T2" fmla="*/ 10 w 43200"/>
                <a:gd name="T3" fmla="*/ 5 h 22102"/>
                <a:gd name="T4" fmla="*/ 5 w 43200"/>
                <a:gd name="T5" fmla="*/ 5 h 2210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02"/>
                <a:gd name="T11" fmla="*/ 43200 w 43200"/>
                <a:gd name="T12" fmla="*/ 22102 h 221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02" fill="none" extrusionOk="0">
                  <a:moveTo>
                    <a:pt x="5" y="22102"/>
                  </a:moveTo>
                  <a:cubicBezTo>
                    <a:pt x="1" y="21934"/>
                    <a:pt x="0" y="2176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102" stroke="0" extrusionOk="0">
                  <a:moveTo>
                    <a:pt x="5" y="22102"/>
                  </a:moveTo>
                  <a:cubicBezTo>
                    <a:pt x="1" y="21934"/>
                    <a:pt x="0" y="2176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Line 56"/>
            <p:cNvSpPr>
              <a:spLocks noChangeShapeType="1"/>
            </p:cNvSpPr>
            <p:nvPr/>
          </p:nvSpPr>
          <p:spPr bwMode="auto">
            <a:xfrm flipV="1">
              <a:off x="2831" y="1723"/>
              <a:ext cx="0" cy="6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Arc 58"/>
            <p:cNvSpPr>
              <a:spLocks/>
            </p:cNvSpPr>
            <p:nvPr/>
          </p:nvSpPr>
          <p:spPr bwMode="auto">
            <a:xfrm rot="5400000" flipH="1">
              <a:off x="3518" y="1885"/>
              <a:ext cx="641" cy="326"/>
            </a:xfrm>
            <a:custGeom>
              <a:avLst/>
              <a:gdLst>
                <a:gd name="T0" fmla="*/ 0 w 43200"/>
                <a:gd name="T1" fmla="*/ 5 h 22102"/>
                <a:gd name="T2" fmla="*/ 10 w 43200"/>
                <a:gd name="T3" fmla="*/ 5 h 22102"/>
                <a:gd name="T4" fmla="*/ 5 w 43200"/>
                <a:gd name="T5" fmla="*/ 5 h 2210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02"/>
                <a:gd name="T11" fmla="*/ 43200 w 43200"/>
                <a:gd name="T12" fmla="*/ 22102 h 221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02" fill="none" extrusionOk="0">
                  <a:moveTo>
                    <a:pt x="5" y="22102"/>
                  </a:moveTo>
                  <a:cubicBezTo>
                    <a:pt x="1" y="21934"/>
                    <a:pt x="0" y="2176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102" stroke="0" extrusionOk="0">
                  <a:moveTo>
                    <a:pt x="5" y="22102"/>
                  </a:moveTo>
                  <a:cubicBezTo>
                    <a:pt x="1" y="21934"/>
                    <a:pt x="0" y="2176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Line 59"/>
            <p:cNvSpPr>
              <a:spLocks noChangeShapeType="1"/>
            </p:cNvSpPr>
            <p:nvPr/>
          </p:nvSpPr>
          <p:spPr bwMode="auto">
            <a:xfrm>
              <a:off x="2636" y="1727"/>
              <a:ext cx="10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60"/>
            <p:cNvSpPr>
              <a:spLocks noChangeShapeType="1"/>
            </p:cNvSpPr>
            <p:nvPr/>
          </p:nvSpPr>
          <p:spPr bwMode="auto">
            <a:xfrm>
              <a:off x="2636" y="2369"/>
              <a:ext cx="10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61"/>
            <p:cNvSpPr>
              <a:spLocks noChangeShapeType="1"/>
            </p:cNvSpPr>
            <p:nvPr/>
          </p:nvSpPr>
          <p:spPr bwMode="auto">
            <a:xfrm flipV="1">
              <a:off x="3497" y="1726"/>
              <a:ext cx="0" cy="6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Oval 64"/>
            <p:cNvSpPr>
              <a:spLocks noChangeArrowheads="1"/>
            </p:cNvSpPr>
            <p:nvPr/>
          </p:nvSpPr>
          <p:spPr bwMode="auto">
            <a:xfrm>
              <a:off x="3574" y="1953"/>
              <a:ext cx="190" cy="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Oval 65"/>
            <p:cNvSpPr>
              <a:spLocks noChangeArrowheads="1"/>
            </p:cNvSpPr>
            <p:nvPr/>
          </p:nvSpPr>
          <p:spPr bwMode="auto">
            <a:xfrm>
              <a:off x="2548" y="1950"/>
              <a:ext cx="190" cy="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6" name="Line 78"/>
            <p:cNvSpPr>
              <a:spLocks noChangeShapeType="1"/>
            </p:cNvSpPr>
            <p:nvPr/>
          </p:nvSpPr>
          <p:spPr bwMode="auto">
            <a:xfrm flipV="1">
              <a:off x="3338" y="1718"/>
              <a:ext cx="0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81"/>
            <p:cNvSpPr>
              <a:spLocks noChangeShapeType="1"/>
            </p:cNvSpPr>
            <p:nvPr/>
          </p:nvSpPr>
          <p:spPr bwMode="auto">
            <a:xfrm rot="10800000">
              <a:off x="3163" y="2032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82"/>
            <p:cNvSpPr>
              <a:spLocks noChangeShapeType="1"/>
            </p:cNvSpPr>
            <p:nvPr/>
          </p:nvSpPr>
          <p:spPr bwMode="auto">
            <a:xfrm rot="10800000">
              <a:off x="3163" y="1611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83"/>
            <p:cNvSpPr>
              <a:spLocks noChangeShapeType="1"/>
            </p:cNvSpPr>
            <p:nvPr/>
          </p:nvSpPr>
          <p:spPr bwMode="auto">
            <a:xfrm flipH="1">
              <a:off x="3163" y="2139"/>
              <a:ext cx="0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84"/>
            <p:cNvSpPr>
              <a:spLocks noChangeShapeType="1"/>
            </p:cNvSpPr>
            <p:nvPr/>
          </p:nvSpPr>
          <p:spPr bwMode="auto">
            <a:xfrm rot="10800000">
              <a:off x="3673" y="2026"/>
              <a:ext cx="0" cy="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85"/>
            <p:cNvSpPr>
              <a:spLocks noChangeShapeType="1"/>
            </p:cNvSpPr>
            <p:nvPr/>
          </p:nvSpPr>
          <p:spPr bwMode="auto">
            <a:xfrm rot="10800000">
              <a:off x="3673" y="1662"/>
              <a:ext cx="0" cy="3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86"/>
            <p:cNvSpPr>
              <a:spLocks noChangeShapeType="1"/>
            </p:cNvSpPr>
            <p:nvPr/>
          </p:nvSpPr>
          <p:spPr bwMode="auto">
            <a:xfrm flipH="1">
              <a:off x="3673" y="2103"/>
              <a:ext cx="0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87"/>
            <p:cNvSpPr>
              <a:spLocks noChangeShapeType="1"/>
            </p:cNvSpPr>
            <p:nvPr/>
          </p:nvSpPr>
          <p:spPr bwMode="auto">
            <a:xfrm rot="5400000">
              <a:off x="3673" y="2026"/>
              <a:ext cx="0" cy="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88"/>
            <p:cNvSpPr>
              <a:spLocks noChangeShapeType="1"/>
            </p:cNvSpPr>
            <p:nvPr/>
          </p:nvSpPr>
          <p:spPr bwMode="auto">
            <a:xfrm rot="5400000">
              <a:off x="3567" y="1996"/>
              <a:ext cx="0" cy="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89"/>
            <p:cNvSpPr>
              <a:spLocks noChangeShapeType="1"/>
            </p:cNvSpPr>
            <p:nvPr/>
          </p:nvSpPr>
          <p:spPr bwMode="auto">
            <a:xfrm rot="16200000" flipH="1">
              <a:off x="3901" y="1875"/>
              <a:ext cx="0" cy="3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97"/>
            <p:cNvGrpSpPr>
              <a:grpSpLocks/>
            </p:cNvGrpSpPr>
            <p:nvPr/>
          </p:nvGrpSpPr>
          <p:grpSpPr bwMode="auto">
            <a:xfrm flipH="1">
              <a:off x="2242" y="1657"/>
              <a:ext cx="561" cy="768"/>
              <a:chOff x="3752" y="2302"/>
              <a:chExt cx="561" cy="768"/>
            </a:xfrm>
          </p:grpSpPr>
          <p:sp>
            <p:nvSpPr>
              <p:cNvPr id="23598" name="Line 91"/>
              <p:cNvSpPr>
                <a:spLocks noChangeShapeType="1"/>
              </p:cNvSpPr>
              <p:nvPr/>
            </p:nvSpPr>
            <p:spPr bwMode="auto">
              <a:xfrm rot="10800000">
                <a:off x="3911" y="2666"/>
                <a:ext cx="0" cy="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9" name="Line 92"/>
              <p:cNvSpPr>
                <a:spLocks noChangeShapeType="1"/>
              </p:cNvSpPr>
              <p:nvPr/>
            </p:nvSpPr>
            <p:spPr bwMode="auto">
              <a:xfrm rot="10800000">
                <a:off x="3911" y="2302"/>
                <a:ext cx="0" cy="3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0" name="Line 93"/>
              <p:cNvSpPr>
                <a:spLocks noChangeShapeType="1"/>
              </p:cNvSpPr>
              <p:nvPr/>
            </p:nvSpPr>
            <p:spPr bwMode="auto">
              <a:xfrm flipH="1">
                <a:off x="3911" y="2743"/>
                <a:ext cx="0" cy="3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1" name="Line 94"/>
              <p:cNvSpPr>
                <a:spLocks noChangeShapeType="1"/>
              </p:cNvSpPr>
              <p:nvPr/>
            </p:nvSpPr>
            <p:spPr bwMode="auto">
              <a:xfrm rot="5400000">
                <a:off x="3911" y="2666"/>
                <a:ext cx="0" cy="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2" name="Line 95"/>
              <p:cNvSpPr>
                <a:spLocks noChangeShapeType="1"/>
              </p:cNvSpPr>
              <p:nvPr/>
            </p:nvSpPr>
            <p:spPr bwMode="auto">
              <a:xfrm rot="5400000">
                <a:off x="3805" y="2636"/>
                <a:ext cx="0" cy="1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3" name="Line 96"/>
              <p:cNvSpPr>
                <a:spLocks noChangeShapeType="1"/>
              </p:cNvSpPr>
              <p:nvPr/>
            </p:nvSpPr>
            <p:spPr bwMode="auto">
              <a:xfrm rot="16200000" flipH="1">
                <a:off x="4139" y="2515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97" name="Line 132"/>
            <p:cNvSpPr>
              <a:spLocks noChangeShapeType="1"/>
            </p:cNvSpPr>
            <p:nvPr/>
          </p:nvSpPr>
          <p:spPr bwMode="auto">
            <a:xfrm flipV="1">
              <a:off x="2978" y="1718"/>
              <a:ext cx="0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37"/>
          <p:cNvGrpSpPr>
            <a:grpSpLocks/>
          </p:cNvGrpSpPr>
          <p:nvPr/>
        </p:nvGrpSpPr>
        <p:grpSpPr bwMode="auto">
          <a:xfrm>
            <a:off x="8601075" y="4856164"/>
            <a:ext cx="1352550" cy="1450975"/>
            <a:chOff x="4210" y="2851"/>
            <a:chExt cx="852" cy="914"/>
          </a:xfrm>
        </p:grpSpPr>
        <p:sp>
          <p:nvSpPr>
            <p:cNvPr id="23565" name="Rectangle 98"/>
            <p:cNvSpPr>
              <a:spLocks noChangeArrowheads="1"/>
            </p:cNvSpPr>
            <p:nvPr/>
          </p:nvSpPr>
          <p:spPr bwMode="auto">
            <a:xfrm>
              <a:off x="4311" y="2851"/>
              <a:ext cx="642" cy="80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Line 104"/>
            <p:cNvSpPr>
              <a:spLocks noChangeShapeType="1"/>
            </p:cNvSpPr>
            <p:nvPr/>
          </p:nvSpPr>
          <p:spPr bwMode="auto">
            <a:xfrm rot="5400000" flipV="1">
              <a:off x="4640" y="3048"/>
              <a:ext cx="0" cy="6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107"/>
            <p:cNvSpPr>
              <a:spLocks noChangeShapeType="1"/>
            </p:cNvSpPr>
            <p:nvPr/>
          </p:nvSpPr>
          <p:spPr bwMode="auto">
            <a:xfrm rot="-5400000">
              <a:off x="4606" y="3162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108"/>
            <p:cNvSpPr>
              <a:spLocks noChangeShapeType="1"/>
            </p:cNvSpPr>
            <p:nvPr/>
          </p:nvSpPr>
          <p:spPr bwMode="auto">
            <a:xfrm rot="-5400000">
              <a:off x="4873" y="3008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109"/>
            <p:cNvSpPr>
              <a:spLocks noChangeShapeType="1"/>
            </p:cNvSpPr>
            <p:nvPr/>
          </p:nvSpPr>
          <p:spPr bwMode="auto">
            <a:xfrm rot="5400000" flipH="1">
              <a:off x="4372" y="3035"/>
              <a:ext cx="0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111"/>
            <p:cNvSpPr>
              <a:spLocks noChangeShapeType="1"/>
            </p:cNvSpPr>
            <p:nvPr/>
          </p:nvSpPr>
          <p:spPr bwMode="auto">
            <a:xfrm>
              <a:off x="4310" y="3487"/>
              <a:ext cx="6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113"/>
            <p:cNvGrpSpPr>
              <a:grpSpLocks/>
            </p:cNvGrpSpPr>
            <p:nvPr/>
          </p:nvGrpSpPr>
          <p:grpSpPr bwMode="auto">
            <a:xfrm>
              <a:off x="4540" y="3482"/>
              <a:ext cx="190" cy="174"/>
              <a:chOff x="3750" y="3810"/>
              <a:chExt cx="126" cy="174"/>
            </a:xfrm>
          </p:grpSpPr>
          <p:sp>
            <p:nvSpPr>
              <p:cNvPr id="23576" name="Line 114"/>
              <p:cNvSpPr>
                <a:spLocks noChangeShapeType="1"/>
              </p:cNvSpPr>
              <p:nvPr/>
            </p:nvSpPr>
            <p:spPr bwMode="auto">
              <a:xfrm>
                <a:off x="3750" y="3810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7" name="Line 115"/>
              <p:cNvSpPr>
                <a:spLocks noChangeShapeType="1"/>
              </p:cNvSpPr>
              <p:nvPr/>
            </p:nvSpPr>
            <p:spPr bwMode="auto">
              <a:xfrm>
                <a:off x="3876" y="3810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72" name="Line 116"/>
            <p:cNvSpPr>
              <a:spLocks noChangeShapeType="1"/>
            </p:cNvSpPr>
            <p:nvPr/>
          </p:nvSpPr>
          <p:spPr bwMode="auto">
            <a:xfrm rot="10800000">
              <a:off x="4635" y="3544"/>
              <a:ext cx="0" cy="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117"/>
            <p:cNvSpPr>
              <a:spLocks noChangeShapeType="1"/>
            </p:cNvSpPr>
            <p:nvPr/>
          </p:nvSpPr>
          <p:spPr bwMode="auto">
            <a:xfrm rot="10800000">
              <a:off x="4635" y="3369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118"/>
            <p:cNvSpPr>
              <a:spLocks noChangeShapeType="1"/>
            </p:cNvSpPr>
            <p:nvPr/>
          </p:nvSpPr>
          <p:spPr bwMode="auto">
            <a:xfrm flipH="1">
              <a:off x="4635" y="3621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133"/>
            <p:cNvSpPr>
              <a:spLocks noChangeShapeType="1"/>
            </p:cNvSpPr>
            <p:nvPr/>
          </p:nvSpPr>
          <p:spPr bwMode="auto">
            <a:xfrm rot="5400000" flipV="1">
              <a:off x="4643" y="2688"/>
              <a:ext cx="0" cy="6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2" name="Text Box 134"/>
          <p:cNvSpPr txBox="1">
            <a:spLocks noChangeArrowheads="1"/>
          </p:cNvSpPr>
          <p:nvPr/>
        </p:nvSpPr>
        <p:spPr bwMode="auto">
          <a:xfrm>
            <a:off x="2422526" y="1490664"/>
            <a:ext cx="708873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/>
              <a:t>The 3</a:t>
            </a:r>
            <a:r>
              <a:rPr lang="en-US" sz="2400" baseline="30000"/>
              <a:t>rd</a:t>
            </a:r>
            <a:r>
              <a:rPr lang="en-US" sz="2400"/>
              <a:t> view has </a:t>
            </a:r>
            <a:r>
              <a:rPr lang="en-US" sz="2400">
                <a:solidFill>
                  <a:srgbClr val="FF3300"/>
                </a:solidFill>
              </a:rPr>
              <a:t>no</a:t>
            </a:r>
            <a:r>
              <a:rPr lang="en-US" sz="2400"/>
              <a:t> significant contours of the object.</a:t>
            </a:r>
          </a:p>
          <a:p>
            <a:pPr>
              <a:lnSpc>
                <a:spcPct val="120000"/>
              </a:lnSpc>
            </a:pPr>
            <a:r>
              <a:rPr lang="en-US" sz="2400"/>
              <a:t>(provides no additional information)</a:t>
            </a:r>
            <a:endParaRPr lang="th-TH" sz="2400"/>
          </a:p>
        </p:txBody>
      </p:sp>
      <p:sp>
        <p:nvSpPr>
          <p:cNvPr id="23563" name="Rectangle 135"/>
          <p:cNvSpPr>
            <a:spLocks noChangeArrowheads="1"/>
          </p:cNvSpPr>
          <p:nvPr/>
        </p:nvSpPr>
        <p:spPr bwMode="auto">
          <a:xfrm>
            <a:off x="2133600" y="1638300"/>
            <a:ext cx="215900" cy="215900"/>
          </a:xfrm>
          <a:prstGeom prst="rect">
            <a:avLst/>
          </a:prstGeom>
          <a:solidFill>
            <a:srgbClr val="339933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1F5C1F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36"/>
          <p:cNvSpPr>
            <a:spLocks noChangeShapeType="1"/>
          </p:cNvSpPr>
          <p:nvPr/>
        </p:nvSpPr>
        <p:spPr bwMode="auto">
          <a:xfrm>
            <a:off x="2095500" y="2400300"/>
            <a:ext cx="830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28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7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1820864" y="3487739"/>
            <a:ext cx="2624137" cy="2395537"/>
            <a:chOff x="219" y="1933"/>
            <a:chExt cx="1740" cy="1590"/>
          </a:xfrm>
        </p:grpSpPr>
        <p:sp>
          <p:nvSpPr>
            <p:cNvPr id="24644" name="Freeform 14"/>
            <p:cNvSpPr>
              <a:spLocks/>
            </p:cNvSpPr>
            <p:nvPr/>
          </p:nvSpPr>
          <p:spPr bwMode="auto">
            <a:xfrm>
              <a:off x="219" y="1933"/>
              <a:ext cx="1740" cy="1038"/>
            </a:xfrm>
            <a:custGeom>
              <a:avLst/>
              <a:gdLst>
                <a:gd name="T0" fmla="*/ 1032 w 1740"/>
                <a:gd name="T1" fmla="*/ 1035 h 1038"/>
                <a:gd name="T2" fmla="*/ 0 w 1740"/>
                <a:gd name="T3" fmla="*/ 439 h 1038"/>
                <a:gd name="T4" fmla="*/ 0 w 1740"/>
                <a:gd name="T5" fmla="*/ 348 h 1038"/>
                <a:gd name="T6" fmla="*/ 603 w 1740"/>
                <a:gd name="T7" fmla="*/ 0 h 1038"/>
                <a:gd name="T8" fmla="*/ 720 w 1740"/>
                <a:gd name="T9" fmla="*/ 0 h 1038"/>
                <a:gd name="T10" fmla="*/ 1740 w 1740"/>
                <a:gd name="T11" fmla="*/ 589 h 1038"/>
                <a:gd name="T12" fmla="*/ 1740 w 1740"/>
                <a:gd name="T13" fmla="*/ 681 h 1038"/>
                <a:gd name="T14" fmla="*/ 1538 w 1740"/>
                <a:gd name="T15" fmla="*/ 804 h 1038"/>
                <a:gd name="T16" fmla="*/ 1194 w 1740"/>
                <a:gd name="T17" fmla="*/ 605 h 1038"/>
                <a:gd name="T18" fmla="*/ 1006 w 1740"/>
                <a:gd name="T19" fmla="*/ 714 h 1038"/>
                <a:gd name="T20" fmla="*/ 1353 w 1740"/>
                <a:gd name="T21" fmla="*/ 914 h 1038"/>
                <a:gd name="T22" fmla="*/ 1139 w 1740"/>
                <a:gd name="T23" fmla="*/ 1038 h 1038"/>
                <a:gd name="T24" fmla="*/ 1032 w 1740"/>
                <a:gd name="T25" fmla="*/ 1035 h 10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40"/>
                <a:gd name="T40" fmla="*/ 0 h 1038"/>
                <a:gd name="T41" fmla="*/ 1740 w 1740"/>
                <a:gd name="T42" fmla="*/ 1038 h 10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40" h="1038">
                  <a:moveTo>
                    <a:pt x="1032" y="1035"/>
                  </a:moveTo>
                  <a:lnTo>
                    <a:pt x="0" y="439"/>
                  </a:lnTo>
                  <a:lnTo>
                    <a:pt x="0" y="348"/>
                  </a:lnTo>
                  <a:lnTo>
                    <a:pt x="603" y="0"/>
                  </a:lnTo>
                  <a:lnTo>
                    <a:pt x="720" y="0"/>
                  </a:lnTo>
                  <a:lnTo>
                    <a:pt x="1740" y="589"/>
                  </a:lnTo>
                  <a:lnTo>
                    <a:pt x="1740" y="681"/>
                  </a:lnTo>
                  <a:lnTo>
                    <a:pt x="1538" y="804"/>
                  </a:lnTo>
                  <a:lnTo>
                    <a:pt x="1194" y="605"/>
                  </a:lnTo>
                  <a:lnTo>
                    <a:pt x="1006" y="714"/>
                  </a:lnTo>
                  <a:lnTo>
                    <a:pt x="1353" y="914"/>
                  </a:lnTo>
                  <a:lnTo>
                    <a:pt x="1139" y="1038"/>
                  </a:lnTo>
                  <a:lnTo>
                    <a:pt x="1032" y="1035"/>
                  </a:lnTo>
                  <a:close/>
                </a:path>
              </a:pathLst>
            </a:custGeom>
            <a:solidFill>
              <a:srgbClr val="33CC33"/>
            </a:soli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5" name="Freeform 17"/>
            <p:cNvSpPr>
              <a:spLocks/>
            </p:cNvSpPr>
            <p:nvPr/>
          </p:nvSpPr>
          <p:spPr bwMode="auto">
            <a:xfrm>
              <a:off x="1248" y="2965"/>
              <a:ext cx="117" cy="186"/>
            </a:xfrm>
            <a:custGeom>
              <a:avLst/>
              <a:gdLst>
                <a:gd name="T0" fmla="*/ 0 w 117"/>
                <a:gd name="T1" fmla="*/ 0 h 186"/>
                <a:gd name="T2" fmla="*/ 117 w 117"/>
                <a:gd name="T3" fmla="*/ 0 h 186"/>
                <a:gd name="T4" fmla="*/ 117 w 117"/>
                <a:gd name="T5" fmla="*/ 186 h 186"/>
                <a:gd name="T6" fmla="*/ 0 w 117"/>
                <a:gd name="T7" fmla="*/ 186 h 186"/>
                <a:gd name="T8" fmla="*/ 0 w 117"/>
                <a:gd name="T9" fmla="*/ 0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186"/>
                <a:gd name="T17" fmla="*/ 117 w 117"/>
                <a:gd name="T18" fmla="*/ 186 h 1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186">
                  <a:moveTo>
                    <a:pt x="0" y="0"/>
                  </a:moveTo>
                  <a:lnTo>
                    <a:pt x="117" y="0"/>
                  </a:lnTo>
                  <a:lnTo>
                    <a:pt x="117" y="186"/>
                  </a:lnTo>
                  <a:lnTo>
                    <a:pt x="0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9933"/>
            </a:soli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Freeform 18"/>
            <p:cNvSpPr>
              <a:spLocks/>
            </p:cNvSpPr>
            <p:nvPr/>
          </p:nvSpPr>
          <p:spPr bwMode="auto">
            <a:xfrm>
              <a:off x="1242" y="3337"/>
              <a:ext cx="117" cy="186"/>
            </a:xfrm>
            <a:custGeom>
              <a:avLst/>
              <a:gdLst>
                <a:gd name="T0" fmla="*/ 0 w 117"/>
                <a:gd name="T1" fmla="*/ 0 h 186"/>
                <a:gd name="T2" fmla="*/ 117 w 117"/>
                <a:gd name="T3" fmla="*/ 0 h 186"/>
                <a:gd name="T4" fmla="*/ 117 w 117"/>
                <a:gd name="T5" fmla="*/ 186 h 186"/>
                <a:gd name="T6" fmla="*/ 0 w 117"/>
                <a:gd name="T7" fmla="*/ 186 h 186"/>
                <a:gd name="T8" fmla="*/ 0 w 117"/>
                <a:gd name="T9" fmla="*/ 0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186"/>
                <a:gd name="T17" fmla="*/ 117 w 117"/>
                <a:gd name="T18" fmla="*/ 186 h 1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186">
                  <a:moveTo>
                    <a:pt x="0" y="0"/>
                  </a:moveTo>
                  <a:lnTo>
                    <a:pt x="117" y="0"/>
                  </a:lnTo>
                  <a:lnTo>
                    <a:pt x="117" y="186"/>
                  </a:lnTo>
                  <a:lnTo>
                    <a:pt x="0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9933"/>
            </a:soli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Freeform 19"/>
            <p:cNvSpPr>
              <a:spLocks/>
            </p:cNvSpPr>
            <p:nvPr/>
          </p:nvSpPr>
          <p:spPr bwMode="auto">
            <a:xfrm>
              <a:off x="1362" y="2845"/>
              <a:ext cx="207" cy="306"/>
            </a:xfrm>
            <a:custGeom>
              <a:avLst/>
              <a:gdLst>
                <a:gd name="T0" fmla="*/ 0 w 207"/>
                <a:gd name="T1" fmla="*/ 120 h 306"/>
                <a:gd name="T2" fmla="*/ 207 w 207"/>
                <a:gd name="T3" fmla="*/ 0 h 306"/>
                <a:gd name="T4" fmla="*/ 207 w 207"/>
                <a:gd name="T5" fmla="*/ 186 h 306"/>
                <a:gd name="T6" fmla="*/ 0 w 207"/>
                <a:gd name="T7" fmla="*/ 306 h 306"/>
                <a:gd name="T8" fmla="*/ 0 w 207"/>
                <a:gd name="T9" fmla="*/ 120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7"/>
                <a:gd name="T16" fmla="*/ 0 h 306"/>
                <a:gd name="T17" fmla="*/ 207 w 207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7" h="306">
                  <a:moveTo>
                    <a:pt x="0" y="120"/>
                  </a:moveTo>
                  <a:lnTo>
                    <a:pt x="207" y="0"/>
                  </a:lnTo>
                  <a:lnTo>
                    <a:pt x="207" y="186"/>
                  </a:lnTo>
                  <a:lnTo>
                    <a:pt x="0" y="306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008000"/>
            </a:soli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8" name="Freeform 20"/>
            <p:cNvSpPr>
              <a:spLocks/>
            </p:cNvSpPr>
            <p:nvPr/>
          </p:nvSpPr>
          <p:spPr bwMode="auto">
            <a:xfrm>
              <a:off x="1755" y="2614"/>
              <a:ext cx="201" cy="309"/>
            </a:xfrm>
            <a:custGeom>
              <a:avLst/>
              <a:gdLst>
                <a:gd name="T0" fmla="*/ 0 w 201"/>
                <a:gd name="T1" fmla="*/ 123 h 309"/>
                <a:gd name="T2" fmla="*/ 201 w 201"/>
                <a:gd name="T3" fmla="*/ 0 h 309"/>
                <a:gd name="T4" fmla="*/ 198 w 201"/>
                <a:gd name="T5" fmla="*/ 189 h 309"/>
                <a:gd name="T6" fmla="*/ 0 w 201"/>
                <a:gd name="T7" fmla="*/ 309 h 309"/>
                <a:gd name="T8" fmla="*/ 0 w 201"/>
                <a:gd name="T9" fmla="*/ 12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309"/>
                <a:gd name="T17" fmla="*/ 201 w 201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309">
                  <a:moveTo>
                    <a:pt x="0" y="123"/>
                  </a:moveTo>
                  <a:lnTo>
                    <a:pt x="201" y="0"/>
                  </a:lnTo>
                  <a:lnTo>
                    <a:pt x="198" y="189"/>
                  </a:lnTo>
                  <a:lnTo>
                    <a:pt x="0" y="309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008000"/>
            </a:soli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9" name="Freeform 21"/>
            <p:cNvSpPr>
              <a:spLocks/>
            </p:cNvSpPr>
            <p:nvPr/>
          </p:nvSpPr>
          <p:spPr bwMode="auto">
            <a:xfrm>
              <a:off x="1413" y="2536"/>
              <a:ext cx="342" cy="387"/>
            </a:xfrm>
            <a:custGeom>
              <a:avLst/>
              <a:gdLst>
                <a:gd name="T0" fmla="*/ 342 w 342"/>
                <a:gd name="T1" fmla="*/ 387 h 387"/>
                <a:gd name="T2" fmla="*/ 0 w 342"/>
                <a:gd name="T3" fmla="*/ 186 h 387"/>
                <a:gd name="T4" fmla="*/ 0 w 342"/>
                <a:gd name="T5" fmla="*/ 0 h 387"/>
                <a:gd name="T6" fmla="*/ 342 w 342"/>
                <a:gd name="T7" fmla="*/ 197 h 387"/>
                <a:gd name="T8" fmla="*/ 342 w 342"/>
                <a:gd name="T9" fmla="*/ 387 h 3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2"/>
                <a:gd name="T16" fmla="*/ 0 h 387"/>
                <a:gd name="T17" fmla="*/ 342 w 342"/>
                <a:gd name="T18" fmla="*/ 387 h 3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2" h="387">
                  <a:moveTo>
                    <a:pt x="342" y="387"/>
                  </a:moveTo>
                  <a:lnTo>
                    <a:pt x="0" y="186"/>
                  </a:lnTo>
                  <a:lnTo>
                    <a:pt x="0" y="0"/>
                  </a:lnTo>
                  <a:lnTo>
                    <a:pt x="342" y="197"/>
                  </a:lnTo>
                  <a:lnTo>
                    <a:pt x="342" y="387"/>
                  </a:lnTo>
                  <a:close/>
                </a:path>
              </a:pathLst>
            </a:custGeom>
            <a:solidFill>
              <a:srgbClr val="339933"/>
            </a:soli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0" name="Freeform 22"/>
            <p:cNvSpPr>
              <a:spLocks/>
            </p:cNvSpPr>
            <p:nvPr/>
          </p:nvSpPr>
          <p:spPr bwMode="auto">
            <a:xfrm>
              <a:off x="1218" y="2533"/>
              <a:ext cx="195" cy="205"/>
            </a:xfrm>
            <a:custGeom>
              <a:avLst/>
              <a:gdLst>
                <a:gd name="T0" fmla="*/ 195 w 195"/>
                <a:gd name="T1" fmla="*/ 186 h 205"/>
                <a:gd name="T2" fmla="*/ 162 w 195"/>
                <a:gd name="T3" fmla="*/ 205 h 205"/>
                <a:gd name="T4" fmla="*/ 0 w 195"/>
                <a:gd name="T5" fmla="*/ 111 h 205"/>
                <a:gd name="T6" fmla="*/ 195 w 195"/>
                <a:gd name="T7" fmla="*/ 0 h 205"/>
                <a:gd name="T8" fmla="*/ 195 w 195"/>
                <a:gd name="T9" fmla="*/ 186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5"/>
                <a:gd name="T16" fmla="*/ 0 h 205"/>
                <a:gd name="T17" fmla="*/ 195 w 19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5" h="205">
                  <a:moveTo>
                    <a:pt x="195" y="186"/>
                  </a:moveTo>
                  <a:lnTo>
                    <a:pt x="162" y="205"/>
                  </a:lnTo>
                  <a:lnTo>
                    <a:pt x="0" y="111"/>
                  </a:lnTo>
                  <a:lnTo>
                    <a:pt x="195" y="0"/>
                  </a:lnTo>
                  <a:lnTo>
                    <a:pt x="195" y="186"/>
                  </a:lnTo>
                  <a:close/>
                </a:path>
              </a:pathLst>
            </a:custGeom>
            <a:solidFill>
              <a:srgbClr val="006600"/>
            </a:soli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1" name="Freeform 24"/>
            <p:cNvSpPr>
              <a:spLocks/>
            </p:cNvSpPr>
            <p:nvPr/>
          </p:nvSpPr>
          <p:spPr bwMode="auto">
            <a:xfrm>
              <a:off x="738" y="2860"/>
              <a:ext cx="171" cy="186"/>
            </a:xfrm>
            <a:custGeom>
              <a:avLst/>
              <a:gdLst>
                <a:gd name="T0" fmla="*/ 0 w 171"/>
                <a:gd name="T1" fmla="*/ 0 h 186"/>
                <a:gd name="T2" fmla="*/ 0 w 171"/>
                <a:gd name="T3" fmla="*/ 186 h 186"/>
                <a:gd name="T4" fmla="*/ 171 w 171"/>
                <a:gd name="T5" fmla="*/ 93 h 186"/>
                <a:gd name="T6" fmla="*/ 0 w 171"/>
                <a:gd name="T7" fmla="*/ 0 h 1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186"/>
                <a:gd name="T14" fmla="*/ 171 w 171"/>
                <a:gd name="T15" fmla="*/ 186 h 1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186">
                  <a:moveTo>
                    <a:pt x="0" y="0"/>
                  </a:moveTo>
                  <a:lnTo>
                    <a:pt x="0" y="186"/>
                  </a:lnTo>
                  <a:lnTo>
                    <a:pt x="171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00"/>
            </a:soli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2" name="Freeform 16"/>
            <p:cNvSpPr>
              <a:spLocks/>
            </p:cNvSpPr>
            <p:nvPr/>
          </p:nvSpPr>
          <p:spPr bwMode="auto">
            <a:xfrm>
              <a:off x="219" y="2371"/>
              <a:ext cx="1032" cy="1149"/>
            </a:xfrm>
            <a:custGeom>
              <a:avLst/>
              <a:gdLst>
                <a:gd name="T0" fmla="*/ 0 w 1032"/>
                <a:gd name="T1" fmla="*/ 0 h 1149"/>
                <a:gd name="T2" fmla="*/ 0 w 1032"/>
                <a:gd name="T3" fmla="*/ 552 h 1149"/>
                <a:gd name="T4" fmla="*/ 1023 w 1032"/>
                <a:gd name="T5" fmla="*/ 1149 h 1149"/>
                <a:gd name="T6" fmla="*/ 1023 w 1032"/>
                <a:gd name="T7" fmla="*/ 969 h 1149"/>
                <a:gd name="T8" fmla="*/ 519 w 1032"/>
                <a:gd name="T9" fmla="*/ 675 h 1149"/>
                <a:gd name="T10" fmla="*/ 519 w 1032"/>
                <a:gd name="T11" fmla="*/ 489 h 1149"/>
                <a:gd name="T12" fmla="*/ 1032 w 1032"/>
                <a:gd name="T13" fmla="*/ 782 h 1149"/>
                <a:gd name="T14" fmla="*/ 1032 w 1032"/>
                <a:gd name="T15" fmla="*/ 597 h 1149"/>
                <a:gd name="T16" fmla="*/ 0 w 1032"/>
                <a:gd name="T17" fmla="*/ 0 h 11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32"/>
                <a:gd name="T28" fmla="*/ 0 h 1149"/>
                <a:gd name="T29" fmla="*/ 1032 w 1032"/>
                <a:gd name="T30" fmla="*/ 1149 h 11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32" h="1149">
                  <a:moveTo>
                    <a:pt x="0" y="0"/>
                  </a:moveTo>
                  <a:lnTo>
                    <a:pt x="0" y="552"/>
                  </a:lnTo>
                  <a:lnTo>
                    <a:pt x="1023" y="1149"/>
                  </a:lnTo>
                  <a:lnTo>
                    <a:pt x="1023" y="969"/>
                  </a:lnTo>
                  <a:lnTo>
                    <a:pt x="519" y="675"/>
                  </a:lnTo>
                  <a:lnTo>
                    <a:pt x="519" y="489"/>
                  </a:lnTo>
                  <a:lnTo>
                    <a:pt x="1032" y="782"/>
                  </a:lnTo>
                  <a:lnTo>
                    <a:pt x="1032" y="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66"/>
            </a:soli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3" name="Freeform 25"/>
            <p:cNvSpPr>
              <a:spLocks/>
            </p:cNvSpPr>
            <p:nvPr/>
          </p:nvSpPr>
          <p:spPr bwMode="auto">
            <a:xfrm>
              <a:off x="737" y="2720"/>
              <a:ext cx="1213" cy="619"/>
            </a:xfrm>
            <a:custGeom>
              <a:avLst/>
              <a:gdLst>
                <a:gd name="T0" fmla="*/ 169 w 1213"/>
                <a:gd name="T1" fmla="*/ 233 h 619"/>
                <a:gd name="T2" fmla="*/ 0 w 1213"/>
                <a:gd name="T3" fmla="*/ 328 h 619"/>
                <a:gd name="T4" fmla="*/ 505 w 1213"/>
                <a:gd name="T5" fmla="*/ 619 h 619"/>
                <a:gd name="T6" fmla="*/ 619 w 1213"/>
                <a:gd name="T7" fmla="*/ 619 h 619"/>
                <a:gd name="T8" fmla="*/ 1210 w 1213"/>
                <a:gd name="T9" fmla="*/ 278 h 619"/>
                <a:gd name="T10" fmla="*/ 1213 w 1213"/>
                <a:gd name="T11" fmla="*/ 212 h 619"/>
                <a:gd name="T12" fmla="*/ 1104 w 1213"/>
                <a:gd name="T13" fmla="*/ 149 h 619"/>
                <a:gd name="T14" fmla="*/ 1018 w 1213"/>
                <a:gd name="T15" fmla="*/ 199 h 619"/>
                <a:gd name="T16" fmla="*/ 673 w 1213"/>
                <a:gd name="T17" fmla="*/ 0 h 619"/>
                <a:gd name="T18" fmla="*/ 644 w 1213"/>
                <a:gd name="T19" fmla="*/ 17 h 619"/>
                <a:gd name="T20" fmla="*/ 830 w 1213"/>
                <a:gd name="T21" fmla="*/ 125 h 619"/>
                <a:gd name="T22" fmla="*/ 830 w 1213"/>
                <a:gd name="T23" fmla="*/ 311 h 619"/>
                <a:gd name="T24" fmla="*/ 622 w 1213"/>
                <a:gd name="T25" fmla="*/ 431 h 619"/>
                <a:gd name="T26" fmla="*/ 514 w 1213"/>
                <a:gd name="T27" fmla="*/ 431 h 619"/>
                <a:gd name="T28" fmla="*/ 169 w 1213"/>
                <a:gd name="T29" fmla="*/ 233 h 6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13"/>
                <a:gd name="T46" fmla="*/ 0 h 619"/>
                <a:gd name="T47" fmla="*/ 1213 w 1213"/>
                <a:gd name="T48" fmla="*/ 619 h 6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13" h="619">
                  <a:moveTo>
                    <a:pt x="169" y="233"/>
                  </a:moveTo>
                  <a:lnTo>
                    <a:pt x="0" y="328"/>
                  </a:lnTo>
                  <a:lnTo>
                    <a:pt x="505" y="619"/>
                  </a:lnTo>
                  <a:lnTo>
                    <a:pt x="619" y="619"/>
                  </a:lnTo>
                  <a:lnTo>
                    <a:pt x="1210" y="278"/>
                  </a:lnTo>
                  <a:lnTo>
                    <a:pt x="1213" y="212"/>
                  </a:lnTo>
                  <a:lnTo>
                    <a:pt x="1104" y="149"/>
                  </a:lnTo>
                  <a:lnTo>
                    <a:pt x="1018" y="199"/>
                  </a:lnTo>
                  <a:lnTo>
                    <a:pt x="673" y="0"/>
                  </a:lnTo>
                  <a:lnTo>
                    <a:pt x="644" y="17"/>
                  </a:lnTo>
                  <a:lnTo>
                    <a:pt x="830" y="125"/>
                  </a:lnTo>
                  <a:lnTo>
                    <a:pt x="830" y="311"/>
                  </a:lnTo>
                  <a:lnTo>
                    <a:pt x="622" y="431"/>
                  </a:lnTo>
                  <a:lnTo>
                    <a:pt x="514" y="431"/>
                  </a:lnTo>
                  <a:lnTo>
                    <a:pt x="169" y="233"/>
                  </a:lnTo>
                  <a:close/>
                </a:path>
              </a:pathLst>
            </a:custGeom>
            <a:solidFill>
              <a:srgbClr val="33CC33"/>
            </a:soli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Freeform 26"/>
            <p:cNvSpPr>
              <a:spLocks/>
            </p:cNvSpPr>
            <p:nvPr/>
          </p:nvSpPr>
          <p:spPr bwMode="auto">
            <a:xfrm>
              <a:off x="1356" y="3001"/>
              <a:ext cx="579" cy="522"/>
            </a:xfrm>
            <a:custGeom>
              <a:avLst/>
              <a:gdLst>
                <a:gd name="T0" fmla="*/ 0 w 579"/>
                <a:gd name="T1" fmla="*/ 339 h 522"/>
                <a:gd name="T2" fmla="*/ 0 w 579"/>
                <a:gd name="T3" fmla="*/ 522 h 522"/>
                <a:gd name="T4" fmla="*/ 579 w 579"/>
                <a:gd name="T5" fmla="*/ 189 h 522"/>
                <a:gd name="T6" fmla="*/ 579 w 579"/>
                <a:gd name="T7" fmla="*/ 0 h 522"/>
                <a:gd name="T8" fmla="*/ 0 w 579"/>
                <a:gd name="T9" fmla="*/ 339 h 5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9"/>
                <a:gd name="T16" fmla="*/ 0 h 522"/>
                <a:gd name="T17" fmla="*/ 579 w 579"/>
                <a:gd name="T18" fmla="*/ 522 h 5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9" h="522">
                  <a:moveTo>
                    <a:pt x="0" y="339"/>
                  </a:moveTo>
                  <a:lnTo>
                    <a:pt x="0" y="522"/>
                  </a:lnTo>
                  <a:lnTo>
                    <a:pt x="579" y="189"/>
                  </a:lnTo>
                  <a:lnTo>
                    <a:pt x="579" y="0"/>
                  </a:lnTo>
                  <a:lnTo>
                    <a:pt x="0" y="339"/>
                  </a:lnTo>
                  <a:close/>
                </a:path>
              </a:pathLst>
            </a:custGeom>
            <a:solidFill>
              <a:srgbClr val="008000"/>
            </a:soli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Freeform 27"/>
            <p:cNvSpPr>
              <a:spLocks/>
            </p:cNvSpPr>
            <p:nvPr/>
          </p:nvSpPr>
          <p:spPr bwMode="auto">
            <a:xfrm>
              <a:off x="1935" y="2932"/>
              <a:ext cx="15" cy="258"/>
            </a:xfrm>
            <a:custGeom>
              <a:avLst/>
              <a:gdLst>
                <a:gd name="T0" fmla="*/ 15 w 15"/>
                <a:gd name="T1" fmla="*/ 0 h 258"/>
                <a:gd name="T2" fmla="*/ 0 w 15"/>
                <a:gd name="T3" fmla="*/ 69 h 258"/>
                <a:gd name="T4" fmla="*/ 0 w 15"/>
                <a:gd name="T5" fmla="*/ 258 h 258"/>
                <a:gd name="T6" fmla="*/ 15 w 15"/>
                <a:gd name="T7" fmla="*/ 177 h 258"/>
                <a:gd name="T8" fmla="*/ 15 w 15"/>
                <a:gd name="T9" fmla="*/ 0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58"/>
                <a:gd name="T17" fmla="*/ 15 w 15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58">
                  <a:moveTo>
                    <a:pt x="15" y="0"/>
                  </a:moveTo>
                  <a:lnTo>
                    <a:pt x="0" y="69"/>
                  </a:lnTo>
                  <a:lnTo>
                    <a:pt x="0" y="258"/>
                  </a:lnTo>
                  <a:lnTo>
                    <a:pt x="15" y="17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6600"/>
            </a:soli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6" name="Oval 28"/>
            <p:cNvSpPr>
              <a:spLocks noChangeArrowheads="1"/>
            </p:cNvSpPr>
            <p:nvPr/>
          </p:nvSpPr>
          <p:spPr bwMode="auto">
            <a:xfrm>
              <a:off x="616" y="2136"/>
              <a:ext cx="424" cy="248"/>
            </a:xfrm>
            <a:prstGeom prst="ellipse">
              <a:avLst/>
            </a:prstGeom>
            <a:gradFill rotWithShape="1">
              <a:gsLst>
                <a:gs pos="0">
                  <a:srgbClr val="003600"/>
                </a:gs>
                <a:gs pos="50000">
                  <a:srgbClr val="00CC00"/>
                </a:gs>
                <a:gs pos="100000">
                  <a:srgbClr val="003600"/>
                </a:gs>
              </a:gsLst>
              <a:lin ang="0" scaled="1"/>
            </a:gra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5319713" y="4994276"/>
            <a:ext cx="2400300" cy="1476375"/>
            <a:chOff x="2167" y="2802"/>
            <a:chExt cx="1512" cy="930"/>
          </a:xfrm>
        </p:grpSpPr>
        <p:sp>
          <p:nvSpPr>
            <p:cNvPr id="24627" name="Freeform 46"/>
            <p:cNvSpPr>
              <a:spLocks/>
            </p:cNvSpPr>
            <p:nvPr/>
          </p:nvSpPr>
          <p:spPr bwMode="auto">
            <a:xfrm>
              <a:off x="2167" y="2950"/>
              <a:ext cx="1512" cy="645"/>
            </a:xfrm>
            <a:custGeom>
              <a:avLst/>
              <a:gdLst>
                <a:gd name="T0" fmla="*/ 1512 w 1512"/>
                <a:gd name="T1" fmla="*/ 231 h 645"/>
                <a:gd name="T2" fmla="*/ 1512 w 1512"/>
                <a:gd name="T3" fmla="*/ 0 h 645"/>
                <a:gd name="T4" fmla="*/ 0 w 1512"/>
                <a:gd name="T5" fmla="*/ 3 h 645"/>
                <a:gd name="T6" fmla="*/ 0 w 1512"/>
                <a:gd name="T7" fmla="*/ 645 h 645"/>
                <a:gd name="T8" fmla="*/ 1509 w 1512"/>
                <a:gd name="T9" fmla="*/ 645 h 645"/>
                <a:gd name="T10" fmla="*/ 1509 w 1512"/>
                <a:gd name="T11" fmla="*/ 426 h 645"/>
                <a:gd name="T12" fmla="*/ 740 w 1512"/>
                <a:gd name="T13" fmla="*/ 426 h 645"/>
                <a:gd name="T14" fmla="*/ 740 w 1512"/>
                <a:gd name="T15" fmla="*/ 234 h 645"/>
                <a:gd name="T16" fmla="*/ 1512 w 1512"/>
                <a:gd name="T17" fmla="*/ 231 h 6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12"/>
                <a:gd name="T28" fmla="*/ 0 h 645"/>
                <a:gd name="T29" fmla="*/ 1512 w 1512"/>
                <a:gd name="T30" fmla="*/ 645 h 6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12" h="645">
                  <a:moveTo>
                    <a:pt x="1512" y="231"/>
                  </a:moveTo>
                  <a:lnTo>
                    <a:pt x="1512" y="0"/>
                  </a:lnTo>
                  <a:lnTo>
                    <a:pt x="0" y="3"/>
                  </a:lnTo>
                  <a:lnTo>
                    <a:pt x="0" y="645"/>
                  </a:lnTo>
                  <a:lnTo>
                    <a:pt x="1509" y="645"/>
                  </a:lnTo>
                  <a:lnTo>
                    <a:pt x="1509" y="426"/>
                  </a:lnTo>
                  <a:lnTo>
                    <a:pt x="740" y="426"/>
                  </a:lnTo>
                  <a:lnTo>
                    <a:pt x="740" y="234"/>
                  </a:lnTo>
                  <a:lnTo>
                    <a:pt x="1512" y="23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Line 50"/>
            <p:cNvSpPr>
              <a:spLocks noChangeShapeType="1"/>
            </p:cNvSpPr>
            <p:nvPr/>
          </p:nvSpPr>
          <p:spPr bwMode="auto">
            <a:xfrm>
              <a:off x="3226" y="2950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9" name="Line 51"/>
            <p:cNvSpPr>
              <a:spLocks noChangeShapeType="1"/>
            </p:cNvSpPr>
            <p:nvPr/>
          </p:nvSpPr>
          <p:spPr bwMode="auto">
            <a:xfrm>
              <a:off x="3226" y="3130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0" name="Line 52"/>
            <p:cNvSpPr>
              <a:spLocks noChangeShapeType="1"/>
            </p:cNvSpPr>
            <p:nvPr/>
          </p:nvSpPr>
          <p:spPr bwMode="auto">
            <a:xfrm>
              <a:off x="3226" y="3028"/>
              <a:ext cx="0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1" name="Line 54"/>
            <p:cNvSpPr>
              <a:spLocks noChangeShapeType="1"/>
            </p:cNvSpPr>
            <p:nvPr/>
          </p:nvSpPr>
          <p:spPr bwMode="auto">
            <a:xfrm>
              <a:off x="2236" y="2953"/>
              <a:ext cx="0" cy="6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Line 55"/>
            <p:cNvSpPr>
              <a:spLocks noChangeShapeType="1"/>
            </p:cNvSpPr>
            <p:nvPr/>
          </p:nvSpPr>
          <p:spPr bwMode="auto">
            <a:xfrm>
              <a:off x="2296" y="2950"/>
              <a:ext cx="0" cy="6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3" name="Line 56"/>
            <p:cNvSpPr>
              <a:spLocks noChangeShapeType="1"/>
            </p:cNvSpPr>
            <p:nvPr/>
          </p:nvSpPr>
          <p:spPr bwMode="auto">
            <a:xfrm>
              <a:off x="2296" y="3565"/>
              <a:ext cx="0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87"/>
            <p:cNvGrpSpPr>
              <a:grpSpLocks/>
            </p:cNvGrpSpPr>
            <p:nvPr/>
          </p:nvGrpSpPr>
          <p:grpSpPr bwMode="auto">
            <a:xfrm>
              <a:off x="2678" y="2950"/>
              <a:ext cx="0" cy="651"/>
              <a:chOff x="2934" y="3078"/>
              <a:chExt cx="0" cy="651"/>
            </a:xfrm>
          </p:grpSpPr>
          <p:sp>
            <p:nvSpPr>
              <p:cNvPr id="24642" name="Line 57"/>
              <p:cNvSpPr>
                <a:spLocks noChangeShapeType="1"/>
              </p:cNvSpPr>
              <p:nvPr/>
            </p:nvSpPr>
            <p:spPr bwMode="auto">
              <a:xfrm>
                <a:off x="2934" y="3078"/>
                <a:ext cx="0" cy="6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Line 58"/>
              <p:cNvSpPr>
                <a:spLocks noChangeShapeType="1"/>
              </p:cNvSpPr>
              <p:nvPr/>
            </p:nvSpPr>
            <p:spPr bwMode="auto">
              <a:xfrm>
                <a:off x="2934" y="3693"/>
                <a:ext cx="0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35" name="Line 60"/>
            <p:cNvSpPr>
              <a:spLocks noChangeShapeType="1"/>
            </p:cNvSpPr>
            <p:nvPr/>
          </p:nvSpPr>
          <p:spPr bwMode="auto">
            <a:xfrm>
              <a:off x="3595" y="2947"/>
              <a:ext cx="0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6" name="Line 61"/>
            <p:cNvSpPr>
              <a:spLocks noChangeShapeType="1"/>
            </p:cNvSpPr>
            <p:nvPr/>
          </p:nvSpPr>
          <p:spPr bwMode="auto">
            <a:xfrm>
              <a:off x="3595" y="3370"/>
              <a:ext cx="0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7" name="Line 62"/>
            <p:cNvSpPr>
              <a:spLocks noChangeShapeType="1"/>
            </p:cNvSpPr>
            <p:nvPr/>
          </p:nvSpPr>
          <p:spPr bwMode="auto">
            <a:xfrm rot="10800000">
              <a:off x="2489" y="3070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8" name="Line 63"/>
            <p:cNvSpPr>
              <a:spLocks noChangeShapeType="1"/>
            </p:cNvSpPr>
            <p:nvPr/>
          </p:nvSpPr>
          <p:spPr bwMode="auto">
            <a:xfrm rot="10800000">
              <a:off x="2489" y="2802"/>
              <a:ext cx="0" cy="2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9" name="Line 64"/>
            <p:cNvSpPr>
              <a:spLocks noChangeShapeType="1"/>
            </p:cNvSpPr>
            <p:nvPr/>
          </p:nvSpPr>
          <p:spPr bwMode="auto">
            <a:xfrm flipH="1">
              <a:off x="2489" y="3183"/>
              <a:ext cx="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Line 65"/>
            <p:cNvSpPr>
              <a:spLocks noChangeShapeType="1"/>
            </p:cNvSpPr>
            <p:nvPr/>
          </p:nvSpPr>
          <p:spPr bwMode="auto">
            <a:xfrm rot="10800000">
              <a:off x="2489" y="3421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1" name="Line 66"/>
            <p:cNvSpPr>
              <a:spLocks noChangeShapeType="1"/>
            </p:cNvSpPr>
            <p:nvPr/>
          </p:nvSpPr>
          <p:spPr bwMode="auto">
            <a:xfrm flipH="1">
              <a:off x="2489" y="3528"/>
              <a:ext cx="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15"/>
          <p:cNvGrpSpPr>
            <a:grpSpLocks/>
          </p:cNvGrpSpPr>
          <p:nvPr/>
        </p:nvGrpSpPr>
        <p:grpSpPr bwMode="auto">
          <a:xfrm>
            <a:off x="5216526" y="2882900"/>
            <a:ext cx="2505075" cy="1555750"/>
            <a:chOff x="2102" y="1472"/>
            <a:chExt cx="1578" cy="980"/>
          </a:xfrm>
        </p:grpSpPr>
        <p:sp>
          <p:nvSpPr>
            <p:cNvPr id="24610" name="Freeform 35"/>
            <p:cNvSpPr>
              <a:spLocks/>
            </p:cNvSpPr>
            <p:nvPr/>
          </p:nvSpPr>
          <p:spPr bwMode="auto">
            <a:xfrm>
              <a:off x="2170" y="1472"/>
              <a:ext cx="1510" cy="977"/>
            </a:xfrm>
            <a:custGeom>
              <a:avLst/>
              <a:gdLst>
                <a:gd name="T0" fmla="*/ 62 w 1510"/>
                <a:gd name="T1" fmla="*/ 0 h 977"/>
                <a:gd name="T2" fmla="*/ 1446 w 1510"/>
                <a:gd name="T3" fmla="*/ 0 h 977"/>
                <a:gd name="T4" fmla="*/ 1510 w 1510"/>
                <a:gd name="T5" fmla="*/ 64 h 977"/>
                <a:gd name="T6" fmla="*/ 1510 w 1510"/>
                <a:gd name="T7" fmla="*/ 896 h 977"/>
                <a:gd name="T8" fmla="*/ 1430 w 1510"/>
                <a:gd name="T9" fmla="*/ 976 h 977"/>
                <a:gd name="T10" fmla="*/ 66 w 1510"/>
                <a:gd name="T11" fmla="*/ 977 h 977"/>
                <a:gd name="T12" fmla="*/ 0 w 1510"/>
                <a:gd name="T13" fmla="*/ 914 h 977"/>
                <a:gd name="T14" fmla="*/ 3 w 1510"/>
                <a:gd name="T15" fmla="*/ 64 h 977"/>
                <a:gd name="T16" fmla="*/ 62 w 1510"/>
                <a:gd name="T17" fmla="*/ 0 h 9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10"/>
                <a:gd name="T28" fmla="*/ 0 h 977"/>
                <a:gd name="T29" fmla="*/ 1510 w 1510"/>
                <a:gd name="T30" fmla="*/ 977 h 9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10" h="977">
                  <a:moveTo>
                    <a:pt x="62" y="0"/>
                  </a:moveTo>
                  <a:lnTo>
                    <a:pt x="1446" y="0"/>
                  </a:lnTo>
                  <a:lnTo>
                    <a:pt x="1510" y="64"/>
                  </a:lnTo>
                  <a:lnTo>
                    <a:pt x="1510" y="896"/>
                  </a:lnTo>
                  <a:lnTo>
                    <a:pt x="1430" y="976"/>
                  </a:lnTo>
                  <a:lnTo>
                    <a:pt x="66" y="977"/>
                  </a:lnTo>
                  <a:lnTo>
                    <a:pt x="0" y="914"/>
                  </a:lnTo>
                  <a:lnTo>
                    <a:pt x="3" y="64"/>
                  </a:lnTo>
                  <a:lnTo>
                    <a:pt x="62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Oval 37"/>
            <p:cNvSpPr>
              <a:spLocks noChangeArrowheads="1"/>
            </p:cNvSpPr>
            <p:nvPr/>
          </p:nvSpPr>
          <p:spPr bwMode="auto">
            <a:xfrm>
              <a:off x="2299" y="1768"/>
              <a:ext cx="375" cy="3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Rectangle 38"/>
            <p:cNvSpPr>
              <a:spLocks noChangeArrowheads="1"/>
            </p:cNvSpPr>
            <p:nvPr/>
          </p:nvSpPr>
          <p:spPr bwMode="auto">
            <a:xfrm>
              <a:off x="3229" y="1834"/>
              <a:ext cx="450" cy="2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Line 40"/>
            <p:cNvSpPr>
              <a:spLocks noChangeShapeType="1"/>
            </p:cNvSpPr>
            <p:nvPr/>
          </p:nvSpPr>
          <p:spPr bwMode="auto">
            <a:xfrm rot="-5400000">
              <a:off x="2492" y="1921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Line 41"/>
            <p:cNvSpPr>
              <a:spLocks noChangeShapeType="1"/>
            </p:cNvSpPr>
            <p:nvPr/>
          </p:nvSpPr>
          <p:spPr bwMode="auto">
            <a:xfrm rot="-5400000">
              <a:off x="2699" y="1815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5" name="Line 42"/>
            <p:cNvSpPr>
              <a:spLocks noChangeShapeType="1"/>
            </p:cNvSpPr>
            <p:nvPr/>
          </p:nvSpPr>
          <p:spPr bwMode="auto">
            <a:xfrm rot="5400000" flipH="1">
              <a:off x="2255" y="1803"/>
              <a:ext cx="0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43"/>
            <p:cNvSpPr>
              <a:spLocks noChangeShapeType="1"/>
            </p:cNvSpPr>
            <p:nvPr/>
          </p:nvSpPr>
          <p:spPr bwMode="auto">
            <a:xfrm rot="10800000">
              <a:off x="2489" y="1918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44"/>
            <p:cNvSpPr>
              <a:spLocks noChangeShapeType="1"/>
            </p:cNvSpPr>
            <p:nvPr/>
          </p:nvSpPr>
          <p:spPr bwMode="auto">
            <a:xfrm rot="10800000">
              <a:off x="2489" y="1587"/>
              <a:ext cx="0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45"/>
            <p:cNvSpPr>
              <a:spLocks noChangeShapeType="1"/>
            </p:cNvSpPr>
            <p:nvPr/>
          </p:nvSpPr>
          <p:spPr bwMode="auto">
            <a:xfrm flipH="1">
              <a:off x="2489" y="2031"/>
              <a:ext cx="0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68"/>
            <p:cNvSpPr>
              <a:spLocks noChangeShapeType="1"/>
            </p:cNvSpPr>
            <p:nvPr/>
          </p:nvSpPr>
          <p:spPr bwMode="auto">
            <a:xfrm flipV="1">
              <a:off x="2908" y="2398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69"/>
            <p:cNvSpPr>
              <a:spLocks noChangeShapeType="1"/>
            </p:cNvSpPr>
            <p:nvPr/>
          </p:nvSpPr>
          <p:spPr bwMode="auto">
            <a:xfrm flipV="1">
              <a:off x="2908" y="226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71"/>
            <p:cNvSpPr>
              <a:spLocks noChangeShapeType="1"/>
            </p:cNvSpPr>
            <p:nvPr/>
          </p:nvSpPr>
          <p:spPr bwMode="auto">
            <a:xfrm flipV="1">
              <a:off x="2908" y="212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72"/>
            <p:cNvSpPr>
              <a:spLocks noChangeShapeType="1"/>
            </p:cNvSpPr>
            <p:nvPr/>
          </p:nvSpPr>
          <p:spPr bwMode="auto">
            <a:xfrm flipV="1">
              <a:off x="2908" y="199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73"/>
            <p:cNvSpPr>
              <a:spLocks noChangeShapeType="1"/>
            </p:cNvSpPr>
            <p:nvPr/>
          </p:nvSpPr>
          <p:spPr bwMode="auto">
            <a:xfrm flipV="1">
              <a:off x="2908" y="185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74"/>
            <p:cNvSpPr>
              <a:spLocks noChangeShapeType="1"/>
            </p:cNvSpPr>
            <p:nvPr/>
          </p:nvSpPr>
          <p:spPr bwMode="auto">
            <a:xfrm flipV="1">
              <a:off x="2908" y="172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Line 75"/>
            <p:cNvSpPr>
              <a:spLocks noChangeShapeType="1"/>
            </p:cNvSpPr>
            <p:nvPr/>
          </p:nvSpPr>
          <p:spPr bwMode="auto">
            <a:xfrm flipV="1">
              <a:off x="2908" y="158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6" name="Line 76"/>
            <p:cNvSpPr>
              <a:spLocks noChangeShapeType="1"/>
            </p:cNvSpPr>
            <p:nvPr/>
          </p:nvSpPr>
          <p:spPr bwMode="auto">
            <a:xfrm flipV="1">
              <a:off x="2908" y="147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16"/>
          <p:cNvGrpSpPr>
            <a:grpSpLocks/>
          </p:cNvGrpSpPr>
          <p:nvPr/>
        </p:nvGrpSpPr>
        <p:grpSpPr bwMode="auto">
          <a:xfrm>
            <a:off x="8355013" y="4946651"/>
            <a:ext cx="1566862" cy="1514475"/>
            <a:chOff x="4255" y="2772"/>
            <a:chExt cx="987" cy="954"/>
          </a:xfrm>
        </p:grpSpPr>
        <p:sp>
          <p:nvSpPr>
            <p:cNvPr id="24589" name="Rectangle 77"/>
            <p:cNvSpPr>
              <a:spLocks noChangeArrowheads="1"/>
            </p:cNvSpPr>
            <p:nvPr/>
          </p:nvSpPr>
          <p:spPr bwMode="auto">
            <a:xfrm>
              <a:off x="4261" y="2953"/>
              <a:ext cx="978" cy="64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Freeform 78"/>
            <p:cNvSpPr>
              <a:spLocks/>
            </p:cNvSpPr>
            <p:nvPr/>
          </p:nvSpPr>
          <p:spPr bwMode="auto">
            <a:xfrm>
              <a:off x="4255" y="2950"/>
              <a:ext cx="78" cy="237"/>
            </a:xfrm>
            <a:custGeom>
              <a:avLst/>
              <a:gdLst>
                <a:gd name="T0" fmla="*/ 78 w 78"/>
                <a:gd name="T1" fmla="*/ 0 h 237"/>
                <a:gd name="T2" fmla="*/ 78 w 78"/>
                <a:gd name="T3" fmla="*/ 237 h 237"/>
                <a:gd name="T4" fmla="*/ 0 w 78"/>
                <a:gd name="T5" fmla="*/ 237 h 237"/>
                <a:gd name="T6" fmla="*/ 0 60000 65536"/>
                <a:gd name="T7" fmla="*/ 0 60000 65536"/>
                <a:gd name="T8" fmla="*/ 0 60000 65536"/>
                <a:gd name="T9" fmla="*/ 0 w 78"/>
                <a:gd name="T10" fmla="*/ 0 h 237"/>
                <a:gd name="T11" fmla="*/ 78 w 78"/>
                <a:gd name="T12" fmla="*/ 237 h 2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237">
                  <a:moveTo>
                    <a:pt x="78" y="0"/>
                  </a:moveTo>
                  <a:lnTo>
                    <a:pt x="78" y="237"/>
                  </a:lnTo>
                  <a:lnTo>
                    <a:pt x="0" y="23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Freeform 79"/>
            <p:cNvSpPr>
              <a:spLocks/>
            </p:cNvSpPr>
            <p:nvPr/>
          </p:nvSpPr>
          <p:spPr bwMode="auto">
            <a:xfrm flipH="1">
              <a:off x="5161" y="2950"/>
              <a:ext cx="78" cy="237"/>
            </a:xfrm>
            <a:custGeom>
              <a:avLst/>
              <a:gdLst>
                <a:gd name="T0" fmla="*/ 78 w 78"/>
                <a:gd name="T1" fmla="*/ 0 h 237"/>
                <a:gd name="T2" fmla="*/ 78 w 78"/>
                <a:gd name="T3" fmla="*/ 237 h 237"/>
                <a:gd name="T4" fmla="*/ 0 w 78"/>
                <a:gd name="T5" fmla="*/ 237 h 237"/>
                <a:gd name="T6" fmla="*/ 0 60000 65536"/>
                <a:gd name="T7" fmla="*/ 0 60000 65536"/>
                <a:gd name="T8" fmla="*/ 0 60000 65536"/>
                <a:gd name="T9" fmla="*/ 0 w 78"/>
                <a:gd name="T10" fmla="*/ 0 h 237"/>
                <a:gd name="T11" fmla="*/ 78 w 78"/>
                <a:gd name="T12" fmla="*/ 237 h 2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237">
                  <a:moveTo>
                    <a:pt x="78" y="0"/>
                  </a:moveTo>
                  <a:lnTo>
                    <a:pt x="78" y="237"/>
                  </a:lnTo>
                  <a:lnTo>
                    <a:pt x="0" y="23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Freeform 80"/>
            <p:cNvSpPr>
              <a:spLocks/>
            </p:cNvSpPr>
            <p:nvPr/>
          </p:nvSpPr>
          <p:spPr bwMode="auto">
            <a:xfrm flipV="1">
              <a:off x="4258" y="3373"/>
              <a:ext cx="78" cy="228"/>
            </a:xfrm>
            <a:custGeom>
              <a:avLst/>
              <a:gdLst>
                <a:gd name="T0" fmla="*/ 78 w 78"/>
                <a:gd name="T1" fmla="*/ 0 h 237"/>
                <a:gd name="T2" fmla="*/ 78 w 78"/>
                <a:gd name="T3" fmla="*/ 228 h 237"/>
                <a:gd name="T4" fmla="*/ 0 w 78"/>
                <a:gd name="T5" fmla="*/ 228 h 237"/>
                <a:gd name="T6" fmla="*/ 0 60000 65536"/>
                <a:gd name="T7" fmla="*/ 0 60000 65536"/>
                <a:gd name="T8" fmla="*/ 0 60000 65536"/>
                <a:gd name="T9" fmla="*/ 0 w 78"/>
                <a:gd name="T10" fmla="*/ 0 h 237"/>
                <a:gd name="T11" fmla="*/ 78 w 78"/>
                <a:gd name="T12" fmla="*/ 237 h 2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237">
                  <a:moveTo>
                    <a:pt x="78" y="0"/>
                  </a:moveTo>
                  <a:lnTo>
                    <a:pt x="78" y="237"/>
                  </a:lnTo>
                  <a:lnTo>
                    <a:pt x="0" y="23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Freeform 81"/>
            <p:cNvSpPr>
              <a:spLocks/>
            </p:cNvSpPr>
            <p:nvPr/>
          </p:nvSpPr>
          <p:spPr bwMode="auto">
            <a:xfrm flipH="1" flipV="1">
              <a:off x="5164" y="3373"/>
              <a:ext cx="78" cy="228"/>
            </a:xfrm>
            <a:custGeom>
              <a:avLst/>
              <a:gdLst>
                <a:gd name="T0" fmla="*/ 78 w 78"/>
                <a:gd name="T1" fmla="*/ 0 h 237"/>
                <a:gd name="T2" fmla="*/ 78 w 78"/>
                <a:gd name="T3" fmla="*/ 228 h 237"/>
                <a:gd name="T4" fmla="*/ 0 w 78"/>
                <a:gd name="T5" fmla="*/ 228 h 237"/>
                <a:gd name="T6" fmla="*/ 0 60000 65536"/>
                <a:gd name="T7" fmla="*/ 0 60000 65536"/>
                <a:gd name="T8" fmla="*/ 0 60000 65536"/>
                <a:gd name="T9" fmla="*/ 0 w 78"/>
                <a:gd name="T10" fmla="*/ 0 h 237"/>
                <a:gd name="T11" fmla="*/ 78 w 78"/>
                <a:gd name="T12" fmla="*/ 237 h 2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237">
                  <a:moveTo>
                    <a:pt x="78" y="0"/>
                  </a:moveTo>
                  <a:lnTo>
                    <a:pt x="78" y="237"/>
                  </a:lnTo>
                  <a:lnTo>
                    <a:pt x="0" y="23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Line 82"/>
            <p:cNvSpPr>
              <a:spLocks noChangeShapeType="1"/>
            </p:cNvSpPr>
            <p:nvPr/>
          </p:nvSpPr>
          <p:spPr bwMode="auto">
            <a:xfrm>
              <a:off x="4258" y="3373"/>
              <a:ext cx="9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Line 83"/>
            <p:cNvSpPr>
              <a:spLocks noChangeShapeType="1"/>
            </p:cNvSpPr>
            <p:nvPr/>
          </p:nvSpPr>
          <p:spPr bwMode="auto">
            <a:xfrm>
              <a:off x="4258" y="3187"/>
              <a:ext cx="9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Line 84"/>
            <p:cNvSpPr>
              <a:spLocks noChangeShapeType="1"/>
            </p:cNvSpPr>
            <p:nvPr/>
          </p:nvSpPr>
          <p:spPr bwMode="auto">
            <a:xfrm>
              <a:off x="4624" y="2947"/>
              <a:ext cx="0" cy="2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Line 85"/>
            <p:cNvSpPr>
              <a:spLocks noChangeShapeType="1"/>
            </p:cNvSpPr>
            <p:nvPr/>
          </p:nvSpPr>
          <p:spPr bwMode="auto">
            <a:xfrm>
              <a:off x="4876" y="2944"/>
              <a:ext cx="0" cy="2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94"/>
            <p:cNvGrpSpPr>
              <a:grpSpLocks/>
            </p:cNvGrpSpPr>
            <p:nvPr/>
          </p:nvGrpSpPr>
          <p:grpSpPr bwMode="auto">
            <a:xfrm>
              <a:off x="4558" y="2950"/>
              <a:ext cx="378" cy="651"/>
              <a:chOff x="4575" y="3078"/>
              <a:chExt cx="378" cy="651"/>
            </a:xfrm>
          </p:grpSpPr>
          <p:grpSp>
            <p:nvGrpSpPr>
              <p:cNvPr id="8" name="Group 88"/>
              <p:cNvGrpSpPr>
                <a:grpSpLocks/>
              </p:cNvGrpSpPr>
              <p:nvPr/>
            </p:nvGrpSpPr>
            <p:grpSpPr bwMode="auto">
              <a:xfrm>
                <a:off x="4575" y="3078"/>
                <a:ext cx="0" cy="651"/>
                <a:chOff x="2934" y="3078"/>
                <a:chExt cx="0" cy="651"/>
              </a:xfrm>
            </p:grpSpPr>
            <p:sp>
              <p:nvSpPr>
                <p:cNvPr id="24608" name="Line 89"/>
                <p:cNvSpPr>
                  <a:spLocks noChangeShapeType="1"/>
                </p:cNvSpPr>
                <p:nvPr/>
              </p:nvSpPr>
              <p:spPr bwMode="auto">
                <a:xfrm>
                  <a:off x="2934" y="3078"/>
                  <a:ext cx="0" cy="6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9" name="Line 90"/>
                <p:cNvSpPr>
                  <a:spLocks noChangeShapeType="1"/>
                </p:cNvSpPr>
                <p:nvPr/>
              </p:nvSpPr>
              <p:spPr bwMode="auto">
                <a:xfrm>
                  <a:off x="2934" y="3693"/>
                  <a:ext cx="0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91"/>
              <p:cNvGrpSpPr>
                <a:grpSpLocks/>
              </p:cNvGrpSpPr>
              <p:nvPr/>
            </p:nvGrpSpPr>
            <p:grpSpPr bwMode="auto">
              <a:xfrm>
                <a:off x="4953" y="3078"/>
                <a:ext cx="0" cy="651"/>
                <a:chOff x="2934" y="3078"/>
                <a:chExt cx="0" cy="651"/>
              </a:xfrm>
            </p:grpSpPr>
            <p:sp>
              <p:nvSpPr>
                <p:cNvPr id="24606" name="Line 92"/>
                <p:cNvSpPr>
                  <a:spLocks noChangeShapeType="1"/>
                </p:cNvSpPr>
                <p:nvPr/>
              </p:nvSpPr>
              <p:spPr bwMode="auto">
                <a:xfrm>
                  <a:off x="2934" y="3078"/>
                  <a:ext cx="0" cy="6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7" name="Line 93"/>
                <p:cNvSpPr>
                  <a:spLocks noChangeShapeType="1"/>
                </p:cNvSpPr>
                <p:nvPr/>
              </p:nvSpPr>
              <p:spPr bwMode="auto">
                <a:xfrm>
                  <a:off x="2934" y="3693"/>
                  <a:ext cx="0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599" name="Line 95"/>
            <p:cNvSpPr>
              <a:spLocks noChangeShapeType="1"/>
            </p:cNvSpPr>
            <p:nvPr/>
          </p:nvSpPr>
          <p:spPr bwMode="auto">
            <a:xfrm rot="10800000">
              <a:off x="4748" y="3040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Line 96"/>
            <p:cNvSpPr>
              <a:spLocks noChangeShapeType="1"/>
            </p:cNvSpPr>
            <p:nvPr/>
          </p:nvSpPr>
          <p:spPr bwMode="auto">
            <a:xfrm rot="10800000">
              <a:off x="4748" y="2772"/>
              <a:ext cx="0" cy="2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Line 97"/>
            <p:cNvSpPr>
              <a:spLocks noChangeShapeType="1"/>
            </p:cNvSpPr>
            <p:nvPr/>
          </p:nvSpPr>
          <p:spPr bwMode="auto">
            <a:xfrm flipH="1">
              <a:off x="4748" y="3153"/>
              <a:ext cx="0" cy="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Line 98"/>
            <p:cNvSpPr>
              <a:spLocks noChangeShapeType="1"/>
            </p:cNvSpPr>
            <p:nvPr/>
          </p:nvSpPr>
          <p:spPr bwMode="auto">
            <a:xfrm rot="10800000">
              <a:off x="4748" y="3430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Line 99"/>
            <p:cNvSpPr>
              <a:spLocks noChangeShapeType="1"/>
            </p:cNvSpPr>
            <p:nvPr/>
          </p:nvSpPr>
          <p:spPr bwMode="auto">
            <a:xfrm flipH="1">
              <a:off x="4748" y="3522"/>
              <a:ext cx="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2" name="Text Box 117"/>
          <p:cNvSpPr txBox="1">
            <a:spLocks noChangeArrowheads="1"/>
          </p:cNvSpPr>
          <p:nvPr/>
        </p:nvSpPr>
        <p:spPr bwMode="auto">
          <a:xfrm>
            <a:off x="1524000" y="185739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Object that requires only </a:t>
            </a:r>
            <a:r>
              <a:rPr lang="en-US" sz="4000" b="1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two</a:t>
            </a:r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-view</a:t>
            </a:r>
          </a:p>
        </p:txBody>
      </p:sp>
      <p:sp>
        <p:nvSpPr>
          <p:cNvPr id="24583" name="Text Box 118"/>
          <p:cNvSpPr txBox="1">
            <a:spLocks noChangeArrowheads="1"/>
          </p:cNvSpPr>
          <p:nvPr/>
        </p:nvSpPr>
        <p:spPr bwMode="auto">
          <a:xfrm>
            <a:off x="2447926" y="1047751"/>
            <a:ext cx="28303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EAEAEA"/>
                </a:solidFill>
              </a:rPr>
              <a:t>Identical view exists.</a:t>
            </a:r>
            <a:endParaRPr lang="th-TH" sz="2400">
              <a:solidFill>
                <a:srgbClr val="EAEAEA"/>
              </a:solidFill>
            </a:endParaRPr>
          </a:p>
        </p:txBody>
      </p:sp>
      <p:sp>
        <p:nvSpPr>
          <p:cNvPr id="24584" name="Rectangle 119"/>
          <p:cNvSpPr>
            <a:spLocks noChangeArrowheads="1"/>
          </p:cNvSpPr>
          <p:nvPr/>
        </p:nvSpPr>
        <p:spPr bwMode="auto">
          <a:xfrm>
            <a:off x="2133600" y="1130300"/>
            <a:ext cx="215900" cy="2159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8C8C8C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55" name="Text Box 123"/>
          <p:cNvSpPr txBox="1">
            <a:spLocks noChangeArrowheads="1"/>
          </p:cNvSpPr>
          <p:nvPr/>
        </p:nvSpPr>
        <p:spPr bwMode="auto">
          <a:xfrm>
            <a:off x="1927226" y="2417764"/>
            <a:ext cx="1547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33CC"/>
                </a:solidFill>
              </a:rPr>
              <a:t>Example 2</a:t>
            </a:r>
            <a:endParaRPr lang="th-TH" sz="2400" b="1">
              <a:solidFill>
                <a:srgbClr val="3333CC"/>
              </a:solidFill>
            </a:endParaRPr>
          </a:p>
        </p:txBody>
      </p:sp>
      <p:sp>
        <p:nvSpPr>
          <p:cNvPr id="24586" name="Text Box 125"/>
          <p:cNvSpPr txBox="1">
            <a:spLocks noChangeArrowheads="1"/>
          </p:cNvSpPr>
          <p:nvPr/>
        </p:nvSpPr>
        <p:spPr bwMode="auto">
          <a:xfrm>
            <a:off x="2422526" y="1490664"/>
            <a:ext cx="708873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/>
              <a:t>The 3</a:t>
            </a:r>
            <a:r>
              <a:rPr lang="en-US" sz="2400" baseline="30000"/>
              <a:t>rd</a:t>
            </a:r>
            <a:r>
              <a:rPr lang="en-US" sz="2400"/>
              <a:t> view has no significant contours of the object.</a:t>
            </a:r>
          </a:p>
          <a:p>
            <a:pPr>
              <a:lnSpc>
                <a:spcPct val="120000"/>
              </a:lnSpc>
            </a:pPr>
            <a:r>
              <a:rPr lang="en-US" sz="2400"/>
              <a:t>(provides no additional information)</a:t>
            </a:r>
            <a:endParaRPr lang="th-TH" sz="2400"/>
          </a:p>
        </p:txBody>
      </p:sp>
      <p:sp>
        <p:nvSpPr>
          <p:cNvPr id="24587" name="Rectangle 126"/>
          <p:cNvSpPr>
            <a:spLocks noChangeArrowheads="1"/>
          </p:cNvSpPr>
          <p:nvPr/>
        </p:nvSpPr>
        <p:spPr bwMode="auto">
          <a:xfrm>
            <a:off x="2133600" y="1638300"/>
            <a:ext cx="215900" cy="215900"/>
          </a:xfrm>
          <a:prstGeom prst="rect">
            <a:avLst/>
          </a:prstGeom>
          <a:solidFill>
            <a:srgbClr val="339933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1F5C1F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27"/>
          <p:cNvSpPr>
            <a:spLocks noChangeShapeType="1"/>
          </p:cNvSpPr>
          <p:nvPr/>
        </p:nvSpPr>
        <p:spPr bwMode="auto">
          <a:xfrm>
            <a:off x="2095500" y="2400300"/>
            <a:ext cx="830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6DF451E-76D2-4088-A6A7-218CD4F6D603}"/>
                  </a:ext>
                </a:extLst>
              </p14:cNvPr>
              <p14:cNvContentPartPr/>
              <p14:nvPr/>
            </p14:nvContentPartPr>
            <p14:xfrm>
              <a:off x="647640" y="2940120"/>
              <a:ext cx="9531720" cy="1111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6DF451E-76D2-4088-A6A7-218CD4F6D6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2930760"/>
                <a:ext cx="9550440" cy="113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1213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4168" y="105946"/>
            <a:ext cx="2260600" cy="6604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Andalus" panose="02020603050405020304" pitchFamily="18" charset="-78"/>
                <a:cs typeface="Andalus" panose="02020603050405020304" pitchFamily="18" charset="-78"/>
              </a:rPr>
              <a:t>Example-1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4168" y="914400"/>
            <a:ext cx="6216555" cy="555049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91821" y="1578998"/>
            <a:ext cx="4442347" cy="488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surfaces perpendicular or inclined to the view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Surfaces parallel to the view would not be visible in that view. 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draw horizontal and vertical reference planes (easily identifiable on drawing)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drawing from the reference planes.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1821" y="1119116"/>
            <a:ext cx="4339987" cy="45988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ndalus" panose="02020603050405020304" pitchFamily="18" charset="-78"/>
                <a:cs typeface="Andalus" panose="02020603050405020304" pitchFamily="18" charset="-78"/>
              </a:rPr>
              <a:t>Steps to draw projections</a:t>
            </a:r>
          </a:p>
        </p:txBody>
      </p:sp>
    </p:spTree>
    <p:extLst>
      <p:ext uri="{BB962C8B-B14F-4D97-AF65-F5344CB8AC3E}">
        <p14:creationId xmlns:p14="http://schemas.microsoft.com/office/powerpoint/2010/main" val="2419785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987" y="1643461"/>
            <a:ext cx="5157989" cy="4421133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4190066">
            <a:off x="2029000" y="5371698"/>
            <a:ext cx="502276" cy="1481070"/>
          </a:xfrm>
          <a:prstGeom prst="downArrow">
            <a:avLst/>
          </a:prstGeom>
          <a:solidFill>
            <a:srgbClr val="4AD7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7088648">
            <a:off x="6638397" y="5668827"/>
            <a:ext cx="448882" cy="1347115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6" y="1643461"/>
            <a:ext cx="3629025" cy="3381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9487274">
            <a:off x="1787059" y="5723726"/>
            <a:ext cx="256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view</a:t>
            </a:r>
          </a:p>
        </p:txBody>
      </p:sp>
      <p:sp>
        <p:nvSpPr>
          <p:cNvPr id="11" name="TextBox 10"/>
          <p:cNvSpPr txBox="1"/>
          <p:nvPr/>
        </p:nvSpPr>
        <p:spPr>
          <a:xfrm rot="1685551">
            <a:off x="6390157" y="6170207"/>
            <a:ext cx="256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view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1719009" y="3975570"/>
            <a:ext cx="596051" cy="34773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2631262" y="3343422"/>
            <a:ext cx="596051" cy="34773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1719008" y="4597466"/>
            <a:ext cx="596051" cy="34773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863930" y="1679365"/>
            <a:ext cx="596051" cy="34773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565904" y="2058452"/>
            <a:ext cx="596051" cy="34773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77037" y="5172583"/>
            <a:ext cx="0" cy="506131"/>
          </a:xfrm>
          <a:prstGeom prst="line">
            <a:avLst/>
          </a:prstGeom>
          <a:ln w="28575">
            <a:solidFill>
              <a:srgbClr val="E87E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34548" y="5319797"/>
            <a:ext cx="0" cy="506131"/>
          </a:xfrm>
          <a:prstGeom prst="line">
            <a:avLst/>
          </a:prstGeom>
          <a:ln w="28575">
            <a:solidFill>
              <a:srgbClr val="E87E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72625" y="5885885"/>
            <a:ext cx="0" cy="506131"/>
          </a:xfrm>
          <a:prstGeom prst="line">
            <a:avLst/>
          </a:prstGeom>
          <a:ln w="28575">
            <a:solidFill>
              <a:srgbClr val="E87E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000880" y="6101809"/>
            <a:ext cx="0" cy="506131"/>
          </a:xfrm>
          <a:prstGeom prst="line">
            <a:avLst/>
          </a:prstGeom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86271" y="5572862"/>
            <a:ext cx="0" cy="506131"/>
          </a:xfrm>
          <a:prstGeom prst="line">
            <a:avLst/>
          </a:prstGeom>
          <a:ln w="28575">
            <a:solidFill>
              <a:srgbClr val="E87E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428704" y="4692131"/>
            <a:ext cx="0" cy="506131"/>
          </a:xfrm>
          <a:prstGeom prst="line">
            <a:avLst/>
          </a:prstGeom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14305" y="5241028"/>
            <a:ext cx="0" cy="506131"/>
          </a:xfrm>
          <a:prstGeom prst="line">
            <a:avLst/>
          </a:prstGeom>
          <a:ln w="28575">
            <a:solidFill>
              <a:srgbClr val="E87E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672625" y="4186000"/>
            <a:ext cx="0" cy="506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50924" y="4091336"/>
            <a:ext cx="0" cy="506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734975" y="2503922"/>
            <a:ext cx="596051" cy="34773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428704" y="3334148"/>
            <a:ext cx="434134" cy="357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711403" y="2851653"/>
            <a:ext cx="434134" cy="357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494336" y="2320783"/>
            <a:ext cx="434134" cy="357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>
            <a:off x="4761830" y="506116"/>
            <a:ext cx="448882" cy="1347115"/>
          </a:xfrm>
          <a:prstGeom prst="downArrow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3915518" y="878630"/>
            <a:ext cx="120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view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 flipV="1">
            <a:off x="914457" y="4148785"/>
            <a:ext cx="3086427" cy="183169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61065" y="1812203"/>
            <a:ext cx="3954729" cy="2351638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836636" y="1784287"/>
            <a:ext cx="2237917" cy="136891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025993" y="4063624"/>
            <a:ext cx="3074455" cy="191685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14457" y="4710918"/>
            <a:ext cx="1320102" cy="92333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reference plane (HP)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1711785" y="1386200"/>
            <a:ext cx="0" cy="30246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122594" y="63576"/>
            <a:ext cx="0" cy="2987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1719882" y="73848"/>
            <a:ext cx="2402712" cy="13601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696423" y="3050728"/>
            <a:ext cx="2402712" cy="13601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765701" y="506116"/>
            <a:ext cx="208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reference plane (VP)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26680" y="1385569"/>
            <a:ext cx="1320102" cy="92333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Frontal reference plane (VP)</a:t>
            </a:r>
          </a:p>
        </p:txBody>
      </p:sp>
    </p:spTree>
    <p:extLst>
      <p:ext uri="{BB962C8B-B14F-4D97-AF65-F5344CB8AC3E}">
        <p14:creationId xmlns:p14="http://schemas.microsoft.com/office/powerpoint/2010/main" val="2408359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38" grpId="0" animBg="1"/>
      <p:bldP spid="39" grpId="0"/>
      <p:bldP spid="56" grpId="0" animBg="1"/>
      <p:bldP spid="63" grpId="0"/>
      <p:bldP spid="4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15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2936" y="3832228"/>
            <a:ext cx="3147861" cy="280617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524000" y="3094948"/>
            <a:ext cx="78174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13230" y="3094947"/>
            <a:ext cx="52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3230" y="6166489"/>
            <a:ext cx="52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0560" y="3462896"/>
            <a:ext cx="292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 view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35905" y="3462896"/>
            <a:ext cx="1099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Side view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89690" y="6352718"/>
            <a:ext cx="1009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Top view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94456" y="2136437"/>
            <a:ext cx="3638282" cy="958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432738" y="1393934"/>
            <a:ext cx="0" cy="742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4033236" y="1393935"/>
            <a:ext cx="2144" cy="743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92380" y="3145008"/>
            <a:ext cx="3148884" cy="367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80+40+80=200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 flipV="1">
            <a:off x="1794456" y="3328982"/>
            <a:ext cx="1097924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66822" y="3328981"/>
            <a:ext cx="96591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5579" y="2406343"/>
            <a:ext cx="50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50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803562" y="1393934"/>
            <a:ext cx="2086375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692204" y="1393935"/>
            <a:ext cx="45719" cy="457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70742" y="953766"/>
            <a:ext cx="934361" cy="900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>
            <a:off x="4033236" y="696489"/>
            <a:ext cx="1399502" cy="1344834"/>
          </a:xfrm>
          <a:prstGeom prst="arc">
            <a:avLst>
              <a:gd name="adj1" fmla="val 16249735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 rot="16200000">
            <a:off x="4005330" y="719507"/>
            <a:ext cx="1399502" cy="1344834"/>
          </a:xfrm>
          <a:prstGeom prst="arc">
            <a:avLst>
              <a:gd name="adj1" fmla="val 16249735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1794456" y="3094948"/>
            <a:ext cx="0" cy="319288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432738" y="3080997"/>
            <a:ext cx="0" cy="319288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409992" y="1109536"/>
            <a:ext cx="660693" cy="6369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5"/>
          </p:cNvCxnSpPr>
          <p:nvPr/>
        </p:nvCxnSpPr>
        <p:spPr>
          <a:xfrm>
            <a:off x="5068268" y="1722577"/>
            <a:ext cx="515796" cy="5799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584064" y="2133489"/>
            <a:ext cx="4572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794456" y="4052002"/>
            <a:ext cx="3638282" cy="2221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4032664" y="2136437"/>
            <a:ext cx="0" cy="289920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466822" y="2302505"/>
            <a:ext cx="60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70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041264" y="2136436"/>
            <a:ext cx="76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Φ</a:t>
            </a:r>
            <a:r>
              <a:rPr lang="en-US" dirty="0"/>
              <a:t> 50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13230" y="4198514"/>
            <a:ext cx="12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30+20=50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513230" y="4052001"/>
            <a:ext cx="0" cy="89348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887517" y="1956133"/>
            <a:ext cx="0" cy="224238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38" idx="0"/>
          </p:cNvCxnSpPr>
          <p:nvPr/>
        </p:nvCxnSpPr>
        <p:spPr>
          <a:xfrm flipV="1">
            <a:off x="2887517" y="1393934"/>
            <a:ext cx="1827546" cy="74250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803562" y="1722578"/>
            <a:ext cx="45719" cy="457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>
            <a:off x="3211135" y="771890"/>
            <a:ext cx="1493947" cy="1341072"/>
          </a:xfrm>
          <a:prstGeom prst="arc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2887517" y="810746"/>
            <a:ext cx="1423104" cy="1325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4270741" y="810747"/>
            <a:ext cx="39880" cy="386669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892380" y="4052001"/>
            <a:ext cx="0" cy="515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887517" y="4567845"/>
            <a:ext cx="1383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c 81"/>
          <p:cNvSpPr/>
          <p:nvPr/>
        </p:nvSpPr>
        <p:spPr>
          <a:xfrm>
            <a:off x="4032665" y="4554617"/>
            <a:ext cx="374911" cy="12282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4032664" y="4945487"/>
            <a:ext cx="14000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4032664" y="4567845"/>
            <a:ext cx="0" cy="377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083920" y="2125358"/>
            <a:ext cx="12879" cy="94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853421" y="2133490"/>
            <a:ext cx="12879" cy="94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3083920" y="3069919"/>
            <a:ext cx="12879" cy="309657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3853421" y="3079785"/>
            <a:ext cx="12879" cy="309657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083920" y="5954612"/>
            <a:ext cx="765361" cy="333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2269557" y="1200109"/>
            <a:ext cx="128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Midpoint</a:t>
            </a:r>
          </a:p>
        </p:txBody>
      </p:sp>
      <p:cxnSp>
        <p:nvCxnSpPr>
          <p:cNvPr id="97" name="Straight Arrow Connector 96"/>
          <p:cNvCxnSpPr>
            <a:stCxn id="24" idx="0"/>
          </p:cNvCxnSpPr>
          <p:nvPr/>
        </p:nvCxnSpPr>
        <p:spPr>
          <a:xfrm flipV="1">
            <a:off x="5889937" y="2133491"/>
            <a:ext cx="0" cy="27285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4" idx="2"/>
          </p:cNvCxnSpPr>
          <p:nvPr/>
        </p:nvCxnSpPr>
        <p:spPr>
          <a:xfrm>
            <a:off x="5889937" y="2775676"/>
            <a:ext cx="0" cy="2942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949780" y="2487171"/>
            <a:ext cx="48295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1" idx="1"/>
          </p:cNvCxnSpPr>
          <p:nvPr/>
        </p:nvCxnSpPr>
        <p:spPr>
          <a:xfrm flipH="1">
            <a:off x="4032664" y="2487171"/>
            <a:ext cx="43415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579203" y="1659369"/>
            <a:ext cx="50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35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5703194" y="1956468"/>
            <a:ext cx="3723" cy="17870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5723718" y="1408606"/>
            <a:ext cx="0" cy="27285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167944" y="5576552"/>
            <a:ext cx="65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80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194983" y="5576552"/>
            <a:ext cx="65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40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072104" y="419851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70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1794457" y="4198513"/>
            <a:ext cx="109306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436263" y="4599422"/>
            <a:ext cx="45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3958107" y="4554618"/>
            <a:ext cx="0" cy="3525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72" idx="1"/>
          </p:cNvCxnSpPr>
          <p:nvPr/>
        </p:nvCxnSpPr>
        <p:spPr>
          <a:xfrm>
            <a:off x="3211134" y="1427988"/>
            <a:ext cx="599122" cy="30128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068268" y="2134950"/>
            <a:ext cx="2247363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Arc 127"/>
          <p:cNvSpPr/>
          <p:nvPr/>
        </p:nvSpPr>
        <p:spPr>
          <a:xfrm rot="5400000">
            <a:off x="4437543" y="2169719"/>
            <a:ext cx="1920566" cy="1848106"/>
          </a:xfrm>
          <a:prstGeom prst="arc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321879" y="2133490"/>
            <a:ext cx="2593788" cy="960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41" idx="2"/>
          </p:cNvCxnSpPr>
          <p:nvPr/>
        </p:nvCxnSpPr>
        <p:spPr>
          <a:xfrm flipV="1">
            <a:off x="4705082" y="683723"/>
            <a:ext cx="4365937" cy="845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290681" y="810746"/>
            <a:ext cx="396897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6321880" y="683723"/>
            <a:ext cx="1193715" cy="1449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 flipH="1" flipV="1">
            <a:off x="7100553" y="810747"/>
            <a:ext cx="12879" cy="1322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Arc 137"/>
          <p:cNvSpPr/>
          <p:nvPr/>
        </p:nvSpPr>
        <p:spPr>
          <a:xfrm rot="16200000">
            <a:off x="6974509" y="897934"/>
            <a:ext cx="374911" cy="12282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/>
          <p:cNvCxnSpPr/>
          <p:nvPr/>
        </p:nvCxnSpPr>
        <p:spPr>
          <a:xfrm flipH="1" flipV="1">
            <a:off x="8620259" y="2133490"/>
            <a:ext cx="295408" cy="9602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6958885" y="2588118"/>
            <a:ext cx="1390918" cy="505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>
            <a:stCxn id="12" idx="1"/>
            <a:endCxn id="12" idx="3"/>
          </p:cNvCxnSpPr>
          <p:nvPr/>
        </p:nvCxnSpPr>
        <p:spPr>
          <a:xfrm>
            <a:off x="1794456" y="2615692"/>
            <a:ext cx="363828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808942" y="4442345"/>
            <a:ext cx="363828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794456" y="5818238"/>
            <a:ext cx="363828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35" idx="1"/>
            <a:endCxn id="135" idx="3"/>
          </p:cNvCxnSpPr>
          <p:nvPr/>
        </p:nvCxnSpPr>
        <p:spPr>
          <a:xfrm>
            <a:off x="6321880" y="1408606"/>
            <a:ext cx="1193715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39" idx="0"/>
          </p:cNvCxnSpPr>
          <p:nvPr/>
        </p:nvCxnSpPr>
        <p:spPr>
          <a:xfrm>
            <a:off x="4737923" y="953765"/>
            <a:ext cx="1697983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737923" y="1865945"/>
            <a:ext cx="1697983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321880" y="953765"/>
            <a:ext cx="11839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6331596" y="1865945"/>
            <a:ext cx="11839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4235645" y="4043478"/>
            <a:ext cx="0" cy="9167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5222916" y="4043478"/>
            <a:ext cx="0" cy="9167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705614" y="4043478"/>
            <a:ext cx="0" cy="9167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6273884"/>
            <a:ext cx="8384146" cy="279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Arc 126"/>
          <p:cNvSpPr/>
          <p:nvPr/>
        </p:nvSpPr>
        <p:spPr>
          <a:xfrm rot="5400000">
            <a:off x="2240094" y="-409169"/>
            <a:ext cx="6385289" cy="6965858"/>
          </a:xfrm>
          <a:prstGeom prst="arc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5584064" y="2302505"/>
            <a:ext cx="4572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503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6" dur="14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9" dur="14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2" dur="1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3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6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9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2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5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8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 animBg="1"/>
      <p:bldP spid="19" grpId="0"/>
      <p:bldP spid="24" grpId="0"/>
      <p:bldP spid="38" grpId="0" animBg="1"/>
      <p:bldP spid="39" grpId="0" animBg="1"/>
      <p:bldP spid="40" grpId="0" animBg="1"/>
      <p:bldP spid="41" grpId="0" animBg="1"/>
      <p:bldP spid="58" grpId="0" animBg="1"/>
      <p:bldP spid="61" grpId="0"/>
      <p:bldP spid="63" grpId="0"/>
      <p:bldP spid="64" grpId="0"/>
      <p:bldP spid="72" grpId="0" animBg="1"/>
      <p:bldP spid="73" grpId="0" animBg="1"/>
      <p:bldP spid="82" grpId="0" animBg="1"/>
      <p:bldP spid="94" grpId="0" animBg="1"/>
      <p:bldP spid="95" grpId="0"/>
      <p:bldP spid="105" grpId="0"/>
      <p:bldP spid="115" grpId="0"/>
      <p:bldP spid="116" grpId="0"/>
      <p:bldP spid="117" grpId="0"/>
      <p:bldP spid="120" grpId="0"/>
      <p:bldP spid="128" grpId="0" animBg="1"/>
      <p:bldP spid="129" grpId="0" animBg="1"/>
      <p:bldP spid="135" grpId="0" animBg="1"/>
      <p:bldP spid="138" grpId="0" animBg="1"/>
      <p:bldP spid="141" grpId="0" animBg="1"/>
      <p:bldP spid="1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61925"/>
            <a:ext cx="8267700" cy="653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5867400" y="6400800"/>
            <a:ext cx="1752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1800">
              <a:latin typeface="Calibri" panose="020F0502020204030204" pitchFamily="34" charset="0"/>
            </a:endParaRP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7839075" y="6462713"/>
            <a:ext cx="2286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1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225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524000" y="3094948"/>
            <a:ext cx="781747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794456" y="2136437"/>
            <a:ext cx="3638282" cy="958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4033236" y="1393935"/>
            <a:ext cx="2144" cy="7439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12615" y="3133703"/>
            <a:ext cx="3148884" cy="36794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                    200</a:t>
            </a:r>
          </a:p>
        </p:txBody>
      </p:sp>
      <p:sp>
        <p:nvSpPr>
          <p:cNvPr id="8" name="Arc 7"/>
          <p:cNvSpPr/>
          <p:nvPr/>
        </p:nvSpPr>
        <p:spPr>
          <a:xfrm>
            <a:off x="4033236" y="696489"/>
            <a:ext cx="1399502" cy="1344834"/>
          </a:xfrm>
          <a:prstGeom prst="arc">
            <a:avLst>
              <a:gd name="adj1" fmla="val 16249735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94456" y="4052002"/>
            <a:ext cx="3638282" cy="22218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887517" y="810746"/>
            <a:ext cx="1423104" cy="1325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83920" y="2125358"/>
            <a:ext cx="12879" cy="944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53421" y="2133490"/>
            <a:ext cx="12879" cy="944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21879" y="2133490"/>
            <a:ext cx="2593788" cy="9602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21880" y="683723"/>
            <a:ext cx="1193715" cy="14497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7100553" y="810747"/>
            <a:ext cx="12879" cy="1322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rot="16200000">
            <a:off x="6974509" y="897934"/>
            <a:ext cx="374911" cy="122822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70891" y="2588330"/>
            <a:ext cx="1390918" cy="5056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5" idx="1"/>
            <a:endCxn id="5" idx="3"/>
          </p:cNvCxnSpPr>
          <p:nvPr/>
        </p:nvCxnSpPr>
        <p:spPr>
          <a:xfrm>
            <a:off x="1794456" y="2615692"/>
            <a:ext cx="363828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94456" y="5861394"/>
            <a:ext cx="363828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6321880" y="1408606"/>
            <a:ext cx="1193715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31596" y="1865945"/>
            <a:ext cx="118399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76233" y="6273883"/>
            <a:ext cx="8384146" cy="27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16200000">
            <a:off x="4005330" y="719507"/>
            <a:ext cx="1399502" cy="1344834"/>
          </a:xfrm>
          <a:prstGeom prst="arc">
            <a:avLst>
              <a:gd name="adj1" fmla="val 16249735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09992" y="1109536"/>
            <a:ext cx="660693" cy="63690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68268" y="1722577"/>
            <a:ext cx="515796" cy="5799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84064" y="2302505"/>
            <a:ext cx="20100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42469" y="2136429"/>
            <a:ext cx="76357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l-GR" dirty="0"/>
              <a:t>Φ</a:t>
            </a:r>
            <a:r>
              <a:rPr lang="en-US" dirty="0"/>
              <a:t> 50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6321880" y="953765"/>
            <a:ext cx="118399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270742" y="953766"/>
            <a:ext cx="934361" cy="900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432738" y="1393934"/>
            <a:ext cx="0" cy="7425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14005" y="4257679"/>
            <a:ext cx="51240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50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598371" y="4067702"/>
            <a:ext cx="0" cy="8934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2380" y="4052001"/>
            <a:ext cx="0" cy="515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887517" y="4567845"/>
            <a:ext cx="13832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032664" y="4945487"/>
            <a:ext cx="14000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032664" y="4567845"/>
            <a:ext cx="0" cy="377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75715" y="5937720"/>
            <a:ext cx="811343" cy="3332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219443" y="5863612"/>
            <a:ext cx="6584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80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94983" y="5576552"/>
            <a:ext cx="6584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40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72104" y="4198513"/>
            <a:ext cx="453970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70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794457" y="4198513"/>
            <a:ext cx="1093061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16954" y="4577367"/>
            <a:ext cx="45079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1808942" y="4442345"/>
            <a:ext cx="363828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235645" y="4043478"/>
            <a:ext cx="0" cy="9167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222916" y="4043478"/>
            <a:ext cx="0" cy="9167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744872" y="3855494"/>
            <a:ext cx="0" cy="1276065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660560" y="3462896"/>
            <a:ext cx="292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 view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435905" y="3462896"/>
            <a:ext cx="1099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Side view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643791" y="6393226"/>
            <a:ext cx="1009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Top view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88726" y="5861394"/>
            <a:ext cx="6584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80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1794457" y="3317358"/>
            <a:ext cx="1505180" cy="116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887058" y="3317359"/>
            <a:ext cx="1545681" cy="1162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54906" y="2047303"/>
            <a:ext cx="60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937864" y="2231969"/>
            <a:ext cx="48295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1"/>
          </p:cNvCxnSpPr>
          <p:nvPr/>
        </p:nvCxnSpPr>
        <p:spPr>
          <a:xfrm flipH="1">
            <a:off x="4020748" y="2231969"/>
            <a:ext cx="43415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862624" y="6039294"/>
            <a:ext cx="558199" cy="2126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538600" y="6054100"/>
            <a:ext cx="558199" cy="2126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0" idx="1"/>
          </p:cNvCxnSpPr>
          <p:nvPr/>
        </p:nvCxnSpPr>
        <p:spPr>
          <a:xfrm flipH="1">
            <a:off x="1784819" y="6048278"/>
            <a:ext cx="43462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905000" y="6039293"/>
            <a:ext cx="43462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368612" y="3256488"/>
            <a:ext cx="136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125</a:t>
            </a:r>
          </a:p>
        </p:txBody>
      </p:sp>
      <p:cxnSp>
        <p:nvCxnSpPr>
          <p:cNvPr id="77" name="Straight Arrow Connector 76"/>
          <p:cNvCxnSpPr>
            <a:stCxn id="75" idx="1"/>
          </p:cNvCxnSpPr>
          <p:nvPr/>
        </p:nvCxnSpPr>
        <p:spPr>
          <a:xfrm flipH="1">
            <a:off x="6331596" y="3441154"/>
            <a:ext cx="103701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871637" y="3441154"/>
            <a:ext cx="104403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141082" y="2416635"/>
            <a:ext cx="51240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50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9125448" y="2104992"/>
            <a:ext cx="0" cy="10151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131402" y="2658387"/>
            <a:ext cx="57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25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7131401" y="2612568"/>
            <a:ext cx="0" cy="45735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41" idx="3"/>
          </p:cNvCxnSpPr>
          <p:nvPr/>
        </p:nvCxnSpPr>
        <p:spPr>
          <a:xfrm>
            <a:off x="3579129" y="5761218"/>
            <a:ext cx="27429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1" idx="1"/>
          </p:cNvCxnSpPr>
          <p:nvPr/>
        </p:nvCxnSpPr>
        <p:spPr>
          <a:xfrm flipH="1">
            <a:off x="2980661" y="5761218"/>
            <a:ext cx="214323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299637" y="5901610"/>
            <a:ext cx="5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3299637" y="5937720"/>
            <a:ext cx="0" cy="33322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498517" y="3179280"/>
            <a:ext cx="57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25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331595" y="3179280"/>
            <a:ext cx="63929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586444" y="1220624"/>
            <a:ext cx="4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104" name="Arc 103"/>
          <p:cNvSpPr/>
          <p:nvPr/>
        </p:nvSpPr>
        <p:spPr>
          <a:xfrm>
            <a:off x="4013816" y="4565600"/>
            <a:ext cx="374911" cy="122822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5253" y="3744478"/>
            <a:ext cx="3147861" cy="280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6722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5714" name="Object 2"/>
          <p:cNvGraphicFramePr>
            <a:graphicFrameLocks noChangeAspect="1"/>
          </p:cNvGraphicFramePr>
          <p:nvPr/>
        </p:nvGraphicFramePr>
        <p:xfrm>
          <a:off x="8826501" y="3263900"/>
          <a:ext cx="110172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" name="Image" r:id="rId3" imgW="1447619" imgH="1638095" progId="Photoshop.Image.6">
                  <p:embed/>
                </p:oleObj>
              </mc:Choice>
              <mc:Fallback>
                <p:oleObj name="Image" r:id="rId3" imgW="1447619" imgH="1638095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1" y="3263900"/>
                        <a:ext cx="110172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15" name="Object 3"/>
          <p:cNvGraphicFramePr>
            <a:graphicFrameLocks noChangeAspect="1"/>
          </p:cNvGraphicFramePr>
          <p:nvPr/>
        </p:nvGraphicFramePr>
        <p:xfrm>
          <a:off x="7086600" y="4800601"/>
          <a:ext cx="13081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7" name="Image" r:id="rId5" imgW="1764457" imgH="1383639" progId="Photoshop.Image.6">
                  <p:embed/>
                </p:oleObj>
              </mc:Choice>
              <mc:Fallback>
                <p:oleObj name="Image" r:id="rId5" imgW="1764457" imgH="1383639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800601"/>
                        <a:ext cx="13081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16" name="Object 4"/>
          <p:cNvGraphicFramePr>
            <a:graphicFrameLocks noChangeAspect="1"/>
          </p:cNvGraphicFramePr>
          <p:nvPr/>
        </p:nvGraphicFramePr>
        <p:xfrm>
          <a:off x="7023100" y="3192464"/>
          <a:ext cx="1435100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" name="Image" r:id="rId7" imgW="1841270" imgH="1752381" progId="Photoshop.Image.6">
                  <p:embed/>
                </p:oleObj>
              </mc:Choice>
              <mc:Fallback>
                <p:oleObj name="Image" r:id="rId7" imgW="1841270" imgH="1752381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3192464"/>
                        <a:ext cx="1435100" cy="13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17" name="Object 5"/>
          <p:cNvGraphicFramePr>
            <a:graphicFrameLocks noChangeAspect="1"/>
          </p:cNvGraphicFramePr>
          <p:nvPr/>
        </p:nvGraphicFramePr>
        <p:xfrm>
          <a:off x="3324225" y="1219200"/>
          <a:ext cx="220345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" name="Image" r:id="rId9" imgW="2907937" imgH="3517460" progId="Photoshop.Image.6">
                  <p:embed/>
                </p:oleObj>
              </mc:Choice>
              <mc:Fallback>
                <p:oleObj name="Image" r:id="rId9" imgW="2907937" imgH="351746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1219200"/>
                        <a:ext cx="220345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18" name="Object 6"/>
          <p:cNvGraphicFramePr>
            <a:graphicFrameLocks noChangeAspect="1"/>
          </p:cNvGraphicFramePr>
          <p:nvPr/>
        </p:nvGraphicFramePr>
        <p:xfrm>
          <a:off x="3238500" y="4383089"/>
          <a:ext cx="236220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0" name="Image" r:id="rId11" imgW="3136508" imgH="1612698" progId="Photoshop.Image.6">
                  <p:embed/>
                </p:oleObj>
              </mc:Choice>
              <mc:Fallback>
                <p:oleObj name="Image" r:id="rId11" imgW="3136508" imgH="1612698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383089"/>
                        <a:ext cx="2362200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19" name="Object 7"/>
          <p:cNvGraphicFramePr>
            <a:graphicFrameLocks noChangeAspect="1"/>
          </p:cNvGraphicFramePr>
          <p:nvPr/>
        </p:nvGraphicFramePr>
        <p:xfrm>
          <a:off x="1733550" y="495300"/>
          <a:ext cx="1239838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" name="Image" r:id="rId13" imgW="1587302" imgH="2780952" progId="Photoshop.Image.6">
                  <p:embed/>
                </p:oleObj>
              </mc:Choice>
              <mc:Fallback>
                <p:oleObj name="Image" r:id="rId13" imgW="1587302" imgH="2780952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495300"/>
                        <a:ext cx="1239838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20" name="Object 8"/>
          <p:cNvGraphicFramePr>
            <a:graphicFrameLocks noChangeAspect="1"/>
          </p:cNvGraphicFramePr>
          <p:nvPr/>
        </p:nvGraphicFramePr>
        <p:xfrm>
          <a:off x="5791201" y="571500"/>
          <a:ext cx="103346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2" name="Image" r:id="rId15" imgW="1332863" imgH="2361905" progId="Photoshop.Image.6">
                  <p:embed/>
                </p:oleObj>
              </mc:Choice>
              <mc:Fallback>
                <p:oleObj name="Image" r:id="rId15" imgW="1332863" imgH="2361905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571500"/>
                        <a:ext cx="1033463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5721" name="Group 9"/>
          <p:cNvGrpSpPr>
            <a:grpSpLocks/>
          </p:cNvGrpSpPr>
          <p:nvPr/>
        </p:nvGrpSpPr>
        <p:grpSpPr bwMode="auto">
          <a:xfrm>
            <a:off x="7315200" y="3276600"/>
            <a:ext cx="2286000" cy="838200"/>
            <a:chOff x="3648" y="2064"/>
            <a:chExt cx="1440" cy="528"/>
          </a:xfrm>
        </p:grpSpPr>
        <p:sp>
          <p:nvSpPr>
            <p:cNvPr id="755722" name="Line 10"/>
            <p:cNvSpPr>
              <a:spLocks noChangeShapeType="1"/>
            </p:cNvSpPr>
            <p:nvPr/>
          </p:nvSpPr>
          <p:spPr bwMode="auto">
            <a:xfrm>
              <a:off x="3984" y="2352"/>
              <a:ext cx="1056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23" name="Line 11"/>
            <p:cNvSpPr>
              <a:spLocks noChangeShapeType="1"/>
            </p:cNvSpPr>
            <p:nvPr/>
          </p:nvSpPr>
          <p:spPr bwMode="auto">
            <a:xfrm>
              <a:off x="3648" y="2592"/>
              <a:ext cx="144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24" name="Line 12"/>
            <p:cNvSpPr>
              <a:spLocks noChangeShapeType="1"/>
            </p:cNvSpPr>
            <p:nvPr/>
          </p:nvSpPr>
          <p:spPr bwMode="auto">
            <a:xfrm>
              <a:off x="4176" y="2064"/>
              <a:ext cx="576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55725" name="Group 13"/>
          <p:cNvGrpSpPr>
            <a:grpSpLocks/>
          </p:cNvGrpSpPr>
          <p:nvPr/>
        </p:nvGrpSpPr>
        <p:grpSpPr bwMode="auto">
          <a:xfrm>
            <a:off x="7086600" y="3581400"/>
            <a:ext cx="1295400" cy="1752600"/>
            <a:chOff x="3504" y="2256"/>
            <a:chExt cx="816" cy="1104"/>
          </a:xfrm>
        </p:grpSpPr>
        <p:sp>
          <p:nvSpPr>
            <p:cNvPr id="755726" name="Line 14"/>
            <p:cNvSpPr>
              <a:spLocks noChangeShapeType="1"/>
            </p:cNvSpPr>
            <p:nvPr/>
          </p:nvSpPr>
          <p:spPr bwMode="auto">
            <a:xfrm>
              <a:off x="4032" y="2256"/>
              <a:ext cx="0" cy="110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27" name="Line 15"/>
            <p:cNvSpPr>
              <a:spLocks noChangeShapeType="1"/>
            </p:cNvSpPr>
            <p:nvPr/>
          </p:nvSpPr>
          <p:spPr bwMode="auto">
            <a:xfrm>
              <a:off x="3744" y="2496"/>
              <a:ext cx="0" cy="86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28" name="Line 16"/>
            <p:cNvSpPr>
              <a:spLocks noChangeShapeType="1"/>
            </p:cNvSpPr>
            <p:nvPr/>
          </p:nvSpPr>
          <p:spPr bwMode="auto">
            <a:xfrm>
              <a:off x="3504" y="2784"/>
              <a:ext cx="0" cy="33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29" name="Line 17"/>
            <p:cNvSpPr>
              <a:spLocks noChangeShapeType="1"/>
            </p:cNvSpPr>
            <p:nvPr/>
          </p:nvSpPr>
          <p:spPr bwMode="auto">
            <a:xfrm>
              <a:off x="4320" y="2736"/>
              <a:ext cx="0" cy="33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55730" name="Group 18"/>
          <p:cNvGrpSpPr>
            <a:grpSpLocks/>
          </p:cNvGrpSpPr>
          <p:nvPr/>
        </p:nvGrpSpPr>
        <p:grpSpPr bwMode="auto">
          <a:xfrm>
            <a:off x="1676400" y="533400"/>
            <a:ext cx="3124200" cy="2933700"/>
            <a:chOff x="528" y="240"/>
            <a:chExt cx="1968" cy="1848"/>
          </a:xfrm>
        </p:grpSpPr>
        <p:sp>
          <p:nvSpPr>
            <p:cNvPr id="755731" name="Line 19"/>
            <p:cNvSpPr>
              <a:spLocks noChangeShapeType="1"/>
            </p:cNvSpPr>
            <p:nvPr/>
          </p:nvSpPr>
          <p:spPr bwMode="auto">
            <a:xfrm flipH="1" flipV="1">
              <a:off x="528" y="1488"/>
              <a:ext cx="1200" cy="6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32" name="Line 20"/>
            <p:cNvSpPr>
              <a:spLocks noChangeShapeType="1"/>
            </p:cNvSpPr>
            <p:nvPr/>
          </p:nvSpPr>
          <p:spPr bwMode="auto">
            <a:xfrm flipH="1" flipV="1">
              <a:off x="1248" y="240"/>
              <a:ext cx="1248" cy="62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33" name="Line 21"/>
            <p:cNvSpPr>
              <a:spLocks noChangeShapeType="1"/>
            </p:cNvSpPr>
            <p:nvPr/>
          </p:nvSpPr>
          <p:spPr bwMode="auto">
            <a:xfrm flipH="1" flipV="1">
              <a:off x="576" y="672"/>
              <a:ext cx="1264" cy="62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34" name="Line 22"/>
            <p:cNvSpPr>
              <a:spLocks noChangeShapeType="1"/>
            </p:cNvSpPr>
            <p:nvPr/>
          </p:nvSpPr>
          <p:spPr bwMode="auto">
            <a:xfrm>
              <a:off x="1296" y="1120"/>
              <a:ext cx="288" cy="14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35" name="Line 23"/>
            <p:cNvSpPr>
              <a:spLocks noChangeShapeType="1"/>
            </p:cNvSpPr>
            <p:nvPr/>
          </p:nvSpPr>
          <p:spPr bwMode="auto">
            <a:xfrm flipH="1" flipV="1">
              <a:off x="1344" y="10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36" name="Line 24"/>
            <p:cNvSpPr>
              <a:spLocks noChangeShapeType="1"/>
            </p:cNvSpPr>
            <p:nvPr/>
          </p:nvSpPr>
          <p:spPr bwMode="auto">
            <a:xfrm flipH="1" flipV="1">
              <a:off x="1920" y="568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37" name="Line 25"/>
            <p:cNvSpPr>
              <a:spLocks noChangeShapeType="1"/>
            </p:cNvSpPr>
            <p:nvPr/>
          </p:nvSpPr>
          <p:spPr bwMode="auto">
            <a:xfrm flipH="1" flipV="1">
              <a:off x="1240" y="1832"/>
              <a:ext cx="20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55738" name="AutoShape 26"/>
          <p:cNvSpPr>
            <a:spLocks noChangeArrowheads="1"/>
          </p:cNvSpPr>
          <p:nvPr/>
        </p:nvSpPr>
        <p:spPr bwMode="auto">
          <a:xfrm rot="2041927">
            <a:off x="5638800" y="3276600"/>
            <a:ext cx="685800" cy="304800"/>
          </a:xfrm>
          <a:prstGeom prst="lef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5739" name="AutoShape 27"/>
          <p:cNvSpPr>
            <a:spLocks noChangeArrowheads="1"/>
          </p:cNvSpPr>
          <p:nvPr/>
        </p:nvSpPr>
        <p:spPr bwMode="auto">
          <a:xfrm rot="-5432475">
            <a:off x="4229100" y="493713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755740" name="Group 28"/>
          <p:cNvGrpSpPr>
            <a:grpSpLocks/>
          </p:cNvGrpSpPr>
          <p:nvPr/>
        </p:nvGrpSpPr>
        <p:grpSpPr bwMode="auto">
          <a:xfrm>
            <a:off x="3352800" y="2819400"/>
            <a:ext cx="2082800" cy="2819400"/>
            <a:chOff x="1584" y="1680"/>
            <a:chExt cx="1312" cy="1776"/>
          </a:xfrm>
        </p:grpSpPr>
        <p:sp>
          <p:nvSpPr>
            <p:cNvPr id="755741" name="Line 29"/>
            <p:cNvSpPr>
              <a:spLocks noChangeShapeType="1"/>
            </p:cNvSpPr>
            <p:nvPr/>
          </p:nvSpPr>
          <p:spPr bwMode="auto">
            <a:xfrm flipV="1">
              <a:off x="2352" y="2208"/>
              <a:ext cx="0" cy="52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755742" name="Group 30"/>
            <p:cNvGrpSpPr>
              <a:grpSpLocks/>
            </p:cNvGrpSpPr>
            <p:nvPr/>
          </p:nvGrpSpPr>
          <p:grpSpPr bwMode="auto">
            <a:xfrm>
              <a:off x="1584" y="1680"/>
              <a:ext cx="1312" cy="1776"/>
              <a:chOff x="1584" y="1680"/>
              <a:chExt cx="1312" cy="1776"/>
            </a:xfrm>
          </p:grpSpPr>
          <p:grpSp>
            <p:nvGrpSpPr>
              <p:cNvPr id="755743" name="Group 31"/>
              <p:cNvGrpSpPr>
                <a:grpSpLocks/>
              </p:cNvGrpSpPr>
              <p:nvPr/>
            </p:nvGrpSpPr>
            <p:grpSpPr bwMode="auto">
              <a:xfrm>
                <a:off x="1584" y="1680"/>
                <a:ext cx="1312" cy="1776"/>
                <a:chOff x="1584" y="1680"/>
                <a:chExt cx="1312" cy="1776"/>
              </a:xfrm>
            </p:grpSpPr>
            <p:sp>
              <p:nvSpPr>
                <p:cNvPr id="755744" name="Line 32"/>
                <p:cNvSpPr>
                  <a:spLocks noChangeShapeType="1"/>
                </p:cNvSpPr>
                <p:nvPr/>
              </p:nvSpPr>
              <p:spPr bwMode="auto">
                <a:xfrm>
                  <a:off x="1584" y="172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55745" name="Line 33"/>
                <p:cNvSpPr>
                  <a:spLocks noChangeShapeType="1"/>
                </p:cNvSpPr>
                <p:nvPr/>
              </p:nvSpPr>
              <p:spPr bwMode="auto">
                <a:xfrm>
                  <a:off x="2160" y="2112"/>
                  <a:ext cx="0" cy="1344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55746" name="Line 34"/>
                <p:cNvSpPr>
                  <a:spLocks noChangeShapeType="1"/>
                </p:cNvSpPr>
                <p:nvPr/>
              </p:nvSpPr>
              <p:spPr bwMode="auto">
                <a:xfrm>
                  <a:off x="2896" y="1680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755747" name="Line 35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5748" name="Line 36"/>
              <p:cNvSpPr>
                <a:spLocks noChangeShapeType="1"/>
              </p:cNvSpPr>
              <p:nvPr/>
            </p:nvSpPr>
            <p:spPr bwMode="auto">
              <a:xfrm>
                <a:off x="2160" y="268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5749" name="Line 37"/>
              <p:cNvSpPr>
                <a:spLocks noChangeShapeType="1"/>
              </p:cNvSpPr>
              <p:nvPr/>
            </p:nvSpPr>
            <p:spPr bwMode="auto">
              <a:xfrm>
                <a:off x="2896" y="24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5750" name="Line 38"/>
              <p:cNvSpPr>
                <a:spLocks noChangeShapeType="1"/>
              </p:cNvSpPr>
              <p:nvPr/>
            </p:nvSpPr>
            <p:spPr bwMode="auto">
              <a:xfrm>
                <a:off x="2352" y="22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755751" name="Group 39"/>
          <p:cNvGrpSpPr>
            <a:grpSpLocks/>
          </p:cNvGrpSpPr>
          <p:nvPr/>
        </p:nvGrpSpPr>
        <p:grpSpPr bwMode="auto">
          <a:xfrm>
            <a:off x="4495800" y="444500"/>
            <a:ext cx="2514600" cy="2698750"/>
            <a:chOff x="2304" y="184"/>
            <a:chExt cx="1584" cy="1700"/>
          </a:xfrm>
        </p:grpSpPr>
        <p:sp>
          <p:nvSpPr>
            <p:cNvPr id="755752" name="Line 40"/>
            <p:cNvSpPr>
              <a:spLocks noChangeShapeType="1"/>
            </p:cNvSpPr>
            <p:nvPr/>
          </p:nvSpPr>
          <p:spPr bwMode="auto">
            <a:xfrm flipV="1">
              <a:off x="2304" y="184"/>
              <a:ext cx="1008" cy="56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53" name="Line 41"/>
            <p:cNvSpPr>
              <a:spLocks noChangeShapeType="1"/>
            </p:cNvSpPr>
            <p:nvPr/>
          </p:nvSpPr>
          <p:spPr bwMode="auto">
            <a:xfrm flipV="1">
              <a:off x="2688" y="456"/>
              <a:ext cx="1200" cy="67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54" name="Line 42"/>
            <p:cNvSpPr>
              <a:spLocks noChangeShapeType="1"/>
            </p:cNvSpPr>
            <p:nvPr/>
          </p:nvSpPr>
          <p:spPr bwMode="auto">
            <a:xfrm flipV="1">
              <a:off x="2880" y="1296"/>
              <a:ext cx="1008" cy="5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55" name="Line 43"/>
            <p:cNvSpPr>
              <a:spLocks noChangeShapeType="1"/>
            </p:cNvSpPr>
            <p:nvPr/>
          </p:nvSpPr>
          <p:spPr bwMode="auto">
            <a:xfrm flipV="1">
              <a:off x="2688" y="672"/>
              <a:ext cx="1176" cy="70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56" name="Line 44"/>
            <p:cNvSpPr>
              <a:spLocks noChangeShapeType="1"/>
            </p:cNvSpPr>
            <p:nvPr/>
          </p:nvSpPr>
          <p:spPr bwMode="auto">
            <a:xfrm flipV="1">
              <a:off x="2664" y="40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57" name="Line 45"/>
            <p:cNvSpPr>
              <a:spLocks noChangeShapeType="1"/>
            </p:cNvSpPr>
            <p:nvPr/>
          </p:nvSpPr>
          <p:spPr bwMode="auto">
            <a:xfrm flipV="1">
              <a:off x="3360" y="64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58" name="Line 46"/>
            <p:cNvSpPr>
              <a:spLocks noChangeShapeType="1"/>
            </p:cNvSpPr>
            <p:nvPr/>
          </p:nvSpPr>
          <p:spPr bwMode="auto">
            <a:xfrm flipV="1">
              <a:off x="3464" y="139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59" name="Line 47"/>
            <p:cNvSpPr>
              <a:spLocks noChangeShapeType="1"/>
            </p:cNvSpPr>
            <p:nvPr/>
          </p:nvSpPr>
          <p:spPr bwMode="auto">
            <a:xfrm flipV="1">
              <a:off x="2880" y="117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55760" name="AutoShape 48"/>
          <p:cNvSpPr>
            <a:spLocks noChangeArrowheads="1"/>
          </p:cNvSpPr>
          <p:nvPr/>
        </p:nvSpPr>
        <p:spPr bwMode="auto">
          <a:xfrm rot="8594783">
            <a:off x="2286000" y="3505200"/>
            <a:ext cx="685800" cy="304800"/>
          </a:xfrm>
          <a:prstGeom prst="lef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755761" name="Group 49"/>
          <p:cNvGrpSpPr>
            <a:grpSpLocks/>
          </p:cNvGrpSpPr>
          <p:nvPr/>
        </p:nvGrpSpPr>
        <p:grpSpPr bwMode="auto">
          <a:xfrm>
            <a:off x="7086600" y="4800600"/>
            <a:ext cx="1295400" cy="1047750"/>
            <a:chOff x="3504" y="3024"/>
            <a:chExt cx="816" cy="660"/>
          </a:xfrm>
        </p:grpSpPr>
        <p:sp>
          <p:nvSpPr>
            <p:cNvPr id="755762" name="Line 50"/>
            <p:cNvSpPr>
              <a:spLocks noChangeShapeType="1"/>
            </p:cNvSpPr>
            <p:nvPr/>
          </p:nvSpPr>
          <p:spPr bwMode="auto">
            <a:xfrm>
              <a:off x="3504" y="3024"/>
              <a:ext cx="0" cy="6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63" name="Line 51"/>
            <p:cNvSpPr>
              <a:spLocks noChangeShapeType="1"/>
            </p:cNvSpPr>
            <p:nvPr/>
          </p:nvSpPr>
          <p:spPr bwMode="auto">
            <a:xfrm>
              <a:off x="4320" y="3024"/>
              <a:ext cx="0" cy="6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64" name="Line 52"/>
            <p:cNvSpPr>
              <a:spLocks noChangeShapeType="1"/>
            </p:cNvSpPr>
            <p:nvPr/>
          </p:nvSpPr>
          <p:spPr bwMode="auto">
            <a:xfrm>
              <a:off x="3504" y="3024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65" name="Line 53"/>
            <p:cNvSpPr>
              <a:spLocks noChangeShapeType="1"/>
            </p:cNvSpPr>
            <p:nvPr/>
          </p:nvSpPr>
          <p:spPr bwMode="auto">
            <a:xfrm>
              <a:off x="3504" y="326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66" name="Line 54"/>
            <p:cNvSpPr>
              <a:spLocks noChangeShapeType="1"/>
            </p:cNvSpPr>
            <p:nvPr/>
          </p:nvSpPr>
          <p:spPr bwMode="auto">
            <a:xfrm>
              <a:off x="4032" y="32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67" name="Line 55"/>
            <p:cNvSpPr>
              <a:spLocks noChangeShapeType="1"/>
            </p:cNvSpPr>
            <p:nvPr/>
          </p:nvSpPr>
          <p:spPr bwMode="auto">
            <a:xfrm>
              <a:off x="3504" y="367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68" name="Line 56"/>
            <p:cNvSpPr>
              <a:spLocks noChangeShapeType="1"/>
            </p:cNvSpPr>
            <p:nvPr/>
          </p:nvSpPr>
          <p:spPr bwMode="auto">
            <a:xfrm>
              <a:off x="3744" y="32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55769" name="Group 57"/>
          <p:cNvGrpSpPr>
            <a:grpSpLocks/>
          </p:cNvGrpSpPr>
          <p:nvPr/>
        </p:nvGrpSpPr>
        <p:grpSpPr bwMode="auto">
          <a:xfrm>
            <a:off x="6308725" y="4229101"/>
            <a:ext cx="4108450" cy="366713"/>
            <a:chOff x="3014" y="2664"/>
            <a:chExt cx="2588" cy="231"/>
          </a:xfrm>
        </p:grpSpPr>
        <p:sp>
          <p:nvSpPr>
            <p:cNvPr id="755770" name="Line 58"/>
            <p:cNvSpPr>
              <a:spLocks noChangeShapeType="1"/>
            </p:cNvSpPr>
            <p:nvPr/>
          </p:nvSpPr>
          <p:spPr bwMode="auto">
            <a:xfrm>
              <a:off x="3168" y="283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71" name="Text Box 59"/>
            <p:cNvSpPr txBox="1">
              <a:spLocks noChangeArrowheads="1"/>
            </p:cNvSpPr>
            <p:nvPr/>
          </p:nvSpPr>
          <p:spPr bwMode="auto">
            <a:xfrm>
              <a:off x="3014" y="266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55772" name="Text Box 60"/>
            <p:cNvSpPr txBox="1">
              <a:spLocks noChangeArrowheads="1"/>
            </p:cNvSpPr>
            <p:nvPr/>
          </p:nvSpPr>
          <p:spPr bwMode="auto">
            <a:xfrm>
              <a:off x="5414" y="266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755773" name="Text Box 61"/>
          <p:cNvSpPr txBox="1">
            <a:spLocks noChangeArrowheads="1"/>
          </p:cNvSpPr>
          <p:nvPr/>
        </p:nvSpPr>
        <p:spPr bwMode="auto">
          <a:xfrm>
            <a:off x="7118351" y="2932114"/>
            <a:ext cx="11233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FRONT VIEW</a:t>
            </a:r>
          </a:p>
        </p:txBody>
      </p:sp>
      <p:sp>
        <p:nvSpPr>
          <p:cNvPr id="755774" name="Text Box 62"/>
          <p:cNvSpPr txBox="1">
            <a:spLocks noChangeArrowheads="1"/>
          </p:cNvSpPr>
          <p:nvPr/>
        </p:nvSpPr>
        <p:spPr bwMode="auto">
          <a:xfrm>
            <a:off x="7191376" y="5810251"/>
            <a:ext cx="9044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TOP VIEW</a:t>
            </a:r>
          </a:p>
        </p:txBody>
      </p:sp>
      <p:sp>
        <p:nvSpPr>
          <p:cNvPr id="755775" name="Text Box 63"/>
          <p:cNvSpPr txBox="1">
            <a:spLocks noChangeArrowheads="1"/>
          </p:cNvSpPr>
          <p:nvPr/>
        </p:nvSpPr>
        <p:spPr bwMode="auto">
          <a:xfrm>
            <a:off x="8705850" y="2935289"/>
            <a:ext cx="1295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L.H.SIDE VIEW</a:t>
            </a:r>
          </a:p>
        </p:txBody>
      </p:sp>
      <p:sp>
        <p:nvSpPr>
          <p:cNvPr id="755776" name="Line 64"/>
          <p:cNvSpPr>
            <a:spLocks noChangeShapeType="1"/>
          </p:cNvSpPr>
          <p:nvPr/>
        </p:nvSpPr>
        <p:spPr bwMode="auto">
          <a:xfrm>
            <a:off x="65532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5777" name="Line 65"/>
          <p:cNvSpPr>
            <a:spLocks noChangeShapeType="1"/>
          </p:cNvSpPr>
          <p:nvPr/>
        </p:nvSpPr>
        <p:spPr bwMode="auto">
          <a:xfrm>
            <a:off x="76962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55778" name="Group 66"/>
          <p:cNvGrpSpPr>
            <a:grpSpLocks/>
          </p:cNvGrpSpPr>
          <p:nvPr/>
        </p:nvGrpSpPr>
        <p:grpSpPr bwMode="auto">
          <a:xfrm>
            <a:off x="7086600" y="3276600"/>
            <a:ext cx="1295400" cy="1219200"/>
            <a:chOff x="3504" y="2064"/>
            <a:chExt cx="816" cy="768"/>
          </a:xfrm>
        </p:grpSpPr>
        <p:sp>
          <p:nvSpPr>
            <p:cNvPr id="755779" name="Line 67"/>
            <p:cNvSpPr>
              <a:spLocks noChangeShapeType="1"/>
            </p:cNvSpPr>
            <p:nvPr/>
          </p:nvSpPr>
          <p:spPr bwMode="auto">
            <a:xfrm>
              <a:off x="3504" y="2064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80" name="Line 68"/>
            <p:cNvSpPr>
              <a:spLocks noChangeShapeType="1"/>
            </p:cNvSpPr>
            <p:nvPr/>
          </p:nvSpPr>
          <p:spPr bwMode="auto">
            <a:xfrm>
              <a:off x="3504" y="2064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81" name="Line 69"/>
            <p:cNvSpPr>
              <a:spLocks noChangeShapeType="1"/>
            </p:cNvSpPr>
            <p:nvPr/>
          </p:nvSpPr>
          <p:spPr bwMode="auto">
            <a:xfrm>
              <a:off x="4320" y="2064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82" name="Line 70"/>
            <p:cNvSpPr>
              <a:spLocks noChangeShapeType="1"/>
            </p:cNvSpPr>
            <p:nvPr/>
          </p:nvSpPr>
          <p:spPr bwMode="auto">
            <a:xfrm>
              <a:off x="4032" y="206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83" name="Line 71"/>
            <p:cNvSpPr>
              <a:spLocks noChangeShapeType="1"/>
            </p:cNvSpPr>
            <p:nvPr/>
          </p:nvSpPr>
          <p:spPr bwMode="auto">
            <a:xfrm flipH="1">
              <a:off x="3744" y="235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84" name="Line 72"/>
            <p:cNvSpPr>
              <a:spLocks noChangeShapeType="1"/>
            </p:cNvSpPr>
            <p:nvPr/>
          </p:nvSpPr>
          <p:spPr bwMode="auto">
            <a:xfrm>
              <a:off x="3744" y="235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85" name="Line 73"/>
            <p:cNvSpPr>
              <a:spLocks noChangeShapeType="1"/>
            </p:cNvSpPr>
            <p:nvPr/>
          </p:nvSpPr>
          <p:spPr bwMode="auto">
            <a:xfrm flipH="1">
              <a:off x="3504" y="259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86" name="Line 74"/>
            <p:cNvSpPr>
              <a:spLocks noChangeShapeType="1"/>
            </p:cNvSpPr>
            <p:nvPr/>
          </p:nvSpPr>
          <p:spPr bwMode="auto">
            <a:xfrm>
              <a:off x="3504" y="283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55787" name="Group 75"/>
          <p:cNvGrpSpPr>
            <a:grpSpLocks/>
          </p:cNvGrpSpPr>
          <p:nvPr/>
        </p:nvGrpSpPr>
        <p:grpSpPr bwMode="auto">
          <a:xfrm>
            <a:off x="8839200" y="3276600"/>
            <a:ext cx="1066800" cy="1219200"/>
            <a:chOff x="4608" y="2064"/>
            <a:chExt cx="672" cy="768"/>
          </a:xfrm>
        </p:grpSpPr>
        <p:sp>
          <p:nvSpPr>
            <p:cNvPr id="755788" name="Line 76"/>
            <p:cNvSpPr>
              <a:spLocks noChangeShapeType="1"/>
            </p:cNvSpPr>
            <p:nvPr/>
          </p:nvSpPr>
          <p:spPr bwMode="auto">
            <a:xfrm>
              <a:off x="4608" y="2064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89" name="Line 77"/>
            <p:cNvSpPr>
              <a:spLocks noChangeShapeType="1"/>
            </p:cNvSpPr>
            <p:nvPr/>
          </p:nvSpPr>
          <p:spPr bwMode="auto">
            <a:xfrm>
              <a:off x="4608" y="206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90" name="Line 78"/>
            <p:cNvSpPr>
              <a:spLocks noChangeShapeType="1"/>
            </p:cNvSpPr>
            <p:nvPr/>
          </p:nvSpPr>
          <p:spPr bwMode="auto">
            <a:xfrm>
              <a:off x="4896" y="2064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91" name="Line 79"/>
            <p:cNvSpPr>
              <a:spLocks noChangeShapeType="1"/>
            </p:cNvSpPr>
            <p:nvPr/>
          </p:nvSpPr>
          <p:spPr bwMode="auto">
            <a:xfrm>
              <a:off x="4896" y="259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92" name="Line 80"/>
            <p:cNvSpPr>
              <a:spLocks noChangeShapeType="1"/>
            </p:cNvSpPr>
            <p:nvPr/>
          </p:nvSpPr>
          <p:spPr bwMode="auto">
            <a:xfrm>
              <a:off x="5280" y="2064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93" name="Line 81"/>
            <p:cNvSpPr>
              <a:spLocks noChangeShapeType="1"/>
            </p:cNvSpPr>
            <p:nvPr/>
          </p:nvSpPr>
          <p:spPr bwMode="auto">
            <a:xfrm>
              <a:off x="4896" y="235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94" name="Line 82"/>
            <p:cNvSpPr>
              <a:spLocks noChangeShapeType="1"/>
            </p:cNvSpPr>
            <p:nvPr/>
          </p:nvSpPr>
          <p:spPr bwMode="auto">
            <a:xfrm>
              <a:off x="4608" y="283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55795" name="Text Box 83"/>
          <p:cNvSpPr txBox="1">
            <a:spLocks noChangeArrowheads="1"/>
          </p:cNvSpPr>
          <p:nvPr/>
        </p:nvSpPr>
        <p:spPr bwMode="auto">
          <a:xfrm rot="2136515">
            <a:off x="5826125" y="3241676"/>
            <a:ext cx="717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>
                <a:latin typeface="Times New Roman" panose="02020603050405020304" pitchFamily="18" charset="0"/>
              </a:rPr>
              <a:t>FOR F.V.</a:t>
            </a:r>
          </a:p>
        </p:txBody>
      </p:sp>
      <p:sp>
        <p:nvSpPr>
          <p:cNvPr id="755796" name="Text Box 84"/>
          <p:cNvSpPr txBox="1">
            <a:spLocks noChangeArrowheads="1"/>
          </p:cNvSpPr>
          <p:nvPr/>
        </p:nvSpPr>
        <p:spPr bwMode="auto">
          <a:xfrm rot="-2169755">
            <a:off x="2085976" y="3457576"/>
            <a:ext cx="7096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>
                <a:latin typeface="Times New Roman" panose="02020603050405020304" pitchFamily="18" charset="0"/>
              </a:rPr>
              <a:t>FOR S.V.</a:t>
            </a:r>
          </a:p>
        </p:txBody>
      </p:sp>
      <p:sp>
        <p:nvSpPr>
          <p:cNvPr id="755797" name="Text Box 85"/>
          <p:cNvSpPr txBox="1">
            <a:spLocks noChangeArrowheads="1"/>
          </p:cNvSpPr>
          <p:nvPr/>
        </p:nvSpPr>
        <p:spPr bwMode="auto">
          <a:xfrm>
            <a:off x="4152900" y="171451"/>
            <a:ext cx="723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>
                <a:latin typeface="Times New Roman" panose="02020603050405020304" pitchFamily="18" charset="0"/>
              </a:rPr>
              <a:t>FOR T.V.</a:t>
            </a:r>
          </a:p>
        </p:txBody>
      </p:sp>
      <p:sp>
        <p:nvSpPr>
          <p:cNvPr id="755798" name="Text Box 86"/>
          <p:cNvSpPr txBox="1">
            <a:spLocks noChangeArrowheads="1"/>
          </p:cNvSpPr>
          <p:nvPr/>
        </p:nvSpPr>
        <p:spPr bwMode="auto">
          <a:xfrm>
            <a:off x="1892300" y="5721350"/>
            <a:ext cx="4870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>
                <a:latin typeface="Arial Black" panose="020B0A04020102020204" pitchFamily="34" charset="0"/>
              </a:rPr>
              <a:t>PICTORIAL PRESENTATION IS GIVEN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DRAW THREE VIEWS OF THIS OBJECT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BY FIRST ANGLE PROJECTION METHOD</a:t>
            </a:r>
          </a:p>
        </p:txBody>
      </p:sp>
      <p:sp>
        <p:nvSpPr>
          <p:cNvPr id="755799" name="Text Box 87"/>
          <p:cNvSpPr txBox="1">
            <a:spLocks noChangeArrowheads="1"/>
          </p:cNvSpPr>
          <p:nvPr/>
        </p:nvSpPr>
        <p:spPr bwMode="auto">
          <a:xfrm>
            <a:off x="7229475" y="2146300"/>
            <a:ext cx="35499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latin typeface="Times New Roman" panose="02020603050405020304" pitchFamily="18" charset="0"/>
              </a:rPr>
              <a:t>ORTHOGRAPHIC PROJECTIONS</a:t>
            </a:r>
          </a:p>
        </p:txBody>
      </p:sp>
      <p:sp>
        <p:nvSpPr>
          <p:cNvPr id="755800" name="WordArt 88"/>
          <p:cNvSpPr>
            <a:spLocks noChangeArrowheads="1" noChangeShapeType="1" noTextEdit="1"/>
          </p:cNvSpPr>
          <p:nvPr/>
        </p:nvSpPr>
        <p:spPr bwMode="auto">
          <a:xfrm>
            <a:off x="2057400" y="457200"/>
            <a:ext cx="32385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IN" sz="20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F.V.</a:t>
            </a:r>
          </a:p>
        </p:txBody>
      </p:sp>
      <p:sp>
        <p:nvSpPr>
          <p:cNvPr id="755801" name="WordArt 89"/>
          <p:cNvSpPr>
            <a:spLocks noChangeArrowheads="1" noChangeShapeType="1" noTextEdit="1"/>
          </p:cNvSpPr>
          <p:nvPr/>
        </p:nvSpPr>
        <p:spPr bwMode="auto">
          <a:xfrm>
            <a:off x="6162675" y="304801"/>
            <a:ext cx="349250" cy="5000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Down">
              <a:avLst>
                <a:gd name="adj" fmla="val 57407"/>
              </a:avLst>
            </a:prstTxWarp>
          </a:bodyPr>
          <a:lstStyle/>
          <a:p>
            <a:pPr algn="ctr"/>
            <a:r>
              <a:rPr lang="en-IN" sz="24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S.V.</a:t>
            </a:r>
          </a:p>
        </p:txBody>
      </p:sp>
      <p:graphicFrame>
        <p:nvGraphicFramePr>
          <p:cNvPr id="755802" name="Object 90"/>
          <p:cNvGraphicFramePr>
            <a:graphicFrameLocks noChangeAspect="1"/>
          </p:cNvGraphicFramePr>
          <p:nvPr/>
        </p:nvGraphicFramePr>
        <p:xfrm>
          <a:off x="4876801" y="5257800"/>
          <a:ext cx="4302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" name="CorelDRAW" r:id="rId17" imgW="429480" imgH="311040" progId="CorelDRAW.Graphic.11">
                  <p:embed/>
                </p:oleObj>
              </mc:Choice>
              <mc:Fallback>
                <p:oleObj name="CorelDRAW" r:id="rId17" imgW="429480" imgH="31104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5257800"/>
                        <a:ext cx="43021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5811" name="Group 99"/>
          <p:cNvGrpSpPr>
            <a:grpSpLocks/>
          </p:cNvGrpSpPr>
          <p:nvPr/>
        </p:nvGrpSpPr>
        <p:grpSpPr bwMode="auto">
          <a:xfrm>
            <a:off x="9540876" y="46038"/>
            <a:ext cx="1096963" cy="182562"/>
            <a:chOff x="5050" y="29"/>
            <a:chExt cx="691" cy="115"/>
          </a:xfrm>
        </p:grpSpPr>
        <p:sp>
          <p:nvSpPr>
            <p:cNvPr id="755812" name="AutoShape 100">
              <a:hlinkClick r:id="rId19" action="ppaction://hlinksldjump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050" y="29"/>
              <a:ext cx="115" cy="115"/>
            </a:xfrm>
            <a:prstGeom prst="actionButtonHom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5813" name="AutoShape 101">
              <a:hlinkClick r:id="" action="ppaction://hlinkshowjump?jump=previous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280" y="29"/>
              <a:ext cx="116" cy="115"/>
            </a:xfrm>
            <a:prstGeom prst="actionButtonBackPrevious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5814" name="AutoShape 102">
              <a:hlinkClick r:id="" action="ppaction://hlinkshowjump?jump=nex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396" y="29"/>
              <a:ext cx="115" cy="115"/>
            </a:xfrm>
            <a:prstGeom prst="actionButtonForwardNex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5815" name="AutoShape 103">
              <a:hlinkClick r:id="" action="ppaction://hlinkshowjump?jump=fir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165" y="29"/>
              <a:ext cx="115" cy="115"/>
            </a:xfrm>
            <a:prstGeom prst="actionButtonBeginning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5816" name="AutoShape 104">
              <a:hlinkClick r:id="" action="ppaction://hlinkshowjump?jump=la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511" y="29"/>
              <a:ext cx="115" cy="115"/>
            </a:xfrm>
            <a:prstGeom prst="actionButtonEnd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5817" name="AutoShape 105">
              <a:hlinkClick r:id="" action="ppaction://hlinkshowjump?jump=endshow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626" y="29"/>
              <a:ext cx="115" cy="115"/>
            </a:xfrm>
            <a:prstGeom prst="actionButtonBlank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9" name="Title 1"/>
          <p:cNvSpPr txBox="1">
            <a:spLocks/>
          </p:cNvSpPr>
          <p:nvPr/>
        </p:nvSpPr>
        <p:spPr>
          <a:xfrm>
            <a:off x="8499393" y="368300"/>
            <a:ext cx="2260600" cy="660400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>
                <a:latin typeface="Andalus" panose="02020603050405020304" pitchFamily="18" charset="-78"/>
                <a:cs typeface="Andalus" panose="02020603050405020304" pitchFamily="18" charset="-78"/>
              </a:rPr>
              <a:t>Example-2</a:t>
            </a:r>
          </a:p>
        </p:txBody>
      </p:sp>
    </p:spTree>
    <p:extLst>
      <p:ext uri="{BB962C8B-B14F-4D97-AF65-F5344CB8AC3E}">
        <p14:creationId xmlns:p14="http://schemas.microsoft.com/office/powerpoint/2010/main" val="118178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5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5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75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75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5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5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5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5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5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5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55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55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5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55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5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55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5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75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75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55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55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55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55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55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55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5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5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55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55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55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55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55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55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55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55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55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55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55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55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55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55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55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55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55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55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55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55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55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55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55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55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55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55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55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55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55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55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55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55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55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55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38" grpId="0" animBg="1"/>
      <p:bldP spid="755739" grpId="0" animBg="1"/>
      <p:bldP spid="755760" grpId="0" animBg="1"/>
      <p:bldP spid="755773" grpId="0" autoUpdateAnimBg="0"/>
      <p:bldP spid="755774" grpId="0" autoUpdateAnimBg="0"/>
      <p:bldP spid="755775" grpId="0" autoUpdateAnimBg="0"/>
      <p:bldP spid="755776" grpId="0" animBg="1"/>
      <p:bldP spid="755777" grpId="0" animBg="1"/>
      <p:bldP spid="755795" grpId="0" autoUpdateAnimBg="0"/>
      <p:bldP spid="755796" grpId="0" autoUpdateAnimBg="0"/>
      <p:bldP spid="755797" grpId="0" autoUpdateAnimBg="0"/>
      <p:bldP spid="755799" grpId="0" autoUpdateAnimBg="0"/>
      <p:bldP spid="755800" grpId="0" animBg="1"/>
      <p:bldP spid="7558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9810" name="Object 2"/>
          <p:cNvGraphicFramePr>
            <a:graphicFrameLocks noChangeAspect="1"/>
          </p:cNvGraphicFramePr>
          <p:nvPr/>
        </p:nvGraphicFramePr>
        <p:xfrm>
          <a:off x="2960689" y="4346575"/>
          <a:ext cx="2459037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8" name="Image" r:id="rId3" imgW="3961905" imgH="2285714" progId="Photoshop.Image.6">
                  <p:embed/>
                </p:oleObj>
              </mc:Choice>
              <mc:Fallback>
                <p:oleObj name="Image" r:id="rId3" imgW="3961905" imgH="2285714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9" y="4346575"/>
                        <a:ext cx="2459037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11" name="Object 3"/>
          <p:cNvGraphicFramePr>
            <a:graphicFrameLocks noChangeAspect="1"/>
          </p:cNvGraphicFramePr>
          <p:nvPr/>
        </p:nvGraphicFramePr>
        <p:xfrm>
          <a:off x="2954338" y="1879601"/>
          <a:ext cx="2487612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9" name="Image" r:id="rId5" imgW="4088889" imgH="3911111" progId="Photoshop.Image.6">
                  <p:embed/>
                </p:oleObj>
              </mc:Choice>
              <mc:Fallback>
                <p:oleObj name="Image" r:id="rId5" imgW="4088889" imgH="3911111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1879601"/>
                        <a:ext cx="2487612" cy="237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9812" name="Group 4"/>
          <p:cNvGrpSpPr>
            <a:grpSpLocks/>
          </p:cNvGrpSpPr>
          <p:nvPr/>
        </p:nvGrpSpPr>
        <p:grpSpPr bwMode="auto">
          <a:xfrm>
            <a:off x="3886201" y="457201"/>
            <a:ext cx="1063626" cy="815975"/>
            <a:chOff x="1656" y="61"/>
            <a:chExt cx="670" cy="514"/>
          </a:xfrm>
        </p:grpSpPr>
        <p:sp>
          <p:nvSpPr>
            <p:cNvPr id="759813" name="AutoShape 5"/>
            <p:cNvSpPr>
              <a:spLocks noChangeArrowheads="1"/>
            </p:cNvSpPr>
            <p:nvPr/>
          </p:nvSpPr>
          <p:spPr bwMode="auto">
            <a:xfrm rot="-5432475">
              <a:off x="1704" y="311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9814" name="Text Box 6"/>
            <p:cNvSpPr txBox="1">
              <a:spLocks noChangeArrowheads="1"/>
            </p:cNvSpPr>
            <p:nvPr/>
          </p:nvSpPr>
          <p:spPr bwMode="auto">
            <a:xfrm>
              <a:off x="1656" y="61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T.V.</a:t>
              </a:r>
            </a:p>
          </p:txBody>
        </p:sp>
      </p:grpSp>
      <p:grpSp>
        <p:nvGrpSpPr>
          <p:cNvPr id="759815" name="Group 7"/>
          <p:cNvGrpSpPr>
            <a:grpSpLocks/>
          </p:cNvGrpSpPr>
          <p:nvPr/>
        </p:nvGrpSpPr>
        <p:grpSpPr bwMode="auto">
          <a:xfrm>
            <a:off x="1500188" y="4098925"/>
            <a:ext cx="1216026" cy="420688"/>
            <a:chOff x="417" y="2374"/>
            <a:chExt cx="766" cy="265"/>
          </a:xfrm>
        </p:grpSpPr>
        <p:sp>
          <p:nvSpPr>
            <p:cNvPr id="759816" name="AutoShape 8"/>
            <p:cNvSpPr>
              <a:spLocks noChangeArrowheads="1"/>
            </p:cNvSpPr>
            <p:nvPr/>
          </p:nvSpPr>
          <p:spPr bwMode="auto">
            <a:xfrm rot="8594783">
              <a:off x="591" y="2447"/>
              <a:ext cx="592" cy="192"/>
            </a:xfrm>
            <a:prstGeom prst="leftArrow">
              <a:avLst>
                <a:gd name="adj1" fmla="val 50000"/>
                <a:gd name="adj2" fmla="val 770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9817" name="Text Box 9"/>
            <p:cNvSpPr txBox="1">
              <a:spLocks noChangeArrowheads="1"/>
            </p:cNvSpPr>
            <p:nvPr/>
          </p:nvSpPr>
          <p:spPr bwMode="auto">
            <a:xfrm rot="19430245">
              <a:off x="417" y="2374"/>
              <a:ext cx="6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S.V.</a:t>
              </a:r>
            </a:p>
          </p:txBody>
        </p:sp>
      </p:grpSp>
      <p:graphicFrame>
        <p:nvGraphicFramePr>
          <p:cNvPr id="759818" name="Object 10"/>
          <p:cNvGraphicFramePr>
            <a:graphicFrameLocks noChangeAspect="1"/>
          </p:cNvGraphicFramePr>
          <p:nvPr/>
        </p:nvGraphicFramePr>
        <p:xfrm>
          <a:off x="1981201" y="1263650"/>
          <a:ext cx="135572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0" name="Image" r:id="rId7" imgW="2234921" imgH="2984127" progId="Photoshop.Image.6">
                  <p:embed/>
                </p:oleObj>
              </mc:Choice>
              <mc:Fallback>
                <p:oleObj name="Image" r:id="rId7" imgW="2234921" imgH="2984127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1263650"/>
                        <a:ext cx="1355725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19" name="Object 11"/>
          <p:cNvGraphicFramePr>
            <a:graphicFrameLocks noChangeAspect="1"/>
          </p:cNvGraphicFramePr>
          <p:nvPr/>
        </p:nvGraphicFramePr>
        <p:xfrm>
          <a:off x="5540376" y="1203325"/>
          <a:ext cx="108902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1" name="Image" r:id="rId9" imgW="1815873" imgH="2615873" progId="Photoshop.Image.6">
                  <p:embed/>
                </p:oleObj>
              </mc:Choice>
              <mc:Fallback>
                <p:oleObj name="Image" r:id="rId9" imgW="1815873" imgH="2615873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76" y="1203325"/>
                        <a:ext cx="1089025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9820" name="Group 12"/>
          <p:cNvGrpSpPr>
            <a:grpSpLocks/>
          </p:cNvGrpSpPr>
          <p:nvPr/>
        </p:nvGrpSpPr>
        <p:grpSpPr bwMode="auto">
          <a:xfrm>
            <a:off x="2041525" y="1323976"/>
            <a:ext cx="2451100" cy="2835275"/>
            <a:chOff x="672" y="336"/>
            <a:chExt cx="1950" cy="2256"/>
          </a:xfrm>
        </p:grpSpPr>
        <p:sp>
          <p:nvSpPr>
            <p:cNvPr id="759821" name="Line 13"/>
            <p:cNvSpPr>
              <a:spLocks noChangeShapeType="1"/>
            </p:cNvSpPr>
            <p:nvPr/>
          </p:nvSpPr>
          <p:spPr bwMode="auto">
            <a:xfrm flipH="1" flipV="1">
              <a:off x="672" y="1680"/>
              <a:ext cx="1584" cy="91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9822" name="Line 14"/>
            <p:cNvSpPr>
              <a:spLocks noChangeShapeType="1"/>
            </p:cNvSpPr>
            <p:nvPr/>
          </p:nvSpPr>
          <p:spPr bwMode="auto">
            <a:xfrm flipH="1" flipV="1">
              <a:off x="672" y="1488"/>
              <a:ext cx="1584" cy="91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9823" name="Line 15"/>
            <p:cNvSpPr>
              <a:spLocks noChangeShapeType="1"/>
            </p:cNvSpPr>
            <p:nvPr/>
          </p:nvSpPr>
          <p:spPr bwMode="auto">
            <a:xfrm flipH="1" flipV="1">
              <a:off x="1680" y="336"/>
              <a:ext cx="864" cy="49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9824" name="Line 16"/>
            <p:cNvSpPr>
              <a:spLocks noChangeShapeType="1"/>
            </p:cNvSpPr>
            <p:nvPr/>
          </p:nvSpPr>
          <p:spPr bwMode="auto">
            <a:xfrm flipH="1" flipV="1">
              <a:off x="816" y="1078"/>
              <a:ext cx="1296" cy="74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9825" name="Line 17"/>
            <p:cNvSpPr>
              <a:spLocks noChangeShapeType="1"/>
            </p:cNvSpPr>
            <p:nvPr/>
          </p:nvSpPr>
          <p:spPr bwMode="auto">
            <a:xfrm flipH="1" flipV="1">
              <a:off x="1161" y="798"/>
              <a:ext cx="1296" cy="74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9826" name="Line 18"/>
            <p:cNvSpPr>
              <a:spLocks noChangeShapeType="1"/>
            </p:cNvSpPr>
            <p:nvPr/>
          </p:nvSpPr>
          <p:spPr bwMode="auto">
            <a:xfrm flipH="1" flipV="1">
              <a:off x="1326" y="741"/>
              <a:ext cx="1296" cy="74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9827" name="Line 19"/>
            <p:cNvSpPr>
              <a:spLocks noChangeShapeType="1"/>
            </p:cNvSpPr>
            <p:nvPr/>
          </p:nvSpPr>
          <p:spPr bwMode="auto">
            <a:xfrm flipH="1" flipV="1">
              <a:off x="1119" y="1936"/>
              <a:ext cx="192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9828" name="Line 20"/>
            <p:cNvSpPr>
              <a:spLocks noChangeShapeType="1"/>
            </p:cNvSpPr>
            <p:nvPr/>
          </p:nvSpPr>
          <p:spPr bwMode="auto">
            <a:xfrm flipH="1" flipV="1">
              <a:off x="1107" y="1738"/>
              <a:ext cx="192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9829" name="Line 21"/>
            <p:cNvSpPr>
              <a:spLocks noChangeShapeType="1"/>
            </p:cNvSpPr>
            <p:nvPr/>
          </p:nvSpPr>
          <p:spPr bwMode="auto">
            <a:xfrm flipH="1" flipV="1">
              <a:off x="1392" y="1404"/>
              <a:ext cx="192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9830" name="Line 22"/>
            <p:cNvSpPr>
              <a:spLocks noChangeShapeType="1"/>
            </p:cNvSpPr>
            <p:nvPr/>
          </p:nvSpPr>
          <p:spPr bwMode="auto">
            <a:xfrm flipH="1" flipV="1">
              <a:off x="1776" y="1152"/>
              <a:ext cx="192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9831" name="Line 23"/>
            <p:cNvSpPr>
              <a:spLocks noChangeShapeType="1"/>
            </p:cNvSpPr>
            <p:nvPr/>
          </p:nvSpPr>
          <p:spPr bwMode="auto">
            <a:xfrm flipH="1" flipV="1">
              <a:off x="2160" y="615"/>
              <a:ext cx="192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59832" name="Group 24"/>
          <p:cNvGrpSpPr>
            <a:grpSpLocks/>
          </p:cNvGrpSpPr>
          <p:nvPr/>
        </p:nvGrpSpPr>
        <p:grpSpPr bwMode="auto">
          <a:xfrm>
            <a:off x="4273551" y="1177926"/>
            <a:ext cx="2352675" cy="2392363"/>
            <a:chOff x="2448" y="220"/>
            <a:chExt cx="1872" cy="1904"/>
          </a:xfrm>
        </p:grpSpPr>
        <p:grpSp>
          <p:nvGrpSpPr>
            <p:cNvPr id="759833" name="Group 25"/>
            <p:cNvGrpSpPr>
              <a:grpSpLocks/>
            </p:cNvGrpSpPr>
            <p:nvPr/>
          </p:nvGrpSpPr>
          <p:grpSpPr bwMode="auto">
            <a:xfrm>
              <a:off x="3168" y="1480"/>
              <a:ext cx="1104" cy="644"/>
              <a:chOff x="2496" y="2704"/>
              <a:chExt cx="1104" cy="644"/>
            </a:xfrm>
          </p:grpSpPr>
          <p:sp>
            <p:nvSpPr>
              <p:cNvPr id="759834" name="Line 26"/>
              <p:cNvSpPr>
                <a:spLocks noChangeShapeType="1"/>
              </p:cNvSpPr>
              <p:nvPr/>
            </p:nvSpPr>
            <p:spPr bwMode="auto">
              <a:xfrm flipV="1">
                <a:off x="2496" y="2704"/>
                <a:ext cx="1104" cy="6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35" name="Line 27"/>
              <p:cNvSpPr>
                <a:spLocks noChangeShapeType="1"/>
              </p:cNvSpPr>
              <p:nvPr/>
            </p:nvSpPr>
            <p:spPr bwMode="auto">
              <a:xfrm flipV="1">
                <a:off x="3096" y="285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59836" name="Group 28"/>
            <p:cNvGrpSpPr>
              <a:grpSpLocks/>
            </p:cNvGrpSpPr>
            <p:nvPr/>
          </p:nvGrpSpPr>
          <p:grpSpPr bwMode="auto">
            <a:xfrm>
              <a:off x="2448" y="220"/>
              <a:ext cx="1056" cy="616"/>
              <a:chOff x="2496" y="2704"/>
              <a:chExt cx="1104" cy="644"/>
            </a:xfrm>
          </p:grpSpPr>
          <p:sp>
            <p:nvSpPr>
              <p:cNvPr id="759837" name="Line 29"/>
              <p:cNvSpPr>
                <a:spLocks noChangeShapeType="1"/>
              </p:cNvSpPr>
              <p:nvPr/>
            </p:nvSpPr>
            <p:spPr bwMode="auto">
              <a:xfrm flipV="1">
                <a:off x="2496" y="2704"/>
                <a:ext cx="1104" cy="6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38" name="Line 30"/>
              <p:cNvSpPr>
                <a:spLocks noChangeShapeType="1"/>
              </p:cNvSpPr>
              <p:nvPr/>
            </p:nvSpPr>
            <p:spPr bwMode="auto">
              <a:xfrm flipV="1">
                <a:off x="3096" y="285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59839" name="Group 31"/>
            <p:cNvGrpSpPr>
              <a:grpSpLocks/>
            </p:cNvGrpSpPr>
            <p:nvPr/>
          </p:nvGrpSpPr>
          <p:grpSpPr bwMode="auto">
            <a:xfrm>
              <a:off x="3168" y="1008"/>
              <a:ext cx="336" cy="196"/>
              <a:chOff x="2496" y="2704"/>
              <a:chExt cx="1104" cy="644"/>
            </a:xfrm>
          </p:grpSpPr>
          <p:sp>
            <p:nvSpPr>
              <p:cNvPr id="759840" name="Line 32"/>
              <p:cNvSpPr>
                <a:spLocks noChangeShapeType="1"/>
              </p:cNvSpPr>
              <p:nvPr/>
            </p:nvSpPr>
            <p:spPr bwMode="auto">
              <a:xfrm flipV="1">
                <a:off x="2496" y="2704"/>
                <a:ext cx="1104" cy="6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41" name="Line 33"/>
              <p:cNvSpPr>
                <a:spLocks noChangeShapeType="1"/>
              </p:cNvSpPr>
              <p:nvPr/>
            </p:nvSpPr>
            <p:spPr bwMode="auto">
              <a:xfrm flipV="1">
                <a:off x="3096" y="285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59842" name="Group 34"/>
            <p:cNvGrpSpPr>
              <a:grpSpLocks/>
            </p:cNvGrpSpPr>
            <p:nvPr/>
          </p:nvGrpSpPr>
          <p:grpSpPr bwMode="auto">
            <a:xfrm>
              <a:off x="2736" y="376"/>
              <a:ext cx="992" cy="579"/>
              <a:chOff x="2496" y="2704"/>
              <a:chExt cx="1104" cy="644"/>
            </a:xfrm>
          </p:grpSpPr>
          <p:sp>
            <p:nvSpPr>
              <p:cNvPr id="759843" name="Line 35"/>
              <p:cNvSpPr>
                <a:spLocks noChangeShapeType="1"/>
              </p:cNvSpPr>
              <p:nvPr/>
            </p:nvSpPr>
            <p:spPr bwMode="auto">
              <a:xfrm flipV="1">
                <a:off x="2496" y="2704"/>
                <a:ext cx="1104" cy="6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44" name="Line 36"/>
              <p:cNvSpPr>
                <a:spLocks noChangeShapeType="1"/>
              </p:cNvSpPr>
              <p:nvPr/>
            </p:nvSpPr>
            <p:spPr bwMode="auto">
              <a:xfrm flipV="1">
                <a:off x="3096" y="285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59845" name="Group 37"/>
            <p:cNvGrpSpPr>
              <a:grpSpLocks/>
            </p:cNvGrpSpPr>
            <p:nvPr/>
          </p:nvGrpSpPr>
          <p:grpSpPr bwMode="auto">
            <a:xfrm>
              <a:off x="3035" y="571"/>
              <a:ext cx="992" cy="579"/>
              <a:chOff x="2496" y="2704"/>
              <a:chExt cx="1104" cy="644"/>
            </a:xfrm>
          </p:grpSpPr>
          <p:sp>
            <p:nvSpPr>
              <p:cNvPr id="759846" name="Line 38"/>
              <p:cNvSpPr>
                <a:spLocks noChangeShapeType="1"/>
              </p:cNvSpPr>
              <p:nvPr/>
            </p:nvSpPr>
            <p:spPr bwMode="auto">
              <a:xfrm flipV="1">
                <a:off x="2496" y="2704"/>
                <a:ext cx="1104" cy="6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47" name="Line 39"/>
              <p:cNvSpPr>
                <a:spLocks noChangeShapeType="1"/>
              </p:cNvSpPr>
              <p:nvPr/>
            </p:nvSpPr>
            <p:spPr bwMode="auto">
              <a:xfrm flipV="1">
                <a:off x="3096" y="285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59848" name="Group 40"/>
            <p:cNvGrpSpPr>
              <a:grpSpLocks/>
            </p:cNvGrpSpPr>
            <p:nvPr/>
          </p:nvGrpSpPr>
          <p:grpSpPr bwMode="auto">
            <a:xfrm>
              <a:off x="2592" y="1076"/>
              <a:ext cx="1728" cy="1008"/>
              <a:chOff x="2496" y="2704"/>
              <a:chExt cx="1104" cy="644"/>
            </a:xfrm>
          </p:grpSpPr>
          <p:sp>
            <p:nvSpPr>
              <p:cNvPr id="759849" name="Line 41"/>
              <p:cNvSpPr>
                <a:spLocks noChangeShapeType="1"/>
              </p:cNvSpPr>
              <p:nvPr/>
            </p:nvSpPr>
            <p:spPr bwMode="auto">
              <a:xfrm flipV="1">
                <a:off x="2496" y="2704"/>
                <a:ext cx="1104" cy="6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50" name="Line 42"/>
              <p:cNvSpPr>
                <a:spLocks noChangeShapeType="1"/>
              </p:cNvSpPr>
              <p:nvPr/>
            </p:nvSpPr>
            <p:spPr bwMode="auto">
              <a:xfrm flipV="1">
                <a:off x="3096" y="285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59851" name="Group 43"/>
            <p:cNvGrpSpPr>
              <a:grpSpLocks/>
            </p:cNvGrpSpPr>
            <p:nvPr/>
          </p:nvGrpSpPr>
          <p:grpSpPr bwMode="auto">
            <a:xfrm>
              <a:off x="2976" y="868"/>
              <a:ext cx="1344" cy="784"/>
              <a:chOff x="2496" y="2704"/>
              <a:chExt cx="1104" cy="644"/>
            </a:xfrm>
          </p:grpSpPr>
          <p:sp>
            <p:nvSpPr>
              <p:cNvPr id="759852" name="Line 44"/>
              <p:cNvSpPr>
                <a:spLocks noChangeShapeType="1"/>
              </p:cNvSpPr>
              <p:nvPr/>
            </p:nvSpPr>
            <p:spPr bwMode="auto">
              <a:xfrm flipV="1">
                <a:off x="2496" y="2704"/>
                <a:ext cx="1104" cy="6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53" name="Line 45"/>
              <p:cNvSpPr>
                <a:spLocks noChangeShapeType="1"/>
              </p:cNvSpPr>
              <p:nvPr/>
            </p:nvSpPr>
            <p:spPr bwMode="auto">
              <a:xfrm flipV="1">
                <a:off x="3096" y="285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759854" name="Group 46"/>
          <p:cNvGrpSpPr>
            <a:grpSpLocks/>
          </p:cNvGrpSpPr>
          <p:nvPr/>
        </p:nvGrpSpPr>
        <p:grpSpPr bwMode="auto">
          <a:xfrm>
            <a:off x="3036888" y="2801938"/>
            <a:ext cx="2322512" cy="2863850"/>
            <a:chOff x="1464" y="1512"/>
            <a:chExt cx="1848" cy="2536"/>
          </a:xfrm>
        </p:grpSpPr>
        <p:grpSp>
          <p:nvGrpSpPr>
            <p:cNvPr id="759855" name="Group 47"/>
            <p:cNvGrpSpPr>
              <a:grpSpLocks/>
            </p:cNvGrpSpPr>
            <p:nvPr/>
          </p:nvGrpSpPr>
          <p:grpSpPr bwMode="auto">
            <a:xfrm>
              <a:off x="1464" y="1512"/>
              <a:ext cx="1848" cy="2536"/>
              <a:chOff x="1464" y="1512"/>
              <a:chExt cx="1848" cy="2536"/>
            </a:xfrm>
          </p:grpSpPr>
          <p:sp>
            <p:nvSpPr>
              <p:cNvPr id="759856" name="Line 48"/>
              <p:cNvSpPr>
                <a:spLocks noChangeShapeType="1"/>
              </p:cNvSpPr>
              <p:nvPr/>
            </p:nvSpPr>
            <p:spPr bwMode="auto">
              <a:xfrm>
                <a:off x="1464" y="1968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57" name="Line 49"/>
              <p:cNvSpPr>
                <a:spLocks noChangeShapeType="1"/>
              </p:cNvSpPr>
              <p:nvPr/>
            </p:nvSpPr>
            <p:spPr bwMode="auto">
              <a:xfrm>
                <a:off x="2200" y="2040"/>
                <a:ext cx="0" cy="175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58" name="Line 50"/>
              <p:cNvSpPr>
                <a:spLocks noChangeShapeType="1"/>
              </p:cNvSpPr>
              <p:nvPr/>
            </p:nvSpPr>
            <p:spPr bwMode="auto">
              <a:xfrm>
                <a:off x="1872" y="1824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59" name="Line 51"/>
              <p:cNvSpPr>
                <a:spLocks noChangeShapeType="1"/>
              </p:cNvSpPr>
              <p:nvPr/>
            </p:nvSpPr>
            <p:spPr bwMode="auto">
              <a:xfrm>
                <a:off x="3312" y="2056"/>
                <a:ext cx="0" cy="140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60" name="Line 52"/>
              <p:cNvSpPr>
                <a:spLocks noChangeShapeType="1"/>
              </p:cNvSpPr>
              <p:nvPr/>
            </p:nvSpPr>
            <p:spPr bwMode="auto">
              <a:xfrm>
                <a:off x="2272" y="2416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61" name="Line 53"/>
              <p:cNvSpPr>
                <a:spLocks noChangeShapeType="1"/>
              </p:cNvSpPr>
              <p:nvPr/>
            </p:nvSpPr>
            <p:spPr bwMode="auto">
              <a:xfrm>
                <a:off x="2592" y="1584"/>
                <a:ext cx="0" cy="225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62" name="Line 54"/>
              <p:cNvSpPr>
                <a:spLocks noChangeShapeType="1"/>
              </p:cNvSpPr>
              <p:nvPr/>
            </p:nvSpPr>
            <p:spPr bwMode="auto">
              <a:xfrm>
                <a:off x="2664" y="1512"/>
                <a:ext cx="0" cy="199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63" name="Line 55"/>
              <p:cNvSpPr>
                <a:spLocks noChangeShapeType="1"/>
              </p:cNvSpPr>
              <p:nvPr/>
            </p:nvSpPr>
            <p:spPr bwMode="auto">
              <a:xfrm>
                <a:off x="2344" y="2544"/>
                <a:ext cx="0" cy="77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64" name="Line 56"/>
              <p:cNvSpPr>
                <a:spLocks noChangeShapeType="1"/>
              </p:cNvSpPr>
              <p:nvPr/>
            </p:nvSpPr>
            <p:spPr bwMode="auto">
              <a:xfrm>
                <a:off x="2976" y="1632"/>
                <a:ext cx="0" cy="199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59865" name="Line 57"/>
            <p:cNvSpPr>
              <a:spLocks noChangeShapeType="1"/>
            </p:cNvSpPr>
            <p:nvPr/>
          </p:nvSpPr>
          <p:spPr bwMode="auto">
            <a:xfrm flipV="1">
              <a:off x="2496" y="2496"/>
              <a:ext cx="0" cy="48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759866" name="Object 58"/>
          <p:cNvGraphicFramePr>
            <a:graphicFrameLocks noChangeAspect="1"/>
          </p:cNvGraphicFramePr>
          <p:nvPr/>
        </p:nvGraphicFramePr>
        <p:xfrm>
          <a:off x="4635501" y="5364163"/>
          <a:ext cx="339725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" name="CorelDRAW" r:id="rId11" imgW="429480" imgH="311040" progId="CorelDRAW.Graphic.11">
                  <p:embed/>
                </p:oleObj>
              </mc:Choice>
              <mc:Fallback>
                <p:oleObj name="CorelDRAW" r:id="rId11" imgW="429480" imgH="31104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1" y="5364163"/>
                        <a:ext cx="339725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67" name="WordArt 59"/>
          <p:cNvSpPr>
            <a:spLocks noChangeArrowheads="1" noChangeShapeType="1" noTextEdit="1"/>
          </p:cNvSpPr>
          <p:nvPr/>
        </p:nvSpPr>
        <p:spPr bwMode="auto">
          <a:xfrm>
            <a:off x="2463800" y="1384300"/>
            <a:ext cx="255588" cy="3619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IN" sz="20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F.V.</a:t>
            </a:r>
          </a:p>
        </p:txBody>
      </p:sp>
      <p:sp>
        <p:nvSpPr>
          <p:cNvPr id="759868" name="WordArt 60"/>
          <p:cNvSpPr>
            <a:spLocks noChangeArrowheads="1" noChangeShapeType="1" noTextEdit="1"/>
          </p:cNvSpPr>
          <p:nvPr/>
        </p:nvSpPr>
        <p:spPr bwMode="auto">
          <a:xfrm>
            <a:off x="5962651" y="1143000"/>
            <a:ext cx="276225" cy="3952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Down">
              <a:avLst>
                <a:gd name="adj" fmla="val 57407"/>
              </a:avLst>
            </a:prstTxWarp>
          </a:bodyPr>
          <a:lstStyle/>
          <a:p>
            <a:pPr algn="ctr"/>
            <a:r>
              <a:rPr lang="en-IN" sz="24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S.V.</a:t>
            </a:r>
          </a:p>
        </p:txBody>
      </p:sp>
      <p:sp>
        <p:nvSpPr>
          <p:cNvPr id="759869" name="Text Box 61"/>
          <p:cNvSpPr txBox="1">
            <a:spLocks noChangeArrowheads="1"/>
          </p:cNvSpPr>
          <p:nvPr/>
        </p:nvSpPr>
        <p:spPr bwMode="auto">
          <a:xfrm>
            <a:off x="7010400" y="1676400"/>
            <a:ext cx="35499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latin typeface="Times New Roman" panose="02020603050405020304" pitchFamily="18" charset="0"/>
              </a:rPr>
              <a:t>ORTHOGRAPHIC PROJECTIONS</a:t>
            </a:r>
          </a:p>
        </p:txBody>
      </p:sp>
      <p:grpSp>
        <p:nvGrpSpPr>
          <p:cNvPr id="759870" name="Group 62"/>
          <p:cNvGrpSpPr>
            <a:grpSpLocks/>
          </p:cNvGrpSpPr>
          <p:nvPr/>
        </p:nvGrpSpPr>
        <p:grpSpPr bwMode="auto">
          <a:xfrm>
            <a:off x="5486400" y="4098926"/>
            <a:ext cx="1244600" cy="417513"/>
            <a:chOff x="3535" y="2452"/>
            <a:chExt cx="784" cy="263"/>
          </a:xfrm>
        </p:grpSpPr>
        <p:sp>
          <p:nvSpPr>
            <p:cNvPr id="759871" name="AutoShape 63"/>
            <p:cNvSpPr>
              <a:spLocks noChangeArrowheads="1"/>
            </p:cNvSpPr>
            <p:nvPr/>
          </p:nvSpPr>
          <p:spPr bwMode="auto">
            <a:xfrm rot="2041927">
              <a:off x="3535" y="2523"/>
              <a:ext cx="624" cy="192"/>
            </a:xfrm>
            <a:prstGeom prst="leftArrow">
              <a:avLst>
                <a:gd name="adj1" fmla="val 50000"/>
                <a:gd name="adj2" fmla="val 8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9872" name="Text Box 64"/>
            <p:cNvSpPr txBox="1">
              <a:spLocks noChangeArrowheads="1"/>
            </p:cNvSpPr>
            <p:nvPr/>
          </p:nvSpPr>
          <p:spPr bwMode="auto">
            <a:xfrm rot="2136515">
              <a:off x="3655" y="2452"/>
              <a:ext cx="6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F.V.</a:t>
              </a:r>
            </a:p>
          </p:txBody>
        </p:sp>
      </p:grpSp>
      <p:sp>
        <p:nvSpPr>
          <p:cNvPr id="759873" name="Text Box 65"/>
          <p:cNvSpPr txBox="1">
            <a:spLocks noChangeArrowheads="1"/>
          </p:cNvSpPr>
          <p:nvPr/>
        </p:nvSpPr>
        <p:spPr bwMode="auto">
          <a:xfrm>
            <a:off x="7118351" y="2468564"/>
            <a:ext cx="11233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FRONT VIEW</a:t>
            </a:r>
          </a:p>
        </p:txBody>
      </p:sp>
      <p:sp>
        <p:nvSpPr>
          <p:cNvPr id="759874" name="Text Box 66"/>
          <p:cNvSpPr txBox="1">
            <a:spLocks noChangeArrowheads="1"/>
          </p:cNvSpPr>
          <p:nvPr/>
        </p:nvSpPr>
        <p:spPr bwMode="auto">
          <a:xfrm>
            <a:off x="7191376" y="5287964"/>
            <a:ext cx="9044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TOP VIEW</a:t>
            </a:r>
          </a:p>
        </p:txBody>
      </p:sp>
      <p:sp>
        <p:nvSpPr>
          <p:cNvPr id="759875" name="Text Box 67"/>
          <p:cNvSpPr txBox="1">
            <a:spLocks noChangeArrowheads="1"/>
          </p:cNvSpPr>
          <p:nvPr/>
        </p:nvSpPr>
        <p:spPr bwMode="auto">
          <a:xfrm>
            <a:off x="8839200" y="24384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L.H.SIDE VIEW</a:t>
            </a:r>
          </a:p>
        </p:txBody>
      </p:sp>
      <p:sp>
        <p:nvSpPr>
          <p:cNvPr id="759876" name="Line 68"/>
          <p:cNvSpPr>
            <a:spLocks noChangeShapeType="1"/>
          </p:cNvSpPr>
          <p:nvPr/>
        </p:nvSpPr>
        <p:spPr bwMode="auto">
          <a:xfrm>
            <a:off x="65532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9877" name="Line 69"/>
          <p:cNvSpPr>
            <a:spLocks noChangeShapeType="1"/>
          </p:cNvSpPr>
          <p:nvPr/>
        </p:nvSpPr>
        <p:spPr bwMode="auto">
          <a:xfrm>
            <a:off x="76962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759878" name="Object 70"/>
          <p:cNvGraphicFramePr>
            <a:graphicFrameLocks noChangeAspect="1"/>
          </p:cNvGraphicFramePr>
          <p:nvPr/>
        </p:nvGraphicFramePr>
        <p:xfrm>
          <a:off x="7162800" y="4186238"/>
          <a:ext cx="12954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" name="Image" r:id="rId13" imgW="1752381" imgH="1244006" progId="Photoshop.Image.6">
                  <p:embed/>
                </p:oleObj>
              </mc:Choice>
              <mc:Fallback>
                <p:oleObj name="Image" r:id="rId13" imgW="1752381" imgH="1244006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186238"/>
                        <a:ext cx="12954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9879" name="Group 71"/>
          <p:cNvGrpSpPr>
            <a:grpSpLocks/>
          </p:cNvGrpSpPr>
          <p:nvPr/>
        </p:nvGrpSpPr>
        <p:grpSpPr bwMode="auto">
          <a:xfrm>
            <a:off x="7073900" y="2895601"/>
            <a:ext cx="1524000" cy="1135063"/>
            <a:chOff x="3496" y="1824"/>
            <a:chExt cx="960" cy="715"/>
          </a:xfrm>
        </p:grpSpPr>
        <p:graphicFrame>
          <p:nvGraphicFramePr>
            <p:cNvPr id="759880" name="Object 72"/>
            <p:cNvGraphicFramePr>
              <a:graphicFrameLocks noChangeAspect="1"/>
            </p:cNvGraphicFramePr>
            <p:nvPr/>
          </p:nvGraphicFramePr>
          <p:xfrm>
            <a:off x="3496" y="1824"/>
            <a:ext cx="960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4" name="Image" r:id="rId15" imgW="1993651" imgH="1485190" progId="Photoshop.Image.6">
                    <p:embed/>
                  </p:oleObj>
                </mc:Choice>
                <mc:Fallback>
                  <p:oleObj name="Image" r:id="rId15" imgW="1993651" imgH="1485190" progId="Photoshop.Image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6" y="1824"/>
                          <a:ext cx="960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9881" name="Line 73"/>
            <p:cNvSpPr>
              <a:spLocks noChangeShapeType="1"/>
            </p:cNvSpPr>
            <p:nvPr/>
          </p:nvSpPr>
          <p:spPr bwMode="auto">
            <a:xfrm>
              <a:off x="3798" y="22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9882" name="Line 74"/>
            <p:cNvSpPr>
              <a:spLocks noChangeShapeType="1"/>
            </p:cNvSpPr>
            <p:nvPr/>
          </p:nvSpPr>
          <p:spPr bwMode="auto">
            <a:xfrm>
              <a:off x="4158" y="20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9883" name="Line 75"/>
            <p:cNvSpPr>
              <a:spLocks noChangeShapeType="1"/>
            </p:cNvSpPr>
            <p:nvPr/>
          </p:nvSpPr>
          <p:spPr bwMode="auto">
            <a:xfrm flipH="1">
              <a:off x="3552" y="1920"/>
              <a:ext cx="8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59884" name="Group 76"/>
          <p:cNvGrpSpPr>
            <a:grpSpLocks/>
          </p:cNvGrpSpPr>
          <p:nvPr/>
        </p:nvGrpSpPr>
        <p:grpSpPr bwMode="auto">
          <a:xfrm>
            <a:off x="6629400" y="3657601"/>
            <a:ext cx="3854450" cy="366713"/>
            <a:chOff x="3202" y="2136"/>
            <a:chExt cx="2428" cy="231"/>
          </a:xfrm>
        </p:grpSpPr>
        <p:sp>
          <p:nvSpPr>
            <p:cNvPr id="759885" name="Line 77"/>
            <p:cNvSpPr>
              <a:spLocks noChangeShapeType="1"/>
            </p:cNvSpPr>
            <p:nvPr/>
          </p:nvSpPr>
          <p:spPr bwMode="auto">
            <a:xfrm>
              <a:off x="3408" y="2304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9886" name="Text Box 78"/>
            <p:cNvSpPr txBox="1">
              <a:spLocks noChangeArrowheads="1"/>
            </p:cNvSpPr>
            <p:nvPr/>
          </p:nvSpPr>
          <p:spPr bwMode="auto">
            <a:xfrm>
              <a:off x="3202" y="2136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59887" name="Text Box 79"/>
            <p:cNvSpPr txBox="1">
              <a:spLocks noChangeArrowheads="1"/>
            </p:cNvSpPr>
            <p:nvPr/>
          </p:nvSpPr>
          <p:spPr bwMode="auto">
            <a:xfrm>
              <a:off x="5410" y="2136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imes New Roman" panose="02020603050405020304" pitchFamily="18" charset="0"/>
                </a:rPr>
                <a:t>Y</a:t>
              </a:r>
            </a:p>
          </p:txBody>
        </p:sp>
      </p:grpSp>
      <p:graphicFrame>
        <p:nvGraphicFramePr>
          <p:cNvPr id="759888" name="Object 80"/>
          <p:cNvGraphicFramePr>
            <a:graphicFrameLocks noChangeAspect="1"/>
          </p:cNvGraphicFramePr>
          <p:nvPr/>
        </p:nvGraphicFramePr>
        <p:xfrm>
          <a:off x="8813800" y="3043238"/>
          <a:ext cx="13208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5" name="Image" r:id="rId17" imgW="1624824" imgH="1130159" progId="Photoshop.Image.6">
                  <p:embed/>
                </p:oleObj>
              </mc:Choice>
              <mc:Fallback>
                <p:oleObj name="Image" r:id="rId17" imgW="1624824" imgH="1130159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3800" y="3043238"/>
                        <a:ext cx="13208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90" name="Text Box 82"/>
          <p:cNvSpPr txBox="1">
            <a:spLocks noChangeArrowheads="1"/>
          </p:cNvSpPr>
          <p:nvPr/>
        </p:nvSpPr>
        <p:spPr bwMode="auto">
          <a:xfrm>
            <a:off x="1905000" y="5753100"/>
            <a:ext cx="4870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>
                <a:latin typeface="Arial Black" panose="020B0A04020102020204" pitchFamily="34" charset="0"/>
              </a:rPr>
              <a:t>PICTORIAL PRESENTATION IS GIVEN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DRAW THREE VIEWS OF THIS OBJECT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BY FIRST ANGLE PROJECTION METHOD</a:t>
            </a:r>
          </a:p>
        </p:txBody>
      </p:sp>
      <p:grpSp>
        <p:nvGrpSpPr>
          <p:cNvPr id="759898" name="Group 90"/>
          <p:cNvGrpSpPr>
            <a:grpSpLocks/>
          </p:cNvGrpSpPr>
          <p:nvPr/>
        </p:nvGrpSpPr>
        <p:grpSpPr bwMode="auto">
          <a:xfrm>
            <a:off x="9540876" y="46038"/>
            <a:ext cx="1096963" cy="182562"/>
            <a:chOff x="5050" y="29"/>
            <a:chExt cx="691" cy="115"/>
          </a:xfrm>
        </p:grpSpPr>
        <p:sp>
          <p:nvSpPr>
            <p:cNvPr id="759899" name="AutoShape 91">
              <a:hlinkClick r:id="rId19" action="ppaction://hlinksldjump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050" y="29"/>
              <a:ext cx="115" cy="115"/>
            </a:xfrm>
            <a:prstGeom prst="actionButtonHom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9900" name="AutoShape 92">
              <a:hlinkClick r:id="" action="ppaction://hlinkshowjump?jump=previous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280" y="29"/>
              <a:ext cx="116" cy="115"/>
            </a:xfrm>
            <a:prstGeom prst="actionButtonBackPrevious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9901" name="AutoShape 93">
              <a:hlinkClick r:id="" action="ppaction://hlinkshowjump?jump=nex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396" y="29"/>
              <a:ext cx="115" cy="115"/>
            </a:xfrm>
            <a:prstGeom prst="actionButtonForwardNex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9902" name="AutoShape 94">
              <a:hlinkClick r:id="" action="ppaction://hlinkshowjump?jump=fir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165" y="29"/>
              <a:ext cx="115" cy="115"/>
            </a:xfrm>
            <a:prstGeom prst="actionButtonBeginning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9903" name="AutoShape 95">
              <a:hlinkClick r:id="" action="ppaction://hlinkshowjump?jump=la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511" y="29"/>
              <a:ext cx="115" cy="115"/>
            </a:xfrm>
            <a:prstGeom prst="actionButtonEnd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9904" name="AutoShape 96">
              <a:hlinkClick r:id="" action="ppaction://hlinkshowjump?jump=endshow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626" y="29"/>
              <a:ext cx="115" cy="115"/>
            </a:xfrm>
            <a:prstGeom prst="actionButtonBlank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0" name="Title 1"/>
          <p:cNvSpPr txBox="1">
            <a:spLocks/>
          </p:cNvSpPr>
          <p:nvPr/>
        </p:nvSpPr>
        <p:spPr>
          <a:xfrm>
            <a:off x="8501857" y="397153"/>
            <a:ext cx="2260600" cy="660400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>
                <a:latin typeface="Andalus" panose="02020603050405020304" pitchFamily="18" charset="-78"/>
                <a:cs typeface="Andalus" panose="02020603050405020304" pitchFamily="18" charset="-78"/>
              </a:rPr>
              <a:t>Example-3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8124825" y="3352800"/>
            <a:ext cx="333375" cy="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925051" y="3473054"/>
            <a:ext cx="0" cy="48748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30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9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9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" dur="500"/>
                                        <p:tgtEl>
                                          <p:spTgt spid="75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75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9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9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59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9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5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59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59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75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75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59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9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59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59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59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59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59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59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5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5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59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59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5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5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5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5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5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5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5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5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59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59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5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5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59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59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67" grpId="0" animBg="1"/>
      <p:bldP spid="759868" grpId="0" animBg="1"/>
      <p:bldP spid="759869" grpId="0" autoUpdateAnimBg="0"/>
      <p:bldP spid="759873" grpId="0" autoUpdateAnimBg="0"/>
      <p:bldP spid="759874" grpId="0" autoUpdateAnimBg="0"/>
      <p:bldP spid="759875" grpId="0" autoUpdateAnimBg="0"/>
      <p:bldP spid="759876" grpId="0" animBg="1"/>
      <p:bldP spid="75987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0834" name="Object 2"/>
          <p:cNvGraphicFramePr>
            <a:graphicFrameLocks noChangeAspect="1"/>
          </p:cNvGraphicFramePr>
          <p:nvPr/>
        </p:nvGraphicFramePr>
        <p:xfrm>
          <a:off x="5822951" y="695325"/>
          <a:ext cx="11969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4" name="Image" r:id="rId3" imgW="1561905" imgH="2438095" progId="Photoshop.Image.6">
                  <p:embed/>
                </p:oleObj>
              </mc:Choice>
              <mc:Fallback>
                <p:oleObj name="Image" r:id="rId3" imgW="1561905" imgH="2438095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1" y="695325"/>
                        <a:ext cx="1196975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35" name="Object 3"/>
          <p:cNvGraphicFramePr>
            <a:graphicFrameLocks noChangeAspect="1"/>
          </p:cNvGraphicFramePr>
          <p:nvPr/>
        </p:nvGraphicFramePr>
        <p:xfrm>
          <a:off x="3019426" y="4090988"/>
          <a:ext cx="3095625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5" name="Image" r:id="rId5" imgW="4063492" imgH="2031746" progId="Photoshop.Image.6">
                  <p:embed/>
                </p:oleObj>
              </mc:Choice>
              <mc:Fallback>
                <p:oleObj name="Image" r:id="rId5" imgW="4063492" imgH="2031746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6" y="4090988"/>
                        <a:ext cx="3095625" cy="15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36" name="Object 4"/>
          <p:cNvGraphicFramePr>
            <a:graphicFrameLocks noChangeAspect="1"/>
          </p:cNvGraphicFramePr>
          <p:nvPr/>
        </p:nvGraphicFramePr>
        <p:xfrm>
          <a:off x="1905000" y="781050"/>
          <a:ext cx="146208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" name="Image" r:id="rId7" imgW="1968254" imgH="2565079" progId="Photoshop.Image.6">
                  <p:embed/>
                </p:oleObj>
              </mc:Choice>
              <mc:Fallback>
                <p:oleObj name="Image" r:id="rId7" imgW="1968254" imgH="2565079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781050"/>
                        <a:ext cx="1462088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0837" name="Group 5"/>
          <p:cNvGrpSpPr>
            <a:grpSpLocks/>
          </p:cNvGrpSpPr>
          <p:nvPr/>
        </p:nvGrpSpPr>
        <p:grpSpPr bwMode="auto">
          <a:xfrm>
            <a:off x="7315200" y="3441700"/>
            <a:ext cx="1295400" cy="915988"/>
            <a:chOff x="3744" y="2175"/>
            <a:chExt cx="816" cy="577"/>
          </a:xfrm>
        </p:grpSpPr>
        <p:grpSp>
          <p:nvGrpSpPr>
            <p:cNvPr id="760838" name="Group 6"/>
            <p:cNvGrpSpPr>
              <a:grpSpLocks/>
            </p:cNvGrpSpPr>
            <p:nvPr/>
          </p:nvGrpSpPr>
          <p:grpSpPr bwMode="auto">
            <a:xfrm>
              <a:off x="3744" y="2184"/>
              <a:ext cx="768" cy="552"/>
              <a:chOff x="3744" y="2184"/>
              <a:chExt cx="768" cy="552"/>
            </a:xfrm>
          </p:grpSpPr>
          <p:sp>
            <p:nvSpPr>
              <p:cNvPr id="760839" name="Rectangle 7"/>
              <p:cNvSpPr>
                <a:spLocks noChangeArrowheads="1"/>
              </p:cNvSpPr>
              <p:nvPr/>
            </p:nvSpPr>
            <p:spPr bwMode="auto">
              <a:xfrm>
                <a:off x="3744" y="2208"/>
                <a:ext cx="768" cy="5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0840" name="Rectangle 8"/>
              <p:cNvSpPr>
                <a:spLocks noChangeArrowheads="1"/>
              </p:cNvSpPr>
              <p:nvPr/>
            </p:nvSpPr>
            <p:spPr bwMode="auto">
              <a:xfrm>
                <a:off x="3744" y="2544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0841" name="Rectangle 9"/>
              <p:cNvSpPr>
                <a:spLocks noChangeArrowheads="1"/>
              </p:cNvSpPr>
              <p:nvPr/>
            </p:nvSpPr>
            <p:spPr bwMode="auto">
              <a:xfrm>
                <a:off x="4272" y="2544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0842" name="Line 10"/>
              <p:cNvSpPr>
                <a:spLocks noChangeShapeType="1"/>
              </p:cNvSpPr>
              <p:nvPr/>
            </p:nvSpPr>
            <p:spPr bwMode="auto">
              <a:xfrm>
                <a:off x="3744" y="254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0843" name="Rectangle 11"/>
              <p:cNvSpPr>
                <a:spLocks noChangeArrowheads="1"/>
              </p:cNvSpPr>
              <p:nvPr/>
            </p:nvSpPr>
            <p:spPr bwMode="auto">
              <a:xfrm>
                <a:off x="3744" y="2208"/>
                <a:ext cx="144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0844" name="Rectangle 12"/>
              <p:cNvSpPr>
                <a:spLocks noChangeArrowheads="1"/>
              </p:cNvSpPr>
              <p:nvPr/>
            </p:nvSpPr>
            <p:spPr bwMode="auto">
              <a:xfrm>
                <a:off x="4368" y="2208"/>
                <a:ext cx="144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0845" name="AutoShape 13"/>
              <p:cNvSpPr>
                <a:spLocks noChangeArrowheads="1"/>
              </p:cNvSpPr>
              <p:nvPr/>
            </p:nvSpPr>
            <p:spPr bwMode="auto">
              <a:xfrm flipV="1">
                <a:off x="3984" y="2208"/>
                <a:ext cx="288" cy="20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0846" name="AutoShape 14"/>
              <p:cNvSpPr>
                <a:spLocks noChangeArrowheads="1"/>
              </p:cNvSpPr>
              <p:nvPr/>
            </p:nvSpPr>
            <p:spPr bwMode="auto">
              <a:xfrm flipV="1">
                <a:off x="3984" y="2184"/>
                <a:ext cx="288" cy="20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60847" name="Line 15"/>
            <p:cNvSpPr>
              <a:spLocks noChangeShapeType="1"/>
            </p:cNvSpPr>
            <p:nvPr/>
          </p:nvSpPr>
          <p:spPr bwMode="auto">
            <a:xfrm flipH="1">
              <a:off x="3744" y="264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0848" name="Line 16"/>
            <p:cNvSpPr>
              <a:spLocks noChangeShapeType="1"/>
            </p:cNvSpPr>
            <p:nvPr/>
          </p:nvSpPr>
          <p:spPr bwMode="auto">
            <a:xfrm>
              <a:off x="4128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760849" name="Object 17"/>
            <p:cNvGraphicFramePr>
              <a:graphicFrameLocks noChangeAspect="1"/>
            </p:cNvGraphicFramePr>
            <p:nvPr/>
          </p:nvGraphicFramePr>
          <p:xfrm>
            <a:off x="3744" y="2175"/>
            <a:ext cx="816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7" name="Image" r:id="rId9" imgW="1650794" imgH="1168254" progId="Photoshop.Image.6">
                    <p:embed/>
                  </p:oleObj>
                </mc:Choice>
                <mc:Fallback>
                  <p:oleObj name="Image" r:id="rId9" imgW="1650794" imgH="1168254" progId="Photoshop.Image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175"/>
                          <a:ext cx="816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0850" name="Group 18"/>
          <p:cNvGrpSpPr>
            <a:grpSpLocks/>
          </p:cNvGrpSpPr>
          <p:nvPr/>
        </p:nvGrpSpPr>
        <p:grpSpPr bwMode="auto">
          <a:xfrm>
            <a:off x="7315200" y="4667250"/>
            <a:ext cx="1295400" cy="895350"/>
            <a:chOff x="3744" y="2910"/>
            <a:chExt cx="816" cy="564"/>
          </a:xfrm>
        </p:grpSpPr>
        <p:grpSp>
          <p:nvGrpSpPr>
            <p:cNvPr id="760851" name="Group 19"/>
            <p:cNvGrpSpPr>
              <a:grpSpLocks/>
            </p:cNvGrpSpPr>
            <p:nvPr/>
          </p:nvGrpSpPr>
          <p:grpSpPr bwMode="auto">
            <a:xfrm>
              <a:off x="3744" y="2928"/>
              <a:ext cx="768" cy="546"/>
              <a:chOff x="3744" y="2928"/>
              <a:chExt cx="768" cy="546"/>
            </a:xfrm>
          </p:grpSpPr>
          <p:sp>
            <p:nvSpPr>
              <p:cNvPr id="760852" name="Rectangle 20"/>
              <p:cNvSpPr>
                <a:spLocks noChangeArrowheads="1"/>
              </p:cNvSpPr>
              <p:nvPr/>
            </p:nvSpPr>
            <p:spPr bwMode="auto">
              <a:xfrm>
                <a:off x="3744" y="2928"/>
                <a:ext cx="768" cy="5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0853" name="AutoShape 21"/>
              <p:cNvSpPr>
                <a:spLocks noChangeArrowheads="1"/>
              </p:cNvSpPr>
              <p:nvPr/>
            </p:nvSpPr>
            <p:spPr bwMode="auto">
              <a:xfrm>
                <a:off x="3984" y="3312"/>
                <a:ext cx="288" cy="14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0854" name="Line 22"/>
              <p:cNvSpPr>
                <a:spLocks noChangeShapeType="1"/>
              </p:cNvSpPr>
              <p:nvPr/>
            </p:nvSpPr>
            <p:spPr bwMode="auto">
              <a:xfrm>
                <a:off x="3744" y="307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0855" name="Line 23"/>
              <p:cNvSpPr>
                <a:spLocks noChangeShapeType="1"/>
              </p:cNvSpPr>
              <p:nvPr/>
            </p:nvSpPr>
            <p:spPr bwMode="auto">
              <a:xfrm>
                <a:off x="3744" y="326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0856" name="AutoShape 24"/>
              <p:cNvSpPr>
                <a:spLocks noChangeArrowheads="1"/>
              </p:cNvSpPr>
              <p:nvPr/>
            </p:nvSpPr>
            <p:spPr bwMode="auto">
              <a:xfrm>
                <a:off x="3984" y="3330"/>
                <a:ext cx="288" cy="14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0857" name="Line 25"/>
              <p:cNvSpPr>
                <a:spLocks noChangeShapeType="1"/>
              </p:cNvSpPr>
              <p:nvPr/>
            </p:nvSpPr>
            <p:spPr bwMode="auto">
              <a:xfrm>
                <a:off x="3888" y="307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0858" name="Line 26"/>
              <p:cNvSpPr>
                <a:spLocks noChangeShapeType="1"/>
              </p:cNvSpPr>
              <p:nvPr/>
            </p:nvSpPr>
            <p:spPr bwMode="auto">
              <a:xfrm>
                <a:off x="4368" y="307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0859" name="Line 27"/>
              <p:cNvSpPr>
                <a:spLocks noChangeShapeType="1"/>
              </p:cNvSpPr>
              <p:nvPr/>
            </p:nvSpPr>
            <p:spPr bwMode="auto">
              <a:xfrm>
                <a:off x="3984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0860" name="Line 28"/>
              <p:cNvSpPr>
                <a:spLocks noChangeShapeType="1"/>
              </p:cNvSpPr>
              <p:nvPr/>
            </p:nvSpPr>
            <p:spPr bwMode="auto">
              <a:xfrm>
                <a:off x="4266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60861" name="Line 29"/>
            <p:cNvSpPr>
              <a:spLocks noChangeShapeType="1"/>
            </p:cNvSpPr>
            <p:nvPr/>
          </p:nvSpPr>
          <p:spPr bwMode="auto">
            <a:xfrm>
              <a:off x="4128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760862" name="Object 30"/>
            <p:cNvGraphicFramePr>
              <a:graphicFrameLocks noChangeAspect="1"/>
            </p:cNvGraphicFramePr>
            <p:nvPr/>
          </p:nvGraphicFramePr>
          <p:xfrm>
            <a:off x="3744" y="2910"/>
            <a:ext cx="816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8" name="Image" r:id="rId11" imgW="1663492" imgH="1130159" progId="Photoshop.Image.6">
                    <p:embed/>
                  </p:oleObj>
                </mc:Choice>
                <mc:Fallback>
                  <p:oleObj name="Image" r:id="rId11" imgW="1663492" imgH="1130159" progId="Photoshop.Image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910"/>
                          <a:ext cx="816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0863" name="Object 31"/>
          <p:cNvGraphicFramePr>
            <a:graphicFrameLocks noChangeAspect="1"/>
          </p:cNvGraphicFramePr>
          <p:nvPr/>
        </p:nvGraphicFramePr>
        <p:xfrm>
          <a:off x="3286126" y="1428751"/>
          <a:ext cx="2619375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9" name="Image" r:id="rId13" imgW="3568254" imgH="3492063" progId="Photoshop.Image.6">
                  <p:embed/>
                </p:oleObj>
              </mc:Choice>
              <mc:Fallback>
                <p:oleObj name="Image" r:id="rId13" imgW="3568254" imgH="3492063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6" y="1428751"/>
                        <a:ext cx="2619375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0864" name="Group 32"/>
          <p:cNvGrpSpPr>
            <a:grpSpLocks/>
          </p:cNvGrpSpPr>
          <p:nvPr/>
        </p:nvGrpSpPr>
        <p:grpSpPr bwMode="auto">
          <a:xfrm>
            <a:off x="3352800" y="2971800"/>
            <a:ext cx="2438400" cy="2590800"/>
            <a:chOff x="1241" y="2208"/>
            <a:chExt cx="1591" cy="1536"/>
          </a:xfrm>
        </p:grpSpPr>
        <p:sp>
          <p:nvSpPr>
            <p:cNvPr id="760865" name="Line 33"/>
            <p:cNvSpPr>
              <a:spLocks noChangeShapeType="1"/>
            </p:cNvSpPr>
            <p:nvPr/>
          </p:nvSpPr>
          <p:spPr bwMode="auto">
            <a:xfrm>
              <a:off x="1241" y="2256"/>
              <a:ext cx="0" cy="105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0866" name="Line 34"/>
            <p:cNvSpPr>
              <a:spLocks noChangeShapeType="1"/>
            </p:cNvSpPr>
            <p:nvPr/>
          </p:nvSpPr>
          <p:spPr bwMode="auto">
            <a:xfrm>
              <a:off x="2133" y="2688"/>
              <a:ext cx="0" cy="14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0867" name="Line 35"/>
            <p:cNvSpPr>
              <a:spLocks noChangeShapeType="1"/>
            </p:cNvSpPr>
            <p:nvPr/>
          </p:nvSpPr>
          <p:spPr bwMode="auto">
            <a:xfrm>
              <a:off x="1956" y="2592"/>
              <a:ext cx="0" cy="115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0868" name="Line 36"/>
            <p:cNvSpPr>
              <a:spLocks noChangeShapeType="1"/>
            </p:cNvSpPr>
            <p:nvPr/>
          </p:nvSpPr>
          <p:spPr bwMode="auto">
            <a:xfrm>
              <a:off x="2832" y="2208"/>
              <a:ext cx="0" cy="105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760869" name="Object 37"/>
          <p:cNvGraphicFramePr>
            <a:graphicFrameLocks noChangeAspect="1"/>
          </p:cNvGraphicFramePr>
          <p:nvPr/>
        </p:nvGraphicFramePr>
        <p:xfrm>
          <a:off x="4953001" y="5105400"/>
          <a:ext cx="4302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0" name="CorelDRAW" r:id="rId15" imgW="429480" imgH="311040" progId="CorelDRAW.Graphic.11">
                  <p:embed/>
                </p:oleObj>
              </mc:Choice>
              <mc:Fallback>
                <p:oleObj name="CorelDRAW" r:id="rId15" imgW="429480" imgH="31104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5105400"/>
                        <a:ext cx="43021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70" name="WordArt 38"/>
          <p:cNvSpPr>
            <a:spLocks noChangeArrowheads="1" noChangeShapeType="1" noTextEdit="1"/>
          </p:cNvSpPr>
          <p:nvPr/>
        </p:nvSpPr>
        <p:spPr bwMode="auto">
          <a:xfrm>
            <a:off x="6477000" y="762001"/>
            <a:ext cx="349250" cy="5000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Down">
              <a:avLst>
                <a:gd name="adj" fmla="val 57407"/>
              </a:avLst>
            </a:prstTxWarp>
          </a:bodyPr>
          <a:lstStyle/>
          <a:p>
            <a:pPr algn="ctr"/>
            <a:r>
              <a:rPr lang="en-IN" sz="24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S.V.</a:t>
            </a:r>
          </a:p>
        </p:txBody>
      </p:sp>
      <p:grpSp>
        <p:nvGrpSpPr>
          <p:cNvPr id="760871" name="Group 39"/>
          <p:cNvGrpSpPr>
            <a:grpSpLocks/>
          </p:cNvGrpSpPr>
          <p:nvPr/>
        </p:nvGrpSpPr>
        <p:grpSpPr bwMode="auto">
          <a:xfrm>
            <a:off x="1905000" y="838200"/>
            <a:ext cx="2819400" cy="2286000"/>
            <a:chOff x="480" y="864"/>
            <a:chExt cx="1680" cy="1562"/>
          </a:xfrm>
        </p:grpSpPr>
        <p:sp>
          <p:nvSpPr>
            <p:cNvPr id="760872" name="Line 40"/>
            <p:cNvSpPr>
              <a:spLocks noChangeShapeType="1"/>
            </p:cNvSpPr>
            <p:nvPr/>
          </p:nvSpPr>
          <p:spPr bwMode="auto">
            <a:xfrm flipH="1" flipV="1">
              <a:off x="1356" y="1554"/>
              <a:ext cx="324" cy="17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0873" name="Line 41"/>
            <p:cNvSpPr>
              <a:spLocks noChangeShapeType="1"/>
            </p:cNvSpPr>
            <p:nvPr/>
          </p:nvSpPr>
          <p:spPr bwMode="auto">
            <a:xfrm flipH="1" flipV="1">
              <a:off x="480" y="1356"/>
              <a:ext cx="768" cy="41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0874" name="Line 42"/>
            <p:cNvSpPr>
              <a:spLocks noChangeShapeType="1"/>
            </p:cNvSpPr>
            <p:nvPr/>
          </p:nvSpPr>
          <p:spPr bwMode="auto">
            <a:xfrm flipH="1" flipV="1">
              <a:off x="1344" y="864"/>
              <a:ext cx="816" cy="43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0875" name="Line 43"/>
            <p:cNvSpPr>
              <a:spLocks noChangeShapeType="1"/>
            </p:cNvSpPr>
            <p:nvPr/>
          </p:nvSpPr>
          <p:spPr bwMode="auto">
            <a:xfrm flipH="1" flipV="1">
              <a:off x="480" y="2016"/>
              <a:ext cx="768" cy="41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60876" name="WordArt 44"/>
          <p:cNvSpPr>
            <a:spLocks noChangeArrowheads="1" noChangeShapeType="1" noTextEdit="1"/>
          </p:cNvSpPr>
          <p:nvPr/>
        </p:nvSpPr>
        <p:spPr bwMode="auto">
          <a:xfrm>
            <a:off x="2324100" y="695325"/>
            <a:ext cx="32385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IN" sz="20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F.V.</a:t>
            </a:r>
          </a:p>
        </p:txBody>
      </p:sp>
      <p:grpSp>
        <p:nvGrpSpPr>
          <p:cNvPr id="760877" name="Group 45"/>
          <p:cNvGrpSpPr>
            <a:grpSpLocks/>
          </p:cNvGrpSpPr>
          <p:nvPr/>
        </p:nvGrpSpPr>
        <p:grpSpPr bwMode="auto">
          <a:xfrm>
            <a:off x="4648200" y="1000126"/>
            <a:ext cx="2209800" cy="2238375"/>
            <a:chOff x="2064" y="941"/>
            <a:chExt cx="1377" cy="1427"/>
          </a:xfrm>
        </p:grpSpPr>
        <p:sp>
          <p:nvSpPr>
            <p:cNvPr id="760878" name="Line 46"/>
            <p:cNvSpPr>
              <a:spLocks noChangeShapeType="1"/>
            </p:cNvSpPr>
            <p:nvPr/>
          </p:nvSpPr>
          <p:spPr bwMode="auto">
            <a:xfrm flipV="1">
              <a:off x="2064" y="941"/>
              <a:ext cx="621" cy="353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0879" name="Line 47"/>
            <p:cNvSpPr>
              <a:spLocks noChangeShapeType="1"/>
            </p:cNvSpPr>
            <p:nvPr/>
          </p:nvSpPr>
          <p:spPr bwMode="auto">
            <a:xfrm flipV="1">
              <a:off x="2304" y="1092"/>
              <a:ext cx="687" cy="39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0880" name="Line 48"/>
            <p:cNvSpPr>
              <a:spLocks noChangeShapeType="1"/>
            </p:cNvSpPr>
            <p:nvPr/>
          </p:nvSpPr>
          <p:spPr bwMode="auto">
            <a:xfrm flipV="1">
              <a:off x="2784" y="1728"/>
              <a:ext cx="657" cy="373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0881" name="Line 49"/>
            <p:cNvSpPr>
              <a:spLocks noChangeShapeType="1"/>
            </p:cNvSpPr>
            <p:nvPr/>
          </p:nvSpPr>
          <p:spPr bwMode="auto">
            <a:xfrm flipV="1">
              <a:off x="2736" y="1968"/>
              <a:ext cx="705" cy="40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0882" name="Line 50"/>
            <p:cNvSpPr>
              <a:spLocks noChangeShapeType="1"/>
            </p:cNvSpPr>
            <p:nvPr/>
          </p:nvSpPr>
          <p:spPr bwMode="auto">
            <a:xfrm flipV="1">
              <a:off x="2544" y="1609"/>
              <a:ext cx="129" cy="73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60883" name="Group 51"/>
          <p:cNvGrpSpPr>
            <a:grpSpLocks/>
          </p:cNvGrpSpPr>
          <p:nvPr/>
        </p:nvGrpSpPr>
        <p:grpSpPr bwMode="auto">
          <a:xfrm>
            <a:off x="4343401" y="152401"/>
            <a:ext cx="1063626" cy="815975"/>
            <a:chOff x="1656" y="61"/>
            <a:chExt cx="670" cy="514"/>
          </a:xfrm>
        </p:grpSpPr>
        <p:sp>
          <p:nvSpPr>
            <p:cNvPr id="760884" name="AutoShape 52"/>
            <p:cNvSpPr>
              <a:spLocks noChangeArrowheads="1"/>
            </p:cNvSpPr>
            <p:nvPr/>
          </p:nvSpPr>
          <p:spPr bwMode="auto">
            <a:xfrm rot="-5432475">
              <a:off x="1704" y="311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0885" name="Text Box 53"/>
            <p:cNvSpPr txBox="1">
              <a:spLocks noChangeArrowheads="1"/>
            </p:cNvSpPr>
            <p:nvPr/>
          </p:nvSpPr>
          <p:spPr bwMode="auto">
            <a:xfrm>
              <a:off x="1656" y="61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T.V.</a:t>
              </a:r>
            </a:p>
          </p:txBody>
        </p:sp>
      </p:grpSp>
      <p:grpSp>
        <p:nvGrpSpPr>
          <p:cNvPr id="760886" name="Group 54"/>
          <p:cNvGrpSpPr>
            <a:grpSpLocks/>
          </p:cNvGrpSpPr>
          <p:nvPr/>
        </p:nvGrpSpPr>
        <p:grpSpPr bwMode="auto">
          <a:xfrm>
            <a:off x="6019800" y="3946526"/>
            <a:ext cx="1244600" cy="417513"/>
            <a:chOff x="3535" y="2452"/>
            <a:chExt cx="784" cy="263"/>
          </a:xfrm>
        </p:grpSpPr>
        <p:sp>
          <p:nvSpPr>
            <p:cNvPr id="760887" name="AutoShape 55"/>
            <p:cNvSpPr>
              <a:spLocks noChangeArrowheads="1"/>
            </p:cNvSpPr>
            <p:nvPr/>
          </p:nvSpPr>
          <p:spPr bwMode="auto">
            <a:xfrm rot="2041927">
              <a:off x="3535" y="2523"/>
              <a:ext cx="624" cy="192"/>
            </a:xfrm>
            <a:prstGeom prst="leftArrow">
              <a:avLst>
                <a:gd name="adj1" fmla="val 50000"/>
                <a:gd name="adj2" fmla="val 8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0888" name="Text Box 56"/>
            <p:cNvSpPr txBox="1">
              <a:spLocks noChangeArrowheads="1"/>
            </p:cNvSpPr>
            <p:nvPr/>
          </p:nvSpPr>
          <p:spPr bwMode="auto">
            <a:xfrm rot="2136515">
              <a:off x="3655" y="2452"/>
              <a:ext cx="6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F.V.</a:t>
              </a:r>
            </a:p>
          </p:txBody>
        </p:sp>
      </p:grpSp>
      <p:grpSp>
        <p:nvGrpSpPr>
          <p:cNvPr id="760889" name="Group 57"/>
          <p:cNvGrpSpPr>
            <a:grpSpLocks/>
          </p:cNvGrpSpPr>
          <p:nvPr/>
        </p:nvGrpSpPr>
        <p:grpSpPr bwMode="auto">
          <a:xfrm>
            <a:off x="1804988" y="3413125"/>
            <a:ext cx="1216026" cy="420688"/>
            <a:chOff x="417" y="2374"/>
            <a:chExt cx="766" cy="265"/>
          </a:xfrm>
        </p:grpSpPr>
        <p:sp>
          <p:nvSpPr>
            <p:cNvPr id="760890" name="AutoShape 58"/>
            <p:cNvSpPr>
              <a:spLocks noChangeArrowheads="1"/>
            </p:cNvSpPr>
            <p:nvPr/>
          </p:nvSpPr>
          <p:spPr bwMode="auto">
            <a:xfrm rot="8594783">
              <a:off x="591" y="2447"/>
              <a:ext cx="592" cy="192"/>
            </a:xfrm>
            <a:prstGeom prst="leftArrow">
              <a:avLst>
                <a:gd name="adj1" fmla="val 50000"/>
                <a:gd name="adj2" fmla="val 770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0891" name="Text Box 59"/>
            <p:cNvSpPr txBox="1">
              <a:spLocks noChangeArrowheads="1"/>
            </p:cNvSpPr>
            <p:nvPr/>
          </p:nvSpPr>
          <p:spPr bwMode="auto">
            <a:xfrm rot="19430245">
              <a:off x="417" y="2374"/>
              <a:ext cx="6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S.V.</a:t>
              </a:r>
            </a:p>
          </p:txBody>
        </p:sp>
      </p:grpSp>
      <p:sp>
        <p:nvSpPr>
          <p:cNvPr id="760892" name="Text Box 60"/>
          <p:cNvSpPr txBox="1">
            <a:spLocks noChangeArrowheads="1"/>
          </p:cNvSpPr>
          <p:nvPr/>
        </p:nvSpPr>
        <p:spPr bwMode="auto">
          <a:xfrm>
            <a:off x="7229475" y="2146300"/>
            <a:ext cx="35499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latin typeface="Times New Roman" panose="02020603050405020304" pitchFamily="18" charset="0"/>
              </a:rPr>
              <a:t>ORTHOGRAPHIC PROJECTIONS</a:t>
            </a:r>
          </a:p>
        </p:txBody>
      </p:sp>
      <p:grpSp>
        <p:nvGrpSpPr>
          <p:cNvPr id="760893" name="Group 61"/>
          <p:cNvGrpSpPr>
            <a:grpSpLocks/>
          </p:cNvGrpSpPr>
          <p:nvPr/>
        </p:nvGrpSpPr>
        <p:grpSpPr bwMode="auto">
          <a:xfrm>
            <a:off x="8991600" y="3438526"/>
            <a:ext cx="1143000" cy="930275"/>
            <a:chOff x="4704" y="2166"/>
            <a:chExt cx="720" cy="586"/>
          </a:xfrm>
        </p:grpSpPr>
        <p:graphicFrame>
          <p:nvGraphicFramePr>
            <p:cNvPr id="760894" name="Object 62"/>
            <p:cNvGraphicFramePr>
              <a:graphicFrameLocks noChangeAspect="1"/>
            </p:cNvGraphicFramePr>
            <p:nvPr/>
          </p:nvGraphicFramePr>
          <p:xfrm>
            <a:off x="4704" y="2166"/>
            <a:ext cx="720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1" name="Image" r:id="rId17" imgW="1383639" imgH="1205924" progId="Photoshop.Image.6">
                    <p:embed/>
                  </p:oleObj>
                </mc:Choice>
                <mc:Fallback>
                  <p:oleObj name="Image" r:id="rId17" imgW="1383639" imgH="1205924" progId="Photoshop.Image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166"/>
                          <a:ext cx="720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0895" name="Line 63"/>
            <p:cNvSpPr>
              <a:spLocks noChangeShapeType="1"/>
            </p:cNvSpPr>
            <p:nvPr/>
          </p:nvSpPr>
          <p:spPr bwMode="auto">
            <a:xfrm>
              <a:off x="4944" y="2208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0896" name="Rectangle 64"/>
            <p:cNvSpPr>
              <a:spLocks noChangeArrowheads="1"/>
            </p:cNvSpPr>
            <p:nvPr/>
          </p:nvSpPr>
          <p:spPr bwMode="auto">
            <a:xfrm>
              <a:off x="4902" y="2640"/>
              <a:ext cx="33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0897" name="Line 65"/>
            <p:cNvSpPr>
              <a:spLocks noChangeShapeType="1"/>
            </p:cNvSpPr>
            <p:nvPr/>
          </p:nvSpPr>
          <p:spPr bwMode="auto">
            <a:xfrm>
              <a:off x="4944" y="220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0898" name="Line 66"/>
            <p:cNvSpPr>
              <a:spLocks noChangeShapeType="1"/>
            </p:cNvSpPr>
            <p:nvPr/>
          </p:nvSpPr>
          <p:spPr bwMode="auto">
            <a:xfrm>
              <a:off x="4944" y="254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0899" name="Line 67"/>
            <p:cNvSpPr>
              <a:spLocks noChangeShapeType="1"/>
            </p:cNvSpPr>
            <p:nvPr/>
          </p:nvSpPr>
          <p:spPr bwMode="auto">
            <a:xfrm>
              <a:off x="4752" y="240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60900" name="Text Box 68"/>
          <p:cNvSpPr txBox="1">
            <a:spLocks noChangeArrowheads="1"/>
          </p:cNvSpPr>
          <p:nvPr/>
        </p:nvSpPr>
        <p:spPr bwMode="auto">
          <a:xfrm>
            <a:off x="7543801" y="3048001"/>
            <a:ext cx="11233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FRONT VIEW</a:t>
            </a:r>
          </a:p>
        </p:txBody>
      </p:sp>
      <p:sp>
        <p:nvSpPr>
          <p:cNvPr id="760901" name="Text Box 69"/>
          <p:cNvSpPr txBox="1">
            <a:spLocks noChangeArrowheads="1"/>
          </p:cNvSpPr>
          <p:nvPr/>
        </p:nvSpPr>
        <p:spPr bwMode="auto">
          <a:xfrm>
            <a:off x="7610476" y="5638801"/>
            <a:ext cx="9044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TOP VIEW</a:t>
            </a:r>
          </a:p>
        </p:txBody>
      </p:sp>
      <p:sp>
        <p:nvSpPr>
          <p:cNvPr id="760902" name="Text Box 70"/>
          <p:cNvSpPr txBox="1">
            <a:spLocks noChangeArrowheads="1"/>
          </p:cNvSpPr>
          <p:nvPr/>
        </p:nvSpPr>
        <p:spPr bwMode="auto">
          <a:xfrm>
            <a:off x="8991600" y="30480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L.H.SIDE VIEW</a:t>
            </a:r>
          </a:p>
        </p:txBody>
      </p:sp>
      <p:sp>
        <p:nvSpPr>
          <p:cNvPr id="760903" name="Line 71"/>
          <p:cNvSpPr>
            <a:spLocks noChangeShapeType="1"/>
          </p:cNvSpPr>
          <p:nvPr/>
        </p:nvSpPr>
        <p:spPr bwMode="auto">
          <a:xfrm>
            <a:off x="69342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0904" name="Line 72"/>
          <p:cNvSpPr>
            <a:spLocks noChangeShapeType="1"/>
          </p:cNvSpPr>
          <p:nvPr/>
        </p:nvSpPr>
        <p:spPr bwMode="auto">
          <a:xfrm>
            <a:off x="81534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60905" name="Group 73"/>
          <p:cNvGrpSpPr>
            <a:grpSpLocks/>
          </p:cNvGrpSpPr>
          <p:nvPr/>
        </p:nvGrpSpPr>
        <p:grpSpPr bwMode="auto">
          <a:xfrm>
            <a:off x="7135814" y="4048126"/>
            <a:ext cx="3298825" cy="366713"/>
            <a:chOff x="3181" y="2136"/>
            <a:chExt cx="2469" cy="231"/>
          </a:xfrm>
        </p:grpSpPr>
        <p:sp>
          <p:nvSpPr>
            <p:cNvPr id="760906" name="Line 74"/>
            <p:cNvSpPr>
              <a:spLocks noChangeShapeType="1"/>
            </p:cNvSpPr>
            <p:nvPr/>
          </p:nvSpPr>
          <p:spPr bwMode="auto">
            <a:xfrm>
              <a:off x="3408" y="2304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0907" name="Text Box 75"/>
            <p:cNvSpPr txBox="1">
              <a:spLocks noChangeArrowheads="1"/>
            </p:cNvSpPr>
            <p:nvPr/>
          </p:nvSpPr>
          <p:spPr bwMode="auto">
            <a:xfrm>
              <a:off x="3181" y="2136"/>
              <a:ext cx="2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60908" name="Text Box 76"/>
            <p:cNvSpPr txBox="1">
              <a:spLocks noChangeArrowheads="1"/>
            </p:cNvSpPr>
            <p:nvPr/>
          </p:nvSpPr>
          <p:spPr bwMode="auto">
            <a:xfrm>
              <a:off x="5389" y="2136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760910" name="Text Box 78"/>
          <p:cNvSpPr txBox="1">
            <a:spLocks noChangeArrowheads="1"/>
          </p:cNvSpPr>
          <p:nvPr/>
        </p:nvSpPr>
        <p:spPr bwMode="auto">
          <a:xfrm>
            <a:off x="1752600" y="5713414"/>
            <a:ext cx="4870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>
                <a:latin typeface="Arial Black" panose="020B0A04020102020204" pitchFamily="34" charset="0"/>
              </a:rPr>
              <a:t>PICTORIAL PRESENTATION IS GIVEN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DRAW THREE VIEWS OF THIS OBJECT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BY FIRST ANGLE PROJECTION METHOD</a:t>
            </a:r>
          </a:p>
        </p:txBody>
      </p:sp>
      <p:grpSp>
        <p:nvGrpSpPr>
          <p:cNvPr id="760918" name="Group 86"/>
          <p:cNvGrpSpPr>
            <a:grpSpLocks/>
          </p:cNvGrpSpPr>
          <p:nvPr/>
        </p:nvGrpSpPr>
        <p:grpSpPr bwMode="auto">
          <a:xfrm>
            <a:off x="9540876" y="46038"/>
            <a:ext cx="1096963" cy="182562"/>
            <a:chOff x="5050" y="29"/>
            <a:chExt cx="691" cy="115"/>
          </a:xfrm>
        </p:grpSpPr>
        <p:sp>
          <p:nvSpPr>
            <p:cNvPr id="760919" name="AutoShape 87">
              <a:hlinkClick r:id="rId19" action="ppaction://hlinksldjump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050" y="29"/>
              <a:ext cx="115" cy="115"/>
            </a:xfrm>
            <a:prstGeom prst="actionButtonHom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0920" name="AutoShape 88">
              <a:hlinkClick r:id="" action="ppaction://hlinkshowjump?jump=previous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280" y="29"/>
              <a:ext cx="116" cy="115"/>
            </a:xfrm>
            <a:prstGeom prst="actionButtonBackPrevious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0921" name="AutoShape 89">
              <a:hlinkClick r:id="" action="ppaction://hlinkshowjump?jump=nex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396" y="29"/>
              <a:ext cx="115" cy="115"/>
            </a:xfrm>
            <a:prstGeom prst="actionButtonForwardNex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0922" name="AutoShape 90">
              <a:hlinkClick r:id="" action="ppaction://hlinkshowjump?jump=fir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165" y="29"/>
              <a:ext cx="115" cy="115"/>
            </a:xfrm>
            <a:prstGeom prst="actionButtonBeginning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0923" name="AutoShape 91">
              <a:hlinkClick r:id="" action="ppaction://hlinkshowjump?jump=la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511" y="29"/>
              <a:ext cx="115" cy="115"/>
            </a:xfrm>
            <a:prstGeom prst="actionButtonEnd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0924" name="AutoShape 92">
              <a:hlinkClick r:id="" action="ppaction://hlinkshowjump?jump=endshow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626" y="29"/>
              <a:ext cx="115" cy="115"/>
            </a:xfrm>
            <a:prstGeom prst="actionButtonBlank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6" name="Title 1"/>
          <p:cNvSpPr txBox="1">
            <a:spLocks/>
          </p:cNvSpPr>
          <p:nvPr/>
        </p:nvSpPr>
        <p:spPr>
          <a:xfrm>
            <a:off x="8709025" y="351632"/>
            <a:ext cx="2260600" cy="660400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>
                <a:latin typeface="Andalus" panose="02020603050405020304" pitchFamily="18" charset="-78"/>
                <a:cs typeface="Andalus" panose="02020603050405020304" pitchFamily="18" charset="-78"/>
              </a:rPr>
              <a:t>Example-4</a:t>
            </a:r>
          </a:p>
        </p:txBody>
      </p:sp>
    </p:spTree>
    <p:extLst>
      <p:ext uri="{BB962C8B-B14F-4D97-AF65-F5344CB8AC3E}">
        <p14:creationId xmlns:p14="http://schemas.microsoft.com/office/powerpoint/2010/main" val="390963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76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76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0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0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0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0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0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0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6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76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76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60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60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6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60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60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60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60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60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60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6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6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6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6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60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60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6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6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6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6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60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60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60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6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60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60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70" grpId="0" animBg="1"/>
      <p:bldP spid="760876" grpId="0" animBg="1"/>
      <p:bldP spid="760892" grpId="0" autoUpdateAnimBg="0"/>
      <p:bldP spid="760900" grpId="0" autoUpdateAnimBg="0"/>
      <p:bldP spid="760901" grpId="0" autoUpdateAnimBg="0"/>
      <p:bldP spid="760902" grpId="0" autoUpdateAnimBg="0"/>
      <p:bldP spid="760903" grpId="0" animBg="1"/>
      <p:bldP spid="76090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4386" name="Object 2"/>
          <p:cNvGraphicFramePr>
            <a:graphicFrameLocks noChangeAspect="1"/>
          </p:cNvGraphicFramePr>
          <p:nvPr/>
        </p:nvGraphicFramePr>
        <p:xfrm>
          <a:off x="9296400" y="3190876"/>
          <a:ext cx="11430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8" name="Image" r:id="rId3" imgW="1523272" imgH="1409524" progId="Photoshop.Image.6">
                  <p:embed/>
                </p:oleObj>
              </mc:Choice>
              <mc:Fallback>
                <p:oleObj name="Image" r:id="rId3" imgW="1523272" imgH="1409524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3190876"/>
                        <a:ext cx="11430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4387" name="Object 3"/>
          <p:cNvGraphicFramePr>
            <a:graphicFrameLocks noChangeAspect="1"/>
          </p:cNvGraphicFramePr>
          <p:nvPr/>
        </p:nvGraphicFramePr>
        <p:xfrm>
          <a:off x="6877050" y="4570414"/>
          <a:ext cx="22987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9" name="Image" r:id="rId5" imgW="3085714" imgH="1434415" progId="Photoshop.Image.6">
                  <p:embed/>
                </p:oleObj>
              </mc:Choice>
              <mc:Fallback>
                <p:oleObj name="Image" r:id="rId5" imgW="3085714" imgH="1434415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570414"/>
                        <a:ext cx="2298700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4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553366"/>
              </p:ext>
            </p:extLst>
          </p:nvPr>
        </p:nvGraphicFramePr>
        <p:xfrm>
          <a:off x="6838950" y="3189288"/>
          <a:ext cx="23368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0" name="Image" r:id="rId7" imgW="3060317" imgH="1409524" progId="Photoshop.Image.6">
                  <p:embed/>
                </p:oleObj>
              </mc:Choice>
              <mc:Fallback>
                <p:oleObj name="Image" r:id="rId7" imgW="3060317" imgH="1409524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950" y="3189288"/>
                        <a:ext cx="233680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4389" name="Group 5"/>
          <p:cNvGrpSpPr>
            <a:grpSpLocks/>
          </p:cNvGrpSpPr>
          <p:nvPr/>
        </p:nvGrpSpPr>
        <p:grpSpPr bwMode="auto">
          <a:xfrm>
            <a:off x="6870700" y="3160713"/>
            <a:ext cx="2286000" cy="1066800"/>
            <a:chOff x="3168" y="2112"/>
            <a:chExt cx="1440" cy="672"/>
          </a:xfrm>
        </p:grpSpPr>
        <p:sp>
          <p:nvSpPr>
            <p:cNvPr id="784390" name="Line 6"/>
            <p:cNvSpPr>
              <a:spLocks noChangeShapeType="1"/>
            </p:cNvSpPr>
            <p:nvPr/>
          </p:nvSpPr>
          <p:spPr bwMode="auto">
            <a:xfrm>
              <a:off x="3168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391" name="Line 7"/>
            <p:cNvSpPr>
              <a:spLocks noChangeShapeType="1"/>
            </p:cNvSpPr>
            <p:nvPr/>
          </p:nvSpPr>
          <p:spPr bwMode="auto">
            <a:xfrm>
              <a:off x="3168" y="27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392" name="Line 8"/>
            <p:cNvSpPr>
              <a:spLocks noChangeShapeType="1"/>
            </p:cNvSpPr>
            <p:nvPr/>
          </p:nvSpPr>
          <p:spPr bwMode="auto">
            <a:xfrm flipV="1">
              <a:off x="3360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393" name="Line 9"/>
            <p:cNvSpPr>
              <a:spLocks noChangeShapeType="1"/>
            </p:cNvSpPr>
            <p:nvPr/>
          </p:nvSpPr>
          <p:spPr bwMode="auto">
            <a:xfrm>
              <a:off x="3360" y="26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394" name="Line 10"/>
            <p:cNvSpPr>
              <a:spLocks noChangeShapeType="1"/>
            </p:cNvSpPr>
            <p:nvPr/>
          </p:nvSpPr>
          <p:spPr bwMode="auto">
            <a:xfrm>
              <a:off x="3936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395" name="Line 11"/>
            <p:cNvSpPr>
              <a:spLocks noChangeShapeType="1"/>
            </p:cNvSpPr>
            <p:nvPr/>
          </p:nvSpPr>
          <p:spPr bwMode="auto">
            <a:xfrm>
              <a:off x="3936" y="27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396" name="Line 12"/>
            <p:cNvSpPr>
              <a:spLocks noChangeShapeType="1"/>
            </p:cNvSpPr>
            <p:nvPr/>
          </p:nvSpPr>
          <p:spPr bwMode="auto">
            <a:xfrm flipV="1">
              <a:off x="4608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397" name="Line 13"/>
            <p:cNvSpPr>
              <a:spLocks noChangeShapeType="1"/>
            </p:cNvSpPr>
            <p:nvPr/>
          </p:nvSpPr>
          <p:spPr bwMode="auto">
            <a:xfrm>
              <a:off x="3168" y="23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398" name="Line 14"/>
            <p:cNvSpPr>
              <a:spLocks noChangeShapeType="1"/>
            </p:cNvSpPr>
            <p:nvPr/>
          </p:nvSpPr>
          <p:spPr bwMode="auto">
            <a:xfrm>
              <a:off x="3984" y="230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399" name="Line 15"/>
            <p:cNvSpPr>
              <a:spLocks noChangeShapeType="1"/>
            </p:cNvSpPr>
            <p:nvPr/>
          </p:nvSpPr>
          <p:spPr bwMode="auto">
            <a:xfrm>
              <a:off x="4080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00" name="Line 16"/>
            <p:cNvSpPr>
              <a:spLocks noChangeShapeType="1"/>
            </p:cNvSpPr>
            <p:nvPr/>
          </p:nvSpPr>
          <p:spPr bwMode="auto">
            <a:xfrm>
              <a:off x="4080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01" name="Line 17"/>
            <p:cNvSpPr>
              <a:spLocks noChangeShapeType="1"/>
            </p:cNvSpPr>
            <p:nvPr/>
          </p:nvSpPr>
          <p:spPr bwMode="auto">
            <a:xfrm flipV="1">
              <a:off x="4272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02" name="Line 18"/>
            <p:cNvSpPr>
              <a:spLocks noChangeShapeType="1"/>
            </p:cNvSpPr>
            <p:nvPr/>
          </p:nvSpPr>
          <p:spPr bwMode="auto">
            <a:xfrm flipV="1">
              <a:off x="4272" y="2112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03" name="Line 19"/>
            <p:cNvSpPr>
              <a:spLocks noChangeShapeType="1"/>
            </p:cNvSpPr>
            <p:nvPr/>
          </p:nvSpPr>
          <p:spPr bwMode="auto">
            <a:xfrm>
              <a:off x="4416" y="2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04" name="Line 20"/>
            <p:cNvSpPr>
              <a:spLocks noChangeShapeType="1"/>
            </p:cNvSpPr>
            <p:nvPr/>
          </p:nvSpPr>
          <p:spPr bwMode="auto">
            <a:xfrm>
              <a:off x="3168" y="238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05" name="Line 21"/>
            <p:cNvSpPr>
              <a:spLocks noChangeShapeType="1"/>
            </p:cNvSpPr>
            <p:nvPr/>
          </p:nvSpPr>
          <p:spPr bwMode="auto">
            <a:xfrm>
              <a:off x="3256" y="23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84406" name="Group 22"/>
          <p:cNvGrpSpPr>
            <a:grpSpLocks/>
          </p:cNvGrpSpPr>
          <p:nvPr/>
        </p:nvGrpSpPr>
        <p:grpSpPr bwMode="auto">
          <a:xfrm>
            <a:off x="9309100" y="3170238"/>
            <a:ext cx="1118794" cy="1030287"/>
            <a:chOff x="4704" y="2112"/>
            <a:chExt cx="720" cy="672"/>
          </a:xfrm>
        </p:grpSpPr>
        <p:sp>
          <p:nvSpPr>
            <p:cNvPr id="784407" name="Line 23"/>
            <p:cNvSpPr>
              <a:spLocks noChangeShapeType="1"/>
            </p:cNvSpPr>
            <p:nvPr/>
          </p:nvSpPr>
          <p:spPr bwMode="auto">
            <a:xfrm flipV="1">
              <a:off x="4704" y="2112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08" name="Line 24"/>
            <p:cNvSpPr>
              <a:spLocks noChangeShapeType="1"/>
            </p:cNvSpPr>
            <p:nvPr/>
          </p:nvSpPr>
          <p:spPr bwMode="auto">
            <a:xfrm flipV="1">
              <a:off x="5424" y="2112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09" name="Line 25"/>
            <p:cNvSpPr>
              <a:spLocks noChangeShapeType="1"/>
            </p:cNvSpPr>
            <p:nvPr/>
          </p:nvSpPr>
          <p:spPr bwMode="auto">
            <a:xfrm>
              <a:off x="4704" y="278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10" name="Line 26"/>
            <p:cNvSpPr>
              <a:spLocks noChangeShapeType="1"/>
            </p:cNvSpPr>
            <p:nvPr/>
          </p:nvSpPr>
          <p:spPr bwMode="auto">
            <a:xfrm>
              <a:off x="4704" y="212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11" name="Line 27"/>
            <p:cNvSpPr>
              <a:spLocks noChangeShapeType="1"/>
            </p:cNvSpPr>
            <p:nvPr/>
          </p:nvSpPr>
          <p:spPr bwMode="auto">
            <a:xfrm>
              <a:off x="4704" y="244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12" name="Line 28"/>
            <p:cNvSpPr>
              <a:spLocks noChangeShapeType="1"/>
            </p:cNvSpPr>
            <p:nvPr/>
          </p:nvSpPr>
          <p:spPr bwMode="auto">
            <a:xfrm>
              <a:off x="4704" y="2592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13" name="Line 29"/>
            <p:cNvSpPr>
              <a:spLocks noChangeShapeType="1"/>
            </p:cNvSpPr>
            <p:nvPr/>
          </p:nvSpPr>
          <p:spPr bwMode="auto">
            <a:xfrm>
              <a:off x="4704" y="23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14" name="Line 30"/>
            <p:cNvSpPr>
              <a:spLocks noChangeShapeType="1"/>
            </p:cNvSpPr>
            <p:nvPr/>
          </p:nvSpPr>
          <p:spPr bwMode="auto">
            <a:xfrm>
              <a:off x="4894" y="2370"/>
              <a:ext cx="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15" name="Line 31"/>
            <p:cNvSpPr>
              <a:spLocks noChangeShapeType="1"/>
            </p:cNvSpPr>
            <p:nvPr/>
          </p:nvSpPr>
          <p:spPr bwMode="auto">
            <a:xfrm flipH="1" flipV="1">
              <a:off x="5166" y="2298"/>
              <a:ext cx="72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16" name="Line 32"/>
            <p:cNvSpPr>
              <a:spLocks noChangeShapeType="1"/>
            </p:cNvSpPr>
            <p:nvPr/>
          </p:nvSpPr>
          <p:spPr bwMode="auto">
            <a:xfrm flipV="1">
              <a:off x="4882" y="2298"/>
              <a:ext cx="72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17" name="Line 33"/>
            <p:cNvSpPr>
              <a:spLocks noChangeShapeType="1"/>
            </p:cNvSpPr>
            <p:nvPr/>
          </p:nvSpPr>
          <p:spPr bwMode="auto">
            <a:xfrm>
              <a:off x="5184" y="23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18" name="Line 34"/>
            <p:cNvSpPr>
              <a:spLocks noChangeShapeType="1"/>
            </p:cNvSpPr>
            <p:nvPr/>
          </p:nvSpPr>
          <p:spPr bwMode="auto">
            <a:xfrm>
              <a:off x="4704" y="2646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84419" name="Group 35"/>
          <p:cNvGrpSpPr>
            <a:grpSpLocks/>
          </p:cNvGrpSpPr>
          <p:nvPr/>
        </p:nvGrpSpPr>
        <p:grpSpPr bwMode="auto">
          <a:xfrm>
            <a:off x="6867525" y="4608514"/>
            <a:ext cx="2279650" cy="1019175"/>
            <a:chOff x="3156" y="3024"/>
            <a:chExt cx="1452" cy="642"/>
          </a:xfrm>
        </p:grpSpPr>
        <p:sp>
          <p:nvSpPr>
            <p:cNvPr id="784420" name="Line 36"/>
            <p:cNvSpPr>
              <a:spLocks noChangeShapeType="1"/>
            </p:cNvSpPr>
            <p:nvPr/>
          </p:nvSpPr>
          <p:spPr bwMode="auto">
            <a:xfrm>
              <a:off x="4608" y="302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21" name="Line 37"/>
            <p:cNvSpPr>
              <a:spLocks noChangeShapeType="1"/>
            </p:cNvSpPr>
            <p:nvPr/>
          </p:nvSpPr>
          <p:spPr bwMode="auto">
            <a:xfrm>
              <a:off x="4452" y="302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22" name="Line 38"/>
            <p:cNvSpPr>
              <a:spLocks noChangeShapeType="1"/>
            </p:cNvSpPr>
            <p:nvPr/>
          </p:nvSpPr>
          <p:spPr bwMode="auto">
            <a:xfrm>
              <a:off x="4296" y="302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23" name="Line 39"/>
            <p:cNvSpPr>
              <a:spLocks noChangeShapeType="1"/>
            </p:cNvSpPr>
            <p:nvPr/>
          </p:nvSpPr>
          <p:spPr bwMode="auto">
            <a:xfrm>
              <a:off x="4086" y="302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24" name="Line 40"/>
            <p:cNvSpPr>
              <a:spLocks noChangeShapeType="1"/>
            </p:cNvSpPr>
            <p:nvPr/>
          </p:nvSpPr>
          <p:spPr bwMode="auto">
            <a:xfrm>
              <a:off x="3996" y="302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25" name="Line 41"/>
            <p:cNvSpPr>
              <a:spLocks noChangeShapeType="1"/>
            </p:cNvSpPr>
            <p:nvPr/>
          </p:nvSpPr>
          <p:spPr bwMode="auto">
            <a:xfrm>
              <a:off x="3936" y="302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26" name="Line 42"/>
            <p:cNvSpPr>
              <a:spLocks noChangeShapeType="1"/>
            </p:cNvSpPr>
            <p:nvPr/>
          </p:nvSpPr>
          <p:spPr bwMode="auto">
            <a:xfrm>
              <a:off x="3360" y="302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27" name="Line 43"/>
            <p:cNvSpPr>
              <a:spLocks noChangeShapeType="1"/>
            </p:cNvSpPr>
            <p:nvPr/>
          </p:nvSpPr>
          <p:spPr bwMode="auto">
            <a:xfrm>
              <a:off x="3168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28" name="Line 44"/>
            <p:cNvSpPr>
              <a:spLocks noChangeShapeType="1"/>
            </p:cNvSpPr>
            <p:nvPr/>
          </p:nvSpPr>
          <p:spPr bwMode="auto">
            <a:xfrm>
              <a:off x="3168" y="302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29" name="Line 45"/>
            <p:cNvSpPr>
              <a:spLocks noChangeShapeType="1"/>
            </p:cNvSpPr>
            <p:nvPr/>
          </p:nvSpPr>
          <p:spPr bwMode="auto">
            <a:xfrm>
              <a:off x="3168" y="364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30" name="Line 46"/>
            <p:cNvSpPr>
              <a:spLocks noChangeShapeType="1"/>
            </p:cNvSpPr>
            <p:nvPr/>
          </p:nvSpPr>
          <p:spPr bwMode="auto">
            <a:xfrm>
              <a:off x="3156" y="343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31" name="Line 47"/>
            <p:cNvSpPr>
              <a:spLocks noChangeShapeType="1"/>
            </p:cNvSpPr>
            <p:nvPr/>
          </p:nvSpPr>
          <p:spPr bwMode="auto">
            <a:xfrm>
              <a:off x="3258" y="321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32" name="Line 48"/>
            <p:cNvSpPr>
              <a:spLocks noChangeShapeType="1"/>
            </p:cNvSpPr>
            <p:nvPr/>
          </p:nvSpPr>
          <p:spPr bwMode="auto">
            <a:xfrm>
              <a:off x="3168" y="321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33" name="Line 49"/>
            <p:cNvSpPr>
              <a:spLocks noChangeShapeType="1"/>
            </p:cNvSpPr>
            <p:nvPr/>
          </p:nvSpPr>
          <p:spPr bwMode="auto">
            <a:xfrm>
              <a:off x="3168" y="342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784434" name="Object 50"/>
          <p:cNvGraphicFramePr>
            <a:graphicFrameLocks noChangeAspect="1"/>
          </p:cNvGraphicFramePr>
          <p:nvPr/>
        </p:nvGraphicFramePr>
        <p:xfrm>
          <a:off x="3390900" y="1371601"/>
          <a:ext cx="2895600" cy="2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1" name="Image" r:id="rId9" imgW="3809524" imgH="3453968" progId="Photoshop.Image.6">
                  <p:embed/>
                </p:oleObj>
              </mc:Choice>
              <mc:Fallback>
                <p:oleObj name="Image" r:id="rId9" imgW="3809524" imgH="3453968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1371601"/>
                        <a:ext cx="2895600" cy="262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4435" name="Object 51"/>
          <p:cNvGraphicFramePr>
            <a:graphicFrameLocks noChangeAspect="1"/>
          </p:cNvGraphicFramePr>
          <p:nvPr/>
        </p:nvGraphicFramePr>
        <p:xfrm>
          <a:off x="3448050" y="3962400"/>
          <a:ext cx="283845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" name="Image" r:id="rId11" imgW="3771429" imgH="2133333" progId="Photoshop.Image.6">
                  <p:embed/>
                </p:oleObj>
              </mc:Choice>
              <mc:Fallback>
                <p:oleObj name="Image" r:id="rId11" imgW="3771429" imgH="2133333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3962400"/>
                        <a:ext cx="2838450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4436" name="Group 52"/>
          <p:cNvGrpSpPr>
            <a:grpSpLocks/>
          </p:cNvGrpSpPr>
          <p:nvPr/>
        </p:nvGrpSpPr>
        <p:grpSpPr bwMode="auto">
          <a:xfrm>
            <a:off x="5230814" y="762000"/>
            <a:ext cx="1970087" cy="2305050"/>
            <a:chOff x="3072" y="425"/>
            <a:chExt cx="1440" cy="1684"/>
          </a:xfrm>
        </p:grpSpPr>
        <p:sp>
          <p:nvSpPr>
            <p:cNvPr id="784437" name="Line 53"/>
            <p:cNvSpPr>
              <a:spLocks noChangeShapeType="1"/>
            </p:cNvSpPr>
            <p:nvPr/>
          </p:nvSpPr>
          <p:spPr bwMode="auto">
            <a:xfrm flipV="1">
              <a:off x="3450" y="1452"/>
              <a:ext cx="1062" cy="65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4438" name="Line 54"/>
            <p:cNvSpPr>
              <a:spLocks noChangeShapeType="1"/>
            </p:cNvSpPr>
            <p:nvPr/>
          </p:nvSpPr>
          <p:spPr bwMode="auto">
            <a:xfrm flipV="1">
              <a:off x="3612" y="793"/>
              <a:ext cx="900" cy="55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4439" name="Line 55"/>
            <p:cNvSpPr>
              <a:spLocks noChangeShapeType="1"/>
            </p:cNvSpPr>
            <p:nvPr/>
          </p:nvSpPr>
          <p:spPr bwMode="auto">
            <a:xfrm flipV="1">
              <a:off x="3072" y="425"/>
              <a:ext cx="864" cy="53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4440" name="Group 56"/>
          <p:cNvGrpSpPr>
            <a:grpSpLocks/>
          </p:cNvGrpSpPr>
          <p:nvPr/>
        </p:nvGrpSpPr>
        <p:grpSpPr bwMode="auto">
          <a:xfrm>
            <a:off x="3467100" y="2362200"/>
            <a:ext cx="2757488" cy="3352800"/>
            <a:chOff x="1776" y="1584"/>
            <a:chExt cx="2016" cy="2160"/>
          </a:xfrm>
        </p:grpSpPr>
        <p:sp>
          <p:nvSpPr>
            <p:cNvPr id="784441" name="Line 57"/>
            <p:cNvSpPr>
              <a:spLocks noChangeShapeType="1"/>
            </p:cNvSpPr>
            <p:nvPr/>
          </p:nvSpPr>
          <p:spPr bwMode="auto">
            <a:xfrm>
              <a:off x="3792" y="1584"/>
              <a:ext cx="0" cy="13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4442" name="Line 58"/>
            <p:cNvSpPr>
              <a:spLocks noChangeShapeType="1"/>
            </p:cNvSpPr>
            <p:nvPr/>
          </p:nvSpPr>
          <p:spPr bwMode="auto">
            <a:xfrm>
              <a:off x="1776" y="2400"/>
              <a:ext cx="0" cy="105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4443" name="Line 59"/>
            <p:cNvSpPr>
              <a:spLocks noChangeShapeType="1"/>
            </p:cNvSpPr>
            <p:nvPr/>
          </p:nvSpPr>
          <p:spPr bwMode="auto">
            <a:xfrm>
              <a:off x="2388" y="2352"/>
              <a:ext cx="0" cy="13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4444" name="Line 60"/>
            <p:cNvSpPr>
              <a:spLocks noChangeShapeType="1"/>
            </p:cNvSpPr>
            <p:nvPr/>
          </p:nvSpPr>
          <p:spPr bwMode="auto">
            <a:xfrm>
              <a:off x="3168" y="2256"/>
              <a:ext cx="0" cy="38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784445" name="Object 61"/>
          <p:cNvGraphicFramePr>
            <a:graphicFrameLocks noChangeAspect="1"/>
          </p:cNvGraphicFramePr>
          <p:nvPr/>
        </p:nvGraphicFramePr>
        <p:xfrm>
          <a:off x="1676400" y="457200"/>
          <a:ext cx="202565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3" name="Image" r:id="rId13" imgW="2641270" imgH="2857143" progId="Photoshop.Image.6">
                  <p:embed/>
                </p:oleObj>
              </mc:Choice>
              <mc:Fallback>
                <p:oleObj name="Image" r:id="rId13" imgW="2641270" imgH="2857143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7200"/>
                        <a:ext cx="2025650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4446" name="Object 62"/>
          <p:cNvGraphicFramePr>
            <a:graphicFrameLocks noChangeAspect="1"/>
          </p:cNvGraphicFramePr>
          <p:nvPr/>
        </p:nvGraphicFramePr>
        <p:xfrm>
          <a:off x="6248400" y="838200"/>
          <a:ext cx="9032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4" name="Image" r:id="rId15" imgW="1180952" imgH="1993651" progId="Photoshop.Image.6">
                  <p:embed/>
                </p:oleObj>
              </mc:Choice>
              <mc:Fallback>
                <p:oleObj name="Image" r:id="rId15" imgW="1180952" imgH="1993651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838200"/>
                        <a:ext cx="9032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4447" name="Group 63"/>
          <p:cNvGrpSpPr>
            <a:grpSpLocks/>
          </p:cNvGrpSpPr>
          <p:nvPr/>
        </p:nvGrpSpPr>
        <p:grpSpPr bwMode="auto">
          <a:xfrm>
            <a:off x="1790701" y="508001"/>
            <a:ext cx="4087813" cy="3243263"/>
            <a:chOff x="168" y="320"/>
            <a:chExt cx="2575" cy="2043"/>
          </a:xfrm>
        </p:grpSpPr>
        <p:sp>
          <p:nvSpPr>
            <p:cNvPr id="784448" name="Line 64"/>
            <p:cNvSpPr>
              <a:spLocks noChangeShapeType="1"/>
            </p:cNvSpPr>
            <p:nvPr/>
          </p:nvSpPr>
          <p:spPr bwMode="auto">
            <a:xfrm flipH="1" flipV="1">
              <a:off x="1368" y="320"/>
              <a:ext cx="1375" cy="74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4449" name="Line 65"/>
            <p:cNvSpPr>
              <a:spLocks noChangeShapeType="1"/>
            </p:cNvSpPr>
            <p:nvPr/>
          </p:nvSpPr>
          <p:spPr bwMode="auto">
            <a:xfrm flipH="1" flipV="1">
              <a:off x="1176" y="393"/>
              <a:ext cx="1402" cy="7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4450" name="Line 66"/>
            <p:cNvSpPr>
              <a:spLocks noChangeShapeType="1"/>
            </p:cNvSpPr>
            <p:nvPr/>
          </p:nvSpPr>
          <p:spPr bwMode="auto">
            <a:xfrm flipH="1" flipV="1">
              <a:off x="792" y="676"/>
              <a:ext cx="1186" cy="64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4451" name="Line 67"/>
            <p:cNvSpPr>
              <a:spLocks noChangeShapeType="1"/>
            </p:cNvSpPr>
            <p:nvPr/>
          </p:nvSpPr>
          <p:spPr bwMode="auto">
            <a:xfrm flipH="1" flipV="1">
              <a:off x="168" y="1161"/>
              <a:ext cx="1091" cy="5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4452" name="Line 68"/>
            <p:cNvSpPr>
              <a:spLocks noChangeShapeType="1"/>
            </p:cNvSpPr>
            <p:nvPr/>
          </p:nvSpPr>
          <p:spPr bwMode="auto">
            <a:xfrm flipH="1" flipV="1">
              <a:off x="168" y="1643"/>
              <a:ext cx="1329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84453" name="Text Box 69"/>
          <p:cNvSpPr txBox="1">
            <a:spLocks noChangeArrowheads="1"/>
          </p:cNvSpPr>
          <p:nvPr/>
        </p:nvSpPr>
        <p:spPr bwMode="auto">
          <a:xfrm>
            <a:off x="7239001" y="2695576"/>
            <a:ext cx="11233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FRONT VIEW</a:t>
            </a:r>
          </a:p>
        </p:txBody>
      </p:sp>
      <p:sp>
        <p:nvSpPr>
          <p:cNvPr id="784454" name="Text Box 70"/>
          <p:cNvSpPr txBox="1">
            <a:spLocks noChangeArrowheads="1"/>
          </p:cNvSpPr>
          <p:nvPr/>
        </p:nvSpPr>
        <p:spPr bwMode="auto">
          <a:xfrm>
            <a:off x="7620001" y="5715001"/>
            <a:ext cx="9044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TOP VIEW</a:t>
            </a:r>
          </a:p>
        </p:txBody>
      </p:sp>
      <p:sp>
        <p:nvSpPr>
          <p:cNvPr id="784455" name="Text Box 71"/>
          <p:cNvSpPr txBox="1">
            <a:spLocks noChangeArrowheads="1"/>
          </p:cNvSpPr>
          <p:nvPr/>
        </p:nvSpPr>
        <p:spPr bwMode="auto">
          <a:xfrm>
            <a:off x="9220200" y="26670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L.H.SIDE VIEW</a:t>
            </a:r>
          </a:p>
        </p:txBody>
      </p:sp>
      <p:sp>
        <p:nvSpPr>
          <p:cNvPr id="784456" name="Line 72"/>
          <p:cNvSpPr>
            <a:spLocks noChangeShapeType="1"/>
          </p:cNvSpPr>
          <p:nvPr/>
        </p:nvSpPr>
        <p:spPr bwMode="auto">
          <a:xfrm>
            <a:off x="64770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4457" name="Line 73"/>
          <p:cNvSpPr>
            <a:spLocks noChangeShapeType="1"/>
          </p:cNvSpPr>
          <p:nvPr/>
        </p:nvSpPr>
        <p:spPr bwMode="auto">
          <a:xfrm>
            <a:off x="7848600" y="297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84458" name="Group 74"/>
          <p:cNvGrpSpPr>
            <a:grpSpLocks/>
          </p:cNvGrpSpPr>
          <p:nvPr/>
        </p:nvGrpSpPr>
        <p:grpSpPr bwMode="auto">
          <a:xfrm>
            <a:off x="6394449" y="3962400"/>
            <a:ext cx="4389436" cy="369888"/>
            <a:chOff x="3068" y="2496"/>
            <a:chExt cx="2765" cy="233"/>
          </a:xfrm>
        </p:grpSpPr>
        <p:sp>
          <p:nvSpPr>
            <p:cNvPr id="784459" name="Line 75"/>
            <p:cNvSpPr>
              <a:spLocks noChangeShapeType="1"/>
            </p:cNvSpPr>
            <p:nvPr/>
          </p:nvSpPr>
          <p:spPr bwMode="auto">
            <a:xfrm>
              <a:off x="3244" y="2658"/>
              <a:ext cx="24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60" name="Text Box 76"/>
            <p:cNvSpPr txBox="1">
              <a:spLocks noChangeArrowheads="1"/>
            </p:cNvSpPr>
            <p:nvPr/>
          </p:nvSpPr>
          <p:spPr bwMode="auto">
            <a:xfrm>
              <a:off x="3068" y="2496"/>
              <a:ext cx="2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84461" name="Text Box 77"/>
            <p:cNvSpPr txBox="1">
              <a:spLocks noChangeArrowheads="1"/>
            </p:cNvSpPr>
            <p:nvPr/>
          </p:nvSpPr>
          <p:spPr bwMode="auto">
            <a:xfrm>
              <a:off x="5612" y="2496"/>
              <a:ext cx="2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imes New Roman" panose="02020603050405020304" pitchFamily="18" charset="0"/>
                </a:rPr>
                <a:t>Y</a:t>
              </a:r>
            </a:p>
          </p:txBody>
        </p:sp>
      </p:grpSp>
      <p:graphicFrame>
        <p:nvGraphicFramePr>
          <p:cNvPr id="784462" name="Object 78"/>
          <p:cNvGraphicFramePr>
            <a:graphicFrameLocks noChangeAspect="1"/>
          </p:cNvGraphicFramePr>
          <p:nvPr/>
        </p:nvGraphicFramePr>
        <p:xfrm>
          <a:off x="5132388" y="4946650"/>
          <a:ext cx="43021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5" name="CorelDRAW" r:id="rId17" imgW="429480" imgH="311040" progId="CorelDRAW.Graphic.11">
                  <p:embed/>
                </p:oleObj>
              </mc:Choice>
              <mc:Fallback>
                <p:oleObj name="CorelDRAW" r:id="rId17" imgW="429480" imgH="31104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388" y="4946650"/>
                        <a:ext cx="43021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4463" name="WordArt 79"/>
          <p:cNvSpPr>
            <a:spLocks noChangeArrowheads="1" noChangeShapeType="1" noTextEdit="1"/>
          </p:cNvSpPr>
          <p:nvPr/>
        </p:nvSpPr>
        <p:spPr bwMode="auto">
          <a:xfrm>
            <a:off x="6553200" y="609601"/>
            <a:ext cx="349250" cy="5000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Down">
              <a:avLst>
                <a:gd name="adj" fmla="val 57407"/>
              </a:avLst>
            </a:prstTxWarp>
          </a:bodyPr>
          <a:lstStyle/>
          <a:p>
            <a:pPr algn="ctr"/>
            <a:r>
              <a:rPr lang="en-IN" sz="24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S.V.</a:t>
            </a:r>
          </a:p>
        </p:txBody>
      </p:sp>
      <p:sp>
        <p:nvSpPr>
          <p:cNvPr id="784464" name="WordArt 80"/>
          <p:cNvSpPr>
            <a:spLocks noChangeArrowheads="1" noChangeShapeType="1" noTextEdit="1"/>
          </p:cNvSpPr>
          <p:nvPr/>
        </p:nvSpPr>
        <p:spPr bwMode="auto">
          <a:xfrm>
            <a:off x="2209800" y="914400"/>
            <a:ext cx="32385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IN" sz="20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F.V.</a:t>
            </a:r>
          </a:p>
        </p:txBody>
      </p:sp>
      <p:grpSp>
        <p:nvGrpSpPr>
          <p:cNvPr id="784465" name="Group 81"/>
          <p:cNvGrpSpPr>
            <a:grpSpLocks/>
          </p:cNvGrpSpPr>
          <p:nvPr/>
        </p:nvGrpSpPr>
        <p:grpSpPr bwMode="auto">
          <a:xfrm>
            <a:off x="4114801" y="533401"/>
            <a:ext cx="1063626" cy="815975"/>
            <a:chOff x="1656" y="61"/>
            <a:chExt cx="670" cy="514"/>
          </a:xfrm>
        </p:grpSpPr>
        <p:sp>
          <p:nvSpPr>
            <p:cNvPr id="784466" name="AutoShape 82"/>
            <p:cNvSpPr>
              <a:spLocks noChangeArrowheads="1"/>
            </p:cNvSpPr>
            <p:nvPr/>
          </p:nvSpPr>
          <p:spPr bwMode="auto">
            <a:xfrm rot="-5432475">
              <a:off x="1704" y="311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67" name="Text Box 83"/>
            <p:cNvSpPr txBox="1">
              <a:spLocks noChangeArrowheads="1"/>
            </p:cNvSpPr>
            <p:nvPr/>
          </p:nvSpPr>
          <p:spPr bwMode="auto">
            <a:xfrm>
              <a:off x="1656" y="61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T.V.</a:t>
              </a:r>
            </a:p>
          </p:txBody>
        </p:sp>
      </p:grpSp>
      <p:grpSp>
        <p:nvGrpSpPr>
          <p:cNvPr id="784468" name="Group 84"/>
          <p:cNvGrpSpPr>
            <a:grpSpLocks/>
          </p:cNvGrpSpPr>
          <p:nvPr/>
        </p:nvGrpSpPr>
        <p:grpSpPr bwMode="auto">
          <a:xfrm>
            <a:off x="5486400" y="3336926"/>
            <a:ext cx="1244600" cy="417513"/>
            <a:chOff x="3535" y="2452"/>
            <a:chExt cx="784" cy="263"/>
          </a:xfrm>
        </p:grpSpPr>
        <p:sp>
          <p:nvSpPr>
            <p:cNvPr id="784469" name="AutoShape 85"/>
            <p:cNvSpPr>
              <a:spLocks noChangeArrowheads="1"/>
            </p:cNvSpPr>
            <p:nvPr/>
          </p:nvSpPr>
          <p:spPr bwMode="auto">
            <a:xfrm rot="2041927">
              <a:off x="3535" y="2523"/>
              <a:ext cx="624" cy="192"/>
            </a:xfrm>
            <a:prstGeom prst="leftArrow">
              <a:avLst>
                <a:gd name="adj1" fmla="val 50000"/>
                <a:gd name="adj2" fmla="val 8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70" name="Text Box 86"/>
            <p:cNvSpPr txBox="1">
              <a:spLocks noChangeArrowheads="1"/>
            </p:cNvSpPr>
            <p:nvPr/>
          </p:nvSpPr>
          <p:spPr bwMode="auto">
            <a:xfrm rot="2136515">
              <a:off x="3655" y="2452"/>
              <a:ext cx="6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F.V.</a:t>
              </a:r>
            </a:p>
          </p:txBody>
        </p:sp>
      </p:grpSp>
      <p:grpSp>
        <p:nvGrpSpPr>
          <p:cNvPr id="784471" name="Group 87"/>
          <p:cNvGrpSpPr>
            <a:grpSpLocks/>
          </p:cNvGrpSpPr>
          <p:nvPr/>
        </p:nvGrpSpPr>
        <p:grpSpPr bwMode="auto">
          <a:xfrm>
            <a:off x="2109788" y="3870325"/>
            <a:ext cx="1216026" cy="420688"/>
            <a:chOff x="417" y="2374"/>
            <a:chExt cx="766" cy="265"/>
          </a:xfrm>
        </p:grpSpPr>
        <p:sp>
          <p:nvSpPr>
            <p:cNvPr id="784472" name="AutoShape 88"/>
            <p:cNvSpPr>
              <a:spLocks noChangeArrowheads="1"/>
            </p:cNvSpPr>
            <p:nvPr/>
          </p:nvSpPr>
          <p:spPr bwMode="auto">
            <a:xfrm rot="8594783">
              <a:off x="591" y="2447"/>
              <a:ext cx="592" cy="192"/>
            </a:xfrm>
            <a:prstGeom prst="leftArrow">
              <a:avLst>
                <a:gd name="adj1" fmla="val 50000"/>
                <a:gd name="adj2" fmla="val 770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73" name="Text Box 89"/>
            <p:cNvSpPr txBox="1">
              <a:spLocks noChangeArrowheads="1"/>
            </p:cNvSpPr>
            <p:nvPr/>
          </p:nvSpPr>
          <p:spPr bwMode="auto">
            <a:xfrm rot="19430245">
              <a:off x="417" y="2374"/>
              <a:ext cx="6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S.V.</a:t>
              </a:r>
            </a:p>
          </p:txBody>
        </p:sp>
      </p:grpSp>
      <p:sp>
        <p:nvSpPr>
          <p:cNvPr id="784474" name="Text Box 90"/>
          <p:cNvSpPr txBox="1">
            <a:spLocks noChangeArrowheads="1"/>
          </p:cNvSpPr>
          <p:nvPr/>
        </p:nvSpPr>
        <p:spPr bwMode="auto">
          <a:xfrm>
            <a:off x="7273925" y="2209800"/>
            <a:ext cx="35499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latin typeface="Times New Roman" panose="02020603050405020304" pitchFamily="18" charset="0"/>
              </a:rPr>
              <a:t>ORTHOGRAPHIC PROJECTIONS</a:t>
            </a:r>
          </a:p>
        </p:txBody>
      </p:sp>
      <p:sp>
        <p:nvSpPr>
          <p:cNvPr id="784476" name="Text Box 92"/>
          <p:cNvSpPr txBox="1">
            <a:spLocks noChangeArrowheads="1"/>
          </p:cNvSpPr>
          <p:nvPr/>
        </p:nvSpPr>
        <p:spPr bwMode="auto">
          <a:xfrm>
            <a:off x="1905000" y="5753100"/>
            <a:ext cx="4870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>
                <a:latin typeface="Arial Black" panose="020B0A04020102020204" pitchFamily="34" charset="0"/>
              </a:rPr>
              <a:t>PICTORIAL PRESENTATION IS GIVEN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DRAW THREE VIEWS OF THIS OBJECT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BY FIRST ANGLE PROJECTION METHOD</a:t>
            </a:r>
          </a:p>
        </p:txBody>
      </p:sp>
      <p:grpSp>
        <p:nvGrpSpPr>
          <p:cNvPr id="784484" name="Group 100"/>
          <p:cNvGrpSpPr>
            <a:grpSpLocks/>
          </p:cNvGrpSpPr>
          <p:nvPr/>
        </p:nvGrpSpPr>
        <p:grpSpPr bwMode="auto">
          <a:xfrm>
            <a:off x="9540876" y="46038"/>
            <a:ext cx="1096963" cy="182562"/>
            <a:chOff x="5050" y="29"/>
            <a:chExt cx="691" cy="115"/>
          </a:xfrm>
        </p:grpSpPr>
        <p:sp>
          <p:nvSpPr>
            <p:cNvPr id="784485" name="AutoShape 101">
              <a:hlinkClick r:id="rId19" action="ppaction://hlinksldjump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050" y="29"/>
              <a:ext cx="115" cy="115"/>
            </a:xfrm>
            <a:prstGeom prst="actionButtonHom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86" name="AutoShape 102">
              <a:hlinkClick r:id="" action="ppaction://hlinkshowjump?jump=previous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280" y="29"/>
              <a:ext cx="116" cy="115"/>
            </a:xfrm>
            <a:prstGeom prst="actionButtonBackPrevious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87" name="AutoShape 103">
              <a:hlinkClick r:id="" action="ppaction://hlinkshowjump?jump=nex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396" y="29"/>
              <a:ext cx="115" cy="115"/>
            </a:xfrm>
            <a:prstGeom prst="actionButtonForwardNex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88" name="AutoShape 104">
              <a:hlinkClick r:id="" action="ppaction://hlinkshowjump?jump=fir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165" y="29"/>
              <a:ext cx="115" cy="115"/>
            </a:xfrm>
            <a:prstGeom prst="actionButtonBeginning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89" name="AutoShape 105">
              <a:hlinkClick r:id="" action="ppaction://hlinkshowjump?jump=la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511" y="29"/>
              <a:ext cx="115" cy="115"/>
            </a:xfrm>
            <a:prstGeom prst="actionButtonEnd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90" name="AutoShape 106">
              <a:hlinkClick r:id="" action="ppaction://hlinkshowjump?jump=endshow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626" y="29"/>
              <a:ext cx="115" cy="115"/>
            </a:xfrm>
            <a:prstGeom prst="actionButtonBlank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0" name="Title 1"/>
          <p:cNvSpPr txBox="1">
            <a:spLocks/>
          </p:cNvSpPr>
          <p:nvPr/>
        </p:nvSpPr>
        <p:spPr>
          <a:xfrm>
            <a:off x="8524416" y="422276"/>
            <a:ext cx="2260600" cy="660400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>
                <a:latin typeface="Andalus" panose="02020603050405020304" pitchFamily="18" charset="-78"/>
                <a:cs typeface="Andalus" panose="02020603050405020304" pitchFamily="18" charset="-78"/>
              </a:rPr>
              <a:t>Example-5</a:t>
            </a:r>
          </a:p>
        </p:txBody>
      </p:sp>
    </p:spTree>
    <p:extLst>
      <p:ext uri="{BB962C8B-B14F-4D97-AF65-F5344CB8AC3E}">
        <p14:creationId xmlns:p14="http://schemas.microsoft.com/office/powerpoint/2010/main" val="66146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4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4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4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4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4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4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78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4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4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84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84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84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4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78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84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4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84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84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84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4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84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84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84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84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8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8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8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84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84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84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84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8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8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84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84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84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8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84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84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8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8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84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84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453" grpId="0" autoUpdateAnimBg="0"/>
      <p:bldP spid="784454" grpId="0" autoUpdateAnimBg="0"/>
      <p:bldP spid="784455" grpId="0" autoUpdateAnimBg="0"/>
      <p:bldP spid="784456" grpId="0" animBg="1"/>
      <p:bldP spid="784457" grpId="0" animBg="1"/>
      <p:bldP spid="784463" grpId="0" animBg="1"/>
      <p:bldP spid="784464" grpId="0" animBg="1"/>
      <p:bldP spid="78447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858" name="Group 2"/>
          <p:cNvGrpSpPr>
            <a:grpSpLocks/>
          </p:cNvGrpSpPr>
          <p:nvPr/>
        </p:nvGrpSpPr>
        <p:grpSpPr bwMode="auto">
          <a:xfrm>
            <a:off x="2921000" y="1587500"/>
            <a:ext cx="2178050" cy="2362200"/>
            <a:chOff x="528" y="732"/>
            <a:chExt cx="1372" cy="1488"/>
          </a:xfrm>
        </p:grpSpPr>
        <p:graphicFrame>
          <p:nvGraphicFramePr>
            <p:cNvPr id="761859" name="Object 3"/>
            <p:cNvGraphicFramePr>
              <a:graphicFrameLocks noChangeAspect="1"/>
            </p:cNvGraphicFramePr>
            <p:nvPr/>
          </p:nvGraphicFramePr>
          <p:xfrm>
            <a:off x="528" y="732"/>
            <a:ext cx="1372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2" name="Image" r:id="rId4" imgW="2831746" imgH="3073016" progId="Photoshop.Image.6">
                    <p:embed/>
                  </p:oleObj>
                </mc:Choice>
                <mc:Fallback>
                  <p:oleObj name="Image" r:id="rId4" imgW="2831746" imgH="3073016" progId="Photoshop.Image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732"/>
                          <a:ext cx="1372" cy="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61860" name="Group 4"/>
            <p:cNvGrpSpPr>
              <a:grpSpLocks/>
            </p:cNvGrpSpPr>
            <p:nvPr/>
          </p:nvGrpSpPr>
          <p:grpSpPr bwMode="auto">
            <a:xfrm>
              <a:off x="1158" y="1734"/>
              <a:ext cx="480" cy="465"/>
              <a:chOff x="1539" y="2193"/>
              <a:chExt cx="477" cy="462"/>
            </a:xfrm>
          </p:grpSpPr>
          <p:sp>
            <p:nvSpPr>
              <p:cNvPr id="761861" name="Line 5"/>
              <p:cNvSpPr>
                <a:spLocks noChangeShapeType="1"/>
              </p:cNvSpPr>
              <p:nvPr/>
            </p:nvSpPr>
            <p:spPr bwMode="auto">
              <a:xfrm>
                <a:off x="1539" y="2463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1862" name="Line 6"/>
              <p:cNvSpPr>
                <a:spLocks noChangeShapeType="1"/>
              </p:cNvSpPr>
              <p:nvPr/>
            </p:nvSpPr>
            <p:spPr bwMode="auto">
              <a:xfrm flipV="1">
                <a:off x="1545" y="2604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1863" name="Line 7"/>
              <p:cNvSpPr>
                <a:spLocks noChangeShapeType="1"/>
              </p:cNvSpPr>
              <p:nvPr/>
            </p:nvSpPr>
            <p:spPr bwMode="auto">
              <a:xfrm flipV="1">
                <a:off x="1644" y="2538"/>
                <a:ext cx="0" cy="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1864" name="Line 8"/>
              <p:cNvSpPr>
                <a:spLocks noChangeShapeType="1"/>
              </p:cNvSpPr>
              <p:nvPr/>
            </p:nvSpPr>
            <p:spPr bwMode="auto">
              <a:xfrm flipV="1">
                <a:off x="1641" y="2377"/>
                <a:ext cx="273" cy="1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1865" name="Line 9"/>
              <p:cNvSpPr>
                <a:spLocks noChangeShapeType="1"/>
              </p:cNvSpPr>
              <p:nvPr/>
            </p:nvSpPr>
            <p:spPr bwMode="auto">
              <a:xfrm flipV="1">
                <a:off x="1908" y="2376"/>
                <a:ext cx="0" cy="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1866" name="Line 10"/>
              <p:cNvSpPr>
                <a:spLocks noChangeShapeType="1"/>
              </p:cNvSpPr>
              <p:nvPr/>
            </p:nvSpPr>
            <p:spPr bwMode="auto">
              <a:xfrm flipV="1">
                <a:off x="1905" y="2377"/>
                <a:ext cx="111" cy="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1867" name="Line 11"/>
              <p:cNvSpPr>
                <a:spLocks noChangeShapeType="1"/>
              </p:cNvSpPr>
              <p:nvPr/>
            </p:nvSpPr>
            <p:spPr bwMode="auto">
              <a:xfrm>
                <a:off x="2013" y="2193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aphicFrame>
        <p:nvGraphicFramePr>
          <p:cNvPr id="761868" name="Object 12"/>
          <p:cNvGraphicFramePr>
            <a:graphicFrameLocks noChangeAspect="1"/>
          </p:cNvGraphicFramePr>
          <p:nvPr/>
        </p:nvGraphicFramePr>
        <p:xfrm>
          <a:off x="5410201" y="1066801"/>
          <a:ext cx="1063625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3" name="Image" r:id="rId6" imgW="1371429" imgH="2273016" progId="Photoshop.Image.6">
                  <p:embed/>
                </p:oleObj>
              </mc:Choice>
              <mc:Fallback>
                <p:oleObj name="Image" r:id="rId6" imgW="1371429" imgH="2273016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1066801"/>
                        <a:ext cx="1063625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69" name="Object 13"/>
          <p:cNvGraphicFramePr>
            <a:graphicFrameLocks noChangeAspect="1"/>
          </p:cNvGraphicFramePr>
          <p:nvPr/>
        </p:nvGraphicFramePr>
        <p:xfrm>
          <a:off x="6577013" y="3738564"/>
          <a:ext cx="2209800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4" name="Image" r:id="rId8" imgW="2844444" imgH="1612698" progId="Photoshop.Image.6">
                  <p:embed/>
                </p:oleObj>
              </mc:Choice>
              <mc:Fallback>
                <p:oleObj name="Image" r:id="rId8" imgW="2844444" imgH="1612698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13" y="3738564"/>
                        <a:ext cx="2209800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70" name="Object 14"/>
          <p:cNvGraphicFramePr>
            <a:graphicFrameLocks noChangeAspect="1"/>
          </p:cNvGraphicFramePr>
          <p:nvPr/>
        </p:nvGraphicFramePr>
        <p:xfrm>
          <a:off x="8834439" y="2214563"/>
          <a:ext cx="1360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5" name="Image" r:id="rId10" imgW="1790476" imgH="1904762" progId="Photoshop.Image.6">
                  <p:embed/>
                </p:oleObj>
              </mc:Choice>
              <mc:Fallback>
                <p:oleObj name="Image" r:id="rId10" imgW="1790476" imgH="1904762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4439" y="2214563"/>
                        <a:ext cx="1360487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71" name="Object 15"/>
          <p:cNvGraphicFramePr>
            <a:graphicFrameLocks noChangeAspect="1"/>
          </p:cNvGraphicFramePr>
          <p:nvPr/>
        </p:nvGraphicFramePr>
        <p:xfrm>
          <a:off x="1657351" y="819150"/>
          <a:ext cx="17176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6" name="Image" r:id="rId12" imgW="2260317" imgH="2907937" progId="Photoshop.Image.6">
                  <p:embed/>
                </p:oleObj>
              </mc:Choice>
              <mc:Fallback>
                <p:oleObj name="Image" r:id="rId12" imgW="2260317" imgH="2907937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1" y="819150"/>
                        <a:ext cx="17176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72" name="Object 16"/>
          <p:cNvGraphicFramePr>
            <a:graphicFrameLocks noChangeAspect="1"/>
          </p:cNvGraphicFramePr>
          <p:nvPr/>
        </p:nvGraphicFramePr>
        <p:xfrm>
          <a:off x="2781300" y="3906839"/>
          <a:ext cx="2438400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7" name="Image" r:id="rId14" imgW="3263492" imgH="1879365" progId="Photoshop.Image.6">
                  <p:embed/>
                </p:oleObj>
              </mc:Choice>
              <mc:Fallback>
                <p:oleObj name="Image" r:id="rId14" imgW="3263492" imgH="1879365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906839"/>
                        <a:ext cx="2438400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1873" name="Group 17"/>
          <p:cNvGrpSpPr>
            <a:grpSpLocks/>
          </p:cNvGrpSpPr>
          <p:nvPr/>
        </p:nvGrpSpPr>
        <p:grpSpPr bwMode="auto">
          <a:xfrm>
            <a:off x="1676400" y="914401"/>
            <a:ext cx="3290888" cy="2841625"/>
            <a:chOff x="96" y="581"/>
            <a:chExt cx="2073" cy="1790"/>
          </a:xfrm>
        </p:grpSpPr>
        <p:sp>
          <p:nvSpPr>
            <p:cNvPr id="761874" name="Line 18"/>
            <p:cNvSpPr>
              <a:spLocks noChangeShapeType="1"/>
            </p:cNvSpPr>
            <p:nvPr/>
          </p:nvSpPr>
          <p:spPr bwMode="auto">
            <a:xfrm flipH="1" flipV="1">
              <a:off x="96" y="1712"/>
              <a:ext cx="1269" cy="659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1875" name="Line 19"/>
            <p:cNvSpPr>
              <a:spLocks noChangeShapeType="1"/>
            </p:cNvSpPr>
            <p:nvPr/>
          </p:nvSpPr>
          <p:spPr bwMode="auto">
            <a:xfrm flipH="1" flipV="1">
              <a:off x="1080" y="581"/>
              <a:ext cx="1089" cy="56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1876" name="Line 20"/>
            <p:cNvSpPr>
              <a:spLocks noChangeShapeType="1"/>
            </p:cNvSpPr>
            <p:nvPr/>
          </p:nvSpPr>
          <p:spPr bwMode="auto">
            <a:xfrm flipH="1" flipV="1">
              <a:off x="618" y="886"/>
              <a:ext cx="1089" cy="56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61877" name="Group 21"/>
          <p:cNvGrpSpPr>
            <a:grpSpLocks/>
          </p:cNvGrpSpPr>
          <p:nvPr/>
        </p:nvGrpSpPr>
        <p:grpSpPr bwMode="auto">
          <a:xfrm>
            <a:off x="3276600" y="1057275"/>
            <a:ext cx="3170238" cy="2711450"/>
            <a:chOff x="1104" y="666"/>
            <a:chExt cx="1997" cy="1708"/>
          </a:xfrm>
        </p:grpSpPr>
        <p:grpSp>
          <p:nvGrpSpPr>
            <p:cNvPr id="761878" name="Group 22"/>
            <p:cNvGrpSpPr>
              <a:grpSpLocks/>
            </p:cNvGrpSpPr>
            <p:nvPr/>
          </p:nvGrpSpPr>
          <p:grpSpPr bwMode="auto">
            <a:xfrm>
              <a:off x="1104" y="666"/>
              <a:ext cx="1997" cy="1708"/>
              <a:chOff x="1104" y="666"/>
              <a:chExt cx="1997" cy="1708"/>
            </a:xfrm>
          </p:grpSpPr>
          <p:sp>
            <p:nvSpPr>
              <p:cNvPr id="761879" name="Line 23"/>
              <p:cNvSpPr>
                <a:spLocks noChangeShapeType="1"/>
              </p:cNvSpPr>
              <p:nvPr/>
            </p:nvSpPr>
            <p:spPr bwMode="auto">
              <a:xfrm flipV="1">
                <a:off x="1104" y="1143"/>
                <a:ext cx="1392" cy="795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1880" name="Line 24"/>
              <p:cNvSpPr>
                <a:spLocks noChangeShapeType="1"/>
              </p:cNvSpPr>
              <p:nvPr/>
            </p:nvSpPr>
            <p:spPr bwMode="auto">
              <a:xfrm flipV="1">
                <a:off x="1686" y="1542"/>
                <a:ext cx="1415" cy="83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1881" name="Line 25"/>
              <p:cNvSpPr>
                <a:spLocks noChangeShapeType="1"/>
              </p:cNvSpPr>
              <p:nvPr/>
            </p:nvSpPr>
            <p:spPr bwMode="auto">
              <a:xfrm flipV="1">
                <a:off x="1872" y="666"/>
                <a:ext cx="768" cy="451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61882" name="Line 26"/>
            <p:cNvSpPr>
              <a:spLocks noChangeShapeType="1"/>
            </p:cNvSpPr>
            <p:nvPr/>
          </p:nvSpPr>
          <p:spPr bwMode="auto">
            <a:xfrm flipV="1">
              <a:off x="2160" y="845"/>
              <a:ext cx="768" cy="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61883" name="Group 27"/>
          <p:cNvGrpSpPr>
            <a:grpSpLocks/>
          </p:cNvGrpSpPr>
          <p:nvPr/>
        </p:nvGrpSpPr>
        <p:grpSpPr bwMode="auto">
          <a:xfrm>
            <a:off x="2943226" y="2133601"/>
            <a:ext cx="2105025" cy="3019425"/>
            <a:chOff x="894" y="1344"/>
            <a:chExt cx="1326" cy="1902"/>
          </a:xfrm>
        </p:grpSpPr>
        <p:sp>
          <p:nvSpPr>
            <p:cNvPr id="761884" name="Line 28"/>
            <p:cNvSpPr>
              <a:spLocks noChangeShapeType="1"/>
            </p:cNvSpPr>
            <p:nvPr/>
          </p:nvSpPr>
          <p:spPr bwMode="auto">
            <a:xfrm>
              <a:off x="894" y="2112"/>
              <a:ext cx="0" cy="91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1885" name="Line 29"/>
            <p:cNvSpPr>
              <a:spLocks noChangeShapeType="1"/>
            </p:cNvSpPr>
            <p:nvPr/>
          </p:nvSpPr>
          <p:spPr bwMode="auto">
            <a:xfrm>
              <a:off x="2220" y="1344"/>
              <a:ext cx="0" cy="134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1886" name="Line 30"/>
            <p:cNvSpPr>
              <a:spLocks noChangeShapeType="1"/>
            </p:cNvSpPr>
            <p:nvPr/>
          </p:nvSpPr>
          <p:spPr bwMode="auto">
            <a:xfrm>
              <a:off x="1518" y="2334"/>
              <a:ext cx="0" cy="91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761887" name="Object 31"/>
          <p:cNvGraphicFramePr>
            <a:graphicFrameLocks noChangeAspect="1"/>
          </p:cNvGraphicFramePr>
          <p:nvPr/>
        </p:nvGraphicFramePr>
        <p:xfrm>
          <a:off x="4419601" y="5029200"/>
          <a:ext cx="4302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8" name="CorelDRAW" r:id="rId16" imgW="429480" imgH="311040" progId="CorelDRAW.Graphic.11">
                  <p:embed/>
                </p:oleObj>
              </mc:Choice>
              <mc:Fallback>
                <p:oleObj name="CorelDRAW" r:id="rId16" imgW="429480" imgH="31104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5029200"/>
                        <a:ext cx="43021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88" name="WordArt 32"/>
          <p:cNvSpPr>
            <a:spLocks noChangeArrowheads="1" noChangeShapeType="1" noTextEdit="1"/>
          </p:cNvSpPr>
          <p:nvPr/>
        </p:nvSpPr>
        <p:spPr bwMode="auto">
          <a:xfrm>
            <a:off x="6019800" y="838201"/>
            <a:ext cx="349250" cy="5000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Down">
              <a:avLst>
                <a:gd name="adj" fmla="val 57407"/>
              </a:avLst>
            </a:prstTxWarp>
          </a:bodyPr>
          <a:lstStyle/>
          <a:p>
            <a:pPr algn="ctr"/>
            <a:r>
              <a:rPr lang="en-IN" sz="24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S.V.</a:t>
            </a:r>
          </a:p>
        </p:txBody>
      </p:sp>
      <p:sp>
        <p:nvSpPr>
          <p:cNvPr id="761889" name="WordArt 33"/>
          <p:cNvSpPr>
            <a:spLocks noChangeArrowheads="1" noChangeShapeType="1" noTextEdit="1"/>
          </p:cNvSpPr>
          <p:nvPr/>
        </p:nvSpPr>
        <p:spPr bwMode="auto">
          <a:xfrm>
            <a:off x="2209800" y="914400"/>
            <a:ext cx="32385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IN" sz="20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F.V.</a:t>
            </a:r>
          </a:p>
        </p:txBody>
      </p:sp>
      <p:grpSp>
        <p:nvGrpSpPr>
          <p:cNvPr id="761890" name="Group 34"/>
          <p:cNvGrpSpPr>
            <a:grpSpLocks/>
          </p:cNvGrpSpPr>
          <p:nvPr/>
        </p:nvGrpSpPr>
        <p:grpSpPr bwMode="auto">
          <a:xfrm>
            <a:off x="3810001" y="533401"/>
            <a:ext cx="1063626" cy="815975"/>
            <a:chOff x="1656" y="61"/>
            <a:chExt cx="670" cy="514"/>
          </a:xfrm>
        </p:grpSpPr>
        <p:sp>
          <p:nvSpPr>
            <p:cNvPr id="761891" name="AutoShape 35"/>
            <p:cNvSpPr>
              <a:spLocks noChangeArrowheads="1"/>
            </p:cNvSpPr>
            <p:nvPr/>
          </p:nvSpPr>
          <p:spPr bwMode="auto">
            <a:xfrm rot="-5432475">
              <a:off x="1704" y="311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1892" name="Text Box 36"/>
            <p:cNvSpPr txBox="1">
              <a:spLocks noChangeArrowheads="1"/>
            </p:cNvSpPr>
            <p:nvPr/>
          </p:nvSpPr>
          <p:spPr bwMode="auto">
            <a:xfrm>
              <a:off x="1656" y="61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T.V.</a:t>
              </a:r>
            </a:p>
          </p:txBody>
        </p:sp>
      </p:grpSp>
      <p:grpSp>
        <p:nvGrpSpPr>
          <p:cNvPr id="761893" name="Group 37"/>
          <p:cNvGrpSpPr>
            <a:grpSpLocks/>
          </p:cNvGrpSpPr>
          <p:nvPr/>
        </p:nvGrpSpPr>
        <p:grpSpPr bwMode="auto">
          <a:xfrm>
            <a:off x="5029200" y="3641726"/>
            <a:ext cx="1244600" cy="417513"/>
            <a:chOff x="3535" y="2452"/>
            <a:chExt cx="784" cy="263"/>
          </a:xfrm>
        </p:grpSpPr>
        <p:sp>
          <p:nvSpPr>
            <p:cNvPr id="761894" name="AutoShape 38"/>
            <p:cNvSpPr>
              <a:spLocks noChangeArrowheads="1"/>
            </p:cNvSpPr>
            <p:nvPr/>
          </p:nvSpPr>
          <p:spPr bwMode="auto">
            <a:xfrm rot="2041927">
              <a:off x="3535" y="2523"/>
              <a:ext cx="624" cy="192"/>
            </a:xfrm>
            <a:prstGeom prst="leftArrow">
              <a:avLst>
                <a:gd name="adj1" fmla="val 50000"/>
                <a:gd name="adj2" fmla="val 8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1895" name="Text Box 39"/>
            <p:cNvSpPr txBox="1">
              <a:spLocks noChangeArrowheads="1"/>
            </p:cNvSpPr>
            <p:nvPr/>
          </p:nvSpPr>
          <p:spPr bwMode="auto">
            <a:xfrm rot="2136515">
              <a:off x="3655" y="2452"/>
              <a:ext cx="6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F.V.</a:t>
              </a:r>
            </a:p>
          </p:txBody>
        </p:sp>
      </p:grpSp>
      <p:grpSp>
        <p:nvGrpSpPr>
          <p:cNvPr id="761896" name="Group 40"/>
          <p:cNvGrpSpPr>
            <a:grpSpLocks/>
          </p:cNvGrpSpPr>
          <p:nvPr/>
        </p:nvGrpSpPr>
        <p:grpSpPr bwMode="auto">
          <a:xfrm>
            <a:off x="1652588" y="3565525"/>
            <a:ext cx="1216026" cy="420688"/>
            <a:chOff x="417" y="2374"/>
            <a:chExt cx="766" cy="265"/>
          </a:xfrm>
        </p:grpSpPr>
        <p:sp>
          <p:nvSpPr>
            <p:cNvPr id="761897" name="AutoShape 41"/>
            <p:cNvSpPr>
              <a:spLocks noChangeArrowheads="1"/>
            </p:cNvSpPr>
            <p:nvPr/>
          </p:nvSpPr>
          <p:spPr bwMode="auto">
            <a:xfrm rot="8594783">
              <a:off x="591" y="2447"/>
              <a:ext cx="592" cy="192"/>
            </a:xfrm>
            <a:prstGeom prst="leftArrow">
              <a:avLst>
                <a:gd name="adj1" fmla="val 50000"/>
                <a:gd name="adj2" fmla="val 770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1898" name="Text Box 42"/>
            <p:cNvSpPr txBox="1">
              <a:spLocks noChangeArrowheads="1"/>
            </p:cNvSpPr>
            <p:nvPr/>
          </p:nvSpPr>
          <p:spPr bwMode="auto">
            <a:xfrm rot="19430245">
              <a:off x="417" y="2374"/>
              <a:ext cx="6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S.V.</a:t>
              </a:r>
            </a:p>
          </p:txBody>
        </p:sp>
      </p:grpSp>
      <p:sp>
        <p:nvSpPr>
          <p:cNvPr id="761899" name="Text Box 43"/>
          <p:cNvSpPr txBox="1">
            <a:spLocks noChangeArrowheads="1"/>
          </p:cNvSpPr>
          <p:nvPr/>
        </p:nvSpPr>
        <p:spPr bwMode="auto">
          <a:xfrm>
            <a:off x="6934200" y="1066800"/>
            <a:ext cx="35499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latin typeface="Times New Roman" panose="02020603050405020304" pitchFamily="18" charset="0"/>
              </a:rPr>
              <a:t>ORTHOGRAPHIC PROJECTIONS</a:t>
            </a:r>
          </a:p>
        </p:txBody>
      </p:sp>
      <p:grpSp>
        <p:nvGrpSpPr>
          <p:cNvPr id="761900" name="Group 44"/>
          <p:cNvGrpSpPr>
            <a:grpSpLocks/>
          </p:cNvGrpSpPr>
          <p:nvPr/>
        </p:nvGrpSpPr>
        <p:grpSpPr bwMode="auto">
          <a:xfrm>
            <a:off x="6562725" y="2281239"/>
            <a:ext cx="2224088" cy="1303337"/>
            <a:chOff x="3174" y="1437"/>
            <a:chExt cx="1401" cy="821"/>
          </a:xfrm>
        </p:grpSpPr>
        <p:graphicFrame>
          <p:nvGraphicFramePr>
            <p:cNvPr id="761901" name="Object 45"/>
            <p:cNvGraphicFramePr>
              <a:graphicFrameLocks noChangeAspect="1"/>
            </p:cNvGraphicFramePr>
            <p:nvPr/>
          </p:nvGraphicFramePr>
          <p:xfrm>
            <a:off x="3174" y="1437"/>
            <a:ext cx="1401" cy="8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9" name="Image" r:id="rId18" imgW="2857143" imgH="1676190" progId="Photoshop.Image.6">
                    <p:embed/>
                  </p:oleObj>
                </mc:Choice>
                <mc:Fallback>
                  <p:oleObj name="Image" r:id="rId18" imgW="2857143" imgH="1676190" progId="Photoshop.Image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4" y="1437"/>
                          <a:ext cx="1401" cy="8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1902" name="Line 46"/>
            <p:cNvSpPr>
              <a:spLocks noChangeShapeType="1"/>
            </p:cNvSpPr>
            <p:nvPr/>
          </p:nvSpPr>
          <p:spPr bwMode="auto">
            <a:xfrm>
              <a:off x="4322" y="1440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61903" name="Text Box 47"/>
          <p:cNvSpPr txBox="1">
            <a:spLocks noChangeArrowheads="1"/>
          </p:cNvSpPr>
          <p:nvPr/>
        </p:nvSpPr>
        <p:spPr bwMode="auto">
          <a:xfrm>
            <a:off x="6781801" y="1981201"/>
            <a:ext cx="11233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FRONT VIEW</a:t>
            </a:r>
          </a:p>
        </p:txBody>
      </p:sp>
      <p:sp>
        <p:nvSpPr>
          <p:cNvPr id="761904" name="Text Box 48"/>
          <p:cNvSpPr txBox="1">
            <a:spLocks noChangeArrowheads="1"/>
          </p:cNvSpPr>
          <p:nvPr/>
        </p:nvSpPr>
        <p:spPr bwMode="auto">
          <a:xfrm>
            <a:off x="6584951" y="5105401"/>
            <a:ext cx="9044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TOP VIEW</a:t>
            </a:r>
          </a:p>
        </p:txBody>
      </p:sp>
      <p:sp>
        <p:nvSpPr>
          <p:cNvPr id="761905" name="Text Box 49"/>
          <p:cNvSpPr txBox="1">
            <a:spLocks noChangeArrowheads="1"/>
          </p:cNvSpPr>
          <p:nvPr/>
        </p:nvSpPr>
        <p:spPr bwMode="auto">
          <a:xfrm>
            <a:off x="8686800" y="19812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L.H.SIDE VIEW</a:t>
            </a:r>
          </a:p>
        </p:txBody>
      </p:sp>
      <p:sp>
        <p:nvSpPr>
          <p:cNvPr id="761906" name="Line 50"/>
          <p:cNvSpPr>
            <a:spLocks noChangeShapeType="1"/>
          </p:cNvSpPr>
          <p:nvPr/>
        </p:nvSpPr>
        <p:spPr bwMode="auto">
          <a:xfrm>
            <a:off x="5867400" y="3124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1907" name="Line 51"/>
          <p:cNvSpPr>
            <a:spLocks noChangeShapeType="1"/>
          </p:cNvSpPr>
          <p:nvPr/>
        </p:nvSpPr>
        <p:spPr bwMode="auto">
          <a:xfrm>
            <a:off x="70866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61908" name="Group 52"/>
          <p:cNvGrpSpPr>
            <a:grpSpLocks/>
          </p:cNvGrpSpPr>
          <p:nvPr/>
        </p:nvGrpSpPr>
        <p:grpSpPr bwMode="auto">
          <a:xfrm>
            <a:off x="6137276" y="3289301"/>
            <a:ext cx="4462463" cy="366713"/>
            <a:chOff x="3218" y="2136"/>
            <a:chExt cx="2395" cy="231"/>
          </a:xfrm>
        </p:grpSpPr>
        <p:sp>
          <p:nvSpPr>
            <p:cNvPr id="761909" name="Line 53"/>
            <p:cNvSpPr>
              <a:spLocks noChangeShapeType="1"/>
            </p:cNvSpPr>
            <p:nvPr/>
          </p:nvSpPr>
          <p:spPr bwMode="auto">
            <a:xfrm>
              <a:off x="3408" y="2304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1910" name="Text Box 54"/>
            <p:cNvSpPr txBox="1">
              <a:spLocks noChangeArrowheads="1"/>
            </p:cNvSpPr>
            <p:nvPr/>
          </p:nvSpPr>
          <p:spPr bwMode="auto">
            <a:xfrm>
              <a:off x="3218" y="2136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61911" name="Text Box 55"/>
            <p:cNvSpPr txBox="1">
              <a:spLocks noChangeArrowheads="1"/>
            </p:cNvSpPr>
            <p:nvPr/>
          </p:nvSpPr>
          <p:spPr bwMode="auto">
            <a:xfrm>
              <a:off x="5426" y="2136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761913" name="Text Box 57"/>
          <p:cNvSpPr txBox="1">
            <a:spLocks noChangeArrowheads="1"/>
          </p:cNvSpPr>
          <p:nvPr/>
        </p:nvSpPr>
        <p:spPr bwMode="auto">
          <a:xfrm>
            <a:off x="1905000" y="5610225"/>
            <a:ext cx="4870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>
                <a:latin typeface="Arial Black" panose="020B0A04020102020204" pitchFamily="34" charset="0"/>
              </a:rPr>
              <a:t>PICTORIAL PRESENTATION IS GIVEN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DRAW THREE VIEWS OF THIS OBJECT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BY FIRST ANGLE PROJECTION METHOD</a:t>
            </a:r>
          </a:p>
        </p:txBody>
      </p:sp>
      <p:grpSp>
        <p:nvGrpSpPr>
          <p:cNvPr id="761921" name="Group 65"/>
          <p:cNvGrpSpPr>
            <a:grpSpLocks/>
          </p:cNvGrpSpPr>
          <p:nvPr/>
        </p:nvGrpSpPr>
        <p:grpSpPr bwMode="auto">
          <a:xfrm>
            <a:off x="9540876" y="46038"/>
            <a:ext cx="1096963" cy="182562"/>
            <a:chOff x="5050" y="29"/>
            <a:chExt cx="691" cy="115"/>
          </a:xfrm>
        </p:grpSpPr>
        <p:sp>
          <p:nvSpPr>
            <p:cNvPr id="761922" name="AutoShape 66">
              <a:hlinkClick r:id="rId20" action="ppaction://hlinksldjump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050" y="29"/>
              <a:ext cx="115" cy="115"/>
            </a:xfrm>
            <a:prstGeom prst="actionButtonHom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1923" name="AutoShape 67">
              <a:hlinkClick r:id="" action="ppaction://hlinkshowjump?jump=previous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280" y="29"/>
              <a:ext cx="116" cy="115"/>
            </a:xfrm>
            <a:prstGeom prst="actionButtonBackPrevious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1924" name="AutoShape 68">
              <a:hlinkClick r:id="" action="ppaction://hlinkshowjump?jump=nex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396" y="29"/>
              <a:ext cx="115" cy="115"/>
            </a:xfrm>
            <a:prstGeom prst="actionButtonForwardNex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1925" name="AutoShape 69">
              <a:hlinkClick r:id="" action="ppaction://hlinkshowjump?jump=fir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165" y="29"/>
              <a:ext cx="115" cy="115"/>
            </a:xfrm>
            <a:prstGeom prst="actionButtonBeginning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1926" name="AutoShape 70">
              <a:hlinkClick r:id="" action="ppaction://hlinkshowjump?jump=la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511" y="29"/>
              <a:ext cx="115" cy="115"/>
            </a:xfrm>
            <a:prstGeom prst="actionButtonEnd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1927" name="AutoShape 71">
              <a:hlinkClick r:id="" action="ppaction://hlinkshowjump?jump=endshow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626" y="29"/>
              <a:ext cx="115" cy="115"/>
            </a:xfrm>
            <a:prstGeom prst="actionButtonBlank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" name="Title 1"/>
          <p:cNvSpPr txBox="1">
            <a:spLocks/>
          </p:cNvSpPr>
          <p:nvPr/>
        </p:nvSpPr>
        <p:spPr>
          <a:xfrm>
            <a:off x="6562725" y="89314"/>
            <a:ext cx="2260600" cy="532985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dirty="0">
                <a:latin typeface="Andalus" panose="02020603050405020304" pitchFamily="18" charset="-78"/>
                <a:cs typeface="Andalus" panose="02020603050405020304" pitchFamily="18" charset="-78"/>
              </a:rPr>
              <a:t>Example-6</a:t>
            </a:r>
          </a:p>
        </p:txBody>
      </p:sp>
    </p:spTree>
    <p:extLst>
      <p:ext uri="{BB962C8B-B14F-4D97-AF65-F5344CB8AC3E}">
        <p14:creationId xmlns:p14="http://schemas.microsoft.com/office/powerpoint/2010/main" val="2195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" dur="500"/>
                                        <p:tgtEl>
                                          <p:spTgt spid="76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76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1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1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1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1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1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1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1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61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6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6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76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76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61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61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61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61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61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61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61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61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61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61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61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61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61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61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61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61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61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61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61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61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61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61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61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61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61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61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88" grpId="0" animBg="1"/>
      <p:bldP spid="761889" grpId="0" animBg="1"/>
      <p:bldP spid="761899" grpId="0" autoUpdateAnimBg="0"/>
      <p:bldP spid="761903" grpId="0" autoUpdateAnimBg="0"/>
      <p:bldP spid="761904" grpId="0" autoUpdateAnimBg="0"/>
      <p:bldP spid="761905" grpId="0" autoUpdateAnimBg="0"/>
      <p:bldP spid="761906" grpId="0" animBg="1"/>
      <p:bldP spid="76190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026" name="Group 2"/>
          <p:cNvGrpSpPr>
            <a:grpSpLocks/>
          </p:cNvGrpSpPr>
          <p:nvPr/>
        </p:nvGrpSpPr>
        <p:grpSpPr bwMode="auto">
          <a:xfrm>
            <a:off x="1565275" y="136918"/>
            <a:ext cx="2362200" cy="739775"/>
            <a:chOff x="290" y="205"/>
            <a:chExt cx="1488" cy="816"/>
          </a:xfrm>
        </p:grpSpPr>
        <p:sp>
          <p:nvSpPr>
            <p:cNvPr id="769027" name="Oval 3"/>
            <p:cNvSpPr>
              <a:spLocks noChangeArrowheads="1"/>
            </p:cNvSpPr>
            <p:nvPr/>
          </p:nvSpPr>
          <p:spPr bwMode="auto">
            <a:xfrm>
              <a:off x="290" y="205"/>
              <a:ext cx="1488" cy="81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69028" name="Text Box 4"/>
            <p:cNvSpPr txBox="1">
              <a:spLocks noChangeArrowheads="1"/>
            </p:cNvSpPr>
            <p:nvPr/>
          </p:nvSpPr>
          <p:spPr bwMode="auto">
            <a:xfrm>
              <a:off x="495" y="353"/>
              <a:ext cx="114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800" dirty="0">
                  <a:latin typeface="Andalus" panose="02020603050405020304" pitchFamily="18" charset="-78"/>
                  <a:cs typeface="Andalus" panose="02020603050405020304" pitchFamily="18" charset="-78"/>
                </a:rPr>
                <a:t>Example-7</a:t>
              </a:r>
            </a:p>
          </p:txBody>
        </p:sp>
      </p:grpSp>
      <p:grpSp>
        <p:nvGrpSpPr>
          <p:cNvPr id="769029" name="Group 5"/>
          <p:cNvGrpSpPr>
            <a:grpSpLocks/>
          </p:cNvGrpSpPr>
          <p:nvPr/>
        </p:nvGrpSpPr>
        <p:grpSpPr bwMode="auto">
          <a:xfrm>
            <a:off x="6705600" y="1447800"/>
            <a:ext cx="3405188" cy="2133600"/>
            <a:chOff x="3264" y="912"/>
            <a:chExt cx="2145" cy="1344"/>
          </a:xfrm>
        </p:grpSpPr>
        <p:grpSp>
          <p:nvGrpSpPr>
            <p:cNvPr id="769030" name="Group 6"/>
            <p:cNvGrpSpPr>
              <a:grpSpLocks/>
            </p:cNvGrpSpPr>
            <p:nvPr/>
          </p:nvGrpSpPr>
          <p:grpSpPr bwMode="auto">
            <a:xfrm>
              <a:off x="3648" y="912"/>
              <a:ext cx="1440" cy="1248"/>
              <a:chOff x="3648" y="192"/>
              <a:chExt cx="1440" cy="1248"/>
            </a:xfrm>
          </p:grpSpPr>
          <p:sp>
            <p:nvSpPr>
              <p:cNvPr id="769031" name="Rectangle 7"/>
              <p:cNvSpPr>
                <a:spLocks noChangeArrowheads="1"/>
              </p:cNvSpPr>
              <p:nvPr/>
            </p:nvSpPr>
            <p:spPr bwMode="auto">
              <a:xfrm>
                <a:off x="3648" y="1296"/>
                <a:ext cx="1440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9032" name="AutoShape 8"/>
              <p:cNvSpPr>
                <a:spLocks noChangeArrowheads="1"/>
              </p:cNvSpPr>
              <p:nvPr/>
            </p:nvSpPr>
            <p:spPr bwMode="auto">
              <a:xfrm>
                <a:off x="3984" y="192"/>
                <a:ext cx="816" cy="110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9033" name="Line 9"/>
              <p:cNvSpPr>
                <a:spLocks noChangeShapeType="1"/>
              </p:cNvSpPr>
              <p:nvPr/>
            </p:nvSpPr>
            <p:spPr bwMode="auto">
              <a:xfrm>
                <a:off x="4176" y="816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69034" name="Group 10"/>
            <p:cNvGrpSpPr>
              <a:grpSpLocks/>
            </p:cNvGrpSpPr>
            <p:nvPr/>
          </p:nvGrpSpPr>
          <p:grpSpPr bwMode="auto">
            <a:xfrm>
              <a:off x="3264" y="2016"/>
              <a:ext cx="2145" cy="239"/>
              <a:chOff x="3149" y="2256"/>
              <a:chExt cx="2633" cy="239"/>
            </a:xfrm>
          </p:grpSpPr>
          <p:sp>
            <p:nvSpPr>
              <p:cNvPr id="769035" name="Line 11"/>
              <p:cNvSpPr>
                <a:spLocks noChangeShapeType="1"/>
              </p:cNvSpPr>
              <p:nvPr/>
            </p:nvSpPr>
            <p:spPr bwMode="auto">
              <a:xfrm>
                <a:off x="3312" y="240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9036" name="Text Box 12"/>
              <p:cNvSpPr txBox="1">
                <a:spLocks noChangeArrowheads="1"/>
              </p:cNvSpPr>
              <p:nvPr/>
            </p:nvSpPr>
            <p:spPr bwMode="auto">
              <a:xfrm>
                <a:off x="3149" y="2264"/>
                <a:ext cx="2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769037" name="Text Box 13"/>
              <p:cNvSpPr txBox="1">
                <a:spLocks noChangeArrowheads="1"/>
              </p:cNvSpPr>
              <p:nvPr/>
            </p:nvSpPr>
            <p:spPr bwMode="auto">
              <a:xfrm>
                <a:off x="5551" y="2256"/>
                <a:ext cx="2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>
                    <a:latin typeface="Times New Roman" panose="02020603050405020304" pitchFamily="18" charset="0"/>
                  </a:rPr>
                  <a:t>y</a:t>
                </a:r>
              </a:p>
            </p:txBody>
          </p:sp>
        </p:grpSp>
        <p:sp>
          <p:nvSpPr>
            <p:cNvPr id="769038" name="Text Box 14"/>
            <p:cNvSpPr txBox="1">
              <a:spLocks noChangeArrowheads="1"/>
            </p:cNvSpPr>
            <p:nvPr/>
          </p:nvSpPr>
          <p:spPr bwMode="auto">
            <a:xfrm>
              <a:off x="3888" y="1248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>
                  <a:latin typeface="Times New Roman" panose="02020603050405020304" pitchFamily="18" charset="0"/>
                </a:rPr>
                <a:t>FV</a:t>
              </a:r>
            </a:p>
          </p:txBody>
        </p:sp>
        <p:sp>
          <p:nvSpPr>
            <p:cNvPr id="769039" name="Line 15"/>
            <p:cNvSpPr>
              <a:spLocks noChangeShapeType="1"/>
            </p:cNvSpPr>
            <p:nvPr/>
          </p:nvSpPr>
          <p:spPr bwMode="auto">
            <a:xfrm>
              <a:off x="4800" y="9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40" name="Line 16"/>
            <p:cNvSpPr>
              <a:spLocks noChangeShapeType="1"/>
            </p:cNvSpPr>
            <p:nvPr/>
          </p:nvSpPr>
          <p:spPr bwMode="auto">
            <a:xfrm>
              <a:off x="4896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41" name="Line 17"/>
            <p:cNvSpPr>
              <a:spLocks noChangeShapeType="1"/>
            </p:cNvSpPr>
            <p:nvPr/>
          </p:nvSpPr>
          <p:spPr bwMode="auto">
            <a:xfrm>
              <a:off x="5136" y="20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42" name="Line 18"/>
            <p:cNvSpPr>
              <a:spLocks noChangeShapeType="1"/>
            </p:cNvSpPr>
            <p:nvPr/>
          </p:nvSpPr>
          <p:spPr bwMode="auto">
            <a:xfrm>
              <a:off x="5176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43" name="Line 19"/>
            <p:cNvSpPr>
              <a:spLocks noChangeShapeType="1"/>
            </p:cNvSpPr>
            <p:nvPr/>
          </p:nvSpPr>
          <p:spPr bwMode="auto">
            <a:xfrm flipV="1">
              <a:off x="5176" y="9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44" name="Line 20"/>
            <p:cNvSpPr>
              <a:spLocks noChangeShapeType="1"/>
            </p:cNvSpPr>
            <p:nvPr/>
          </p:nvSpPr>
          <p:spPr bwMode="auto">
            <a:xfrm>
              <a:off x="5184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45" name="Line 21"/>
            <p:cNvSpPr>
              <a:spLocks noChangeShapeType="1"/>
            </p:cNvSpPr>
            <p:nvPr/>
          </p:nvSpPr>
          <p:spPr bwMode="auto">
            <a:xfrm flipV="1">
              <a:off x="5184" y="15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46" name="Line 22"/>
            <p:cNvSpPr>
              <a:spLocks noChangeShapeType="1"/>
            </p:cNvSpPr>
            <p:nvPr/>
          </p:nvSpPr>
          <p:spPr bwMode="auto">
            <a:xfrm flipV="1">
              <a:off x="5184" y="21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47" name="Text Box 23"/>
            <p:cNvSpPr txBox="1">
              <a:spLocks noChangeArrowheads="1"/>
            </p:cNvSpPr>
            <p:nvPr/>
          </p:nvSpPr>
          <p:spPr bwMode="auto">
            <a:xfrm>
              <a:off x="5062" y="1143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769048" name="Text Box 24"/>
            <p:cNvSpPr txBox="1">
              <a:spLocks noChangeArrowheads="1"/>
            </p:cNvSpPr>
            <p:nvPr/>
          </p:nvSpPr>
          <p:spPr bwMode="auto">
            <a:xfrm>
              <a:off x="5070" y="1703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769049" name="Text Box 25"/>
            <p:cNvSpPr txBox="1">
              <a:spLocks noChangeArrowheads="1"/>
            </p:cNvSpPr>
            <p:nvPr/>
          </p:nvSpPr>
          <p:spPr bwMode="auto">
            <a:xfrm>
              <a:off x="5078" y="2007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769050" name="Group 26"/>
          <p:cNvGrpSpPr>
            <a:grpSpLocks/>
          </p:cNvGrpSpPr>
          <p:nvPr/>
        </p:nvGrpSpPr>
        <p:grpSpPr bwMode="auto">
          <a:xfrm>
            <a:off x="7315200" y="3733800"/>
            <a:ext cx="2768600" cy="2057400"/>
            <a:chOff x="3648" y="2352"/>
            <a:chExt cx="1744" cy="1296"/>
          </a:xfrm>
        </p:grpSpPr>
        <p:grpSp>
          <p:nvGrpSpPr>
            <p:cNvPr id="769051" name="Group 27"/>
            <p:cNvGrpSpPr>
              <a:grpSpLocks/>
            </p:cNvGrpSpPr>
            <p:nvPr/>
          </p:nvGrpSpPr>
          <p:grpSpPr bwMode="auto">
            <a:xfrm>
              <a:off x="3648" y="2352"/>
              <a:ext cx="1440" cy="672"/>
              <a:chOff x="3648" y="1632"/>
              <a:chExt cx="1440" cy="672"/>
            </a:xfrm>
          </p:grpSpPr>
          <p:sp>
            <p:nvSpPr>
              <p:cNvPr id="769052" name="Rectangle 28"/>
              <p:cNvSpPr>
                <a:spLocks noChangeArrowheads="1"/>
              </p:cNvSpPr>
              <p:nvPr/>
            </p:nvSpPr>
            <p:spPr bwMode="auto">
              <a:xfrm>
                <a:off x="3648" y="1632"/>
                <a:ext cx="1440" cy="6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9053" name="Rectangle 29"/>
              <p:cNvSpPr>
                <a:spLocks noChangeArrowheads="1"/>
              </p:cNvSpPr>
              <p:nvPr/>
            </p:nvSpPr>
            <p:spPr bwMode="auto">
              <a:xfrm>
                <a:off x="3984" y="1776"/>
                <a:ext cx="816" cy="3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9054" name="Line 30"/>
              <p:cNvSpPr>
                <a:spLocks noChangeShapeType="1"/>
              </p:cNvSpPr>
              <p:nvPr/>
            </p:nvSpPr>
            <p:spPr bwMode="auto">
              <a:xfrm>
                <a:off x="4384" y="177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9055" name="Rectangle 31"/>
              <p:cNvSpPr>
                <a:spLocks noChangeArrowheads="1"/>
              </p:cNvSpPr>
              <p:nvPr/>
            </p:nvSpPr>
            <p:spPr bwMode="auto">
              <a:xfrm>
                <a:off x="4176" y="1904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69056" name="Text Box 32"/>
            <p:cNvSpPr txBox="1">
              <a:spLocks noChangeArrowheads="1"/>
            </p:cNvSpPr>
            <p:nvPr/>
          </p:nvSpPr>
          <p:spPr bwMode="auto">
            <a:xfrm>
              <a:off x="4272" y="3456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>
                  <a:latin typeface="Times New Roman" panose="02020603050405020304" pitchFamily="18" charset="0"/>
                </a:rPr>
                <a:t>TV</a:t>
              </a:r>
            </a:p>
          </p:txBody>
        </p:sp>
        <p:sp>
          <p:nvSpPr>
            <p:cNvPr id="769057" name="Line 33"/>
            <p:cNvSpPr>
              <a:spLocks noChangeShapeType="1"/>
            </p:cNvSpPr>
            <p:nvPr/>
          </p:nvSpPr>
          <p:spPr bwMode="auto">
            <a:xfrm>
              <a:off x="5136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58" name="Line 34"/>
            <p:cNvSpPr>
              <a:spLocks noChangeShapeType="1"/>
            </p:cNvSpPr>
            <p:nvPr/>
          </p:nvSpPr>
          <p:spPr bwMode="auto">
            <a:xfrm>
              <a:off x="5152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59" name="Line 35"/>
            <p:cNvSpPr>
              <a:spLocks noChangeShapeType="1"/>
            </p:cNvSpPr>
            <p:nvPr/>
          </p:nvSpPr>
          <p:spPr bwMode="auto">
            <a:xfrm>
              <a:off x="4848" y="24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60" name="Line 36"/>
            <p:cNvSpPr>
              <a:spLocks noChangeShapeType="1"/>
            </p:cNvSpPr>
            <p:nvPr/>
          </p:nvSpPr>
          <p:spPr bwMode="auto">
            <a:xfrm>
              <a:off x="4848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61" name="Line 37"/>
            <p:cNvSpPr>
              <a:spLocks noChangeShapeType="1"/>
            </p:cNvSpPr>
            <p:nvPr/>
          </p:nvSpPr>
          <p:spPr bwMode="auto">
            <a:xfrm>
              <a:off x="4800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62" name="Line 38"/>
            <p:cNvSpPr>
              <a:spLocks noChangeShapeType="1"/>
            </p:cNvSpPr>
            <p:nvPr/>
          </p:nvSpPr>
          <p:spPr bwMode="auto">
            <a:xfrm>
              <a:off x="3984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63" name="Line 39"/>
            <p:cNvSpPr>
              <a:spLocks noChangeShapeType="1"/>
            </p:cNvSpPr>
            <p:nvPr/>
          </p:nvSpPr>
          <p:spPr bwMode="auto">
            <a:xfrm>
              <a:off x="3648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64" name="Line 40"/>
            <p:cNvSpPr>
              <a:spLocks noChangeShapeType="1"/>
            </p:cNvSpPr>
            <p:nvPr/>
          </p:nvSpPr>
          <p:spPr bwMode="auto">
            <a:xfrm>
              <a:off x="5088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65" name="Line 41"/>
            <p:cNvSpPr>
              <a:spLocks noChangeShapeType="1"/>
            </p:cNvSpPr>
            <p:nvPr/>
          </p:nvSpPr>
          <p:spPr bwMode="auto">
            <a:xfrm>
              <a:off x="3992" y="26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66" name="Line 42"/>
            <p:cNvSpPr>
              <a:spLocks noChangeShapeType="1"/>
            </p:cNvSpPr>
            <p:nvPr/>
          </p:nvSpPr>
          <p:spPr bwMode="auto">
            <a:xfrm>
              <a:off x="4008" y="2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67" name="Line 43"/>
            <p:cNvSpPr>
              <a:spLocks noChangeShapeType="1"/>
            </p:cNvSpPr>
            <p:nvPr/>
          </p:nvSpPr>
          <p:spPr bwMode="auto">
            <a:xfrm>
              <a:off x="5184" y="27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68" name="Line 44"/>
            <p:cNvSpPr>
              <a:spLocks noChangeShapeType="1"/>
            </p:cNvSpPr>
            <p:nvPr/>
          </p:nvSpPr>
          <p:spPr bwMode="auto">
            <a:xfrm flipV="1">
              <a:off x="5184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69" name="Line 45"/>
            <p:cNvSpPr>
              <a:spLocks noChangeShapeType="1"/>
            </p:cNvSpPr>
            <p:nvPr/>
          </p:nvSpPr>
          <p:spPr bwMode="auto">
            <a:xfrm>
              <a:off x="4464" y="31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70" name="Line 46"/>
            <p:cNvSpPr>
              <a:spLocks noChangeShapeType="1"/>
            </p:cNvSpPr>
            <p:nvPr/>
          </p:nvSpPr>
          <p:spPr bwMode="auto">
            <a:xfrm flipH="1">
              <a:off x="3984" y="31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71" name="Line 47"/>
            <p:cNvSpPr>
              <a:spLocks noChangeShapeType="1"/>
            </p:cNvSpPr>
            <p:nvPr/>
          </p:nvSpPr>
          <p:spPr bwMode="auto">
            <a:xfrm>
              <a:off x="441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72" name="Line 48"/>
            <p:cNvSpPr>
              <a:spLocks noChangeShapeType="1"/>
            </p:cNvSpPr>
            <p:nvPr/>
          </p:nvSpPr>
          <p:spPr bwMode="auto">
            <a:xfrm flipH="1">
              <a:off x="3648" y="33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73" name="Line 49"/>
            <p:cNvSpPr>
              <a:spLocks noChangeShapeType="1"/>
            </p:cNvSpPr>
            <p:nvPr/>
          </p:nvSpPr>
          <p:spPr bwMode="auto">
            <a:xfrm>
              <a:off x="4944" y="27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74" name="Line 50"/>
            <p:cNvSpPr>
              <a:spLocks noChangeShapeType="1"/>
            </p:cNvSpPr>
            <p:nvPr/>
          </p:nvSpPr>
          <p:spPr bwMode="auto">
            <a:xfrm flipV="1">
              <a:off x="4944" y="2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75" name="Text Box 51"/>
            <p:cNvSpPr txBox="1">
              <a:spLocks noChangeArrowheads="1"/>
            </p:cNvSpPr>
            <p:nvPr/>
          </p:nvSpPr>
          <p:spPr bwMode="auto">
            <a:xfrm>
              <a:off x="5078" y="2599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769076" name="Text Box 52"/>
            <p:cNvSpPr txBox="1">
              <a:spLocks noChangeArrowheads="1"/>
            </p:cNvSpPr>
            <p:nvPr/>
          </p:nvSpPr>
          <p:spPr bwMode="auto">
            <a:xfrm>
              <a:off x="4838" y="2599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769077" name="Text Box 53"/>
            <p:cNvSpPr txBox="1">
              <a:spLocks noChangeArrowheads="1"/>
            </p:cNvSpPr>
            <p:nvPr/>
          </p:nvSpPr>
          <p:spPr bwMode="auto">
            <a:xfrm>
              <a:off x="3974" y="2615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69078" name="Text Box 54"/>
            <p:cNvSpPr txBox="1">
              <a:spLocks noChangeArrowheads="1"/>
            </p:cNvSpPr>
            <p:nvPr/>
          </p:nvSpPr>
          <p:spPr bwMode="auto">
            <a:xfrm>
              <a:off x="4300" y="3039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769079" name="Text Box 55"/>
            <p:cNvSpPr txBox="1">
              <a:spLocks noChangeArrowheads="1"/>
            </p:cNvSpPr>
            <p:nvPr/>
          </p:nvSpPr>
          <p:spPr bwMode="auto">
            <a:xfrm>
              <a:off x="4166" y="3239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70</a:t>
              </a:r>
            </a:p>
          </p:txBody>
        </p:sp>
      </p:grpSp>
      <p:grpSp>
        <p:nvGrpSpPr>
          <p:cNvPr id="769080" name="Group 56"/>
          <p:cNvGrpSpPr>
            <a:grpSpLocks/>
          </p:cNvGrpSpPr>
          <p:nvPr/>
        </p:nvGrpSpPr>
        <p:grpSpPr bwMode="auto">
          <a:xfrm>
            <a:off x="2501900" y="1206500"/>
            <a:ext cx="4140200" cy="4802188"/>
            <a:chOff x="616" y="760"/>
            <a:chExt cx="2608" cy="3025"/>
          </a:xfrm>
        </p:grpSpPr>
        <p:sp>
          <p:nvSpPr>
            <p:cNvPr id="769081" name="Line 57"/>
            <p:cNvSpPr>
              <a:spLocks noChangeShapeType="1"/>
            </p:cNvSpPr>
            <p:nvPr/>
          </p:nvSpPr>
          <p:spPr bwMode="auto">
            <a:xfrm rot="21571905" flipV="1">
              <a:off x="1516" y="3144"/>
              <a:ext cx="692" cy="39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82" name="Line 58"/>
            <p:cNvSpPr>
              <a:spLocks noChangeShapeType="1"/>
            </p:cNvSpPr>
            <p:nvPr/>
          </p:nvSpPr>
          <p:spPr bwMode="auto">
            <a:xfrm rot="28095" flipH="1" flipV="1">
              <a:off x="863" y="3165"/>
              <a:ext cx="658" cy="37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83" name="Line 59"/>
            <p:cNvSpPr>
              <a:spLocks noChangeShapeType="1"/>
            </p:cNvSpPr>
            <p:nvPr/>
          </p:nvSpPr>
          <p:spPr bwMode="auto">
            <a:xfrm>
              <a:off x="723" y="3544"/>
              <a:ext cx="1605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84" name="Line 60"/>
            <p:cNvSpPr>
              <a:spLocks noChangeShapeType="1"/>
            </p:cNvSpPr>
            <p:nvPr/>
          </p:nvSpPr>
          <p:spPr bwMode="auto">
            <a:xfrm flipH="1">
              <a:off x="1539" y="2553"/>
              <a:ext cx="1685" cy="9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85" name="Line 61"/>
            <p:cNvSpPr>
              <a:spLocks noChangeShapeType="1"/>
            </p:cNvSpPr>
            <p:nvPr/>
          </p:nvSpPr>
          <p:spPr bwMode="auto">
            <a:xfrm flipV="1">
              <a:off x="624" y="2872"/>
              <a:ext cx="0" cy="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86" name="Line 62"/>
            <p:cNvSpPr>
              <a:spLocks noChangeShapeType="1"/>
            </p:cNvSpPr>
            <p:nvPr/>
          </p:nvSpPr>
          <p:spPr bwMode="auto">
            <a:xfrm flipV="1">
              <a:off x="1526" y="3377"/>
              <a:ext cx="0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87" name="Line 63"/>
            <p:cNvSpPr>
              <a:spLocks noChangeShapeType="1"/>
            </p:cNvSpPr>
            <p:nvPr/>
          </p:nvSpPr>
          <p:spPr bwMode="auto">
            <a:xfrm flipH="1">
              <a:off x="624" y="2572"/>
              <a:ext cx="480" cy="2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88" name="Line 64"/>
            <p:cNvSpPr>
              <a:spLocks noChangeShapeType="1"/>
            </p:cNvSpPr>
            <p:nvPr/>
          </p:nvSpPr>
          <p:spPr bwMode="auto">
            <a:xfrm flipH="1">
              <a:off x="1532" y="2408"/>
              <a:ext cx="1685" cy="9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89" name="Line 65"/>
            <p:cNvSpPr>
              <a:spLocks noChangeShapeType="1"/>
            </p:cNvSpPr>
            <p:nvPr/>
          </p:nvSpPr>
          <p:spPr bwMode="auto">
            <a:xfrm>
              <a:off x="624" y="2846"/>
              <a:ext cx="915" cy="5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90" name="Line 66"/>
            <p:cNvSpPr>
              <a:spLocks noChangeShapeType="1"/>
            </p:cNvSpPr>
            <p:nvPr/>
          </p:nvSpPr>
          <p:spPr bwMode="auto">
            <a:xfrm>
              <a:off x="2688" y="2103"/>
              <a:ext cx="528" cy="3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91" name="Line 67"/>
            <p:cNvSpPr>
              <a:spLocks noChangeShapeType="1"/>
            </p:cNvSpPr>
            <p:nvPr/>
          </p:nvSpPr>
          <p:spPr bwMode="auto">
            <a:xfrm flipV="1">
              <a:off x="1745" y="1161"/>
              <a:ext cx="602" cy="19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92" name="Line 68"/>
            <p:cNvSpPr>
              <a:spLocks noChangeShapeType="1"/>
            </p:cNvSpPr>
            <p:nvPr/>
          </p:nvSpPr>
          <p:spPr bwMode="auto">
            <a:xfrm flipH="1" flipV="1">
              <a:off x="2347" y="1161"/>
              <a:ext cx="481" cy="13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93" name="Line 69"/>
            <p:cNvSpPr>
              <a:spLocks noChangeShapeType="1"/>
            </p:cNvSpPr>
            <p:nvPr/>
          </p:nvSpPr>
          <p:spPr bwMode="auto">
            <a:xfrm>
              <a:off x="1056" y="2726"/>
              <a:ext cx="682" cy="4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94" name="Line 70"/>
            <p:cNvSpPr>
              <a:spLocks noChangeShapeType="1"/>
            </p:cNvSpPr>
            <p:nvPr/>
          </p:nvSpPr>
          <p:spPr bwMode="auto">
            <a:xfrm>
              <a:off x="2347" y="1152"/>
              <a:ext cx="0" cy="1655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95" name="Line 71"/>
            <p:cNvSpPr>
              <a:spLocks noChangeShapeType="1"/>
            </p:cNvSpPr>
            <p:nvPr/>
          </p:nvSpPr>
          <p:spPr bwMode="auto">
            <a:xfrm flipV="1">
              <a:off x="1063" y="760"/>
              <a:ext cx="602" cy="19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96" name="Line 72"/>
            <p:cNvSpPr>
              <a:spLocks noChangeShapeType="1"/>
            </p:cNvSpPr>
            <p:nvPr/>
          </p:nvSpPr>
          <p:spPr bwMode="auto">
            <a:xfrm>
              <a:off x="1669" y="768"/>
              <a:ext cx="176" cy="1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97" name="Line 73"/>
            <p:cNvSpPr>
              <a:spLocks noChangeShapeType="1"/>
            </p:cNvSpPr>
            <p:nvPr/>
          </p:nvSpPr>
          <p:spPr bwMode="auto">
            <a:xfrm flipV="1">
              <a:off x="1548" y="880"/>
              <a:ext cx="309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98" name="Line 74"/>
            <p:cNvSpPr>
              <a:spLocks noChangeShapeType="1"/>
            </p:cNvSpPr>
            <p:nvPr/>
          </p:nvSpPr>
          <p:spPr bwMode="auto">
            <a:xfrm flipV="1">
              <a:off x="1845" y="1048"/>
              <a:ext cx="309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99" name="Line 75"/>
            <p:cNvSpPr>
              <a:spLocks noChangeShapeType="1"/>
            </p:cNvSpPr>
            <p:nvPr/>
          </p:nvSpPr>
          <p:spPr bwMode="auto">
            <a:xfrm>
              <a:off x="1541" y="1880"/>
              <a:ext cx="304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00" name="Line 76"/>
            <p:cNvSpPr>
              <a:spLocks noChangeShapeType="1"/>
            </p:cNvSpPr>
            <p:nvPr/>
          </p:nvSpPr>
          <p:spPr bwMode="auto">
            <a:xfrm flipH="1">
              <a:off x="1557" y="1669"/>
              <a:ext cx="384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01" name="Line 77"/>
            <p:cNvSpPr>
              <a:spLocks noChangeShapeType="1"/>
            </p:cNvSpPr>
            <p:nvPr/>
          </p:nvSpPr>
          <p:spPr bwMode="auto">
            <a:xfrm>
              <a:off x="2165" y="1057"/>
              <a:ext cx="176" cy="1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02" name="Line 78"/>
            <p:cNvSpPr>
              <a:spLocks noChangeShapeType="1"/>
            </p:cNvSpPr>
            <p:nvPr/>
          </p:nvSpPr>
          <p:spPr bwMode="auto">
            <a:xfrm flipH="1" flipV="1">
              <a:off x="1680" y="760"/>
              <a:ext cx="480" cy="13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03" name="Line 79"/>
            <p:cNvSpPr>
              <a:spLocks noChangeShapeType="1"/>
            </p:cNvSpPr>
            <p:nvPr/>
          </p:nvSpPr>
          <p:spPr bwMode="auto">
            <a:xfrm>
              <a:off x="616" y="3014"/>
              <a:ext cx="915" cy="5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04" name="Line 80"/>
            <p:cNvSpPr>
              <a:spLocks noChangeShapeType="1"/>
            </p:cNvSpPr>
            <p:nvPr/>
          </p:nvSpPr>
          <p:spPr bwMode="auto">
            <a:xfrm flipH="1">
              <a:off x="1744" y="2487"/>
              <a:ext cx="1088" cy="6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05" name="Line 81"/>
            <p:cNvSpPr>
              <a:spLocks noChangeShapeType="1"/>
            </p:cNvSpPr>
            <p:nvPr/>
          </p:nvSpPr>
          <p:spPr bwMode="auto">
            <a:xfrm flipH="1">
              <a:off x="624" y="1846"/>
              <a:ext cx="1728" cy="101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06" name="Line 82"/>
            <p:cNvSpPr>
              <a:spLocks noChangeShapeType="1"/>
            </p:cNvSpPr>
            <p:nvPr/>
          </p:nvSpPr>
          <p:spPr bwMode="auto">
            <a:xfrm>
              <a:off x="2304" y="1878"/>
              <a:ext cx="912" cy="53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07" name="Line 83"/>
            <p:cNvSpPr>
              <a:spLocks noChangeShapeType="1"/>
            </p:cNvSpPr>
            <p:nvPr/>
          </p:nvSpPr>
          <p:spPr bwMode="auto">
            <a:xfrm flipH="1">
              <a:off x="1056" y="2104"/>
              <a:ext cx="1088" cy="64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08" name="Line 84"/>
            <p:cNvSpPr>
              <a:spLocks noChangeShapeType="1"/>
            </p:cNvSpPr>
            <p:nvPr/>
          </p:nvSpPr>
          <p:spPr bwMode="auto">
            <a:xfrm>
              <a:off x="2160" y="2104"/>
              <a:ext cx="682" cy="401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09" name="Line 85"/>
            <p:cNvSpPr>
              <a:spLocks noChangeShapeType="1"/>
            </p:cNvSpPr>
            <p:nvPr/>
          </p:nvSpPr>
          <p:spPr bwMode="auto">
            <a:xfrm flipH="1" flipV="1">
              <a:off x="1864" y="872"/>
              <a:ext cx="16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10" name="Line 86"/>
            <p:cNvSpPr>
              <a:spLocks noChangeShapeType="1"/>
            </p:cNvSpPr>
            <p:nvPr/>
          </p:nvSpPr>
          <p:spPr bwMode="auto">
            <a:xfrm flipV="1">
              <a:off x="3224" y="2401"/>
              <a:ext cx="0" cy="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11" name="Line 87"/>
            <p:cNvSpPr>
              <a:spLocks noChangeShapeType="1"/>
            </p:cNvSpPr>
            <p:nvPr/>
          </p:nvSpPr>
          <p:spPr bwMode="auto">
            <a:xfrm>
              <a:off x="1664" y="768"/>
              <a:ext cx="672" cy="384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12" name="Text Box 88"/>
            <p:cNvSpPr txBox="1">
              <a:spLocks noChangeArrowheads="1"/>
            </p:cNvSpPr>
            <p:nvPr/>
          </p:nvSpPr>
          <p:spPr bwMode="auto">
            <a:xfrm>
              <a:off x="1385" y="3552"/>
              <a:ext cx="2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Arial Black" panose="020B0A04020102020204" pitchFamily="34" charset="0"/>
                </a:rPr>
                <a:t>O</a:t>
              </a:r>
            </a:p>
          </p:txBody>
        </p:sp>
      </p:grpSp>
      <p:grpSp>
        <p:nvGrpSpPr>
          <p:cNvPr id="769113" name="Group 89"/>
          <p:cNvGrpSpPr>
            <a:grpSpLocks/>
          </p:cNvGrpSpPr>
          <p:nvPr/>
        </p:nvGrpSpPr>
        <p:grpSpPr bwMode="auto">
          <a:xfrm>
            <a:off x="7835900" y="2362200"/>
            <a:ext cx="1308100" cy="2286000"/>
            <a:chOff x="3976" y="768"/>
            <a:chExt cx="824" cy="1440"/>
          </a:xfrm>
        </p:grpSpPr>
        <p:sp>
          <p:nvSpPr>
            <p:cNvPr id="769114" name="Line 90"/>
            <p:cNvSpPr>
              <a:spLocks noChangeShapeType="1"/>
            </p:cNvSpPr>
            <p:nvPr/>
          </p:nvSpPr>
          <p:spPr bwMode="auto">
            <a:xfrm flipV="1">
              <a:off x="4800" y="1200"/>
              <a:ext cx="0" cy="96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15" name="Line 91"/>
            <p:cNvSpPr>
              <a:spLocks noChangeShapeType="1"/>
            </p:cNvSpPr>
            <p:nvPr/>
          </p:nvSpPr>
          <p:spPr bwMode="auto">
            <a:xfrm flipV="1">
              <a:off x="3976" y="1200"/>
              <a:ext cx="0" cy="100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16" name="Line 92"/>
            <p:cNvSpPr>
              <a:spLocks noChangeShapeType="1"/>
            </p:cNvSpPr>
            <p:nvPr/>
          </p:nvSpPr>
          <p:spPr bwMode="auto">
            <a:xfrm flipV="1">
              <a:off x="4176" y="768"/>
              <a:ext cx="0" cy="129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17" name="Line 93"/>
            <p:cNvSpPr>
              <a:spLocks noChangeShapeType="1"/>
            </p:cNvSpPr>
            <p:nvPr/>
          </p:nvSpPr>
          <p:spPr bwMode="auto">
            <a:xfrm flipV="1">
              <a:off x="4608" y="768"/>
              <a:ext cx="0" cy="129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69118" name="Group 94"/>
          <p:cNvGrpSpPr>
            <a:grpSpLocks/>
          </p:cNvGrpSpPr>
          <p:nvPr/>
        </p:nvGrpSpPr>
        <p:grpSpPr bwMode="auto">
          <a:xfrm>
            <a:off x="4419601" y="609601"/>
            <a:ext cx="1063626" cy="815975"/>
            <a:chOff x="1656" y="61"/>
            <a:chExt cx="670" cy="514"/>
          </a:xfrm>
        </p:grpSpPr>
        <p:sp>
          <p:nvSpPr>
            <p:cNvPr id="769119" name="AutoShape 95"/>
            <p:cNvSpPr>
              <a:spLocks noChangeArrowheads="1"/>
            </p:cNvSpPr>
            <p:nvPr/>
          </p:nvSpPr>
          <p:spPr bwMode="auto">
            <a:xfrm rot="-5432475">
              <a:off x="1704" y="311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20" name="Text Box 96"/>
            <p:cNvSpPr txBox="1">
              <a:spLocks noChangeArrowheads="1"/>
            </p:cNvSpPr>
            <p:nvPr/>
          </p:nvSpPr>
          <p:spPr bwMode="auto">
            <a:xfrm>
              <a:off x="1656" y="61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T.V.</a:t>
              </a:r>
            </a:p>
          </p:txBody>
        </p:sp>
      </p:grpSp>
      <p:grpSp>
        <p:nvGrpSpPr>
          <p:cNvPr id="769121" name="Group 97"/>
          <p:cNvGrpSpPr>
            <a:grpSpLocks/>
          </p:cNvGrpSpPr>
          <p:nvPr/>
        </p:nvGrpSpPr>
        <p:grpSpPr bwMode="auto">
          <a:xfrm>
            <a:off x="5638800" y="4860926"/>
            <a:ext cx="1244600" cy="417513"/>
            <a:chOff x="3535" y="2452"/>
            <a:chExt cx="784" cy="263"/>
          </a:xfrm>
        </p:grpSpPr>
        <p:sp>
          <p:nvSpPr>
            <p:cNvPr id="769122" name="AutoShape 98"/>
            <p:cNvSpPr>
              <a:spLocks noChangeArrowheads="1"/>
            </p:cNvSpPr>
            <p:nvPr/>
          </p:nvSpPr>
          <p:spPr bwMode="auto">
            <a:xfrm rot="2041927">
              <a:off x="3535" y="2523"/>
              <a:ext cx="624" cy="192"/>
            </a:xfrm>
            <a:prstGeom prst="leftArrow">
              <a:avLst>
                <a:gd name="adj1" fmla="val 50000"/>
                <a:gd name="adj2" fmla="val 8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23" name="Text Box 99"/>
            <p:cNvSpPr txBox="1">
              <a:spLocks noChangeArrowheads="1"/>
            </p:cNvSpPr>
            <p:nvPr/>
          </p:nvSpPr>
          <p:spPr bwMode="auto">
            <a:xfrm rot="2136515">
              <a:off x="3655" y="2452"/>
              <a:ext cx="6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F.V.</a:t>
              </a:r>
            </a:p>
          </p:txBody>
        </p:sp>
      </p:grpSp>
      <p:sp>
        <p:nvSpPr>
          <p:cNvPr id="769124" name="Text Box 100"/>
          <p:cNvSpPr txBox="1">
            <a:spLocks noChangeArrowheads="1"/>
          </p:cNvSpPr>
          <p:nvPr/>
        </p:nvSpPr>
        <p:spPr bwMode="auto">
          <a:xfrm>
            <a:off x="1892300" y="5865814"/>
            <a:ext cx="4870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>
                <a:latin typeface="Arial Black" panose="020B0A04020102020204" pitchFamily="34" charset="0"/>
              </a:rPr>
              <a:t>PICTORIAL PRESENTATION IS GIVEN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DRAW FV AND TV OF THIS OBJECT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BY FIRST ANGLE PROJECTION METHOD</a:t>
            </a:r>
          </a:p>
        </p:txBody>
      </p:sp>
      <p:sp>
        <p:nvSpPr>
          <p:cNvPr id="769126" name="Text Box 102"/>
          <p:cNvSpPr txBox="1">
            <a:spLocks noChangeArrowheads="1"/>
          </p:cNvSpPr>
          <p:nvPr/>
        </p:nvSpPr>
        <p:spPr bwMode="auto">
          <a:xfrm>
            <a:off x="6705600" y="838200"/>
            <a:ext cx="35499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latin typeface="Times New Roman" panose="02020603050405020304" pitchFamily="18" charset="0"/>
              </a:rPr>
              <a:t>ORTHOGRAPHIC PROJECTIONS</a:t>
            </a:r>
          </a:p>
        </p:txBody>
      </p:sp>
      <p:grpSp>
        <p:nvGrpSpPr>
          <p:cNvPr id="769134" name="Group 110"/>
          <p:cNvGrpSpPr>
            <a:grpSpLocks/>
          </p:cNvGrpSpPr>
          <p:nvPr/>
        </p:nvGrpSpPr>
        <p:grpSpPr bwMode="auto">
          <a:xfrm>
            <a:off x="9540876" y="46038"/>
            <a:ext cx="1096963" cy="182562"/>
            <a:chOff x="5050" y="29"/>
            <a:chExt cx="691" cy="115"/>
          </a:xfrm>
        </p:grpSpPr>
        <p:sp>
          <p:nvSpPr>
            <p:cNvPr id="769135" name="AutoShape 111">
              <a:hlinkClick r:id="rId2" action="ppaction://hlinksldjump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050" y="29"/>
              <a:ext cx="115" cy="115"/>
            </a:xfrm>
            <a:prstGeom prst="actionButtonHom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36" name="AutoShape 112">
              <a:hlinkClick r:id="" action="ppaction://hlinkshowjump?jump=previous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280" y="29"/>
              <a:ext cx="116" cy="115"/>
            </a:xfrm>
            <a:prstGeom prst="actionButtonBackPrevious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37" name="AutoShape 113">
              <a:hlinkClick r:id="" action="ppaction://hlinkshowjump?jump=nex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396" y="29"/>
              <a:ext cx="115" cy="115"/>
            </a:xfrm>
            <a:prstGeom prst="actionButtonForwardNex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38" name="AutoShape 114">
              <a:hlinkClick r:id="" action="ppaction://hlinkshowjump?jump=fir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165" y="29"/>
              <a:ext cx="115" cy="115"/>
            </a:xfrm>
            <a:prstGeom prst="actionButtonBeginning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39" name="AutoShape 115">
              <a:hlinkClick r:id="" action="ppaction://hlinkshowjump?jump=la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511" y="29"/>
              <a:ext cx="115" cy="115"/>
            </a:xfrm>
            <a:prstGeom prst="actionButtonEnd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40" name="AutoShape 116">
              <a:hlinkClick r:id="" action="ppaction://hlinkshowjump?jump=endshow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626" y="29"/>
              <a:ext cx="115" cy="115"/>
            </a:xfrm>
            <a:prstGeom prst="actionButtonBlank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5635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76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9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9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9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9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9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9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9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9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12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050" name="Group 2"/>
          <p:cNvGrpSpPr>
            <a:grpSpLocks/>
          </p:cNvGrpSpPr>
          <p:nvPr/>
        </p:nvGrpSpPr>
        <p:grpSpPr bwMode="auto">
          <a:xfrm>
            <a:off x="2203451" y="2057400"/>
            <a:ext cx="2994025" cy="3505200"/>
            <a:chOff x="428" y="1296"/>
            <a:chExt cx="1886" cy="2208"/>
          </a:xfrm>
        </p:grpSpPr>
        <p:sp>
          <p:nvSpPr>
            <p:cNvPr id="770051" name="AutoShape 3"/>
            <p:cNvSpPr>
              <a:spLocks noChangeArrowheads="1"/>
            </p:cNvSpPr>
            <p:nvPr/>
          </p:nvSpPr>
          <p:spPr bwMode="auto">
            <a:xfrm>
              <a:off x="1162" y="3256"/>
              <a:ext cx="432" cy="24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0052" name="Line 4"/>
            <p:cNvSpPr>
              <a:spLocks noChangeShapeType="1"/>
            </p:cNvSpPr>
            <p:nvPr/>
          </p:nvSpPr>
          <p:spPr bwMode="auto">
            <a:xfrm rot="21571905" flipV="1">
              <a:off x="1374" y="3236"/>
              <a:ext cx="459" cy="262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0053" name="Line 5"/>
            <p:cNvSpPr>
              <a:spLocks noChangeShapeType="1"/>
            </p:cNvSpPr>
            <p:nvPr/>
          </p:nvSpPr>
          <p:spPr bwMode="auto">
            <a:xfrm rot="28095" flipH="1" flipV="1">
              <a:off x="920" y="3238"/>
              <a:ext cx="460" cy="263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0054" name="Line 6"/>
            <p:cNvSpPr>
              <a:spLocks noChangeShapeType="1"/>
            </p:cNvSpPr>
            <p:nvPr/>
          </p:nvSpPr>
          <p:spPr bwMode="auto">
            <a:xfrm>
              <a:off x="1385" y="2246"/>
              <a:ext cx="0" cy="1258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0055" name="Line 7"/>
            <p:cNvSpPr>
              <a:spLocks noChangeShapeType="1"/>
            </p:cNvSpPr>
            <p:nvPr/>
          </p:nvSpPr>
          <p:spPr bwMode="auto">
            <a:xfrm>
              <a:off x="487" y="3504"/>
              <a:ext cx="1797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0056" name="Line 8"/>
            <p:cNvSpPr>
              <a:spLocks noChangeShapeType="1"/>
            </p:cNvSpPr>
            <p:nvPr/>
          </p:nvSpPr>
          <p:spPr bwMode="auto">
            <a:xfrm flipV="1">
              <a:off x="1594" y="1424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0057" name="AutoShape 9"/>
            <p:cNvSpPr>
              <a:spLocks noChangeArrowheads="1"/>
            </p:cNvSpPr>
            <p:nvPr/>
          </p:nvSpPr>
          <p:spPr bwMode="auto">
            <a:xfrm>
              <a:off x="1170" y="1296"/>
              <a:ext cx="432" cy="24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0058" name="Line 10"/>
            <p:cNvSpPr>
              <a:spLocks noChangeShapeType="1"/>
            </p:cNvSpPr>
            <p:nvPr/>
          </p:nvSpPr>
          <p:spPr bwMode="auto">
            <a:xfrm rot="21571905" flipV="1">
              <a:off x="682" y="2264"/>
              <a:ext cx="708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0059" name="Line 11"/>
            <p:cNvSpPr>
              <a:spLocks noChangeShapeType="1"/>
            </p:cNvSpPr>
            <p:nvPr/>
          </p:nvSpPr>
          <p:spPr bwMode="auto">
            <a:xfrm rot="21571905" flipV="1">
              <a:off x="458" y="2152"/>
              <a:ext cx="708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0060" name="Line 12"/>
            <p:cNvSpPr>
              <a:spLocks noChangeShapeType="1"/>
            </p:cNvSpPr>
            <p:nvPr/>
          </p:nvSpPr>
          <p:spPr bwMode="auto">
            <a:xfrm rot="21571905" flipV="1">
              <a:off x="682" y="2528"/>
              <a:ext cx="708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0061" name="Line 13"/>
            <p:cNvSpPr>
              <a:spLocks noChangeShapeType="1"/>
            </p:cNvSpPr>
            <p:nvPr/>
          </p:nvSpPr>
          <p:spPr bwMode="auto">
            <a:xfrm rot="28095" flipH="1" flipV="1">
              <a:off x="1386" y="2256"/>
              <a:ext cx="708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0062" name="Line 14"/>
            <p:cNvSpPr>
              <a:spLocks noChangeShapeType="1"/>
            </p:cNvSpPr>
            <p:nvPr/>
          </p:nvSpPr>
          <p:spPr bwMode="auto">
            <a:xfrm rot="28095" flipH="1" flipV="1">
              <a:off x="1386" y="2536"/>
              <a:ext cx="708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0063" name="Line 15"/>
            <p:cNvSpPr>
              <a:spLocks noChangeShapeType="1"/>
            </p:cNvSpPr>
            <p:nvPr/>
          </p:nvSpPr>
          <p:spPr bwMode="auto">
            <a:xfrm rot="28095" flipH="1" flipV="1">
              <a:off x="1594" y="2152"/>
              <a:ext cx="708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770064" name="Group 16"/>
            <p:cNvGrpSpPr>
              <a:grpSpLocks/>
            </p:cNvGrpSpPr>
            <p:nvPr/>
          </p:nvGrpSpPr>
          <p:grpSpPr bwMode="auto">
            <a:xfrm>
              <a:off x="1594" y="1625"/>
              <a:ext cx="708" cy="653"/>
              <a:chOff x="2160" y="1193"/>
              <a:chExt cx="708" cy="653"/>
            </a:xfrm>
          </p:grpSpPr>
          <p:sp>
            <p:nvSpPr>
              <p:cNvPr id="770065" name="Line 17"/>
              <p:cNvSpPr>
                <a:spLocks noChangeShapeType="1"/>
              </p:cNvSpPr>
              <p:nvPr/>
            </p:nvSpPr>
            <p:spPr bwMode="auto">
              <a:xfrm rot="28095" flipH="1" flipV="1">
                <a:off x="2634" y="1204"/>
                <a:ext cx="200" cy="11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066" name="Line 18"/>
              <p:cNvSpPr>
                <a:spLocks noChangeShapeType="1"/>
              </p:cNvSpPr>
              <p:nvPr/>
            </p:nvSpPr>
            <p:spPr bwMode="auto">
              <a:xfrm rot="21571905" flipV="1">
                <a:off x="2160" y="1315"/>
                <a:ext cx="708" cy="40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067" name="Line 19"/>
              <p:cNvSpPr>
                <a:spLocks noChangeShapeType="1"/>
              </p:cNvSpPr>
              <p:nvPr/>
            </p:nvSpPr>
            <p:spPr bwMode="auto">
              <a:xfrm rot="21571905" flipV="1">
                <a:off x="2160" y="1193"/>
                <a:ext cx="491" cy="28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068" name="Line 20"/>
              <p:cNvSpPr>
                <a:spLocks noChangeShapeType="1"/>
              </p:cNvSpPr>
              <p:nvPr/>
            </p:nvSpPr>
            <p:spPr bwMode="auto">
              <a:xfrm rot="21571905" flipV="1">
                <a:off x="2399" y="1578"/>
                <a:ext cx="468" cy="26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069" name="Line 21"/>
              <p:cNvSpPr>
                <a:spLocks noChangeShapeType="1"/>
              </p:cNvSpPr>
              <p:nvPr/>
            </p:nvSpPr>
            <p:spPr bwMode="auto">
              <a:xfrm>
                <a:off x="2848" y="13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70070" name="Group 22"/>
            <p:cNvGrpSpPr>
              <a:grpSpLocks/>
            </p:cNvGrpSpPr>
            <p:nvPr/>
          </p:nvGrpSpPr>
          <p:grpSpPr bwMode="auto">
            <a:xfrm>
              <a:off x="458" y="2544"/>
              <a:ext cx="214" cy="416"/>
              <a:chOff x="1024" y="2112"/>
              <a:chExt cx="214" cy="416"/>
            </a:xfrm>
          </p:grpSpPr>
          <p:sp>
            <p:nvSpPr>
              <p:cNvPr id="770071" name="Line 23"/>
              <p:cNvSpPr>
                <a:spLocks noChangeShapeType="1"/>
              </p:cNvSpPr>
              <p:nvPr/>
            </p:nvSpPr>
            <p:spPr bwMode="auto">
              <a:xfrm rot="28095" flipH="1" flipV="1">
                <a:off x="1024" y="2124"/>
                <a:ext cx="200" cy="11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072" name="Line 24"/>
              <p:cNvSpPr>
                <a:spLocks noChangeShapeType="1"/>
              </p:cNvSpPr>
              <p:nvPr/>
            </p:nvSpPr>
            <p:spPr bwMode="auto">
              <a:xfrm>
                <a:off x="1238" y="224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0073" name="Line 25"/>
              <p:cNvSpPr>
                <a:spLocks noChangeShapeType="1"/>
              </p:cNvSpPr>
              <p:nvPr/>
            </p:nvSpPr>
            <p:spPr bwMode="auto">
              <a:xfrm rot="28095" flipH="1" flipV="1">
                <a:off x="1032" y="2384"/>
                <a:ext cx="200" cy="11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074" name="Line 26"/>
              <p:cNvSpPr>
                <a:spLocks noChangeShapeType="1"/>
              </p:cNvSpPr>
              <p:nvPr/>
            </p:nvSpPr>
            <p:spPr bwMode="auto">
              <a:xfrm>
                <a:off x="1024" y="211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70075" name="Group 27"/>
            <p:cNvGrpSpPr>
              <a:grpSpLocks/>
            </p:cNvGrpSpPr>
            <p:nvPr/>
          </p:nvGrpSpPr>
          <p:grpSpPr bwMode="auto">
            <a:xfrm>
              <a:off x="2106" y="2564"/>
              <a:ext cx="208" cy="396"/>
              <a:chOff x="2672" y="2132"/>
              <a:chExt cx="208" cy="396"/>
            </a:xfrm>
          </p:grpSpPr>
          <p:sp>
            <p:nvSpPr>
              <p:cNvPr id="770076" name="Line 28"/>
              <p:cNvSpPr>
                <a:spLocks noChangeShapeType="1"/>
              </p:cNvSpPr>
              <p:nvPr/>
            </p:nvSpPr>
            <p:spPr bwMode="auto">
              <a:xfrm rot="21571905" flipV="1">
                <a:off x="2673" y="2132"/>
                <a:ext cx="206" cy="117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077" name="Line 29"/>
              <p:cNvSpPr>
                <a:spLocks noChangeShapeType="1"/>
              </p:cNvSpPr>
              <p:nvPr/>
            </p:nvSpPr>
            <p:spPr bwMode="auto">
              <a:xfrm>
                <a:off x="2680" y="224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0078" name="Line 30"/>
              <p:cNvSpPr>
                <a:spLocks noChangeShapeType="1"/>
              </p:cNvSpPr>
              <p:nvPr/>
            </p:nvSpPr>
            <p:spPr bwMode="auto">
              <a:xfrm>
                <a:off x="2880" y="213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0079" name="Line 31"/>
              <p:cNvSpPr>
                <a:spLocks noChangeShapeType="1"/>
              </p:cNvSpPr>
              <p:nvPr/>
            </p:nvSpPr>
            <p:spPr bwMode="auto">
              <a:xfrm rot="21571905" flipV="1">
                <a:off x="2672" y="2408"/>
                <a:ext cx="206" cy="117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70080" name="Group 32"/>
            <p:cNvGrpSpPr>
              <a:grpSpLocks/>
            </p:cNvGrpSpPr>
            <p:nvPr/>
          </p:nvGrpSpPr>
          <p:grpSpPr bwMode="auto">
            <a:xfrm>
              <a:off x="434" y="1622"/>
              <a:ext cx="728" cy="664"/>
              <a:chOff x="1000" y="1190"/>
              <a:chExt cx="728" cy="664"/>
            </a:xfrm>
          </p:grpSpPr>
          <p:sp>
            <p:nvSpPr>
              <p:cNvPr id="770081" name="Line 33"/>
              <p:cNvSpPr>
                <a:spLocks noChangeShapeType="1"/>
              </p:cNvSpPr>
              <p:nvPr/>
            </p:nvSpPr>
            <p:spPr bwMode="auto">
              <a:xfrm rot="28095" flipH="1" flipV="1">
                <a:off x="1000" y="1296"/>
                <a:ext cx="708" cy="40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082" name="Line 34"/>
              <p:cNvSpPr>
                <a:spLocks noChangeShapeType="1"/>
              </p:cNvSpPr>
              <p:nvPr/>
            </p:nvSpPr>
            <p:spPr bwMode="auto">
              <a:xfrm rot="28095" flipH="1" flipV="1">
                <a:off x="1000" y="1575"/>
                <a:ext cx="488" cy="27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083" name="Line 35"/>
              <p:cNvSpPr>
                <a:spLocks noChangeShapeType="1"/>
              </p:cNvSpPr>
              <p:nvPr/>
            </p:nvSpPr>
            <p:spPr bwMode="auto">
              <a:xfrm rot="28095" flipH="1" flipV="1">
                <a:off x="1208" y="1190"/>
                <a:ext cx="520" cy="29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70084" name="Line 36"/>
            <p:cNvSpPr>
              <a:spLocks noChangeShapeType="1"/>
            </p:cNvSpPr>
            <p:nvPr/>
          </p:nvSpPr>
          <p:spPr bwMode="auto">
            <a:xfrm rot="21571905" flipV="1">
              <a:off x="428" y="1616"/>
              <a:ext cx="206" cy="11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0085" name="Line 37"/>
            <p:cNvSpPr>
              <a:spLocks noChangeShapeType="1"/>
            </p:cNvSpPr>
            <p:nvPr/>
          </p:nvSpPr>
          <p:spPr bwMode="auto">
            <a:xfrm>
              <a:off x="435" y="172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0086" name="Rectangle 38"/>
            <p:cNvSpPr>
              <a:spLocks noChangeArrowheads="1"/>
            </p:cNvSpPr>
            <p:nvPr/>
          </p:nvSpPr>
          <p:spPr bwMode="auto">
            <a:xfrm>
              <a:off x="1178" y="3120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0087" name="Rectangle 39"/>
            <p:cNvSpPr>
              <a:spLocks noChangeArrowheads="1"/>
            </p:cNvSpPr>
            <p:nvPr/>
          </p:nvSpPr>
          <p:spPr bwMode="auto">
            <a:xfrm>
              <a:off x="1394" y="3120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0088" name="Line 40"/>
            <p:cNvSpPr>
              <a:spLocks noChangeShapeType="1"/>
            </p:cNvSpPr>
            <p:nvPr/>
          </p:nvSpPr>
          <p:spPr bwMode="auto">
            <a:xfrm rot="21571905" flipV="1">
              <a:off x="1380" y="2155"/>
              <a:ext cx="206" cy="11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0089" name="Oval 41"/>
            <p:cNvSpPr>
              <a:spLocks noChangeArrowheads="1"/>
            </p:cNvSpPr>
            <p:nvPr/>
          </p:nvSpPr>
          <p:spPr bwMode="auto">
            <a:xfrm>
              <a:off x="1514" y="2392"/>
              <a:ext cx="144" cy="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0090" name="Oval 42"/>
            <p:cNvSpPr>
              <a:spLocks noChangeArrowheads="1"/>
            </p:cNvSpPr>
            <p:nvPr/>
          </p:nvSpPr>
          <p:spPr bwMode="auto">
            <a:xfrm>
              <a:off x="1546" y="2160"/>
              <a:ext cx="96" cy="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0091" name="Line 43"/>
            <p:cNvSpPr>
              <a:spLocks noChangeShapeType="1"/>
            </p:cNvSpPr>
            <p:nvPr/>
          </p:nvSpPr>
          <p:spPr bwMode="auto">
            <a:xfrm flipV="1">
              <a:off x="1170" y="140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0092" name="Line 44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0093" name="Oval 45"/>
            <p:cNvSpPr>
              <a:spLocks noChangeArrowheads="1"/>
            </p:cNvSpPr>
            <p:nvPr/>
          </p:nvSpPr>
          <p:spPr bwMode="auto">
            <a:xfrm>
              <a:off x="1114" y="2400"/>
              <a:ext cx="144" cy="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0094" name="Line 46"/>
            <p:cNvSpPr>
              <a:spLocks noChangeShapeType="1"/>
            </p:cNvSpPr>
            <p:nvPr/>
          </p:nvSpPr>
          <p:spPr bwMode="auto">
            <a:xfrm rot="28095" flipH="1" flipV="1">
              <a:off x="1178" y="2144"/>
              <a:ext cx="200" cy="11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0095" name="Oval 47"/>
            <p:cNvSpPr>
              <a:spLocks noChangeArrowheads="1"/>
            </p:cNvSpPr>
            <p:nvPr/>
          </p:nvSpPr>
          <p:spPr bwMode="auto">
            <a:xfrm>
              <a:off x="1122" y="2176"/>
              <a:ext cx="96" cy="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70096" name="Group 48"/>
          <p:cNvGrpSpPr>
            <a:grpSpLocks/>
          </p:cNvGrpSpPr>
          <p:nvPr/>
        </p:nvGrpSpPr>
        <p:grpSpPr bwMode="auto">
          <a:xfrm>
            <a:off x="1419226" y="109250"/>
            <a:ext cx="2362200" cy="794198"/>
            <a:chOff x="288" y="96"/>
            <a:chExt cx="1488" cy="816"/>
          </a:xfrm>
        </p:grpSpPr>
        <p:sp>
          <p:nvSpPr>
            <p:cNvPr id="770097" name="Oval 49"/>
            <p:cNvSpPr>
              <a:spLocks noChangeArrowheads="1"/>
            </p:cNvSpPr>
            <p:nvPr/>
          </p:nvSpPr>
          <p:spPr bwMode="auto">
            <a:xfrm>
              <a:off x="288" y="96"/>
              <a:ext cx="1488" cy="81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70098" name="Text Box 50"/>
            <p:cNvSpPr txBox="1">
              <a:spLocks noChangeArrowheads="1"/>
            </p:cNvSpPr>
            <p:nvPr/>
          </p:nvSpPr>
          <p:spPr bwMode="auto">
            <a:xfrm>
              <a:off x="442" y="219"/>
              <a:ext cx="114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800" dirty="0">
                  <a:latin typeface="Andalus" panose="02020603050405020304" pitchFamily="18" charset="-78"/>
                  <a:cs typeface="Andalus" panose="02020603050405020304" pitchFamily="18" charset="-78"/>
                </a:rPr>
                <a:t>Example-8</a:t>
              </a:r>
            </a:p>
          </p:txBody>
        </p:sp>
      </p:grpSp>
      <p:grpSp>
        <p:nvGrpSpPr>
          <p:cNvPr id="770099" name="Group 51"/>
          <p:cNvGrpSpPr>
            <a:grpSpLocks/>
          </p:cNvGrpSpPr>
          <p:nvPr/>
        </p:nvGrpSpPr>
        <p:grpSpPr bwMode="auto">
          <a:xfrm>
            <a:off x="8743950" y="1828800"/>
            <a:ext cx="1606550" cy="1987550"/>
            <a:chOff x="4548" y="1152"/>
            <a:chExt cx="1012" cy="1252"/>
          </a:xfrm>
        </p:grpSpPr>
        <p:grpSp>
          <p:nvGrpSpPr>
            <p:cNvPr id="770100" name="Group 52"/>
            <p:cNvGrpSpPr>
              <a:grpSpLocks/>
            </p:cNvGrpSpPr>
            <p:nvPr/>
          </p:nvGrpSpPr>
          <p:grpSpPr bwMode="auto">
            <a:xfrm>
              <a:off x="4548" y="1392"/>
              <a:ext cx="1012" cy="1012"/>
              <a:chOff x="3504" y="1256"/>
              <a:chExt cx="1104" cy="1104"/>
            </a:xfrm>
          </p:grpSpPr>
          <p:sp>
            <p:nvSpPr>
              <p:cNvPr id="770101" name="Rectangle 53"/>
              <p:cNvSpPr>
                <a:spLocks noChangeArrowheads="1"/>
              </p:cNvSpPr>
              <p:nvPr/>
            </p:nvSpPr>
            <p:spPr bwMode="auto">
              <a:xfrm>
                <a:off x="3504" y="1728"/>
                <a:ext cx="110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0102" name="Rectangle 54"/>
              <p:cNvSpPr>
                <a:spLocks noChangeArrowheads="1"/>
              </p:cNvSpPr>
              <p:nvPr/>
            </p:nvSpPr>
            <p:spPr bwMode="auto">
              <a:xfrm rot="5400000">
                <a:off x="3512" y="1712"/>
                <a:ext cx="110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0103" name="Rectangle 55"/>
              <p:cNvSpPr>
                <a:spLocks noChangeArrowheads="1"/>
              </p:cNvSpPr>
              <p:nvPr/>
            </p:nvSpPr>
            <p:spPr bwMode="auto">
              <a:xfrm>
                <a:off x="3968" y="172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70104" name="Text Box 56"/>
            <p:cNvSpPr txBox="1">
              <a:spLocks noChangeArrowheads="1"/>
            </p:cNvSpPr>
            <p:nvPr/>
          </p:nvSpPr>
          <p:spPr bwMode="auto">
            <a:xfrm>
              <a:off x="4942" y="1152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>
                  <a:latin typeface="Times New Roman" panose="02020603050405020304" pitchFamily="18" charset="0"/>
                </a:rPr>
                <a:t>SV</a:t>
              </a:r>
            </a:p>
          </p:txBody>
        </p:sp>
      </p:grpSp>
      <p:grpSp>
        <p:nvGrpSpPr>
          <p:cNvPr id="770105" name="Group 57"/>
          <p:cNvGrpSpPr>
            <a:grpSpLocks/>
          </p:cNvGrpSpPr>
          <p:nvPr/>
        </p:nvGrpSpPr>
        <p:grpSpPr bwMode="auto">
          <a:xfrm>
            <a:off x="6997700" y="3944938"/>
            <a:ext cx="1606550" cy="1947862"/>
            <a:chOff x="3448" y="2485"/>
            <a:chExt cx="1012" cy="1227"/>
          </a:xfrm>
        </p:grpSpPr>
        <p:grpSp>
          <p:nvGrpSpPr>
            <p:cNvPr id="770106" name="Group 58"/>
            <p:cNvGrpSpPr>
              <a:grpSpLocks/>
            </p:cNvGrpSpPr>
            <p:nvPr/>
          </p:nvGrpSpPr>
          <p:grpSpPr bwMode="auto">
            <a:xfrm>
              <a:off x="3448" y="2485"/>
              <a:ext cx="1012" cy="1012"/>
              <a:chOff x="3504" y="1256"/>
              <a:chExt cx="1104" cy="1104"/>
            </a:xfrm>
          </p:grpSpPr>
          <p:sp>
            <p:nvSpPr>
              <p:cNvPr id="770107" name="Rectangle 59"/>
              <p:cNvSpPr>
                <a:spLocks noChangeArrowheads="1"/>
              </p:cNvSpPr>
              <p:nvPr/>
            </p:nvSpPr>
            <p:spPr bwMode="auto">
              <a:xfrm>
                <a:off x="3504" y="1728"/>
                <a:ext cx="110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0108" name="Rectangle 60"/>
              <p:cNvSpPr>
                <a:spLocks noChangeArrowheads="1"/>
              </p:cNvSpPr>
              <p:nvPr/>
            </p:nvSpPr>
            <p:spPr bwMode="auto">
              <a:xfrm rot="5400000">
                <a:off x="3512" y="1712"/>
                <a:ext cx="110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0109" name="Rectangle 61"/>
              <p:cNvSpPr>
                <a:spLocks noChangeArrowheads="1"/>
              </p:cNvSpPr>
              <p:nvPr/>
            </p:nvSpPr>
            <p:spPr bwMode="auto">
              <a:xfrm>
                <a:off x="3968" y="172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70110" name="Text Box 62"/>
            <p:cNvSpPr txBox="1">
              <a:spLocks noChangeArrowheads="1"/>
            </p:cNvSpPr>
            <p:nvPr/>
          </p:nvSpPr>
          <p:spPr bwMode="auto">
            <a:xfrm>
              <a:off x="3840" y="3520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>
                  <a:latin typeface="Times New Roman" panose="02020603050405020304" pitchFamily="18" charset="0"/>
                </a:rPr>
                <a:t>TV</a:t>
              </a:r>
            </a:p>
          </p:txBody>
        </p:sp>
      </p:grpSp>
      <p:grpSp>
        <p:nvGrpSpPr>
          <p:cNvPr id="770111" name="Group 63"/>
          <p:cNvGrpSpPr>
            <a:grpSpLocks/>
          </p:cNvGrpSpPr>
          <p:nvPr/>
        </p:nvGrpSpPr>
        <p:grpSpPr bwMode="auto">
          <a:xfrm>
            <a:off x="6400800" y="1447801"/>
            <a:ext cx="4267200" cy="2500313"/>
            <a:chOff x="3072" y="912"/>
            <a:chExt cx="2688" cy="1575"/>
          </a:xfrm>
        </p:grpSpPr>
        <p:sp>
          <p:nvSpPr>
            <p:cNvPr id="770112" name="Line 64"/>
            <p:cNvSpPr>
              <a:spLocks noChangeShapeType="1"/>
            </p:cNvSpPr>
            <p:nvPr/>
          </p:nvSpPr>
          <p:spPr bwMode="auto">
            <a:xfrm>
              <a:off x="3312" y="2400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0113" name="Text Box 65"/>
            <p:cNvSpPr txBox="1">
              <a:spLocks noChangeArrowheads="1"/>
            </p:cNvSpPr>
            <p:nvPr/>
          </p:nvSpPr>
          <p:spPr bwMode="auto">
            <a:xfrm>
              <a:off x="5572" y="225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imes New Roman" panose="02020603050405020304" pitchFamily="18" charset="0"/>
                </a:rPr>
                <a:t>y</a:t>
              </a:r>
            </a:p>
          </p:txBody>
        </p:sp>
        <p:grpSp>
          <p:nvGrpSpPr>
            <p:cNvPr id="770114" name="Group 66"/>
            <p:cNvGrpSpPr>
              <a:grpSpLocks/>
            </p:cNvGrpSpPr>
            <p:nvPr/>
          </p:nvGrpSpPr>
          <p:grpSpPr bwMode="auto">
            <a:xfrm>
              <a:off x="3072" y="912"/>
              <a:ext cx="1392" cy="1575"/>
              <a:chOff x="3072" y="912"/>
              <a:chExt cx="1392" cy="1575"/>
            </a:xfrm>
          </p:grpSpPr>
          <p:grpSp>
            <p:nvGrpSpPr>
              <p:cNvPr id="770115" name="Group 67"/>
              <p:cNvGrpSpPr>
                <a:grpSpLocks/>
              </p:cNvGrpSpPr>
              <p:nvPr/>
            </p:nvGrpSpPr>
            <p:grpSpPr bwMode="auto">
              <a:xfrm>
                <a:off x="3448" y="1392"/>
                <a:ext cx="1012" cy="1012"/>
                <a:chOff x="3504" y="1256"/>
                <a:chExt cx="1104" cy="1104"/>
              </a:xfrm>
            </p:grpSpPr>
            <p:sp>
              <p:nvSpPr>
                <p:cNvPr id="770116" name="Rectangle 68"/>
                <p:cNvSpPr>
                  <a:spLocks noChangeArrowheads="1"/>
                </p:cNvSpPr>
                <p:nvPr/>
              </p:nvSpPr>
              <p:spPr bwMode="auto">
                <a:xfrm>
                  <a:off x="3504" y="1728"/>
                  <a:ext cx="110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0117" name="Rectangle 69"/>
                <p:cNvSpPr>
                  <a:spLocks noChangeArrowheads="1"/>
                </p:cNvSpPr>
                <p:nvPr/>
              </p:nvSpPr>
              <p:spPr bwMode="auto">
                <a:xfrm rot="5400000">
                  <a:off x="3512" y="1712"/>
                  <a:ext cx="110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0118" name="Rectangle 70"/>
                <p:cNvSpPr>
                  <a:spLocks noChangeArrowheads="1"/>
                </p:cNvSpPr>
                <p:nvPr/>
              </p:nvSpPr>
              <p:spPr bwMode="auto">
                <a:xfrm>
                  <a:off x="3968" y="1728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70119" name="Text Box 71"/>
              <p:cNvSpPr txBox="1">
                <a:spLocks noChangeArrowheads="1"/>
              </p:cNvSpPr>
              <p:nvPr/>
            </p:nvSpPr>
            <p:spPr bwMode="auto">
              <a:xfrm>
                <a:off x="3072" y="225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770120" name="Text Box 72"/>
              <p:cNvSpPr txBox="1">
                <a:spLocks noChangeArrowheads="1"/>
              </p:cNvSpPr>
              <p:nvPr/>
            </p:nvSpPr>
            <p:spPr bwMode="auto">
              <a:xfrm>
                <a:off x="3840" y="912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400">
                    <a:latin typeface="Times New Roman" panose="02020603050405020304" pitchFamily="18" charset="0"/>
                  </a:rPr>
                  <a:t>FV</a:t>
                </a:r>
              </a:p>
            </p:txBody>
          </p:sp>
          <p:sp>
            <p:nvSpPr>
              <p:cNvPr id="770121" name="Line 73"/>
              <p:cNvSpPr>
                <a:spLocks noChangeShapeType="1"/>
              </p:cNvSpPr>
              <p:nvPr/>
            </p:nvSpPr>
            <p:spPr bwMode="auto">
              <a:xfrm>
                <a:off x="3120" y="13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122" name="Line 74"/>
              <p:cNvSpPr>
                <a:spLocks noChangeShapeType="1"/>
              </p:cNvSpPr>
              <p:nvPr/>
            </p:nvSpPr>
            <p:spPr bwMode="auto">
              <a:xfrm>
                <a:off x="3216" y="182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123" name="Line 75"/>
              <p:cNvSpPr>
                <a:spLocks noChangeShapeType="1"/>
              </p:cNvSpPr>
              <p:nvPr/>
            </p:nvSpPr>
            <p:spPr bwMode="auto">
              <a:xfrm>
                <a:off x="3176" y="200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124" name="Line 76"/>
              <p:cNvSpPr>
                <a:spLocks noChangeShapeType="1"/>
              </p:cNvSpPr>
              <p:nvPr/>
            </p:nvSpPr>
            <p:spPr bwMode="auto">
              <a:xfrm>
                <a:off x="4464" y="117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125" name="Line 77"/>
              <p:cNvSpPr>
                <a:spLocks noChangeShapeType="1"/>
              </p:cNvSpPr>
              <p:nvPr/>
            </p:nvSpPr>
            <p:spPr bwMode="auto">
              <a:xfrm>
                <a:off x="3456" y="11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126" name="Line 78"/>
              <p:cNvSpPr>
                <a:spLocks noChangeShapeType="1"/>
              </p:cNvSpPr>
              <p:nvPr/>
            </p:nvSpPr>
            <p:spPr bwMode="auto">
              <a:xfrm>
                <a:off x="3264" y="163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127" name="Line 79"/>
              <p:cNvSpPr>
                <a:spLocks noChangeShapeType="1"/>
              </p:cNvSpPr>
              <p:nvPr/>
            </p:nvSpPr>
            <p:spPr bwMode="auto">
              <a:xfrm flipV="1">
                <a:off x="3264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128" name="Line 80"/>
              <p:cNvSpPr>
                <a:spLocks noChangeShapeType="1"/>
              </p:cNvSpPr>
              <p:nvPr/>
            </p:nvSpPr>
            <p:spPr bwMode="auto">
              <a:xfrm>
                <a:off x="3264" y="22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129" name="Line 81"/>
              <p:cNvSpPr>
                <a:spLocks noChangeShapeType="1"/>
              </p:cNvSpPr>
              <p:nvPr/>
            </p:nvSpPr>
            <p:spPr bwMode="auto">
              <a:xfrm flipV="1">
                <a:off x="3264" y="138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130" name="Line 82"/>
              <p:cNvSpPr>
                <a:spLocks noChangeShapeType="1"/>
              </p:cNvSpPr>
              <p:nvPr/>
            </p:nvSpPr>
            <p:spPr bwMode="auto">
              <a:xfrm flipH="1">
                <a:off x="4032" y="12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131" name="Line 83"/>
              <p:cNvSpPr>
                <a:spLocks noChangeShapeType="1"/>
              </p:cNvSpPr>
              <p:nvPr/>
            </p:nvSpPr>
            <p:spPr bwMode="auto">
              <a:xfrm>
                <a:off x="4320" y="12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132" name="Line 84"/>
              <p:cNvSpPr>
                <a:spLocks noChangeShapeType="1"/>
              </p:cNvSpPr>
              <p:nvPr/>
            </p:nvSpPr>
            <p:spPr bwMode="auto">
              <a:xfrm>
                <a:off x="3728" y="12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133" name="Line 85"/>
              <p:cNvSpPr>
                <a:spLocks noChangeShapeType="1"/>
              </p:cNvSpPr>
              <p:nvPr/>
            </p:nvSpPr>
            <p:spPr bwMode="auto">
              <a:xfrm flipH="1">
                <a:off x="3456" y="12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134" name="Line 86"/>
              <p:cNvSpPr>
                <a:spLocks noChangeShapeType="1"/>
              </p:cNvSpPr>
              <p:nvPr/>
            </p:nvSpPr>
            <p:spPr bwMode="auto">
              <a:xfrm flipV="1">
                <a:off x="3872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135" name="Line 87"/>
              <p:cNvSpPr>
                <a:spLocks noChangeShapeType="1"/>
              </p:cNvSpPr>
              <p:nvPr/>
            </p:nvSpPr>
            <p:spPr bwMode="auto">
              <a:xfrm flipV="1">
                <a:off x="4040" y="11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136" name="Text Box 88"/>
              <p:cNvSpPr txBox="1">
                <a:spLocks noChangeArrowheads="1"/>
              </p:cNvSpPr>
              <p:nvPr/>
            </p:nvSpPr>
            <p:spPr bwMode="auto">
              <a:xfrm>
                <a:off x="3158" y="1495"/>
                <a:ext cx="2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200">
                    <a:latin typeface="Times New Roman" panose="02020603050405020304" pitchFamily="18" charset="0"/>
                  </a:rPr>
                  <a:t>30</a:t>
                </a:r>
              </a:p>
            </p:txBody>
          </p:sp>
          <p:sp>
            <p:nvSpPr>
              <p:cNvPr id="770137" name="Text Box 89"/>
              <p:cNvSpPr txBox="1">
                <a:spLocks noChangeArrowheads="1"/>
              </p:cNvSpPr>
              <p:nvPr/>
            </p:nvSpPr>
            <p:spPr bwMode="auto">
              <a:xfrm>
                <a:off x="3158" y="2119"/>
                <a:ext cx="2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200">
                    <a:latin typeface="Times New Roman" panose="02020603050405020304" pitchFamily="18" charset="0"/>
                  </a:rPr>
                  <a:t>30</a:t>
                </a:r>
              </a:p>
            </p:txBody>
          </p:sp>
          <p:sp>
            <p:nvSpPr>
              <p:cNvPr id="770138" name="Text Box 90"/>
              <p:cNvSpPr txBox="1">
                <a:spLocks noChangeArrowheads="1"/>
              </p:cNvSpPr>
              <p:nvPr/>
            </p:nvSpPr>
            <p:spPr bwMode="auto">
              <a:xfrm>
                <a:off x="3150" y="1823"/>
                <a:ext cx="2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200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770139" name="Text Box 91"/>
              <p:cNvSpPr txBox="1">
                <a:spLocks noChangeArrowheads="1"/>
              </p:cNvSpPr>
              <p:nvPr/>
            </p:nvSpPr>
            <p:spPr bwMode="auto">
              <a:xfrm>
                <a:off x="3566" y="1167"/>
                <a:ext cx="2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200">
                    <a:latin typeface="Times New Roman" panose="02020603050405020304" pitchFamily="18" charset="0"/>
                  </a:rPr>
                  <a:t>30</a:t>
                </a:r>
              </a:p>
            </p:txBody>
          </p:sp>
          <p:sp>
            <p:nvSpPr>
              <p:cNvPr id="770140" name="Text Box 92"/>
              <p:cNvSpPr txBox="1">
                <a:spLocks noChangeArrowheads="1"/>
              </p:cNvSpPr>
              <p:nvPr/>
            </p:nvSpPr>
            <p:spPr bwMode="auto">
              <a:xfrm>
                <a:off x="3734" y="1127"/>
                <a:ext cx="30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200">
                    <a:latin typeface="Times New Roman" panose="02020603050405020304" pitchFamily="18" charset="0"/>
                  </a:rPr>
                  <a:t>    10</a:t>
                </a:r>
              </a:p>
            </p:txBody>
          </p:sp>
          <p:sp>
            <p:nvSpPr>
              <p:cNvPr id="770141" name="Text Box 93"/>
              <p:cNvSpPr txBox="1">
                <a:spLocks noChangeArrowheads="1"/>
              </p:cNvSpPr>
              <p:nvPr/>
            </p:nvSpPr>
            <p:spPr bwMode="auto">
              <a:xfrm>
                <a:off x="4150" y="1167"/>
                <a:ext cx="2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200">
                    <a:latin typeface="Times New Roman" panose="02020603050405020304" pitchFamily="18" charset="0"/>
                  </a:rPr>
                  <a:t>30</a:t>
                </a:r>
              </a:p>
            </p:txBody>
          </p:sp>
        </p:grpSp>
      </p:grpSp>
      <p:sp>
        <p:nvSpPr>
          <p:cNvPr id="770142" name="Text Box 94"/>
          <p:cNvSpPr txBox="1">
            <a:spLocks noChangeArrowheads="1"/>
          </p:cNvSpPr>
          <p:nvPr/>
        </p:nvSpPr>
        <p:spPr bwMode="auto">
          <a:xfrm>
            <a:off x="8208162" y="5461001"/>
            <a:ext cx="2135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>
                <a:solidFill>
                  <a:srgbClr val="FF3300"/>
                </a:solidFill>
                <a:latin typeface="Times New Roman" panose="02020603050405020304" pitchFamily="18" charset="0"/>
              </a:rPr>
              <a:t>ALL VIEWS IDENTICAL</a:t>
            </a:r>
          </a:p>
        </p:txBody>
      </p:sp>
      <p:grpSp>
        <p:nvGrpSpPr>
          <p:cNvPr id="770143" name="Group 95"/>
          <p:cNvGrpSpPr>
            <a:grpSpLocks/>
          </p:cNvGrpSpPr>
          <p:nvPr/>
        </p:nvGrpSpPr>
        <p:grpSpPr bwMode="auto">
          <a:xfrm>
            <a:off x="3368676" y="1066801"/>
            <a:ext cx="1063626" cy="815975"/>
            <a:chOff x="1656" y="61"/>
            <a:chExt cx="670" cy="514"/>
          </a:xfrm>
        </p:grpSpPr>
        <p:sp>
          <p:nvSpPr>
            <p:cNvPr id="770144" name="AutoShape 96"/>
            <p:cNvSpPr>
              <a:spLocks noChangeArrowheads="1"/>
            </p:cNvSpPr>
            <p:nvPr/>
          </p:nvSpPr>
          <p:spPr bwMode="auto">
            <a:xfrm rot="-5432475">
              <a:off x="1704" y="311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0145" name="Text Box 97"/>
            <p:cNvSpPr txBox="1">
              <a:spLocks noChangeArrowheads="1"/>
            </p:cNvSpPr>
            <p:nvPr/>
          </p:nvSpPr>
          <p:spPr bwMode="auto">
            <a:xfrm>
              <a:off x="1656" y="61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T.V.</a:t>
              </a:r>
            </a:p>
          </p:txBody>
        </p:sp>
      </p:grpSp>
      <p:grpSp>
        <p:nvGrpSpPr>
          <p:cNvPr id="770146" name="Group 98"/>
          <p:cNvGrpSpPr>
            <a:grpSpLocks/>
          </p:cNvGrpSpPr>
          <p:nvPr/>
        </p:nvGrpSpPr>
        <p:grpSpPr bwMode="auto">
          <a:xfrm>
            <a:off x="1271588" y="4708525"/>
            <a:ext cx="1216026" cy="420688"/>
            <a:chOff x="417" y="2374"/>
            <a:chExt cx="766" cy="265"/>
          </a:xfrm>
        </p:grpSpPr>
        <p:sp>
          <p:nvSpPr>
            <p:cNvPr id="770147" name="AutoShape 99"/>
            <p:cNvSpPr>
              <a:spLocks noChangeArrowheads="1"/>
            </p:cNvSpPr>
            <p:nvPr/>
          </p:nvSpPr>
          <p:spPr bwMode="auto">
            <a:xfrm rot="8594783">
              <a:off x="591" y="2447"/>
              <a:ext cx="592" cy="192"/>
            </a:xfrm>
            <a:prstGeom prst="leftArrow">
              <a:avLst>
                <a:gd name="adj1" fmla="val 50000"/>
                <a:gd name="adj2" fmla="val 770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0148" name="Text Box 100"/>
            <p:cNvSpPr txBox="1">
              <a:spLocks noChangeArrowheads="1"/>
            </p:cNvSpPr>
            <p:nvPr/>
          </p:nvSpPr>
          <p:spPr bwMode="auto">
            <a:xfrm rot="19430245">
              <a:off x="417" y="2374"/>
              <a:ext cx="6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S.V.</a:t>
              </a:r>
            </a:p>
          </p:txBody>
        </p:sp>
      </p:grpSp>
      <p:grpSp>
        <p:nvGrpSpPr>
          <p:cNvPr id="770149" name="Group 101"/>
          <p:cNvGrpSpPr>
            <a:grpSpLocks/>
          </p:cNvGrpSpPr>
          <p:nvPr/>
        </p:nvGrpSpPr>
        <p:grpSpPr bwMode="auto">
          <a:xfrm>
            <a:off x="5181600" y="4784726"/>
            <a:ext cx="1244600" cy="417513"/>
            <a:chOff x="3535" y="2452"/>
            <a:chExt cx="784" cy="263"/>
          </a:xfrm>
        </p:grpSpPr>
        <p:sp>
          <p:nvSpPr>
            <p:cNvPr id="770150" name="AutoShape 102"/>
            <p:cNvSpPr>
              <a:spLocks noChangeArrowheads="1"/>
            </p:cNvSpPr>
            <p:nvPr/>
          </p:nvSpPr>
          <p:spPr bwMode="auto">
            <a:xfrm rot="2041927">
              <a:off x="3535" y="2523"/>
              <a:ext cx="624" cy="192"/>
            </a:xfrm>
            <a:prstGeom prst="leftArrow">
              <a:avLst>
                <a:gd name="adj1" fmla="val 50000"/>
                <a:gd name="adj2" fmla="val 8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0151" name="Text Box 103"/>
            <p:cNvSpPr txBox="1">
              <a:spLocks noChangeArrowheads="1"/>
            </p:cNvSpPr>
            <p:nvPr/>
          </p:nvSpPr>
          <p:spPr bwMode="auto">
            <a:xfrm rot="2136515">
              <a:off x="3655" y="2452"/>
              <a:ext cx="6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F.V.</a:t>
              </a:r>
            </a:p>
          </p:txBody>
        </p:sp>
      </p:grpSp>
      <p:sp>
        <p:nvSpPr>
          <p:cNvPr id="770152" name="Text Box 104"/>
          <p:cNvSpPr txBox="1">
            <a:spLocks noChangeArrowheads="1"/>
          </p:cNvSpPr>
          <p:nvPr/>
        </p:nvSpPr>
        <p:spPr bwMode="auto">
          <a:xfrm>
            <a:off x="1892300" y="5721350"/>
            <a:ext cx="4870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>
                <a:latin typeface="Arial Black" panose="020B0A04020102020204" pitchFamily="34" charset="0"/>
              </a:rPr>
              <a:t>PICTORIAL PRESENTATION IS GIVEN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DRAW THREE VIEWS OF THIS OBJECT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BY FIRST ANGLE PROJECTION METHOD</a:t>
            </a:r>
          </a:p>
        </p:txBody>
      </p:sp>
      <p:sp>
        <p:nvSpPr>
          <p:cNvPr id="770153" name="Oval 105"/>
          <p:cNvSpPr>
            <a:spLocks noChangeArrowheads="1"/>
          </p:cNvSpPr>
          <p:nvPr/>
        </p:nvSpPr>
        <p:spPr bwMode="auto">
          <a:xfrm>
            <a:off x="9982200" y="152400"/>
            <a:ext cx="457200" cy="533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770154" name="Text Box 106"/>
          <p:cNvSpPr txBox="1">
            <a:spLocks noChangeArrowheads="1"/>
          </p:cNvSpPr>
          <p:nvPr/>
        </p:nvSpPr>
        <p:spPr bwMode="auto">
          <a:xfrm>
            <a:off x="6934200" y="1066800"/>
            <a:ext cx="35499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latin typeface="Times New Roman" panose="02020603050405020304" pitchFamily="18" charset="0"/>
              </a:rPr>
              <a:t>ORTHOGRAPHIC PROJECTIONS</a:t>
            </a:r>
          </a:p>
        </p:txBody>
      </p:sp>
      <p:grpSp>
        <p:nvGrpSpPr>
          <p:cNvPr id="770162" name="Group 114"/>
          <p:cNvGrpSpPr>
            <a:grpSpLocks/>
          </p:cNvGrpSpPr>
          <p:nvPr/>
        </p:nvGrpSpPr>
        <p:grpSpPr bwMode="auto">
          <a:xfrm>
            <a:off x="9540876" y="46038"/>
            <a:ext cx="1096963" cy="182562"/>
            <a:chOff x="5050" y="29"/>
            <a:chExt cx="691" cy="115"/>
          </a:xfrm>
        </p:grpSpPr>
        <p:sp>
          <p:nvSpPr>
            <p:cNvPr id="770163" name="AutoShape 115">
              <a:hlinkClick r:id="rId2" action="ppaction://hlinksldjump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050" y="29"/>
              <a:ext cx="115" cy="115"/>
            </a:xfrm>
            <a:prstGeom prst="actionButtonHom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0164" name="AutoShape 116">
              <a:hlinkClick r:id="" action="ppaction://hlinkshowjump?jump=previous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280" y="29"/>
              <a:ext cx="116" cy="115"/>
            </a:xfrm>
            <a:prstGeom prst="actionButtonBackPrevious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0165" name="AutoShape 117">
              <a:hlinkClick r:id="" action="ppaction://hlinkshowjump?jump=nex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396" y="29"/>
              <a:ext cx="115" cy="115"/>
            </a:xfrm>
            <a:prstGeom prst="actionButtonForwardNex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0166" name="AutoShape 118">
              <a:hlinkClick r:id="" action="ppaction://hlinkshowjump?jump=fir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165" y="29"/>
              <a:ext cx="115" cy="115"/>
            </a:xfrm>
            <a:prstGeom prst="actionButtonBeginning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0167" name="AutoShape 119">
              <a:hlinkClick r:id="" action="ppaction://hlinkshowjump?jump=la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511" y="29"/>
              <a:ext cx="115" cy="115"/>
            </a:xfrm>
            <a:prstGeom prst="actionButtonEnd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0168" name="AutoShape 120">
              <a:hlinkClick r:id="" action="ppaction://hlinkshowjump?jump=endshow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626" y="29"/>
              <a:ext cx="115" cy="115"/>
            </a:xfrm>
            <a:prstGeom prst="actionButtonBlank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24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77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0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0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77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0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0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0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0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0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0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70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70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0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70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142" grpId="0" autoUpdateAnimBg="0"/>
      <p:bldP spid="77015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074" name="Group 2"/>
          <p:cNvGrpSpPr>
            <a:grpSpLocks/>
          </p:cNvGrpSpPr>
          <p:nvPr/>
        </p:nvGrpSpPr>
        <p:grpSpPr bwMode="auto">
          <a:xfrm>
            <a:off x="2260601" y="1993900"/>
            <a:ext cx="3332163" cy="3797300"/>
            <a:chOff x="464" y="1256"/>
            <a:chExt cx="2099" cy="2392"/>
          </a:xfrm>
        </p:grpSpPr>
        <p:sp>
          <p:nvSpPr>
            <p:cNvPr id="771075" name="Line 3"/>
            <p:cNvSpPr>
              <a:spLocks noChangeShapeType="1"/>
            </p:cNvSpPr>
            <p:nvPr/>
          </p:nvSpPr>
          <p:spPr bwMode="auto">
            <a:xfrm rot="21571905" flipV="1">
              <a:off x="1516" y="3248"/>
              <a:ext cx="692" cy="39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1076" name="Line 4"/>
            <p:cNvSpPr>
              <a:spLocks noChangeShapeType="1"/>
            </p:cNvSpPr>
            <p:nvPr/>
          </p:nvSpPr>
          <p:spPr bwMode="auto">
            <a:xfrm rot="28095" flipH="1" flipV="1">
              <a:off x="863" y="3269"/>
              <a:ext cx="658" cy="37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1077" name="Line 5"/>
            <p:cNvSpPr>
              <a:spLocks noChangeShapeType="1"/>
            </p:cNvSpPr>
            <p:nvPr/>
          </p:nvSpPr>
          <p:spPr bwMode="auto">
            <a:xfrm>
              <a:off x="723" y="3648"/>
              <a:ext cx="1605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078" name="AutoShape 6"/>
            <p:cNvSpPr>
              <a:spLocks noChangeArrowheads="1"/>
            </p:cNvSpPr>
            <p:nvPr/>
          </p:nvSpPr>
          <p:spPr bwMode="auto">
            <a:xfrm>
              <a:off x="480" y="2456"/>
              <a:ext cx="2083" cy="119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079" name="Line 7"/>
            <p:cNvSpPr>
              <a:spLocks noChangeShapeType="1"/>
            </p:cNvSpPr>
            <p:nvPr/>
          </p:nvSpPr>
          <p:spPr bwMode="auto">
            <a:xfrm flipV="1">
              <a:off x="1504" y="2448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080" name="Line 8"/>
            <p:cNvSpPr>
              <a:spLocks noChangeShapeType="1"/>
            </p:cNvSpPr>
            <p:nvPr/>
          </p:nvSpPr>
          <p:spPr bwMode="auto">
            <a:xfrm flipV="1">
              <a:off x="480" y="1872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081" name="Line 9"/>
            <p:cNvSpPr>
              <a:spLocks noChangeShapeType="1"/>
            </p:cNvSpPr>
            <p:nvPr/>
          </p:nvSpPr>
          <p:spPr bwMode="auto">
            <a:xfrm flipV="1">
              <a:off x="2548" y="1868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082" name="AutoShape 10"/>
            <p:cNvSpPr>
              <a:spLocks noChangeArrowheads="1"/>
            </p:cNvSpPr>
            <p:nvPr/>
          </p:nvSpPr>
          <p:spPr bwMode="auto">
            <a:xfrm>
              <a:off x="464" y="1256"/>
              <a:ext cx="2083" cy="119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083" name="AutoShape 11"/>
            <p:cNvSpPr>
              <a:spLocks noChangeArrowheads="1"/>
            </p:cNvSpPr>
            <p:nvPr/>
          </p:nvSpPr>
          <p:spPr bwMode="auto">
            <a:xfrm>
              <a:off x="736" y="1408"/>
              <a:ext cx="1536" cy="878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084" name="AutoShape 12"/>
            <p:cNvSpPr>
              <a:spLocks noChangeArrowheads="1"/>
            </p:cNvSpPr>
            <p:nvPr/>
          </p:nvSpPr>
          <p:spPr bwMode="auto">
            <a:xfrm rot="-3655651">
              <a:off x="1263" y="2321"/>
              <a:ext cx="1536" cy="878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085" name="AutoShape 13"/>
            <p:cNvSpPr>
              <a:spLocks noChangeArrowheads="1"/>
            </p:cNvSpPr>
            <p:nvPr/>
          </p:nvSpPr>
          <p:spPr bwMode="auto">
            <a:xfrm rot="3655651" flipH="1">
              <a:off x="231" y="2305"/>
              <a:ext cx="1536" cy="878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086" name="Line 14"/>
            <p:cNvSpPr>
              <a:spLocks noChangeShapeType="1"/>
            </p:cNvSpPr>
            <p:nvPr/>
          </p:nvSpPr>
          <p:spPr bwMode="auto">
            <a:xfrm>
              <a:off x="1504" y="139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087" name="Line 15"/>
            <p:cNvSpPr>
              <a:spLocks noChangeShapeType="1"/>
            </p:cNvSpPr>
            <p:nvPr/>
          </p:nvSpPr>
          <p:spPr bwMode="auto">
            <a:xfrm flipH="1" flipV="1">
              <a:off x="2112" y="283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088" name="Line 16"/>
            <p:cNvSpPr>
              <a:spLocks noChangeShapeType="1"/>
            </p:cNvSpPr>
            <p:nvPr/>
          </p:nvSpPr>
          <p:spPr bwMode="auto">
            <a:xfrm flipV="1">
              <a:off x="592" y="2808"/>
              <a:ext cx="288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089" name="Line 17"/>
            <p:cNvSpPr>
              <a:spLocks noChangeShapeType="1"/>
            </p:cNvSpPr>
            <p:nvPr/>
          </p:nvSpPr>
          <p:spPr bwMode="auto">
            <a:xfrm flipV="1">
              <a:off x="864" y="2208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090" name="Line 18"/>
            <p:cNvSpPr>
              <a:spLocks noChangeShapeType="1"/>
            </p:cNvSpPr>
            <p:nvPr/>
          </p:nvSpPr>
          <p:spPr bwMode="auto">
            <a:xfrm>
              <a:off x="864" y="2832"/>
              <a:ext cx="52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091" name="Line 19"/>
            <p:cNvSpPr>
              <a:spLocks noChangeShapeType="1"/>
            </p:cNvSpPr>
            <p:nvPr/>
          </p:nvSpPr>
          <p:spPr bwMode="auto">
            <a:xfrm flipH="1">
              <a:off x="1656" y="2832"/>
              <a:ext cx="48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092" name="Line 20"/>
            <p:cNvSpPr>
              <a:spLocks noChangeShapeType="1"/>
            </p:cNvSpPr>
            <p:nvPr/>
          </p:nvSpPr>
          <p:spPr bwMode="auto">
            <a:xfrm flipV="1">
              <a:off x="2136" y="225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093" name="Line 21"/>
            <p:cNvSpPr>
              <a:spLocks noChangeShapeType="1"/>
            </p:cNvSpPr>
            <p:nvPr/>
          </p:nvSpPr>
          <p:spPr bwMode="auto">
            <a:xfrm flipH="1">
              <a:off x="1024" y="1728"/>
              <a:ext cx="48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094" name="Line 22"/>
            <p:cNvSpPr>
              <a:spLocks noChangeShapeType="1"/>
            </p:cNvSpPr>
            <p:nvPr/>
          </p:nvSpPr>
          <p:spPr bwMode="auto">
            <a:xfrm>
              <a:off x="1488" y="1720"/>
              <a:ext cx="51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095" name="Rectangle 23"/>
            <p:cNvSpPr>
              <a:spLocks noChangeArrowheads="1"/>
            </p:cNvSpPr>
            <p:nvPr/>
          </p:nvSpPr>
          <p:spPr bwMode="auto">
            <a:xfrm>
              <a:off x="1392" y="244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096" name="Rectangle 24"/>
            <p:cNvSpPr>
              <a:spLocks noChangeArrowheads="1"/>
            </p:cNvSpPr>
            <p:nvPr/>
          </p:nvSpPr>
          <p:spPr bwMode="auto">
            <a:xfrm>
              <a:off x="1504" y="2448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097" name="Rectangle 25"/>
            <p:cNvSpPr>
              <a:spLocks noChangeArrowheads="1"/>
            </p:cNvSpPr>
            <p:nvPr/>
          </p:nvSpPr>
          <p:spPr bwMode="auto">
            <a:xfrm>
              <a:off x="480" y="2960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098" name="Rectangle 26"/>
            <p:cNvSpPr>
              <a:spLocks noChangeArrowheads="1"/>
            </p:cNvSpPr>
            <p:nvPr/>
          </p:nvSpPr>
          <p:spPr bwMode="auto">
            <a:xfrm>
              <a:off x="2432" y="2916"/>
              <a:ext cx="96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71099" name="Group 27"/>
          <p:cNvGrpSpPr>
            <a:grpSpLocks/>
          </p:cNvGrpSpPr>
          <p:nvPr/>
        </p:nvGrpSpPr>
        <p:grpSpPr bwMode="auto">
          <a:xfrm>
            <a:off x="6324601" y="3124201"/>
            <a:ext cx="4111625" cy="379413"/>
            <a:chOff x="3170" y="2256"/>
            <a:chExt cx="2590" cy="239"/>
          </a:xfrm>
        </p:grpSpPr>
        <p:sp>
          <p:nvSpPr>
            <p:cNvPr id="771100" name="Line 28"/>
            <p:cNvSpPr>
              <a:spLocks noChangeShapeType="1"/>
            </p:cNvSpPr>
            <p:nvPr/>
          </p:nvSpPr>
          <p:spPr bwMode="auto">
            <a:xfrm>
              <a:off x="3312" y="2400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101" name="Text Box 29"/>
            <p:cNvSpPr txBox="1">
              <a:spLocks noChangeArrowheads="1"/>
            </p:cNvSpPr>
            <p:nvPr/>
          </p:nvSpPr>
          <p:spPr bwMode="auto">
            <a:xfrm>
              <a:off x="3170" y="226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71102" name="Text Box 30"/>
            <p:cNvSpPr txBox="1">
              <a:spLocks noChangeArrowheads="1"/>
            </p:cNvSpPr>
            <p:nvPr/>
          </p:nvSpPr>
          <p:spPr bwMode="auto">
            <a:xfrm>
              <a:off x="5572" y="225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771103" name="Group 31"/>
          <p:cNvGrpSpPr>
            <a:grpSpLocks/>
          </p:cNvGrpSpPr>
          <p:nvPr/>
        </p:nvGrpSpPr>
        <p:grpSpPr bwMode="auto">
          <a:xfrm>
            <a:off x="6781800" y="1651000"/>
            <a:ext cx="1384300" cy="1720850"/>
            <a:chOff x="3312" y="1040"/>
            <a:chExt cx="872" cy="1084"/>
          </a:xfrm>
        </p:grpSpPr>
        <p:grpSp>
          <p:nvGrpSpPr>
            <p:cNvPr id="771104" name="Group 32"/>
            <p:cNvGrpSpPr>
              <a:grpSpLocks/>
            </p:cNvGrpSpPr>
            <p:nvPr/>
          </p:nvGrpSpPr>
          <p:grpSpPr bwMode="auto">
            <a:xfrm>
              <a:off x="3312" y="1248"/>
              <a:ext cx="872" cy="876"/>
              <a:chOff x="2968" y="2460"/>
              <a:chExt cx="872" cy="876"/>
            </a:xfrm>
          </p:grpSpPr>
          <p:sp>
            <p:nvSpPr>
              <p:cNvPr id="771105" name="Rectangle 33"/>
              <p:cNvSpPr>
                <a:spLocks noChangeArrowheads="1"/>
              </p:cNvSpPr>
              <p:nvPr/>
            </p:nvSpPr>
            <p:spPr bwMode="auto">
              <a:xfrm>
                <a:off x="2968" y="2464"/>
                <a:ext cx="864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1106" name="Rectangle 34"/>
              <p:cNvSpPr>
                <a:spLocks noChangeArrowheads="1"/>
              </p:cNvSpPr>
              <p:nvPr/>
            </p:nvSpPr>
            <p:spPr bwMode="auto">
              <a:xfrm>
                <a:off x="3160" y="2652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771107" name="Group 35"/>
              <p:cNvGrpSpPr>
                <a:grpSpLocks/>
              </p:cNvGrpSpPr>
              <p:nvPr/>
            </p:nvGrpSpPr>
            <p:grpSpPr bwMode="auto">
              <a:xfrm>
                <a:off x="3168" y="3204"/>
                <a:ext cx="480" cy="132"/>
                <a:chOff x="3168" y="3216"/>
                <a:chExt cx="480" cy="96"/>
              </a:xfrm>
            </p:grpSpPr>
            <p:sp>
              <p:nvSpPr>
                <p:cNvPr id="771108" name="Line 36"/>
                <p:cNvSpPr>
                  <a:spLocks noChangeShapeType="1"/>
                </p:cNvSpPr>
                <p:nvPr/>
              </p:nvSpPr>
              <p:spPr bwMode="auto">
                <a:xfrm>
                  <a:off x="3168" y="3216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1109" name="Line 37"/>
                <p:cNvSpPr>
                  <a:spLocks noChangeShapeType="1"/>
                </p:cNvSpPr>
                <p:nvPr/>
              </p:nvSpPr>
              <p:spPr bwMode="auto">
                <a:xfrm>
                  <a:off x="3648" y="3216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1110" name="Line 38"/>
                <p:cNvSpPr>
                  <a:spLocks noChangeShapeType="1"/>
                </p:cNvSpPr>
                <p:nvPr/>
              </p:nvSpPr>
              <p:spPr bwMode="auto">
                <a:xfrm>
                  <a:off x="3168" y="3216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71111" name="Group 39"/>
              <p:cNvGrpSpPr>
                <a:grpSpLocks/>
              </p:cNvGrpSpPr>
              <p:nvPr/>
            </p:nvGrpSpPr>
            <p:grpSpPr bwMode="auto">
              <a:xfrm flipV="1">
                <a:off x="3162" y="2460"/>
                <a:ext cx="480" cy="132"/>
                <a:chOff x="3168" y="3216"/>
                <a:chExt cx="480" cy="96"/>
              </a:xfrm>
            </p:grpSpPr>
            <p:sp>
              <p:nvSpPr>
                <p:cNvPr id="771112" name="Line 40"/>
                <p:cNvSpPr>
                  <a:spLocks noChangeShapeType="1"/>
                </p:cNvSpPr>
                <p:nvPr/>
              </p:nvSpPr>
              <p:spPr bwMode="auto">
                <a:xfrm>
                  <a:off x="3168" y="3216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1113" name="Line 41"/>
                <p:cNvSpPr>
                  <a:spLocks noChangeShapeType="1"/>
                </p:cNvSpPr>
                <p:nvPr/>
              </p:nvSpPr>
              <p:spPr bwMode="auto">
                <a:xfrm>
                  <a:off x="3648" y="3216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1114" name="Line 42"/>
                <p:cNvSpPr>
                  <a:spLocks noChangeShapeType="1"/>
                </p:cNvSpPr>
                <p:nvPr/>
              </p:nvSpPr>
              <p:spPr bwMode="auto">
                <a:xfrm>
                  <a:off x="3168" y="3216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71115" name="Group 43"/>
              <p:cNvGrpSpPr>
                <a:grpSpLocks/>
              </p:cNvGrpSpPr>
              <p:nvPr/>
            </p:nvGrpSpPr>
            <p:grpSpPr bwMode="auto">
              <a:xfrm rot="5400000">
                <a:off x="2796" y="2820"/>
                <a:ext cx="480" cy="132"/>
                <a:chOff x="3168" y="3216"/>
                <a:chExt cx="480" cy="96"/>
              </a:xfrm>
            </p:grpSpPr>
            <p:sp>
              <p:nvSpPr>
                <p:cNvPr id="771116" name="Line 44"/>
                <p:cNvSpPr>
                  <a:spLocks noChangeShapeType="1"/>
                </p:cNvSpPr>
                <p:nvPr/>
              </p:nvSpPr>
              <p:spPr bwMode="auto">
                <a:xfrm>
                  <a:off x="3168" y="3216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1117" name="Line 45"/>
                <p:cNvSpPr>
                  <a:spLocks noChangeShapeType="1"/>
                </p:cNvSpPr>
                <p:nvPr/>
              </p:nvSpPr>
              <p:spPr bwMode="auto">
                <a:xfrm>
                  <a:off x="3648" y="3216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1118" name="Line 46"/>
                <p:cNvSpPr>
                  <a:spLocks noChangeShapeType="1"/>
                </p:cNvSpPr>
                <p:nvPr/>
              </p:nvSpPr>
              <p:spPr bwMode="auto">
                <a:xfrm>
                  <a:off x="3168" y="3216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71119" name="Group 47"/>
              <p:cNvGrpSpPr>
                <a:grpSpLocks/>
              </p:cNvGrpSpPr>
              <p:nvPr/>
            </p:nvGrpSpPr>
            <p:grpSpPr bwMode="auto">
              <a:xfrm rot="16200000" flipH="1">
                <a:off x="3534" y="2832"/>
                <a:ext cx="480" cy="132"/>
                <a:chOff x="3168" y="3216"/>
                <a:chExt cx="480" cy="96"/>
              </a:xfrm>
            </p:grpSpPr>
            <p:sp>
              <p:nvSpPr>
                <p:cNvPr id="771120" name="Line 48"/>
                <p:cNvSpPr>
                  <a:spLocks noChangeShapeType="1"/>
                </p:cNvSpPr>
                <p:nvPr/>
              </p:nvSpPr>
              <p:spPr bwMode="auto">
                <a:xfrm>
                  <a:off x="3168" y="3216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1121" name="Line 49"/>
                <p:cNvSpPr>
                  <a:spLocks noChangeShapeType="1"/>
                </p:cNvSpPr>
                <p:nvPr/>
              </p:nvSpPr>
              <p:spPr bwMode="auto">
                <a:xfrm>
                  <a:off x="3648" y="3216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1122" name="Line 50"/>
                <p:cNvSpPr>
                  <a:spLocks noChangeShapeType="1"/>
                </p:cNvSpPr>
                <p:nvPr/>
              </p:nvSpPr>
              <p:spPr bwMode="auto">
                <a:xfrm>
                  <a:off x="3168" y="3216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771123" name="Text Box 51"/>
            <p:cNvSpPr txBox="1">
              <a:spLocks noChangeArrowheads="1"/>
            </p:cNvSpPr>
            <p:nvPr/>
          </p:nvSpPr>
          <p:spPr bwMode="auto">
            <a:xfrm>
              <a:off x="3635" y="1040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>
                  <a:latin typeface="Times New Roman" panose="02020603050405020304" pitchFamily="18" charset="0"/>
                </a:rPr>
                <a:t>FV</a:t>
              </a:r>
            </a:p>
          </p:txBody>
        </p:sp>
      </p:grpSp>
      <p:grpSp>
        <p:nvGrpSpPr>
          <p:cNvPr id="771124" name="Group 52"/>
          <p:cNvGrpSpPr>
            <a:grpSpLocks/>
          </p:cNvGrpSpPr>
          <p:nvPr/>
        </p:nvGrpSpPr>
        <p:grpSpPr bwMode="auto">
          <a:xfrm>
            <a:off x="8458200" y="1676400"/>
            <a:ext cx="1384300" cy="1695450"/>
            <a:chOff x="4368" y="1056"/>
            <a:chExt cx="872" cy="1068"/>
          </a:xfrm>
        </p:grpSpPr>
        <p:grpSp>
          <p:nvGrpSpPr>
            <p:cNvPr id="771125" name="Group 53"/>
            <p:cNvGrpSpPr>
              <a:grpSpLocks/>
            </p:cNvGrpSpPr>
            <p:nvPr/>
          </p:nvGrpSpPr>
          <p:grpSpPr bwMode="auto">
            <a:xfrm>
              <a:off x="4368" y="1248"/>
              <a:ext cx="872" cy="876"/>
              <a:chOff x="2968" y="2460"/>
              <a:chExt cx="872" cy="876"/>
            </a:xfrm>
          </p:grpSpPr>
          <p:sp>
            <p:nvSpPr>
              <p:cNvPr id="771126" name="Rectangle 54"/>
              <p:cNvSpPr>
                <a:spLocks noChangeArrowheads="1"/>
              </p:cNvSpPr>
              <p:nvPr/>
            </p:nvSpPr>
            <p:spPr bwMode="auto">
              <a:xfrm>
                <a:off x="2968" y="2464"/>
                <a:ext cx="864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1127" name="Rectangle 55"/>
              <p:cNvSpPr>
                <a:spLocks noChangeArrowheads="1"/>
              </p:cNvSpPr>
              <p:nvPr/>
            </p:nvSpPr>
            <p:spPr bwMode="auto">
              <a:xfrm>
                <a:off x="3160" y="2652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771128" name="Group 56"/>
              <p:cNvGrpSpPr>
                <a:grpSpLocks/>
              </p:cNvGrpSpPr>
              <p:nvPr/>
            </p:nvGrpSpPr>
            <p:grpSpPr bwMode="auto">
              <a:xfrm>
                <a:off x="3168" y="3204"/>
                <a:ext cx="480" cy="132"/>
                <a:chOff x="3168" y="3216"/>
                <a:chExt cx="480" cy="96"/>
              </a:xfrm>
            </p:grpSpPr>
            <p:sp>
              <p:nvSpPr>
                <p:cNvPr id="771129" name="Line 57"/>
                <p:cNvSpPr>
                  <a:spLocks noChangeShapeType="1"/>
                </p:cNvSpPr>
                <p:nvPr/>
              </p:nvSpPr>
              <p:spPr bwMode="auto">
                <a:xfrm>
                  <a:off x="3168" y="3216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1130" name="Line 58"/>
                <p:cNvSpPr>
                  <a:spLocks noChangeShapeType="1"/>
                </p:cNvSpPr>
                <p:nvPr/>
              </p:nvSpPr>
              <p:spPr bwMode="auto">
                <a:xfrm>
                  <a:off x="3648" y="3216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1131" name="Line 59"/>
                <p:cNvSpPr>
                  <a:spLocks noChangeShapeType="1"/>
                </p:cNvSpPr>
                <p:nvPr/>
              </p:nvSpPr>
              <p:spPr bwMode="auto">
                <a:xfrm>
                  <a:off x="3168" y="3216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71132" name="Group 60"/>
              <p:cNvGrpSpPr>
                <a:grpSpLocks/>
              </p:cNvGrpSpPr>
              <p:nvPr/>
            </p:nvGrpSpPr>
            <p:grpSpPr bwMode="auto">
              <a:xfrm flipV="1">
                <a:off x="3162" y="2460"/>
                <a:ext cx="480" cy="132"/>
                <a:chOff x="3168" y="3216"/>
                <a:chExt cx="480" cy="96"/>
              </a:xfrm>
            </p:grpSpPr>
            <p:sp>
              <p:nvSpPr>
                <p:cNvPr id="771133" name="Line 61"/>
                <p:cNvSpPr>
                  <a:spLocks noChangeShapeType="1"/>
                </p:cNvSpPr>
                <p:nvPr/>
              </p:nvSpPr>
              <p:spPr bwMode="auto">
                <a:xfrm>
                  <a:off x="3168" y="3216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1134" name="Line 62"/>
                <p:cNvSpPr>
                  <a:spLocks noChangeShapeType="1"/>
                </p:cNvSpPr>
                <p:nvPr/>
              </p:nvSpPr>
              <p:spPr bwMode="auto">
                <a:xfrm>
                  <a:off x="3648" y="3216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1135" name="Line 63"/>
                <p:cNvSpPr>
                  <a:spLocks noChangeShapeType="1"/>
                </p:cNvSpPr>
                <p:nvPr/>
              </p:nvSpPr>
              <p:spPr bwMode="auto">
                <a:xfrm>
                  <a:off x="3168" y="3216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71136" name="Group 64"/>
              <p:cNvGrpSpPr>
                <a:grpSpLocks/>
              </p:cNvGrpSpPr>
              <p:nvPr/>
            </p:nvGrpSpPr>
            <p:grpSpPr bwMode="auto">
              <a:xfrm rot="5400000">
                <a:off x="2796" y="2820"/>
                <a:ext cx="480" cy="132"/>
                <a:chOff x="3168" y="3216"/>
                <a:chExt cx="480" cy="96"/>
              </a:xfrm>
            </p:grpSpPr>
            <p:sp>
              <p:nvSpPr>
                <p:cNvPr id="771137" name="Line 65"/>
                <p:cNvSpPr>
                  <a:spLocks noChangeShapeType="1"/>
                </p:cNvSpPr>
                <p:nvPr/>
              </p:nvSpPr>
              <p:spPr bwMode="auto">
                <a:xfrm>
                  <a:off x="3168" y="3216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1138" name="Line 66"/>
                <p:cNvSpPr>
                  <a:spLocks noChangeShapeType="1"/>
                </p:cNvSpPr>
                <p:nvPr/>
              </p:nvSpPr>
              <p:spPr bwMode="auto">
                <a:xfrm>
                  <a:off x="3648" y="3216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1139" name="Line 67"/>
                <p:cNvSpPr>
                  <a:spLocks noChangeShapeType="1"/>
                </p:cNvSpPr>
                <p:nvPr/>
              </p:nvSpPr>
              <p:spPr bwMode="auto">
                <a:xfrm>
                  <a:off x="3168" y="3216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71140" name="Group 68"/>
              <p:cNvGrpSpPr>
                <a:grpSpLocks/>
              </p:cNvGrpSpPr>
              <p:nvPr/>
            </p:nvGrpSpPr>
            <p:grpSpPr bwMode="auto">
              <a:xfrm rot="16200000" flipH="1">
                <a:off x="3534" y="2832"/>
                <a:ext cx="480" cy="132"/>
                <a:chOff x="3168" y="3216"/>
                <a:chExt cx="480" cy="96"/>
              </a:xfrm>
            </p:grpSpPr>
            <p:sp>
              <p:nvSpPr>
                <p:cNvPr id="771141" name="Line 69"/>
                <p:cNvSpPr>
                  <a:spLocks noChangeShapeType="1"/>
                </p:cNvSpPr>
                <p:nvPr/>
              </p:nvSpPr>
              <p:spPr bwMode="auto">
                <a:xfrm>
                  <a:off x="3168" y="3216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1142" name="Line 70"/>
                <p:cNvSpPr>
                  <a:spLocks noChangeShapeType="1"/>
                </p:cNvSpPr>
                <p:nvPr/>
              </p:nvSpPr>
              <p:spPr bwMode="auto">
                <a:xfrm>
                  <a:off x="3648" y="3216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1143" name="Line 71"/>
                <p:cNvSpPr>
                  <a:spLocks noChangeShapeType="1"/>
                </p:cNvSpPr>
                <p:nvPr/>
              </p:nvSpPr>
              <p:spPr bwMode="auto">
                <a:xfrm>
                  <a:off x="3168" y="3216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771144" name="Text Box 72"/>
            <p:cNvSpPr txBox="1">
              <a:spLocks noChangeArrowheads="1"/>
            </p:cNvSpPr>
            <p:nvPr/>
          </p:nvSpPr>
          <p:spPr bwMode="auto">
            <a:xfrm>
              <a:off x="4659" y="1056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>
                  <a:latin typeface="Times New Roman" panose="02020603050405020304" pitchFamily="18" charset="0"/>
                </a:rPr>
                <a:t>SV</a:t>
              </a:r>
            </a:p>
          </p:txBody>
        </p:sp>
      </p:grpSp>
      <p:grpSp>
        <p:nvGrpSpPr>
          <p:cNvPr id="771145" name="Group 73"/>
          <p:cNvGrpSpPr>
            <a:grpSpLocks/>
          </p:cNvGrpSpPr>
          <p:nvPr/>
        </p:nvGrpSpPr>
        <p:grpSpPr bwMode="auto">
          <a:xfrm>
            <a:off x="1490664" y="67438"/>
            <a:ext cx="2362200" cy="791402"/>
            <a:chOff x="288" y="96"/>
            <a:chExt cx="1488" cy="816"/>
          </a:xfrm>
        </p:grpSpPr>
        <p:sp>
          <p:nvSpPr>
            <p:cNvPr id="771146" name="Oval 74"/>
            <p:cNvSpPr>
              <a:spLocks noChangeArrowheads="1"/>
            </p:cNvSpPr>
            <p:nvPr/>
          </p:nvSpPr>
          <p:spPr bwMode="auto">
            <a:xfrm>
              <a:off x="288" y="96"/>
              <a:ext cx="1488" cy="81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71147" name="Text Box 75"/>
            <p:cNvSpPr txBox="1">
              <a:spLocks noChangeArrowheads="1"/>
            </p:cNvSpPr>
            <p:nvPr/>
          </p:nvSpPr>
          <p:spPr bwMode="auto">
            <a:xfrm>
              <a:off x="476" y="270"/>
              <a:ext cx="1140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800" dirty="0">
                  <a:latin typeface="Andalus" panose="02020603050405020304" pitchFamily="18" charset="-78"/>
                  <a:cs typeface="Andalus" panose="02020603050405020304" pitchFamily="18" charset="-78"/>
                </a:rPr>
                <a:t>Example-9</a:t>
              </a:r>
            </a:p>
          </p:txBody>
        </p:sp>
      </p:grpSp>
      <p:grpSp>
        <p:nvGrpSpPr>
          <p:cNvPr id="771148" name="Group 76"/>
          <p:cNvGrpSpPr>
            <a:grpSpLocks/>
          </p:cNvGrpSpPr>
          <p:nvPr/>
        </p:nvGrpSpPr>
        <p:grpSpPr bwMode="auto">
          <a:xfrm>
            <a:off x="6286501" y="3714750"/>
            <a:ext cx="2644775" cy="2133600"/>
            <a:chOff x="3000" y="2340"/>
            <a:chExt cx="1666" cy="1344"/>
          </a:xfrm>
        </p:grpSpPr>
        <p:sp>
          <p:nvSpPr>
            <p:cNvPr id="771149" name="Text Box 77"/>
            <p:cNvSpPr txBox="1">
              <a:spLocks noChangeArrowheads="1"/>
            </p:cNvSpPr>
            <p:nvPr/>
          </p:nvSpPr>
          <p:spPr bwMode="auto">
            <a:xfrm>
              <a:off x="4272" y="3312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>
                  <a:latin typeface="Times New Roman" panose="02020603050405020304" pitchFamily="18" charset="0"/>
                </a:rPr>
                <a:t>TV</a:t>
              </a:r>
            </a:p>
          </p:txBody>
        </p:sp>
        <p:grpSp>
          <p:nvGrpSpPr>
            <p:cNvPr id="771150" name="Group 78"/>
            <p:cNvGrpSpPr>
              <a:grpSpLocks/>
            </p:cNvGrpSpPr>
            <p:nvPr/>
          </p:nvGrpSpPr>
          <p:grpSpPr bwMode="auto">
            <a:xfrm>
              <a:off x="3000" y="2340"/>
              <a:ext cx="1666" cy="1344"/>
              <a:chOff x="3000" y="2340"/>
              <a:chExt cx="1666" cy="1344"/>
            </a:xfrm>
          </p:grpSpPr>
          <p:grpSp>
            <p:nvGrpSpPr>
              <p:cNvPr id="771151" name="Group 79"/>
              <p:cNvGrpSpPr>
                <a:grpSpLocks/>
              </p:cNvGrpSpPr>
              <p:nvPr/>
            </p:nvGrpSpPr>
            <p:grpSpPr bwMode="auto">
              <a:xfrm>
                <a:off x="3312" y="2340"/>
                <a:ext cx="872" cy="876"/>
                <a:chOff x="2968" y="2460"/>
                <a:chExt cx="872" cy="876"/>
              </a:xfrm>
            </p:grpSpPr>
            <p:sp>
              <p:nvSpPr>
                <p:cNvPr id="771152" name="Rectangle 80"/>
                <p:cNvSpPr>
                  <a:spLocks noChangeArrowheads="1"/>
                </p:cNvSpPr>
                <p:nvPr/>
              </p:nvSpPr>
              <p:spPr bwMode="auto">
                <a:xfrm>
                  <a:off x="2968" y="2464"/>
                  <a:ext cx="864" cy="86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1153" name="Rectangle 81"/>
                <p:cNvSpPr>
                  <a:spLocks noChangeArrowheads="1"/>
                </p:cNvSpPr>
                <p:nvPr/>
              </p:nvSpPr>
              <p:spPr bwMode="auto">
                <a:xfrm>
                  <a:off x="3160" y="2652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771154" name="Group 82"/>
                <p:cNvGrpSpPr>
                  <a:grpSpLocks/>
                </p:cNvGrpSpPr>
                <p:nvPr/>
              </p:nvGrpSpPr>
              <p:grpSpPr bwMode="auto">
                <a:xfrm>
                  <a:off x="3168" y="3204"/>
                  <a:ext cx="480" cy="132"/>
                  <a:chOff x="3168" y="3216"/>
                  <a:chExt cx="480" cy="96"/>
                </a:xfrm>
              </p:grpSpPr>
              <p:sp>
                <p:nvSpPr>
                  <p:cNvPr id="771155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1156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1157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4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771158" name="Group 86"/>
                <p:cNvGrpSpPr>
                  <a:grpSpLocks/>
                </p:cNvGrpSpPr>
                <p:nvPr/>
              </p:nvGrpSpPr>
              <p:grpSpPr bwMode="auto">
                <a:xfrm flipV="1">
                  <a:off x="3162" y="2460"/>
                  <a:ext cx="480" cy="132"/>
                  <a:chOff x="3168" y="3216"/>
                  <a:chExt cx="480" cy="96"/>
                </a:xfrm>
              </p:grpSpPr>
              <p:sp>
                <p:nvSpPr>
                  <p:cNvPr id="771159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1160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1161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4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771162" name="Group 90"/>
                <p:cNvGrpSpPr>
                  <a:grpSpLocks/>
                </p:cNvGrpSpPr>
                <p:nvPr/>
              </p:nvGrpSpPr>
              <p:grpSpPr bwMode="auto">
                <a:xfrm rot="5400000">
                  <a:off x="2796" y="2820"/>
                  <a:ext cx="480" cy="132"/>
                  <a:chOff x="3168" y="3216"/>
                  <a:chExt cx="480" cy="96"/>
                </a:xfrm>
              </p:grpSpPr>
              <p:sp>
                <p:nvSpPr>
                  <p:cNvPr id="771163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1164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1165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4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771166" name="Group 94"/>
                <p:cNvGrpSpPr>
                  <a:grpSpLocks/>
                </p:cNvGrpSpPr>
                <p:nvPr/>
              </p:nvGrpSpPr>
              <p:grpSpPr bwMode="auto">
                <a:xfrm rot="16200000" flipH="1">
                  <a:off x="3534" y="2832"/>
                  <a:ext cx="480" cy="132"/>
                  <a:chOff x="3168" y="3216"/>
                  <a:chExt cx="480" cy="96"/>
                </a:xfrm>
              </p:grpSpPr>
              <p:sp>
                <p:nvSpPr>
                  <p:cNvPr id="771167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1168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1169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4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771170" name="Line 98"/>
              <p:cNvSpPr>
                <a:spLocks noChangeShapeType="1"/>
              </p:cNvSpPr>
              <p:nvPr/>
            </p:nvSpPr>
            <p:spPr bwMode="auto">
              <a:xfrm>
                <a:off x="4272" y="235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1171" name="Line 99"/>
              <p:cNvSpPr>
                <a:spLocks noChangeShapeType="1"/>
              </p:cNvSpPr>
              <p:nvPr/>
            </p:nvSpPr>
            <p:spPr bwMode="auto">
              <a:xfrm>
                <a:off x="4224" y="254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1172" name="Line 100"/>
              <p:cNvSpPr>
                <a:spLocks noChangeShapeType="1"/>
              </p:cNvSpPr>
              <p:nvPr/>
            </p:nvSpPr>
            <p:spPr bwMode="auto">
              <a:xfrm>
                <a:off x="4240" y="302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1173" name="Line 101"/>
              <p:cNvSpPr>
                <a:spLocks noChangeShapeType="1"/>
              </p:cNvSpPr>
              <p:nvPr/>
            </p:nvSpPr>
            <p:spPr bwMode="auto">
              <a:xfrm>
                <a:off x="4272" y="321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1174" name="Line 102"/>
              <p:cNvSpPr>
                <a:spLocks noChangeShapeType="1"/>
              </p:cNvSpPr>
              <p:nvPr/>
            </p:nvSpPr>
            <p:spPr bwMode="auto">
              <a:xfrm flipV="1">
                <a:off x="3192" y="2528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1175" name="Line 103"/>
              <p:cNvSpPr>
                <a:spLocks noChangeShapeType="1"/>
              </p:cNvSpPr>
              <p:nvPr/>
            </p:nvSpPr>
            <p:spPr bwMode="auto">
              <a:xfrm>
                <a:off x="3000" y="27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1176" name="Line 104"/>
              <p:cNvSpPr>
                <a:spLocks noChangeShapeType="1"/>
              </p:cNvSpPr>
              <p:nvPr/>
            </p:nvSpPr>
            <p:spPr bwMode="auto">
              <a:xfrm flipV="1">
                <a:off x="4560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1177" name="Line 105"/>
              <p:cNvSpPr>
                <a:spLocks noChangeShapeType="1"/>
              </p:cNvSpPr>
              <p:nvPr/>
            </p:nvSpPr>
            <p:spPr bwMode="auto">
              <a:xfrm>
                <a:off x="4560" y="28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1178" name="Line 106"/>
              <p:cNvSpPr>
                <a:spLocks noChangeShapeType="1"/>
              </p:cNvSpPr>
              <p:nvPr/>
            </p:nvSpPr>
            <p:spPr bwMode="auto">
              <a:xfrm>
                <a:off x="4272" y="283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1179" name="Line 107"/>
              <p:cNvSpPr>
                <a:spLocks noChangeShapeType="1"/>
              </p:cNvSpPr>
              <p:nvPr/>
            </p:nvSpPr>
            <p:spPr bwMode="auto">
              <a:xfrm flipV="1">
                <a:off x="4272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771180" name="Group 108"/>
              <p:cNvGrpSpPr>
                <a:grpSpLocks/>
              </p:cNvGrpSpPr>
              <p:nvPr/>
            </p:nvGrpSpPr>
            <p:grpSpPr bwMode="auto">
              <a:xfrm rot="5400000">
                <a:off x="3560" y="3000"/>
                <a:ext cx="384" cy="864"/>
                <a:chOff x="4320" y="2448"/>
                <a:chExt cx="384" cy="864"/>
              </a:xfrm>
            </p:grpSpPr>
            <p:sp>
              <p:nvSpPr>
                <p:cNvPr id="771181" name="Line 109"/>
                <p:cNvSpPr>
                  <a:spLocks noChangeShapeType="1"/>
                </p:cNvSpPr>
                <p:nvPr/>
              </p:nvSpPr>
              <p:spPr bwMode="auto">
                <a:xfrm>
                  <a:off x="4368" y="2448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1182" name="Line 110"/>
                <p:cNvSpPr>
                  <a:spLocks noChangeShapeType="1"/>
                </p:cNvSpPr>
                <p:nvPr/>
              </p:nvSpPr>
              <p:spPr bwMode="auto">
                <a:xfrm>
                  <a:off x="4320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1183" name="Line 111"/>
                <p:cNvSpPr>
                  <a:spLocks noChangeShapeType="1"/>
                </p:cNvSpPr>
                <p:nvPr/>
              </p:nvSpPr>
              <p:spPr bwMode="auto">
                <a:xfrm>
                  <a:off x="4336" y="312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1184" name="Line 112"/>
                <p:cNvSpPr>
                  <a:spLocks noChangeShapeType="1"/>
                </p:cNvSpPr>
                <p:nvPr/>
              </p:nvSpPr>
              <p:spPr bwMode="auto">
                <a:xfrm>
                  <a:off x="4368" y="331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1185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4656" y="244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1186" name="Line 114"/>
                <p:cNvSpPr>
                  <a:spLocks noChangeShapeType="1"/>
                </p:cNvSpPr>
                <p:nvPr/>
              </p:nvSpPr>
              <p:spPr bwMode="auto">
                <a:xfrm>
                  <a:off x="4656" y="297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1187" name="Line 115"/>
                <p:cNvSpPr>
                  <a:spLocks noChangeShapeType="1"/>
                </p:cNvSpPr>
                <p:nvPr/>
              </p:nvSpPr>
              <p:spPr bwMode="auto">
                <a:xfrm>
                  <a:off x="4368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1188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4368" y="264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771189" name="Text Box 117"/>
              <p:cNvSpPr txBox="1">
                <a:spLocks noChangeArrowheads="1"/>
              </p:cNvSpPr>
              <p:nvPr/>
            </p:nvSpPr>
            <p:spPr bwMode="auto">
              <a:xfrm>
                <a:off x="3006" y="2615"/>
                <a:ext cx="2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200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771190" name="Text Box 118"/>
              <p:cNvSpPr txBox="1">
                <a:spLocks noChangeArrowheads="1"/>
              </p:cNvSpPr>
              <p:nvPr/>
            </p:nvSpPr>
            <p:spPr bwMode="auto">
              <a:xfrm>
                <a:off x="4158" y="2711"/>
                <a:ext cx="2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200">
                    <a:latin typeface="Times New Roman" panose="02020603050405020304" pitchFamily="18" charset="0"/>
                  </a:rPr>
                  <a:t>40</a:t>
                </a:r>
              </a:p>
            </p:txBody>
          </p:sp>
          <p:sp>
            <p:nvSpPr>
              <p:cNvPr id="771191" name="Text Box 119"/>
              <p:cNvSpPr txBox="1">
                <a:spLocks noChangeArrowheads="1"/>
              </p:cNvSpPr>
              <p:nvPr/>
            </p:nvSpPr>
            <p:spPr bwMode="auto">
              <a:xfrm>
                <a:off x="4454" y="2711"/>
                <a:ext cx="2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200">
                    <a:latin typeface="Times New Roman" panose="02020603050405020304" pitchFamily="18" charset="0"/>
                  </a:rPr>
                  <a:t>60</a:t>
                </a:r>
              </a:p>
            </p:txBody>
          </p:sp>
          <p:sp>
            <p:nvSpPr>
              <p:cNvPr id="771192" name="Text Box 120"/>
              <p:cNvSpPr txBox="1">
                <a:spLocks noChangeArrowheads="1"/>
              </p:cNvSpPr>
              <p:nvPr/>
            </p:nvSpPr>
            <p:spPr bwMode="auto">
              <a:xfrm>
                <a:off x="3654" y="3511"/>
                <a:ext cx="2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200">
                    <a:latin typeface="Times New Roman" panose="02020603050405020304" pitchFamily="18" charset="0"/>
                  </a:rPr>
                  <a:t>60</a:t>
                </a:r>
              </a:p>
            </p:txBody>
          </p:sp>
          <p:sp>
            <p:nvSpPr>
              <p:cNvPr id="771193" name="Text Box 121"/>
              <p:cNvSpPr txBox="1">
                <a:spLocks noChangeArrowheads="1"/>
              </p:cNvSpPr>
              <p:nvPr/>
            </p:nvSpPr>
            <p:spPr bwMode="auto">
              <a:xfrm>
                <a:off x="3654" y="3215"/>
                <a:ext cx="2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200">
                    <a:latin typeface="Times New Roman" panose="02020603050405020304" pitchFamily="18" charset="0"/>
                  </a:rPr>
                  <a:t>40</a:t>
                </a:r>
              </a:p>
            </p:txBody>
          </p:sp>
        </p:grpSp>
      </p:grpSp>
      <p:sp>
        <p:nvSpPr>
          <p:cNvPr id="771194" name="Rectangle 122"/>
          <p:cNvSpPr>
            <a:spLocks noChangeArrowheads="1"/>
          </p:cNvSpPr>
          <p:nvPr/>
        </p:nvSpPr>
        <p:spPr bwMode="auto">
          <a:xfrm>
            <a:off x="7217562" y="1219201"/>
            <a:ext cx="2135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>
                <a:solidFill>
                  <a:srgbClr val="FF3300"/>
                </a:solidFill>
                <a:latin typeface="Times New Roman" panose="02020603050405020304" pitchFamily="18" charset="0"/>
              </a:rPr>
              <a:t>ALL VIEWS IDENTICAL</a:t>
            </a:r>
          </a:p>
        </p:txBody>
      </p:sp>
      <p:grpSp>
        <p:nvGrpSpPr>
          <p:cNvPr id="771195" name="Group 123"/>
          <p:cNvGrpSpPr>
            <a:grpSpLocks/>
          </p:cNvGrpSpPr>
          <p:nvPr/>
        </p:nvGrpSpPr>
        <p:grpSpPr bwMode="auto">
          <a:xfrm>
            <a:off x="3652839" y="990601"/>
            <a:ext cx="1063145" cy="892175"/>
            <a:chOff x="1656" y="61"/>
            <a:chExt cx="626" cy="514"/>
          </a:xfrm>
        </p:grpSpPr>
        <p:sp>
          <p:nvSpPr>
            <p:cNvPr id="771196" name="AutoShape 124"/>
            <p:cNvSpPr>
              <a:spLocks noChangeArrowheads="1"/>
            </p:cNvSpPr>
            <p:nvPr/>
          </p:nvSpPr>
          <p:spPr bwMode="auto">
            <a:xfrm rot="-5432475">
              <a:off x="1704" y="311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197" name="Text Box 125"/>
            <p:cNvSpPr txBox="1">
              <a:spLocks noChangeArrowheads="1"/>
            </p:cNvSpPr>
            <p:nvPr/>
          </p:nvSpPr>
          <p:spPr bwMode="auto">
            <a:xfrm>
              <a:off x="1656" y="61"/>
              <a:ext cx="62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T.V.</a:t>
              </a:r>
            </a:p>
          </p:txBody>
        </p:sp>
      </p:grpSp>
      <p:grpSp>
        <p:nvGrpSpPr>
          <p:cNvPr id="771198" name="Group 126"/>
          <p:cNvGrpSpPr>
            <a:grpSpLocks/>
          </p:cNvGrpSpPr>
          <p:nvPr/>
        </p:nvGrpSpPr>
        <p:grpSpPr bwMode="auto">
          <a:xfrm>
            <a:off x="1096986" y="4997523"/>
            <a:ext cx="1303314" cy="436490"/>
            <a:chOff x="416" y="2388"/>
            <a:chExt cx="767" cy="251"/>
          </a:xfrm>
        </p:grpSpPr>
        <p:sp>
          <p:nvSpPr>
            <p:cNvPr id="771199" name="AutoShape 127"/>
            <p:cNvSpPr>
              <a:spLocks noChangeArrowheads="1"/>
            </p:cNvSpPr>
            <p:nvPr/>
          </p:nvSpPr>
          <p:spPr bwMode="auto">
            <a:xfrm rot="8594783">
              <a:off x="591" y="2447"/>
              <a:ext cx="592" cy="192"/>
            </a:xfrm>
            <a:prstGeom prst="leftArrow">
              <a:avLst>
                <a:gd name="adj1" fmla="val 50000"/>
                <a:gd name="adj2" fmla="val 770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200" name="Text Box 128"/>
            <p:cNvSpPr txBox="1">
              <a:spLocks noChangeArrowheads="1"/>
            </p:cNvSpPr>
            <p:nvPr/>
          </p:nvSpPr>
          <p:spPr bwMode="auto">
            <a:xfrm rot="19430245">
              <a:off x="416" y="2388"/>
              <a:ext cx="6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S.V.</a:t>
              </a:r>
            </a:p>
          </p:txBody>
        </p:sp>
      </p:grpSp>
      <p:grpSp>
        <p:nvGrpSpPr>
          <p:cNvPr id="771201" name="Group 129"/>
          <p:cNvGrpSpPr>
            <a:grpSpLocks/>
          </p:cNvGrpSpPr>
          <p:nvPr/>
        </p:nvGrpSpPr>
        <p:grpSpPr bwMode="auto">
          <a:xfrm>
            <a:off x="5365749" y="4957996"/>
            <a:ext cx="1272142" cy="472846"/>
            <a:chOff x="3535" y="2443"/>
            <a:chExt cx="749" cy="272"/>
          </a:xfrm>
        </p:grpSpPr>
        <p:sp>
          <p:nvSpPr>
            <p:cNvPr id="771202" name="AutoShape 130"/>
            <p:cNvSpPr>
              <a:spLocks noChangeArrowheads="1"/>
            </p:cNvSpPr>
            <p:nvPr/>
          </p:nvSpPr>
          <p:spPr bwMode="auto">
            <a:xfrm rot="2041927">
              <a:off x="3535" y="2523"/>
              <a:ext cx="624" cy="192"/>
            </a:xfrm>
            <a:prstGeom prst="leftArrow">
              <a:avLst>
                <a:gd name="adj1" fmla="val 50000"/>
                <a:gd name="adj2" fmla="val 8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203" name="Text Box 131"/>
            <p:cNvSpPr txBox="1">
              <a:spLocks noChangeArrowheads="1"/>
            </p:cNvSpPr>
            <p:nvPr/>
          </p:nvSpPr>
          <p:spPr bwMode="auto">
            <a:xfrm rot="2136515">
              <a:off x="3664" y="2443"/>
              <a:ext cx="6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F.V.</a:t>
              </a:r>
            </a:p>
          </p:txBody>
        </p:sp>
      </p:grpSp>
      <p:sp>
        <p:nvSpPr>
          <p:cNvPr id="771204" name="Text Box 132"/>
          <p:cNvSpPr txBox="1">
            <a:spLocks noChangeArrowheads="1"/>
          </p:cNvSpPr>
          <p:nvPr/>
        </p:nvSpPr>
        <p:spPr bwMode="auto">
          <a:xfrm>
            <a:off x="1892300" y="5721350"/>
            <a:ext cx="4870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>
                <a:latin typeface="Arial Black" panose="020B0A04020102020204" pitchFamily="34" charset="0"/>
              </a:rPr>
              <a:t>PICTORIAL PRESENTATION IS GIVEN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DRAW THREE VIEWS OF THIS OBJECT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BY FIRST ANGLE PROJECTION METHOD</a:t>
            </a:r>
          </a:p>
        </p:txBody>
      </p:sp>
      <p:sp>
        <p:nvSpPr>
          <p:cNvPr id="771205" name="Oval 133"/>
          <p:cNvSpPr>
            <a:spLocks noChangeArrowheads="1"/>
          </p:cNvSpPr>
          <p:nvPr/>
        </p:nvSpPr>
        <p:spPr bwMode="auto">
          <a:xfrm>
            <a:off x="9982200" y="152400"/>
            <a:ext cx="457200" cy="533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771206" name="Text Box 134"/>
          <p:cNvSpPr txBox="1">
            <a:spLocks noChangeArrowheads="1"/>
          </p:cNvSpPr>
          <p:nvPr/>
        </p:nvSpPr>
        <p:spPr bwMode="auto">
          <a:xfrm>
            <a:off x="6553200" y="762000"/>
            <a:ext cx="35499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latin typeface="Times New Roman" panose="02020603050405020304" pitchFamily="18" charset="0"/>
              </a:rPr>
              <a:t>ORTHOGRAPHIC PROJECTIONS</a:t>
            </a:r>
          </a:p>
        </p:txBody>
      </p:sp>
      <p:grpSp>
        <p:nvGrpSpPr>
          <p:cNvPr id="771214" name="Group 142"/>
          <p:cNvGrpSpPr>
            <a:grpSpLocks/>
          </p:cNvGrpSpPr>
          <p:nvPr/>
        </p:nvGrpSpPr>
        <p:grpSpPr bwMode="auto">
          <a:xfrm>
            <a:off x="9540876" y="46038"/>
            <a:ext cx="1096963" cy="182562"/>
            <a:chOff x="5050" y="29"/>
            <a:chExt cx="691" cy="115"/>
          </a:xfrm>
        </p:grpSpPr>
        <p:sp>
          <p:nvSpPr>
            <p:cNvPr id="771215" name="AutoShape 143">
              <a:hlinkClick r:id="rId2" action="ppaction://hlinksldjump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050" y="29"/>
              <a:ext cx="115" cy="115"/>
            </a:xfrm>
            <a:prstGeom prst="actionButtonHom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216" name="AutoShape 144">
              <a:hlinkClick r:id="" action="ppaction://hlinkshowjump?jump=previous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280" y="29"/>
              <a:ext cx="116" cy="115"/>
            </a:xfrm>
            <a:prstGeom prst="actionButtonBackPrevious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217" name="AutoShape 145">
              <a:hlinkClick r:id="" action="ppaction://hlinkshowjump?jump=nex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396" y="29"/>
              <a:ext cx="115" cy="115"/>
            </a:xfrm>
            <a:prstGeom prst="actionButtonForwardNex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218" name="AutoShape 146">
              <a:hlinkClick r:id="" action="ppaction://hlinkshowjump?jump=fir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165" y="29"/>
              <a:ext cx="115" cy="115"/>
            </a:xfrm>
            <a:prstGeom prst="actionButtonBeginning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219" name="AutoShape 147">
              <a:hlinkClick r:id="" action="ppaction://hlinkshowjump?jump=la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511" y="29"/>
              <a:ext cx="115" cy="115"/>
            </a:xfrm>
            <a:prstGeom prst="actionButtonEnd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1220" name="AutoShape 148">
              <a:hlinkClick r:id="" action="ppaction://hlinkshowjump?jump=endshow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626" y="29"/>
              <a:ext cx="115" cy="115"/>
            </a:xfrm>
            <a:prstGeom prst="actionButtonBlank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6183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77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1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1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77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1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1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1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1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7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7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7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7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71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71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194" grpId="0" autoUpdateAnimBg="0"/>
      <p:bldP spid="77120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098" name="Group 2"/>
          <p:cNvGrpSpPr>
            <a:grpSpLocks/>
          </p:cNvGrpSpPr>
          <p:nvPr/>
        </p:nvGrpSpPr>
        <p:grpSpPr bwMode="auto">
          <a:xfrm>
            <a:off x="2011363" y="871539"/>
            <a:ext cx="3657600" cy="4067175"/>
            <a:chOff x="173" y="1090"/>
            <a:chExt cx="2304" cy="2562"/>
          </a:xfrm>
        </p:grpSpPr>
        <p:sp>
          <p:nvSpPr>
            <p:cNvPr id="772099" name="Line 3"/>
            <p:cNvSpPr>
              <a:spLocks noChangeShapeType="1"/>
            </p:cNvSpPr>
            <p:nvPr/>
          </p:nvSpPr>
          <p:spPr bwMode="auto">
            <a:xfrm rot="21571905" flipV="1">
              <a:off x="1305" y="3248"/>
              <a:ext cx="692" cy="39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2100" name="Line 4"/>
            <p:cNvSpPr>
              <a:spLocks noChangeShapeType="1"/>
            </p:cNvSpPr>
            <p:nvPr/>
          </p:nvSpPr>
          <p:spPr bwMode="auto">
            <a:xfrm rot="28095" flipH="1" flipV="1">
              <a:off x="652" y="3269"/>
              <a:ext cx="658" cy="37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2101" name="Line 5"/>
            <p:cNvSpPr>
              <a:spLocks noChangeShapeType="1"/>
            </p:cNvSpPr>
            <p:nvPr/>
          </p:nvSpPr>
          <p:spPr bwMode="auto">
            <a:xfrm>
              <a:off x="512" y="3648"/>
              <a:ext cx="1605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2102" name="AutoShape 6"/>
            <p:cNvSpPr>
              <a:spLocks noChangeArrowheads="1"/>
            </p:cNvSpPr>
            <p:nvPr/>
          </p:nvSpPr>
          <p:spPr bwMode="auto">
            <a:xfrm>
              <a:off x="269" y="2448"/>
              <a:ext cx="2083" cy="119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2103" name="Line 7"/>
            <p:cNvSpPr>
              <a:spLocks noChangeShapeType="1"/>
            </p:cNvSpPr>
            <p:nvPr/>
          </p:nvSpPr>
          <p:spPr bwMode="auto">
            <a:xfrm flipV="1">
              <a:off x="1293" y="2448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2104" name="Line 8"/>
            <p:cNvSpPr>
              <a:spLocks noChangeShapeType="1"/>
            </p:cNvSpPr>
            <p:nvPr/>
          </p:nvSpPr>
          <p:spPr bwMode="auto">
            <a:xfrm flipV="1">
              <a:off x="269" y="1872"/>
              <a:ext cx="0" cy="1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2105" name="Line 9"/>
            <p:cNvSpPr>
              <a:spLocks noChangeShapeType="1"/>
            </p:cNvSpPr>
            <p:nvPr/>
          </p:nvSpPr>
          <p:spPr bwMode="auto">
            <a:xfrm flipV="1">
              <a:off x="2337" y="1868"/>
              <a:ext cx="0" cy="1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2106" name="AutoShape 10"/>
            <p:cNvSpPr>
              <a:spLocks noChangeArrowheads="1"/>
            </p:cNvSpPr>
            <p:nvPr/>
          </p:nvSpPr>
          <p:spPr bwMode="auto">
            <a:xfrm>
              <a:off x="253" y="1256"/>
              <a:ext cx="2083" cy="119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72107" name="Group 11"/>
            <p:cNvGrpSpPr>
              <a:grpSpLocks/>
            </p:cNvGrpSpPr>
            <p:nvPr/>
          </p:nvGrpSpPr>
          <p:grpSpPr bwMode="auto">
            <a:xfrm>
              <a:off x="453" y="2096"/>
              <a:ext cx="728" cy="1292"/>
              <a:chOff x="664" y="2096"/>
              <a:chExt cx="728" cy="1292"/>
            </a:xfrm>
          </p:grpSpPr>
          <p:sp>
            <p:nvSpPr>
              <p:cNvPr id="772108" name="Line 12"/>
              <p:cNvSpPr>
                <a:spLocks noChangeShapeType="1"/>
              </p:cNvSpPr>
              <p:nvPr/>
            </p:nvSpPr>
            <p:spPr bwMode="auto">
              <a:xfrm>
                <a:off x="664" y="2096"/>
                <a:ext cx="72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2109" name="Line 13"/>
              <p:cNvSpPr>
                <a:spLocks noChangeShapeType="1"/>
              </p:cNvSpPr>
              <p:nvPr/>
            </p:nvSpPr>
            <p:spPr bwMode="auto">
              <a:xfrm>
                <a:off x="1392" y="2524"/>
                <a:ext cx="0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72110" name="Group 14"/>
            <p:cNvGrpSpPr>
              <a:grpSpLocks/>
            </p:cNvGrpSpPr>
            <p:nvPr/>
          </p:nvGrpSpPr>
          <p:grpSpPr bwMode="auto">
            <a:xfrm>
              <a:off x="173" y="2088"/>
              <a:ext cx="1020" cy="1419"/>
              <a:chOff x="384" y="2088"/>
              <a:chExt cx="1020" cy="1419"/>
            </a:xfrm>
          </p:grpSpPr>
          <p:sp>
            <p:nvSpPr>
              <p:cNvPr id="772111" name="Line 15"/>
              <p:cNvSpPr>
                <a:spLocks noChangeShapeType="1"/>
              </p:cNvSpPr>
              <p:nvPr/>
            </p:nvSpPr>
            <p:spPr bwMode="auto">
              <a:xfrm flipV="1">
                <a:off x="1152" y="2532"/>
                <a:ext cx="240" cy="1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2112" name="Line 16"/>
              <p:cNvSpPr>
                <a:spLocks noChangeShapeType="1"/>
              </p:cNvSpPr>
              <p:nvPr/>
            </p:nvSpPr>
            <p:spPr bwMode="auto">
              <a:xfrm flipV="1">
                <a:off x="1152" y="3363"/>
                <a:ext cx="252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2113" name="Line 17"/>
              <p:cNvSpPr>
                <a:spLocks noChangeShapeType="1"/>
              </p:cNvSpPr>
              <p:nvPr/>
            </p:nvSpPr>
            <p:spPr bwMode="auto">
              <a:xfrm flipV="1">
                <a:off x="384" y="2088"/>
                <a:ext cx="288" cy="1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72114" name="Group 18"/>
            <p:cNvGrpSpPr>
              <a:grpSpLocks/>
            </p:cNvGrpSpPr>
            <p:nvPr/>
          </p:nvGrpSpPr>
          <p:grpSpPr bwMode="auto">
            <a:xfrm>
              <a:off x="177" y="2236"/>
              <a:ext cx="764" cy="1268"/>
              <a:chOff x="388" y="2236"/>
              <a:chExt cx="764" cy="1268"/>
            </a:xfrm>
          </p:grpSpPr>
          <p:sp>
            <p:nvSpPr>
              <p:cNvPr id="772115" name="Line 19"/>
              <p:cNvSpPr>
                <a:spLocks noChangeShapeType="1"/>
              </p:cNvSpPr>
              <p:nvPr/>
            </p:nvSpPr>
            <p:spPr bwMode="auto">
              <a:xfrm>
                <a:off x="408" y="2244"/>
                <a:ext cx="72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2116" name="Line 20"/>
              <p:cNvSpPr>
                <a:spLocks noChangeShapeType="1"/>
              </p:cNvSpPr>
              <p:nvPr/>
            </p:nvSpPr>
            <p:spPr bwMode="auto">
              <a:xfrm>
                <a:off x="1148" y="2668"/>
                <a:ext cx="0" cy="8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2117" name="Line 21"/>
              <p:cNvSpPr>
                <a:spLocks noChangeShapeType="1"/>
              </p:cNvSpPr>
              <p:nvPr/>
            </p:nvSpPr>
            <p:spPr bwMode="auto">
              <a:xfrm>
                <a:off x="388" y="2236"/>
                <a:ext cx="0" cy="8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2118" name="Line 22"/>
              <p:cNvSpPr>
                <a:spLocks noChangeShapeType="1"/>
              </p:cNvSpPr>
              <p:nvPr/>
            </p:nvSpPr>
            <p:spPr bwMode="auto">
              <a:xfrm>
                <a:off x="388" y="3066"/>
                <a:ext cx="764" cy="4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72119" name="Group 23"/>
            <p:cNvGrpSpPr>
              <a:grpSpLocks/>
            </p:cNvGrpSpPr>
            <p:nvPr/>
          </p:nvGrpSpPr>
          <p:grpSpPr bwMode="auto">
            <a:xfrm>
              <a:off x="557" y="1836"/>
              <a:ext cx="1476" cy="432"/>
              <a:chOff x="768" y="1836"/>
              <a:chExt cx="1476" cy="432"/>
            </a:xfrm>
          </p:grpSpPr>
          <p:sp>
            <p:nvSpPr>
              <p:cNvPr id="772120" name="Line 24"/>
              <p:cNvSpPr>
                <a:spLocks noChangeShapeType="1"/>
              </p:cNvSpPr>
              <p:nvPr/>
            </p:nvSpPr>
            <p:spPr bwMode="auto">
              <a:xfrm>
                <a:off x="768" y="1836"/>
                <a:ext cx="72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2121" name="Line 25"/>
              <p:cNvSpPr>
                <a:spLocks noChangeShapeType="1"/>
              </p:cNvSpPr>
              <p:nvPr/>
            </p:nvSpPr>
            <p:spPr bwMode="auto">
              <a:xfrm flipH="1">
                <a:off x="1488" y="1848"/>
                <a:ext cx="756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72122" name="Group 26"/>
            <p:cNvGrpSpPr>
              <a:grpSpLocks/>
            </p:cNvGrpSpPr>
            <p:nvPr/>
          </p:nvGrpSpPr>
          <p:grpSpPr bwMode="auto">
            <a:xfrm>
              <a:off x="1445" y="2108"/>
              <a:ext cx="1032" cy="1444"/>
              <a:chOff x="1656" y="2108"/>
              <a:chExt cx="1032" cy="1444"/>
            </a:xfrm>
          </p:grpSpPr>
          <p:sp>
            <p:nvSpPr>
              <p:cNvPr id="772123" name="Line 27"/>
              <p:cNvSpPr>
                <a:spLocks noChangeShapeType="1"/>
              </p:cNvSpPr>
              <p:nvPr/>
            </p:nvSpPr>
            <p:spPr bwMode="auto">
              <a:xfrm flipH="1" flipV="1">
                <a:off x="2400" y="2108"/>
                <a:ext cx="28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2124" name="Line 28"/>
              <p:cNvSpPr>
                <a:spLocks noChangeShapeType="1"/>
              </p:cNvSpPr>
              <p:nvPr/>
            </p:nvSpPr>
            <p:spPr bwMode="auto">
              <a:xfrm flipH="1" flipV="1">
                <a:off x="1656" y="2532"/>
                <a:ext cx="264" cy="1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2125" name="Line 29"/>
              <p:cNvSpPr>
                <a:spLocks noChangeShapeType="1"/>
              </p:cNvSpPr>
              <p:nvPr/>
            </p:nvSpPr>
            <p:spPr bwMode="auto">
              <a:xfrm flipH="1" flipV="1">
                <a:off x="1656" y="3408"/>
                <a:ext cx="28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72126" name="Group 30"/>
            <p:cNvGrpSpPr>
              <a:grpSpLocks/>
            </p:cNvGrpSpPr>
            <p:nvPr/>
          </p:nvGrpSpPr>
          <p:grpSpPr bwMode="auto">
            <a:xfrm>
              <a:off x="1709" y="2256"/>
              <a:ext cx="768" cy="1284"/>
              <a:chOff x="1920" y="2256"/>
              <a:chExt cx="768" cy="1284"/>
            </a:xfrm>
          </p:grpSpPr>
          <p:sp>
            <p:nvSpPr>
              <p:cNvPr id="772127" name="Line 31"/>
              <p:cNvSpPr>
                <a:spLocks noChangeShapeType="1"/>
              </p:cNvSpPr>
              <p:nvPr/>
            </p:nvSpPr>
            <p:spPr bwMode="auto">
              <a:xfrm>
                <a:off x="1920" y="2676"/>
                <a:ext cx="0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2128" name="Line 32"/>
              <p:cNvSpPr>
                <a:spLocks noChangeShapeType="1"/>
              </p:cNvSpPr>
              <p:nvPr/>
            </p:nvSpPr>
            <p:spPr bwMode="auto">
              <a:xfrm flipV="1">
                <a:off x="1920" y="2256"/>
                <a:ext cx="768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2129" name="Line 33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0" cy="8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2130" name="Line 34"/>
              <p:cNvSpPr>
                <a:spLocks noChangeShapeType="1"/>
              </p:cNvSpPr>
              <p:nvPr/>
            </p:nvSpPr>
            <p:spPr bwMode="auto">
              <a:xfrm flipV="1">
                <a:off x="1920" y="3108"/>
                <a:ext cx="768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72131" name="AutoShape 35"/>
            <p:cNvSpPr>
              <a:spLocks noChangeArrowheads="1"/>
            </p:cNvSpPr>
            <p:nvPr/>
          </p:nvSpPr>
          <p:spPr bwMode="auto">
            <a:xfrm>
              <a:off x="569" y="1200"/>
              <a:ext cx="1440" cy="912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72132" name="Group 36"/>
            <p:cNvGrpSpPr>
              <a:grpSpLocks/>
            </p:cNvGrpSpPr>
            <p:nvPr/>
          </p:nvGrpSpPr>
          <p:grpSpPr bwMode="auto">
            <a:xfrm>
              <a:off x="1465" y="2108"/>
              <a:ext cx="724" cy="1308"/>
              <a:chOff x="1676" y="2108"/>
              <a:chExt cx="724" cy="1308"/>
            </a:xfrm>
          </p:grpSpPr>
          <p:sp>
            <p:nvSpPr>
              <p:cNvPr id="772133" name="Line 37"/>
              <p:cNvSpPr>
                <a:spLocks noChangeShapeType="1"/>
              </p:cNvSpPr>
              <p:nvPr/>
            </p:nvSpPr>
            <p:spPr bwMode="auto">
              <a:xfrm flipH="1">
                <a:off x="1680" y="2108"/>
                <a:ext cx="72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2134" name="Line 38"/>
              <p:cNvSpPr>
                <a:spLocks noChangeShapeType="1"/>
              </p:cNvSpPr>
              <p:nvPr/>
            </p:nvSpPr>
            <p:spPr bwMode="auto">
              <a:xfrm>
                <a:off x="1676" y="2544"/>
                <a:ext cx="0" cy="8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72135" name="Line 39"/>
            <p:cNvSpPr>
              <a:spLocks noChangeShapeType="1"/>
            </p:cNvSpPr>
            <p:nvPr/>
          </p:nvSpPr>
          <p:spPr bwMode="auto">
            <a:xfrm>
              <a:off x="269" y="1872"/>
              <a:ext cx="1008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2136" name="Line 40"/>
            <p:cNvSpPr>
              <a:spLocks noChangeShapeType="1"/>
            </p:cNvSpPr>
            <p:nvPr/>
          </p:nvSpPr>
          <p:spPr bwMode="auto">
            <a:xfrm flipV="1">
              <a:off x="1277" y="1851"/>
              <a:ext cx="1056" cy="5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2137" name="Line 41"/>
            <p:cNvSpPr>
              <a:spLocks noChangeShapeType="1"/>
            </p:cNvSpPr>
            <p:nvPr/>
          </p:nvSpPr>
          <p:spPr bwMode="auto">
            <a:xfrm rot="-132794">
              <a:off x="2045" y="1680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2138" name="Line 42"/>
            <p:cNvSpPr>
              <a:spLocks noChangeShapeType="1"/>
            </p:cNvSpPr>
            <p:nvPr/>
          </p:nvSpPr>
          <p:spPr bwMode="auto">
            <a:xfrm flipV="1">
              <a:off x="265" y="1680"/>
              <a:ext cx="292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2139" name="Line 43"/>
            <p:cNvSpPr>
              <a:spLocks noChangeShapeType="1"/>
            </p:cNvSpPr>
            <p:nvPr/>
          </p:nvSpPr>
          <p:spPr bwMode="auto">
            <a:xfrm>
              <a:off x="265" y="1868"/>
              <a:ext cx="0" cy="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2140" name="Line 44"/>
            <p:cNvSpPr>
              <a:spLocks noChangeShapeType="1"/>
            </p:cNvSpPr>
            <p:nvPr/>
          </p:nvSpPr>
          <p:spPr bwMode="auto">
            <a:xfrm>
              <a:off x="2333" y="184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2141" name="Line 45"/>
            <p:cNvSpPr>
              <a:spLocks noChangeShapeType="1"/>
            </p:cNvSpPr>
            <p:nvPr/>
          </p:nvSpPr>
          <p:spPr bwMode="auto">
            <a:xfrm flipV="1">
              <a:off x="1289" y="3467"/>
              <a:ext cx="324" cy="1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2142" name="Line 46"/>
            <p:cNvSpPr>
              <a:spLocks noChangeShapeType="1"/>
            </p:cNvSpPr>
            <p:nvPr/>
          </p:nvSpPr>
          <p:spPr bwMode="auto">
            <a:xfrm flipH="1" flipV="1">
              <a:off x="1005" y="3464"/>
              <a:ext cx="276" cy="1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772143" name="Group 47"/>
            <p:cNvGrpSpPr>
              <a:grpSpLocks/>
            </p:cNvGrpSpPr>
            <p:nvPr/>
          </p:nvGrpSpPr>
          <p:grpSpPr bwMode="auto">
            <a:xfrm>
              <a:off x="557" y="1090"/>
              <a:ext cx="1488" cy="842"/>
              <a:chOff x="768" y="1090"/>
              <a:chExt cx="1488" cy="842"/>
            </a:xfrm>
          </p:grpSpPr>
          <p:sp>
            <p:nvSpPr>
              <p:cNvPr id="772144" name="Line 48"/>
              <p:cNvSpPr>
                <a:spLocks noChangeShapeType="1"/>
              </p:cNvSpPr>
              <p:nvPr/>
            </p:nvSpPr>
            <p:spPr bwMode="auto">
              <a:xfrm flipH="1">
                <a:off x="780" y="1090"/>
                <a:ext cx="708" cy="3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2145" name="Line 49"/>
              <p:cNvSpPr>
                <a:spLocks noChangeShapeType="1"/>
              </p:cNvSpPr>
              <p:nvPr/>
            </p:nvSpPr>
            <p:spPr bwMode="auto">
              <a:xfrm>
                <a:off x="1488" y="1090"/>
                <a:ext cx="756" cy="4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2146" name="Line 50"/>
              <p:cNvSpPr>
                <a:spLocks noChangeShapeType="1"/>
              </p:cNvSpPr>
              <p:nvPr/>
            </p:nvSpPr>
            <p:spPr bwMode="auto">
              <a:xfrm flipH="1">
                <a:off x="1488" y="1522"/>
                <a:ext cx="768" cy="3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2147" name="Line 51"/>
              <p:cNvSpPr>
                <a:spLocks noChangeShapeType="1"/>
              </p:cNvSpPr>
              <p:nvPr/>
            </p:nvSpPr>
            <p:spPr bwMode="auto">
              <a:xfrm>
                <a:off x="768" y="1500"/>
                <a:ext cx="72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72148" name="Group 52"/>
            <p:cNvGrpSpPr>
              <a:grpSpLocks/>
            </p:cNvGrpSpPr>
            <p:nvPr/>
          </p:nvGrpSpPr>
          <p:grpSpPr bwMode="auto">
            <a:xfrm>
              <a:off x="557" y="1508"/>
              <a:ext cx="1476" cy="748"/>
              <a:chOff x="768" y="1508"/>
              <a:chExt cx="1476" cy="748"/>
            </a:xfrm>
          </p:grpSpPr>
          <p:sp>
            <p:nvSpPr>
              <p:cNvPr id="772149" name="Line 53"/>
              <p:cNvSpPr>
                <a:spLocks noChangeShapeType="1"/>
              </p:cNvSpPr>
              <p:nvPr/>
            </p:nvSpPr>
            <p:spPr bwMode="auto">
              <a:xfrm>
                <a:off x="768" y="150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2150" name="Line 54"/>
              <p:cNvSpPr>
                <a:spLocks noChangeShapeType="1"/>
              </p:cNvSpPr>
              <p:nvPr/>
            </p:nvSpPr>
            <p:spPr bwMode="auto">
              <a:xfrm>
                <a:off x="2244" y="153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2151" name="Line 55"/>
              <p:cNvSpPr>
                <a:spLocks noChangeShapeType="1"/>
              </p:cNvSpPr>
              <p:nvPr/>
            </p:nvSpPr>
            <p:spPr bwMode="auto">
              <a:xfrm>
                <a:off x="1488" y="192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772152" name="AutoShape 56"/>
          <p:cNvSpPr>
            <a:spLocks noChangeArrowheads="1"/>
          </p:cNvSpPr>
          <p:nvPr/>
        </p:nvSpPr>
        <p:spPr bwMode="auto">
          <a:xfrm rot="-1850240">
            <a:off x="4081463" y="3224214"/>
            <a:ext cx="1782762" cy="1017587"/>
          </a:xfrm>
          <a:prstGeom prst="parallelogram">
            <a:avLst>
              <a:gd name="adj" fmla="val 60686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2153" name="AutoShape 57"/>
          <p:cNvSpPr>
            <a:spLocks noChangeArrowheads="1"/>
          </p:cNvSpPr>
          <p:nvPr/>
        </p:nvSpPr>
        <p:spPr bwMode="auto">
          <a:xfrm rot="1850240" flipH="1">
            <a:off x="1736725" y="3192463"/>
            <a:ext cx="1847850" cy="1054100"/>
          </a:xfrm>
          <a:prstGeom prst="parallelogram">
            <a:avLst>
              <a:gd name="adj" fmla="val 60722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772154" name="Group 58"/>
          <p:cNvGrpSpPr>
            <a:grpSpLocks/>
          </p:cNvGrpSpPr>
          <p:nvPr/>
        </p:nvGrpSpPr>
        <p:grpSpPr bwMode="auto">
          <a:xfrm>
            <a:off x="3489326" y="22226"/>
            <a:ext cx="1063626" cy="815975"/>
            <a:chOff x="1656" y="61"/>
            <a:chExt cx="670" cy="514"/>
          </a:xfrm>
        </p:grpSpPr>
        <p:sp>
          <p:nvSpPr>
            <p:cNvPr id="772155" name="AutoShape 59"/>
            <p:cNvSpPr>
              <a:spLocks noChangeArrowheads="1"/>
            </p:cNvSpPr>
            <p:nvPr/>
          </p:nvSpPr>
          <p:spPr bwMode="auto">
            <a:xfrm rot="-5432475">
              <a:off x="1704" y="311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2156" name="Text Box 60"/>
            <p:cNvSpPr txBox="1">
              <a:spLocks noChangeArrowheads="1"/>
            </p:cNvSpPr>
            <p:nvPr/>
          </p:nvSpPr>
          <p:spPr bwMode="auto">
            <a:xfrm>
              <a:off x="1656" y="61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T.V.</a:t>
              </a:r>
            </a:p>
          </p:txBody>
        </p:sp>
      </p:grpSp>
      <p:grpSp>
        <p:nvGrpSpPr>
          <p:cNvPr id="772157" name="Group 61"/>
          <p:cNvGrpSpPr>
            <a:grpSpLocks/>
          </p:cNvGrpSpPr>
          <p:nvPr/>
        </p:nvGrpSpPr>
        <p:grpSpPr bwMode="auto">
          <a:xfrm>
            <a:off x="1374775" y="4022725"/>
            <a:ext cx="1216026" cy="420688"/>
            <a:chOff x="417" y="2374"/>
            <a:chExt cx="766" cy="265"/>
          </a:xfrm>
        </p:grpSpPr>
        <p:sp>
          <p:nvSpPr>
            <p:cNvPr id="772158" name="AutoShape 62"/>
            <p:cNvSpPr>
              <a:spLocks noChangeArrowheads="1"/>
            </p:cNvSpPr>
            <p:nvPr/>
          </p:nvSpPr>
          <p:spPr bwMode="auto">
            <a:xfrm rot="8594783">
              <a:off x="591" y="2447"/>
              <a:ext cx="592" cy="192"/>
            </a:xfrm>
            <a:prstGeom prst="leftArrow">
              <a:avLst>
                <a:gd name="adj1" fmla="val 50000"/>
                <a:gd name="adj2" fmla="val 770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2159" name="Text Box 63"/>
            <p:cNvSpPr txBox="1">
              <a:spLocks noChangeArrowheads="1"/>
            </p:cNvSpPr>
            <p:nvPr/>
          </p:nvSpPr>
          <p:spPr bwMode="auto">
            <a:xfrm rot="19430245">
              <a:off x="417" y="2374"/>
              <a:ext cx="6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S.V.</a:t>
              </a:r>
            </a:p>
          </p:txBody>
        </p:sp>
      </p:grpSp>
      <p:grpSp>
        <p:nvGrpSpPr>
          <p:cNvPr id="772160" name="Group 64"/>
          <p:cNvGrpSpPr>
            <a:grpSpLocks/>
          </p:cNvGrpSpPr>
          <p:nvPr/>
        </p:nvGrpSpPr>
        <p:grpSpPr bwMode="auto">
          <a:xfrm>
            <a:off x="5029200" y="4022726"/>
            <a:ext cx="1244600" cy="417513"/>
            <a:chOff x="3535" y="2452"/>
            <a:chExt cx="784" cy="263"/>
          </a:xfrm>
        </p:grpSpPr>
        <p:sp>
          <p:nvSpPr>
            <p:cNvPr id="772161" name="AutoShape 65"/>
            <p:cNvSpPr>
              <a:spLocks noChangeArrowheads="1"/>
            </p:cNvSpPr>
            <p:nvPr/>
          </p:nvSpPr>
          <p:spPr bwMode="auto">
            <a:xfrm rot="2041927">
              <a:off x="3535" y="2523"/>
              <a:ext cx="624" cy="192"/>
            </a:xfrm>
            <a:prstGeom prst="leftArrow">
              <a:avLst>
                <a:gd name="adj1" fmla="val 50000"/>
                <a:gd name="adj2" fmla="val 8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2162" name="Text Box 66"/>
            <p:cNvSpPr txBox="1">
              <a:spLocks noChangeArrowheads="1"/>
            </p:cNvSpPr>
            <p:nvPr/>
          </p:nvSpPr>
          <p:spPr bwMode="auto">
            <a:xfrm rot="2136515">
              <a:off x="3655" y="2452"/>
              <a:ext cx="6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F.V.</a:t>
              </a:r>
            </a:p>
          </p:txBody>
        </p:sp>
      </p:grpSp>
      <p:sp>
        <p:nvSpPr>
          <p:cNvPr id="772163" name="Text Box 67"/>
          <p:cNvSpPr txBox="1">
            <a:spLocks noChangeArrowheads="1"/>
          </p:cNvSpPr>
          <p:nvPr/>
        </p:nvSpPr>
        <p:spPr bwMode="auto">
          <a:xfrm>
            <a:off x="1524000" y="5410200"/>
            <a:ext cx="4870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>
                <a:latin typeface="Arial Black" panose="020B0A04020102020204" pitchFamily="34" charset="0"/>
              </a:rPr>
              <a:t>PICTORIAL PRESENTATION IS GIVEN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DRAW THREE VIEWS OF THIS OBJECT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BY FIRST ANGLE PROJECTION METHOD</a:t>
            </a:r>
          </a:p>
        </p:txBody>
      </p:sp>
      <p:sp>
        <p:nvSpPr>
          <p:cNvPr id="772165" name="Text Box 69"/>
          <p:cNvSpPr txBox="1">
            <a:spLocks noChangeArrowheads="1"/>
          </p:cNvSpPr>
          <p:nvPr/>
        </p:nvSpPr>
        <p:spPr bwMode="auto">
          <a:xfrm>
            <a:off x="6248400" y="228600"/>
            <a:ext cx="35499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latin typeface="Times New Roman" panose="02020603050405020304" pitchFamily="18" charset="0"/>
              </a:rPr>
              <a:t>ORTHOGRAPHIC PROJECTIONS</a:t>
            </a:r>
          </a:p>
        </p:txBody>
      </p:sp>
      <p:grpSp>
        <p:nvGrpSpPr>
          <p:cNvPr id="772166" name="Group 70"/>
          <p:cNvGrpSpPr>
            <a:grpSpLocks/>
          </p:cNvGrpSpPr>
          <p:nvPr/>
        </p:nvGrpSpPr>
        <p:grpSpPr bwMode="auto">
          <a:xfrm>
            <a:off x="5867400" y="685800"/>
            <a:ext cx="4679950" cy="5568950"/>
            <a:chOff x="2736" y="432"/>
            <a:chExt cx="2948" cy="3508"/>
          </a:xfrm>
        </p:grpSpPr>
        <p:grpSp>
          <p:nvGrpSpPr>
            <p:cNvPr id="772167" name="Group 71"/>
            <p:cNvGrpSpPr>
              <a:grpSpLocks/>
            </p:cNvGrpSpPr>
            <p:nvPr/>
          </p:nvGrpSpPr>
          <p:grpSpPr bwMode="auto">
            <a:xfrm>
              <a:off x="2736" y="432"/>
              <a:ext cx="2948" cy="3508"/>
              <a:chOff x="2736" y="432"/>
              <a:chExt cx="2948" cy="3508"/>
            </a:xfrm>
          </p:grpSpPr>
          <p:grpSp>
            <p:nvGrpSpPr>
              <p:cNvPr id="772168" name="Group 72"/>
              <p:cNvGrpSpPr>
                <a:grpSpLocks/>
              </p:cNvGrpSpPr>
              <p:nvPr/>
            </p:nvGrpSpPr>
            <p:grpSpPr bwMode="auto">
              <a:xfrm>
                <a:off x="2736" y="1944"/>
                <a:ext cx="2948" cy="240"/>
                <a:chOff x="3182" y="2256"/>
                <a:chExt cx="2566" cy="209"/>
              </a:xfrm>
            </p:grpSpPr>
            <p:sp>
              <p:nvSpPr>
                <p:cNvPr id="772169" name="Line 73"/>
                <p:cNvSpPr>
                  <a:spLocks noChangeShapeType="1"/>
                </p:cNvSpPr>
                <p:nvPr/>
              </p:nvSpPr>
              <p:spPr bwMode="auto">
                <a:xfrm>
                  <a:off x="3312" y="240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2170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182" y="2264"/>
                  <a:ext cx="164" cy="2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lang="en-US"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77217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5584" y="2256"/>
                  <a:ext cx="164" cy="2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lang="en-US">
                      <a:latin typeface="Times New Roman" panose="02020603050405020304" pitchFamily="18" charset="0"/>
                    </a:rPr>
                    <a:t>y</a:t>
                  </a:r>
                </a:p>
              </p:txBody>
            </p:sp>
          </p:grpSp>
          <p:grpSp>
            <p:nvGrpSpPr>
              <p:cNvPr id="772172" name="Group 76"/>
              <p:cNvGrpSpPr>
                <a:grpSpLocks/>
              </p:cNvGrpSpPr>
              <p:nvPr/>
            </p:nvGrpSpPr>
            <p:grpSpPr bwMode="auto">
              <a:xfrm>
                <a:off x="2940" y="972"/>
                <a:ext cx="1128" cy="1140"/>
                <a:chOff x="3180" y="1104"/>
                <a:chExt cx="1128" cy="1140"/>
              </a:xfrm>
            </p:grpSpPr>
            <p:sp>
              <p:nvSpPr>
                <p:cNvPr id="772173" name="Rectangle 77"/>
                <p:cNvSpPr>
                  <a:spLocks noChangeArrowheads="1"/>
                </p:cNvSpPr>
                <p:nvPr/>
              </p:nvSpPr>
              <p:spPr bwMode="auto">
                <a:xfrm>
                  <a:off x="3312" y="1252"/>
                  <a:ext cx="864" cy="86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2174" name="Rectangle 78"/>
                <p:cNvSpPr>
                  <a:spLocks noChangeArrowheads="1"/>
                </p:cNvSpPr>
                <p:nvPr/>
              </p:nvSpPr>
              <p:spPr bwMode="auto">
                <a:xfrm>
                  <a:off x="3504" y="1440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772175" name="Group 79"/>
                <p:cNvGrpSpPr>
                  <a:grpSpLocks/>
                </p:cNvGrpSpPr>
                <p:nvPr/>
              </p:nvGrpSpPr>
              <p:grpSpPr bwMode="auto">
                <a:xfrm flipV="1">
                  <a:off x="3512" y="2112"/>
                  <a:ext cx="480" cy="132"/>
                  <a:chOff x="3168" y="3216"/>
                  <a:chExt cx="480" cy="96"/>
                </a:xfrm>
              </p:grpSpPr>
              <p:sp>
                <p:nvSpPr>
                  <p:cNvPr id="772176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2177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217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4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772179" name="Group 83"/>
                <p:cNvGrpSpPr>
                  <a:grpSpLocks/>
                </p:cNvGrpSpPr>
                <p:nvPr/>
              </p:nvGrpSpPr>
              <p:grpSpPr bwMode="auto">
                <a:xfrm>
                  <a:off x="3506" y="1104"/>
                  <a:ext cx="480" cy="132"/>
                  <a:chOff x="3168" y="3216"/>
                  <a:chExt cx="480" cy="96"/>
                </a:xfrm>
              </p:grpSpPr>
              <p:sp>
                <p:nvSpPr>
                  <p:cNvPr id="772180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2181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2182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4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772183" name="Group 87"/>
                <p:cNvGrpSpPr>
                  <a:grpSpLocks/>
                </p:cNvGrpSpPr>
                <p:nvPr/>
              </p:nvGrpSpPr>
              <p:grpSpPr bwMode="auto">
                <a:xfrm rot="16200000" flipH="1">
                  <a:off x="3006" y="1608"/>
                  <a:ext cx="480" cy="132"/>
                  <a:chOff x="3168" y="3216"/>
                  <a:chExt cx="480" cy="96"/>
                </a:xfrm>
              </p:grpSpPr>
              <p:sp>
                <p:nvSpPr>
                  <p:cNvPr id="772184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2185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218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4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772187" name="Group 91"/>
                <p:cNvGrpSpPr>
                  <a:grpSpLocks/>
                </p:cNvGrpSpPr>
                <p:nvPr/>
              </p:nvGrpSpPr>
              <p:grpSpPr bwMode="auto">
                <a:xfrm rot="5400000">
                  <a:off x="4002" y="1620"/>
                  <a:ext cx="480" cy="132"/>
                  <a:chOff x="3168" y="3216"/>
                  <a:chExt cx="480" cy="96"/>
                </a:xfrm>
              </p:grpSpPr>
              <p:sp>
                <p:nvSpPr>
                  <p:cNvPr id="772188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218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2190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4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772191" name="Text Box 95"/>
              <p:cNvSpPr txBox="1">
                <a:spLocks noChangeArrowheads="1"/>
              </p:cNvSpPr>
              <p:nvPr/>
            </p:nvSpPr>
            <p:spPr bwMode="auto">
              <a:xfrm>
                <a:off x="3359" y="72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400">
                    <a:latin typeface="Times New Roman" panose="02020603050405020304" pitchFamily="18" charset="0"/>
                  </a:rPr>
                  <a:t>FV</a:t>
                </a:r>
              </a:p>
            </p:txBody>
          </p:sp>
          <p:sp>
            <p:nvSpPr>
              <p:cNvPr id="772192" name="Text Box 96"/>
              <p:cNvSpPr txBox="1">
                <a:spLocks noChangeArrowheads="1"/>
              </p:cNvSpPr>
              <p:nvPr/>
            </p:nvSpPr>
            <p:spPr bwMode="auto">
              <a:xfrm>
                <a:off x="4685" y="720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400">
                    <a:latin typeface="Times New Roman" panose="02020603050405020304" pitchFamily="18" charset="0"/>
                  </a:rPr>
                  <a:t>SV</a:t>
                </a:r>
              </a:p>
            </p:txBody>
          </p:sp>
          <p:sp>
            <p:nvSpPr>
              <p:cNvPr id="772193" name="Text Box 97"/>
              <p:cNvSpPr txBox="1">
                <a:spLocks noChangeArrowheads="1"/>
              </p:cNvSpPr>
              <p:nvPr/>
            </p:nvSpPr>
            <p:spPr bwMode="auto">
              <a:xfrm>
                <a:off x="4158" y="3504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lang="en-US" sz="1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72194" name="Group 98"/>
              <p:cNvGrpSpPr>
                <a:grpSpLocks/>
              </p:cNvGrpSpPr>
              <p:nvPr/>
            </p:nvGrpSpPr>
            <p:grpSpPr bwMode="auto">
              <a:xfrm>
                <a:off x="2940" y="2316"/>
                <a:ext cx="1128" cy="1140"/>
                <a:chOff x="3180" y="1104"/>
                <a:chExt cx="1128" cy="1140"/>
              </a:xfrm>
            </p:grpSpPr>
            <p:sp>
              <p:nvSpPr>
                <p:cNvPr id="772195" name="Rectangle 99"/>
                <p:cNvSpPr>
                  <a:spLocks noChangeArrowheads="1"/>
                </p:cNvSpPr>
                <p:nvPr/>
              </p:nvSpPr>
              <p:spPr bwMode="auto">
                <a:xfrm>
                  <a:off x="3312" y="1252"/>
                  <a:ext cx="864" cy="86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2196" name="Rectangle 100"/>
                <p:cNvSpPr>
                  <a:spLocks noChangeArrowheads="1"/>
                </p:cNvSpPr>
                <p:nvPr/>
              </p:nvSpPr>
              <p:spPr bwMode="auto">
                <a:xfrm>
                  <a:off x="3504" y="1440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772197" name="Group 101"/>
                <p:cNvGrpSpPr>
                  <a:grpSpLocks/>
                </p:cNvGrpSpPr>
                <p:nvPr/>
              </p:nvGrpSpPr>
              <p:grpSpPr bwMode="auto">
                <a:xfrm flipV="1">
                  <a:off x="3512" y="2112"/>
                  <a:ext cx="480" cy="132"/>
                  <a:chOff x="3168" y="3216"/>
                  <a:chExt cx="480" cy="96"/>
                </a:xfrm>
              </p:grpSpPr>
              <p:sp>
                <p:nvSpPr>
                  <p:cNvPr id="772198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2199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2200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4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772201" name="Group 105"/>
                <p:cNvGrpSpPr>
                  <a:grpSpLocks/>
                </p:cNvGrpSpPr>
                <p:nvPr/>
              </p:nvGrpSpPr>
              <p:grpSpPr bwMode="auto">
                <a:xfrm>
                  <a:off x="3506" y="1104"/>
                  <a:ext cx="480" cy="132"/>
                  <a:chOff x="3168" y="3216"/>
                  <a:chExt cx="480" cy="96"/>
                </a:xfrm>
              </p:grpSpPr>
              <p:sp>
                <p:nvSpPr>
                  <p:cNvPr id="772202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2203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2204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4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772205" name="Group 109"/>
                <p:cNvGrpSpPr>
                  <a:grpSpLocks/>
                </p:cNvGrpSpPr>
                <p:nvPr/>
              </p:nvGrpSpPr>
              <p:grpSpPr bwMode="auto">
                <a:xfrm rot="16200000" flipH="1">
                  <a:off x="3006" y="1608"/>
                  <a:ext cx="480" cy="132"/>
                  <a:chOff x="3168" y="3216"/>
                  <a:chExt cx="480" cy="96"/>
                </a:xfrm>
              </p:grpSpPr>
              <p:sp>
                <p:nvSpPr>
                  <p:cNvPr id="772206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2207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2208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4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772209" name="Group 113"/>
                <p:cNvGrpSpPr>
                  <a:grpSpLocks/>
                </p:cNvGrpSpPr>
                <p:nvPr/>
              </p:nvGrpSpPr>
              <p:grpSpPr bwMode="auto">
                <a:xfrm rot="5400000">
                  <a:off x="4002" y="1620"/>
                  <a:ext cx="480" cy="132"/>
                  <a:chOff x="3168" y="3216"/>
                  <a:chExt cx="480" cy="96"/>
                </a:xfrm>
              </p:grpSpPr>
              <p:sp>
                <p:nvSpPr>
                  <p:cNvPr id="77221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2211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2212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4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772213" name="Group 117"/>
              <p:cNvGrpSpPr>
                <a:grpSpLocks/>
              </p:cNvGrpSpPr>
              <p:nvPr/>
            </p:nvGrpSpPr>
            <p:grpSpPr bwMode="auto">
              <a:xfrm>
                <a:off x="4344" y="972"/>
                <a:ext cx="1128" cy="1140"/>
                <a:chOff x="3180" y="1104"/>
                <a:chExt cx="1128" cy="1140"/>
              </a:xfrm>
            </p:grpSpPr>
            <p:sp>
              <p:nvSpPr>
                <p:cNvPr id="772214" name="Rectangle 118"/>
                <p:cNvSpPr>
                  <a:spLocks noChangeArrowheads="1"/>
                </p:cNvSpPr>
                <p:nvPr/>
              </p:nvSpPr>
              <p:spPr bwMode="auto">
                <a:xfrm>
                  <a:off x="3312" y="1252"/>
                  <a:ext cx="864" cy="86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2215" name="Rectangle 119"/>
                <p:cNvSpPr>
                  <a:spLocks noChangeArrowheads="1"/>
                </p:cNvSpPr>
                <p:nvPr/>
              </p:nvSpPr>
              <p:spPr bwMode="auto">
                <a:xfrm>
                  <a:off x="3504" y="1440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772216" name="Group 120"/>
                <p:cNvGrpSpPr>
                  <a:grpSpLocks/>
                </p:cNvGrpSpPr>
                <p:nvPr/>
              </p:nvGrpSpPr>
              <p:grpSpPr bwMode="auto">
                <a:xfrm flipV="1">
                  <a:off x="3512" y="2112"/>
                  <a:ext cx="480" cy="132"/>
                  <a:chOff x="3168" y="3216"/>
                  <a:chExt cx="480" cy="96"/>
                </a:xfrm>
              </p:grpSpPr>
              <p:sp>
                <p:nvSpPr>
                  <p:cNvPr id="77221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2218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2219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4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772220" name="Group 124"/>
                <p:cNvGrpSpPr>
                  <a:grpSpLocks/>
                </p:cNvGrpSpPr>
                <p:nvPr/>
              </p:nvGrpSpPr>
              <p:grpSpPr bwMode="auto">
                <a:xfrm>
                  <a:off x="3506" y="1104"/>
                  <a:ext cx="480" cy="132"/>
                  <a:chOff x="3168" y="3216"/>
                  <a:chExt cx="480" cy="96"/>
                </a:xfrm>
              </p:grpSpPr>
              <p:sp>
                <p:nvSpPr>
                  <p:cNvPr id="772221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2222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2223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4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772224" name="Group 128"/>
                <p:cNvGrpSpPr>
                  <a:grpSpLocks/>
                </p:cNvGrpSpPr>
                <p:nvPr/>
              </p:nvGrpSpPr>
              <p:grpSpPr bwMode="auto">
                <a:xfrm rot="16200000" flipH="1">
                  <a:off x="3006" y="1608"/>
                  <a:ext cx="480" cy="132"/>
                  <a:chOff x="3168" y="3216"/>
                  <a:chExt cx="480" cy="96"/>
                </a:xfrm>
              </p:grpSpPr>
              <p:sp>
                <p:nvSpPr>
                  <p:cNvPr id="772225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2226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2227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4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772228" name="Group 132"/>
                <p:cNvGrpSpPr>
                  <a:grpSpLocks/>
                </p:cNvGrpSpPr>
                <p:nvPr/>
              </p:nvGrpSpPr>
              <p:grpSpPr bwMode="auto">
                <a:xfrm rot="5400000">
                  <a:off x="4002" y="1620"/>
                  <a:ext cx="480" cy="132"/>
                  <a:chOff x="3168" y="3216"/>
                  <a:chExt cx="480" cy="96"/>
                </a:xfrm>
              </p:grpSpPr>
              <p:sp>
                <p:nvSpPr>
                  <p:cNvPr id="772229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2230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216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72231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4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772232" name="Rectangle 136"/>
              <p:cNvSpPr>
                <a:spLocks noChangeArrowheads="1"/>
              </p:cNvSpPr>
              <p:nvPr/>
            </p:nvSpPr>
            <p:spPr bwMode="auto">
              <a:xfrm>
                <a:off x="3538" y="432"/>
                <a:ext cx="1345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40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ALL VIEWS IDENTICAL</a:t>
                </a:r>
              </a:p>
            </p:txBody>
          </p:sp>
          <p:grpSp>
            <p:nvGrpSpPr>
              <p:cNvPr id="772233" name="Group 137"/>
              <p:cNvGrpSpPr>
                <a:grpSpLocks/>
              </p:cNvGrpSpPr>
              <p:nvPr/>
            </p:nvGrpSpPr>
            <p:grpSpPr bwMode="auto">
              <a:xfrm>
                <a:off x="4080" y="2464"/>
                <a:ext cx="508" cy="864"/>
                <a:chOff x="4158" y="2352"/>
                <a:chExt cx="508" cy="864"/>
              </a:xfrm>
            </p:grpSpPr>
            <p:sp>
              <p:nvSpPr>
                <p:cNvPr id="772234" name="Line 138"/>
                <p:cNvSpPr>
                  <a:spLocks noChangeShapeType="1"/>
                </p:cNvSpPr>
                <p:nvPr/>
              </p:nvSpPr>
              <p:spPr bwMode="auto">
                <a:xfrm>
                  <a:off x="4272" y="235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2235" name="Line 139"/>
                <p:cNvSpPr>
                  <a:spLocks noChangeShapeType="1"/>
                </p:cNvSpPr>
                <p:nvPr/>
              </p:nvSpPr>
              <p:spPr bwMode="auto">
                <a:xfrm>
                  <a:off x="4224" y="254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2236" name="Line 140"/>
                <p:cNvSpPr>
                  <a:spLocks noChangeShapeType="1"/>
                </p:cNvSpPr>
                <p:nvPr/>
              </p:nvSpPr>
              <p:spPr bwMode="auto">
                <a:xfrm>
                  <a:off x="4240" y="302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2237" name="Line 141"/>
                <p:cNvSpPr>
                  <a:spLocks noChangeShapeType="1"/>
                </p:cNvSpPr>
                <p:nvPr/>
              </p:nvSpPr>
              <p:spPr bwMode="auto">
                <a:xfrm>
                  <a:off x="4272" y="321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2238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4560" y="235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2239" name="Line 143"/>
                <p:cNvSpPr>
                  <a:spLocks noChangeShapeType="1"/>
                </p:cNvSpPr>
                <p:nvPr/>
              </p:nvSpPr>
              <p:spPr bwMode="auto">
                <a:xfrm>
                  <a:off x="4560" y="2880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2240" name="Line 144"/>
                <p:cNvSpPr>
                  <a:spLocks noChangeShapeType="1"/>
                </p:cNvSpPr>
                <p:nvPr/>
              </p:nvSpPr>
              <p:spPr bwMode="auto">
                <a:xfrm>
                  <a:off x="4272" y="283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2241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4272" y="254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2242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4158" y="2711"/>
                  <a:ext cx="21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lang="en-US" sz="1200">
                      <a:latin typeface="Times New Roman" panose="02020603050405020304" pitchFamily="18" charset="0"/>
                    </a:rPr>
                    <a:t>40</a:t>
                  </a:r>
                </a:p>
              </p:txBody>
            </p:sp>
            <p:sp>
              <p:nvSpPr>
                <p:cNvPr id="772243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4454" y="2711"/>
                  <a:ext cx="21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lang="en-US" sz="1200">
                      <a:latin typeface="Times New Roman" panose="02020603050405020304" pitchFamily="18" charset="0"/>
                    </a:rPr>
                    <a:t>60</a:t>
                  </a:r>
                </a:p>
              </p:txBody>
            </p:sp>
          </p:grpSp>
          <p:grpSp>
            <p:nvGrpSpPr>
              <p:cNvPr id="772244" name="Group 148"/>
              <p:cNvGrpSpPr>
                <a:grpSpLocks/>
              </p:cNvGrpSpPr>
              <p:nvPr/>
            </p:nvGrpSpPr>
            <p:grpSpPr bwMode="auto">
              <a:xfrm rot="5400000">
                <a:off x="3312" y="3296"/>
                <a:ext cx="384" cy="864"/>
                <a:chOff x="4320" y="2448"/>
                <a:chExt cx="384" cy="864"/>
              </a:xfrm>
            </p:grpSpPr>
            <p:sp>
              <p:nvSpPr>
                <p:cNvPr id="772245" name="Line 149"/>
                <p:cNvSpPr>
                  <a:spLocks noChangeShapeType="1"/>
                </p:cNvSpPr>
                <p:nvPr/>
              </p:nvSpPr>
              <p:spPr bwMode="auto">
                <a:xfrm>
                  <a:off x="4368" y="2448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2246" name="Line 150"/>
                <p:cNvSpPr>
                  <a:spLocks noChangeShapeType="1"/>
                </p:cNvSpPr>
                <p:nvPr/>
              </p:nvSpPr>
              <p:spPr bwMode="auto">
                <a:xfrm>
                  <a:off x="4320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2247" name="Line 151"/>
                <p:cNvSpPr>
                  <a:spLocks noChangeShapeType="1"/>
                </p:cNvSpPr>
                <p:nvPr/>
              </p:nvSpPr>
              <p:spPr bwMode="auto">
                <a:xfrm>
                  <a:off x="4336" y="312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2248" name="Line 152"/>
                <p:cNvSpPr>
                  <a:spLocks noChangeShapeType="1"/>
                </p:cNvSpPr>
                <p:nvPr/>
              </p:nvSpPr>
              <p:spPr bwMode="auto">
                <a:xfrm>
                  <a:off x="4368" y="331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2249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4656" y="244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2250" name="Line 154"/>
                <p:cNvSpPr>
                  <a:spLocks noChangeShapeType="1"/>
                </p:cNvSpPr>
                <p:nvPr/>
              </p:nvSpPr>
              <p:spPr bwMode="auto">
                <a:xfrm>
                  <a:off x="4656" y="297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2251" name="Line 155"/>
                <p:cNvSpPr>
                  <a:spLocks noChangeShapeType="1"/>
                </p:cNvSpPr>
                <p:nvPr/>
              </p:nvSpPr>
              <p:spPr bwMode="auto">
                <a:xfrm>
                  <a:off x="4368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2252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4368" y="264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772253" name="Text Box 157"/>
              <p:cNvSpPr txBox="1">
                <a:spLocks noChangeArrowheads="1"/>
              </p:cNvSpPr>
              <p:nvPr/>
            </p:nvSpPr>
            <p:spPr bwMode="auto">
              <a:xfrm>
                <a:off x="3350" y="3767"/>
                <a:ext cx="2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200">
                    <a:latin typeface="Times New Roman" panose="02020603050405020304" pitchFamily="18" charset="0"/>
                  </a:rPr>
                  <a:t>60</a:t>
                </a:r>
              </a:p>
            </p:txBody>
          </p:sp>
          <p:sp>
            <p:nvSpPr>
              <p:cNvPr id="772254" name="Text Box 158"/>
              <p:cNvSpPr txBox="1">
                <a:spLocks noChangeArrowheads="1"/>
              </p:cNvSpPr>
              <p:nvPr/>
            </p:nvSpPr>
            <p:spPr bwMode="auto">
              <a:xfrm>
                <a:off x="3350" y="3527"/>
                <a:ext cx="2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200">
                    <a:latin typeface="Times New Roman" panose="02020603050405020304" pitchFamily="18" charset="0"/>
                  </a:rPr>
                  <a:t>40</a:t>
                </a:r>
              </a:p>
            </p:txBody>
          </p:sp>
          <p:sp>
            <p:nvSpPr>
              <p:cNvPr id="772255" name="Text Box 159"/>
              <p:cNvSpPr txBox="1">
                <a:spLocks noChangeArrowheads="1"/>
              </p:cNvSpPr>
              <p:nvPr/>
            </p:nvSpPr>
            <p:spPr bwMode="auto">
              <a:xfrm>
                <a:off x="4144" y="2176"/>
                <a:ext cx="2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200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772256" name="Line 160"/>
              <p:cNvSpPr>
                <a:spLocks noChangeShapeType="1"/>
              </p:cNvSpPr>
              <p:nvPr/>
            </p:nvSpPr>
            <p:spPr bwMode="auto">
              <a:xfrm flipH="1">
                <a:off x="4000" y="2320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2257" name="Line 161"/>
              <p:cNvSpPr>
                <a:spLocks noChangeShapeType="1"/>
              </p:cNvSpPr>
              <p:nvPr/>
            </p:nvSpPr>
            <p:spPr bwMode="auto">
              <a:xfrm>
                <a:off x="4096" y="232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72258" name="Text Box 162"/>
            <p:cNvSpPr txBox="1">
              <a:spLocks noChangeArrowheads="1"/>
            </p:cNvSpPr>
            <p:nvPr/>
          </p:nvSpPr>
          <p:spPr bwMode="auto">
            <a:xfrm>
              <a:off x="4080" y="3504"/>
              <a:ext cx="5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u="sng">
                  <a:latin typeface="Times New Roman" panose="02020603050405020304" pitchFamily="18" charset="0"/>
                </a:rPr>
                <a:t>TOP VIEW</a:t>
              </a:r>
            </a:p>
          </p:txBody>
        </p:sp>
      </p:grpSp>
      <p:grpSp>
        <p:nvGrpSpPr>
          <p:cNvPr id="772266" name="Group 170"/>
          <p:cNvGrpSpPr>
            <a:grpSpLocks/>
          </p:cNvGrpSpPr>
          <p:nvPr/>
        </p:nvGrpSpPr>
        <p:grpSpPr bwMode="auto">
          <a:xfrm>
            <a:off x="9540876" y="46038"/>
            <a:ext cx="1096963" cy="182562"/>
            <a:chOff x="5050" y="29"/>
            <a:chExt cx="691" cy="115"/>
          </a:xfrm>
        </p:grpSpPr>
        <p:sp>
          <p:nvSpPr>
            <p:cNvPr id="772267" name="AutoShape 171">
              <a:hlinkClick r:id="rId2" action="ppaction://hlinksldjump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050" y="29"/>
              <a:ext cx="115" cy="115"/>
            </a:xfrm>
            <a:prstGeom prst="actionButtonHom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2268" name="AutoShape 172">
              <a:hlinkClick r:id="" action="ppaction://hlinkshowjump?jump=previous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280" y="29"/>
              <a:ext cx="116" cy="115"/>
            </a:xfrm>
            <a:prstGeom prst="actionButtonBackPrevious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2269" name="AutoShape 173">
              <a:hlinkClick r:id="" action="ppaction://hlinkshowjump?jump=nex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396" y="29"/>
              <a:ext cx="115" cy="115"/>
            </a:xfrm>
            <a:prstGeom prst="actionButtonForwardNex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2270" name="AutoShape 174">
              <a:hlinkClick r:id="" action="ppaction://hlinkshowjump?jump=fir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165" y="29"/>
              <a:ext cx="115" cy="115"/>
            </a:xfrm>
            <a:prstGeom prst="actionButtonBeginning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2271" name="AutoShape 175">
              <a:hlinkClick r:id="" action="ppaction://hlinkshowjump?jump=la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511" y="29"/>
              <a:ext cx="115" cy="115"/>
            </a:xfrm>
            <a:prstGeom prst="actionButtonEnd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2272" name="AutoShape 176">
              <a:hlinkClick r:id="" action="ppaction://hlinkshowjump?jump=endshow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626" y="29"/>
              <a:ext cx="115" cy="115"/>
            </a:xfrm>
            <a:prstGeom prst="actionButtonBlank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70" name="Group 73"/>
          <p:cNvGrpSpPr>
            <a:grpSpLocks/>
          </p:cNvGrpSpPr>
          <p:nvPr/>
        </p:nvGrpSpPr>
        <p:grpSpPr bwMode="auto">
          <a:xfrm>
            <a:off x="1006145" y="134112"/>
            <a:ext cx="2362200" cy="791402"/>
            <a:chOff x="288" y="96"/>
            <a:chExt cx="1488" cy="816"/>
          </a:xfrm>
        </p:grpSpPr>
        <p:sp>
          <p:nvSpPr>
            <p:cNvPr id="171" name="Oval 74"/>
            <p:cNvSpPr>
              <a:spLocks noChangeArrowheads="1"/>
            </p:cNvSpPr>
            <p:nvPr/>
          </p:nvSpPr>
          <p:spPr bwMode="auto">
            <a:xfrm>
              <a:off x="288" y="96"/>
              <a:ext cx="1488" cy="81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72" name="Text Box 75"/>
            <p:cNvSpPr txBox="1">
              <a:spLocks noChangeArrowheads="1"/>
            </p:cNvSpPr>
            <p:nvPr/>
          </p:nvSpPr>
          <p:spPr bwMode="auto">
            <a:xfrm>
              <a:off x="406" y="269"/>
              <a:ext cx="1265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800" dirty="0">
                  <a:latin typeface="Andalus" panose="02020603050405020304" pitchFamily="18" charset="-78"/>
                  <a:cs typeface="Andalus" panose="02020603050405020304" pitchFamily="18" charset="-78"/>
                </a:rPr>
                <a:t>Example-10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35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77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2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2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77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2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2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2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2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6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42889"/>
            <a:ext cx="8343900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5791200" y="6400801"/>
            <a:ext cx="2057400" cy="195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1800">
              <a:latin typeface="Calibri" panose="020F0502020204030204" pitchFamily="34" charset="0"/>
            </a:endParaRPr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7953375" y="6434138"/>
            <a:ext cx="2286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1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858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218" name="Group 2"/>
          <p:cNvGrpSpPr>
            <a:grpSpLocks/>
          </p:cNvGrpSpPr>
          <p:nvPr/>
        </p:nvGrpSpPr>
        <p:grpSpPr bwMode="auto">
          <a:xfrm>
            <a:off x="2057400" y="2101850"/>
            <a:ext cx="3386138" cy="4865688"/>
            <a:chOff x="363" y="1056"/>
            <a:chExt cx="2133" cy="3065"/>
          </a:xfrm>
        </p:grpSpPr>
        <p:sp>
          <p:nvSpPr>
            <p:cNvPr id="777219" name="Oval 3"/>
            <p:cNvSpPr>
              <a:spLocks noChangeArrowheads="1"/>
            </p:cNvSpPr>
            <p:nvPr/>
          </p:nvSpPr>
          <p:spPr bwMode="auto">
            <a:xfrm>
              <a:off x="732" y="2828"/>
              <a:ext cx="1392" cy="9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7220" name="Line 4"/>
            <p:cNvSpPr>
              <a:spLocks noChangeShapeType="1"/>
            </p:cNvSpPr>
            <p:nvPr/>
          </p:nvSpPr>
          <p:spPr bwMode="auto">
            <a:xfrm>
              <a:off x="732" y="3936"/>
              <a:ext cx="14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21" name="Line 5"/>
            <p:cNvSpPr>
              <a:spLocks noChangeShapeType="1"/>
            </p:cNvSpPr>
            <p:nvPr/>
          </p:nvSpPr>
          <p:spPr bwMode="auto">
            <a:xfrm flipH="1" flipV="1">
              <a:off x="363" y="3279"/>
              <a:ext cx="1067" cy="65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22" name="Line 6"/>
            <p:cNvSpPr>
              <a:spLocks noChangeShapeType="1"/>
            </p:cNvSpPr>
            <p:nvPr/>
          </p:nvSpPr>
          <p:spPr bwMode="auto">
            <a:xfrm flipV="1">
              <a:off x="1430" y="3279"/>
              <a:ext cx="1066" cy="65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777223" name="Group 7"/>
            <p:cNvGrpSpPr>
              <a:grpSpLocks/>
            </p:cNvGrpSpPr>
            <p:nvPr/>
          </p:nvGrpSpPr>
          <p:grpSpPr bwMode="auto">
            <a:xfrm>
              <a:off x="381" y="2359"/>
              <a:ext cx="2107" cy="659"/>
              <a:chOff x="381" y="2359"/>
              <a:chExt cx="2107" cy="659"/>
            </a:xfrm>
          </p:grpSpPr>
          <p:sp>
            <p:nvSpPr>
              <p:cNvPr id="777224" name="Line 8"/>
              <p:cNvSpPr>
                <a:spLocks noChangeShapeType="1"/>
              </p:cNvSpPr>
              <p:nvPr/>
            </p:nvSpPr>
            <p:spPr bwMode="auto">
              <a:xfrm flipH="1" flipV="1">
                <a:off x="1422" y="2359"/>
                <a:ext cx="1066" cy="65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7225" name="Line 9"/>
              <p:cNvSpPr>
                <a:spLocks noChangeShapeType="1"/>
              </p:cNvSpPr>
              <p:nvPr/>
            </p:nvSpPr>
            <p:spPr bwMode="auto">
              <a:xfrm flipV="1">
                <a:off x="381" y="2361"/>
                <a:ext cx="1066" cy="657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77226" name="Line 10"/>
            <p:cNvSpPr>
              <a:spLocks noChangeShapeType="1"/>
            </p:cNvSpPr>
            <p:nvPr/>
          </p:nvSpPr>
          <p:spPr bwMode="auto">
            <a:xfrm flipV="1">
              <a:off x="1430" y="3649"/>
              <a:ext cx="0" cy="28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27" name="Line 11"/>
            <p:cNvSpPr>
              <a:spLocks noChangeShapeType="1"/>
            </p:cNvSpPr>
            <p:nvPr/>
          </p:nvSpPr>
          <p:spPr bwMode="auto">
            <a:xfrm flipV="1">
              <a:off x="2470" y="2992"/>
              <a:ext cx="0" cy="28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28" name="Line 12"/>
            <p:cNvSpPr>
              <a:spLocks noChangeShapeType="1"/>
            </p:cNvSpPr>
            <p:nvPr/>
          </p:nvSpPr>
          <p:spPr bwMode="auto">
            <a:xfrm flipV="1">
              <a:off x="396" y="3005"/>
              <a:ext cx="0" cy="28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777229" name="Group 13"/>
            <p:cNvGrpSpPr>
              <a:grpSpLocks/>
            </p:cNvGrpSpPr>
            <p:nvPr/>
          </p:nvGrpSpPr>
          <p:grpSpPr bwMode="auto">
            <a:xfrm>
              <a:off x="363" y="2992"/>
              <a:ext cx="2130" cy="657"/>
              <a:chOff x="363" y="2992"/>
              <a:chExt cx="2130" cy="657"/>
            </a:xfrm>
          </p:grpSpPr>
          <p:sp>
            <p:nvSpPr>
              <p:cNvPr id="777230" name="Line 14"/>
              <p:cNvSpPr>
                <a:spLocks noChangeShapeType="1"/>
              </p:cNvSpPr>
              <p:nvPr/>
            </p:nvSpPr>
            <p:spPr bwMode="auto">
              <a:xfrm flipH="1" flipV="1">
                <a:off x="363" y="2992"/>
                <a:ext cx="1067" cy="657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7231" name="Line 15"/>
              <p:cNvSpPr>
                <a:spLocks noChangeShapeType="1"/>
              </p:cNvSpPr>
              <p:nvPr/>
            </p:nvSpPr>
            <p:spPr bwMode="auto">
              <a:xfrm flipV="1">
                <a:off x="1427" y="2992"/>
                <a:ext cx="1066" cy="657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77232" name="Oval 16"/>
            <p:cNvSpPr>
              <a:spLocks noChangeArrowheads="1"/>
            </p:cNvSpPr>
            <p:nvPr/>
          </p:nvSpPr>
          <p:spPr bwMode="auto">
            <a:xfrm>
              <a:off x="730" y="2533"/>
              <a:ext cx="1392" cy="9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7233" name="Line 17"/>
            <p:cNvSpPr>
              <a:spLocks noChangeShapeType="1"/>
            </p:cNvSpPr>
            <p:nvPr/>
          </p:nvSpPr>
          <p:spPr bwMode="auto">
            <a:xfrm>
              <a:off x="2127" y="2994"/>
              <a:ext cx="0" cy="3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777234" name="Group 18"/>
            <p:cNvGrpSpPr>
              <a:grpSpLocks/>
            </p:cNvGrpSpPr>
            <p:nvPr/>
          </p:nvGrpSpPr>
          <p:grpSpPr bwMode="auto">
            <a:xfrm>
              <a:off x="804" y="2596"/>
              <a:ext cx="1272" cy="771"/>
              <a:chOff x="192" y="1662"/>
              <a:chExt cx="2493" cy="1509"/>
            </a:xfrm>
          </p:grpSpPr>
          <p:sp>
            <p:nvSpPr>
              <p:cNvPr id="777235" name="Line 19"/>
              <p:cNvSpPr>
                <a:spLocks noChangeShapeType="1"/>
              </p:cNvSpPr>
              <p:nvPr/>
            </p:nvSpPr>
            <p:spPr bwMode="auto">
              <a:xfrm flipH="1" flipV="1">
                <a:off x="1431" y="1662"/>
                <a:ext cx="1248" cy="76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7236" name="Line 20"/>
              <p:cNvSpPr>
                <a:spLocks noChangeShapeType="1"/>
              </p:cNvSpPr>
              <p:nvPr/>
            </p:nvSpPr>
            <p:spPr bwMode="auto">
              <a:xfrm flipV="1">
                <a:off x="213" y="1665"/>
                <a:ext cx="1248" cy="76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7237" name="Line 21"/>
              <p:cNvSpPr>
                <a:spLocks noChangeShapeType="1"/>
              </p:cNvSpPr>
              <p:nvPr/>
            </p:nvSpPr>
            <p:spPr bwMode="auto">
              <a:xfrm flipH="1" flipV="1">
                <a:off x="192" y="2403"/>
                <a:ext cx="1248" cy="76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7238" name="Line 22"/>
              <p:cNvSpPr>
                <a:spLocks noChangeShapeType="1"/>
              </p:cNvSpPr>
              <p:nvPr/>
            </p:nvSpPr>
            <p:spPr bwMode="auto">
              <a:xfrm flipV="1">
                <a:off x="1437" y="2403"/>
                <a:ext cx="1248" cy="76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77239" name="Group 23"/>
            <p:cNvGrpSpPr>
              <a:grpSpLocks/>
            </p:cNvGrpSpPr>
            <p:nvPr/>
          </p:nvGrpSpPr>
          <p:grpSpPr bwMode="auto">
            <a:xfrm>
              <a:off x="814" y="1761"/>
              <a:ext cx="1231" cy="1606"/>
              <a:chOff x="814" y="1761"/>
              <a:chExt cx="1231" cy="1606"/>
            </a:xfrm>
          </p:grpSpPr>
          <p:sp>
            <p:nvSpPr>
              <p:cNvPr id="777240" name="Line 24"/>
              <p:cNvSpPr>
                <a:spLocks noChangeShapeType="1"/>
              </p:cNvSpPr>
              <p:nvPr/>
            </p:nvSpPr>
            <p:spPr bwMode="auto">
              <a:xfrm flipV="1">
                <a:off x="814" y="1761"/>
                <a:ext cx="0" cy="1231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7241" name="Line 25"/>
              <p:cNvSpPr>
                <a:spLocks noChangeShapeType="1"/>
              </p:cNvSpPr>
              <p:nvPr/>
            </p:nvSpPr>
            <p:spPr bwMode="auto">
              <a:xfrm flipV="1">
                <a:off x="1430" y="2136"/>
                <a:ext cx="0" cy="1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7242" name="Line 26"/>
              <p:cNvSpPr>
                <a:spLocks noChangeShapeType="1"/>
              </p:cNvSpPr>
              <p:nvPr/>
            </p:nvSpPr>
            <p:spPr bwMode="auto">
              <a:xfrm flipV="1">
                <a:off x="2045" y="1761"/>
                <a:ext cx="0" cy="1231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77243" name="Group 27"/>
            <p:cNvGrpSpPr>
              <a:grpSpLocks/>
            </p:cNvGrpSpPr>
            <p:nvPr/>
          </p:nvGrpSpPr>
          <p:grpSpPr bwMode="auto">
            <a:xfrm>
              <a:off x="807" y="1392"/>
              <a:ext cx="1271" cy="770"/>
              <a:chOff x="192" y="1662"/>
              <a:chExt cx="2493" cy="1509"/>
            </a:xfrm>
          </p:grpSpPr>
          <p:sp>
            <p:nvSpPr>
              <p:cNvPr id="777244" name="Line 28"/>
              <p:cNvSpPr>
                <a:spLocks noChangeShapeType="1"/>
              </p:cNvSpPr>
              <p:nvPr/>
            </p:nvSpPr>
            <p:spPr bwMode="auto">
              <a:xfrm flipH="1" flipV="1">
                <a:off x="1431" y="1662"/>
                <a:ext cx="1248" cy="76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7245" name="Line 29"/>
              <p:cNvSpPr>
                <a:spLocks noChangeShapeType="1"/>
              </p:cNvSpPr>
              <p:nvPr/>
            </p:nvSpPr>
            <p:spPr bwMode="auto">
              <a:xfrm flipV="1">
                <a:off x="213" y="1665"/>
                <a:ext cx="1248" cy="76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7246" name="Line 30"/>
              <p:cNvSpPr>
                <a:spLocks noChangeShapeType="1"/>
              </p:cNvSpPr>
              <p:nvPr/>
            </p:nvSpPr>
            <p:spPr bwMode="auto">
              <a:xfrm flipH="1" flipV="1">
                <a:off x="192" y="2403"/>
                <a:ext cx="1248" cy="76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7247" name="Line 31"/>
              <p:cNvSpPr>
                <a:spLocks noChangeShapeType="1"/>
              </p:cNvSpPr>
              <p:nvPr/>
            </p:nvSpPr>
            <p:spPr bwMode="auto">
              <a:xfrm flipV="1">
                <a:off x="1437" y="2403"/>
                <a:ext cx="1248" cy="76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77248" name="Oval 32"/>
            <p:cNvSpPr>
              <a:spLocks noChangeArrowheads="1"/>
            </p:cNvSpPr>
            <p:nvPr/>
          </p:nvSpPr>
          <p:spPr bwMode="auto">
            <a:xfrm>
              <a:off x="1009" y="1499"/>
              <a:ext cx="861" cy="58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7249" name="Oval 33"/>
            <p:cNvSpPr>
              <a:spLocks noChangeArrowheads="1"/>
            </p:cNvSpPr>
            <p:nvPr/>
          </p:nvSpPr>
          <p:spPr bwMode="auto">
            <a:xfrm>
              <a:off x="1012" y="2701"/>
              <a:ext cx="861" cy="58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77250" name="Group 34"/>
            <p:cNvGrpSpPr>
              <a:grpSpLocks/>
            </p:cNvGrpSpPr>
            <p:nvPr/>
          </p:nvGrpSpPr>
          <p:grpSpPr bwMode="auto">
            <a:xfrm>
              <a:off x="1019" y="1802"/>
              <a:ext cx="854" cy="1242"/>
              <a:chOff x="1019" y="1802"/>
              <a:chExt cx="854" cy="1242"/>
            </a:xfrm>
          </p:grpSpPr>
          <p:sp>
            <p:nvSpPr>
              <p:cNvPr id="777251" name="Line 35"/>
              <p:cNvSpPr>
                <a:spLocks noChangeShapeType="1"/>
              </p:cNvSpPr>
              <p:nvPr/>
            </p:nvSpPr>
            <p:spPr bwMode="auto">
              <a:xfrm flipV="1">
                <a:off x="1019" y="1802"/>
                <a:ext cx="0" cy="123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7252" name="Line 36"/>
              <p:cNvSpPr>
                <a:spLocks noChangeShapeType="1"/>
              </p:cNvSpPr>
              <p:nvPr/>
            </p:nvSpPr>
            <p:spPr bwMode="auto">
              <a:xfrm flipV="1">
                <a:off x="1873" y="1813"/>
                <a:ext cx="0" cy="123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77253" name="Oval 37"/>
            <p:cNvSpPr>
              <a:spLocks noChangeArrowheads="1"/>
            </p:cNvSpPr>
            <p:nvPr/>
          </p:nvSpPr>
          <p:spPr bwMode="auto">
            <a:xfrm>
              <a:off x="1144" y="1056"/>
              <a:ext cx="584" cy="39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7254" name="Line 38"/>
            <p:cNvSpPr>
              <a:spLocks noChangeShapeType="1"/>
            </p:cNvSpPr>
            <p:nvPr/>
          </p:nvSpPr>
          <p:spPr bwMode="auto">
            <a:xfrm flipH="1">
              <a:off x="1008" y="1200"/>
              <a:ext cx="14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55" name="Line 39"/>
            <p:cNvSpPr>
              <a:spLocks noChangeShapeType="1"/>
            </p:cNvSpPr>
            <p:nvPr/>
          </p:nvSpPr>
          <p:spPr bwMode="auto">
            <a:xfrm>
              <a:off x="1728" y="1200"/>
              <a:ext cx="14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56" name="Rectangle 40"/>
            <p:cNvSpPr>
              <a:spLocks noChangeArrowheads="1"/>
            </p:cNvSpPr>
            <p:nvPr/>
          </p:nvSpPr>
          <p:spPr bwMode="auto">
            <a:xfrm>
              <a:off x="1152" y="1464"/>
              <a:ext cx="57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7257" name="Rectangle 41"/>
            <p:cNvSpPr>
              <a:spLocks noChangeArrowheads="1"/>
            </p:cNvSpPr>
            <p:nvPr/>
          </p:nvSpPr>
          <p:spPr bwMode="auto">
            <a:xfrm>
              <a:off x="1040" y="2096"/>
              <a:ext cx="81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7258" name="Rectangle 42"/>
            <p:cNvSpPr>
              <a:spLocks noChangeArrowheads="1"/>
            </p:cNvSpPr>
            <p:nvPr/>
          </p:nvSpPr>
          <p:spPr bwMode="auto">
            <a:xfrm>
              <a:off x="1008" y="3488"/>
              <a:ext cx="81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7259" name="Oval 43"/>
            <p:cNvSpPr>
              <a:spLocks noChangeArrowheads="1"/>
            </p:cNvSpPr>
            <p:nvPr/>
          </p:nvSpPr>
          <p:spPr bwMode="auto">
            <a:xfrm>
              <a:off x="1056" y="1512"/>
              <a:ext cx="768" cy="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7260" name="Line 44"/>
            <p:cNvSpPr>
              <a:spLocks noChangeShapeType="1"/>
            </p:cNvSpPr>
            <p:nvPr/>
          </p:nvSpPr>
          <p:spPr bwMode="auto">
            <a:xfrm flipV="1">
              <a:off x="1568" y="2360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61" name="Line 45"/>
            <p:cNvSpPr>
              <a:spLocks noChangeShapeType="1"/>
            </p:cNvSpPr>
            <p:nvPr/>
          </p:nvSpPr>
          <p:spPr bwMode="auto">
            <a:xfrm flipV="1">
              <a:off x="1784" y="2264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62" name="Arc 46"/>
            <p:cNvSpPr>
              <a:spLocks/>
            </p:cNvSpPr>
            <p:nvPr/>
          </p:nvSpPr>
          <p:spPr bwMode="auto">
            <a:xfrm rot="6836817">
              <a:off x="1573" y="2212"/>
              <a:ext cx="190" cy="191"/>
            </a:xfrm>
            <a:custGeom>
              <a:avLst/>
              <a:gdLst>
                <a:gd name="G0" fmla="+- 0 0 0"/>
                <a:gd name="G1" fmla="+- 21534 0 0"/>
                <a:gd name="G2" fmla="+- 21600 0 0"/>
                <a:gd name="T0" fmla="*/ 1684 w 21360"/>
                <a:gd name="T1" fmla="*/ 0 h 21534"/>
                <a:gd name="T2" fmla="*/ 21360 w 21360"/>
                <a:gd name="T3" fmla="*/ 18322 h 21534"/>
                <a:gd name="T4" fmla="*/ 0 w 21360"/>
                <a:gd name="T5" fmla="*/ 21534 h 2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60" h="21534" fill="none" extrusionOk="0">
                  <a:moveTo>
                    <a:pt x="1684" y="-1"/>
                  </a:moveTo>
                  <a:cubicBezTo>
                    <a:pt x="11707" y="783"/>
                    <a:pt x="19864" y="8379"/>
                    <a:pt x="21359" y="18322"/>
                  </a:cubicBezTo>
                </a:path>
                <a:path w="21360" h="21534" stroke="0" extrusionOk="0">
                  <a:moveTo>
                    <a:pt x="1684" y="-1"/>
                  </a:moveTo>
                  <a:cubicBezTo>
                    <a:pt x="11707" y="783"/>
                    <a:pt x="19864" y="8379"/>
                    <a:pt x="21359" y="18322"/>
                  </a:cubicBezTo>
                  <a:lnTo>
                    <a:pt x="0" y="2153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7263" name="Rectangle 47"/>
            <p:cNvSpPr>
              <a:spLocks noChangeArrowheads="1"/>
            </p:cNvSpPr>
            <p:nvPr/>
          </p:nvSpPr>
          <p:spPr bwMode="auto">
            <a:xfrm>
              <a:off x="1584" y="3168"/>
              <a:ext cx="192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7264" name="Line 48"/>
            <p:cNvSpPr>
              <a:spLocks noChangeShapeType="1"/>
            </p:cNvSpPr>
            <p:nvPr/>
          </p:nvSpPr>
          <p:spPr bwMode="auto">
            <a:xfrm rot="-261743" flipH="1" flipV="1">
              <a:off x="1584" y="3039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65" name="Oval 49"/>
            <p:cNvSpPr>
              <a:spLocks noChangeArrowheads="1"/>
            </p:cNvSpPr>
            <p:nvPr/>
          </p:nvSpPr>
          <p:spPr bwMode="auto">
            <a:xfrm>
              <a:off x="2073" y="3159"/>
              <a:ext cx="48" cy="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7266" name="Oval 50"/>
            <p:cNvSpPr>
              <a:spLocks noChangeArrowheads="1"/>
            </p:cNvSpPr>
            <p:nvPr/>
          </p:nvSpPr>
          <p:spPr bwMode="auto">
            <a:xfrm>
              <a:off x="732" y="3159"/>
              <a:ext cx="48" cy="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7267" name="Line 51"/>
            <p:cNvSpPr>
              <a:spLocks noChangeShapeType="1"/>
            </p:cNvSpPr>
            <p:nvPr/>
          </p:nvSpPr>
          <p:spPr bwMode="auto">
            <a:xfrm>
              <a:off x="728" y="2944"/>
              <a:ext cx="0" cy="3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68" name="Text Box 52"/>
            <p:cNvSpPr txBox="1">
              <a:spLocks noChangeArrowheads="1"/>
            </p:cNvSpPr>
            <p:nvPr/>
          </p:nvSpPr>
          <p:spPr bwMode="auto">
            <a:xfrm>
              <a:off x="1385" y="3888"/>
              <a:ext cx="2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Arial Black" panose="020B0A04020102020204" pitchFamily="34" charset="0"/>
                </a:rPr>
                <a:t>O</a:t>
              </a:r>
            </a:p>
          </p:txBody>
        </p:sp>
      </p:grpSp>
      <p:grpSp>
        <p:nvGrpSpPr>
          <p:cNvPr id="777269" name="Group 53"/>
          <p:cNvGrpSpPr>
            <a:grpSpLocks/>
          </p:cNvGrpSpPr>
          <p:nvPr/>
        </p:nvGrpSpPr>
        <p:grpSpPr bwMode="auto">
          <a:xfrm>
            <a:off x="6261100" y="3838576"/>
            <a:ext cx="3263900" cy="2290763"/>
            <a:chOff x="2984" y="2418"/>
            <a:chExt cx="2056" cy="1443"/>
          </a:xfrm>
        </p:grpSpPr>
        <p:grpSp>
          <p:nvGrpSpPr>
            <p:cNvPr id="777270" name="Group 54"/>
            <p:cNvGrpSpPr>
              <a:grpSpLocks/>
            </p:cNvGrpSpPr>
            <p:nvPr/>
          </p:nvGrpSpPr>
          <p:grpSpPr bwMode="auto">
            <a:xfrm>
              <a:off x="3426" y="2418"/>
              <a:ext cx="1327" cy="1326"/>
              <a:chOff x="3696" y="2352"/>
              <a:chExt cx="624" cy="624"/>
            </a:xfrm>
          </p:grpSpPr>
          <p:sp>
            <p:nvSpPr>
              <p:cNvPr id="777271" name="Oval 55"/>
              <p:cNvSpPr>
                <a:spLocks noChangeArrowheads="1"/>
              </p:cNvSpPr>
              <p:nvPr/>
            </p:nvSpPr>
            <p:spPr bwMode="auto">
              <a:xfrm>
                <a:off x="3696" y="2352"/>
                <a:ext cx="624" cy="62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7272" name="Oval 56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336" cy="3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7273" name="Oval 57"/>
              <p:cNvSpPr>
                <a:spLocks noChangeArrowheads="1"/>
              </p:cNvSpPr>
              <p:nvPr/>
            </p:nvSpPr>
            <p:spPr bwMode="auto">
              <a:xfrm>
                <a:off x="3912" y="25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77274" name="Line 58"/>
            <p:cNvSpPr>
              <a:spLocks noChangeShapeType="1"/>
            </p:cNvSpPr>
            <p:nvPr/>
          </p:nvSpPr>
          <p:spPr bwMode="auto">
            <a:xfrm>
              <a:off x="4002" y="2736"/>
              <a:ext cx="0" cy="6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75" name="Line 59"/>
            <p:cNvSpPr>
              <a:spLocks noChangeShapeType="1"/>
            </p:cNvSpPr>
            <p:nvPr/>
          </p:nvSpPr>
          <p:spPr bwMode="auto">
            <a:xfrm>
              <a:off x="4194" y="2736"/>
              <a:ext cx="0" cy="6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76" name="Line 60"/>
            <p:cNvSpPr>
              <a:spLocks noChangeShapeType="1"/>
            </p:cNvSpPr>
            <p:nvPr/>
          </p:nvSpPr>
          <p:spPr bwMode="auto">
            <a:xfrm flipV="1">
              <a:off x="3312" y="35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77" name="Line 61"/>
            <p:cNvSpPr>
              <a:spLocks noChangeShapeType="1"/>
            </p:cNvSpPr>
            <p:nvPr/>
          </p:nvSpPr>
          <p:spPr bwMode="auto">
            <a:xfrm flipH="1" flipV="1">
              <a:off x="4320" y="3360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78" name="Line 62"/>
            <p:cNvSpPr>
              <a:spLocks noChangeShapeType="1"/>
            </p:cNvSpPr>
            <p:nvPr/>
          </p:nvSpPr>
          <p:spPr bwMode="auto">
            <a:xfrm flipH="1">
              <a:off x="4272" y="2592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79" name="Line 63"/>
            <p:cNvSpPr>
              <a:spLocks noChangeShapeType="1"/>
            </p:cNvSpPr>
            <p:nvPr/>
          </p:nvSpPr>
          <p:spPr bwMode="auto">
            <a:xfrm>
              <a:off x="2984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80" name="Line 64"/>
            <p:cNvSpPr>
              <a:spLocks noChangeShapeType="1"/>
            </p:cNvSpPr>
            <p:nvPr/>
          </p:nvSpPr>
          <p:spPr bwMode="auto">
            <a:xfrm>
              <a:off x="4752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81" name="Line 65"/>
            <p:cNvSpPr>
              <a:spLocks noChangeShapeType="1"/>
            </p:cNvSpPr>
            <p:nvPr/>
          </p:nvSpPr>
          <p:spPr bwMode="auto">
            <a:xfrm>
              <a:off x="4656" y="38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82" name="Text Box 66"/>
            <p:cNvSpPr txBox="1">
              <a:spLocks noChangeArrowheads="1"/>
            </p:cNvSpPr>
            <p:nvPr/>
          </p:nvSpPr>
          <p:spPr bwMode="auto">
            <a:xfrm>
              <a:off x="4728" y="2447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20 D</a:t>
              </a:r>
            </a:p>
          </p:txBody>
        </p:sp>
        <p:sp>
          <p:nvSpPr>
            <p:cNvPr id="777283" name="Text Box 67"/>
            <p:cNvSpPr txBox="1">
              <a:spLocks noChangeArrowheads="1"/>
            </p:cNvSpPr>
            <p:nvPr/>
          </p:nvSpPr>
          <p:spPr bwMode="auto">
            <a:xfrm>
              <a:off x="4704" y="368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30 D</a:t>
              </a:r>
            </a:p>
          </p:txBody>
        </p:sp>
        <p:sp>
          <p:nvSpPr>
            <p:cNvPr id="777284" name="Text Box 68"/>
            <p:cNvSpPr txBox="1">
              <a:spLocks noChangeArrowheads="1"/>
            </p:cNvSpPr>
            <p:nvPr/>
          </p:nvSpPr>
          <p:spPr bwMode="auto">
            <a:xfrm>
              <a:off x="3024" y="3552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60 D</a:t>
              </a:r>
            </a:p>
          </p:txBody>
        </p:sp>
        <p:sp>
          <p:nvSpPr>
            <p:cNvPr id="777285" name="Text Box 69"/>
            <p:cNvSpPr txBox="1">
              <a:spLocks noChangeArrowheads="1"/>
            </p:cNvSpPr>
            <p:nvPr/>
          </p:nvSpPr>
          <p:spPr bwMode="auto">
            <a:xfrm>
              <a:off x="3106" y="2976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imes New Roman" panose="02020603050405020304" pitchFamily="18" charset="0"/>
                </a:rPr>
                <a:t>TV</a:t>
              </a:r>
            </a:p>
          </p:txBody>
        </p:sp>
      </p:grpSp>
      <p:grpSp>
        <p:nvGrpSpPr>
          <p:cNvPr id="777286" name="Group 70"/>
          <p:cNvGrpSpPr>
            <a:grpSpLocks/>
          </p:cNvGrpSpPr>
          <p:nvPr/>
        </p:nvGrpSpPr>
        <p:grpSpPr bwMode="auto">
          <a:xfrm>
            <a:off x="6229350" y="762000"/>
            <a:ext cx="3532188" cy="3048000"/>
            <a:chOff x="2964" y="480"/>
            <a:chExt cx="2225" cy="1920"/>
          </a:xfrm>
        </p:grpSpPr>
        <p:sp>
          <p:nvSpPr>
            <p:cNvPr id="777287" name="Rectangle 71"/>
            <p:cNvSpPr>
              <a:spLocks noChangeArrowheads="1"/>
            </p:cNvSpPr>
            <p:nvPr/>
          </p:nvSpPr>
          <p:spPr bwMode="auto">
            <a:xfrm>
              <a:off x="3732" y="990"/>
              <a:ext cx="715" cy="10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7288" name="AutoShape 72"/>
            <p:cNvSpPr>
              <a:spLocks noChangeArrowheads="1"/>
            </p:cNvSpPr>
            <p:nvPr/>
          </p:nvSpPr>
          <p:spPr bwMode="auto">
            <a:xfrm flipV="1">
              <a:off x="3732" y="480"/>
              <a:ext cx="715" cy="51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7289" name="Rectangle 73"/>
            <p:cNvSpPr>
              <a:spLocks noChangeArrowheads="1"/>
            </p:cNvSpPr>
            <p:nvPr/>
          </p:nvSpPr>
          <p:spPr bwMode="auto">
            <a:xfrm>
              <a:off x="3975" y="1296"/>
              <a:ext cx="204" cy="7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7290" name="Rectangle 74"/>
            <p:cNvSpPr>
              <a:spLocks noChangeArrowheads="1"/>
            </p:cNvSpPr>
            <p:nvPr/>
          </p:nvSpPr>
          <p:spPr bwMode="auto">
            <a:xfrm>
              <a:off x="3426" y="2010"/>
              <a:ext cx="1327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7291" name="Line 75"/>
            <p:cNvSpPr>
              <a:spLocks noChangeShapeType="1"/>
            </p:cNvSpPr>
            <p:nvPr/>
          </p:nvSpPr>
          <p:spPr bwMode="auto">
            <a:xfrm>
              <a:off x="3120" y="2214"/>
              <a:ext cx="19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92" name="Line 76"/>
            <p:cNvSpPr>
              <a:spLocks noChangeShapeType="1"/>
            </p:cNvSpPr>
            <p:nvPr/>
          </p:nvSpPr>
          <p:spPr bwMode="auto">
            <a:xfrm>
              <a:off x="4800" y="20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93" name="Line 77"/>
            <p:cNvSpPr>
              <a:spLocks noChangeShapeType="1"/>
            </p:cNvSpPr>
            <p:nvPr/>
          </p:nvSpPr>
          <p:spPr bwMode="auto">
            <a:xfrm>
              <a:off x="3360" y="1296"/>
              <a:ext cx="5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94" name="Line 78"/>
            <p:cNvSpPr>
              <a:spLocks noChangeShapeType="1"/>
            </p:cNvSpPr>
            <p:nvPr/>
          </p:nvSpPr>
          <p:spPr bwMode="auto">
            <a:xfrm>
              <a:off x="4704" y="10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95" name="Line 79"/>
            <p:cNvSpPr>
              <a:spLocks noChangeShapeType="1"/>
            </p:cNvSpPr>
            <p:nvPr/>
          </p:nvSpPr>
          <p:spPr bwMode="auto">
            <a:xfrm>
              <a:off x="4656" y="4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96" name="Line 80"/>
            <p:cNvSpPr>
              <a:spLocks noChangeShapeType="1"/>
            </p:cNvSpPr>
            <p:nvPr/>
          </p:nvSpPr>
          <p:spPr bwMode="auto">
            <a:xfrm flipV="1">
              <a:off x="4896" y="4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97" name="Line 81"/>
            <p:cNvSpPr>
              <a:spLocks noChangeShapeType="1"/>
            </p:cNvSpPr>
            <p:nvPr/>
          </p:nvSpPr>
          <p:spPr bwMode="auto">
            <a:xfrm>
              <a:off x="4896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98" name="Line 82"/>
            <p:cNvSpPr>
              <a:spLocks noChangeShapeType="1"/>
            </p:cNvSpPr>
            <p:nvPr/>
          </p:nvSpPr>
          <p:spPr bwMode="auto">
            <a:xfrm flipV="1">
              <a:off x="3552" y="12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299" name="Line 83"/>
            <p:cNvSpPr>
              <a:spLocks noChangeShapeType="1"/>
            </p:cNvSpPr>
            <p:nvPr/>
          </p:nvSpPr>
          <p:spPr bwMode="auto">
            <a:xfrm>
              <a:off x="3552" y="17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300" name="Line 84"/>
            <p:cNvSpPr>
              <a:spLocks noChangeShapeType="1"/>
            </p:cNvSpPr>
            <p:nvPr/>
          </p:nvSpPr>
          <p:spPr bwMode="auto">
            <a:xfrm flipV="1">
              <a:off x="4896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301" name="Line 85"/>
            <p:cNvSpPr>
              <a:spLocks noChangeShapeType="1"/>
            </p:cNvSpPr>
            <p:nvPr/>
          </p:nvSpPr>
          <p:spPr bwMode="auto">
            <a:xfrm>
              <a:off x="3840" y="14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302" name="Line 86"/>
            <p:cNvSpPr>
              <a:spLocks noChangeShapeType="1"/>
            </p:cNvSpPr>
            <p:nvPr/>
          </p:nvSpPr>
          <p:spPr bwMode="auto">
            <a:xfrm flipH="1">
              <a:off x="4176" y="14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303" name="Line 87"/>
            <p:cNvSpPr>
              <a:spLocks noChangeShapeType="1"/>
            </p:cNvSpPr>
            <p:nvPr/>
          </p:nvSpPr>
          <p:spPr bwMode="auto">
            <a:xfrm flipV="1">
              <a:off x="4896" y="100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304" name="Line 88"/>
            <p:cNvSpPr>
              <a:spLocks noChangeShapeType="1"/>
            </p:cNvSpPr>
            <p:nvPr/>
          </p:nvSpPr>
          <p:spPr bwMode="auto">
            <a:xfrm>
              <a:off x="4896" y="16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305" name="Text Box 89"/>
            <p:cNvSpPr txBox="1">
              <a:spLocks noChangeArrowheads="1"/>
            </p:cNvSpPr>
            <p:nvPr/>
          </p:nvSpPr>
          <p:spPr bwMode="auto">
            <a:xfrm>
              <a:off x="3974" y="1415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77306" name="Text Box 90"/>
            <p:cNvSpPr txBox="1">
              <a:spLocks noChangeArrowheads="1"/>
            </p:cNvSpPr>
            <p:nvPr/>
          </p:nvSpPr>
          <p:spPr bwMode="auto">
            <a:xfrm>
              <a:off x="4790" y="663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777307" name="Text Box 91"/>
            <p:cNvSpPr txBox="1">
              <a:spLocks noChangeArrowheads="1"/>
            </p:cNvSpPr>
            <p:nvPr/>
          </p:nvSpPr>
          <p:spPr bwMode="auto">
            <a:xfrm>
              <a:off x="4774" y="1415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777308" name="Text Box 92"/>
            <p:cNvSpPr txBox="1">
              <a:spLocks noChangeArrowheads="1"/>
            </p:cNvSpPr>
            <p:nvPr/>
          </p:nvSpPr>
          <p:spPr bwMode="auto">
            <a:xfrm>
              <a:off x="4782" y="2039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77309" name="Text Box 93"/>
            <p:cNvSpPr txBox="1">
              <a:spLocks noChangeArrowheads="1"/>
            </p:cNvSpPr>
            <p:nvPr/>
          </p:nvSpPr>
          <p:spPr bwMode="auto">
            <a:xfrm>
              <a:off x="3454" y="1559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777310" name="Text Box 94"/>
            <p:cNvSpPr txBox="1">
              <a:spLocks noChangeArrowheads="1"/>
            </p:cNvSpPr>
            <p:nvPr/>
          </p:nvSpPr>
          <p:spPr bwMode="auto">
            <a:xfrm>
              <a:off x="3160" y="960"/>
              <a:ext cx="3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imes New Roman" panose="02020603050405020304" pitchFamily="18" charset="0"/>
                </a:rPr>
                <a:t>FV</a:t>
              </a:r>
            </a:p>
          </p:txBody>
        </p:sp>
        <p:sp>
          <p:nvSpPr>
            <p:cNvPr id="777311" name="Text Box 95"/>
            <p:cNvSpPr txBox="1">
              <a:spLocks noChangeArrowheads="1"/>
            </p:cNvSpPr>
            <p:nvPr/>
          </p:nvSpPr>
          <p:spPr bwMode="auto">
            <a:xfrm>
              <a:off x="2964" y="2127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77312" name="Text Box 96"/>
            <p:cNvSpPr txBox="1">
              <a:spLocks noChangeArrowheads="1"/>
            </p:cNvSpPr>
            <p:nvPr/>
          </p:nvSpPr>
          <p:spPr bwMode="auto">
            <a:xfrm>
              <a:off x="5004" y="2119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777313" name="Line 97"/>
            <p:cNvSpPr>
              <a:spLocks noChangeShapeType="1"/>
            </p:cNvSpPr>
            <p:nvPr/>
          </p:nvSpPr>
          <p:spPr bwMode="auto">
            <a:xfrm flipV="1">
              <a:off x="4176" y="1344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314" name="Line 98"/>
            <p:cNvSpPr>
              <a:spLocks noChangeShapeType="1"/>
            </p:cNvSpPr>
            <p:nvPr/>
          </p:nvSpPr>
          <p:spPr bwMode="auto">
            <a:xfrm>
              <a:off x="4512" y="13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7315" name="Text Box 99"/>
            <p:cNvSpPr txBox="1">
              <a:spLocks noChangeArrowheads="1"/>
            </p:cNvSpPr>
            <p:nvPr/>
          </p:nvSpPr>
          <p:spPr bwMode="auto">
            <a:xfrm>
              <a:off x="4455" y="1119"/>
              <a:ext cx="3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Times New Roman" panose="02020603050405020304" pitchFamily="18" charset="0"/>
                </a:rPr>
                <a:t>RECT.</a:t>
              </a:r>
            </a:p>
            <a:p>
              <a:pPr algn="ctr" eaLnBrk="1" hangingPunct="1"/>
              <a:r>
                <a:rPr lang="en-US" sz="1000">
                  <a:latin typeface="Times New Roman" panose="02020603050405020304" pitchFamily="18" charset="0"/>
                </a:rPr>
                <a:t>SLOT</a:t>
              </a:r>
            </a:p>
          </p:txBody>
        </p:sp>
      </p:grpSp>
      <p:grpSp>
        <p:nvGrpSpPr>
          <p:cNvPr id="777316" name="Group 100"/>
          <p:cNvGrpSpPr>
            <a:grpSpLocks/>
          </p:cNvGrpSpPr>
          <p:nvPr/>
        </p:nvGrpSpPr>
        <p:grpSpPr bwMode="auto">
          <a:xfrm>
            <a:off x="3462337" y="1165226"/>
            <a:ext cx="1063624" cy="815975"/>
            <a:chOff x="1656" y="61"/>
            <a:chExt cx="670" cy="514"/>
          </a:xfrm>
        </p:grpSpPr>
        <p:sp>
          <p:nvSpPr>
            <p:cNvPr id="777317" name="AutoShape 101"/>
            <p:cNvSpPr>
              <a:spLocks noChangeArrowheads="1"/>
            </p:cNvSpPr>
            <p:nvPr/>
          </p:nvSpPr>
          <p:spPr bwMode="auto">
            <a:xfrm rot="-5432475">
              <a:off x="1704" y="311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7318" name="Text Box 102"/>
            <p:cNvSpPr txBox="1">
              <a:spLocks noChangeArrowheads="1"/>
            </p:cNvSpPr>
            <p:nvPr/>
          </p:nvSpPr>
          <p:spPr bwMode="auto">
            <a:xfrm>
              <a:off x="1656" y="61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T.V.</a:t>
              </a:r>
            </a:p>
          </p:txBody>
        </p:sp>
      </p:grpSp>
      <p:grpSp>
        <p:nvGrpSpPr>
          <p:cNvPr id="777319" name="Group 103"/>
          <p:cNvGrpSpPr>
            <a:grpSpLocks/>
          </p:cNvGrpSpPr>
          <p:nvPr/>
        </p:nvGrpSpPr>
        <p:grpSpPr bwMode="auto">
          <a:xfrm>
            <a:off x="5214938" y="4829176"/>
            <a:ext cx="1244600" cy="417513"/>
            <a:chOff x="3535" y="2452"/>
            <a:chExt cx="784" cy="263"/>
          </a:xfrm>
        </p:grpSpPr>
        <p:sp>
          <p:nvSpPr>
            <p:cNvPr id="777320" name="AutoShape 104"/>
            <p:cNvSpPr>
              <a:spLocks noChangeArrowheads="1"/>
            </p:cNvSpPr>
            <p:nvPr/>
          </p:nvSpPr>
          <p:spPr bwMode="auto">
            <a:xfrm rot="2041927">
              <a:off x="3535" y="2523"/>
              <a:ext cx="624" cy="192"/>
            </a:xfrm>
            <a:prstGeom prst="leftArrow">
              <a:avLst>
                <a:gd name="adj1" fmla="val 50000"/>
                <a:gd name="adj2" fmla="val 8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7321" name="Text Box 105"/>
            <p:cNvSpPr txBox="1">
              <a:spLocks noChangeArrowheads="1"/>
            </p:cNvSpPr>
            <p:nvPr/>
          </p:nvSpPr>
          <p:spPr bwMode="auto">
            <a:xfrm rot="2136515">
              <a:off x="3655" y="2452"/>
              <a:ext cx="6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F.V.</a:t>
              </a:r>
            </a:p>
          </p:txBody>
        </p:sp>
      </p:grpSp>
      <p:sp>
        <p:nvSpPr>
          <p:cNvPr id="777322" name="Text Box 106"/>
          <p:cNvSpPr txBox="1">
            <a:spLocks noChangeArrowheads="1"/>
          </p:cNvSpPr>
          <p:nvPr/>
        </p:nvSpPr>
        <p:spPr bwMode="auto">
          <a:xfrm>
            <a:off x="1752600" y="228600"/>
            <a:ext cx="4870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 dirty="0">
                <a:latin typeface="Arial Black" panose="020B0A04020102020204" pitchFamily="34" charset="0"/>
              </a:rPr>
              <a:t>PICTORIAL PRESENTATION IS GIVEN</a:t>
            </a:r>
          </a:p>
          <a:p>
            <a:pPr algn="ctr" eaLnBrk="1" hangingPunct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DRAW FV AND TV OF THIS OBJECT</a:t>
            </a:r>
          </a:p>
          <a:p>
            <a:pPr algn="ctr" eaLnBrk="1" hangingPunct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BY FIRST ANGLE PROJECTION METHOD</a:t>
            </a:r>
          </a:p>
        </p:txBody>
      </p:sp>
      <p:sp>
        <p:nvSpPr>
          <p:cNvPr id="777324" name="Text Box 108"/>
          <p:cNvSpPr txBox="1">
            <a:spLocks noChangeArrowheads="1"/>
          </p:cNvSpPr>
          <p:nvPr/>
        </p:nvSpPr>
        <p:spPr bwMode="auto">
          <a:xfrm>
            <a:off x="6781801" y="287339"/>
            <a:ext cx="28028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u="sng">
                <a:latin typeface="Times New Roman" panose="02020603050405020304" pitchFamily="18" charset="0"/>
              </a:rPr>
              <a:t>ORTHOGRAPHIC PROJECTIONS</a:t>
            </a:r>
          </a:p>
        </p:txBody>
      </p:sp>
      <p:sp>
        <p:nvSpPr>
          <p:cNvPr id="777325" name="Text Box 109"/>
          <p:cNvSpPr txBox="1">
            <a:spLocks noChangeArrowheads="1"/>
          </p:cNvSpPr>
          <p:nvPr/>
        </p:nvSpPr>
        <p:spPr bwMode="auto">
          <a:xfrm>
            <a:off x="7543801" y="6172201"/>
            <a:ext cx="9044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TOP VIEW</a:t>
            </a:r>
          </a:p>
        </p:txBody>
      </p:sp>
      <p:grpSp>
        <p:nvGrpSpPr>
          <p:cNvPr id="777333" name="Group 117"/>
          <p:cNvGrpSpPr>
            <a:grpSpLocks/>
          </p:cNvGrpSpPr>
          <p:nvPr/>
        </p:nvGrpSpPr>
        <p:grpSpPr bwMode="auto">
          <a:xfrm>
            <a:off x="9540876" y="46038"/>
            <a:ext cx="1096963" cy="182562"/>
            <a:chOff x="5050" y="29"/>
            <a:chExt cx="691" cy="115"/>
          </a:xfrm>
        </p:grpSpPr>
        <p:sp>
          <p:nvSpPr>
            <p:cNvPr id="777334" name="AutoShape 118">
              <a:hlinkClick r:id="rId2" action="ppaction://hlinksldjump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050" y="29"/>
              <a:ext cx="115" cy="115"/>
            </a:xfrm>
            <a:prstGeom prst="actionButtonHom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7335" name="AutoShape 119">
              <a:hlinkClick r:id="" action="ppaction://hlinkshowjump?jump=previous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280" y="29"/>
              <a:ext cx="116" cy="115"/>
            </a:xfrm>
            <a:prstGeom prst="actionButtonBackPrevious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7336" name="AutoShape 120">
              <a:hlinkClick r:id="" action="ppaction://hlinkshowjump?jump=nex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396" y="29"/>
              <a:ext cx="115" cy="115"/>
            </a:xfrm>
            <a:prstGeom prst="actionButtonForwardNex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7337" name="AutoShape 121">
              <a:hlinkClick r:id="" action="ppaction://hlinkshowjump?jump=fir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165" y="29"/>
              <a:ext cx="115" cy="115"/>
            </a:xfrm>
            <a:prstGeom prst="actionButtonBeginning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7338" name="AutoShape 122">
              <a:hlinkClick r:id="" action="ppaction://hlinkshowjump?jump=la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511" y="29"/>
              <a:ext cx="115" cy="115"/>
            </a:xfrm>
            <a:prstGeom prst="actionButtonEnd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7339" name="AutoShape 123">
              <a:hlinkClick r:id="" action="ppaction://hlinkshowjump?jump=endshow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626" y="29"/>
              <a:ext cx="115" cy="115"/>
            </a:xfrm>
            <a:prstGeom prst="actionButtonBlank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7" name="Group 73"/>
          <p:cNvGrpSpPr>
            <a:grpSpLocks/>
          </p:cNvGrpSpPr>
          <p:nvPr/>
        </p:nvGrpSpPr>
        <p:grpSpPr bwMode="auto">
          <a:xfrm>
            <a:off x="833438" y="1295400"/>
            <a:ext cx="2362200" cy="806450"/>
            <a:chOff x="288" y="96"/>
            <a:chExt cx="1488" cy="816"/>
          </a:xfrm>
        </p:grpSpPr>
        <p:sp>
          <p:nvSpPr>
            <p:cNvPr id="118" name="Oval 74"/>
            <p:cNvSpPr>
              <a:spLocks noChangeArrowheads="1"/>
            </p:cNvSpPr>
            <p:nvPr/>
          </p:nvSpPr>
          <p:spPr bwMode="auto">
            <a:xfrm>
              <a:off x="288" y="96"/>
              <a:ext cx="1488" cy="81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19" name="Text Box 75"/>
            <p:cNvSpPr txBox="1">
              <a:spLocks noChangeArrowheads="1"/>
            </p:cNvSpPr>
            <p:nvPr/>
          </p:nvSpPr>
          <p:spPr bwMode="auto">
            <a:xfrm>
              <a:off x="399" y="284"/>
              <a:ext cx="1265" cy="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800" dirty="0">
                  <a:latin typeface="Andalus" panose="02020603050405020304" pitchFamily="18" charset="-78"/>
                  <a:cs typeface="Andalus" panose="02020603050405020304" pitchFamily="18" charset="-78"/>
                </a:rPr>
                <a:t>Example-11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78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77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7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7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7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7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324" grpId="0" autoUpdateAnimBg="0"/>
      <p:bldP spid="77732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266" name="Group 2"/>
          <p:cNvGrpSpPr>
            <a:grpSpLocks/>
          </p:cNvGrpSpPr>
          <p:nvPr/>
        </p:nvGrpSpPr>
        <p:grpSpPr bwMode="auto">
          <a:xfrm>
            <a:off x="6400800" y="914400"/>
            <a:ext cx="3600450" cy="2973388"/>
            <a:chOff x="3072" y="576"/>
            <a:chExt cx="2268" cy="1873"/>
          </a:xfrm>
        </p:grpSpPr>
        <p:sp>
          <p:nvSpPr>
            <p:cNvPr id="779267" name="Line 3"/>
            <p:cNvSpPr>
              <a:spLocks noChangeShapeType="1"/>
            </p:cNvSpPr>
            <p:nvPr/>
          </p:nvSpPr>
          <p:spPr bwMode="auto">
            <a:xfrm>
              <a:off x="3650" y="1500"/>
              <a:ext cx="0" cy="92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68" name="Line 4"/>
            <p:cNvSpPr>
              <a:spLocks noChangeShapeType="1"/>
            </p:cNvSpPr>
            <p:nvPr/>
          </p:nvSpPr>
          <p:spPr bwMode="auto">
            <a:xfrm>
              <a:off x="3650" y="1500"/>
              <a:ext cx="9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69" name="Line 5"/>
            <p:cNvSpPr>
              <a:spLocks noChangeShapeType="1"/>
            </p:cNvSpPr>
            <p:nvPr/>
          </p:nvSpPr>
          <p:spPr bwMode="auto">
            <a:xfrm>
              <a:off x="4574" y="1500"/>
              <a:ext cx="462" cy="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70" name="Line 6"/>
            <p:cNvSpPr>
              <a:spLocks noChangeShapeType="1"/>
            </p:cNvSpPr>
            <p:nvPr/>
          </p:nvSpPr>
          <p:spPr bwMode="auto">
            <a:xfrm>
              <a:off x="3650" y="2403"/>
              <a:ext cx="1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71" name="Line 7"/>
            <p:cNvSpPr>
              <a:spLocks noChangeShapeType="1"/>
            </p:cNvSpPr>
            <p:nvPr/>
          </p:nvSpPr>
          <p:spPr bwMode="auto">
            <a:xfrm>
              <a:off x="3818" y="1080"/>
              <a:ext cx="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72" name="Line 8"/>
            <p:cNvSpPr>
              <a:spLocks noChangeShapeType="1"/>
            </p:cNvSpPr>
            <p:nvPr/>
          </p:nvSpPr>
          <p:spPr bwMode="auto">
            <a:xfrm>
              <a:off x="4406" y="576"/>
              <a:ext cx="0" cy="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73" name="Line 9"/>
            <p:cNvSpPr>
              <a:spLocks noChangeShapeType="1"/>
            </p:cNvSpPr>
            <p:nvPr/>
          </p:nvSpPr>
          <p:spPr bwMode="auto">
            <a:xfrm flipH="1">
              <a:off x="3818" y="576"/>
              <a:ext cx="588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74" name="Line 10"/>
            <p:cNvSpPr>
              <a:spLocks noChangeShapeType="1"/>
            </p:cNvSpPr>
            <p:nvPr/>
          </p:nvSpPr>
          <p:spPr bwMode="auto">
            <a:xfrm>
              <a:off x="3072" y="2403"/>
              <a:ext cx="22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75" name="Line 11"/>
            <p:cNvSpPr>
              <a:spLocks noChangeShapeType="1"/>
            </p:cNvSpPr>
            <p:nvPr/>
          </p:nvSpPr>
          <p:spPr bwMode="auto">
            <a:xfrm>
              <a:off x="3818" y="1091"/>
              <a:ext cx="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76" name="Text Box 12"/>
            <p:cNvSpPr txBox="1">
              <a:spLocks noChangeArrowheads="1"/>
            </p:cNvSpPr>
            <p:nvPr/>
          </p:nvSpPr>
          <p:spPr bwMode="auto">
            <a:xfrm>
              <a:off x="3860" y="965"/>
              <a:ext cx="23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panose="020B0604020202020204" pitchFamily="34" charset="0"/>
                </a:rPr>
                <a:t>45</a:t>
              </a:r>
              <a:r>
                <a:rPr lang="en-US" sz="1000" baseline="30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79277" name="Text Box 13"/>
            <p:cNvSpPr txBox="1">
              <a:spLocks noChangeArrowheads="1"/>
            </p:cNvSpPr>
            <p:nvPr/>
          </p:nvSpPr>
          <p:spPr bwMode="auto">
            <a:xfrm>
              <a:off x="3168" y="2256"/>
              <a:ext cx="198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79278" name="Text Box 14"/>
            <p:cNvSpPr txBox="1">
              <a:spLocks noChangeArrowheads="1"/>
            </p:cNvSpPr>
            <p:nvPr/>
          </p:nvSpPr>
          <p:spPr bwMode="auto">
            <a:xfrm>
              <a:off x="4944" y="1296"/>
              <a:ext cx="264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latin typeface="Times New Roman" panose="02020603050405020304" pitchFamily="18" charset="0"/>
                </a:rPr>
                <a:t>FV</a:t>
              </a:r>
            </a:p>
          </p:txBody>
        </p:sp>
        <p:sp>
          <p:nvSpPr>
            <p:cNvPr id="779279" name="Text Box 15"/>
            <p:cNvSpPr txBox="1">
              <a:spLocks noChangeArrowheads="1"/>
            </p:cNvSpPr>
            <p:nvPr/>
          </p:nvSpPr>
          <p:spPr bwMode="auto">
            <a:xfrm>
              <a:off x="5040" y="2256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779280" name="Line 16"/>
            <p:cNvSpPr>
              <a:spLocks noChangeShapeType="1"/>
            </p:cNvSpPr>
            <p:nvPr/>
          </p:nvSpPr>
          <p:spPr bwMode="auto">
            <a:xfrm>
              <a:off x="3230" y="1500"/>
              <a:ext cx="33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81" name="Line 17"/>
            <p:cNvSpPr>
              <a:spLocks noChangeShapeType="1"/>
            </p:cNvSpPr>
            <p:nvPr/>
          </p:nvSpPr>
          <p:spPr bwMode="auto">
            <a:xfrm>
              <a:off x="3230" y="1080"/>
              <a:ext cx="33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82" name="Line 18"/>
            <p:cNvSpPr>
              <a:spLocks noChangeShapeType="1"/>
            </p:cNvSpPr>
            <p:nvPr/>
          </p:nvSpPr>
          <p:spPr bwMode="auto">
            <a:xfrm>
              <a:off x="3398" y="1500"/>
              <a:ext cx="0" cy="92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83" name="Line 19"/>
            <p:cNvSpPr>
              <a:spLocks noChangeShapeType="1"/>
            </p:cNvSpPr>
            <p:nvPr/>
          </p:nvSpPr>
          <p:spPr bwMode="auto">
            <a:xfrm flipV="1">
              <a:off x="3398" y="744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84" name="Text Box 20"/>
            <p:cNvSpPr txBox="1">
              <a:spLocks noChangeArrowheads="1"/>
            </p:cNvSpPr>
            <p:nvPr/>
          </p:nvSpPr>
          <p:spPr bwMode="auto">
            <a:xfrm>
              <a:off x="3264" y="1200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779285" name="Text Box 21"/>
            <p:cNvSpPr txBox="1">
              <a:spLocks noChangeArrowheads="1"/>
            </p:cNvSpPr>
            <p:nvPr/>
          </p:nvSpPr>
          <p:spPr bwMode="auto">
            <a:xfrm>
              <a:off x="3230" y="1891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>
                  <a:latin typeface="Times New Roman" panose="02020603050405020304" pitchFamily="18" charset="0"/>
                </a:rPr>
                <a:t>40</a:t>
              </a:r>
            </a:p>
          </p:txBody>
        </p:sp>
      </p:grpSp>
      <p:grpSp>
        <p:nvGrpSpPr>
          <p:cNvPr id="779286" name="Group 22"/>
          <p:cNvGrpSpPr>
            <a:grpSpLocks/>
          </p:cNvGrpSpPr>
          <p:nvPr/>
        </p:nvGrpSpPr>
        <p:grpSpPr bwMode="auto">
          <a:xfrm>
            <a:off x="6784976" y="4010026"/>
            <a:ext cx="3230563" cy="2238375"/>
            <a:chOff x="3314" y="2526"/>
            <a:chExt cx="2035" cy="1410"/>
          </a:xfrm>
        </p:grpSpPr>
        <p:sp>
          <p:nvSpPr>
            <p:cNvPr id="779287" name="Line 23"/>
            <p:cNvSpPr>
              <a:spLocks noChangeShapeType="1"/>
            </p:cNvSpPr>
            <p:nvPr/>
          </p:nvSpPr>
          <p:spPr bwMode="auto">
            <a:xfrm>
              <a:off x="3650" y="284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88" name="Line 24"/>
            <p:cNvSpPr>
              <a:spLocks noChangeShapeType="1"/>
            </p:cNvSpPr>
            <p:nvPr/>
          </p:nvSpPr>
          <p:spPr bwMode="auto">
            <a:xfrm>
              <a:off x="3671" y="2844"/>
              <a:ext cx="0" cy="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89" name="Line 25"/>
            <p:cNvSpPr>
              <a:spLocks noChangeShapeType="1"/>
            </p:cNvSpPr>
            <p:nvPr/>
          </p:nvSpPr>
          <p:spPr bwMode="auto">
            <a:xfrm>
              <a:off x="3650" y="3600"/>
              <a:ext cx="13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90" name="Line 26"/>
            <p:cNvSpPr>
              <a:spLocks noChangeShapeType="1"/>
            </p:cNvSpPr>
            <p:nvPr/>
          </p:nvSpPr>
          <p:spPr bwMode="auto">
            <a:xfrm>
              <a:off x="4574" y="2844"/>
              <a:ext cx="0" cy="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91" name="Line 27"/>
            <p:cNvSpPr>
              <a:spLocks noChangeShapeType="1"/>
            </p:cNvSpPr>
            <p:nvPr/>
          </p:nvSpPr>
          <p:spPr bwMode="auto">
            <a:xfrm>
              <a:off x="4994" y="2844"/>
              <a:ext cx="0" cy="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92" name="Oval 28"/>
            <p:cNvSpPr>
              <a:spLocks noChangeArrowheads="1"/>
            </p:cNvSpPr>
            <p:nvPr/>
          </p:nvSpPr>
          <p:spPr bwMode="auto">
            <a:xfrm>
              <a:off x="3818" y="2928"/>
              <a:ext cx="588" cy="5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79293" name="Group 29"/>
            <p:cNvGrpSpPr>
              <a:grpSpLocks/>
            </p:cNvGrpSpPr>
            <p:nvPr/>
          </p:nvGrpSpPr>
          <p:grpSpPr bwMode="auto">
            <a:xfrm>
              <a:off x="3944" y="3107"/>
              <a:ext cx="336" cy="252"/>
              <a:chOff x="2688" y="2472"/>
              <a:chExt cx="192" cy="144"/>
            </a:xfrm>
          </p:grpSpPr>
          <p:sp>
            <p:nvSpPr>
              <p:cNvPr id="779294" name="Line 30"/>
              <p:cNvSpPr>
                <a:spLocks noChangeShapeType="1"/>
              </p:cNvSpPr>
              <p:nvPr/>
            </p:nvSpPr>
            <p:spPr bwMode="auto">
              <a:xfrm>
                <a:off x="2688" y="254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295" name="Line 31"/>
              <p:cNvSpPr>
                <a:spLocks noChangeShapeType="1"/>
              </p:cNvSpPr>
              <p:nvPr/>
            </p:nvSpPr>
            <p:spPr bwMode="auto">
              <a:xfrm>
                <a:off x="2778" y="24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79296" name="Text Box 32"/>
            <p:cNvSpPr txBox="1">
              <a:spLocks noChangeArrowheads="1"/>
            </p:cNvSpPr>
            <p:nvPr/>
          </p:nvSpPr>
          <p:spPr bwMode="auto">
            <a:xfrm>
              <a:off x="5078" y="3119"/>
              <a:ext cx="271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latin typeface="Times New Roman" panose="02020603050405020304" pitchFamily="18" charset="0"/>
                </a:rPr>
                <a:t>TV</a:t>
              </a:r>
            </a:p>
          </p:txBody>
        </p:sp>
        <p:sp>
          <p:nvSpPr>
            <p:cNvPr id="779297" name="Line 33"/>
            <p:cNvSpPr>
              <a:spLocks noChangeShapeType="1"/>
            </p:cNvSpPr>
            <p:nvPr/>
          </p:nvSpPr>
          <p:spPr bwMode="auto">
            <a:xfrm>
              <a:off x="3398" y="2844"/>
              <a:ext cx="16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98" name="Line 34"/>
            <p:cNvSpPr>
              <a:spLocks noChangeShapeType="1"/>
            </p:cNvSpPr>
            <p:nvPr/>
          </p:nvSpPr>
          <p:spPr bwMode="auto">
            <a:xfrm>
              <a:off x="3398" y="3600"/>
              <a:ext cx="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99" name="Line 35"/>
            <p:cNvSpPr>
              <a:spLocks noChangeShapeType="1"/>
            </p:cNvSpPr>
            <p:nvPr/>
          </p:nvSpPr>
          <p:spPr bwMode="auto">
            <a:xfrm>
              <a:off x="4574" y="3684"/>
              <a:ext cx="0" cy="16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00" name="Line 36"/>
            <p:cNvSpPr>
              <a:spLocks noChangeShapeType="1"/>
            </p:cNvSpPr>
            <p:nvPr/>
          </p:nvSpPr>
          <p:spPr bwMode="auto">
            <a:xfrm>
              <a:off x="4994" y="3684"/>
              <a:ext cx="0" cy="16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01" name="Line 37"/>
            <p:cNvSpPr>
              <a:spLocks noChangeShapeType="1"/>
            </p:cNvSpPr>
            <p:nvPr/>
          </p:nvSpPr>
          <p:spPr bwMode="auto">
            <a:xfrm>
              <a:off x="3650" y="368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02" name="Line 38"/>
            <p:cNvSpPr>
              <a:spLocks noChangeShapeType="1"/>
            </p:cNvSpPr>
            <p:nvPr/>
          </p:nvSpPr>
          <p:spPr bwMode="auto">
            <a:xfrm>
              <a:off x="3650" y="3768"/>
              <a:ext cx="9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03" name="Line 39"/>
            <p:cNvSpPr>
              <a:spLocks noChangeShapeType="1"/>
            </p:cNvSpPr>
            <p:nvPr/>
          </p:nvSpPr>
          <p:spPr bwMode="auto">
            <a:xfrm>
              <a:off x="3482" y="2844"/>
              <a:ext cx="0" cy="75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04" name="Line 40"/>
            <p:cNvSpPr>
              <a:spLocks noChangeShapeType="1"/>
            </p:cNvSpPr>
            <p:nvPr/>
          </p:nvSpPr>
          <p:spPr bwMode="auto">
            <a:xfrm>
              <a:off x="4994" y="3768"/>
              <a:ext cx="33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05" name="Line 41"/>
            <p:cNvSpPr>
              <a:spLocks noChangeShapeType="1"/>
            </p:cNvSpPr>
            <p:nvPr/>
          </p:nvSpPr>
          <p:spPr bwMode="auto">
            <a:xfrm flipV="1">
              <a:off x="4322" y="2676"/>
              <a:ext cx="252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06" name="Line 42"/>
            <p:cNvSpPr>
              <a:spLocks noChangeShapeType="1"/>
            </p:cNvSpPr>
            <p:nvPr/>
          </p:nvSpPr>
          <p:spPr bwMode="auto">
            <a:xfrm>
              <a:off x="4574" y="2676"/>
              <a:ext cx="50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07" name="Text Box 43"/>
            <p:cNvSpPr txBox="1">
              <a:spLocks noChangeArrowheads="1"/>
            </p:cNvSpPr>
            <p:nvPr/>
          </p:nvSpPr>
          <p:spPr bwMode="auto">
            <a:xfrm>
              <a:off x="4606" y="2526"/>
              <a:ext cx="26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</a:t>
              </a:r>
              <a:r>
                <a:rPr lang="en-US" sz="1200" dirty="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779308" name="Text Box 44"/>
            <p:cNvSpPr txBox="1">
              <a:spLocks noChangeArrowheads="1"/>
            </p:cNvSpPr>
            <p:nvPr/>
          </p:nvSpPr>
          <p:spPr bwMode="auto">
            <a:xfrm>
              <a:off x="3314" y="3139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779309" name="Text Box 45"/>
            <p:cNvSpPr txBox="1">
              <a:spLocks noChangeArrowheads="1"/>
            </p:cNvSpPr>
            <p:nvPr/>
          </p:nvSpPr>
          <p:spPr bwMode="auto">
            <a:xfrm>
              <a:off x="4012" y="3763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779310" name="Text Box 46"/>
            <p:cNvSpPr txBox="1">
              <a:spLocks noChangeArrowheads="1"/>
            </p:cNvSpPr>
            <p:nvPr/>
          </p:nvSpPr>
          <p:spPr bwMode="auto">
            <a:xfrm>
              <a:off x="4662" y="3675"/>
              <a:ext cx="21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>
                  <a:latin typeface="Times New Roman" panose="02020603050405020304" pitchFamily="18" charset="0"/>
                </a:rPr>
                <a:t>15</a:t>
              </a:r>
            </a:p>
          </p:txBody>
        </p:sp>
      </p:grpSp>
      <p:grpSp>
        <p:nvGrpSpPr>
          <p:cNvPr id="779311" name="Group 47"/>
          <p:cNvGrpSpPr>
            <a:grpSpLocks/>
          </p:cNvGrpSpPr>
          <p:nvPr/>
        </p:nvGrpSpPr>
        <p:grpSpPr bwMode="auto">
          <a:xfrm>
            <a:off x="2133600" y="690563"/>
            <a:ext cx="3327400" cy="5022882"/>
            <a:chOff x="520" y="423"/>
            <a:chExt cx="2408" cy="3635"/>
          </a:xfrm>
        </p:grpSpPr>
        <p:sp>
          <p:nvSpPr>
            <p:cNvPr id="779312" name="Line 48"/>
            <p:cNvSpPr>
              <a:spLocks noChangeShapeType="1"/>
            </p:cNvSpPr>
            <p:nvPr/>
          </p:nvSpPr>
          <p:spPr bwMode="auto">
            <a:xfrm>
              <a:off x="864" y="379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13" name="Line 49"/>
            <p:cNvSpPr>
              <a:spLocks noChangeShapeType="1"/>
            </p:cNvSpPr>
            <p:nvPr/>
          </p:nvSpPr>
          <p:spPr bwMode="auto">
            <a:xfrm flipV="1">
              <a:off x="1680" y="3064"/>
              <a:ext cx="1248" cy="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14" name="Line 50"/>
            <p:cNvSpPr>
              <a:spLocks noChangeShapeType="1"/>
            </p:cNvSpPr>
            <p:nvPr/>
          </p:nvSpPr>
          <p:spPr bwMode="auto">
            <a:xfrm flipH="1" flipV="1">
              <a:off x="520" y="3120"/>
              <a:ext cx="115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15" name="Line 51"/>
            <p:cNvSpPr>
              <a:spLocks noChangeShapeType="1"/>
            </p:cNvSpPr>
            <p:nvPr/>
          </p:nvSpPr>
          <p:spPr bwMode="auto">
            <a:xfrm flipV="1">
              <a:off x="1680" y="2640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16" name="Line 52"/>
            <p:cNvSpPr>
              <a:spLocks noChangeShapeType="1"/>
            </p:cNvSpPr>
            <p:nvPr/>
          </p:nvSpPr>
          <p:spPr bwMode="auto">
            <a:xfrm flipV="1">
              <a:off x="800" y="2128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17" name="Line 53"/>
            <p:cNvSpPr>
              <a:spLocks noChangeShapeType="1"/>
            </p:cNvSpPr>
            <p:nvPr/>
          </p:nvSpPr>
          <p:spPr bwMode="auto">
            <a:xfrm flipV="1">
              <a:off x="2896" y="192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18" name="Line 54"/>
            <p:cNvSpPr>
              <a:spLocks noChangeShapeType="1"/>
            </p:cNvSpPr>
            <p:nvPr/>
          </p:nvSpPr>
          <p:spPr bwMode="auto">
            <a:xfrm>
              <a:off x="2544" y="2160"/>
              <a:ext cx="384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779319" name="Group 55"/>
            <p:cNvGrpSpPr>
              <a:grpSpLocks/>
            </p:cNvGrpSpPr>
            <p:nvPr/>
          </p:nvGrpSpPr>
          <p:grpSpPr bwMode="auto">
            <a:xfrm>
              <a:off x="768" y="1440"/>
              <a:ext cx="2160" cy="1256"/>
              <a:chOff x="768" y="1440"/>
              <a:chExt cx="2160" cy="1256"/>
            </a:xfrm>
          </p:grpSpPr>
          <p:sp>
            <p:nvSpPr>
              <p:cNvPr id="779320" name="Line 56"/>
              <p:cNvSpPr>
                <a:spLocks noChangeShapeType="1"/>
              </p:cNvSpPr>
              <p:nvPr/>
            </p:nvSpPr>
            <p:spPr bwMode="auto">
              <a:xfrm flipH="1" flipV="1">
                <a:off x="1968" y="1440"/>
                <a:ext cx="904" cy="5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321" name="Line 57"/>
              <p:cNvSpPr>
                <a:spLocks noChangeShapeType="1"/>
              </p:cNvSpPr>
              <p:nvPr/>
            </p:nvSpPr>
            <p:spPr bwMode="auto">
              <a:xfrm flipV="1">
                <a:off x="816" y="1440"/>
                <a:ext cx="1248" cy="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322" name="Line 58"/>
              <p:cNvSpPr>
                <a:spLocks noChangeShapeType="1"/>
              </p:cNvSpPr>
              <p:nvPr/>
            </p:nvSpPr>
            <p:spPr bwMode="auto">
              <a:xfrm flipV="1">
                <a:off x="1680" y="1968"/>
                <a:ext cx="1248" cy="7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323" name="Line 59"/>
              <p:cNvSpPr>
                <a:spLocks noChangeShapeType="1"/>
              </p:cNvSpPr>
              <p:nvPr/>
            </p:nvSpPr>
            <p:spPr bwMode="auto">
              <a:xfrm flipH="1" flipV="1">
                <a:off x="768" y="2144"/>
                <a:ext cx="904" cy="5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79324" name="Line 60"/>
            <p:cNvSpPr>
              <a:spLocks noChangeShapeType="1"/>
            </p:cNvSpPr>
            <p:nvPr/>
          </p:nvSpPr>
          <p:spPr bwMode="auto">
            <a:xfrm flipH="1" flipV="1">
              <a:off x="1640" y="1672"/>
              <a:ext cx="904" cy="5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25" name="Oval 61"/>
            <p:cNvSpPr>
              <a:spLocks noChangeArrowheads="1"/>
            </p:cNvSpPr>
            <p:nvPr/>
          </p:nvSpPr>
          <p:spPr bwMode="auto">
            <a:xfrm>
              <a:off x="1199" y="1920"/>
              <a:ext cx="904" cy="5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79326" name="Group 62"/>
            <p:cNvGrpSpPr>
              <a:grpSpLocks/>
            </p:cNvGrpSpPr>
            <p:nvPr/>
          </p:nvGrpSpPr>
          <p:grpSpPr bwMode="auto">
            <a:xfrm>
              <a:off x="1008" y="1792"/>
              <a:ext cx="1296" cy="776"/>
              <a:chOff x="1008" y="1792"/>
              <a:chExt cx="1296" cy="776"/>
            </a:xfrm>
          </p:grpSpPr>
          <p:sp>
            <p:nvSpPr>
              <p:cNvPr id="779327" name="Line 63"/>
              <p:cNvSpPr>
                <a:spLocks noChangeShapeType="1"/>
              </p:cNvSpPr>
              <p:nvPr/>
            </p:nvSpPr>
            <p:spPr bwMode="auto">
              <a:xfrm flipV="1">
                <a:off x="1064" y="1824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328" name="Line 64"/>
              <p:cNvSpPr>
                <a:spLocks noChangeShapeType="1"/>
              </p:cNvSpPr>
              <p:nvPr/>
            </p:nvSpPr>
            <p:spPr bwMode="auto">
              <a:xfrm flipV="1">
                <a:off x="1712" y="2200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329" name="Line 65"/>
              <p:cNvSpPr>
                <a:spLocks noChangeShapeType="1"/>
              </p:cNvSpPr>
              <p:nvPr/>
            </p:nvSpPr>
            <p:spPr bwMode="auto">
              <a:xfrm flipH="1" flipV="1">
                <a:off x="1008" y="2176"/>
                <a:ext cx="672" cy="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330" name="Line 66"/>
              <p:cNvSpPr>
                <a:spLocks noChangeShapeType="1"/>
              </p:cNvSpPr>
              <p:nvPr/>
            </p:nvSpPr>
            <p:spPr bwMode="auto">
              <a:xfrm flipH="1" flipV="1">
                <a:off x="1632" y="1792"/>
                <a:ext cx="672" cy="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79331" name="Group 67"/>
            <p:cNvGrpSpPr>
              <a:grpSpLocks/>
            </p:cNvGrpSpPr>
            <p:nvPr/>
          </p:nvGrpSpPr>
          <p:grpSpPr bwMode="auto">
            <a:xfrm>
              <a:off x="1040" y="784"/>
              <a:ext cx="1264" cy="1760"/>
              <a:chOff x="1040" y="784"/>
              <a:chExt cx="1264" cy="1760"/>
            </a:xfrm>
          </p:grpSpPr>
          <p:sp>
            <p:nvSpPr>
              <p:cNvPr id="779332" name="Line 68"/>
              <p:cNvSpPr>
                <a:spLocks noChangeShapeType="1"/>
              </p:cNvSpPr>
              <p:nvPr/>
            </p:nvSpPr>
            <p:spPr bwMode="auto">
              <a:xfrm flipV="1">
                <a:off x="1040" y="784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333" name="Line 69"/>
              <p:cNvSpPr>
                <a:spLocks noChangeShapeType="1"/>
              </p:cNvSpPr>
              <p:nvPr/>
            </p:nvSpPr>
            <p:spPr bwMode="auto">
              <a:xfrm flipV="1">
                <a:off x="1680" y="1152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334" name="Line 70"/>
              <p:cNvSpPr>
                <a:spLocks noChangeShapeType="1"/>
              </p:cNvSpPr>
              <p:nvPr/>
            </p:nvSpPr>
            <p:spPr bwMode="auto">
              <a:xfrm flipV="1">
                <a:off x="2304" y="81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79335" name="Line 71"/>
            <p:cNvSpPr>
              <a:spLocks noChangeShapeType="1"/>
            </p:cNvSpPr>
            <p:nvPr/>
          </p:nvSpPr>
          <p:spPr bwMode="auto">
            <a:xfrm flipV="1">
              <a:off x="1680" y="2208"/>
              <a:ext cx="87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779336" name="Group 72"/>
            <p:cNvGrpSpPr>
              <a:grpSpLocks/>
            </p:cNvGrpSpPr>
            <p:nvPr/>
          </p:nvGrpSpPr>
          <p:grpSpPr bwMode="auto">
            <a:xfrm>
              <a:off x="1008" y="423"/>
              <a:ext cx="1336" cy="745"/>
              <a:chOff x="1008" y="423"/>
              <a:chExt cx="1336" cy="745"/>
            </a:xfrm>
          </p:grpSpPr>
          <p:sp>
            <p:nvSpPr>
              <p:cNvPr id="779337" name="Line 73"/>
              <p:cNvSpPr>
                <a:spLocks noChangeShapeType="1"/>
              </p:cNvSpPr>
              <p:nvPr/>
            </p:nvSpPr>
            <p:spPr bwMode="auto">
              <a:xfrm flipH="1" flipV="1">
                <a:off x="1008" y="768"/>
                <a:ext cx="672" cy="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338" name="Line 74"/>
              <p:cNvSpPr>
                <a:spLocks noChangeShapeType="1"/>
              </p:cNvSpPr>
              <p:nvPr/>
            </p:nvSpPr>
            <p:spPr bwMode="auto">
              <a:xfrm flipH="1" flipV="1">
                <a:off x="1672" y="440"/>
                <a:ext cx="672" cy="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339" name="Line 75"/>
              <p:cNvSpPr>
                <a:spLocks noChangeShapeType="1"/>
              </p:cNvSpPr>
              <p:nvPr/>
            </p:nvSpPr>
            <p:spPr bwMode="auto">
              <a:xfrm flipV="1">
                <a:off x="1688" y="816"/>
                <a:ext cx="616" cy="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340" name="Line 76"/>
              <p:cNvSpPr>
                <a:spLocks noChangeShapeType="1"/>
              </p:cNvSpPr>
              <p:nvPr/>
            </p:nvSpPr>
            <p:spPr bwMode="auto">
              <a:xfrm flipV="1">
                <a:off x="1048" y="423"/>
                <a:ext cx="632" cy="3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79341" name="Line 77"/>
            <p:cNvSpPr>
              <a:spLocks noChangeShapeType="1"/>
            </p:cNvSpPr>
            <p:nvPr/>
          </p:nvSpPr>
          <p:spPr bwMode="auto">
            <a:xfrm flipH="1">
              <a:off x="1056" y="432"/>
              <a:ext cx="57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42" name="Line 78"/>
            <p:cNvSpPr>
              <a:spLocks noChangeShapeType="1"/>
            </p:cNvSpPr>
            <p:nvPr/>
          </p:nvSpPr>
          <p:spPr bwMode="auto">
            <a:xfrm>
              <a:off x="768" y="3264"/>
              <a:ext cx="91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43" name="Rectangle 79"/>
            <p:cNvSpPr>
              <a:spLocks noChangeArrowheads="1"/>
            </p:cNvSpPr>
            <p:nvPr/>
          </p:nvSpPr>
          <p:spPr bwMode="auto">
            <a:xfrm>
              <a:off x="1200" y="1728"/>
              <a:ext cx="912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344" name="Oval 80"/>
            <p:cNvSpPr>
              <a:spLocks noChangeArrowheads="1"/>
            </p:cNvSpPr>
            <p:nvPr/>
          </p:nvSpPr>
          <p:spPr bwMode="auto">
            <a:xfrm rot="-2990556">
              <a:off x="1499" y="1398"/>
              <a:ext cx="612" cy="3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345" name="Line 81"/>
            <p:cNvSpPr>
              <a:spLocks noChangeShapeType="1"/>
            </p:cNvSpPr>
            <p:nvPr/>
          </p:nvSpPr>
          <p:spPr bwMode="auto">
            <a:xfrm>
              <a:off x="1056" y="1488"/>
              <a:ext cx="6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46" name="Line 82"/>
            <p:cNvSpPr>
              <a:spLocks noChangeShapeType="1"/>
            </p:cNvSpPr>
            <p:nvPr/>
          </p:nvSpPr>
          <p:spPr bwMode="auto">
            <a:xfrm flipH="1">
              <a:off x="1696" y="824"/>
              <a:ext cx="57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47" name="Oval 83"/>
            <p:cNvSpPr>
              <a:spLocks noChangeArrowheads="1"/>
            </p:cNvSpPr>
            <p:nvPr/>
          </p:nvSpPr>
          <p:spPr bwMode="auto">
            <a:xfrm rot="-3654505">
              <a:off x="1049" y="756"/>
              <a:ext cx="1211" cy="7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348" name="Line 84"/>
            <p:cNvSpPr>
              <a:spLocks noChangeShapeType="1"/>
            </p:cNvSpPr>
            <p:nvPr/>
          </p:nvSpPr>
          <p:spPr bwMode="auto">
            <a:xfrm>
              <a:off x="1200" y="136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49" name="Line 85"/>
            <p:cNvSpPr>
              <a:spLocks noChangeShapeType="1"/>
            </p:cNvSpPr>
            <p:nvPr/>
          </p:nvSpPr>
          <p:spPr bwMode="auto">
            <a:xfrm>
              <a:off x="2099" y="912"/>
              <a:ext cx="0" cy="13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50" name="Text Box 86"/>
            <p:cNvSpPr txBox="1">
              <a:spLocks noChangeArrowheads="1"/>
            </p:cNvSpPr>
            <p:nvPr/>
          </p:nvSpPr>
          <p:spPr bwMode="auto">
            <a:xfrm>
              <a:off x="1656" y="3791"/>
              <a:ext cx="27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Arial Black" panose="020B0A04020102020204" pitchFamily="34" charset="0"/>
                </a:rPr>
                <a:t>O</a:t>
              </a:r>
            </a:p>
          </p:txBody>
        </p:sp>
      </p:grpSp>
      <p:grpSp>
        <p:nvGrpSpPr>
          <p:cNvPr id="779351" name="Group 87"/>
          <p:cNvGrpSpPr>
            <a:grpSpLocks/>
          </p:cNvGrpSpPr>
          <p:nvPr/>
        </p:nvGrpSpPr>
        <p:grpSpPr bwMode="auto">
          <a:xfrm>
            <a:off x="3529013" y="-76200"/>
            <a:ext cx="1062724" cy="709613"/>
            <a:chOff x="1656" y="61"/>
            <a:chExt cx="770" cy="514"/>
          </a:xfrm>
        </p:grpSpPr>
        <p:sp>
          <p:nvSpPr>
            <p:cNvPr id="779352" name="AutoShape 88"/>
            <p:cNvSpPr>
              <a:spLocks noChangeArrowheads="1"/>
            </p:cNvSpPr>
            <p:nvPr/>
          </p:nvSpPr>
          <p:spPr bwMode="auto">
            <a:xfrm rot="-5432475">
              <a:off x="1704" y="311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353" name="Text Box 89"/>
            <p:cNvSpPr txBox="1">
              <a:spLocks noChangeArrowheads="1"/>
            </p:cNvSpPr>
            <p:nvPr/>
          </p:nvSpPr>
          <p:spPr bwMode="auto">
            <a:xfrm>
              <a:off x="1656" y="61"/>
              <a:ext cx="77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T.V.</a:t>
              </a:r>
            </a:p>
          </p:txBody>
        </p:sp>
      </p:grpSp>
      <p:grpSp>
        <p:nvGrpSpPr>
          <p:cNvPr id="779354" name="Group 90"/>
          <p:cNvGrpSpPr>
            <a:grpSpLocks/>
          </p:cNvGrpSpPr>
          <p:nvPr/>
        </p:nvGrpSpPr>
        <p:grpSpPr bwMode="auto">
          <a:xfrm>
            <a:off x="4648200" y="4403726"/>
            <a:ext cx="1244600" cy="417513"/>
            <a:chOff x="3535" y="2452"/>
            <a:chExt cx="784" cy="263"/>
          </a:xfrm>
        </p:grpSpPr>
        <p:sp>
          <p:nvSpPr>
            <p:cNvPr id="779355" name="AutoShape 91"/>
            <p:cNvSpPr>
              <a:spLocks noChangeArrowheads="1"/>
            </p:cNvSpPr>
            <p:nvPr/>
          </p:nvSpPr>
          <p:spPr bwMode="auto">
            <a:xfrm rot="2041927">
              <a:off x="3535" y="2523"/>
              <a:ext cx="624" cy="192"/>
            </a:xfrm>
            <a:prstGeom prst="leftArrow">
              <a:avLst>
                <a:gd name="adj1" fmla="val 50000"/>
                <a:gd name="adj2" fmla="val 8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356" name="Text Box 92"/>
            <p:cNvSpPr txBox="1">
              <a:spLocks noChangeArrowheads="1"/>
            </p:cNvSpPr>
            <p:nvPr/>
          </p:nvSpPr>
          <p:spPr bwMode="auto">
            <a:xfrm rot="2136515">
              <a:off x="3655" y="2452"/>
              <a:ext cx="6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F.V.</a:t>
              </a:r>
            </a:p>
          </p:txBody>
        </p:sp>
      </p:grpSp>
      <p:sp>
        <p:nvSpPr>
          <p:cNvPr id="779357" name="Text Box 93"/>
          <p:cNvSpPr txBox="1">
            <a:spLocks noChangeArrowheads="1"/>
          </p:cNvSpPr>
          <p:nvPr/>
        </p:nvSpPr>
        <p:spPr bwMode="auto">
          <a:xfrm>
            <a:off x="1752600" y="5638800"/>
            <a:ext cx="4870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>
                <a:latin typeface="Arial Black" panose="020B0A04020102020204" pitchFamily="34" charset="0"/>
              </a:rPr>
              <a:t>PICTORIAL PRESENTATION IS GIVEN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DRAW FV AND TV OF THIS OBJECT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BY FIRST ANGLE PROJECTION METHOD</a:t>
            </a:r>
          </a:p>
        </p:txBody>
      </p:sp>
      <p:sp>
        <p:nvSpPr>
          <p:cNvPr id="779359" name="Text Box 95"/>
          <p:cNvSpPr txBox="1">
            <a:spLocks noChangeArrowheads="1"/>
          </p:cNvSpPr>
          <p:nvPr/>
        </p:nvSpPr>
        <p:spPr bwMode="auto">
          <a:xfrm>
            <a:off x="6553200" y="381000"/>
            <a:ext cx="35499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latin typeface="Times New Roman" panose="02020603050405020304" pitchFamily="18" charset="0"/>
              </a:rPr>
              <a:t>ORTHOGRAPHIC PROJECTIONS</a:t>
            </a:r>
          </a:p>
        </p:txBody>
      </p:sp>
      <p:grpSp>
        <p:nvGrpSpPr>
          <p:cNvPr id="779367" name="Group 103"/>
          <p:cNvGrpSpPr>
            <a:grpSpLocks/>
          </p:cNvGrpSpPr>
          <p:nvPr/>
        </p:nvGrpSpPr>
        <p:grpSpPr bwMode="auto">
          <a:xfrm>
            <a:off x="9540876" y="46038"/>
            <a:ext cx="1096963" cy="182562"/>
            <a:chOff x="5050" y="29"/>
            <a:chExt cx="691" cy="115"/>
          </a:xfrm>
        </p:grpSpPr>
        <p:sp>
          <p:nvSpPr>
            <p:cNvPr id="779368" name="AutoShape 104">
              <a:hlinkClick r:id="rId2" action="ppaction://hlinksldjump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050" y="29"/>
              <a:ext cx="115" cy="115"/>
            </a:xfrm>
            <a:prstGeom prst="actionButtonHom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369" name="AutoShape 105">
              <a:hlinkClick r:id="" action="ppaction://hlinkshowjump?jump=previous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280" y="29"/>
              <a:ext cx="116" cy="115"/>
            </a:xfrm>
            <a:prstGeom prst="actionButtonBackPrevious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370" name="AutoShape 106">
              <a:hlinkClick r:id="" action="ppaction://hlinkshowjump?jump=nex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396" y="29"/>
              <a:ext cx="115" cy="115"/>
            </a:xfrm>
            <a:prstGeom prst="actionButtonForwardNex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371" name="AutoShape 107">
              <a:hlinkClick r:id="" action="ppaction://hlinkshowjump?jump=fir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165" y="29"/>
              <a:ext cx="115" cy="115"/>
            </a:xfrm>
            <a:prstGeom prst="actionButtonBeginning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372" name="AutoShape 108">
              <a:hlinkClick r:id="" action="ppaction://hlinkshowjump?jump=la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511" y="29"/>
              <a:ext cx="115" cy="115"/>
            </a:xfrm>
            <a:prstGeom prst="actionButtonEnd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373" name="AutoShape 109">
              <a:hlinkClick r:id="" action="ppaction://hlinkshowjump?jump=endshow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626" y="29"/>
              <a:ext cx="115" cy="115"/>
            </a:xfrm>
            <a:prstGeom prst="actionButtonBlank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3" name="Group 73"/>
          <p:cNvGrpSpPr>
            <a:grpSpLocks/>
          </p:cNvGrpSpPr>
          <p:nvPr/>
        </p:nvGrpSpPr>
        <p:grpSpPr bwMode="auto">
          <a:xfrm>
            <a:off x="834621" y="163335"/>
            <a:ext cx="2362200" cy="730354"/>
            <a:chOff x="288" y="96"/>
            <a:chExt cx="1488" cy="816"/>
          </a:xfrm>
        </p:grpSpPr>
        <p:sp>
          <p:nvSpPr>
            <p:cNvPr id="104" name="Oval 74"/>
            <p:cNvSpPr>
              <a:spLocks noChangeArrowheads="1"/>
            </p:cNvSpPr>
            <p:nvPr/>
          </p:nvSpPr>
          <p:spPr bwMode="auto">
            <a:xfrm>
              <a:off x="288" y="96"/>
              <a:ext cx="1488" cy="81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5" name="Text Box 75"/>
            <p:cNvSpPr txBox="1">
              <a:spLocks noChangeArrowheads="1"/>
            </p:cNvSpPr>
            <p:nvPr/>
          </p:nvSpPr>
          <p:spPr bwMode="auto">
            <a:xfrm>
              <a:off x="409" y="257"/>
              <a:ext cx="1265" cy="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800" dirty="0">
                  <a:latin typeface="Andalus" panose="02020603050405020304" pitchFamily="18" charset="-78"/>
                  <a:cs typeface="Andalus" panose="02020603050405020304" pitchFamily="18" charset="-78"/>
                </a:rPr>
                <a:t>Example-12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41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77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9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9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9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9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9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9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9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9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35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338" name="Group 2"/>
          <p:cNvGrpSpPr>
            <a:grpSpLocks/>
          </p:cNvGrpSpPr>
          <p:nvPr/>
        </p:nvGrpSpPr>
        <p:grpSpPr bwMode="auto">
          <a:xfrm>
            <a:off x="6096001" y="685801"/>
            <a:ext cx="4327525" cy="3967163"/>
            <a:chOff x="2448" y="528"/>
            <a:chExt cx="1728" cy="1584"/>
          </a:xfrm>
        </p:grpSpPr>
        <p:grpSp>
          <p:nvGrpSpPr>
            <p:cNvPr id="782339" name="Group 3"/>
            <p:cNvGrpSpPr>
              <a:grpSpLocks/>
            </p:cNvGrpSpPr>
            <p:nvPr/>
          </p:nvGrpSpPr>
          <p:grpSpPr bwMode="auto">
            <a:xfrm>
              <a:off x="2928" y="1728"/>
              <a:ext cx="912" cy="313"/>
              <a:chOff x="2400" y="1943"/>
              <a:chExt cx="912" cy="313"/>
            </a:xfrm>
          </p:grpSpPr>
          <p:sp>
            <p:nvSpPr>
              <p:cNvPr id="782340" name="Line 4"/>
              <p:cNvSpPr>
                <a:spLocks noChangeShapeType="1"/>
              </p:cNvSpPr>
              <p:nvPr/>
            </p:nvSpPr>
            <p:spPr bwMode="auto">
              <a:xfrm flipV="1">
                <a:off x="2832" y="1943"/>
                <a:ext cx="480" cy="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2341" name="Line 5"/>
              <p:cNvSpPr>
                <a:spLocks noChangeShapeType="1"/>
              </p:cNvSpPr>
              <p:nvPr/>
            </p:nvSpPr>
            <p:spPr bwMode="auto">
              <a:xfrm flipH="1" flipV="1">
                <a:off x="2400" y="1975"/>
                <a:ext cx="432" cy="2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2342" name="Line 6"/>
            <p:cNvSpPr>
              <a:spLocks noChangeShapeType="1"/>
            </p:cNvSpPr>
            <p:nvPr/>
          </p:nvSpPr>
          <p:spPr bwMode="auto">
            <a:xfrm>
              <a:off x="2640" y="2016"/>
              <a:ext cx="1536" cy="3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43" name="Line 7"/>
            <p:cNvSpPr>
              <a:spLocks noChangeShapeType="1"/>
            </p:cNvSpPr>
            <p:nvPr/>
          </p:nvSpPr>
          <p:spPr bwMode="auto">
            <a:xfrm flipV="1">
              <a:off x="3360" y="115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44" name="Line 8"/>
            <p:cNvSpPr>
              <a:spLocks noChangeShapeType="1"/>
            </p:cNvSpPr>
            <p:nvPr/>
          </p:nvSpPr>
          <p:spPr bwMode="auto">
            <a:xfrm flipV="1">
              <a:off x="3360" y="100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45" name="Line 9"/>
            <p:cNvSpPr>
              <a:spLocks noChangeShapeType="1"/>
            </p:cNvSpPr>
            <p:nvPr/>
          </p:nvSpPr>
          <p:spPr bwMode="auto">
            <a:xfrm>
              <a:off x="3552" y="10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46" name="Line 10"/>
            <p:cNvSpPr>
              <a:spLocks noChangeShapeType="1"/>
            </p:cNvSpPr>
            <p:nvPr/>
          </p:nvSpPr>
          <p:spPr bwMode="auto">
            <a:xfrm flipV="1">
              <a:off x="3552" y="1334"/>
              <a:ext cx="192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47" name="Line 11"/>
            <p:cNvSpPr>
              <a:spLocks noChangeShapeType="1"/>
            </p:cNvSpPr>
            <p:nvPr/>
          </p:nvSpPr>
          <p:spPr bwMode="auto">
            <a:xfrm flipH="1">
              <a:off x="3564" y="1326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48" name="Line 12"/>
            <p:cNvSpPr>
              <a:spLocks noChangeShapeType="1"/>
            </p:cNvSpPr>
            <p:nvPr/>
          </p:nvSpPr>
          <p:spPr bwMode="auto">
            <a:xfrm flipH="1" flipV="1">
              <a:off x="3552" y="12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49" name="Line 13"/>
            <p:cNvSpPr>
              <a:spLocks noChangeShapeType="1"/>
            </p:cNvSpPr>
            <p:nvPr/>
          </p:nvSpPr>
          <p:spPr bwMode="auto">
            <a:xfrm flipH="1" flipV="1">
              <a:off x="2640" y="672"/>
              <a:ext cx="720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50" name="Line 14"/>
            <p:cNvSpPr>
              <a:spLocks noChangeShapeType="1"/>
            </p:cNvSpPr>
            <p:nvPr/>
          </p:nvSpPr>
          <p:spPr bwMode="auto">
            <a:xfrm flipH="1" flipV="1">
              <a:off x="2832" y="528"/>
              <a:ext cx="720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51" name="Line 15"/>
            <p:cNvSpPr>
              <a:spLocks noChangeShapeType="1"/>
            </p:cNvSpPr>
            <p:nvPr/>
          </p:nvSpPr>
          <p:spPr bwMode="auto">
            <a:xfrm flipV="1">
              <a:off x="2640" y="52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52" name="Line 16"/>
            <p:cNvSpPr>
              <a:spLocks noChangeShapeType="1"/>
            </p:cNvSpPr>
            <p:nvPr/>
          </p:nvSpPr>
          <p:spPr bwMode="auto">
            <a:xfrm flipV="1">
              <a:off x="2640" y="67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53" name="Line 17"/>
            <p:cNvSpPr>
              <a:spLocks noChangeShapeType="1"/>
            </p:cNvSpPr>
            <p:nvPr/>
          </p:nvSpPr>
          <p:spPr bwMode="auto">
            <a:xfrm>
              <a:off x="2640" y="1573"/>
              <a:ext cx="726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54" name="Line 18"/>
            <p:cNvSpPr>
              <a:spLocks noChangeShapeType="1"/>
            </p:cNvSpPr>
            <p:nvPr/>
          </p:nvSpPr>
          <p:spPr bwMode="auto">
            <a:xfrm flipV="1">
              <a:off x="2448" y="67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55" name="Line 19"/>
            <p:cNvSpPr>
              <a:spLocks noChangeShapeType="1"/>
            </p:cNvSpPr>
            <p:nvPr/>
          </p:nvSpPr>
          <p:spPr bwMode="auto">
            <a:xfrm flipV="1">
              <a:off x="2454" y="81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56" name="Line 20"/>
            <p:cNvSpPr>
              <a:spLocks noChangeShapeType="1"/>
            </p:cNvSpPr>
            <p:nvPr/>
          </p:nvSpPr>
          <p:spPr bwMode="auto">
            <a:xfrm>
              <a:off x="2448" y="1704"/>
              <a:ext cx="624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57" name="Line 21"/>
            <p:cNvSpPr>
              <a:spLocks noChangeShapeType="1"/>
            </p:cNvSpPr>
            <p:nvPr/>
          </p:nvSpPr>
          <p:spPr bwMode="auto">
            <a:xfrm flipV="1">
              <a:off x="3072" y="196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58" name="Oval 22"/>
            <p:cNvSpPr>
              <a:spLocks noChangeArrowheads="1"/>
            </p:cNvSpPr>
            <p:nvPr/>
          </p:nvSpPr>
          <p:spPr bwMode="auto">
            <a:xfrm>
              <a:off x="2628" y="666"/>
              <a:ext cx="54" cy="5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2359" name="Line 23"/>
            <p:cNvSpPr>
              <a:spLocks noChangeShapeType="1"/>
            </p:cNvSpPr>
            <p:nvPr/>
          </p:nvSpPr>
          <p:spPr bwMode="auto">
            <a:xfrm>
              <a:off x="2640" y="672"/>
              <a:ext cx="624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60" name="Rectangle 24"/>
            <p:cNvSpPr>
              <a:spLocks noChangeArrowheads="1"/>
            </p:cNvSpPr>
            <p:nvPr/>
          </p:nvSpPr>
          <p:spPr bwMode="auto">
            <a:xfrm rot="-1512480">
              <a:off x="2594" y="1209"/>
              <a:ext cx="183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2361" name="Oval 25"/>
            <p:cNvSpPr>
              <a:spLocks noChangeArrowheads="1"/>
            </p:cNvSpPr>
            <p:nvPr/>
          </p:nvSpPr>
          <p:spPr bwMode="auto">
            <a:xfrm rot="1926811">
              <a:off x="2856" y="1824"/>
              <a:ext cx="43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2362" name="Line 26"/>
            <p:cNvSpPr>
              <a:spLocks noChangeShapeType="1"/>
            </p:cNvSpPr>
            <p:nvPr/>
          </p:nvSpPr>
          <p:spPr bwMode="auto">
            <a:xfrm>
              <a:off x="2454" y="810"/>
              <a:ext cx="624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82363" name="Line 27"/>
          <p:cNvSpPr>
            <a:spLocks noChangeShapeType="1"/>
          </p:cNvSpPr>
          <p:nvPr/>
        </p:nvSpPr>
        <p:spPr bwMode="auto">
          <a:xfrm>
            <a:off x="1555751" y="3843338"/>
            <a:ext cx="3871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82364" name="Group 28"/>
          <p:cNvGrpSpPr>
            <a:grpSpLocks/>
          </p:cNvGrpSpPr>
          <p:nvPr/>
        </p:nvGrpSpPr>
        <p:grpSpPr bwMode="auto">
          <a:xfrm>
            <a:off x="3335338" y="2273301"/>
            <a:ext cx="2468562" cy="2189163"/>
            <a:chOff x="1141" y="1432"/>
            <a:chExt cx="1555" cy="1379"/>
          </a:xfrm>
        </p:grpSpPr>
        <p:sp>
          <p:nvSpPr>
            <p:cNvPr id="782365" name="Rectangle 29"/>
            <p:cNvSpPr>
              <a:spLocks noChangeArrowheads="1"/>
            </p:cNvSpPr>
            <p:nvPr/>
          </p:nvSpPr>
          <p:spPr bwMode="auto">
            <a:xfrm>
              <a:off x="1141" y="1432"/>
              <a:ext cx="1186" cy="9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2366" name="Line 30"/>
            <p:cNvSpPr>
              <a:spLocks noChangeShapeType="1"/>
            </p:cNvSpPr>
            <p:nvPr/>
          </p:nvSpPr>
          <p:spPr bwMode="auto">
            <a:xfrm>
              <a:off x="1141" y="1432"/>
              <a:ext cx="988" cy="9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67" name="Line 31"/>
            <p:cNvSpPr>
              <a:spLocks noChangeShapeType="1"/>
            </p:cNvSpPr>
            <p:nvPr/>
          </p:nvSpPr>
          <p:spPr bwMode="auto">
            <a:xfrm>
              <a:off x="1141" y="1959"/>
              <a:ext cx="11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68" name="Text Box 32"/>
            <p:cNvSpPr txBox="1">
              <a:spLocks noChangeArrowheads="1"/>
            </p:cNvSpPr>
            <p:nvPr/>
          </p:nvSpPr>
          <p:spPr bwMode="auto">
            <a:xfrm>
              <a:off x="1470" y="2619"/>
              <a:ext cx="3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latin typeface="Times New Roman" panose="02020603050405020304" pitchFamily="18" charset="0"/>
                </a:rPr>
                <a:t>LSV</a:t>
              </a:r>
            </a:p>
          </p:txBody>
        </p:sp>
        <p:sp>
          <p:nvSpPr>
            <p:cNvPr id="782369" name="Text Box 33"/>
            <p:cNvSpPr txBox="1">
              <a:spLocks noChangeArrowheads="1"/>
            </p:cNvSpPr>
            <p:nvPr/>
          </p:nvSpPr>
          <p:spPr bwMode="auto">
            <a:xfrm>
              <a:off x="2498" y="2223"/>
              <a:ext cx="19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782370" name="Line 34"/>
            <p:cNvSpPr>
              <a:spLocks noChangeShapeType="1"/>
            </p:cNvSpPr>
            <p:nvPr/>
          </p:nvSpPr>
          <p:spPr bwMode="auto">
            <a:xfrm>
              <a:off x="2130" y="2487"/>
              <a:ext cx="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71" name="Line 35"/>
            <p:cNvSpPr>
              <a:spLocks noChangeShapeType="1"/>
            </p:cNvSpPr>
            <p:nvPr/>
          </p:nvSpPr>
          <p:spPr bwMode="auto">
            <a:xfrm>
              <a:off x="1141" y="2465"/>
              <a:ext cx="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72" name="Line 36"/>
            <p:cNvSpPr>
              <a:spLocks noChangeShapeType="1"/>
            </p:cNvSpPr>
            <p:nvPr/>
          </p:nvSpPr>
          <p:spPr bwMode="auto">
            <a:xfrm>
              <a:off x="2393" y="1432"/>
              <a:ext cx="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73" name="Line 37"/>
            <p:cNvSpPr>
              <a:spLocks noChangeShapeType="1"/>
            </p:cNvSpPr>
            <p:nvPr/>
          </p:nvSpPr>
          <p:spPr bwMode="auto">
            <a:xfrm>
              <a:off x="2393" y="1959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74" name="Line 38"/>
            <p:cNvSpPr>
              <a:spLocks noChangeShapeType="1"/>
            </p:cNvSpPr>
            <p:nvPr/>
          </p:nvSpPr>
          <p:spPr bwMode="auto">
            <a:xfrm>
              <a:off x="2393" y="2421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75" name="Line 39"/>
            <p:cNvSpPr>
              <a:spLocks noChangeShapeType="1"/>
            </p:cNvSpPr>
            <p:nvPr/>
          </p:nvSpPr>
          <p:spPr bwMode="auto">
            <a:xfrm>
              <a:off x="2327" y="2487"/>
              <a:ext cx="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76" name="Line 40"/>
            <p:cNvSpPr>
              <a:spLocks noChangeShapeType="1"/>
            </p:cNvSpPr>
            <p:nvPr/>
          </p:nvSpPr>
          <p:spPr bwMode="auto">
            <a:xfrm flipV="1">
              <a:off x="2459" y="1432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77" name="Line 41"/>
            <p:cNvSpPr>
              <a:spLocks noChangeShapeType="1"/>
            </p:cNvSpPr>
            <p:nvPr/>
          </p:nvSpPr>
          <p:spPr bwMode="auto">
            <a:xfrm>
              <a:off x="2459" y="1762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78" name="Line 42"/>
            <p:cNvSpPr>
              <a:spLocks noChangeShapeType="1"/>
            </p:cNvSpPr>
            <p:nvPr/>
          </p:nvSpPr>
          <p:spPr bwMode="auto">
            <a:xfrm flipH="1">
              <a:off x="2327" y="2531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79" name="Line 43"/>
            <p:cNvSpPr>
              <a:spLocks noChangeShapeType="1"/>
            </p:cNvSpPr>
            <p:nvPr/>
          </p:nvSpPr>
          <p:spPr bwMode="auto">
            <a:xfrm>
              <a:off x="1866" y="2536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80" name="Line 44"/>
            <p:cNvSpPr>
              <a:spLocks noChangeShapeType="1"/>
            </p:cNvSpPr>
            <p:nvPr/>
          </p:nvSpPr>
          <p:spPr bwMode="auto">
            <a:xfrm flipH="1">
              <a:off x="1141" y="2536"/>
              <a:ext cx="3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81" name="Line 45"/>
            <p:cNvSpPr>
              <a:spLocks noChangeShapeType="1"/>
            </p:cNvSpPr>
            <p:nvPr/>
          </p:nvSpPr>
          <p:spPr bwMode="auto">
            <a:xfrm>
              <a:off x="2459" y="2223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82" name="Line 46"/>
            <p:cNvSpPr>
              <a:spLocks noChangeShapeType="1"/>
            </p:cNvSpPr>
            <p:nvPr/>
          </p:nvSpPr>
          <p:spPr bwMode="auto">
            <a:xfrm flipV="1">
              <a:off x="2459" y="1959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83" name="Text Box 47"/>
            <p:cNvSpPr txBox="1">
              <a:spLocks noChangeArrowheads="1"/>
            </p:cNvSpPr>
            <p:nvPr/>
          </p:nvSpPr>
          <p:spPr bwMode="auto">
            <a:xfrm>
              <a:off x="2347" y="1574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782384" name="Text Box 48"/>
            <p:cNvSpPr txBox="1">
              <a:spLocks noChangeArrowheads="1"/>
            </p:cNvSpPr>
            <p:nvPr/>
          </p:nvSpPr>
          <p:spPr bwMode="auto">
            <a:xfrm>
              <a:off x="2353" y="2057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782385" name="Text Box 49"/>
            <p:cNvSpPr txBox="1">
              <a:spLocks noChangeArrowheads="1"/>
            </p:cNvSpPr>
            <p:nvPr/>
          </p:nvSpPr>
          <p:spPr bwMode="auto">
            <a:xfrm>
              <a:off x="2116" y="2420"/>
              <a:ext cx="21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82386" name="Text Box 50"/>
            <p:cNvSpPr txBox="1">
              <a:spLocks noChangeArrowheads="1"/>
            </p:cNvSpPr>
            <p:nvPr/>
          </p:nvSpPr>
          <p:spPr bwMode="auto">
            <a:xfrm>
              <a:off x="1564" y="2431"/>
              <a:ext cx="21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50</a:t>
              </a:r>
            </a:p>
          </p:txBody>
        </p:sp>
      </p:grpSp>
      <p:grpSp>
        <p:nvGrpSpPr>
          <p:cNvPr id="782387" name="Group 51"/>
          <p:cNvGrpSpPr>
            <a:grpSpLocks/>
          </p:cNvGrpSpPr>
          <p:nvPr/>
        </p:nvGrpSpPr>
        <p:grpSpPr bwMode="auto">
          <a:xfrm>
            <a:off x="1346200" y="1905000"/>
            <a:ext cx="2197100" cy="2533650"/>
            <a:chOff x="-112" y="1200"/>
            <a:chExt cx="1384" cy="1596"/>
          </a:xfrm>
        </p:grpSpPr>
        <p:sp>
          <p:nvSpPr>
            <p:cNvPr id="782388" name="Rectangle 52"/>
            <p:cNvSpPr>
              <a:spLocks noChangeArrowheads="1"/>
            </p:cNvSpPr>
            <p:nvPr/>
          </p:nvSpPr>
          <p:spPr bwMode="auto">
            <a:xfrm>
              <a:off x="218" y="1432"/>
              <a:ext cx="264" cy="9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2389" name="Line 53"/>
            <p:cNvSpPr>
              <a:spLocks noChangeShapeType="1"/>
            </p:cNvSpPr>
            <p:nvPr/>
          </p:nvSpPr>
          <p:spPr bwMode="auto">
            <a:xfrm>
              <a:off x="482" y="1432"/>
              <a:ext cx="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90" name="Line 54"/>
            <p:cNvSpPr>
              <a:spLocks noChangeShapeType="1"/>
            </p:cNvSpPr>
            <p:nvPr/>
          </p:nvSpPr>
          <p:spPr bwMode="auto">
            <a:xfrm>
              <a:off x="745" y="1432"/>
              <a:ext cx="0" cy="5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91" name="Line 55"/>
            <p:cNvSpPr>
              <a:spLocks noChangeShapeType="1"/>
            </p:cNvSpPr>
            <p:nvPr/>
          </p:nvSpPr>
          <p:spPr bwMode="auto">
            <a:xfrm>
              <a:off x="745" y="1959"/>
              <a:ext cx="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92" name="Line 56"/>
            <p:cNvSpPr>
              <a:spLocks noChangeShapeType="1"/>
            </p:cNvSpPr>
            <p:nvPr/>
          </p:nvSpPr>
          <p:spPr bwMode="auto">
            <a:xfrm flipH="1">
              <a:off x="745" y="1959"/>
              <a:ext cx="264" cy="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93" name="Line 57"/>
            <p:cNvSpPr>
              <a:spLocks noChangeShapeType="1"/>
            </p:cNvSpPr>
            <p:nvPr/>
          </p:nvSpPr>
          <p:spPr bwMode="auto">
            <a:xfrm>
              <a:off x="482" y="2421"/>
              <a:ext cx="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94" name="Text Box 58"/>
            <p:cNvSpPr txBox="1">
              <a:spLocks noChangeArrowheads="1"/>
            </p:cNvSpPr>
            <p:nvPr/>
          </p:nvSpPr>
          <p:spPr bwMode="auto">
            <a:xfrm>
              <a:off x="336" y="2604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latin typeface="Times New Roman" panose="02020603050405020304" pitchFamily="18" charset="0"/>
                </a:rPr>
                <a:t>FV</a:t>
              </a:r>
            </a:p>
          </p:txBody>
        </p:sp>
        <p:sp>
          <p:nvSpPr>
            <p:cNvPr id="782395" name="Line 59"/>
            <p:cNvSpPr>
              <a:spLocks noChangeShapeType="1"/>
            </p:cNvSpPr>
            <p:nvPr/>
          </p:nvSpPr>
          <p:spPr bwMode="auto">
            <a:xfrm>
              <a:off x="-112" y="1894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96" name="Text Box 60"/>
            <p:cNvSpPr txBox="1">
              <a:spLocks noChangeArrowheads="1"/>
            </p:cNvSpPr>
            <p:nvPr/>
          </p:nvSpPr>
          <p:spPr bwMode="auto">
            <a:xfrm>
              <a:off x="-112" y="2223"/>
              <a:ext cx="19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82397" name="Line 61"/>
            <p:cNvSpPr>
              <a:spLocks noChangeShapeType="1"/>
            </p:cNvSpPr>
            <p:nvPr/>
          </p:nvSpPr>
          <p:spPr bwMode="auto">
            <a:xfrm>
              <a:off x="218" y="1256"/>
              <a:ext cx="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98" name="Line 62"/>
            <p:cNvSpPr>
              <a:spLocks noChangeShapeType="1"/>
            </p:cNvSpPr>
            <p:nvPr/>
          </p:nvSpPr>
          <p:spPr bwMode="auto">
            <a:xfrm>
              <a:off x="481" y="1256"/>
              <a:ext cx="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399" name="Line 63"/>
            <p:cNvSpPr>
              <a:spLocks noChangeShapeType="1"/>
            </p:cNvSpPr>
            <p:nvPr/>
          </p:nvSpPr>
          <p:spPr bwMode="auto">
            <a:xfrm>
              <a:off x="745" y="1256"/>
              <a:ext cx="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400" name="Line 64"/>
            <p:cNvSpPr>
              <a:spLocks noChangeShapeType="1"/>
            </p:cNvSpPr>
            <p:nvPr/>
          </p:nvSpPr>
          <p:spPr bwMode="auto">
            <a:xfrm flipV="1">
              <a:off x="1009" y="1256"/>
              <a:ext cx="0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401" name="Line 65"/>
            <p:cNvSpPr>
              <a:spLocks noChangeShapeType="1"/>
            </p:cNvSpPr>
            <p:nvPr/>
          </p:nvSpPr>
          <p:spPr bwMode="auto">
            <a:xfrm>
              <a:off x="-46" y="1322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402" name="Line 66"/>
            <p:cNvSpPr>
              <a:spLocks noChangeShapeType="1"/>
            </p:cNvSpPr>
            <p:nvPr/>
          </p:nvSpPr>
          <p:spPr bwMode="auto">
            <a:xfrm flipH="1">
              <a:off x="1009" y="1306"/>
              <a:ext cx="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2403" name="Text Box 67"/>
            <p:cNvSpPr txBox="1">
              <a:spLocks noChangeArrowheads="1"/>
            </p:cNvSpPr>
            <p:nvPr/>
          </p:nvSpPr>
          <p:spPr bwMode="auto">
            <a:xfrm>
              <a:off x="242" y="1200"/>
              <a:ext cx="21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82404" name="Text Box 68"/>
            <p:cNvSpPr txBox="1">
              <a:spLocks noChangeArrowheads="1"/>
            </p:cNvSpPr>
            <p:nvPr/>
          </p:nvSpPr>
          <p:spPr bwMode="auto">
            <a:xfrm>
              <a:off x="507" y="1200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82405" name="Text Box 69"/>
            <p:cNvSpPr txBox="1">
              <a:spLocks noChangeArrowheads="1"/>
            </p:cNvSpPr>
            <p:nvPr/>
          </p:nvSpPr>
          <p:spPr bwMode="auto">
            <a:xfrm>
              <a:off x="781" y="1200"/>
              <a:ext cx="21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782406" name="Text Box 70"/>
            <p:cNvSpPr txBox="1">
              <a:spLocks noChangeArrowheads="1"/>
            </p:cNvSpPr>
            <p:nvPr/>
          </p:nvSpPr>
          <p:spPr bwMode="auto">
            <a:xfrm>
              <a:off x="87" y="2388"/>
              <a:ext cx="2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Arial Black" panose="020B0A04020102020204" pitchFamily="34" charset="0"/>
                </a:rPr>
                <a:t>O</a:t>
              </a:r>
            </a:p>
          </p:txBody>
        </p:sp>
      </p:grpSp>
      <p:grpSp>
        <p:nvGrpSpPr>
          <p:cNvPr id="782407" name="Group 71"/>
          <p:cNvGrpSpPr>
            <a:grpSpLocks/>
          </p:cNvGrpSpPr>
          <p:nvPr/>
        </p:nvGrpSpPr>
        <p:grpSpPr bwMode="auto">
          <a:xfrm>
            <a:off x="5081588" y="4175125"/>
            <a:ext cx="1216026" cy="420688"/>
            <a:chOff x="417" y="2374"/>
            <a:chExt cx="766" cy="265"/>
          </a:xfrm>
        </p:grpSpPr>
        <p:sp>
          <p:nvSpPr>
            <p:cNvPr id="782408" name="AutoShape 72"/>
            <p:cNvSpPr>
              <a:spLocks noChangeArrowheads="1"/>
            </p:cNvSpPr>
            <p:nvPr/>
          </p:nvSpPr>
          <p:spPr bwMode="auto">
            <a:xfrm rot="8594783">
              <a:off x="591" y="2447"/>
              <a:ext cx="592" cy="192"/>
            </a:xfrm>
            <a:prstGeom prst="leftArrow">
              <a:avLst>
                <a:gd name="adj1" fmla="val 50000"/>
                <a:gd name="adj2" fmla="val 770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2409" name="Text Box 73"/>
            <p:cNvSpPr txBox="1">
              <a:spLocks noChangeArrowheads="1"/>
            </p:cNvSpPr>
            <p:nvPr/>
          </p:nvSpPr>
          <p:spPr bwMode="auto">
            <a:xfrm rot="19430245">
              <a:off x="417" y="2374"/>
              <a:ext cx="6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S.V.</a:t>
              </a:r>
            </a:p>
          </p:txBody>
        </p:sp>
      </p:grpSp>
      <p:grpSp>
        <p:nvGrpSpPr>
          <p:cNvPr id="782410" name="Group 74"/>
          <p:cNvGrpSpPr>
            <a:grpSpLocks/>
          </p:cNvGrpSpPr>
          <p:nvPr/>
        </p:nvGrpSpPr>
        <p:grpSpPr bwMode="auto">
          <a:xfrm>
            <a:off x="9432925" y="4403726"/>
            <a:ext cx="1244600" cy="417513"/>
            <a:chOff x="3535" y="2452"/>
            <a:chExt cx="784" cy="263"/>
          </a:xfrm>
        </p:grpSpPr>
        <p:sp>
          <p:nvSpPr>
            <p:cNvPr id="782411" name="AutoShape 75"/>
            <p:cNvSpPr>
              <a:spLocks noChangeArrowheads="1"/>
            </p:cNvSpPr>
            <p:nvPr/>
          </p:nvSpPr>
          <p:spPr bwMode="auto">
            <a:xfrm rot="2041927">
              <a:off x="3535" y="2523"/>
              <a:ext cx="624" cy="192"/>
            </a:xfrm>
            <a:prstGeom prst="leftArrow">
              <a:avLst>
                <a:gd name="adj1" fmla="val 50000"/>
                <a:gd name="adj2" fmla="val 8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2412" name="Text Box 76"/>
            <p:cNvSpPr txBox="1">
              <a:spLocks noChangeArrowheads="1"/>
            </p:cNvSpPr>
            <p:nvPr/>
          </p:nvSpPr>
          <p:spPr bwMode="auto">
            <a:xfrm rot="2136515">
              <a:off x="3655" y="2452"/>
              <a:ext cx="6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F.V.</a:t>
              </a:r>
            </a:p>
          </p:txBody>
        </p:sp>
      </p:grpSp>
      <p:sp>
        <p:nvSpPr>
          <p:cNvPr id="782413" name="Text Box 77"/>
          <p:cNvSpPr txBox="1">
            <a:spLocks noChangeArrowheads="1"/>
          </p:cNvSpPr>
          <p:nvPr/>
        </p:nvSpPr>
        <p:spPr bwMode="auto">
          <a:xfrm>
            <a:off x="5181600" y="5029200"/>
            <a:ext cx="4870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>
                <a:latin typeface="Arial Black" panose="020B0A04020102020204" pitchFamily="34" charset="0"/>
              </a:rPr>
              <a:t>PICTORIAL PRESENTATION IS GIVEN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DRAW FV AND LSV OF THIS OBJECT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BY FIRST ANGLE PROJECTION METHOD</a:t>
            </a:r>
          </a:p>
        </p:txBody>
      </p:sp>
      <p:sp>
        <p:nvSpPr>
          <p:cNvPr id="782415" name="Text Box 79"/>
          <p:cNvSpPr txBox="1">
            <a:spLocks noChangeArrowheads="1"/>
          </p:cNvSpPr>
          <p:nvPr/>
        </p:nvSpPr>
        <p:spPr bwMode="auto">
          <a:xfrm>
            <a:off x="1905000" y="1371600"/>
            <a:ext cx="35499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latin typeface="Times New Roman" panose="02020603050405020304" pitchFamily="18" charset="0"/>
              </a:rPr>
              <a:t>ORTHOGRAPHIC PROJECTIONS</a:t>
            </a:r>
          </a:p>
        </p:txBody>
      </p:sp>
      <p:grpSp>
        <p:nvGrpSpPr>
          <p:cNvPr id="782423" name="Group 87"/>
          <p:cNvGrpSpPr>
            <a:grpSpLocks/>
          </p:cNvGrpSpPr>
          <p:nvPr/>
        </p:nvGrpSpPr>
        <p:grpSpPr bwMode="auto">
          <a:xfrm>
            <a:off x="9540876" y="46038"/>
            <a:ext cx="1096963" cy="182562"/>
            <a:chOff x="5050" y="29"/>
            <a:chExt cx="691" cy="115"/>
          </a:xfrm>
        </p:grpSpPr>
        <p:sp>
          <p:nvSpPr>
            <p:cNvPr id="782424" name="AutoShape 88">
              <a:hlinkClick r:id="rId2" action="ppaction://hlinksldjump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050" y="29"/>
              <a:ext cx="115" cy="115"/>
            </a:xfrm>
            <a:prstGeom prst="actionButtonHom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2425" name="AutoShape 89">
              <a:hlinkClick r:id="" action="ppaction://hlinkshowjump?jump=previous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280" y="29"/>
              <a:ext cx="116" cy="115"/>
            </a:xfrm>
            <a:prstGeom prst="actionButtonBackPrevious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2426" name="AutoShape 90">
              <a:hlinkClick r:id="" action="ppaction://hlinkshowjump?jump=nex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396" y="29"/>
              <a:ext cx="115" cy="115"/>
            </a:xfrm>
            <a:prstGeom prst="actionButtonForwardNex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2427" name="AutoShape 91">
              <a:hlinkClick r:id="" action="ppaction://hlinkshowjump?jump=fir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165" y="29"/>
              <a:ext cx="115" cy="115"/>
            </a:xfrm>
            <a:prstGeom prst="actionButtonBeginning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2428" name="AutoShape 92">
              <a:hlinkClick r:id="" action="ppaction://hlinkshowjump?jump=la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511" y="29"/>
              <a:ext cx="115" cy="115"/>
            </a:xfrm>
            <a:prstGeom prst="actionButtonEnd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2429" name="AutoShape 93">
              <a:hlinkClick r:id="" action="ppaction://hlinkshowjump?jump=endshow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626" y="29"/>
              <a:ext cx="115" cy="115"/>
            </a:xfrm>
            <a:prstGeom prst="actionButtonBlank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7" name="Group 73"/>
          <p:cNvGrpSpPr>
            <a:grpSpLocks/>
          </p:cNvGrpSpPr>
          <p:nvPr/>
        </p:nvGrpSpPr>
        <p:grpSpPr bwMode="auto">
          <a:xfrm>
            <a:off x="1317773" y="161892"/>
            <a:ext cx="2362200" cy="795370"/>
            <a:chOff x="288" y="96"/>
            <a:chExt cx="1488" cy="816"/>
          </a:xfrm>
        </p:grpSpPr>
        <p:sp>
          <p:nvSpPr>
            <p:cNvPr id="88" name="Oval 74"/>
            <p:cNvSpPr>
              <a:spLocks noChangeArrowheads="1"/>
            </p:cNvSpPr>
            <p:nvPr/>
          </p:nvSpPr>
          <p:spPr bwMode="auto">
            <a:xfrm>
              <a:off x="288" y="96"/>
              <a:ext cx="1488" cy="81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9" name="Text Box 75"/>
            <p:cNvSpPr txBox="1">
              <a:spLocks noChangeArrowheads="1"/>
            </p:cNvSpPr>
            <p:nvPr/>
          </p:nvSpPr>
          <p:spPr bwMode="auto">
            <a:xfrm>
              <a:off x="398" y="254"/>
              <a:ext cx="1265" cy="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800" dirty="0">
                  <a:latin typeface="Andalus" panose="02020603050405020304" pitchFamily="18" charset="-78"/>
                  <a:cs typeface="Andalus" panose="02020603050405020304" pitchFamily="18" charset="-78"/>
                </a:rPr>
                <a:t>Example-13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460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78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8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2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2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2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2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2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2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2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2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63" grpId="0" animBg="1"/>
      <p:bldP spid="78241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6978" name="Object 2"/>
          <p:cNvGraphicFramePr>
            <a:graphicFrameLocks noChangeAspect="1"/>
          </p:cNvGraphicFramePr>
          <p:nvPr/>
        </p:nvGraphicFramePr>
        <p:xfrm>
          <a:off x="1752600" y="1066800"/>
          <a:ext cx="323215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Image" r:id="rId3" imgW="770041" imgH="870857" progId="Photoshop.Image.6">
                  <p:embed/>
                </p:oleObj>
              </mc:Choice>
              <mc:Fallback>
                <p:oleObj name="Image" r:id="rId3" imgW="770041" imgH="870857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066800"/>
                        <a:ext cx="323215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6979" name="Group 3"/>
          <p:cNvGrpSpPr>
            <a:grpSpLocks/>
          </p:cNvGrpSpPr>
          <p:nvPr/>
        </p:nvGrpSpPr>
        <p:grpSpPr bwMode="auto">
          <a:xfrm>
            <a:off x="6119814" y="1371601"/>
            <a:ext cx="2357437" cy="2328863"/>
            <a:chOff x="2895" y="864"/>
            <a:chExt cx="1485" cy="1467"/>
          </a:xfrm>
        </p:grpSpPr>
        <p:grpSp>
          <p:nvGrpSpPr>
            <p:cNvPr id="766980" name="Group 4"/>
            <p:cNvGrpSpPr>
              <a:grpSpLocks/>
            </p:cNvGrpSpPr>
            <p:nvPr/>
          </p:nvGrpSpPr>
          <p:grpSpPr bwMode="auto">
            <a:xfrm>
              <a:off x="2895" y="864"/>
              <a:ext cx="1485" cy="1467"/>
              <a:chOff x="2832" y="1428"/>
              <a:chExt cx="1032" cy="1020"/>
            </a:xfrm>
          </p:grpSpPr>
          <p:sp>
            <p:nvSpPr>
              <p:cNvPr id="766981" name="Line 5"/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82" name="Line 6"/>
              <p:cNvSpPr>
                <a:spLocks noChangeShapeType="1"/>
              </p:cNvSpPr>
              <p:nvPr/>
            </p:nvSpPr>
            <p:spPr bwMode="auto">
              <a:xfrm>
                <a:off x="2832" y="201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83" name="Line 7"/>
              <p:cNvSpPr>
                <a:spLocks noChangeShapeType="1"/>
              </p:cNvSpPr>
              <p:nvPr/>
            </p:nvSpPr>
            <p:spPr bwMode="auto">
              <a:xfrm>
                <a:off x="3696" y="201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84" name="Line 8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85" name="Oval 9"/>
              <p:cNvSpPr>
                <a:spLocks noChangeArrowheads="1"/>
              </p:cNvSpPr>
              <p:nvPr/>
            </p:nvSpPr>
            <p:spPr bwMode="auto">
              <a:xfrm>
                <a:off x="3456" y="1428"/>
                <a:ext cx="336" cy="3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86" name="Rectangle 10"/>
              <p:cNvSpPr>
                <a:spLocks noChangeArrowheads="1"/>
              </p:cNvSpPr>
              <p:nvPr/>
            </p:nvSpPr>
            <p:spPr bwMode="auto">
              <a:xfrm>
                <a:off x="3426" y="1632"/>
                <a:ext cx="378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87" name="Line 11"/>
              <p:cNvSpPr>
                <a:spLocks noChangeShapeType="1"/>
              </p:cNvSpPr>
              <p:nvPr/>
            </p:nvSpPr>
            <p:spPr bwMode="auto">
              <a:xfrm flipV="1">
                <a:off x="3456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88" name="Line 12"/>
              <p:cNvSpPr>
                <a:spLocks noChangeShapeType="1"/>
              </p:cNvSpPr>
              <p:nvPr/>
            </p:nvSpPr>
            <p:spPr bwMode="auto">
              <a:xfrm flipV="1">
                <a:off x="3798" y="1632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89" name="Line 13"/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90" name="Oval 14"/>
              <p:cNvSpPr>
                <a:spLocks noChangeArrowheads="1"/>
              </p:cNvSpPr>
              <p:nvPr/>
            </p:nvSpPr>
            <p:spPr bwMode="auto">
              <a:xfrm>
                <a:off x="3552" y="1548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91" name="Line 15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92" name="Line 16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93" name="Line 17"/>
              <p:cNvSpPr>
                <a:spLocks noChangeShapeType="1"/>
              </p:cNvSpPr>
              <p:nvPr/>
            </p:nvSpPr>
            <p:spPr bwMode="auto">
              <a:xfrm>
                <a:off x="3696" y="229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94" name="Line 18"/>
              <p:cNvSpPr>
                <a:spLocks noChangeShapeType="1"/>
              </p:cNvSpPr>
              <p:nvPr/>
            </p:nvSpPr>
            <p:spPr bwMode="auto">
              <a:xfrm>
                <a:off x="3624" y="223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766995" name="Group 19"/>
              <p:cNvGrpSpPr>
                <a:grpSpLocks/>
              </p:cNvGrpSpPr>
              <p:nvPr/>
            </p:nvGrpSpPr>
            <p:grpSpPr bwMode="auto">
              <a:xfrm>
                <a:off x="2964" y="1824"/>
                <a:ext cx="144" cy="240"/>
                <a:chOff x="4097" y="1824"/>
                <a:chExt cx="96" cy="240"/>
              </a:xfrm>
            </p:grpSpPr>
            <p:sp>
              <p:nvSpPr>
                <p:cNvPr id="766996" name="Line 20"/>
                <p:cNvSpPr>
                  <a:spLocks noChangeShapeType="1"/>
                </p:cNvSpPr>
                <p:nvPr/>
              </p:nvSpPr>
              <p:spPr bwMode="auto">
                <a:xfrm rot="-5400000">
                  <a:off x="4025" y="1943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6997" name="Line 21"/>
                <p:cNvSpPr>
                  <a:spLocks noChangeShapeType="1"/>
                </p:cNvSpPr>
                <p:nvPr/>
              </p:nvSpPr>
              <p:spPr bwMode="auto">
                <a:xfrm rot="-5400000">
                  <a:off x="4121" y="1943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6998" name="Line 22"/>
                <p:cNvSpPr>
                  <a:spLocks noChangeShapeType="1"/>
                </p:cNvSpPr>
                <p:nvPr/>
              </p:nvSpPr>
              <p:spPr bwMode="auto">
                <a:xfrm rot="-5400000">
                  <a:off x="4026" y="194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766999" name="Group 23"/>
            <p:cNvGrpSpPr>
              <a:grpSpLocks/>
            </p:cNvGrpSpPr>
            <p:nvPr/>
          </p:nvGrpSpPr>
          <p:grpSpPr bwMode="auto">
            <a:xfrm>
              <a:off x="3888" y="1000"/>
              <a:ext cx="288" cy="288"/>
              <a:chOff x="2160" y="816"/>
              <a:chExt cx="288" cy="288"/>
            </a:xfrm>
          </p:grpSpPr>
          <p:sp>
            <p:nvSpPr>
              <p:cNvPr id="767000" name="Line 24"/>
              <p:cNvSpPr>
                <a:spLocks noChangeShapeType="1"/>
              </p:cNvSpPr>
              <p:nvPr/>
            </p:nvSpPr>
            <p:spPr bwMode="auto">
              <a:xfrm>
                <a:off x="2304" y="816"/>
                <a:ext cx="0" cy="28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01" name="Line 25"/>
              <p:cNvSpPr>
                <a:spLocks noChangeShapeType="1"/>
              </p:cNvSpPr>
              <p:nvPr/>
            </p:nvSpPr>
            <p:spPr bwMode="auto">
              <a:xfrm rot="5400000">
                <a:off x="2304" y="816"/>
                <a:ext cx="0" cy="28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767002" name="Group 26"/>
          <p:cNvGrpSpPr>
            <a:grpSpLocks/>
          </p:cNvGrpSpPr>
          <p:nvPr/>
        </p:nvGrpSpPr>
        <p:grpSpPr bwMode="auto">
          <a:xfrm>
            <a:off x="6119814" y="4029076"/>
            <a:ext cx="2357437" cy="1425575"/>
            <a:chOff x="2895" y="2538"/>
            <a:chExt cx="1485" cy="898"/>
          </a:xfrm>
        </p:grpSpPr>
        <p:grpSp>
          <p:nvGrpSpPr>
            <p:cNvPr id="767003" name="Group 27"/>
            <p:cNvGrpSpPr>
              <a:grpSpLocks/>
            </p:cNvGrpSpPr>
            <p:nvPr/>
          </p:nvGrpSpPr>
          <p:grpSpPr bwMode="auto">
            <a:xfrm>
              <a:off x="2895" y="2538"/>
              <a:ext cx="1485" cy="898"/>
              <a:chOff x="2832" y="2496"/>
              <a:chExt cx="1032" cy="624"/>
            </a:xfrm>
          </p:grpSpPr>
          <p:sp>
            <p:nvSpPr>
              <p:cNvPr id="767004" name="Line 28"/>
              <p:cNvSpPr>
                <a:spLocks noChangeShapeType="1"/>
              </p:cNvSpPr>
              <p:nvPr/>
            </p:nvSpPr>
            <p:spPr bwMode="auto">
              <a:xfrm>
                <a:off x="3792" y="2544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05" name="Line 29"/>
              <p:cNvSpPr>
                <a:spLocks noChangeShapeType="1"/>
              </p:cNvSpPr>
              <p:nvPr/>
            </p:nvSpPr>
            <p:spPr bwMode="auto">
              <a:xfrm>
                <a:off x="3072" y="307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06" name="Line 30"/>
              <p:cNvSpPr>
                <a:spLocks noChangeShapeType="1"/>
              </p:cNvSpPr>
              <p:nvPr/>
            </p:nvSpPr>
            <p:spPr bwMode="auto">
              <a:xfrm>
                <a:off x="3408" y="268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07" name="Line 31"/>
              <p:cNvSpPr>
                <a:spLocks noChangeShapeType="1"/>
              </p:cNvSpPr>
              <p:nvPr/>
            </p:nvSpPr>
            <p:spPr bwMode="auto">
              <a:xfrm>
                <a:off x="3408" y="292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767008" name="Group 32"/>
              <p:cNvGrpSpPr>
                <a:grpSpLocks/>
              </p:cNvGrpSpPr>
              <p:nvPr/>
            </p:nvGrpSpPr>
            <p:grpSpPr bwMode="auto">
              <a:xfrm>
                <a:off x="2832" y="2544"/>
                <a:ext cx="576" cy="528"/>
                <a:chOff x="2832" y="2544"/>
                <a:chExt cx="576" cy="528"/>
              </a:xfrm>
            </p:grpSpPr>
            <p:sp>
              <p:nvSpPr>
                <p:cNvPr id="767009" name="Line 33"/>
                <p:cNvSpPr>
                  <a:spLocks noChangeShapeType="1"/>
                </p:cNvSpPr>
                <p:nvPr/>
              </p:nvSpPr>
              <p:spPr bwMode="auto">
                <a:xfrm>
                  <a:off x="3408" y="29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10" name="Oval 34"/>
                <p:cNvSpPr>
                  <a:spLocks noChangeArrowheads="1"/>
                </p:cNvSpPr>
                <p:nvPr/>
              </p:nvSpPr>
              <p:spPr bwMode="auto">
                <a:xfrm>
                  <a:off x="2832" y="2544"/>
                  <a:ext cx="528" cy="52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11" name="Line 35"/>
                <p:cNvSpPr>
                  <a:spLocks noChangeShapeType="1"/>
                </p:cNvSpPr>
                <p:nvPr/>
              </p:nvSpPr>
              <p:spPr bwMode="auto">
                <a:xfrm>
                  <a:off x="3408" y="254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12" name="Rectangle 36"/>
                <p:cNvSpPr>
                  <a:spLocks noChangeArrowheads="1"/>
                </p:cNvSpPr>
                <p:nvPr/>
              </p:nvSpPr>
              <p:spPr bwMode="auto">
                <a:xfrm>
                  <a:off x="3120" y="2544"/>
                  <a:ext cx="288" cy="5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67013" name="Line 37"/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767014" name="Group 38"/>
              <p:cNvGrpSpPr>
                <a:grpSpLocks/>
              </p:cNvGrpSpPr>
              <p:nvPr/>
            </p:nvGrpSpPr>
            <p:grpSpPr bwMode="auto">
              <a:xfrm rot="5400000">
                <a:off x="3312" y="2736"/>
                <a:ext cx="624" cy="144"/>
                <a:chOff x="3936" y="1680"/>
                <a:chExt cx="624" cy="96"/>
              </a:xfrm>
            </p:grpSpPr>
            <p:sp>
              <p:nvSpPr>
                <p:cNvPr id="767015" name="Line 39"/>
                <p:cNvSpPr>
                  <a:spLocks noChangeShapeType="1"/>
                </p:cNvSpPr>
                <p:nvPr/>
              </p:nvSpPr>
              <p:spPr bwMode="auto">
                <a:xfrm>
                  <a:off x="3984" y="168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16" name="Line 40"/>
                <p:cNvSpPr>
                  <a:spLocks noChangeShapeType="1"/>
                </p:cNvSpPr>
                <p:nvPr/>
              </p:nvSpPr>
              <p:spPr bwMode="auto">
                <a:xfrm>
                  <a:off x="4368" y="168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17" name="Line 41"/>
                <p:cNvSpPr>
                  <a:spLocks noChangeShapeType="1"/>
                </p:cNvSpPr>
                <p:nvPr/>
              </p:nvSpPr>
              <p:spPr bwMode="auto">
                <a:xfrm>
                  <a:off x="3984" y="177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18" name="Line 42"/>
                <p:cNvSpPr>
                  <a:spLocks noChangeShapeType="1"/>
                </p:cNvSpPr>
                <p:nvPr/>
              </p:nvSpPr>
              <p:spPr bwMode="auto">
                <a:xfrm>
                  <a:off x="3936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19" name="Line 43"/>
                <p:cNvSpPr>
                  <a:spLocks noChangeShapeType="1"/>
                </p:cNvSpPr>
                <p:nvPr/>
              </p:nvSpPr>
              <p:spPr bwMode="auto">
                <a:xfrm>
                  <a:off x="4368" y="177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20" name="Line 44"/>
                <p:cNvSpPr>
                  <a:spLocks noChangeShapeType="1"/>
                </p:cNvSpPr>
                <p:nvPr/>
              </p:nvSpPr>
              <p:spPr bwMode="auto">
                <a:xfrm>
                  <a:off x="4320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67021" name="Oval 45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22" name="Line 46"/>
              <p:cNvSpPr>
                <a:spLocks noChangeShapeType="1"/>
              </p:cNvSpPr>
              <p:nvPr/>
            </p:nvSpPr>
            <p:spPr bwMode="auto">
              <a:xfrm>
                <a:off x="3696" y="2544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23" name="Line 47"/>
              <p:cNvSpPr>
                <a:spLocks noChangeShapeType="1"/>
              </p:cNvSpPr>
              <p:nvPr/>
            </p:nvSpPr>
            <p:spPr bwMode="auto">
              <a:xfrm>
                <a:off x="3696" y="274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24" name="Line 48"/>
              <p:cNvSpPr>
                <a:spLocks noChangeShapeType="1"/>
              </p:cNvSpPr>
              <p:nvPr/>
            </p:nvSpPr>
            <p:spPr bwMode="auto">
              <a:xfrm>
                <a:off x="3696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25" name="Line 49"/>
              <p:cNvSpPr>
                <a:spLocks noChangeShapeType="1"/>
              </p:cNvSpPr>
              <p:nvPr/>
            </p:nvSpPr>
            <p:spPr bwMode="auto">
              <a:xfrm>
                <a:off x="3624" y="281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67026" name="Group 50"/>
            <p:cNvGrpSpPr>
              <a:grpSpLocks/>
            </p:cNvGrpSpPr>
            <p:nvPr/>
          </p:nvGrpSpPr>
          <p:grpSpPr bwMode="auto">
            <a:xfrm>
              <a:off x="3064" y="2840"/>
              <a:ext cx="288" cy="288"/>
              <a:chOff x="2160" y="816"/>
              <a:chExt cx="288" cy="288"/>
            </a:xfrm>
          </p:grpSpPr>
          <p:sp>
            <p:nvSpPr>
              <p:cNvPr id="767027" name="Line 51"/>
              <p:cNvSpPr>
                <a:spLocks noChangeShapeType="1"/>
              </p:cNvSpPr>
              <p:nvPr/>
            </p:nvSpPr>
            <p:spPr bwMode="auto">
              <a:xfrm>
                <a:off x="2304" y="816"/>
                <a:ext cx="0" cy="28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28" name="Line 52"/>
              <p:cNvSpPr>
                <a:spLocks noChangeShapeType="1"/>
              </p:cNvSpPr>
              <p:nvPr/>
            </p:nvSpPr>
            <p:spPr bwMode="auto">
              <a:xfrm rot="5400000">
                <a:off x="2304" y="816"/>
                <a:ext cx="0" cy="28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767029" name="Group 53"/>
          <p:cNvGrpSpPr>
            <a:grpSpLocks/>
          </p:cNvGrpSpPr>
          <p:nvPr/>
        </p:nvGrpSpPr>
        <p:grpSpPr bwMode="auto">
          <a:xfrm>
            <a:off x="8861426" y="1398589"/>
            <a:ext cx="1425575" cy="2301875"/>
            <a:chOff x="4622" y="881"/>
            <a:chExt cx="898" cy="1450"/>
          </a:xfrm>
        </p:grpSpPr>
        <p:grpSp>
          <p:nvGrpSpPr>
            <p:cNvPr id="767030" name="Group 54"/>
            <p:cNvGrpSpPr>
              <a:grpSpLocks/>
            </p:cNvGrpSpPr>
            <p:nvPr/>
          </p:nvGrpSpPr>
          <p:grpSpPr bwMode="auto">
            <a:xfrm>
              <a:off x="4622" y="881"/>
              <a:ext cx="898" cy="1450"/>
              <a:chOff x="3840" y="1440"/>
              <a:chExt cx="624" cy="1008"/>
            </a:xfrm>
          </p:grpSpPr>
          <p:sp>
            <p:nvSpPr>
              <p:cNvPr id="767031" name="Rectangle 55"/>
              <p:cNvSpPr>
                <a:spLocks noChangeArrowheads="1"/>
              </p:cNvSpPr>
              <p:nvPr/>
            </p:nvSpPr>
            <p:spPr bwMode="auto">
              <a:xfrm>
                <a:off x="3888" y="1440"/>
                <a:ext cx="144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32" name="Rectangle 56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144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33" name="Rectangle 57"/>
              <p:cNvSpPr>
                <a:spLocks noChangeArrowheads="1"/>
              </p:cNvSpPr>
              <p:nvPr/>
            </p:nvSpPr>
            <p:spPr bwMode="auto">
              <a:xfrm>
                <a:off x="3888" y="1872"/>
                <a:ext cx="52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34" name="Line 58"/>
              <p:cNvSpPr>
                <a:spLocks noChangeShapeType="1"/>
              </p:cNvSpPr>
              <p:nvPr/>
            </p:nvSpPr>
            <p:spPr bwMode="auto">
              <a:xfrm rot="-5400000">
                <a:off x="4343" y="189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35" name="Oval 59"/>
              <p:cNvSpPr>
                <a:spLocks noChangeArrowheads="1"/>
              </p:cNvSpPr>
              <p:nvPr/>
            </p:nvSpPr>
            <p:spPr bwMode="auto">
              <a:xfrm rot="-5400000">
                <a:off x="3887" y="1920"/>
                <a:ext cx="528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36" name="Line 60"/>
              <p:cNvSpPr>
                <a:spLocks noChangeShapeType="1"/>
              </p:cNvSpPr>
              <p:nvPr/>
            </p:nvSpPr>
            <p:spPr bwMode="auto">
              <a:xfrm rot="-5400000">
                <a:off x="3959" y="189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37" name="Rectangle 61"/>
              <p:cNvSpPr>
                <a:spLocks noChangeArrowheads="1"/>
              </p:cNvSpPr>
              <p:nvPr/>
            </p:nvSpPr>
            <p:spPr bwMode="auto">
              <a:xfrm rot="-5400000">
                <a:off x="4007" y="1800"/>
                <a:ext cx="288" cy="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38" name="Line 62"/>
              <p:cNvSpPr>
                <a:spLocks noChangeShapeType="1"/>
              </p:cNvSpPr>
              <p:nvPr/>
            </p:nvSpPr>
            <p:spPr bwMode="auto">
              <a:xfrm>
                <a:off x="4416" y="182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39" name="Oval 63"/>
              <p:cNvSpPr>
                <a:spLocks noChangeArrowheads="1"/>
              </p:cNvSpPr>
              <p:nvPr/>
            </p:nvSpPr>
            <p:spPr bwMode="auto">
              <a:xfrm>
                <a:off x="4080" y="217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7040" name="Line 64"/>
              <p:cNvSpPr>
                <a:spLocks noChangeShapeType="1"/>
              </p:cNvSpPr>
              <p:nvPr/>
            </p:nvSpPr>
            <p:spPr bwMode="auto">
              <a:xfrm>
                <a:off x="4176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767041" name="Group 65"/>
              <p:cNvGrpSpPr>
                <a:grpSpLocks/>
              </p:cNvGrpSpPr>
              <p:nvPr/>
            </p:nvGrpSpPr>
            <p:grpSpPr bwMode="auto">
              <a:xfrm>
                <a:off x="3840" y="1560"/>
                <a:ext cx="624" cy="144"/>
                <a:chOff x="3840" y="1584"/>
                <a:chExt cx="624" cy="96"/>
              </a:xfrm>
            </p:grpSpPr>
            <p:sp>
              <p:nvSpPr>
                <p:cNvPr id="767042" name="Line 66"/>
                <p:cNvSpPr>
                  <a:spLocks noChangeShapeType="1"/>
                </p:cNvSpPr>
                <p:nvPr/>
              </p:nvSpPr>
              <p:spPr bwMode="auto">
                <a:xfrm>
                  <a:off x="3888" y="158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43" name="Line 67"/>
                <p:cNvSpPr>
                  <a:spLocks noChangeShapeType="1"/>
                </p:cNvSpPr>
                <p:nvPr/>
              </p:nvSpPr>
              <p:spPr bwMode="auto">
                <a:xfrm>
                  <a:off x="4272" y="158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44" name="Line 68"/>
                <p:cNvSpPr>
                  <a:spLocks noChangeShapeType="1"/>
                </p:cNvSpPr>
                <p:nvPr/>
              </p:nvSpPr>
              <p:spPr bwMode="auto">
                <a:xfrm>
                  <a:off x="3888" y="168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45" name="Line 69"/>
                <p:cNvSpPr>
                  <a:spLocks noChangeShapeType="1"/>
                </p:cNvSpPr>
                <p:nvPr/>
              </p:nvSpPr>
              <p:spPr bwMode="auto">
                <a:xfrm>
                  <a:off x="3840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46" name="Line 70"/>
                <p:cNvSpPr>
                  <a:spLocks noChangeShapeType="1"/>
                </p:cNvSpPr>
                <p:nvPr/>
              </p:nvSpPr>
              <p:spPr bwMode="auto">
                <a:xfrm>
                  <a:off x="4272" y="168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47" name="Line 71"/>
                <p:cNvSpPr>
                  <a:spLocks noChangeShapeType="1"/>
                </p:cNvSpPr>
                <p:nvPr/>
              </p:nvSpPr>
              <p:spPr bwMode="auto">
                <a:xfrm>
                  <a:off x="4224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67048" name="Line 72"/>
              <p:cNvSpPr>
                <a:spLocks noChangeShapeType="1"/>
              </p:cNvSpPr>
              <p:nvPr/>
            </p:nvSpPr>
            <p:spPr bwMode="auto">
              <a:xfrm>
                <a:off x="3888" y="20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767049" name="Group 73"/>
              <p:cNvGrpSpPr>
                <a:grpSpLocks/>
              </p:cNvGrpSpPr>
              <p:nvPr/>
            </p:nvGrpSpPr>
            <p:grpSpPr bwMode="auto">
              <a:xfrm>
                <a:off x="4080" y="1824"/>
                <a:ext cx="144" cy="240"/>
                <a:chOff x="4097" y="1824"/>
                <a:chExt cx="96" cy="240"/>
              </a:xfrm>
            </p:grpSpPr>
            <p:sp>
              <p:nvSpPr>
                <p:cNvPr id="767050" name="Line 74"/>
                <p:cNvSpPr>
                  <a:spLocks noChangeShapeType="1"/>
                </p:cNvSpPr>
                <p:nvPr/>
              </p:nvSpPr>
              <p:spPr bwMode="auto">
                <a:xfrm rot="-5400000">
                  <a:off x="4025" y="1943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51" name="Line 75"/>
                <p:cNvSpPr>
                  <a:spLocks noChangeShapeType="1"/>
                </p:cNvSpPr>
                <p:nvPr/>
              </p:nvSpPr>
              <p:spPr bwMode="auto">
                <a:xfrm rot="-5400000">
                  <a:off x="4121" y="1943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52" name="Line 76"/>
                <p:cNvSpPr>
                  <a:spLocks noChangeShapeType="1"/>
                </p:cNvSpPr>
                <p:nvPr/>
              </p:nvSpPr>
              <p:spPr bwMode="auto">
                <a:xfrm rot="-5400000">
                  <a:off x="4026" y="194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67053" name="Line 77"/>
              <p:cNvSpPr>
                <a:spLocks noChangeShapeType="1"/>
              </p:cNvSpPr>
              <p:nvPr/>
            </p:nvSpPr>
            <p:spPr bwMode="auto">
              <a:xfrm>
                <a:off x="3888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67054" name="Group 78"/>
            <p:cNvGrpSpPr>
              <a:grpSpLocks/>
            </p:cNvGrpSpPr>
            <p:nvPr/>
          </p:nvGrpSpPr>
          <p:grpSpPr bwMode="auto">
            <a:xfrm>
              <a:off x="4928" y="1896"/>
              <a:ext cx="288" cy="288"/>
              <a:chOff x="2160" y="816"/>
              <a:chExt cx="288" cy="288"/>
            </a:xfrm>
          </p:grpSpPr>
          <p:sp>
            <p:nvSpPr>
              <p:cNvPr id="767055" name="Line 79"/>
              <p:cNvSpPr>
                <a:spLocks noChangeShapeType="1"/>
              </p:cNvSpPr>
              <p:nvPr/>
            </p:nvSpPr>
            <p:spPr bwMode="auto">
              <a:xfrm>
                <a:off x="2304" y="816"/>
                <a:ext cx="0" cy="28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56" name="Line 80"/>
              <p:cNvSpPr>
                <a:spLocks noChangeShapeType="1"/>
              </p:cNvSpPr>
              <p:nvPr/>
            </p:nvSpPr>
            <p:spPr bwMode="auto">
              <a:xfrm rot="5400000">
                <a:off x="2304" y="816"/>
                <a:ext cx="0" cy="28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767057" name="Group 81"/>
          <p:cNvGrpSpPr>
            <a:grpSpLocks/>
          </p:cNvGrpSpPr>
          <p:nvPr/>
        </p:nvGrpSpPr>
        <p:grpSpPr bwMode="auto">
          <a:xfrm>
            <a:off x="3581401" y="228601"/>
            <a:ext cx="1063626" cy="815975"/>
            <a:chOff x="1656" y="61"/>
            <a:chExt cx="670" cy="514"/>
          </a:xfrm>
        </p:grpSpPr>
        <p:sp>
          <p:nvSpPr>
            <p:cNvPr id="767058" name="AutoShape 82"/>
            <p:cNvSpPr>
              <a:spLocks noChangeArrowheads="1"/>
            </p:cNvSpPr>
            <p:nvPr/>
          </p:nvSpPr>
          <p:spPr bwMode="auto">
            <a:xfrm rot="-5432475">
              <a:off x="1704" y="311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7059" name="Text Box 83"/>
            <p:cNvSpPr txBox="1">
              <a:spLocks noChangeArrowheads="1"/>
            </p:cNvSpPr>
            <p:nvPr/>
          </p:nvSpPr>
          <p:spPr bwMode="auto">
            <a:xfrm>
              <a:off x="1656" y="61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T.V.</a:t>
              </a:r>
            </a:p>
          </p:txBody>
        </p:sp>
      </p:grpSp>
      <p:grpSp>
        <p:nvGrpSpPr>
          <p:cNvPr id="767060" name="Group 84"/>
          <p:cNvGrpSpPr>
            <a:grpSpLocks/>
          </p:cNvGrpSpPr>
          <p:nvPr/>
        </p:nvGrpSpPr>
        <p:grpSpPr bwMode="auto">
          <a:xfrm>
            <a:off x="1500188" y="4479925"/>
            <a:ext cx="1216026" cy="420688"/>
            <a:chOff x="417" y="2374"/>
            <a:chExt cx="766" cy="265"/>
          </a:xfrm>
        </p:grpSpPr>
        <p:sp>
          <p:nvSpPr>
            <p:cNvPr id="767061" name="AutoShape 85"/>
            <p:cNvSpPr>
              <a:spLocks noChangeArrowheads="1"/>
            </p:cNvSpPr>
            <p:nvPr/>
          </p:nvSpPr>
          <p:spPr bwMode="auto">
            <a:xfrm rot="8594783">
              <a:off x="591" y="2447"/>
              <a:ext cx="592" cy="192"/>
            </a:xfrm>
            <a:prstGeom prst="leftArrow">
              <a:avLst>
                <a:gd name="adj1" fmla="val 50000"/>
                <a:gd name="adj2" fmla="val 770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7062" name="Text Box 86"/>
            <p:cNvSpPr txBox="1">
              <a:spLocks noChangeArrowheads="1"/>
            </p:cNvSpPr>
            <p:nvPr/>
          </p:nvSpPr>
          <p:spPr bwMode="auto">
            <a:xfrm rot="19430245">
              <a:off x="417" y="2374"/>
              <a:ext cx="6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S.V.</a:t>
              </a:r>
            </a:p>
          </p:txBody>
        </p:sp>
      </p:grpSp>
      <p:grpSp>
        <p:nvGrpSpPr>
          <p:cNvPr id="767063" name="Group 87"/>
          <p:cNvGrpSpPr>
            <a:grpSpLocks/>
          </p:cNvGrpSpPr>
          <p:nvPr/>
        </p:nvGrpSpPr>
        <p:grpSpPr bwMode="auto">
          <a:xfrm>
            <a:off x="4800600" y="3489326"/>
            <a:ext cx="1244600" cy="417513"/>
            <a:chOff x="3535" y="2452"/>
            <a:chExt cx="784" cy="263"/>
          </a:xfrm>
        </p:grpSpPr>
        <p:sp>
          <p:nvSpPr>
            <p:cNvPr id="767064" name="AutoShape 88"/>
            <p:cNvSpPr>
              <a:spLocks noChangeArrowheads="1"/>
            </p:cNvSpPr>
            <p:nvPr/>
          </p:nvSpPr>
          <p:spPr bwMode="auto">
            <a:xfrm rot="2041927">
              <a:off x="3535" y="2523"/>
              <a:ext cx="624" cy="192"/>
            </a:xfrm>
            <a:prstGeom prst="leftArrow">
              <a:avLst>
                <a:gd name="adj1" fmla="val 50000"/>
                <a:gd name="adj2" fmla="val 8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7065" name="Text Box 89"/>
            <p:cNvSpPr txBox="1">
              <a:spLocks noChangeArrowheads="1"/>
            </p:cNvSpPr>
            <p:nvPr/>
          </p:nvSpPr>
          <p:spPr bwMode="auto">
            <a:xfrm rot="2136515">
              <a:off x="3655" y="2452"/>
              <a:ext cx="6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F.V.</a:t>
              </a:r>
            </a:p>
          </p:txBody>
        </p:sp>
      </p:grpSp>
      <p:sp>
        <p:nvSpPr>
          <p:cNvPr id="767066" name="Text Box 90"/>
          <p:cNvSpPr txBox="1">
            <a:spLocks noChangeArrowheads="1"/>
          </p:cNvSpPr>
          <p:nvPr/>
        </p:nvSpPr>
        <p:spPr bwMode="auto">
          <a:xfrm>
            <a:off x="1892300" y="5721350"/>
            <a:ext cx="4870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>
                <a:latin typeface="Arial Black" panose="020B0A04020102020204" pitchFamily="34" charset="0"/>
              </a:rPr>
              <a:t>PICTORIAL PRESENTATION IS GIVEN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DRAW THREE VIEWS OF THIS OBJECT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BY FIRST ANGLE PROJECTION METHOD</a:t>
            </a:r>
          </a:p>
        </p:txBody>
      </p:sp>
      <p:sp>
        <p:nvSpPr>
          <p:cNvPr id="767068" name="Text Box 92"/>
          <p:cNvSpPr txBox="1">
            <a:spLocks noChangeArrowheads="1"/>
          </p:cNvSpPr>
          <p:nvPr/>
        </p:nvSpPr>
        <p:spPr bwMode="auto">
          <a:xfrm>
            <a:off x="6324600" y="457200"/>
            <a:ext cx="35499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latin typeface="Times New Roman" panose="02020603050405020304" pitchFamily="18" charset="0"/>
              </a:rPr>
              <a:t>ORTHOGRAPHIC PROJECTIONS</a:t>
            </a:r>
          </a:p>
        </p:txBody>
      </p:sp>
      <p:sp>
        <p:nvSpPr>
          <p:cNvPr id="767069" name="Text Box 93"/>
          <p:cNvSpPr txBox="1">
            <a:spLocks noChangeArrowheads="1"/>
          </p:cNvSpPr>
          <p:nvPr/>
        </p:nvSpPr>
        <p:spPr bwMode="auto">
          <a:xfrm>
            <a:off x="6781801" y="990601"/>
            <a:ext cx="11233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FRONT VIEW</a:t>
            </a:r>
          </a:p>
        </p:txBody>
      </p:sp>
      <p:sp>
        <p:nvSpPr>
          <p:cNvPr id="767070" name="Text Box 94"/>
          <p:cNvSpPr txBox="1">
            <a:spLocks noChangeArrowheads="1"/>
          </p:cNvSpPr>
          <p:nvPr/>
        </p:nvSpPr>
        <p:spPr bwMode="auto">
          <a:xfrm>
            <a:off x="6858001" y="5486401"/>
            <a:ext cx="9044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TOP VIEW</a:t>
            </a:r>
          </a:p>
        </p:txBody>
      </p:sp>
      <p:sp>
        <p:nvSpPr>
          <p:cNvPr id="767071" name="Text Box 95"/>
          <p:cNvSpPr txBox="1">
            <a:spLocks noChangeArrowheads="1"/>
          </p:cNvSpPr>
          <p:nvPr/>
        </p:nvSpPr>
        <p:spPr bwMode="auto">
          <a:xfrm>
            <a:off x="8839200" y="9906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L.H.SIDE VIEW</a:t>
            </a:r>
          </a:p>
        </p:txBody>
      </p:sp>
      <p:grpSp>
        <p:nvGrpSpPr>
          <p:cNvPr id="767072" name="Group 96"/>
          <p:cNvGrpSpPr>
            <a:grpSpLocks/>
          </p:cNvGrpSpPr>
          <p:nvPr/>
        </p:nvGrpSpPr>
        <p:grpSpPr bwMode="auto">
          <a:xfrm>
            <a:off x="5867400" y="3429001"/>
            <a:ext cx="4705350" cy="366713"/>
            <a:chOff x="3223" y="2136"/>
            <a:chExt cx="2385" cy="231"/>
          </a:xfrm>
        </p:grpSpPr>
        <p:sp>
          <p:nvSpPr>
            <p:cNvPr id="767073" name="Line 97"/>
            <p:cNvSpPr>
              <a:spLocks noChangeShapeType="1"/>
            </p:cNvSpPr>
            <p:nvPr/>
          </p:nvSpPr>
          <p:spPr bwMode="auto">
            <a:xfrm>
              <a:off x="3408" y="2304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7074" name="Text Box 98"/>
            <p:cNvSpPr txBox="1">
              <a:spLocks noChangeArrowheads="1"/>
            </p:cNvSpPr>
            <p:nvPr/>
          </p:nvSpPr>
          <p:spPr bwMode="auto">
            <a:xfrm>
              <a:off x="3223" y="2136"/>
              <a:ext cx="1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67075" name="Text Box 99"/>
            <p:cNvSpPr txBox="1">
              <a:spLocks noChangeArrowheads="1"/>
            </p:cNvSpPr>
            <p:nvPr/>
          </p:nvSpPr>
          <p:spPr bwMode="auto">
            <a:xfrm>
              <a:off x="5431" y="2136"/>
              <a:ext cx="1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767083" name="Group 107"/>
          <p:cNvGrpSpPr>
            <a:grpSpLocks/>
          </p:cNvGrpSpPr>
          <p:nvPr/>
        </p:nvGrpSpPr>
        <p:grpSpPr bwMode="auto">
          <a:xfrm>
            <a:off x="9540876" y="46038"/>
            <a:ext cx="1096963" cy="182562"/>
            <a:chOff x="5050" y="29"/>
            <a:chExt cx="691" cy="115"/>
          </a:xfrm>
        </p:grpSpPr>
        <p:sp>
          <p:nvSpPr>
            <p:cNvPr id="767084" name="AutoShape 108">
              <a:hlinkClick r:id="rId5" action="ppaction://hlinksldjump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050" y="29"/>
              <a:ext cx="115" cy="115"/>
            </a:xfrm>
            <a:prstGeom prst="actionButtonHom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7085" name="AutoShape 109">
              <a:hlinkClick r:id="" action="ppaction://hlinkshowjump?jump=previous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280" y="29"/>
              <a:ext cx="116" cy="115"/>
            </a:xfrm>
            <a:prstGeom prst="actionButtonBackPrevious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7086" name="AutoShape 110">
              <a:hlinkClick r:id="" action="ppaction://hlinkshowjump?jump=nex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396" y="29"/>
              <a:ext cx="115" cy="115"/>
            </a:xfrm>
            <a:prstGeom prst="actionButtonForwardNex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7087" name="AutoShape 111">
              <a:hlinkClick r:id="" action="ppaction://hlinkshowjump?jump=fir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165" y="29"/>
              <a:ext cx="115" cy="115"/>
            </a:xfrm>
            <a:prstGeom prst="actionButtonBeginning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7088" name="AutoShape 112">
              <a:hlinkClick r:id="" action="ppaction://hlinkshowjump?jump=lastslide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511" y="29"/>
              <a:ext cx="115" cy="115"/>
            </a:xfrm>
            <a:prstGeom prst="actionButtonEnd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7089" name="AutoShape 113">
              <a:hlinkClick r:id="" action="ppaction://hlinkshowjump?jump=endshow" highlightClick="1"/>
            </p:cNvPr>
            <p:cNvSpPr>
              <a:spLocks noChangeAspect="1" noChangeArrowheads="1"/>
            </p:cNvSpPr>
            <p:nvPr/>
          </p:nvSpPr>
          <p:spPr bwMode="auto">
            <a:xfrm>
              <a:off x="5626" y="29"/>
              <a:ext cx="115" cy="115"/>
            </a:xfrm>
            <a:prstGeom prst="actionButtonBlank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7" name="Group 73"/>
          <p:cNvGrpSpPr>
            <a:grpSpLocks/>
          </p:cNvGrpSpPr>
          <p:nvPr/>
        </p:nvGrpSpPr>
        <p:grpSpPr bwMode="auto">
          <a:xfrm>
            <a:off x="940149" y="244003"/>
            <a:ext cx="2362200" cy="791402"/>
            <a:chOff x="288" y="96"/>
            <a:chExt cx="1488" cy="816"/>
          </a:xfrm>
        </p:grpSpPr>
        <p:sp>
          <p:nvSpPr>
            <p:cNvPr id="108" name="Oval 74"/>
            <p:cNvSpPr>
              <a:spLocks noChangeArrowheads="1"/>
            </p:cNvSpPr>
            <p:nvPr/>
          </p:nvSpPr>
          <p:spPr bwMode="auto">
            <a:xfrm>
              <a:off x="288" y="96"/>
              <a:ext cx="1488" cy="81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9" name="Text Box 75"/>
            <p:cNvSpPr txBox="1">
              <a:spLocks noChangeArrowheads="1"/>
            </p:cNvSpPr>
            <p:nvPr/>
          </p:nvSpPr>
          <p:spPr bwMode="auto">
            <a:xfrm>
              <a:off x="407" y="271"/>
              <a:ext cx="1265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800" dirty="0">
                  <a:latin typeface="Andalus" panose="02020603050405020304" pitchFamily="18" charset="-78"/>
                  <a:cs typeface="Andalus" panose="02020603050405020304" pitchFamily="18" charset="-78"/>
                </a:rPr>
                <a:t>Example-14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4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76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7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7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76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7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7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7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67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6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6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7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7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7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67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67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67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67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67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67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67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67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67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68" grpId="0" autoUpdateAnimBg="0"/>
      <p:bldP spid="767069" grpId="0" autoUpdateAnimBg="0"/>
      <p:bldP spid="767070" grpId="0" autoUpdateAnimBg="0"/>
      <p:bldP spid="76707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5915025" y="2133600"/>
            <a:ext cx="4516438" cy="3233738"/>
            <a:chOff x="2766" y="1344"/>
            <a:chExt cx="2845" cy="2037"/>
          </a:xfrm>
        </p:grpSpPr>
        <p:grpSp>
          <p:nvGrpSpPr>
            <p:cNvPr id="94269" name="Group 3"/>
            <p:cNvGrpSpPr>
              <a:grpSpLocks/>
            </p:cNvGrpSpPr>
            <p:nvPr/>
          </p:nvGrpSpPr>
          <p:grpSpPr bwMode="auto">
            <a:xfrm>
              <a:off x="2832" y="1776"/>
              <a:ext cx="2592" cy="1056"/>
              <a:chOff x="2832" y="1776"/>
              <a:chExt cx="2592" cy="1056"/>
            </a:xfrm>
          </p:grpSpPr>
          <p:sp>
            <p:nvSpPr>
              <p:cNvPr id="94302" name="Line 4"/>
              <p:cNvSpPr>
                <a:spLocks noChangeShapeType="1"/>
              </p:cNvSpPr>
              <p:nvPr/>
            </p:nvSpPr>
            <p:spPr bwMode="auto">
              <a:xfrm>
                <a:off x="4224" y="1776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03" name="Line 5"/>
              <p:cNvSpPr>
                <a:spLocks noChangeShapeType="1"/>
              </p:cNvSpPr>
              <p:nvPr/>
            </p:nvSpPr>
            <p:spPr bwMode="auto">
              <a:xfrm flipH="1">
                <a:off x="3888" y="177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04" name="Line 6"/>
              <p:cNvSpPr>
                <a:spLocks noChangeShapeType="1"/>
              </p:cNvSpPr>
              <p:nvPr/>
            </p:nvSpPr>
            <p:spPr bwMode="auto">
              <a:xfrm>
                <a:off x="3888" y="177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05" name="Line 7"/>
              <p:cNvSpPr>
                <a:spLocks noChangeShapeType="1"/>
              </p:cNvSpPr>
              <p:nvPr/>
            </p:nvSpPr>
            <p:spPr bwMode="auto">
              <a:xfrm flipH="1">
                <a:off x="3024" y="24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06" name="Line 8"/>
              <p:cNvSpPr>
                <a:spLocks noChangeShapeType="1"/>
              </p:cNvSpPr>
              <p:nvPr/>
            </p:nvSpPr>
            <p:spPr bwMode="auto">
              <a:xfrm>
                <a:off x="302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07" name="Line 9"/>
              <p:cNvSpPr>
                <a:spLocks noChangeShapeType="1"/>
              </p:cNvSpPr>
              <p:nvPr/>
            </p:nvSpPr>
            <p:spPr bwMode="auto">
              <a:xfrm>
                <a:off x="3024" y="2832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08" name="Line 10"/>
              <p:cNvSpPr>
                <a:spLocks noChangeShapeType="1"/>
              </p:cNvSpPr>
              <p:nvPr/>
            </p:nvSpPr>
            <p:spPr bwMode="auto">
              <a:xfrm>
                <a:off x="3264" y="196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09" name="Line 11"/>
              <p:cNvSpPr>
                <a:spLocks noChangeShapeType="1"/>
              </p:cNvSpPr>
              <p:nvPr/>
            </p:nvSpPr>
            <p:spPr bwMode="auto">
              <a:xfrm>
                <a:off x="3264" y="19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10" name="Line 12"/>
              <p:cNvSpPr>
                <a:spLocks noChangeShapeType="1"/>
              </p:cNvSpPr>
              <p:nvPr/>
            </p:nvSpPr>
            <p:spPr bwMode="auto">
              <a:xfrm>
                <a:off x="3264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11" name="Line 13"/>
              <p:cNvSpPr>
                <a:spLocks noChangeShapeType="1"/>
              </p:cNvSpPr>
              <p:nvPr/>
            </p:nvSpPr>
            <p:spPr bwMode="auto">
              <a:xfrm>
                <a:off x="4464" y="1776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12" name="Line 14"/>
              <p:cNvSpPr>
                <a:spLocks noChangeShapeType="1"/>
              </p:cNvSpPr>
              <p:nvPr/>
            </p:nvSpPr>
            <p:spPr bwMode="auto">
              <a:xfrm>
                <a:off x="4464" y="177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13" name="Line 15"/>
              <p:cNvSpPr>
                <a:spLocks noChangeShapeType="1"/>
              </p:cNvSpPr>
              <p:nvPr/>
            </p:nvSpPr>
            <p:spPr bwMode="auto">
              <a:xfrm>
                <a:off x="4464" y="28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14" name="Line 16"/>
              <p:cNvSpPr>
                <a:spLocks noChangeShapeType="1"/>
              </p:cNvSpPr>
              <p:nvPr/>
            </p:nvSpPr>
            <p:spPr bwMode="auto">
              <a:xfrm>
                <a:off x="5211" y="1776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15" name="Rectangle 17"/>
              <p:cNvSpPr>
                <a:spLocks noChangeArrowheads="1"/>
              </p:cNvSpPr>
              <p:nvPr/>
            </p:nvSpPr>
            <p:spPr bwMode="auto">
              <a:xfrm>
                <a:off x="4692" y="196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94316" name="Line 18"/>
              <p:cNvSpPr>
                <a:spLocks noChangeShapeType="1"/>
              </p:cNvSpPr>
              <p:nvPr/>
            </p:nvSpPr>
            <p:spPr bwMode="auto">
              <a:xfrm flipV="1">
                <a:off x="4608" y="26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17" name="Line 19"/>
              <p:cNvSpPr>
                <a:spLocks noChangeShapeType="1"/>
              </p:cNvSpPr>
              <p:nvPr/>
            </p:nvSpPr>
            <p:spPr bwMode="auto">
              <a:xfrm>
                <a:off x="4608" y="264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18" name="Line 20"/>
              <p:cNvSpPr>
                <a:spLocks noChangeShapeType="1"/>
              </p:cNvSpPr>
              <p:nvPr/>
            </p:nvSpPr>
            <p:spPr bwMode="auto">
              <a:xfrm>
                <a:off x="5088" y="26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19" name="Line 21"/>
              <p:cNvSpPr>
                <a:spLocks noChangeShapeType="1"/>
              </p:cNvSpPr>
              <p:nvPr/>
            </p:nvSpPr>
            <p:spPr bwMode="auto">
              <a:xfrm>
                <a:off x="3024" y="2640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20" name="Line 22"/>
              <p:cNvSpPr>
                <a:spLocks noChangeShapeType="1"/>
              </p:cNvSpPr>
              <p:nvPr/>
            </p:nvSpPr>
            <p:spPr bwMode="auto">
              <a:xfrm>
                <a:off x="5085" y="28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21" name="Line 23"/>
              <p:cNvSpPr>
                <a:spLocks noChangeShapeType="1"/>
              </p:cNvSpPr>
              <p:nvPr/>
            </p:nvSpPr>
            <p:spPr bwMode="auto">
              <a:xfrm>
                <a:off x="4455" y="2448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22" name="Line 24"/>
              <p:cNvSpPr>
                <a:spLocks noChangeShapeType="1"/>
              </p:cNvSpPr>
              <p:nvPr/>
            </p:nvSpPr>
            <p:spPr bwMode="auto">
              <a:xfrm>
                <a:off x="2832" y="2832"/>
                <a:ext cx="259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270" name="Line 25"/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1" name="Line 26"/>
            <p:cNvSpPr>
              <a:spLocks noChangeShapeType="1"/>
            </p:cNvSpPr>
            <p:nvPr/>
          </p:nvSpPr>
          <p:spPr bwMode="auto">
            <a:xfrm flipV="1">
              <a:off x="4224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2" name="Line 27"/>
            <p:cNvSpPr>
              <a:spLocks noChangeShapeType="1"/>
            </p:cNvSpPr>
            <p:nvPr/>
          </p:nvSpPr>
          <p:spPr bwMode="auto">
            <a:xfrm>
              <a:off x="5280" y="24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3" name="Line 28"/>
            <p:cNvSpPr>
              <a:spLocks noChangeShapeType="1"/>
            </p:cNvSpPr>
            <p:nvPr/>
          </p:nvSpPr>
          <p:spPr bwMode="auto">
            <a:xfrm>
              <a:off x="5280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4" name="Line 29"/>
            <p:cNvSpPr>
              <a:spLocks noChangeShapeType="1"/>
            </p:cNvSpPr>
            <p:nvPr/>
          </p:nvSpPr>
          <p:spPr bwMode="auto">
            <a:xfrm>
              <a:off x="4464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5" name="Line 30"/>
            <p:cNvSpPr>
              <a:spLocks noChangeShapeType="1"/>
            </p:cNvSpPr>
            <p:nvPr/>
          </p:nvSpPr>
          <p:spPr bwMode="auto">
            <a:xfrm>
              <a:off x="5232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6" name="Line 31"/>
            <p:cNvSpPr>
              <a:spLocks noChangeShapeType="1"/>
            </p:cNvSpPr>
            <p:nvPr/>
          </p:nvSpPr>
          <p:spPr bwMode="auto">
            <a:xfrm>
              <a:off x="2832" y="26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7" name="Line 32"/>
            <p:cNvSpPr>
              <a:spLocks noChangeShapeType="1"/>
            </p:cNvSpPr>
            <p:nvPr/>
          </p:nvSpPr>
          <p:spPr bwMode="auto">
            <a:xfrm>
              <a:off x="3264" y="1504"/>
              <a:ext cx="0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8" name="Line 33"/>
            <p:cNvSpPr>
              <a:spLocks noChangeShapeType="1"/>
            </p:cNvSpPr>
            <p:nvPr/>
          </p:nvSpPr>
          <p:spPr bwMode="auto">
            <a:xfrm>
              <a:off x="5040" y="14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9" name="Line 34"/>
            <p:cNvSpPr>
              <a:spLocks noChangeShapeType="1"/>
            </p:cNvSpPr>
            <p:nvPr/>
          </p:nvSpPr>
          <p:spPr bwMode="auto">
            <a:xfrm flipH="1">
              <a:off x="4848" y="1488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80" name="Line 35"/>
            <p:cNvSpPr>
              <a:spLocks noChangeShapeType="1"/>
            </p:cNvSpPr>
            <p:nvPr/>
          </p:nvSpPr>
          <p:spPr bwMode="auto">
            <a:xfrm flipV="1">
              <a:off x="5376" y="17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81" name="Line 36"/>
            <p:cNvSpPr>
              <a:spLocks noChangeShapeType="1"/>
            </p:cNvSpPr>
            <p:nvPr/>
          </p:nvSpPr>
          <p:spPr bwMode="auto">
            <a:xfrm>
              <a:off x="5376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82" name="Line 37"/>
            <p:cNvSpPr>
              <a:spLocks noChangeShapeType="1"/>
            </p:cNvSpPr>
            <p:nvPr/>
          </p:nvSpPr>
          <p:spPr bwMode="auto">
            <a:xfrm flipV="1">
              <a:off x="5376" y="28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83" name="Line 38"/>
            <p:cNvSpPr>
              <a:spLocks noChangeShapeType="1"/>
            </p:cNvSpPr>
            <p:nvPr/>
          </p:nvSpPr>
          <p:spPr bwMode="auto">
            <a:xfrm flipH="1">
              <a:off x="4464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84" name="Line 39"/>
            <p:cNvSpPr>
              <a:spLocks noChangeShapeType="1"/>
            </p:cNvSpPr>
            <p:nvPr/>
          </p:nvSpPr>
          <p:spPr bwMode="auto">
            <a:xfrm>
              <a:off x="4992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85" name="Line 40"/>
            <p:cNvSpPr>
              <a:spLocks noChangeShapeType="1"/>
            </p:cNvSpPr>
            <p:nvPr/>
          </p:nvSpPr>
          <p:spPr bwMode="auto">
            <a:xfrm>
              <a:off x="4944" y="29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86" name="Line 41"/>
            <p:cNvSpPr>
              <a:spLocks noChangeShapeType="1"/>
            </p:cNvSpPr>
            <p:nvPr/>
          </p:nvSpPr>
          <p:spPr bwMode="auto">
            <a:xfrm flipH="1">
              <a:off x="4608" y="29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87" name="Line 42"/>
            <p:cNvSpPr>
              <a:spLocks noChangeShapeType="1"/>
            </p:cNvSpPr>
            <p:nvPr/>
          </p:nvSpPr>
          <p:spPr bwMode="auto">
            <a:xfrm>
              <a:off x="2880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88" name="Line 43"/>
            <p:cNvSpPr>
              <a:spLocks noChangeShapeType="1"/>
            </p:cNvSpPr>
            <p:nvPr/>
          </p:nvSpPr>
          <p:spPr bwMode="auto">
            <a:xfrm flipV="1">
              <a:off x="2880" y="28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89" name="Line 44"/>
            <p:cNvSpPr>
              <a:spLocks noChangeShapeType="1"/>
            </p:cNvSpPr>
            <p:nvPr/>
          </p:nvSpPr>
          <p:spPr bwMode="auto">
            <a:xfrm flipH="1">
              <a:off x="3264" y="1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90" name="Line 45"/>
            <p:cNvSpPr>
              <a:spLocks noChangeShapeType="1"/>
            </p:cNvSpPr>
            <p:nvPr/>
          </p:nvSpPr>
          <p:spPr bwMode="auto">
            <a:xfrm>
              <a:off x="3696" y="1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91" name="Line 46"/>
            <p:cNvSpPr>
              <a:spLocks noChangeShapeType="1"/>
            </p:cNvSpPr>
            <p:nvPr/>
          </p:nvSpPr>
          <p:spPr bwMode="auto">
            <a:xfrm flipH="1">
              <a:off x="4224" y="1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92" name="Text Box 47"/>
            <p:cNvSpPr txBox="1">
              <a:spLocks noChangeArrowheads="1"/>
            </p:cNvSpPr>
            <p:nvPr/>
          </p:nvSpPr>
          <p:spPr bwMode="auto">
            <a:xfrm>
              <a:off x="3446" y="1511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94293" name="Text Box 48"/>
            <p:cNvSpPr txBox="1">
              <a:spLocks noChangeArrowheads="1"/>
            </p:cNvSpPr>
            <p:nvPr/>
          </p:nvSpPr>
          <p:spPr bwMode="auto">
            <a:xfrm>
              <a:off x="3950" y="1511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94294" name="Text Box 49"/>
            <p:cNvSpPr txBox="1">
              <a:spLocks noChangeArrowheads="1"/>
            </p:cNvSpPr>
            <p:nvPr/>
          </p:nvSpPr>
          <p:spPr bwMode="auto">
            <a:xfrm>
              <a:off x="4992" y="1344"/>
              <a:ext cx="6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30 SQUARE</a:t>
              </a:r>
            </a:p>
          </p:txBody>
        </p:sp>
        <p:sp>
          <p:nvSpPr>
            <p:cNvPr id="94295" name="Text Box 50"/>
            <p:cNvSpPr txBox="1">
              <a:spLocks noChangeArrowheads="1"/>
            </p:cNvSpPr>
            <p:nvPr/>
          </p:nvSpPr>
          <p:spPr bwMode="auto">
            <a:xfrm>
              <a:off x="5270" y="2567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94296" name="Text Box 51"/>
            <p:cNvSpPr txBox="1">
              <a:spLocks noChangeArrowheads="1"/>
            </p:cNvSpPr>
            <p:nvPr/>
          </p:nvSpPr>
          <p:spPr bwMode="auto">
            <a:xfrm>
              <a:off x="5260" y="2039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94297" name="Text Box 52"/>
            <p:cNvSpPr txBox="1">
              <a:spLocks noChangeArrowheads="1"/>
            </p:cNvSpPr>
            <p:nvPr/>
          </p:nvSpPr>
          <p:spPr bwMode="auto">
            <a:xfrm>
              <a:off x="4732" y="3007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94298" name="Text Box 53"/>
            <p:cNvSpPr txBox="1">
              <a:spLocks noChangeArrowheads="1"/>
            </p:cNvSpPr>
            <p:nvPr/>
          </p:nvSpPr>
          <p:spPr bwMode="auto">
            <a:xfrm>
              <a:off x="4766" y="2855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94299" name="Text Box 54"/>
            <p:cNvSpPr txBox="1">
              <a:spLocks noChangeArrowheads="1"/>
            </p:cNvSpPr>
            <p:nvPr/>
          </p:nvSpPr>
          <p:spPr bwMode="auto">
            <a:xfrm>
              <a:off x="2766" y="2655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4300" name="Text Box 55"/>
            <p:cNvSpPr txBox="1">
              <a:spLocks noChangeArrowheads="1"/>
            </p:cNvSpPr>
            <p:nvPr/>
          </p:nvSpPr>
          <p:spPr bwMode="auto">
            <a:xfrm>
              <a:off x="3613" y="3072"/>
              <a:ext cx="3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F.V.</a:t>
              </a:r>
            </a:p>
          </p:txBody>
        </p:sp>
        <p:sp>
          <p:nvSpPr>
            <p:cNvPr id="94301" name="Text Box 56"/>
            <p:cNvSpPr txBox="1">
              <a:spLocks noChangeArrowheads="1"/>
            </p:cNvSpPr>
            <p:nvPr/>
          </p:nvSpPr>
          <p:spPr bwMode="auto">
            <a:xfrm>
              <a:off x="4711" y="3168"/>
              <a:ext cx="32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S.V.</a:t>
              </a:r>
            </a:p>
          </p:txBody>
        </p:sp>
      </p:grpSp>
      <p:grpSp>
        <p:nvGrpSpPr>
          <p:cNvPr id="94211" name="Group 57"/>
          <p:cNvGrpSpPr>
            <a:grpSpLocks/>
          </p:cNvGrpSpPr>
          <p:nvPr/>
        </p:nvGrpSpPr>
        <p:grpSpPr bwMode="auto">
          <a:xfrm>
            <a:off x="1981200" y="609600"/>
            <a:ext cx="3581400" cy="4394200"/>
            <a:chOff x="336" y="832"/>
            <a:chExt cx="2256" cy="2768"/>
          </a:xfrm>
        </p:grpSpPr>
        <p:grpSp>
          <p:nvGrpSpPr>
            <p:cNvPr id="94226" name="Group 58"/>
            <p:cNvGrpSpPr>
              <a:grpSpLocks/>
            </p:cNvGrpSpPr>
            <p:nvPr/>
          </p:nvGrpSpPr>
          <p:grpSpPr bwMode="auto">
            <a:xfrm>
              <a:off x="336" y="2688"/>
              <a:ext cx="2256" cy="672"/>
              <a:chOff x="2832" y="2694"/>
              <a:chExt cx="2256" cy="672"/>
            </a:xfrm>
          </p:grpSpPr>
          <p:sp>
            <p:nvSpPr>
              <p:cNvPr id="94266" name="Line 59"/>
              <p:cNvSpPr>
                <a:spLocks noChangeShapeType="1"/>
              </p:cNvSpPr>
              <p:nvPr/>
            </p:nvSpPr>
            <p:spPr bwMode="auto">
              <a:xfrm>
                <a:off x="3120" y="3366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67" name="Line 60"/>
              <p:cNvSpPr>
                <a:spLocks noChangeShapeType="1"/>
              </p:cNvSpPr>
              <p:nvPr/>
            </p:nvSpPr>
            <p:spPr bwMode="auto">
              <a:xfrm flipV="1">
                <a:off x="3936" y="2694"/>
                <a:ext cx="1152" cy="67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68" name="Line 61"/>
              <p:cNvSpPr>
                <a:spLocks noChangeShapeType="1"/>
              </p:cNvSpPr>
              <p:nvPr/>
            </p:nvSpPr>
            <p:spPr bwMode="auto">
              <a:xfrm flipH="1" flipV="1">
                <a:off x="2832" y="2790"/>
                <a:ext cx="1104" cy="57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227" name="Line 62"/>
            <p:cNvSpPr>
              <a:spLocks noChangeShapeType="1"/>
            </p:cNvSpPr>
            <p:nvPr/>
          </p:nvSpPr>
          <p:spPr bwMode="auto">
            <a:xfrm flipV="1">
              <a:off x="1440" y="292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8" name="Line 63"/>
            <p:cNvSpPr>
              <a:spLocks noChangeShapeType="1"/>
            </p:cNvSpPr>
            <p:nvPr/>
          </p:nvSpPr>
          <p:spPr bwMode="auto">
            <a:xfrm flipV="1">
              <a:off x="1440" y="2438"/>
              <a:ext cx="816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9" name="Line 64"/>
            <p:cNvSpPr>
              <a:spLocks noChangeShapeType="1"/>
            </p:cNvSpPr>
            <p:nvPr/>
          </p:nvSpPr>
          <p:spPr bwMode="auto">
            <a:xfrm flipV="1">
              <a:off x="2256" y="1380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0" name="Line 65"/>
            <p:cNvSpPr>
              <a:spLocks noChangeShapeType="1"/>
            </p:cNvSpPr>
            <p:nvPr/>
          </p:nvSpPr>
          <p:spPr bwMode="auto">
            <a:xfrm flipH="1" flipV="1">
              <a:off x="1392" y="968"/>
              <a:ext cx="864" cy="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1" name="Line 66"/>
            <p:cNvSpPr>
              <a:spLocks noChangeShapeType="1"/>
            </p:cNvSpPr>
            <p:nvPr/>
          </p:nvSpPr>
          <p:spPr bwMode="auto">
            <a:xfrm flipH="1" flipV="1">
              <a:off x="1392" y="2016"/>
              <a:ext cx="864" cy="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2" name="Line 67"/>
            <p:cNvSpPr>
              <a:spLocks noChangeShapeType="1"/>
            </p:cNvSpPr>
            <p:nvPr/>
          </p:nvSpPr>
          <p:spPr bwMode="auto">
            <a:xfrm flipV="1">
              <a:off x="1392" y="960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3" name="Line 68"/>
            <p:cNvSpPr>
              <a:spLocks noChangeShapeType="1"/>
            </p:cNvSpPr>
            <p:nvPr/>
          </p:nvSpPr>
          <p:spPr bwMode="auto">
            <a:xfrm flipV="1">
              <a:off x="2544" y="1248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4" name="Line 69"/>
            <p:cNvSpPr>
              <a:spLocks noChangeShapeType="1"/>
            </p:cNvSpPr>
            <p:nvPr/>
          </p:nvSpPr>
          <p:spPr bwMode="auto">
            <a:xfrm flipH="1" flipV="1">
              <a:off x="1638" y="832"/>
              <a:ext cx="912" cy="4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5" name="Line 70"/>
            <p:cNvSpPr>
              <a:spLocks noChangeShapeType="1"/>
            </p:cNvSpPr>
            <p:nvPr/>
          </p:nvSpPr>
          <p:spPr bwMode="auto">
            <a:xfrm flipV="1">
              <a:off x="2256" y="1248"/>
              <a:ext cx="28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6" name="Line 71"/>
            <p:cNvSpPr>
              <a:spLocks noChangeShapeType="1"/>
            </p:cNvSpPr>
            <p:nvPr/>
          </p:nvSpPr>
          <p:spPr bwMode="auto">
            <a:xfrm flipV="1">
              <a:off x="1395" y="834"/>
              <a:ext cx="28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7" name="Line 72"/>
            <p:cNvSpPr>
              <a:spLocks noChangeShapeType="1"/>
            </p:cNvSpPr>
            <p:nvPr/>
          </p:nvSpPr>
          <p:spPr bwMode="auto">
            <a:xfrm flipH="1" flipV="1">
              <a:off x="579" y="2505"/>
              <a:ext cx="864" cy="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8" name="Line 73"/>
            <p:cNvSpPr>
              <a:spLocks noChangeShapeType="1"/>
            </p:cNvSpPr>
            <p:nvPr/>
          </p:nvSpPr>
          <p:spPr bwMode="auto">
            <a:xfrm flipV="1">
              <a:off x="576" y="2016"/>
              <a:ext cx="816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9" name="Line 74"/>
            <p:cNvSpPr>
              <a:spLocks noChangeShapeType="1"/>
            </p:cNvSpPr>
            <p:nvPr/>
          </p:nvSpPr>
          <p:spPr bwMode="auto">
            <a:xfrm flipV="1">
              <a:off x="576" y="249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240" name="Group 75"/>
            <p:cNvGrpSpPr>
              <a:grpSpLocks/>
            </p:cNvGrpSpPr>
            <p:nvPr/>
          </p:nvGrpSpPr>
          <p:grpSpPr bwMode="auto">
            <a:xfrm>
              <a:off x="1584" y="1344"/>
              <a:ext cx="471" cy="804"/>
              <a:chOff x="1488" y="1056"/>
              <a:chExt cx="864" cy="1476"/>
            </a:xfrm>
          </p:grpSpPr>
          <p:sp>
            <p:nvSpPr>
              <p:cNvPr id="94262" name="Line 76"/>
              <p:cNvSpPr>
                <a:spLocks noChangeShapeType="1"/>
              </p:cNvSpPr>
              <p:nvPr/>
            </p:nvSpPr>
            <p:spPr bwMode="auto">
              <a:xfrm flipV="1">
                <a:off x="2352" y="1476"/>
                <a:ext cx="0" cy="10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63" name="Line 77"/>
              <p:cNvSpPr>
                <a:spLocks noChangeShapeType="1"/>
              </p:cNvSpPr>
              <p:nvPr/>
            </p:nvSpPr>
            <p:spPr bwMode="auto">
              <a:xfrm flipH="1" flipV="1">
                <a:off x="1488" y="1064"/>
                <a:ext cx="864" cy="4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64" name="Line 78"/>
              <p:cNvSpPr>
                <a:spLocks noChangeShapeType="1"/>
              </p:cNvSpPr>
              <p:nvPr/>
            </p:nvSpPr>
            <p:spPr bwMode="auto">
              <a:xfrm flipH="1" flipV="1">
                <a:off x="1488" y="2112"/>
                <a:ext cx="864" cy="41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65" name="Line 79"/>
              <p:cNvSpPr>
                <a:spLocks noChangeShapeType="1"/>
              </p:cNvSpPr>
              <p:nvPr/>
            </p:nvSpPr>
            <p:spPr bwMode="auto">
              <a:xfrm flipV="1">
                <a:off x="1488" y="1056"/>
                <a:ext cx="0" cy="10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241" name="Line 80"/>
            <p:cNvSpPr>
              <a:spLocks noChangeShapeType="1"/>
            </p:cNvSpPr>
            <p:nvPr/>
          </p:nvSpPr>
          <p:spPr bwMode="auto">
            <a:xfrm flipV="1">
              <a:off x="912" y="1353"/>
              <a:ext cx="672" cy="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42" name="Line 81"/>
            <p:cNvSpPr>
              <a:spLocks noChangeShapeType="1"/>
            </p:cNvSpPr>
            <p:nvPr/>
          </p:nvSpPr>
          <p:spPr bwMode="auto">
            <a:xfrm flipV="1">
              <a:off x="1392" y="2133"/>
              <a:ext cx="654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243" name="Group 82"/>
            <p:cNvGrpSpPr>
              <a:grpSpLocks/>
            </p:cNvGrpSpPr>
            <p:nvPr/>
          </p:nvGrpSpPr>
          <p:grpSpPr bwMode="auto">
            <a:xfrm>
              <a:off x="921" y="1728"/>
              <a:ext cx="471" cy="804"/>
              <a:chOff x="1488" y="1056"/>
              <a:chExt cx="864" cy="1476"/>
            </a:xfrm>
          </p:grpSpPr>
          <p:sp>
            <p:nvSpPr>
              <p:cNvPr id="94258" name="Line 83"/>
              <p:cNvSpPr>
                <a:spLocks noChangeShapeType="1"/>
              </p:cNvSpPr>
              <p:nvPr/>
            </p:nvSpPr>
            <p:spPr bwMode="auto">
              <a:xfrm flipV="1">
                <a:off x="2352" y="1476"/>
                <a:ext cx="0" cy="10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59" name="Line 84"/>
              <p:cNvSpPr>
                <a:spLocks noChangeShapeType="1"/>
              </p:cNvSpPr>
              <p:nvPr/>
            </p:nvSpPr>
            <p:spPr bwMode="auto">
              <a:xfrm flipH="1" flipV="1">
                <a:off x="1488" y="1064"/>
                <a:ext cx="864" cy="4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60" name="Line 85"/>
              <p:cNvSpPr>
                <a:spLocks noChangeShapeType="1"/>
              </p:cNvSpPr>
              <p:nvPr/>
            </p:nvSpPr>
            <p:spPr bwMode="auto">
              <a:xfrm flipH="1" flipV="1">
                <a:off x="1488" y="2112"/>
                <a:ext cx="864" cy="41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61" name="Line 86"/>
              <p:cNvSpPr>
                <a:spLocks noChangeShapeType="1"/>
              </p:cNvSpPr>
              <p:nvPr/>
            </p:nvSpPr>
            <p:spPr bwMode="auto">
              <a:xfrm flipV="1">
                <a:off x="1488" y="1056"/>
                <a:ext cx="0" cy="10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244" name="AutoShape 87"/>
            <p:cNvSpPr>
              <a:spLocks noChangeArrowheads="1"/>
            </p:cNvSpPr>
            <p:nvPr/>
          </p:nvSpPr>
          <p:spPr bwMode="auto">
            <a:xfrm rot="1454910" flipH="1">
              <a:off x="866" y="1923"/>
              <a:ext cx="590" cy="430"/>
            </a:xfrm>
            <a:prstGeom prst="parallelogram">
              <a:avLst>
                <a:gd name="adj" fmla="val 34302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4245" name="Oval 88"/>
            <p:cNvSpPr>
              <a:spLocks noChangeArrowheads="1"/>
            </p:cNvSpPr>
            <p:nvPr/>
          </p:nvSpPr>
          <p:spPr bwMode="auto">
            <a:xfrm>
              <a:off x="1365" y="1470"/>
              <a:ext cx="48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4246" name="Oval 89"/>
            <p:cNvSpPr>
              <a:spLocks noChangeArrowheads="1"/>
            </p:cNvSpPr>
            <p:nvPr/>
          </p:nvSpPr>
          <p:spPr bwMode="auto">
            <a:xfrm>
              <a:off x="1548" y="1383"/>
              <a:ext cx="84" cy="5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4247" name="Oval 90"/>
            <p:cNvSpPr>
              <a:spLocks noChangeArrowheads="1"/>
            </p:cNvSpPr>
            <p:nvPr/>
          </p:nvSpPr>
          <p:spPr bwMode="auto">
            <a:xfrm rot="1476605">
              <a:off x="1499" y="1949"/>
              <a:ext cx="57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4248" name="Line 91"/>
            <p:cNvSpPr>
              <a:spLocks noChangeShapeType="1"/>
            </p:cNvSpPr>
            <p:nvPr/>
          </p:nvSpPr>
          <p:spPr bwMode="auto">
            <a:xfrm flipV="1">
              <a:off x="1392" y="1572"/>
              <a:ext cx="663" cy="3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49" name="Oval 92"/>
            <p:cNvSpPr>
              <a:spLocks noChangeArrowheads="1"/>
            </p:cNvSpPr>
            <p:nvPr/>
          </p:nvSpPr>
          <p:spPr bwMode="auto">
            <a:xfrm rot="1476605">
              <a:off x="1399" y="2084"/>
              <a:ext cx="475" cy="7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4250" name="Line 93"/>
            <p:cNvSpPr>
              <a:spLocks noChangeShapeType="1"/>
            </p:cNvSpPr>
            <p:nvPr/>
          </p:nvSpPr>
          <p:spPr bwMode="auto">
            <a:xfrm flipV="1">
              <a:off x="720" y="278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51" name="Line 94"/>
            <p:cNvSpPr>
              <a:spLocks noChangeShapeType="1"/>
            </p:cNvSpPr>
            <p:nvPr/>
          </p:nvSpPr>
          <p:spPr bwMode="auto">
            <a:xfrm>
              <a:off x="720" y="2784"/>
              <a:ext cx="57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52" name="Line 95"/>
            <p:cNvSpPr>
              <a:spLocks noChangeShapeType="1"/>
            </p:cNvSpPr>
            <p:nvPr/>
          </p:nvSpPr>
          <p:spPr bwMode="auto">
            <a:xfrm flipV="1">
              <a:off x="1296" y="307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53" name="Line 96"/>
            <p:cNvSpPr>
              <a:spLocks noChangeShapeType="1"/>
            </p:cNvSpPr>
            <p:nvPr/>
          </p:nvSpPr>
          <p:spPr bwMode="auto">
            <a:xfrm flipV="1">
              <a:off x="720" y="2880"/>
              <a:ext cx="19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54" name="Line 97"/>
            <p:cNvSpPr>
              <a:spLocks noChangeShapeType="1"/>
            </p:cNvSpPr>
            <p:nvPr/>
          </p:nvSpPr>
          <p:spPr bwMode="auto">
            <a:xfrm flipH="1" flipV="1">
              <a:off x="1292" y="3268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55" name="Line 98"/>
            <p:cNvSpPr>
              <a:spLocks noChangeShapeType="1"/>
            </p:cNvSpPr>
            <p:nvPr/>
          </p:nvSpPr>
          <p:spPr bwMode="auto">
            <a:xfrm flipH="1" flipV="1">
              <a:off x="576" y="2906"/>
              <a:ext cx="144" cy="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56" name="Line 99"/>
            <p:cNvSpPr>
              <a:spLocks noChangeShapeType="1"/>
            </p:cNvSpPr>
            <p:nvPr/>
          </p:nvSpPr>
          <p:spPr bwMode="auto">
            <a:xfrm flipV="1">
              <a:off x="1444" y="2696"/>
              <a:ext cx="1104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57" name="Text Box 100"/>
            <p:cNvSpPr txBox="1">
              <a:spLocks noChangeArrowheads="1"/>
            </p:cNvSpPr>
            <p:nvPr/>
          </p:nvSpPr>
          <p:spPr bwMode="auto">
            <a:xfrm>
              <a:off x="1344" y="3388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 Black" panose="020B0A04020102020204" pitchFamily="34" charset="0"/>
                </a:rPr>
                <a:t>O</a:t>
              </a:r>
            </a:p>
          </p:txBody>
        </p:sp>
      </p:grpSp>
      <p:grpSp>
        <p:nvGrpSpPr>
          <p:cNvPr id="33893" name="Group 101"/>
          <p:cNvGrpSpPr>
            <a:grpSpLocks/>
          </p:cNvGrpSpPr>
          <p:nvPr/>
        </p:nvGrpSpPr>
        <p:grpSpPr bwMode="auto">
          <a:xfrm>
            <a:off x="1524001" y="4267201"/>
            <a:ext cx="1192213" cy="404813"/>
            <a:chOff x="432" y="2384"/>
            <a:chExt cx="751" cy="255"/>
          </a:xfrm>
        </p:grpSpPr>
        <p:sp>
          <p:nvSpPr>
            <p:cNvPr id="94224" name="AutoShape 102"/>
            <p:cNvSpPr>
              <a:spLocks noChangeArrowheads="1"/>
            </p:cNvSpPr>
            <p:nvPr/>
          </p:nvSpPr>
          <p:spPr bwMode="auto">
            <a:xfrm rot="8594783">
              <a:off x="591" y="2447"/>
              <a:ext cx="592" cy="192"/>
            </a:xfrm>
            <a:prstGeom prst="leftArrow">
              <a:avLst>
                <a:gd name="adj1" fmla="val 50000"/>
                <a:gd name="adj2" fmla="val 770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4225" name="Text Box 103"/>
            <p:cNvSpPr txBox="1">
              <a:spLocks noChangeArrowheads="1"/>
            </p:cNvSpPr>
            <p:nvPr/>
          </p:nvSpPr>
          <p:spPr bwMode="auto">
            <a:xfrm rot="-2169755">
              <a:off x="432" y="2384"/>
              <a:ext cx="6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FOR S.V.</a:t>
              </a:r>
            </a:p>
          </p:txBody>
        </p:sp>
      </p:grpSp>
      <p:grpSp>
        <p:nvGrpSpPr>
          <p:cNvPr id="33896" name="Group 104"/>
          <p:cNvGrpSpPr>
            <a:grpSpLocks/>
          </p:cNvGrpSpPr>
          <p:nvPr/>
        </p:nvGrpSpPr>
        <p:grpSpPr bwMode="auto">
          <a:xfrm>
            <a:off x="4648201" y="4191000"/>
            <a:ext cx="1235075" cy="401638"/>
            <a:chOff x="3535" y="2462"/>
            <a:chExt cx="778" cy="253"/>
          </a:xfrm>
        </p:grpSpPr>
        <p:sp>
          <p:nvSpPr>
            <p:cNvPr id="94222" name="AutoShape 105"/>
            <p:cNvSpPr>
              <a:spLocks noChangeArrowheads="1"/>
            </p:cNvSpPr>
            <p:nvPr/>
          </p:nvSpPr>
          <p:spPr bwMode="auto">
            <a:xfrm rot="2041927">
              <a:off x="3535" y="2523"/>
              <a:ext cx="624" cy="192"/>
            </a:xfrm>
            <a:prstGeom prst="leftArrow">
              <a:avLst>
                <a:gd name="adj1" fmla="val 50000"/>
                <a:gd name="adj2" fmla="val 8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4223" name="Text Box 106"/>
            <p:cNvSpPr txBox="1">
              <a:spLocks noChangeArrowheads="1"/>
            </p:cNvSpPr>
            <p:nvPr/>
          </p:nvSpPr>
          <p:spPr bwMode="auto">
            <a:xfrm rot="2136515">
              <a:off x="3661" y="2462"/>
              <a:ext cx="6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FOR F.V.</a:t>
              </a:r>
            </a:p>
          </p:txBody>
        </p:sp>
      </p:grpSp>
      <p:sp>
        <p:nvSpPr>
          <p:cNvPr id="94214" name="Text Box 107"/>
          <p:cNvSpPr txBox="1">
            <a:spLocks noChangeArrowheads="1"/>
          </p:cNvSpPr>
          <p:nvPr/>
        </p:nvSpPr>
        <p:spPr bwMode="auto">
          <a:xfrm>
            <a:off x="1981200" y="5181600"/>
            <a:ext cx="4870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u="sng">
                <a:latin typeface="Arial Black" panose="020B0A04020102020204" pitchFamily="34" charset="0"/>
              </a:rPr>
              <a:t>PICTORIAL PRESENTATION IS GIVEN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alibri" panose="020F0502020204030204" pitchFamily="34" charset="0"/>
              </a:rPr>
              <a:t>DRAW FV AND SV OF THIS OBJECT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alibri" panose="020F0502020204030204" pitchFamily="34" charset="0"/>
              </a:rPr>
              <a:t>BY FIRST ANGLE PROJECTION METHOD</a:t>
            </a:r>
          </a:p>
        </p:txBody>
      </p:sp>
      <p:sp>
        <p:nvSpPr>
          <p:cNvPr id="33901" name="Text Box 109"/>
          <p:cNvSpPr txBox="1">
            <a:spLocks noChangeArrowheads="1"/>
          </p:cNvSpPr>
          <p:nvPr/>
        </p:nvSpPr>
        <p:spPr bwMode="auto">
          <a:xfrm>
            <a:off x="6934201" y="1066800"/>
            <a:ext cx="339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>
                <a:latin typeface="Times New Roman" panose="02020603050405020304" pitchFamily="18" charset="0"/>
              </a:rPr>
              <a:t>ORTHOGRAPHIC PROJECTIONS</a:t>
            </a:r>
          </a:p>
        </p:txBody>
      </p:sp>
      <p:sp>
        <p:nvSpPr>
          <p:cNvPr id="33902" name="Text Box 110"/>
          <p:cNvSpPr txBox="1">
            <a:spLocks noChangeArrowheads="1"/>
          </p:cNvSpPr>
          <p:nvPr/>
        </p:nvSpPr>
        <p:spPr bwMode="auto">
          <a:xfrm>
            <a:off x="6781801" y="1905000"/>
            <a:ext cx="1177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u="sng">
                <a:latin typeface="Times New Roman" panose="02020603050405020304" pitchFamily="18" charset="0"/>
              </a:rPr>
              <a:t>FRONT VIEW</a:t>
            </a:r>
          </a:p>
        </p:txBody>
      </p:sp>
      <p:sp>
        <p:nvSpPr>
          <p:cNvPr id="33903" name="Text Box 111"/>
          <p:cNvSpPr txBox="1">
            <a:spLocks noChangeArrowheads="1"/>
          </p:cNvSpPr>
          <p:nvPr/>
        </p:nvSpPr>
        <p:spPr bwMode="auto">
          <a:xfrm>
            <a:off x="8458200" y="19050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u="sng">
                <a:latin typeface="Times New Roman" panose="02020603050405020304" pitchFamily="18" charset="0"/>
              </a:rPr>
              <a:t>L.H.SIDE VIEW</a:t>
            </a:r>
          </a:p>
        </p:txBody>
      </p:sp>
      <p:grpSp>
        <p:nvGrpSpPr>
          <p:cNvPr id="33904" name="Group 112"/>
          <p:cNvGrpSpPr>
            <a:grpSpLocks/>
          </p:cNvGrpSpPr>
          <p:nvPr/>
        </p:nvGrpSpPr>
        <p:grpSpPr bwMode="auto">
          <a:xfrm>
            <a:off x="5638800" y="4238626"/>
            <a:ext cx="4914900" cy="366713"/>
            <a:chOff x="3227" y="2136"/>
            <a:chExt cx="2377" cy="231"/>
          </a:xfrm>
        </p:grpSpPr>
        <p:sp>
          <p:nvSpPr>
            <p:cNvPr id="94219" name="Line 113"/>
            <p:cNvSpPr>
              <a:spLocks noChangeShapeType="1"/>
            </p:cNvSpPr>
            <p:nvPr/>
          </p:nvSpPr>
          <p:spPr bwMode="auto">
            <a:xfrm>
              <a:off x="3408" y="2304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0" name="Text Box 114"/>
            <p:cNvSpPr txBox="1">
              <a:spLocks noChangeArrowheads="1"/>
            </p:cNvSpPr>
            <p:nvPr/>
          </p:nvSpPr>
          <p:spPr bwMode="auto">
            <a:xfrm>
              <a:off x="3227" y="2136"/>
              <a:ext cx="1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4221" name="Text Box 115"/>
            <p:cNvSpPr txBox="1">
              <a:spLocks noChangeArrowheads="1"/>
            </p:cNvSpPr>
            <p:nvPr/>
          </p:nvSpPr>
          <p:spPr bwMode="auto">
            <a:xfrm>
              <a:off x="5435" y="2136"/>
              <a:ext cx="1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14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3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01" grpId="0" autoUpdateAnimBg="0"/>
      <p:bldP spid="33902" grpId="0" autoUpdateAnimBg="0"/>
      <p:bldP spid="3390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1752601" y="3367088"/>
            <a:ext cx="3736975" cy="2881312"/>
            <a:chOff x="240" y="1824"/>
            <a:chExt cx="2354" cy="1815"/>
          </a:xfrm>
        </p:grpSpPr>
        <p:sp>
          <p:nvSpPr>
            <p:cNvPr id="96324" name="Rectangle 3"/>
            <p:cNvSpPr>
              <a:spLocks noChangeArrowheads="1"/>
            </p:cNvSpPr>
            <p:nvPr/>
          </p:nvSpPr>
          <p:spPr bwMode="auto">
            <a:xfrm>
              <a:off x="494" y="2152"/>
              <a:ext cx="1830" cy="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6325" name="Oval 4"/>
            <p:cNvSpPr>
              <a:spLocks noChangeArrowheads="1"/>
            </p:cNvSpPr>
            <p:nvPr/>
          </p:nvSpPr>
          <p:spPr bwMode="auto">
            <a:xfrm>
              <a:off x="1570" y="2340"/>
              <a:ext cx="539" cy="5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6326" name="Line 5"/>
            <p:cNvSpPr>
              <a:spLocks noChangeShapeType="1"/>
            </p:cNvSpPr>
            <p:nvPr/>
          </p:nvSpPr>
          <p:spPr bwMode="auto">
            <a:xfrm>
              <a:off x="494" y="2515"/>
              <a:ext cx="10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27" name="Line 6"/>
            <p:cNvSpPr>
              <a:spLocks noChangeShapeType="1"/>
            </p:cNvSpPr>
            <p:nvPr/>
          </p:nvSpPr>
          <p:spPr bwMode="auto">
            <a:xfrm>
              <a:off x="494" y="2730"/>
              <a:ext cx="10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28" name="Line 7"/>
            <p:cNvSpPr>
              <a:spLocks noChangeShapeType="1"/>
            </p:cNvSpPr>
            <p:nvPr/>
          </p:nvSpPr>
          <p:spPr bwMode="auto">
            <a:xfrm>
              <a:off x="1835" y="2510"/>
              <a:ext cx="0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29" name="Line 8"/>
            <p:cNvSpPr>
              <a:spLocks noChangeShapeType="1"/>
            </p:cNvSpPr>
            <p:nvPr/>
          </p:nvSpPr>
          <p:spPr bwMode="auto">
            <a:xfrm>
              <a:off x="1732" y="2604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30" name="Line 9"/>
            <p:cNvSpPr>
              <a:spLocks noChangeShapeType="1"/>
            </p:cNvSpPr>
            <p:nvPr/>
          </p:nvSpPr>
          <p:spPr bwMode="auto">
            <a:xfrm>
              <a:off x="496" y="31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31" name="Line 10"/>
            <p:cNvSpPr>
              <a:spLocks noChangeShapeType="1"/>
            </p:cNvSpPr>
            <p:nvPr/>
          </p:nvSpPr>
          <p:spPr bwMode="auto">
            <a:xfrm>
              <a:off x="2328" y="31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32" name="Line 11"/>
            <p:cNvSpPr>
              <a:spLocks noChangeShapeType="1"/>
            </p:cNvSpPr>
            <p:nvPr/>
          </p:nvSpPr>
          <p:spPr bwMode="auto">
            <a:xfrm>
              <a:off x="2400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33" name="Line 12"/>
            <p:cNvSpPr>
              <a:spLocks noChangeShapeType="1"/>
            </p:cNvSpPr>
            <p:nvPr/>
          </p:nvSpPr>
          <p:spPr bwMode="auto">
            <a:xfrm>
              <a:off x="2400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34" name="Line 13"/>
            <p:cNvSpPr>
              <a:spLocks noChangeShapeType="1"/>
            </p:cNvSpPr>
            <p:nvPr/>
          </p:nvSpPr>
          <p:spPr bwMode="auto">
            <a:xfrm>
              <a:off x="240" y="25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35" name="Line 14"/>
            <p:cNvSpPr>
              <a:spLocks noChangeShapeType="1"/>
            </p:cNvSpPr>
            <p:nvPr/>
          </p:nvSpPr>
          <p:spPr bwMode="auto">
            <a:xfrm>
              <a:off x="240" y="2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36" name="Line 15"/>
            <p:cNvSpPr>
              <a:spLocks noChangeShapeType="1"/>
            </p:cNvSpPr>
            <p:nvPr/>
          </p:nvSpPr>
          <p:spPr bwMode="auto">
            <a:xfrm>
              <a:off x="1432" y="201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37" name="Line 16"/>
            <p:cNvSpPr>
              <a:spLocks noChangeShapeType="1"/>
            </p:cNvSpPr>
            <p:nvPr/>
          </p:nvSpPr>
          <p:spPr bwMode="auto">
            <a:xfrm>
              <a:off x="384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38" name="Line 17"/>
            <p:cNvSpPr>
              <a:spLocks noChangeShapeType="1"/>
            </p:cNvSpPr>
            <p:nvPr/>
          </p:nvSpPr>
          <p:spPr bwMode="auto">
            <a:xfrm flipV="1">
              <a:off x="384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39" name="Line 18"/>
            <p:cNvSpPr>
              <a:spLocks noChangeShapeType="1"/>
            </p:cNvSpPr>
            <p:nvPr/>
          </p:nvSpPr>
          <p:spPr bwMode="auto">
            <a:xfrm flipV="1">
              <a:off x="2496" y="216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40" name="Line 19"/>
            <p:cNvSpPr>
              <a:spLocks noChangeShapeType="1"/>
            </p:cNvSpPr>
            <p:nvPr/>
          </p:nvSpPr>
          <p:spPr bwMode="auto">
            <a:xfrm>
              <a:off x="2496" y="27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41" name="Line 20"/>
            <p:cNvSpPr>
              <a:spLocks noChangeShapeType="1"/>
            </p:cNvSpPr>
            <p:nvPr/>
          </p:nvSpPr>
          <p:spPr bwMode="auto">
            <a:xfrm>
              <a:off x="1616" y="326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42" name="Line 21"/>
            <p:cNvSpPr>
              <a:spLocks noChangeShapeType="1"/>
            </p:cNvSpPr>
            <p:nvPr/>
          </p:nvSpPr>
          <p:spPr bwMode="auto">
            <a:xfrm flipH="1">
              <a:off x="480" y="32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43" name="Line 22"/>
            <p:cNvSpPr>
              <a:spLocks noChangeShapeType="1"/>
            </p:cNvSpPr>
            <p:nvPr/>
          </p:nvSpPr>
          <p:spPr bwMode="auto">
            <a:xfrm>
              <a:off x="1104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44" name="Text Box 23"/>
            <p:cNvSpPr txBox="1">
              <a:spLocks noChangeArrowheads="1"/>
            </p:cNvSpPr>
            <p:nvPr/>
          </p:nvSpPr>
          <p:spPr bwMode="auto">
            <a:xfrm>
              <a:off x="2382" y="2599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96345" name="Text Box 24"/>
            <p:cNvSpPr txBox="1">
              <a:spLocks noChangeArrowheads="1"/>
            </p:cNvSpPr>
            <p:nvPr/>
          </p:nvSpPr>
          <p:spPr bwMode="auto">
            <a:xfrm>
              <a:off x="1278" y="3191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80</a:t>
              </a:r>
            </a:p>
          </p:txBody>
        </p:sp>
        <p:sp>
          <p:nvSpPr>
            <p:cNvPr id="96346" name="Text Box 25"/>
            <p:cNvSpPr txBox="1">
              <a:spLocks noChangeArrowheads="1"/>
            </p:cNvSpPr>
            <p:nvPr/>
          </p:nvSpPr>
          <p:spPr bwMode="auto">
            <a:xfrm>
              <a:off x="254" y="2535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6347" name="Text Box 26"/>
            <p:cNvSpPr txBox="1">
              <a:spLocks noChangeArrowheads="1"/>
            </p:cNvSpPr>
            <p:nvPr/>
          </p:nvSpPr>
          <p:spPr bwMode="auto">
            <a:xfrm>
              <a:off x="1056" y="1824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30 D</a:t>
              </a:r>
            </a:p>
          </p:txBody>
        </p:sp>
        <p:sp>
          <p:nvSpPr>
            <p:cNvPr id="96348" name="Text Box 27"/>
            <p:cNvSpPr txBox="1">
              <a:spLocks noChangeArrowheads="1"/>
            </p:cNvSpPr>
            <p:nvPr/>
          </p:nvSpPr>
          <p:spPr bwMode="auto">
            <a:xfrm>
              <a:off x="1152" y="3408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TV</a:t>
              </a:r>
            </a:p>
          </p:txBody>
        </p:sp>
      </p:grpSp>
      <p:grpSp>
        <p:nvGrpSpPr>
          <p:cNvPr id="96259" name="Group 28"/>
          <p:cNvGrpSpPr>
            <a:grpSpLocks/>
          </p:cNvGrpSpPr>
          <p:nvPr/>
        </p:nvGrpSpPr>
        <p:grpSpPr bwMode="auto">
          <a:xfrm>
            <a:off x="6248400" y="1066800"/>
            <a:ext cx="3276600" cy="3613150"/>
            <a:chOff x="2976" y="672"/>
            <a:chExt cx="2064" cy="2276"/>
          </a:xfrm>
        </p:grpSpPr>
        <p:grpSp>
          <p:nvGrpSpPr>
            <p:cNvPr id="96293" name="Group 29"/>
            <p:cNvGrpSpPr>
              <a:grpSpLocks/>
            </p:cNvGrpSpPr>
            <p:nvPr/>
          </p:nvGrpSpPr>
          <p:grpSpPr bwMode="auto">
            <a:xfrm>
              <a:off x="3320" y="2436"/>
              <a:ext cx="912" cy="313"/>
              <a:chOff x="2400" y="1943"/>
              <a:chExt cx="912" cy="313"/>
            </a:xfrm>
          </p:grpSpPr>
          <p:sp>
            <p:nvSpPr>
              <p:cNvPr id="96322" name="Line 30"/>
              <p:cNvSpPr>
                <a:spLocks noChangeShapeType="1"/>
              </p:cNvSpPr>
              <p:nvPr/>
            </p:nvSpPr>
            <p:spPr bwMode="auto">
              <a:xfrm flipV="1">
                <a:off x="2832" y="1943"/>
                <a:ext cx="480" cy="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23" name="Line 31"/>
              <p:cNvSpPr>
                <a:spLocks noChangeShapeType="1"/>
              </p:cNvSpPr>
              <p:nvPr/>
            </p:nvSpPr>
            <p:spPr bwMode="auto">
              <a:xfrm flipH="1" flipV="1">
                <a:off x="2400" y="1975"/>
                <a:ext cx="432" cy="2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294" name="Line 32"/>
            <p:cNvSpPr>
              <a:spLocks noChangeShapeType="1"/>
            </p:cNvSpPr>
            <p:nvPr/>
          </p:nvSpPr>
          <p:spPr bwMode="auto">
            <a:xfrm flipV="1">
              <a:off x="3744" y="256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5" name="Line 33"/>
            <p:cNvSpPr>
              <a:spLocks noChangeShapeType="1"/>
            </p:cNvSpPr>
            <p:nvPr/>
          </p:nvSpPr>
          <p:spPr bwMode="auto">
            <a:xfrm flipV="1">
              <a:off x="3744" y="1929"/>
              <a:ext cx="1296" cy="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6" name="Line 34"/>
            <p:cNvSpPr>
              <a:spLocks noChangeShapeType="1"/>
            </p:cNvSpPr>
            <p:nvPr/>
          </p:nvSpPr>
          <p:spPr bwMode="auto">
            <a:xfrm flipV="1">
              <a:off x="3744" y="1737"/>
              <a:ext cx="1296" cy="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7" name="Line 35"/>
            <p:cNvSpPr>
              <a:spLocks noChangeShapeType="1"/>
            </p:cNvSpPr>
            <p:nvPr/>
          </p:nvSpPr>
          <p:spPr bwMode="auto">
            <a:xfrm flipH="1" flipV="1">
              <a:off x="2976" y="2256"/>
              <a:ext cx="768" cy="4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8" name="Line 36"/>
            <p:cNvSpPr>
              <a:spLocks noChangeShapeType="1"/>
            </p:cNvSpPr>
            <p:nvPr/>
          </p:nvSpPr>
          <p:spPr bwMode="auto">
            <a:xfrm flipH="1" flipV="1">
              <a:off x="2976" y="2082"/>
              <a:ext cx="768" cy="4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9" name="Line 37"/>
            <p:cNvSpPr>
              <a:spLocks noChangeShapeType="1"/>
            </p:cNvSpPr>
            <p:nvPr/>
          </p:nvSpPr>
          <p:spPr bwMode="auto">
            <a:xfrm flipH="1" flipV="1">
              <a:off x="4272" y="1266"/>
              <a:ext cx="768" cy="4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0" name="Line 38"/>
            <p:cNvSpPr>
              <a:spLocks noChangeShapeType="1"/>
            </p:cNvSpPr>
            <p:nvPr/>
          </p:nvSpPr>
          <p:spPr bwMode="auto">
            <a:xfrm flipV="1">
              <a:off x="5040" y="174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1" name="Line 39"/>
            <p:cNvSpPr>
              <a:spLocks noChangeShapeType="1"/>
            </p:cNvSpPr>
            <p:nvPr/>
          </p:nvSpPr>
          <p:spPr bwMode="auto">
            <a:xfrm flipV="1">
              <a:off x="2976" y="1266"/>
              <a:ext cx="1296" cy="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2" name="Line 40"/>
            <p:cNvSpPr>
              <a:spLocks noChangeShapeType="1"/>
            </p:cNvSpPr>
            <p:nvPr/>
          </p:nvSpPr>
          <p:spPr bwMode="auto">
            <a:xfrm>
              <a:off x="2976" y="208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3" name="AutoShape 41"/>
            <p:cNvSpPr>
              <a:spLocks noChangeArrowheads="1"/>
            </p:cNvSpPr>
            <p:nvPr/>
          </p:nvSpPr>
          <p:spPr bwMode="auto">
            <a:xfrm>
              <a:off x="3846" y="1464"/>
              <a:ext cx="864" cy="532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6304" name="Line 42"/>
            <p:cNvSpPr>
              <a:spLocks noChangeShapeType="1"/>
            </p:cNvSpPr>
            <p:nvPr/>
          </p:nvSpPr>
          <p:spPr bwMode="auto">
            <a:xfrm flipV="1">
              <a:off x="3840" y="930"/>
              <a:ext cx="0" cy="816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5" name="Line 43"/>
            <p:cNvSpPr>
              <a:spLocks noChangeShapeType="1"/>
            </p:cNvSpPr>
            <p:nvPr/>
          </p:nvSpPr>
          <p:spPr bwMode="auto">
            <a:xfrm flipV="1">
              <a:off x="4272" y="1170"/>
              <a:ext cx="0" cy="816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6" name="Line 44"/>
            <p:cNvSpPr>
              <a:spLocks noChangeShapeType="1"/>
            </p:cNvSpPr>
            <p:nvPr/>
          </p:nvSpPr>
          <p:spPr bwMode="auto">
            <a:xfrm flipV="1">
              <a:off x="4704" y="924"/>
              <a:ext cx="0" cy="816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7" name="AutoShape 45"/>
            <p:cNvSpPr>
              <a:spLocks noChangeArrowheads="1"/>
            </p:cNvSpPr>
            <p:nvPr/>
          </p:nvSpPr>
          <p:spPr bwMode="auto">
            <a:xfrm>
              <a:off x="3840" y="672"/>
              <a:ext cx="864" cy="532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6308" name="Oval 46"/>
            <p:cNvSpPr>
              <a:spLocks noChangeArrowheads="1"/>
            </p:cNvSpPr>
            <p:nvPr/>
          </p:nvSpPr>
          <p:spPr bwMode="auto">
            <a:xfrm>
              <a:off x="3966" y="750"/>
              <a:ext cx="600" cy="3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6309" name="Oval 47"/>
            <p:cNvSpPr>
              <a:spLocks noChangeArrowheads="1"/>
            </p:cNvSpPr>
            <p:nvPr/>
          </p:nvSpPr>
          <p:spPr bwMode="auto">
            <a:xfrm>
              <a:off x="3966" y="1569"/>
              <a:ext cx="600" cy="3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6310" name="Line 48"/>
            <p:cNvSpPr>
              <a:spLocks noChangeShapeType="1"/>
            </p:cNvSpPr>
            <p:nvPr/>
          </p:nvSpPr>
          <p:spPr bwMode="auto">
            <a:xfrm>
              <a:off x="3966" y="93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11" name="Line 49"/>
            <p:cNvSpPr>
              <a:spLocks noChangeShapeType="1"/>
            </p:cNvSpPr>
            <p:nvPr/>
          </p:nvSpPr>
          <p:spPr bwMode="auto">
            <a:xfrm>
              <a:off x="4572" y="930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12" name="Rectangle 50"/>
            <p:cNvSpPr>
              <a:spLocks noChangeArrowheads="1"/>
            </p:cNvSpPr>
            <p:nvPr/>
          </p:nvSpPr>
          <p:spPr bwMode="auto">
            <a:xfrm>
              <a:off x="3984" y="121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6313" name="Line 51"/>
            <p:cNvSpPr>
              <a:spLocks noChangeShapeType="1"/>
            </p:cNvSpPr>
            <p:nvPr/>
          </p:nvSpPr>
          <p:spPr bwMode="auto">
            <a:xfrm flipV="1">
              <a:off x="3456" y="1890"/>
              <a:ext cx="67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14" name="Line 52"/>
            <p:cNvSpPr>
              <a:spLocks noChangeShapeType="1"/>
            </p:cNvSpPr>
            <p:nvPr/>
          </p:nvSpPr>
          <p:spPr bwMode="auto">
            <a:xfrm>
              <a:off x="4110" y="1098"/>
              <a:ext cx="0" cy="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15" name="Rectangle 53"/>
            <p:cNvSpPr>
              <a:spLocks noChangeArrowheads="1"/>
            </p:cNvSpPr>
            <p:nvPr/>
          </p:nvSpPr>
          <p:spPr bwMode="auto">
            <a:xfrm rot="2233839">
              <a:off x="3748" y="1751"/>
              <a:ext cx="33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6316" name="Oval 54"/>
            <p:cNvSpPr>
              <a:spLocks noChangeArrowheads="1"/>
            </p:cNvSpPr>
            <p:nvPr/>
          </p:nvSpPr>
          <p:spPr bwMode="auto">
            <a:xfrm>
              <a:off x="3792" y="1218"/>
              <a:ext cx="240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6317" name="Line 55"/>
            <p:cNvSpPr>
              <a:spLocks noChangeShapeType="1"/>
            </p:cNvSpPr>
            <p:nvPr/>
          </p:nvSpPr>
          <p:spPr bwMode="auto">
            <a:xfrm flipH="1">
              <a:off x="3432" y="1110"/>
              <a:ext cx="672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18" name="Line 56"/>
            <p:cNvSpPr>
              <a:spLocks noChangeShapeType="1"/>
            </p:cNvSpPr>
            <p:nvPr/>
          </p:nvSpPr>
          <p:spPr bwMode="auto">
            <a:xfrm flipH="1">
              <a:off x="3292" y="1008"/>
              <a:ext cx="698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19" name="Rectangle 57"/>
            <p:cNvSpPr>
              <a:spLocks noChangeArrowheads="1"/>
            </p:cNvSpPr>
            <p:nvPr/>
          </p:nvSpPr>
          <p:spPr bwMode="auto">
            <a:xfrm rot="1759631">
              <a:off x="3798" y="1034"/>
              <a:ext cx="118" cy="7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6320" name="Line 58"/>
            <p:cNvSpPr>
              <a:spLocks noChangeShapeType="1"/>
            </p:cNvSpPr>
            <p:nvPr/>
          </p:nvSpPr>
          <p:spPr bwMode="auto">
            <a:xfrm>
              <a:off x="3120" y="275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21" name="Text Box 59"/>
            <p:cNvSpPr txBox="1">
              <a:spLocks noChangeArrowheads="1"/>
            </p:cNvSpPr>
            <p:nvPr/>
          </p:nvSpPr>
          <p:spPr bwMode="auto">
            <a:xfrm>
              <a:off x="3696" y="2736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 Black" panose="020B0A04020102020204" pitchFamily="34" charset="0"/>
                </a:rPr>
                <a:t>O</a:t>
              </a:r>
            </a:p>
          </p:txBody>
        </p:sp>
      </p:grpSp>
      <p:grpSp>
        <p:nvGrpSpPr>
          <p:cNvPr id="35900" name="Group 60"/>
          <p:cNvGrpSpPr>
            <a:grpSpLocks/>
          </p:cNvGrpSpPr>
          <p:nvPr/>
        </p:nvGrpSpPr>
        <p:grpSpPr bwMode="auto">
          <a:xfrm>
            <a:off x="7772401" y="152401"/>
            <a:ext cx="1046163" cy="815975"/>
            <a:chOff x="1656" y="61"/>
            <a:chExt cx="659" cy="514"/>
          </a:xfrm>
        </p:grpSpPr>
        <p:sp>
          <p:nvSpPr>
            <p:cNvPr id="96291" name="AutoShape 61"/>
            <p:cNvSpPr>
              <a:spLocks noChangeArrowheads="1"/>
            </p:cNvSpPr>
            <p:nvPr/>
          </p:nvSpPr>
          <p:spPr bwMode="auto">
            <a:xfrm rot="-5432475">
              <a:off x="1704" y="311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6292" name="Text Box 62"/>
            <p:cNvSpPr txBox="1">
              <a:spLocks noChangeArrowheads="1"/>
            </p:cNvSpPr>
            <p:nvPr/>
          </p:nvSpPr>
          <p:spPr bwMode="auto">
            <a:xfrm>
              <a:off x="1656" y="61"/>
              <a:ext cx="6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FOR T.V.</a:t>
              </a:r>
            </a:p>
          </p:txBody>
        </p:sp>
      </p:grpSp>
      <p:grpSp>
        <p:nvGrpSpPr>
          <p:cNvPr id="35903" name="Group 63"/>
          <p:cNvGrpSpPr>
            <a:grpSpLocks/>
          </p:cNvGrpSpPr>
          <p:nvPr/>
        </p:nvGrpSpPr>
        <p:grpSpPr bwMode="auto">
          <a:xfrm>
            <a:off x="9356726" y="3886200"/>
            <a:ext cx="1235075" cy="401638"/>
            <a:chOff x="3535" y="2462"/>
            <a:chExt cx="778" cy="253"/>
          </a:xfrm>
        </p:grpSpPr>
        <p:sp>
          <p:nvSpPr>
            <p:cNvPr id="96289" name="AutoShape 64"/>
            <p:cNvSpPr>
              <a:spLocks noChangeArrowheads="1"/>
            </p:cNvSpPr>
            <p:nvPr/>
          </p:nvSpPr>
          <p:spPr bwMode="auto">
            <a:xfrm rot="2041927">
              <a:off x="3535" y="2523"/>
              <a:ext cx="624" cy="192"/>
            </a:xfrm>
            <a:prstGeom prst="leftArrow">
              <a:avLst>
                <a:gd name="adj1" fmla="val 50000"/>
                <a:gd name="adj2" fmla="val 8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6290" name="Text Box 65"/>
            <p:cNvSpPr txBox="1">
              <a:spLocks noChangeArrowheads="1"/>
            </p:cNvSpPr>
            <p:nvPr/>
          </p:nvSpPr>
          <p:spPr bwMode="auto">
            <a:xfrm rot="2136515">
              <a:off x="3661" y="2462"/>
              <a:ext cx="6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FOR F.V.</a:t>
              </a:r>
            </a:p>
          </p:txBody>
        </p:sp>
      </p:grpSp>
      <p:sp>
        <p:nvSpPr>
          <p:cNvPr id="96262" name="Text Box 66"/>
          <p:cNvSpPr txBox="1">
            <a:spLocks noChangeArrowheads="1"/>
          </p:cNvSpPr>
          <p:nvPr/>
        </p:nvSpPr>
        <p:spPr bwMode="auto">
          <a:xfrm>
            <a:off x="5797550" y="4724400"/>
            <a:ext cx="4870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u="sng">
                <a:latin typeface="Arial Black" panose="020B0A04020102020204" pitchFamily="34" charset="0"/>
              </a:rPr>
              <a:t>PICTORIAL PRESENTATION IS GIVEN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alibri" panose="020F0502020204030204" pitchFamily="34" charset="0"/>
              </a:rPr>
              <a:t>DRAW FV AND TV OF THIS OBJECT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alibri" panose="020F0502020204030204" pitchFamily="34" charset="0"/>
              </a:rPr>
              <a:t>BY FIRST ANGLE PROJECTION METHOD</a:t>
            </a:r>
          </a:p>
        </p:txBody>
      </p:sp>
      <p:sp>
        <p:nvSpPr>
          <p:cNvPr id="35908" name="Text Box 68"/>
          <p:cNvSpPr txBox="1">
            <a:spLocks noChangeArrowheads="1"/>
          </p:cNvSpPr>
          <p:nvPr/>
        </p:nvSpPr>
        <p:spPr bwMode="auto">
          <a:xfrm>
            <a:off x="2362201" y="304800"/>
            <a:ext cx="339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>
                <a:latin typeface="Times New Roman" panose="02020603050405020304" pitchFamily="18" charset="0"/>
              </a:rPr>
              <a:t>ORTHOGRAPHIC PROJECTIONS</a:t>
            </a:r>
          </a:p>
        </p:txBody>
      </p:sp>
      <p:grpSp>
        <p:nvGrpSpPr>
          <p:cNvPr id="35909" name="Group 69"/>
          <p:cNvGrpSpPr>
            <a:grpSpLocks/>
          </p:cNvGrpSpPr>
          <p:nvPr/>
        </p:nvGrpSpPr>
        <p:grpSpPr bwMode="auto">
          <a:xfrm>
            <a:off x="1552576" y="1385888"/>
            <a:ext cx="4462463" cy="2203450"/>
            <a:chOff x="18" y="873"/>
            <a:chExt cx="2811" cy="1388"/>
          </a:xfrm>
        </p:grpSpPr>
        <p:grpSp>
          <p:nvGrpSpPr>
            <p:cNvPr id="96265" name="Group 70"/>
            <p:cNvGrpSpPr>
              <a:grpSpLocks/>
            </p:cNvGrpSpPr>
            <p:nvPr/>
          </p:nvGrpSpPr>
          <p:grpSpPr bwMode="auto">
            <a:xfrm>
              <a:off x="192" y="873"/>
              <a:ext cx="2288" cy="1388"/>
              <a:chOff x="288" y="576"/>
              <a:chExt cx="2288" cy="1388"/>
            </a:xfrm>
          </p:grpSpPr>
          <p:sp>
            <p:nvSpPr>
              <p:cNvPr id="96270" name="Rectangle 71"/>
              <p:cNvSpPr>
                <a:spLocks noChangeArrowheads="1"/>
              </p:cNvSpPr>
              <p:nvPr/>
            </p:nvSpPr>
            <p:spPr bwMode="auto">
              <a:xfrm>
                <a:off x="1570" y="645"/>
                <a:ext cx="539" cy="8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96271" name="Rectangle 72"/>
              <p:cNvSpPr>
                <a:spLocks noChangeArrowheads="1"/>
              </p:cNvSpPr>
              <p:nvPr/>
            </p:nvSpPr>
            <p:spPr bwMode="auto">
              <a:xfrm>
                <a:off x="494" y="1506"/>
                <a:ext cx="1830" cy="2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96272" name="Line 73"/>
              <p:cNvSpPr>
                <a:spLocks noChangeShapeType="1"/>
              </p:cNvSpPr>
              <p:nvPr/>
            </p:nvSpPr>
            <p:spPr bwMode="auto">
              <a:xfrm flipH="1">
                <a:off x="494" y="645"/>
                <a:ext cx="1076" cy="8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73" name="Line 74"/>
              <p:cNvSpPr>
                <a:spLocks noChangeShapeType="1"/>
              </p:cNvSpPr>
              <p:nvPr/>
            </p:nvSpPr>
            <p:spPr bwMode="auto">
              <a:xfrm>
                <a:off x="1835" y="576"/>
                <a:ext cx="0" cy="1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74" name="Line 75"/>
              <p:cNvSpPr>
                <a:spLocks noChangeShapeType="1"/>
              </p:cNvSpPr>
              <p:nvPr/>
            </p:nvSpPr>
            <p:spPr bwMode="auto">
              <a:xfrm>
                <a:off x="288" y="1719"/>
                <a:ext cx="22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75" name="Line 76"/>
              <p:cNvSpPr>
                <a:spLocks noChangeShapeType="1"/>
              </p:cNvSpPr>
              <p:nvPr/>
            </p:nvSpPr>
            <p:spPr bwMode="auto">
              <a:xfrm>
                <a:off x="2384" y="15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76" name="Line 77"/>
              <p:cNvSpPr>
                <a:spLocks noChangeShapeType="1"/>
              </p:cNvSpPr>
              <p:nvPr/>
            </p:nvSpPr>
            <p:spPr bwMode="auto">
              <a:xfrm>
                <a:off x="2384" y="6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77" name="Line 78"/>
              <p:cNvSpPr>
                <a:spLocks noChangeShapeType="1"/>
              </p:cNvSpPr>
              <p:nvPr/>
            </p:nvSpPr>
            <p:spPr bwMode="auto">
              <a:xfrm>
                <a:off x="2448" y="115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78" name="Line 79"/>
              <p:cNvSpPr>
                <a:spLocks noChangeShapeType="1"/>
              </p:cNvSpPr>
              <p:nvPr/>
            </p:nvSpPr>
            <p:spPr bwMode="auto">
              <a:xfrm flipV="1">
                <a:off x="2448" y="6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79" name="Line 80"/>
              <p:cNvSpPr>
                <a:spLocks noChangeShapeType="1"/>
              </p:cNvSpPr>
              <p:nvPr/>
            </p:nvSpPr>
            <p:spPr bwMode="auto">
              <a:xfrm flipV="1">
                <a:off x="244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80" name="Text Box 81"/>
              <p:cNvSpPr txBox="1">
                <a:spLocks noChangeArrowheads="1"/>
              </p:cNvSpPr>
              <p:nvPr/>
            </p:nvSpPr>
            <p:spPr bwMode="auto">
              <a:xfrm>
                <a:off x="2342" y="959"/>
                <a:ext cx="2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40</a:t>
                </a:r>
              </a:p>
            </p:txBody>
          </p:sp>
          <p:sp>
            <p:nvSpPr>
              <p:cNvPr id="96281" name="Text Box 82"/>
              <p:cNvSpPr txBox="1">
                <a:spLocks noChangeArrowheads="1"/>
              </p:cNvSpPr>
              <p:nvPr/>
            </p:nvSpPr>
            <p:spPr bwMode="auto">
              <a:xfrm>
                <a:off x="2342" y="1555"/>
                <a:ext cx="2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96282" name="Line 83"/>
              <p:cNvSpPr>
                <a:spLocks noChangeShapeType="1"/>
              </p:cNvSpPr>
              <p:nvPr/>
            </p:nvSpPr>
            <p:spPr bwMode="auto">
              <a:xfrm flipV="1">
                <a:off x="1832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83" name="Line 84"/>
              <p:cNvSpPr>
                <a:spLocks noChangeShapeType="1"/>
              </p:cNvSpPr>
              <p:nvPr/>
            </p:nvSpPr>
            <p:spPr bwMode="auto">
              <a:xfrm>
                <a:off x="2328" y="1744"/>
                <a:ext cx="0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84" name="Text Box 85"/>
              <p:cNvSpPr txBox="1">
                <a:spLocks noChangeArrowheads="1"/>
              </p:cNvSpPr>
              <p:nvPr/>
            </p:nvSpPr>
            <p:spPr bwMode="auto">
              <a:xfrm>
                <a:off x="1958" y="1791"/>
                <a:ext cx="2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45</a:t>
                </a:r>
              </a:p>
            </p:txBody>
          </p:sp>
          <p:sp>
            <p:nvSpPr>
              <p:cNvPr id="96285" name="Text Box 86"/>
              <p:cNvSpPr txBox="1">
                <a:spLocks noChangeArrowheads="1"/>
              </p:cNvSpPr>
              <p:nvPr/>
            </p:nvSpPr>
            <p:spPr bwMode="auto">
              <a:xfrm>
                <a:off x="720" y="720"/>
                <a:ext cx="3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latin typeface="Times New Roman" panose="02020603050405020304" pitchFamily="18" charset="0"/>
                  </a:rPr>
                  <a:t>FV</a:t>
                </a:r>
              </a:p>
            </p:txBody>
          </p:sp>
          <p:sp>
            <p:nvSpPr>
              <p:cNvPr id="96286" name="Line 87"/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87" name="Line 88"/>
              <p:cNvSpPr>
                <a:spLocks noChangeShapeType="1"/>
              </p:cNvSpPr>
              <p:nvPr/>
            </p:nvSpPr>
            <p:spPr bwMode="auto">
              <a:xfrm flipH="1">
                <a:off x="1824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88" name="Text Box 89"/>
              <p:cNvSpPr txBox="1">
                <a:spLocks noChangeArrowheads="1"/>
              </p:cNvSpPr>
              <p:nvPr/>
            </p:nvSpPr>
            <p:spPr bwMode="auto">
              <a:xfrm>
                <a:off x="336" y="1680"/>
                <a:ext cx="2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 Black" panose="020B0A04020102020204" pitchFamily="34" charset="0"/>
                  </a:rPr>
                  <a:t>O</a:t>
                </a:r>
              </a:p>
            </p:txBody>
          </p:sp>
        </p:grpSp>
        <p:grpSp>
          <p:nvGrpSpPr>
            <p:cNvPr id="96266" name="Group 90"/>
            <p:cNvGrpSpPr>
              <a:grpSpLocks/>
            </p:cNvGrpSpPr>
            <p:nvPr/>
          </p:nvGrpSpPr>
          <p:grpSpPr bwMode="auto">
            <a:xfrm>
              <a:off x="18" y="1851"/>
              <a:ext cx="2811" cy="231"/>
              <a:chOff x="3218" y="2136"/>
              <a:chExt cx="2395" cy="231"/>
            </a:xfrm>
          </p:grpSpPr>
          <p:sp>
            <p:nvSpPr>
              <p:cNvPr id="96267" name="Line 91"/>
              <p:cNvSpPr>
                <a:spLocks noChangeShapeType="1"/>
              </p:cNvSpPr>
              <p:nvPr/>
            </p:nvSpPr>
            <p:spPr bwMode="auto">
              <a:xfrm>
                <a:off x="3408" y="2304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68" name="Text Box 92"/>
              <p:cNvSpPr txBox="1">
                <a:spLocks noChangeArrowheads="1"/>
              </p:cNvSpPr>
              <p:nvPr/>
            </p:nvSpPr>
            <p:spPr bwMode="auto">
              <a:xfrm>
                <a:off x="3218" y="2136"/>
                <a:ext cx="18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96269" name="Text Box 93"/>
              <p:cNvSpPr txBox="1">
                <a:spLocks noChangeArrowheads="1"/>
              </p:cNvSpPr>
              <p:nvPr/>
            </p:nvSpPr>
            <p:spPr bwMode="auto">
              <a:xfrm>
                <a:off x="5426" y="2136"/>
                <a:ext cx="18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139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3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0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84325" y="746125"/>
            <a:ext cx="3378200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" r="7910"/>
          <a:stretch>
            <a:fillRect/>
          </a:stretch>
        </p:blipFill>
        <p:spPr bwMode="auto">
          <a:xfrm>
            <a:off x="5056188" y="990600"/>
            <a:ext cx="561181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8102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Group 2"/>
          <p:cNvGrpSpPr>
            <a:grpSpLocks/>
          </p:cNvGrpSpPr>
          <p:nvPr/>
        </p:nvGrpSpPr>
        <p:grpSpPr bwMode="auto">
          <a:xfrm>
            <a:off x="1219200" y="517526"/>
            <a:ext cx="9628188" cy="5992813"/>
            <a:chOff x="2092034" y="4216255"/>
            <a:chExt cx="9628909" cy="599227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092034" y="6344900"/>
              <a:ext cx="9628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6594521" y="6027429"/>
              <a:ext cx="3286371" cy="331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123" y="4959138"/>
              <a:ext cx="1371703" cy="1068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077357" y="4959138"/>
              <a:ext cx="428657" cy="1068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86823" y="4641666"/>
              <a:ext cx="1038303" cy="317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7939235" y="4641666"/>
              <a:ext cx="12701" cy="31747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631437" y="4654365"/>
              <a:ext cx="14288" cy="3190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077357" y="6027429"/>
              <a:ext cx="4286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077357" y="4960726"/>
              <a:ext cx="4286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07283" y="6027429"/>
              <a:ext cx="0" cy="31747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74062" y="6040128"/>
              <a:ext cx="0" cy="31905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109309" y="6054413"/>
              <a:ext cx="0" cy="3190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745945" y="6054413"/>
              <a:ext cx="0" cy="3190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89879" y="5916314"/>
              <a:ext cx="0" cy="5539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407782" y="5846470"/>
              <a:ext cx="0" cy="734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291686" y="4474995"/>
              <a:ext cx="0" cy="2106421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292674" y="4613094"/>
              <a:ext cx="970036" cy="69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0268" y="4959138"/>
              <a:ext cx="922406" cy="34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70268" y="5306769"/>
              <a:ext cx="339750" cy="1038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63737" y="6054413"/>
              <a:ext cx="906531" cy="2904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430797" y="4613094"/>
              <a:ext cx="0" cy="69367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110298" y="4613094"/>
              <a:ext cx="0" cy="69367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382969" y="6068700"/>
              <a:ext cx="34133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370268" y="6054413"/>
              <a:ext cx="0" cy="290487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370268" y="6054413"/>
              <a:ext cx="0" cy="2904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4044805" y="5916314"/>
              <a:ext cx="28577" cy="553987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370268" y="5306769"/>
              <a:ext cx="35403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782849" y="6068700"/>
              <a:ext cx="12701" cy="2762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701680" y="4613094"/>
              <a:ext cx="7315748" cy="2857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687392" y="4946439"/>
              <a:ext cx="7315748" cy="2698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701680" y="5292482"/>
              <a:ext cx="7315748" cy="2698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728670" y="6332201"/>
              <a:ext cx="7315748" cy="2698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63737" y="7302075"/>
              <a:ext cx="0" cy="193816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83028" y="7302075"/>
              <a:ext cx="0" cy="193816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683028" y="7287790"/>
              <a:ext cx="0" cy="346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4683028" y="9033881"/>
              <a:ext cx="0" cy="1650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3463737" y="8105278"/>
              <a:ext cx="906531" cy="126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463737" y="8492592"/>
              <a:ext cx="906531" cy="142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728670" y="9198966"/>
              <a:ext cx="2979960" cy="41271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687392" y="7302075"/>
              <a:ext cx="2978373" cy="41271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795550" y="7024289"/>
              <a:ext cx="574718" cy="573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782849" y="8935465"/>
              <a:ext cx="573130" cy="573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416508" y="7989401"/>
              <a:ext cx="628697" cy="6968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195829" y="7800505"/>
              <a:ext cx="1066880" cy="10667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4355979" y="7597324"/>
              <a:ext cx="14289" cy="1436558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48" idx="0"/>
            </p:cNvCxnSpPr>
            <p:nvPr/>
          </p:nvCxnSpPr>
          <p:spPr>
            <a:xfrm>
              <a:off x="4355979" y="7597324"/>
              <a:ext cx="1373291" cy="20318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341690" y="8876733"/>
              <a:ext cx="1476486" cy="12857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262709" y="5306769"/>
              <a:ext cx="0" cy="45858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262709" y="6359186"/>
              <a:ext cx="3905542" cy="3849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073382" y="6705229"/>
              <a:ext cx="2521139" cy="412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6594521" y="6276643"/>
              <a:ext cx="0" cy="469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044805" y="6525859"/>
              <a:ext cx="28577" cy="3560439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3478026" y="6705229"/>
              <a:ext cx="1203415" cy="10952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476438" y="8757681"/>
              <a:ext cx="1205003" cy="10936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516129" y="8533864"/>
              <a:ext cx="528677" cy="3984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500252" y="7605261"/>
              <a:ext cx="546141" cy="398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489139" y="7329061"/>
              <a:ext cx="292122" cy="5127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503428" y="8779904"/>
              <a:ext cx="265132" cy="396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081321" y="8529102"/>
              <a:ext cx="269895" cy="396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378205" y="9011658"/>
              <a:ext cx="273070" cy="187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75030" y="7365570"/>
              <a:ext cx="273070" cy="1888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68620" y="7697328"/>
              <a:ext cx="268307" cy="398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Right Triangle 66"/>
            <p:cNvSpPr/>
            <p:nvPr/>
          </p:nvSpPr>
          <p:spPr>
            <a:xfrm>
              <a:off x="4405195" y="8673551"/>
              <a:ext cx="168288" cy="261914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4363917" y="7625896"/>
              <a:ext cx="155587" cy="16032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2920771" y="7365570"/>
              <a:ext cx="14289" cy="175085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3635200" y="9219602"/>
              <a:ext cx="423895" cy="3889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3357367" y="9581519"/>
              <a:ext cx="295297" cy="20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2920771" y="9783114"/>
              <a:ext cx="4365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068620" y="9222776"/>
              <a:ext cx="322286" cy="19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390906" y="9414847"/>
              <a:ext cx="650924" cy="3254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067232" y="9740254"/>
              <a:ext cx="3508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6054731" y="7660818"/>
              <a:ext cx="239731" cy="322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5730856" y="7989401"/>
              <a:ext cx="314349" cy="3444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5730856" y="8338619"/>
              <a:ext cx="314349" cy="1539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045205" y="8500530"/>
              <a:ext cx="655687" cy="425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6105535" y="8951339"/>
              <a:ext cx="5953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5859454" y="7667167"/>
              <a:ext cx="444533" cy="7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2825514" y="4973424"/>
              <a:ext cx="0" cy="5206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2838215" y="4216255"/>
              <a:ext cx="0" cy="4111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2825514" y="6054413"/>
              <a:ext cx="652512" cy="1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3084296" y="4946439"/>
              <a:ext cx="0" cy="5476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3084296" y="5846470"/>
              <a:ext cx="0" cy="1809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3316089" y="5319468"/>
              <a:ext cx="0" cy="2079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3330377" y="4654365"/>
              <a:ext cx="0" cy="2920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3316089" y="5825834"/>
              <a:ext cx="0" cy="2142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3316089" y="6359186"/>
              <a:ext cx="14288" cy="2222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3138275" y="8529102"/>
              <a:ext cx="0" cy="2508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138275" y="7786220"/>
              <a:ext cx="0" cy="3095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 flipV="1">
              <a:off x="2935060" y="8105278"/>
              <a:ext cx="528677" cy="12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2950936" y="8503704"/>
              <a:ext cx="528677" cy="12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450" name="TextBox 94"/>
            <p:cNvSpPr txBox="1">
              <a:spLocks noChangeArrowheads="1"/>
            </p:cNvSpPr>
            <p:nvPr/>
          </p:nvSpPr>
          <p:spPr bwMode="auto">
            <a:xfrm>
              <a:off x="5880119" y="7412695"/>
              <a:ext cx="43672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200">
                  <a:latin typeface="Calibri" panose="020F0502020204030204" pitchFamily="34" charset="0"/>
                </a:rPr>
                <a:t>R15</a:t>
              </a:r>
            </a:p>
          </p:txBody>
        </p:sp>
        <p:sp>
          <p:nvSpPr>
            <p:cNvPr id="100451" name="TextBox 95"/>
            <p:cNvSpPr txBox="1">
              <a:spLocks noChangeArrowheads="1"/>
            </p:cNvSpPr>
            <p:nvPr/>
          </p:nvSpPr>
          <p:spPr bwMode="auto">
            <a:xfrm>
              <a:off x="6157873" y="8728031"/>
              <a:ext cx="43672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200">
                  <a:latin typeface="Calibri" panose="020F0502020204030204" pitchFamily="34" charset="0"/>
                </a:rPr>
                <a:t>R10</a:t>
              </a:r>
            </a:p>
          </p:txBody>
        </p:sp>
        <p:sp>
          <p:nvSpPr>
            <p:cNvPr id="100452" name="TextBox 96"/>
            <p:cNvSpPr txBox="1">
              <a:spLocks noChangeArrowheads="1"/>
            </p:cNvSpPr>
            <p:nvPr/>
          </p:nvSpPr>
          <p:spPr bwMode="auto">
            <a:xfrm>
              <a:off x="2866029" y="9564520"/>
              <a:ext cx="43672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200">
                  <a:latin typeface="Calibri" panose="020F0502020204030204" pitchFamily="34" charset="0"/>
                </a:rPr>
                <a:t>R18</a:t>
              </a:r>
            </a:p>
          </p:txBody>
        </p:sp>
        <p:sp>
          <p:nvSpPr>
            <p:cNvPr id="100453" name="TextBox 97"/>
            <p:cNvSpPr txBox="1">
              <a:spLocks noChangeArrowheads="1"/>
            </p:cNvSpPr>
            <p:nvPr/>
          </p:nvSpPr>
          <p:spPr bwMode="auto">
            <a:xfrm>
              <a:off x="5048846" y="9530986"/>
              <a:ext cx="43672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200">
                  <a:latin typeface="Calibri" panose="020F0502020204030204" pitchFamily="34" charset="0"/>
                </a:rPr>
                <a:t>R8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641437" y="8133832"/>
              <a:ext cx="369360" cy="276999"/>
            </a:xfrm>
            <a:prstGeom prst="rect">
              <a:avLst/>
            </a:prstGeom>
            <a:noFill/>
          </p:spPr>
          <p:txBody>
            <a:bodyPr vert="vert270">
              <a:spAutoFit/>
            </a:bodyPr>
            <a:lstStyle/>
            <a:p>
              <a:pPr>
                <a:defRPr/>
              </a:pPr>
              <a:r>
                <a:rPr lang="en-IN" sz="1200" dirty="0"/>
                <a:t>56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40255" y="8138518"/>
              <a:ext cx="369360" cy="276999"/>
            </a:xfrm>
            <a:prstGeom prst="rect">
              <a:avLst/>
            </a:prstGeom>
            <a:noFill/>
          </p:spPr>
          <p:txBody>
            <a:bodyPr vert="vert270">
              <a:spAutoFit/>
            </a:bodyPr>
            <a:lstStyle/>
            <a:p>
              <a:pPr>
                <a:defRPr/>
              </a:pPr>
              <a:r>
                <a:rPr lang="en-IN" sz="1200" dirty="0"/>
                <a:t>12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888570" y="5493327"/>
              <a:ext cx="369360" cy="276999"/>
            </a:xfrm>
            <a:prstGeom prst="rect">
              <a:avLst/>
            </a:prstGeom>
            <a:noFill/>
          </p:spPr>
          <p:txBody>
            <a:bodyPr vert="vert270">
              <a:spAutoFit/>
            </a:bodyPr>
            <a:lstStyle/>
            <a:p>
              <a:pPr>
                <a:defRPr/>
              </a:pPr>
              <a:r>
                <a:rPr lang="en-IN" sz="1200" dirty="0"/>
                <a:t>32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54067" y="4594167"/>
              <a:ext cx="369360" cy="276999"/>
            </a:xfrm>
            <a:prstGeom prst="rect">
              <a:avLst/>
            </a:prstGeom>
            <a:noFill/>
          </p:spPr>
          <p:txBody>
            <a:bodyPr vert="vert270">
              <a:spAutoFit/>
            </a:bodyPr>
            <a:lstStyle/>
            <a:p>
              <a:pPr>
                <a:defRPr/>
              </a:pPr>
              <a:r>
                <a:rPr lang="en-IN" sz="1200" dirty="0"/>
                <a:t>10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11689" y="5993375"/>
              <a:ext cx="369360" cy="276999"/>
            </a:xfrm>
            <a:prstGeom prst="rect">
              <a:avLst/>
            </a:prstGeom>
            <a:noFill/>
          </p:spPr>
          <p:txBody>
            <a:bodyPr vert="vert270">
              <a:spAutoFit/>
            </a:bodyPr>
            <a:lstStyle/>
            <a:p>
              <a:pPr>
                <a:defRPr/>
              </a:pPr>
              <a:r>
                <a:rPr lang="en-IN" sz="1200" dirty="0"/>
                <a:t>8</a:t>
              </a:r>
            </a:p>
          </p:txBody>
        </p:sp>
        <p:cxnSp>
          <p:nvCxnSpPr>
            <p:cNvPr id="104" name="Straight Connector 103"/>
            <p:cNvCxnSpPr/>
            <p:nvPr/>
          </p:nvCxnSpPr>
          <p:spPr>
            <a:xfrm flipV="1">
              <a:off x="3357367" y="8292586"/>
              <a:ext cx="2946621" cy="26986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221431" y="8278300"/>
              <a:ext cx="2028977" cy="476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8250408" y="6359186"/>
              <a:ext cx="41278" cy="19556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9880892" y="6359186"/>
              <a:ext cx="26990" cy="3533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58" idx="4"/>
            </p:cNvCxnSpPr>
            <p:nvPr/>
          </p:nvCxnSpPr>
          <p:spPr>
            <a:xfrm>
              <a:off x="4078146" y="9851369"/>
              <a:ext cx="5788458" cy="412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3094299" y="4994608"/>
              <a:ext cx="369360" cy="276999"/>
            </a:xfrm>
            <a:prstGeom prst="rect">
              <a:avLst/>
            </a:prstGeom>
            <a:noFill/>
          </p:spPr>
          <p:txBody>
            <a:bodyPr vert="vert270">
              <a:spAutoFit/>
            </a:bodyPr>
            <a:lstStyle/>
            <a:p>
              <a:pPr>
                <a:defRPr/>
              </a:pPr>
              <a:r>
                <a:rPr lang="en-IN" sz="1200" dirty="0"/>
                <a:t>10</a:t>
              </a:r>
            </a:p>
          </p:txBody>
        </p:sp>
      </p:grpSp>
      <p:cxnSp>
        <p:nvCxnSpPr>
          <p:cNvPr id="54272" name="Straight Connector 54271"/>
          <p:cNvCxnSpPr/>
          <p:nvPr/>
        </p:nvCxnSpPr>
        <p:spPr>
          <a:xfrm flipH="1">
            <a:off x="2589213" y="1262063"/>
            <a:ext cx="887412" cy="10461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357" name="Picture 2" descr="X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6" y="3589338"/>
            <a:ext cx="3281363" cy="286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276" name="Straight Connector 54275"/>
          <p:cNvCxnSpPr/>
          <p:nvPr/>
        </p:nvCxnSpPr>
        <p:spPr>
          <a:xfrm>
            <a:off x="3478213" y="4419600"/>
            <a:ext cx="12700" cy="388938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84" name="Straight Connector 54283"/>
          <p:cNvCxnSpPr/>
          <p:nvPr/>
        </p:nvCxnSpPr>
        <p:spPr>
          <a:xfrm>
            <a:off x="3463925" y="2355850"/>
            <a:ext cx="4079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35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981200" y="838200"/>
            <a:ext cx="8229600" cy="477838"/>
          </a:xfrm>
        </p:spPr>
        <p:txBody>
          <a:bodyPr/>
          <a:lstStyle/>
          <a:p>
            <a:endParaRPr lang="en-US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461665"/>
          </a:xfrm>
        </p:spPr>
        <p:txBody>
          <a:bodyPr/>
          <a:lstStyle/>
          <a:p>
            <a:endParaRPr lang="en-US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1275" y="1447800"/>
            <a:ext cx="61722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29200" y="3810000"/>
            <a:ext cx="5867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Thank You for Patient Hearing</a:t>
            </a:r>
          </a:p>
        </p:txBody>
      </p:sp>
    </p:spTree>
    <p:extLst>
      <p:ext uri="{BB962C8B-B14F-4D97-AF65-F5344CB8AC3E}">
        <p14:creationId xmlns:p14="http://schemas.microsoft.com/office/powerpoint/2010/main" val="3841219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C 0.06511 -0.05139 0.13038 -0.10278 0.10365 -0.14514 C 0.07708 -0.1875 -0.11232 -0.20741 -0.15972 -0.25324 C -0.20712 -0.29908 -0.19444 -0.35972 -0.18177 -0.42037 " pathEditMode="relative" rAng="0" ptsTypes="aa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" y="-2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04801"/>
            <a:ext cx="8286750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5867400" y="6457950"/>
            <a:ext cx="41148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1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4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9" y="352425"/>
            <a:ext cx="8467725" cy="615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5853113" y="6372225"/>
            <a:ext cx="20574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1800">
              <a:latin typeface="Calibri" panose="020F0502020204030204" pitchFamily="34" charset="0"/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7939088" y="6400800"/>
            <a:ext cx="20574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1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2066925" y="152401"/>
            <a:ext cx="80581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Example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514600" y="4019550"/>
            <a:ext cx="2133600" cy="2133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1800">
              <a:latin typeface="Calibri" panose="020F0502020204030204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14600" y="1295400"/>
            <a:ext cx="2133600" cy="2133600"/>
            <a:chOff x="624" y="912"/>
            <a:chExt cx="1344" cy="1344"/>
          </a:xfrm>
        </p:grpSpPr>
        <p:sp>
          <p:nvSpPr>
            <p:cNvPr id="24665" name="Rectangle 7"/>
            <p:cNvSpPr>
              <a:spLocks noChangeArrowheads="1"/>
            </p:cNvSpPr>
            <p:nvPr/>
          </p:nvSpPr>
          <p:spPr bwMode="auto">
            <a:xfrm>
              <a:off x="624" y="912"/>
              <a:ext cx="1344" cy="13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 sz="1800">
                <a:latin typeface="Calibri" panose="020F0502020204030204" pitchFamily="34" charset="0"/>
              </a:endParaRPr>
            </a:p>
          </p:txBody>
        </p:sp>
        <p:grpSp>
          <p:nvGrpSpPr>
            <p:cNvPr id="24666" name="Group 8"/>
            <p:cNvGrpSpPr>
              <a:grpSpLocks/>
            </p:cNvGrpSpPr>
            <p:nvPr/>
          </p:nvGrpSpPr>
          <p:grpSpPr bwMode="auto">
            <a:xfrm>
              <a:off x="912" y="1200"/>
              <a:ext cx="768" cy="768"/>
              <a:chOff x="864" y="1248"/>
              <a:chExt cx="768" cy="768"/>
            </a:xfrm>
          </p:grpSpPr>
          <p:sp>
            <p:nvSpPr>
              <p:cNvPr id="24667" name="Oval 9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768" cy="76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24668" name="Oval 10"/>
              <p:cNvSpPr>
                <a:spLocks noChangeArrowheads="1"/>
              </p:cNvSpPr>
              <p:nvPr/>
            </p:nvSpPr>
            <p:spPr bwMode="auto">
              <a:xfrm>
                <a:off x="1056" y="1440"/>
                <a:ext cx="384" cy="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 sz="1800"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257800" y="4019550"/>
            <a:ext cx="2133600" cy="2133600"/>
            <a:chOff x="2496" y="2448"/>
            <a:chExt cx="1344" cy="1344"/>
          </a:xfrm>
        </p:grpSpPr>
        <p:sp>
          <p:nvSpPr>
            <p:cNvPr id="24663" name="Rectangle 12"/>
            <p:cNvSpPr>
              <a:spLocks noChangeArrowheads="1"/>
            </p:cNvSpPr>
            <p:nvPr/>
          </p:nvSpPr>
          <p:spPr bwMode="auto">
            <a:xfrm>
              <a:off x="2496" y="2448"/>
              <a:ext cx="1344" cy="13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24664" name="Oval 13"/>
            <p:cNvSpPr>
              <a:spLocks noChangeArrowheads="1"/>
            </p:cNvSpPr>
            <p:nvPr/>
          </p:nvSpPr>
          <p:spPr bwMode="auto">
            <a:xfrm>
              <a:off x="3072" y="3024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 sz="1800">
                <a:latin typeface="Calibri" panose="020F0502020204030204" pitchFamily="34" charset="0"/>
              </a:endParaRPr>
            </a:p>
          </p:txBody>
        </p:sp>
      </p:grp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8001000" y="4256088"/>
            <a:ext cx="158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1.  Visible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715000" y="4019550"/>
            <a:ext cx="1219200" cy="2133600"/>
            <a:chOff x="864" y="2688"/>
            <a:chExt cx="768" cy="1344"/>
          </a:xfrm>
        </p:grpSpPr>
        <p:sp>
          <p:nvSpPr>
            <p:cNvPr id="24658" name="Line 16"/>
            <p:cNvSpPr>
              <a:spLocks noChangeShapeType="1"/>
            </p:cNvSpPr>
            <p:nvPr/>
          </p:nvSpPr>
          <p:spPr bwMode="auto">
            <a:xfrm>
              <a:off x="864" y="268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59" name="Line 17"/>
            <p:cNvSpPr>
              <a:spLocks noChangeShapeType="1"/>
            </p:cNvSpPr>
            <p:nvPr/>
          </p:nvSpPr>
          <p:spPr bwMode="auto">
            <a:xfrm>
              <a:off x="1632" y="268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60" name="Line 18"/>
            <p:cNvSpPr>
              <a:spLocks noChangeShapeType="1"/>
            </p:cNvSpPr>
            <p:nvPr/>
          </p:nvSpPr>
          <p:spPr bwMode="auto">
            <a:xfrm>
              <a:off x="864" y="297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61" name="Line 19"/>
            <p:cNvSpPr>
              <a:spLocks noChangeShapeType="1"/>
            </p:cNvSpPr>
            <p:nvPr/>
          </p:nvSpPr>
          <p:spPr bwMode="auto">
            <a:xfrm>
              <a:off x="1056" y="2976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62" name="Line 20"/>
            <p:cNvSpPr>
              <a:spLocks noChangeShapeType="1"/>
            </p:cNvSpPr>
            <p:nvPr/>
          </p:nvSpPr>
          <p:spPr bwMode="auto">
            <a:xfrm>
              <a:off x="1440" y="2976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508250" y="4019550"/>
            <a:ext cx="2146300" cy="2133600"/>
            <a:chOff x="620" y="2448"/>
            <a:chExt cx="1352" cy="1344"/>
          </a:xfrm>
        </p:grpSpPr>
        <p:grpSp>
          <p:nvGrpSpPr>
            <p:cNvPr id="24646" name="Group 22"/>
            <p:cNvGrpSpPr>
              <a:grpSpLocks/>
            </p:cNvGrpSpPr>
            <p:nvPr/>
          </p:nvGrpSpPr>
          <p:grpSpPr bwMode="auto">
            <a:xfrm>
              <a:off x="1492" y="3024"/>
              <a:ext cx="480" cy="192"/>
              <a:chOff x="1482" y="3024"/>
              <a:chExt cx="480" cy="192"/>
            </a:xfrm>
          </p:grpSpPr>
          <p:sp>
            <p:nvSpPr>
              <p:cNvPr id="24656" name="Line 23"/>
              <p:cNvSpPr>
                <a:spLocks noChangeShapeType="1"/>
              </p:cNvSpPr>
              <p:nvPr/>
            </p:nvSpPr>
            <p:spPr bwMode="auto">
              <a:xfrm>
                <a:off x="1482" y="321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57" name="Line 24"/>
              <p:cNvSpPr>
                <a:spLocks noChangeShapeType="1"/>
              </p:cNvSpPr>
              <p:nvPr/>
            </p:nvSpPr>
            <p:spPr bwMode="auto">
              <a:xfrm>
                <a:off x="1482" y="302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647" name="Group 25"/>
            <p:cNvGrpSpPr>
              <a:grpSpLocks/>
            </p:cNvGrpSpPr>
            <p:nvPr/>
          </p:nvGrpSpPr>
          <p:grpSpPr bwMode="auto">
            <a:xfrm>
              <a:off x="912" y="2448"/>
              <a:ext cx="768" cy="1344"/>
              <a:chOff x="864" y="2688"/>
              <a:chExt cx="768" cy="1344"/>
            </a:xfrm>
          </p:grpSpPr>
          <p:sp>
            <p:nvSpPr>
              <p:cNvPr id="24651" name="Line 26"/>
              <p:cNvSpPr>
                <a:spLocks noChangeShapeType="1"/>
              </p:cNvSpPr>
              <p:nvPr/>
            </p:nvSpPr>
            <p:spPr bwMode="auto">
              <a:xfrm>
                <a:off x="864" y="2688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52" name="Line 27"/>
              <p:cNvSpPr>
                <a:spLocks noChangeShapeType="1"/>
              </p:cNvSpPr>
              <p:nvPr/>
            </p:nvSpPr>
            <p:spPr bwMode="auto">
              <a:xfrm>
                <a:off x="1632" y="2688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53" name="Line 28"/>
              <p:cNvSpPr>
                <a:spLocks noChangeShapeType="1"/>
              </p:cNvSpPr>
              <p:nvPr/>
            </p:nvSpPr>
            <p:spPr bwMode="auto">
              <a:xfrm>
                <a:off x="864" y="2976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54" name="Line 29"/>
              <p:cNvSpPr>
                <a:spLocks noChangeShapeType="1"/>
              </p:cNvSpPr>
              <p:nvPr/>
            </p:nvSpPr>
            <p:spPr bwMode="auto">
              <a:xfrm>
                <a:off x="1056" y="2976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55" name="Line 30"/>
              <p:cNvSpPr>
                <a:spLocks noChangeShapeType="1"/>
              </p:cNvSpPr>
              <p:nvPr/>
            </p:nvSpPr>
            <p:spPr bwMode="auto">
              <a:xfrm>
                <a:off x="1440" y="2976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648" name="Group 31"/>
            <p:cNvGrpSpPr>
              <a:grpSpLocks/>
            </p:cNvGrpSpPr>
            <p:nvPr/>
          </p:nvGrpSpPr>
          <p:grpSpPr bwMode="auto">
            <a:xfrm>
              <a:off x="620" y="3024"/>
              <a:ext cx="480" cy="192"/>
              <a:chOff x="1578" y="3120"/>
              <a:chExt cx="480" cy="192"/>
            </a:xfrm>
          </p:grpSpPr>
          <p:sp>
            <p:nvSpPr>
              <p:cNvPr id="24649" name="Line 32"/>
              <p:cNvSpPr>
                <a:spLocks noChangeShapeType="1"/>
              </p:cNvSpPr>
              <p:nvPr/>
            </p:nvSpPr>
            <p:spPr bwMode="auto">
              <a:xfrm>
                <a:off x="1578" y="331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50" name="Line 33"/>
              <p:cNvSpPr>
                <a:spLocks noChangeShapeType="1"/>
              </p:cNvSpPr>
              <p:nvPr/>
            </p:nvSpPr>
            <p:spPr bwMode="auto">
              <a:xfrm>
                <a:off x="1578" y="3120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2528889" y="2209800"/>
            <a:ext cx="2109787" cy="304800"/>
            <a:chOff x="633" y="1488"/>
            <a:chExt cx="1329" cy="192"/>
          </a:xfrm>
        </p:grpSpPr>
        <p:grpSp>
          <p:nvGrpSpPr>
            <p:cNvPr id="24640" name="Group 35"/>
            <p:cNvGrpSpPr>
              <a:grpSpLocks/>
            </p:cNvGrpSpPr>
            <p:nvPr/>
          </p:nvGrpSpPr>
          <p:grpSpPr bwMode="auto">
            <a:xfrm>
              <a:off x="1482" y="1488"/>
              <a:ext cx="480" cy="192"/>
              <a:chOff x="1440" y="1536"/>
              <a:chExt cx="480" cy="192"/>
            </a:xfrm>
          </p:grpSpPr>
          <p:sp>
            <p:nvSpPr>
              <p:cNvPr id="24644" name="Line 36"/>
              <p:cNvSpPr>
                <a:spLocks noChangeShapeType="1"/>
              </p:cNvSpPr>
              <p:nvPr/>
            </p:nvSpPr>
            <p:spPr bwMode="auto">
              <a:xfrm>
                <a:off x="1440" y="153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45" name="Line 37"/>
              <p:cNvSpPr>
                <a:spLocks noChangeShapeType="1"/>
              </p:cNvSpPr>
              <p:nvPr/>
            </p:nvSpPr>
            <p:spPr bwMode="auto">
              <a:xfrm>
                <a:off x="1440" y="1728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641" name="Group 38"/>
            <p:cNvGrpSpPr>
              <a:grpSpLocks/>
            </p:cNvGrpSpPr>
            <p:nvPr/>
          </p:nvGrpSpPr>
          <p:grpSpPr bwMode="auto">
            <a:xfrm>
              <a:off x="633" y="1488"/>
              <a:ext cx="480" cy="192"/>
              <a:chOff x="1440" y="1536"/>
              <a:chExt cx="480" cy="192"/>
            </a:xfrm>
          </p:grpSpPr>
          <p:sp>
            <p:nvSpPr>
              <p:cNvPr id="24642" name="Line 39"/>
              <p:cNvSpPr>
                <a:spLocks noChangeShapeType="1"/>
              </p:cNvSpPr>
              <p:nvPr/>
            </p:nvSpPr>
            <p:spPr bwMode="auto">
              <a:xfrm>
                <a:off x="1440" y="153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43" name="Line 40"/>
              <p:cNvSpPr>
                <a:spLocks noChangeShapeType="1"/>
              </p:cNvSpPr>
              <p:nvPr/>
            </p:nvSpPr>
            <p:spPr bwMode="auto">
              <a:xfrm>
                <a:off x="1440" y="1728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8001000" y="4681538"/>
            <a:ext cx="163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2.  Hidden</a:t>
            </a:r>
          </a:p>
        </p:txBody>
      </p: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1990725" y="1600200"/>
            <a:ext cx="3119438" cy="1524000"/>
            <a:chOff x="294" y="1104"/>
            <a:chExt cx="1965" cy="960"/>
          </a:xfrm>
        </p:grpSpPr>
        <p:grpSp>
          <p:nvGrpSpPr>
            <p:cNvPr id="24627" name="Group 43"/>
            <p:cNvGrpSpPr>
              <a:grpSpLocks/>
            </p:cNvGrpSpPr>
            <p:nvPr/>
          </p:nvGrpSpPr>
          <p:grpSpPr bwMode="auto">
            <a:xfrm>
              <a:off x="819" y="1104"/>
              <a:ext cx="912" cy="960"/>
              <a:chOff x="819" y="1104"/>
              <a:chExt cx="912" cy="960"/>
            </a:xfrm>
          </p:grpSpPr>
          <p:sp>
            <p:nvSpPr>
              <p:cNvPr id="24634" name="Line 44"/>
              <p:cNvSpPr>
                <a:spLocks noChangeShapeType="1"/>
              </p:cNvSpPr>
              <p:nvPr/>
            </p:nvSpPr>
            <p:spPr bwMode="auto">
              <a:xfrm>
                <a:off x="1299" y="1536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35" name="Line 45"/>
              <p:cNvSpPr>
                <a:spLocks noChangeShapeType="1"/>
              </p:cNvSpPr>
              <p:nvPr/>
            </p:nvSpPr>
            <p:spPr bwMode="auto">
              <a:xfrm flipV="1">
                <a:off x="1299" y="1104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36" name="Line 46"/>
              <p:cNvSpPr>
                <a:spLocks noChangeShapeType="1"/>
              </p:cNvSpPr>
              <p:nvPr/>
            </p:nvSpPr>
            <p:spPr bwMode="auto">
              <a:xfrm flipV="1">
                <a:off x="1299" y="168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37" name="Line 47"/>
              <p:cNvSpPr>
                <a:spLocks noChangeShapeType="1"/>
              </p:cNvSpPr>
              <p:nvPr/>
            </p:nvSpPr>
            <p:spPr bwMode="auto">
              <a:xfrm>
                <a:off x="1251" y="158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38" name="Line 48"/>
              <p:cNvSpPr>
                <a:spLocks noChangeShapeType="1"/>
              </p:cNvSpPr>
              <p:nvPr/>
            </p:nvSpPr>
            <p:spPr bwMode="auto">
              <a:xfrm>
                <a:off x="1395" y="158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39" name="Line 49"/>
              <p:cNvSpPr>
                <a:spLocks noChangeShapeType="1"/>
              </p:cNvSpPr>
              <p:nvPr/>
            </p:nvSpPr>
            <p:spPr bwMode="auto">
              <a:xfrm>
                <a:off x="819" y="158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628" name="Group 50"/>
            <p:cNvGrpSpPr>
              <a:grpSpLocks/>
            </p:cNvGrpSpPr>
            <p:nvPr/>
          </p:nvGrpSpPr>
          <p:grpSpPr bwMode="auto">
            <a:xfrm>
              <a:off x="1779" y="1584"/>
              <a:ext cx="480" cy="0"/>
              <a:chOff x="1779" y="1584"/>
              <a:chExt cx="480" cy="0"/>
            </a:xfrm>
          </p:grpSpPr>
          <p:sp>
            <p:nvSpPr>
              <p:cNvPr id="24632" name="Line 51"/>
              <p:cNvSpPr>
                <a:spLocks noChangeShapeType="1"/>
              </p:cNvSpPr>
              <p:nvPr/>
            </p:nvSpPr>
            <p:spPr bwMode="auto">
              <a:xfrm>
                <a:off x="1923" y="158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33" name="Line 52"/>
              <p:cNvSpPr>
                <a:spLocks noChangeShapeType="1"/>
              </p:cNvSpPr>
              <p:nvPr/>
            </p:nvSpPr>
            <p:spPr bwMode="auto">
              <a:xfrm>
                <a:off x="1779" y="158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629" name="Group 53"/>
            <p:cNvGrpSpPr>
              <a:grpSpLocks/>
            </p:cNvGrpSpPr>
            <p:nvPr/>
          </p:nvGrpSpPr>
          <p:grpSpPr bwMode="auto">
            <a:xfrm rot="10800000">
              <a:off x="294" y="1584"/>
              <a:ext cx="480" cy="1"/>
              <a:chOff x="1875" y="1680"/>
              <a:chExt cx="480" cy="0"/>
            </a:xfrm>
          </p:grpSpPr>
          <p:sp>
            <p:nvSpPr>
              <p:cNvPr id="24630" name="Line 54"/>
              <p:cNvSpPr>
                <a:spLocks noChangeShapeType="1"/>
              </p:cNvSpPr>
              <p:nvPr/>
            </p:nvSpPr>
            <p:spPr bwMode="auto">
              <a:xfrm>
                <a:off x="2019" y="1680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31" name="Line 55"/>
              <p:cNvSpPr>
                <a:spLocks noChangeShapeType="1"/>
              </p:cNvSpPr>
              <p:nvPr/>
            </p:nvSpPr>
            <p:spPr bwMode="auto">
              <a:xfrm>
                <a:off x="1875" y="168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7704" name="Text Box 56"/>
          <p:cNvSpPr txBox="1">
            <a:spLocks noChangeArrowheads="1"/>
          </p:cNvSpPr>
          <p:nvPr/>
        </p:nvSpPr>
        <p:spPr bwMode="auto">
          <a:xfrm>
            <a:off x="8001001" y="5105400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3.  Center</a:t>
            </a:r>
          </a:p>
        </p:txBody>
      </p:sp>
      <p:grpSp>
        <p:nvGrpSpPr>
          <p:cNvPr id="17" name="Group 57"/>
          <p:cNvGrpSpPr>
            <a:grpSpLocks/>
          </p:cNvGrpSpPr>
          <p:nvPr/>
        </p:nvGrpSpPr>
        <p:grpSpPr bwMode="auto">
          <a:xfrm>
            <a:off x="5867400" y="3787775"/>
            <a:ext cx="914400" cy="2514600"/>
            <a:chOff x="3072" y="2544"/>
            <a:chExt cx="576" cy="1584"/>
          </a:xfrm>
        </p:grpSpPr>
        <p:sp>
          <p:nvSpPr>
            <p:cNvPr id="24621" name="Line 58"/>
            <p:cNvSpPr>
              <a:spLocks noChangeShapeType="1"/>
            </p:cNvSpPr>
            <p:nvPr/>
          </p:nvSpPr>
          <p:spPr bwMode="auto">
            <a:xfrm>
              <a:off x="336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22" name="Line 59"/>
            <p:cNvSpPr>
              <a:spLocks noChangeShapeType="1"/>
            </p:cNvSpPr>
            <p:nvPr/>
          </p:nvSpPr>
          <p:spPr bwMode="auto">
            <a:xfrm flipV="1">
              <a:off x="3360" y="2544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23" name="Line 60"/>
            <p:cNvSpPr>
              <a:spLocks noChangeShapeType="1"/>
            </p:cNvSpPr>
            <p:nvPr/>
          </p:nvSpPr>
          <p:spPr bwMode="auto">
            <a:xfrm flipV="1">
              <a:off x="3360" y="3456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24" name="Line 61"/>
            <p:cNvSpPr>
              <a:spLocks noChangeShapeType="1"/>
            </p:cNvSpPr>
            <p:nvPr/>
          </p:nvSpPr>
          <p:spPr bwMode="auto">
            <a:xfrm>
              <a:off x="3312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25" name="Line 62"/>
            <p:cNvSpPr>
              <a:spLocks noChangeShapeType="1"/>
            </p:cNvSpPr>
            <p:nvPr/>
          </p:nvSpPr>
          <p:spPr bwMode="auto">
            <a:xfrm>
              <a:off x="3456" y="33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26" name="Line 63"/>
            <p:cNvSpPr>
              <a:spLocks noChangeShapeType="1"/>
            </p:cNvSpPr>
            <p:nvPr/>
          </p:nvSpPr>
          <p:spPr bwMode="auto">
            <a:xfrm>
              <a:off x="3072" y="33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64"/>
          <p:cNvGrpSpPr>
            <a:grpSpLocks/>
          </p:cNvGrpSpPr>
          <p:nvPr/>
        </p:nvGrpSpPr>
        <p:grpSpPr bwMode="auto">
          <a:xfrm>
            <a:off x="2176463" y="3838576"/>
            <a:ext cx="2819400" cy="2562225"/>
            <a:chOff x="411" y="2334"/>
            <a:chExt cx="1776" cy="1614"/>
          </a:xfrm>
        </p:grpSpPr>
        <p:grpSp>
          <p:nvGrpSpPr>
            <p:cNvPr id="24609" name="Group 65"/>
            <p:cNvGrpSpPr>
              <a:grpSpLocks/>
            </p:cNvGrpSpPr>
            <p:nvPr/>
          </p:nvGrpSpPr>
          <p:grpSpPr bwMode="auto">
            <a:xfrm>
              <a:off x="1296" y="2334"/>
              <a:ext cx="0" cy="1614"/>
              <a:chOff x="1296" y="2334"/>
              <a:chExt cx="0" cy="1614"/>
            </a:xfrm>
          </p:grpSpPr>
          <p:sp>
            <p:nvSpPr>
              <p:cNvPr id="24618" name="Line 66"/>
              <p:cNvSpPr>
                <a:spLocks noChangeShapeType="1"/>
              </p:cNvSpPr>
              <p:nvPr/>
            </p:nvSpPr>
            <p:spPr bwMode="auto">
              <a:xfrm>
                <a:off x="1296" y="2334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19" name="Line 67"/>
              <p:cNvSpPr>
                <a:spLocks noChangeShapeType="1"/>
              </p:cNvSpPr>
              <p:nvPr/>
            </p:nvSpPr>
            <p:spPr bwMode="auto">
              <a:xfrm>
                <a:off x="1296" y="306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20" name="Line 68"/>
              <p:cNvSpPr>
                <a:spLocks noChangeShapeType="1"/>
              </p:cNvSpPr>
              <p:nvPr/>
            </p:nvSpPr>
            <p:spPr bwMode="auto">
              <a:xfrm>
                <a:off x="1296" y="3276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610" name="Group 69"/>
            <p:cNvGrpSpPr>
              <a:grpSpLocks/>
            </p:cNvGrpSpPr>
            <p:nvPr/>
          </p:nvGrpSpPr>
          <p:grpSpPr bwMode="auto">
            <a:xfrm>
              <a:off x="1419" y="3120"/>
              <a:ext cx="768" cy="0"/>
              <a:chOff x="1419" y="3360"/>
              <a:chExt cx="768" cy="0"/>
            </a:xfrm>
          </p:grpSpPr>
          <p:sp>
            <p:nvSpPr>
              <p:cNvPr id="24615" name="Line 70"/>
              <p:cNvSpPr>
                <a:spLocks noChangeShapeType="1"/>
              </p:cNvSpPr>
              <p:nvPr/>
            </p:nvSpPr>
            <p:spPr bwMode="auto">
              <a:xfrm>
                <a:off x="1755" y="336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16" name="Line 71"/>
              <p:cNvSpPr>
                <a:spLocks noChangeShapeType="1"/>
              </p:cNvSpPr>
              <p:nvPr/>
            </p:nvSpPr>
            <p:spPr bwMode="auto">
              <a:xfrm>
                <a:off x="1899" y="3360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17" name="Line 72"/>
              <p:cNvSpPr>
                <a:spLocks noChangeShapeType="1"/>
              </p:cNvSpPr>
              <p:nvPr/>
            </p:nvSpPr>
            <p:spPr bwMode="auto">
              <a:xfrm>
                <a:off x="1419" y="3360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611" name="Group 73"/>
            <p:cNvGrpSpPr>
              <a:grpSpLocks/>
            </p:cNvGrpSpPr>
            <p:nvPr/>
          </p:nvGrpSpPr>
          <p:grpSpPr bwMode="auto">
            <a:xfrm>
              <a:off x="411" y="3120"/>
              <a:ext cx="768" cy="0"/>
              <a:chOff x="1419" y="3360"/>
              <a:chExt cx="768" cy="0"/>
            </a:xfrm>
          </p:grpSpPr>
          <p:sp>
            <p:nvSpPr>
              <p:cNvPr id="24612" name="Line 74"/>
              <p:cNvSpPr>
                <a:spLocks noChangeShapeType="1"/>
              </p:cNvSpPr>
              <p:nvPr/>
            </p:nvSpPr>
            <p:spPr bwMode="auto">
              <a:xfrm>
                <a:off x="1755" y="336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13" name="Line 75"/>
              <p:cNvSpPr>
                <a:spLocks noChangeShapeType="1"/>
              </p:cNvSpPr>
              <p:nvPr/>
            </p:nvSpPr>
            <p:spPr bwMode="auto">
              <a:xfrm>
                <a:off x="1899" y="3360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14" name="Line 76"/>
              <p:cNvSpPr>
                <a:spLocks noChangeShapeType="1"/>
              </p:cNvSpPr>
              <p:nvPr/>
            </p:nvSpPr>
            <p:spPr bwMode="auto">
              <a:xfrm>
                <a:off x="1419" y="3360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2" name="Group 77"/>
          <p:cNvGrpSpPr>
            <a:grpSpLocks/>
          </p:cNvGrpSpPr>
          <p:nvPr/>
        </p:nvGrpSpPr>
        <p:grpSpPr bwMode="auto">
          <a:xfrm>
            <a:off x="4648200" y="2514601"/>
            <a:ext cx="2552700" cy="2752725"/>
            <a:chOff x="1968" y="1584"/>
            <a:chExt cx="1608" cy="1734"/>
          </a:xfrm>
        </p:grpSpPr>
        <p:pic>
          <p:nvPicPr>
            <p:cNvPr id="24592" name="Picture 7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1584"/>
              <a:ext cx="1608" cy="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593" name="Group 79"/>
            <p:cNvGrpSpPr>
              <a:grpSpLocks/>
            </p:cNvGrpSpPr>
            <p:nvPr/>
          </p:nvGrpSpPr>
          <p:grpSpPr bwMode="auto">
            <a:xfrm>
              <a:off x="2438" y="1632"/>
              <a:ext cx="837" cy="1101"/>
              <a:chOff x="2438" y="1632"/>
              <a:chExt cx="837" cy="1101"/>
            </a:xfrm>
          </p:grpSpPr>
          <p:grpSp>
            <p:nvGrpSpPr>
              <p:cNvPr id="24594" name="Group 80"/>
              <p:cNvGrpSpPr>
                <a:grpSpLocks/>
              </p:cNvGrpSpPr>
              <p:nvPr/>
            </p:nvGrpSpPr>
            <p:grpSpPr bwMode="auto">
              <a:xfrm>
                <a:off x="2438" y="1632"/>
                <a:ext cx="690" cy="599"/>
                <a:chOff x="4022" y="768"/>
                <a:chExt cx="690" cy="599"/>
              </a:xfrm>
            </p:grpSpPr>
            <p:sp>
              <p:nvSpPr>
                <p:cNvPr id="24600" name="Line 81"/>
                <p:cNvSpPr>
                  <a:spLocks noChangeShapeType="1"/>
                </p:cNvSpPr>
                <p:nvPr/>
              </p:nvSpPr>
              <p:spPr bwMode="auto">
                <a:xfrm>
                  <a:off x="4368" y="768"/>
                  <a:ext cx="0" cy="2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1" name="Line 82"/>
                <p:cNvSpPr>
                  <a:spLocks noChangeShapeType="1"/>
                </p:cNvSpPr>
                <p:nvPr/>
              </p:nvSpPr>
              <p:spPr bwMode="auto">
                <a:xfrm>
                  <a:off x="4022" y="970"/>
                  <a:ext cx="212" cy="12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2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4500" y="970"/>
                  <a:ext cx="208" cy="12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3" name="Line 84"/>
                <p:cNvSpPr>
                  <a:spLocks noChangeShapeType="1"/>
                </p:cNvSpPr>
                <p:nvPr/>
              </p:nvSpPr>
              <p:spPr bwMode="auto">
                <a:xfrm>
                  <a:off x="4300" y="1128"/>
                  <a:ext cx="136" cy="7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4300" y="1126"/>
                  <a:ext cx="138" cy="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5" name="Line 86"/>
                <p:cNvSpPr>
                  <a:spLocks noChangeShapeType="1"/>
                </p:cNvSpPr>
                <p:nvPr/>
              </p:nvSpPr>
              <p:spPr bwMode="auto">
                <a:xfrm flipH="1" flipV="1">
                  <a:off x="4515" y="1254"/>
                  <a:ext cx="197" cy="11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6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4026" y="1256"/>
                  <a:ext cx="186" cy="1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7" name="Line 88"/>
                <p:cNvSpPr>
                  <a:spLocks noChangeShapeType="1"/>
                </p:cNvSpPr>
                <p:nvPr/>
              </p:nvSpPr>
              <p:spPr bwMode="auto">
                <a:xfrm>
                  <a:off x="4367" y="1248"/>
                  <a:ext cx="0" cy="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8" name="Line 89"/>
                <p:cNvSpPr>
                  <a:spLocks noChangeShapeType="1"/>
                </p:cNvSpPr>
                <p:nvPr/>
              </p:nvSpPr>
              <p:spPr bwMode="auto">
                <a:xfrm>
                  <a:off x="4367" y="1121"/>
                  <a:ext cx="0" cy="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95" name="Group 90"/>
              <p:cNvGrpSpPr>
                <a:grpSpLocks/>
              </p:cNvGrpSpPr>
              <p:nvPr/>
            </p:nvGrpSpPr>
            <p:grpSpPr bwMode="auto">
              <a:xfrm>
                <a:off x="3074" y="2576"/>
                <a:ext cx="201" cy="157"/>
                <a:chOff x="3074" y="2576"/>
                <a:chExt cx="201" cy="157"/>
              </a:xfrm>
            </p:grpSpPr>
            <p:sp>
              <p:nvSpPr>
                <p:cNvPr id="24596" name="Line 91"/>
                <p:cNvSpPr>
                  <a:spLocks noChangeShapeType="1"/>
                </p:cNvSpPr>
                <p:nvPr/>
              </p:nvSpPr>
              <p:spPr bwMode="auto">
                <a:xfrm>
                  <a:off x="3141" y="2576"/>
                  <a:ext cx="0" cy="15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97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3074" y="2616"/>
                  <a:ext cx="135" cy="7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98" name="Line 93"/>
                <p:cNvSpPr>
                  <a:spLocks noChangeShapeType="1"/>
                </p:cNvSpPr>
                <p:nvPr/>
              </p:nvSpPr>
              <p:spPr bwMode="auto">
                <a:xfrm>
                  <a:off x="3119" y="2643"/>
                  <a:ext cx="42" cy="2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99" name="Line 94"/>
                <p:cNvSpPr>
                  <a:spLocks noChangeShapeType="1"/>
                </p:cNvSpPr>
                <p:nvPr/>
              </p:nvSpPr>
              <p:spPr bwMode="auto">
                <a:xfrm>
                  <a:off x="3185" y="2682"/>
                  <a:ext cx="90" cy="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9009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3 -0.233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62" grpId="0"/>
      <p:bldP spid="27689" grpId="0"/>
      <p:bldP spid="277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550" y="0"/>
            <a:ext cx="7772400" cy="762000"/>
          </a:xfrm>
        </p:spPr>
        <p:txBody>
          <a:bodyPr/>
          <a:lstStyle/>
          <a:p>
            <a:pPr algn="r"/>
            <a:r>
              <a:rPr lang="en-US" altLang="en-US" sz="3200" i="1">
                <a:solidFill>
                  <a:srgbClr val="FE8D38"/>
                </a:solidFill>
              </a:rPr>
              <a:t>Construction Lines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057400" y="762000"/>
            <a:ext cx="685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white"/>
                </a:solidFill>
                <a:latin typeface="Arial" panose="020B0604020202020204" pitchFamily="34" charset="0"/>
              </a:rPr>
              <a:t>Construction lines are used to transfer depth information.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886325" y="25098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IN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2667000" y="5181600"/>
            <a:ext cx="19812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 flipV="1">
            <a:off x="4648200" y="4876800"/>
            <a:ext cx="0" cy="304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 flipV="1">
            <a:off x="2667000" y="4876800"/>
            <a:ext cx="0" cy="304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>
            <a:off x="2667000" y="4876800"/>
            <a:ext cx="19812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 flipV="1">
            <a:off x="2971800" y="434340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2971800" y="4343400"/>
            <a:ext cx="13716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>
            <a:off x="4343400" y="434340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3352800" y="434340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>
            <a:off x="3352800" y="4876800"/>
            <a:ext cx="0" cy="304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>
            <a:off x="3962400" y="434340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3962400" y="4876800"/>
            <a:ext cx="0" cy="304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400" name="Line 17"/>
          <p:cNvSpPr>
            <a:spLocks noChangeShapeType="1"/>
          </p:cNvSpPr>
          <p:nvPr/>
        </p:nvSpPr>
        <p:spPr bwMode="auto">
          <a:xfrm>
            <a:off x="6172200" y="4343400"/>
            <a:ext cx="762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401" name="Line 18"/>
          <p:cNvSpPr>
            <a:spLocks noChangeShapeType="1"/>
          </p:cNvSpPr>
          <p:nvPr/>
        </p:nvSpPr>
        <p:spPr bwMode="auto">
          <a:xfrm flipV="1">
            <a:off x="5410200" y="4876800"/>
            <a:ext cx="0" cy="304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402" name="Line 19"/>
          <p:cNvSpPr>
            <a:spLocks noChangeShapeType="1"/>
          </p:cNvSpPr>
          <p:nvPr/>
        </p:nvSpPr>
        <p:spPr bwMode="auto">
          <a:xfrm>
            <a:off x="5410200" y="4876800"/>
            <a:ext cx="15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403" name="Line 20"/>
          <p:cNvSpPr>
            <a:spLocks noChangeShapeType="1"/>
          </p:cNvSpPr>
          <p:nvPr/>
        </p:nvSpPr>
        <p:spPr bwMode="auto">
          <a:xfrm flipV="1">
            <a:off x="6172200" y="434340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404" name="Line 21"/>
          <p:cNvSpPr>
            <a:spLocks noChangeShapeType="1"/>
          </p:cNvSpPr>
          <p:nvPr/>
        </p:nvSpPr>
        <p:spPr bwMode="auto">
          <a:xfrm flipV="1">
            <a:off x="6934200" y="4343400"/>
            <a:ext cx="0" cy="8382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405" name="Line 22"/>
          <p:cNvSpPr>
            <a:spLocks noChangeShapeType="1"/>
          </p:cNvSpPr>
          <p:nvPr/>
        </p:nvSpPr>
        <p:spPr bwMode="auto">
          <a:xfrm>
            <a:off x="5410200" y="5181600"/>
            <a:ext cx="15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406" name="Line 23"/>
          <p:cNvSpPr>
            <a:spLocks noChangeShapeType="1"/>
          </p:cNvSpPr>
          <p:nvPr/>
        </p:nvSpPr>
        <p:spPr bwMode="auto">
          <a:xfrm flipV="1">
            <a:off x="2667000" y="2057400"/>
            <a:ext cx="0" cy="13716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407" name="Line 24"/>
          <p:cNvSpPr>
            <a:spLocks noChangeShapeType="1"/>
          </p:cNvSpPr>
          <p:nvPr/>
        </p:nvSpPr>
        <p:spPr bwMode="auto">
          <a:xfrm flipV="1">
            <a:off x="4648200" y="2057400"/>
            <a:ext cx="0" cy="13716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408" name="Line 25"/>
          <p:cNvSpPr>
            <a:spLocks noChangeShapeType="1"/>
          </p:cNvSpPr>
          <p:nvPr/>
        </p:nvSpPr>
        <p:spPr bwMode="auto">
          <a:xfrm>
            <a:off x="2667000" y="3429000"/>
            <a:ext cx="685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409" name="Line 26"/>
          <p:cNvSpPr>
            <a:spLocks noChangeShapeType="1"/>
          </p:cNvSpPr>
          <p:nvPr/>
        </p:nvSpPr>
        <p:spPr bwMode="auto">
          <a:xfrm flipV="1">
            <a:off x="3962400" y="3124200"/>
            <a:ext cx="0" cy="304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410" name="Line 27"/>
          <p:cNvSpPr>
            <a:spLocks noChangeShapeType="1"/>
          </p:cNvSpPr>
          <p:nvPr/>
        </p:nvSpPr>
        <p:spPr bwMode="auto">
          <a:xfrm flipV="1">
            <a:off x="3352800" y="3124200"/>
            <a:ext cx="0" cy="304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411" name="Line 28"/>
          <p:cNvSpPr>
            <a:spLocks noChangeShapeType="1"/>
          </p:cNvSpPr>
          <p:nvPr/>
        </p:nvSpPr>
        <p:spPr bwMode="auto">
          <a:xfrm>
            <a:off x="3352800" y="3124200"/>
            <a:ext cx="6096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412" name="Line 29"/>
          <p:cNvSpPr>
            <a:spLocks noChangeShapeType="1"/>
          </p:cNvSpPr>
          <p:nvPr/>
        </p:nvSpPr>
        <p:spPr bwMode="auto">
          <a:xfrm>
            <a:off x="3962400" y="3429000"/>
            <a:ext cx="685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3962400" y="3124200"/>
            <a:ext cx="1752600" cy="0"/>
          </a:xfrm>
          <a:prstGeom prst="line">
            <a:avLst/>
          </a:prstGeom>
          <a:noFill/>
          <a:ln w="19050">
            <a:solidFill>
              <a:srgbClr val="FFFF00"/>
            </a:solidFill>
            <a:prstDash val="lgDashDot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>
            <a:off x="5715000" y="3124200"/>
            <a:ext cx="0" cy="1752600"/>
          </a:xfrm>
          <a:prstGeom prst="line">
            <a:avLst/>
          </a:prstGeom>
          <a:noFill/>
          <a:ln w="19050">
            <a:solidFill>
              <a:srgbClr val="FFFF00"/>
            </a:solidFill>
            <a:prstDash val="lgDashDot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>
            <a:off x="5715000" y="4876800"/>
            <a:ext cx="0" cy="3048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648200" y="3276600"/>
            <a:ext cx="914400" cy="1600200"/>
            <a:chOff x="1968" y="2064"/>
            <a:chExt cx="576" cy="1008"/>
          </a:xfrm>
        </p:grpSpPr>
        <p:sp>
          <p:nvSpPr>
            <p:cNvPr id="16446" name="Line 34"/>
            <p:cNvSpPr>
              <a:spLocks noChangeShapeType="1"/>
            </p:cNvSpPr>
            <p:nvPr/>
          </p:nvSpPr>
          <p:spPr bwMode="auto">
            <a:xfrm flipV="1">
              <a:off x="2448" y="2064"/>
              <a:ext cx="0" cy="1008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447" name="Line 35"/>
            <p:cNvSpPr>
              <a:spLocks noChangeShapeType="1"/>
            </p:cNvSpPr>
            <p:nvPr/>
          </p:nvSpPr>
          <p:spPr bwMode="auto">
            <a:xfrm>
              <a:off x="1968" y="2160"/>
              <a:ext cx="576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448" name="Text Box 36"/>
            <p:cNvSpPr txBox="1">
              <a:spLocks noChangeArrowheads="1"/>
            </p:cNvSpPr>
            <p:nvPr/>
          </p:nvSpPr>
          <p:spPr bwMode="auto">
            <a:xfrm>
              <a:off x="2208" y="2160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FFFF66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410200" y="1295400"/>
            <a:ext cx="2743200" cy="2133600"/>
            <a:chOff x="2448" y="816"/>
            <a:chExt cx="1728" cy="1344"/>
          </a:xfrm>
        </p:grpSpPr>
        <p:sp>
          <p:nvSpPr>
            <p:cNvPr id="16444" name="Line 38"/>
            <p:cNvSpPr>
              <a:spLocks noChangeShapeType="1"/>
            </p:cNvSpPr>
            <p:nvPr/>
          </p:nvSpPr>
          <p:spPr bwMode="auto">
            <a:xfrm flipV="1">
              <a:off x="2448" y="1152"/>
              <a:ext cx="1152" cy="1008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445" name="Text Box 39"/>
            <p:cNvSpPr txBox="1">
              <a:spLocks noChangeArrowheads="1"/>
            </p:cNvSpPr>
            <p:nvPr/>
          </p:nvSpPr>
          <p:spPr bwMode="auto">
            <a:xfrm>
              <a:off x="3264" y="816"/>
              <a:ext cx="9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FFFF66"/>
                  </a:solidFill>
                  <a:latin typeface="Arial" panose="020B0604020202020204" pitchFamily="34" charset="0"/>
                </a:rPr>
                <a:t>45</a:t>
              </a:r>
              <a:r>
                <a:rPr lang="en-US" altLang="en-US" sz="1400" baseline="50000">
                  <a:solidFill>
                    <a:srgbClr val="FFFF66"/>
                  </a:solidFill>
                  <a:latin typeface="Arial" panose="020B0604020202020204" pitchFamily="34" charset="0"/>
                </a:rPr>
                <a:t>o</a:t>
              </a:r>
              <a:r>
                <a:rPr lang="en-US" altLang="en-US" sz="1600">
                  <a:solidFill>
                    <a:srgbClr val="FFFF66"/>
                  </a:solidFill>
                  <a:latin typeface="Arial" panose="020B0604020202020204" pitchFamily="34" charset="0"/>
                </a:rPr>
                <a:t> line drawn from point O</a:t>
              </a:r>
            </a:p>
          </p:txBody>
        </p:sp>
      </p:grpSp>
      <p:sp>
        <p:nvSpPr>
          <p:cNvPr id="16418" name="Line 40"/>
          <p:cNvSpPr>
            <a:spLocks noChangeShapeType="1"/>
          </p:cNvSpPr>
          <p:nvPr/>
        </p:nvSpPr>
        <p:spPr bwMode="auto">
          <a:xfrm>
            <a:off x="2667000" y="2057400"/>
            <a:ext cx="685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419" name="Line 41"/>
          <p:cNvSpPr>
            <a:spLocks noChangeShapeType="1"/>
          </p:cNvSpPr>
          <p:nvPr/>
        </p:nvSpPr>
        <p:spPr bwMode="auto">
          <a:xfrm>
            <a:off x="3352800" y="2057400"/>
            <a:ext cx="0" cy="304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420" name="Line 42"/>
          <p:cNvSpPr>
            <a:spLocks noChangeShapeType="1"/>
          </p:cNvSpPr>
          <p:nvPr/>
        </p:nvSpPr>
        <p:spPr bwMode="auto">
          <a:xfrm>
            <a:off x="3352800" y="2362200"/>
            <a:ext cx="6096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421" name="Line 43"/>
          <p:cNvSpPr>
            <a:spLocks noChangeShapeType="1"/>
          </p:cNvSpPr>
          <p:nvPr/>
        </p:nvSpPr>
        <p:spPr bwMode="auto">
          <a:xfrm flipV="1">
            <a:off x="3962400" y="2057400"/>
            <a:ext cx="0" cy="304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422" name="Line 44"/>
          <p:cNvSpPr>
            <a:spLocks noChangeShapeType="1"/>
          </p:cNvSpPr>
          <p:nvPr/>
        </p:nvSpPr>
        <p:spPr bwMode="auto">
          <a:xfrm>
            <a:off x="3962400" y="2057400"/>
            <a:ext cx="685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423" name="Line 45"/>
          <p:cNvSpPr>
            <a:spLocks noChangeShapeType="1"/>
          </p:cNvSpPr>
          <p:nvPr/>
        </p:nvSpPr>
        <p:spPr bwMode="auto">
          <a:xfrm flipV="1">
            <a:off x="2971800" y="2057400"/>
            <a:ext cx="0" cy="685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424" name="Line 46"/>
          <p:cNvSpPr>
            <a:spLocks noChangeShapeType="1"/>
          </p:cNvSpPr>
          <p:nvPr/>
        </p:nvSpPr>
        <p:spPr bwMode="auto">
          <a:xfrm>
            <a:off x="2971800" y="2743200"/>
            <a:ext cx="13716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425" name="Line 47"/>
          <p:cNvSpPr>
            <a:spLocks noChangeShapeType="1"/>
          </p:cNvSpPr>
          <p:nvPr/>
        </p:nvSpPr>
        <p:spPr bwMode="auto">
          <a:xfrm flipV="1">
            <a:off x="4343400" y="2057400"/>
            <a:ext cx="0" cy="685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4343400" y="2057400"/>
            <a:ext cx="2590800" cy="2286000"/>
            <a:chOff x="1776" y="1296"/>
            <a:chExt cx="1632" cy="1440"/>
          </a:xfrm>
        </p:grpSpPr>
        <p:sp>
          <p:nvSpPr>
            <p:cNvPr id="16440" name="Line 49"/>
            <p:cNvSpPr>
              <a:spLocks noChangeShapeType="1"/>
            </p:cNvSpPr>
            <p:nvPr/>
          </p:nvSpPr>
          <p:spPr bwMode="auto">
            <a:xfrm>
              <a:off x="1776" y="1728"/>
              <a:ext cx="1152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441" name="Line 50"/>
            <p:cNvSpPr>
              <a:spLocks noChangeShapeType="1"/>
            </p:cNvSpPr>
            <p:nvPr/>
          </p:nvSpPr>
          <p:spPr bwMode="auto">
            <a:xfrm flipV="1">
              <a:off x="2928" y="1728"/>
              <a:ext cx="0" cy="96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442" name="Line 51"/>
            <p:cNvSpPr>
              <a:spLocks noChangeShapeType="1"/>
            </p:cNvSpPr>
            <p:nvPr/>
          </p:nvSpPr>
          <p:spPr bwMode="auto">
            <a:xfrm>
              <a:off x="1968" y="1296"/>
              <a:ext cx="144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443" name="Line 52"/>
            <p:cNvSpPr>
              <a:spLocks noChangeShapeType="1"/>
            </p:cNvSpPr>
            <p:nvPr/>
          </p:nvSpPr>
          <p:spPr bwMode="auto">
            <a:xfrm>
              <a:off x="3408" y="1296"/>
              <a:ext cx="0" cy="144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3962400" y="2362200"/>
            <a:ext cx="2667000" cy="1981200"/>
            <a:chOff x="1536" y="1488"/>
            <a:chExt cx="1680" cy="1248"/>
          </a:xfrm>
        </p:grpSpPr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>
              <a:off x="1536" y="1488"/>
              <a:ext cx="168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>
              <a:off x="3216" y="1488"/>
              <a:ext cx="0" cy="124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6920" name="Line 56"/>
          <p:cNvSpPr>
            <a:spLocks noChangeShapeType="1"/>
          </p:cNvSpPr>
          <p:nvPr/>
        </p:nvSpPr>
        <p:spPr bwMode="auto">
          <a:xfrm>
            <a:off x="6629400" y="4343400"/>
            <a:ext cx="0" cy="8382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2667000" y="3429000"/>
            <a:ext cx="2743200" cy="1752600"/>
            <a:chOff x="720" y="2160"/>
            <a:chExt cx="1728" cy="1104"/>
          </a:xfrm>
        </p:grpSpPr>
        <p:grpSp>
          <p:nvGrpSpPr>
            <p:cNvPr id="16432" name="Group 58"/>
            <p:cNvGrpSpPr>
              <a:grpSpLocks/>
            </p:cNvGrpSpPr>
            <p:nvPr/>
          </p:nvGrpSpPr>
          <p:grpSpPr bwMode="auto">
            <a:xfrm>
              <a:off x="1152" y="2160"/>
              <a:ext cx="1296" cy="1104"/>
              <a:chOff x="1152" y="2160"/>
              <a:chExt cx="1296" cy="1104"/>
            </a:xfrm>
          </p:grpSpPr>
          <p:sp>
            <p:nvSpPr>
              <p:cNvPr id="16434" name="Line 59"/>
              <p:cNvSpPr>
                <a:spLocks noChangeShapeType="1"/>
              </p:cNvSpPr>
              <p:nvPr/>
            </p:nvSpPr>
            <p:spPr bwMode="auto">
              <a:xfrm>
                <a:off x="1968" y="3264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prstDash val="lgDashDot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435" name="Line 60"/>
              <p:cNvSpPr>
                <a:spLocks noChangeShapeType="1"/>
              </p:cNvSpPr>
              <p:nvPr/>
            </p:nvSpPr>
            <p:spPr bwMode="auto">
              <a:xfrm flipV="1">
                <a:off x="1152" y="2160"/>
                <a:ext cx="0" cy="576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prstDash val="lgDashDot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436" name="Line 61"/>
              <p:cNvSpPr>
                <a:spLocks noChangeShapeType="1"/>
              </p:cNvSpPr>
              <p:nvPr/>
            </p:nvSpPr>
            <p:spPr bwMode="auto">
              <a:xfrm flipV="1">
                <a:off x="1536" y="2160"/>
                <a:ext cx="0" cy="576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prstDash val="lgDashDot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437" name="Line 62"/>
              <p:cNvSpPr>
                <a:spLocks noChangeShapeType="1"/>
              </p:cNvSpPr>
              <p:nvPr/>
            </p:nvSpPr>
            <p:spPr bwMode="auto">
              <a:xfrm>
                <a:off x="1968" y="3072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prstDash val="lgDashDot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6433" name="Line 63"/>
            <p:cNvSpPr>
              <a:spLocks noChangeShapeType="1"/>
            </p:cNvSpPr>
            <p:nvPr/>
          </p:nvSpPr>
          <p:spPr bwMode="auto">
            <a:xfrm flipV="1">
              <a:off x="720" y="2160"/>
              <a:ext cx="0" cy="91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6430" name="Text Box 64"/>
          <p:cNvSpPr txBox="1">
            <a:spLocks noChangeArrowheads="1"/>
          </p:cNvSpPr>
          <p:nvPr/>
        </p:nvSpPr>
        <p:spPr bwMode="auto">
          <a:xfrm>
            <a:off x="3462338" y="5732464"/>
            <a:ext cx="25717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200">
                <a:solidFill>
                  <a:srgbClr val="FFFF00"/>
                </a:solidFill>
                <a:latin typeface="Arial" panose="020B0604020202020204" pitchFamily="34" charset="0"/>
              </a:rPr>
              <a:t>Standard multiviews</a:t>
            </a:r>
          </a:p>
        </p:txBody>
      </p:sp>
      <p:pic>
        <p:nvPicPr>
          <p:cNvPr id="16431" name="Picture 65" descr="Picture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6" y="2663825"/>
            <a:ext cx="2816225" cy="21399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6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69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Projecting Side Views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/>
              <a:t>Projecting across meter line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Projecting through arcs</a:t>
            </a:r>
          </a:p>
          <a:p>
            <a:pPr eaLnBrk="1" hangingPunct="1"/>
            <a:r>
              <a:rPr lang="en-US" altLang="en-US" dirty="0"/>
              <a:t>Projecting through 45</a:t>
            </a:r>
            <a:r>
              <a:rPr lang="en-US" altLang="en-US" baseline="30000" dirty="0"/>
              <a:t>o</a:t>
            </a:r>
            <a:r>
              <a:rPr lang="en-US" altLang="en-US" dirty="0"/>
              <a:t> projectors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646" y="1800370"/>
            <a:ext cx="5181600" cy="328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381261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00"/>
      </a:hlink>
      <a:folHlink>
        <a:srgbClr val="00000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38100">
          <a:solidFill>
            <a:srgbClr val="0033CC"/>
          </a:solidFill>
          <a:prstDash val="solid"/>
          <a:headEnd type="none" w="med" len="med"/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prstDash val="solid"/>
          <a:headEnd type="none" w="med" len="me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defRPr sz="140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Flow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00"/>
      </a:hlink>
      <a:folHlink>
        <a:srgbClr val="00000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38100">
          <a:solidFill>
            <a:srgbClr val="0033CC"/>
          </a:solidFill>
          <a:prstDash val="solid"/>
          <a:headEnd type="none" w="med" len="med"/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prstDash val="solid"/>
          <a:headEnd type="none" w="med" len="me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defRPr sz="140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2059</TotalTime>
  <Words>1372</Words>
  <Application>Microsoft Office PowerPoint</Application>
  <PresentationFormat>Widescreen</PresentationFormat>
  <Paragraphs>465</Paragraphs>
  <Slides>48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7" baseType="lpstr">
      <vt:lpstr>Andalus</vt:lpstr>
      <vt:lpstr>Arial</vt:lpstr>
      <vt:lpstr>Arial Black</vt:lpstr>
      <vt:lpstr>Calibri</vt:lpstr>
      <vt:lpstr>Franklin Gothic Book</vt:lpstr>
      <vt:lpstr>Franklin Gothic Medium</vt:lpstr>
      <vt:lpstr>Garamond</vt:lpstr>
      <vt:lpstr>Monotype Corsiva</vt:lpstr>
      <vt:lpstr>Times</vt:lpstr>
      <vt:lpstr>Times New Roman</vt:lpstr>
      <vt:lpstr>Wingdings</vt:lpstr>
      <vt:lpstr>Wingdings 2</vt:lpstr>
      <vt:lpstr>Crop</vt:lpstr>
      <vt:lpstr>Office Theme</vt:lpstr>
      <vt:lpstr>Flow</vt:lpstr>
      <vt:lpstr>1_Office Theme</vt:lpstr>
      <vt:lpstr>1_Flow</vt:lpstr>
      <vt:lpstr>Image</vt:lpstr>
      <vt:lpstr>CorelDRAW</vt:lpstr>
      <vt:lpstr>CE101  Engineering Drawing  Lec3: Orthographic Projections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Construction Lines</vt:lpstr>
      <vt:lpstr>Projecting Side Views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Orthographic Projections</dc:title>
  <dc:creator>Abheejeet</dc:creator>
  <cp:lastModifiedBy>Pradnesh Kalkar</cp:lastModifiedBy>
  <cp:revision>84</cp:revision>
  <dcterms:created xsi:type="dcterms:W3CDTF">2016-07-31T17:20:00Z</dcterms:created>
  <dcterms:modified xsi:type="dcterms:W3CDTF">2019-08-29T14:06:52Z</dcterms:modified>
</cp:coreProperties>
</file>