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517" r:id="rId3"/>
    <p:sldId id="489" r:id="rId4"/>
    <p:sldId id="490" r:id="rId5"/>
    <p:sldId id="491" r:id="rId6"/>
    <p:sldId id="505" r:id="rId7"/>
    <p:sldId id="528" r:id="rId8"/>
    <p:sldId id="506" r:id="rId9"/>
    <p:sldId id="518" r:id="rId10"/>
    <p:sldId id="519" r:id="rId11"/>
    <p:sldId id="492" r:id="rId12"/>
    <p:sldId id="493" r:id="rId13"/>
    <p:sldId id="495" r:id="rId14"/>
    <p:sldId id="510" r:id="rId15"/>
    <p:sldId id="520" r:id="rId16"/>
    <p:sldId id="522" r:id="rId17"/>
    <p:sldId id="529" r:id="rId18"/>
    <p:sldId id="494" r:id="rId19"/>
    <p:sldId id="496" r:id="rId20"/>
    <p:sldId id="525" r:id="rId21"/>
    <p:sldId id="523" r:id="rId22"/>
    <p:sldId id="524" r:id="rId23"/>
    <p:sldId id="516" r:id="rId24"/>
    <p:sldId id="498" r:id="rId25"/>
    <p:sldId id="512" r:id="rId26"/>
    <p:sldId id="513" r:id="rId27"/>
    <p:sldId id="527" r:id="rId28"/>
    <p:sldId id="514" r:id="rId29"/>
    <p:sldId id="526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5000" autoAdjust="0"/>
  </p:normalViewPr>
  <p:slideViewPr>
    <p:cSldViewPr>
      <p:cViewPr varScale="1">
        <p:scale>
          <a:sx n="87" d="100"/>
          <a:sy n="87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ME 111 Projection of Points lecture 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E1EF4C-8853-491B-95EC-94BE6B743CBB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S Senthilvelan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9B3A54-B537-4AFF-B1A2-4AA249F25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504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10T04:48:27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300 388 0,'0'35'234,"0"1"-218,0-19-1,0 1 1,0 17 0,0 0-16,0 18 31,0 36-16,0-72-15,0 18 16,0 18 0,0 0-1,0 0 1,0 0 0,0 35-1,0 18 1,0-53-1,0-18 1,0-17 0,0 35-1,0-71 142,0 1-157,0-1 15,0-17 1,0 17-1,0 0 1,0 1 0,0-1-1,0 1 17,0-1-17,0 0 16,0 1-15,0-19 0,0 19-1,0-1 1,0 0 46,0-17 17,0 17 14,0 1-61,17-18-32,1-89 15,0 54-15,-18-19 16,0 54-1,0 17 1,0 1 62,0-1-62,0 1-16,0-1 15,0 0 1,0 1 0,0-1-1,0 0 1,-18 18 0,0 0-1,1-35 1,-18 35-1,35-18 32,-18 18-31,18 18 281,18 0-297,17 17 15,0 0 1,53 18 0,18 35-1,-53-52-15,0 34 16,18-52 0,-54 35-1,18-18 1,-17-17-1,-18-1 48,35 1-32,-35 0-15,36 17-1,-19-18 1,19 19 0,-36 17-1,-18-53 313,0-18-312,-35 0 0,-17 1-16,-18-19 15,-18 19 1,88 17 0,-17 0-16,17 0 31,-17 0-16,0 0 1,17 0 0,0 0 15,1 0 110,-19 0-126,1 0 1,-71-35-1,71 35-15,17-36 16,-52 36 0,35 0-1,-1 0 1,19 0 0,-1 0 46,0 0-31,1 0 1,17-17 202,53-1-234,35-35 16,-18-17-1,-17-1 1,88-35-1,36-35 1,-1 35 0,-105 71-1,-36 17 1,0 18 0,-17 0-1,0 0 1,-1-35-1,19 35 1,16-53 0,-34 53-1,0 0 17,-18 18 296,-36 70-328,-52 71 15,-53 105 1,53-123-16,17 71 16,-17 0-1,53-142 1,17 18-1,18-52 1,0-19 0,0 19-1,0-1 1,0-17 46,-17-18-46,-1 0 31,0 0 47,-17 0-79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10T04:59:08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4092 512 0,'0'35'204,"0"0"-204,0 18 15,0 35-15,0 36 16,0-36-1,0-18 1,0-52 0,0 0-1,0 17 17,0 18-17,0-35 1,0 17-1,0-18 1,0 1 0,0-36 77,0 1-77,0-18-16,0-18 16,0 17-16,0-17 15,0 0 17,0 1-32,0-72 31,0 71-16,0 18 1,0 0 0,0 17 15,0 0 63,0 1-63,0-1 0,0 0-15,53 36 218,-35 35-234,-1-35 16,1-18-16,-18 17 15,35 19 1,-35-19 0,0 18-1,0-17 1,0 0 15,36-18 32,-19 0-48,1 17 1,0 1-16,87 35 31,-52-18-15,35 0-1,-70-17-15,0 35 32,-18-35-17,17-18 32,-17 17-31,0 1 15,0 0 0,0-1-15,0 1 0,-17-18 140,-1 0-156,-17 0 15,17 0 1,1 0 0,-1 0-16,0-18 15,-35 1 1,-17-19 0,-54 19 15,-123-1-16,53 18 1,106 0 0,53 0-1,0 0 1,-1 0 0,19 0-1,-19 0 1,36-18 140,36 1-156,-19 17 16,124-36-1,124-52 1,-106 35 0,17 18-1,1 0 1,-107 35-16,-35 0 15,1 0 1,-19 0 0,19 0-1,-19 0 17,18 0-1,1 0-16,-1 0-15,0 0 16,-17 0 15,0 0-15,-1 0-16,-17 17 141,0 19-126,0-19-15,-17-17 16,-1 0-16,0 36 15,-35-19 17,36 1-17,-1 0-15,-88 70 16,0 0 0,-35 88-1,106-123 1,17-35-1,-34 35 1,34-53 0,0 0 46,1 0-31,-1 0 1,18-18-1,-35 18-15,35-17-1,-18-1 1,18-17-1,0 17 1,-18 0 0,1 1-1,-1-1 1,18 0 0,-18 1-16,18-18 31,0-1-16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10T05:07:2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300 0,'0'35'235,"18"0"-235,17 71 15,-17-53 1,-1 0-16,19 71 15,-1-72 1,-17 37 0,-18-36-1,0-18 1,0-18 0,0 19-1,0-72 126,-18-52-126,-17 18-15,-1-54 16,1 1 0,18 52-16,-19 18 15,19 0 1,-19 18 0,36 17-1,18 18 376,53 0-376,-19 36-15,-34-1 16,53 0-16,35 36 16,-18 17-1,-18-35 1,18 18 0,-70-54-1,-18 1 1,18 17-1,-18-17 1,0 17 93,-18-35-30,0 18-79,-70-1 15,-70 19-15,-231 34 16,231-52-16,-89 52 15,106-70 1,88 0 0,17 0 15,19 0-15,-18 0-1,17 0 1,0 0-1,106-70 173,71-54-172,-18 71-1,-17-17-15,140-71 16,-158 88-1,-53 35 1,-18 18 0,-17 0-1,0 0 17,-1 0 30,1 0-15,0 0-31,17 0-16,-35-17 15,18-1 1,-1 18-16,1-35 15,17 35 1,18-53 0,-18 35-1,18-17 1,35-1 0,-52 19-1,-19 17 1,19 0 31,-19 0-32,18 0 1,-52 0 218,-1 17-234,18 1 16,-35 0 0,17 17-1,-52 18 1,-1 35-1,36-70-15,-36 52 16,18 1 0,53-53-1,-52 17 1,34-18 0,0 19-1,18-1 1,0 0-1,0-17 32,-17-18-31,17 18 0,0-1-1,-18 18 1,18-17-1,0 0 1,0-1 0,-18-17-1,18 18-15,-17 0 16,17 35 15,0-36-15,0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10T05:16:10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4251 3246 0,'18'0'344,"-1"0"-344,1 0 15,0 0 17,17 0-17,-18 0-15,1 0 16,35 0 93,0 0-109,0 0 16,53 0-1,-71 0-15,-17 0 16,-1 0 0,1 0 62,-1 0-78,19 0 15,-1 0 1,-17-18-16,-1 18 16,1-18 15,0 18-15,-1 0-1,-17-17 63,0-1-15,0 0-48,18-17 1,0 0 0,-1 17-1,1-17-15,-1-36 16,-17 36 0,0 17-1,0 1 1,0-1 78,0-17-79,-17 17-15,-1 1 16,1-1-1,-1 0-15,-17 1 32,17-1-17,0-35 1,-35 0 0,0 18-1,-17-36 1,52 36-1,-17 17 1,0-34 0,-1 52-1,19-18 1,-18 18 0,17 0-1,0 0 48,18-18-48,-17 18 1,-19 0-16,1 0 16,17 0-1,1 0 1,-1 0-1,1 0 32,-1 0-31,0 0 0,-17 0-1,17 0 1,-17 0-1,-18 0 1,35 0-16,1 0 31,-1 0-15,-17 0 0,35 18 171,0 17-62,0-17-94,-35-1-15,17 1 0,18 0-16,-18-18 15,1 17-15,-1 19 16,-35-1-1,18 0 17,35-17-17,0 35 1,0-36 15,0 1 0,0 0-15,0 17 0,0 0-1,0-17 48,0-1-63,0 1 31,0 0 110,0-1-94,18-17-32,-18 36 1,17-36-1,1 0 1,-1 17 0,1-17 15,0 0-31,35 18 31,-18 0-15,-17-18-1,-18 17 1,17-17 31,1 0 0,-18 18-32,17 0 1,19-1 0,-36 1-16,0-1 31,0 1 16,17-18-32,-17 18 1,0-1 15,18-17 16,-18 18-16,18-18-31,-18 18 16,17-18 0,1 0-1,-18 17 63,18 1-62,-18 0-16,17-18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10T05:56:59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3545 459 0,'0'17'219,"0"1"-203,0 0-1,0-1 1,0 1-16,0 17 16,0 0-1,0 1 1,0 17 15,0-1-15,0 1-1,0 18 1,0-36 0,0-17-1,0 35 1,0-36 0,0-34 62,0-1-78,0-17 0,0 17 15,0-17 1,0-18 0,0 0 15,0 18-16,0 0 1,0-1 0,0-17-1,0 36 1,0-1 31,0 0-32,0 1 17,36 34 233,52 19-265,0 34 16,-17 1-16,52 35 16,-88-71-1,54 18-15,-72 0 31,18-36-15,-35 19 0,18-19-1,-18 1 1,0 0 0,-106-18 171,18 0-171,-35 0-16,34-18 15,-87-17 1,35-1 0,106 36-16,-54 0 15,72 0 1,-18 0-1,-1 0 1,19-35 0,17 17 15,0 1-15,0-1-1,0 1 1,-18-1-1,0 18 1,1-18 15,17 1-15,0-1 15,17 0 16,124-35-31,-17 18-16,-18-18 15,335-176 1,-53 141 0,-159 17 15,-53 18-16,-123 53 1,-17 0 0,-54 0 109,0 18-110,-17 0-15,17-18 16,-34 35-16,-90 35 16,-263 266-1,246-178 1,71-87-1,53-36 1,-1 0 0,1 1-1,17-1 1,-17-35 15,17 0-15,1 0-1,-1 0 1,-35 18 0,-211 123-1,193-124 1,1 19 0,52-1-1,-17-35 1,17 0-1</inkml:trace>
  <inkml:trace contextRef="#ctx0" brushRef="#br0" timeOffset="9857.166">3175 11042 0,'18'18'203,"-1"34"-187,1-16-16,0 34 16,-1 36-1,-17-35 1,0-54-16,0 36 16,0-17-1,0-19 1,0 18-1,0-52 204,0-18-203,0-1-16,0 19 15,-17-72 17,17 54-32,0 0 15,-18-36 1,18 54 0,-18-1 62,1 0-31,-1 1-47,18-1 15,-53-52-15,-17-36 16,-54-53 15,71 88-31,35 54 16,1-1 15,34 18 235,1 0-266,-18 18 15,18-1 1,17 19-1,-17-19 1,-1 1-16,19 17 16,-19-17-1,36 35 1,-35-36 0,17 19-1,0-19 1,1 36-1,87-17 1,53 16 0,-87-34-1,-1 53 1,-53-54 15,-17 19-15,-36-36 234,-123 53-250,-35-18 15,-142 53 1,124-53 0,35 36-1,106-71-15,1 0 16,16 0 0,19 0-1,-19 0 1,19 0-1,-1 0 17,71 0 77,18-106-109,87-53 16,319-141-1,-213 53 1,-105 89 0,-106 122-16,17 1 15,-34 35 16,-72 124 188,-17-1-219,36-52 16,-36-1-1,35-52 1,18-1-16,0 19 16,0-19-1,0 1 1,0 0 46,-17-18-15,17 17-31,0 1 0,-18-18-1,0 18 1,-52 87-1,34-52-15,1 18 16,18-18 0,17 0-1,0-36 1,0 19 15,0-1-15,0 0-1,0-17 1,0 17 0,0-17-1,0 17 1,0-17 0,0-1-1,0 54 1,0-36-1,0-17 1,-18-18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10T06:23:20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617 0,'0'18'203,"0"35"-187,0 0-16,0 88 15,0 35 1,0-17-1,0-71 1,0-52-16,0-19 16,0 36-1,0-35 17,0-89 46,0 18-78,0-35 15,0-18 1,0 36-16,0-36 16,0-53-1,0 71 1,0 53-1,0 17 17,0 0 30,-18 18-31,36 18 79,17 0-95,18 17-15,71 53 16,-71-70 0,-1-1-1,1 19 1,-17-19 0,-1 36-1,-17-18 1,-1-17-1,-17 0 1,0-1 0,35 19-1,-35-19 1,0 1 15,0 0 16,0-1 0,-52 19-31,-54 16-1,-159 54 1,159-70-16,-35 69 15,-88-34 1,105 17 0,19-53-1,69-35 1,19 0 0,-19 0-1,72 0 32,-1-17-31,18-1-16,70-123 15,89-18 17,-141 89-32,34-1 15,-52 36 1,-17 17-1,-1 1 1,-17-19 0,34 1-1,19 0 1,-36-1 0,-17 19-1,35-18 1,17-36-1,1-17 1,-36 53 0,-17-1-1,17 19 17,18-19-17,-35 19 1,17-1-1,-35 36 79,0-1-78,0 1-16,0 0 15,0 52 1,-88 124 15,-124 335-15,89-299 0,52-107-1,1-17 1,52-53-1,0-53-15,-17 53 16,17-36 0,18 1-1,0 0 1,-17-18 15,17 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ME 111 Projection of Points lecture 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9CE3E0-C80E-4611-8B66-4302BC89F143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S Senthilvelan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B2127C-C721-4FAC-9BE7-9897A9F4D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37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When it is given that a </a:t>
            </a:r>
            <a:r>
              <a:rPr lang="en-US" b="1" dirty="0"/>
              <a:t>side</a:t>
            </a:r>
            <a:r>
              <a:rPr lang="en-US" dirty="0"/>
              <a:t> is resting on a RP, then don’t think about the true length and top view inclinations</a:t>
            </a:r>
          </a:p>
          <a:p>
            <a:r>
              <a:rPr lang="en-US" dirty="0"/>
              <a:t>Think about them only when it is given that the plane is resting on the HP on a </a:t>
            </a:r>
            <a:r>
              <a:rPr lang="en-US" b="1" dirty="0"/>
              <a:t>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54EA00-3FE7-45BB-8861-608A115B0E7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0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6F753-E94E-4506-AC8A-E0FF48BEFE9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IMP question</a:t>
            </a:r>
          </a:p>
        </p:txBody>
      </p:sp>
    </p:spTree>
    <p:extLst>
      <p:ext uri="{BB962C8B-B14F-4D97-AF65-F5344CB8AC3E}">
        <p14:creationId xmlns:p14="http://schemas.microsoft.com/office/powerpoint/2010/main" val="1382156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5A16D6-AAA1-45FC-9C2F-E8A44F24DC3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The side which is given to be resting on a particular plane and making an angle of theta with the other plane.</a:t>
            </a:r>
          </a:p>
          <a:p>
            <a:pPr eaLnBrk="1" hangingPunct="1"/>
            <a:r>
              <a:rPr lang="en-US" altLang="en-US" dirty="0"/>
              <a:t>Then, first of all draw that side perpendicular to the other plane in step 1 .(IMP)</a:t>
            </a:r>
          </a:p>
        </p:txBody>
      </p:sp>
    </p:spTree>
    <p:extLst>
      <p:ext uri="{BB962C8B-B14F-4D97-AF65-F5344CB8AC3E}">
        <p14:creationId xmlns:p14="http://schemas.microsoft.com/office/powerpoint/2010/main" val="279169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A9E35A-DED4-4FA8-BB29-244B1780440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936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86D020-848F-483D-B818-338BB437134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In the right most views that we draw in any figure , the angle that we draw represents the angle of TV with VP , hence when we have angle of TL with VP as in </a:t>
            </a:r>
            <a:r>
              <a:rPr lang="en-US" altLang="en-US" dirty="0" err="1"/>
              <a:t>eg.</a:t>
            </a:r>
            <a:r>
              <a:rPr lang="en-US" altLang="en-US" dirty="0"/>
              <a:t> 11b, we use the knowledge of </a:t>
            </a:r>
            <a:r>
              <a:rPr lang="en-US" altLang="en-US" dirty="0" err="1"/>
              <a:t>lec</a:t>
            </a:r>
            <a:r>
              <a:rPr lang="en-US" altLang="en-US" dirty="0"/>
              <a:t> 4 to determine the TV by first drawing the true length with the true angle.</a:t>
            </a:r>
          </a:p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/>
              <a:t>eg</a:t>
            </a:r>
            <a:r>
              <a:rPr lang="en-US" altLang="en-US" dirty="0"/>
              <a:t> 11, the angle of inclination of the top view is given directly</a:t>
            </a:r>
          </a:p>
        </p:txBody>
      </p:sp>
    </p:spTree>
    <p:extLst>
      <p:ext uri="{BB962C8B-B14F-4D97-AF65-F5344CB8AC3E}">
        <p14:creationId xmlns:p14="http://schemas.microsoft.com/office/powerpoint/2010/main" val="285074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0AFFF5-E6F1-4692-A034-A1D1EF21915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169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6F753-E94E-4506-AC8A-E0FF48BEFE9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927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5519E5-B083-4AB7-8A56-86EA344D1D7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91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DB1EC8-DED6-4434-9958-20786FCCD4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91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889FF8-08A2-4672-9B01-631AA67B438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5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889FF8-08A2-4672-9B01-631AA67B438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95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889FF8-08A2-4672-9B01-631AA67B43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03E7CD-51B9-47D7-9265-1563060B2F0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34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03E7CD-51B9-47D7-9265-1563060B2F0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80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03E7CD-51B9-47D7-9265-1563060B2F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2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draw the hexagon as a benzene ring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ME 111 Projection of Points lecture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 Senthilvelan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2127C-C721-4FAC-9BE7-9897A9F4D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47E64-3EE4-4A5E-834A-9AAFE578F597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11 November 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CE101 Lec2: Conics and Curves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237F3A-BB05-4587-9A37-8B5E8F8C248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0011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77054"/>
          </a:xfrm>
        </p:spPr>
        <p:txBody>
          <a:bodyPr>
            <a:spAutoFit/>
          </a:bodyPr>
          <a:lstStyle>
            <a:lvl1pPr algn="ctr">
              <a:defRPr sz="2800" b="1" u="sng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228600"/>
            <a:ext cx="1828800" cy="365125"/>
          </a:xfrm>
        </p:spPr>
        <p:txBody>
          <a:bodyPr anchor="ctr" anchorCtr="0"/>
          <a:lstStyle>
            <a:lvl1pPr algn="ctr">
              <a:defRPr sz="2400" b="1" i="1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02F53F-7AE5-4973-B54E-2DB46515C0B3}" type="datetime3"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Times New Roman" pitchFamily="18" charset="0"/>
              </a:rPr>
              <a:t>11 November 2019</a:t>
            </a:fld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1981200" y="228600"/>
            <a:ext cx="5562600" cy="369888"/>
          </a:xfrm>
        </p:spPr>
        <p:txBody>
          <a:bodyPr wrap="square" anchor="ctr" anchorCtr="0">
            <a:sp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24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Times New Roman" pitchFamily="18" charset="0"/>
              </a:rPr>
              <a:t>CE101 Lec2: Conics and Curves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772400" y="244475"/>
            <a:ext cx="914400" cy="365125"/>
          </a:xfrm>
        </p:spPr>
        <p:txBody>
          <a:bodyPr anchor="ctr" anchorCtr="0"/>
          <a:lstStyle>
            <a:lvl1pPr algn="ctr">
              <a:defRPr sz="2400" b="1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63554-3180-4DAB-8FBB-F3364C1A10A9}" type="slidenum"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Times New Roman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itchFamily="66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46714"/>
          </a:xfrm>
        </p:spPr>
        <p:txBody>
          <a:bodyPr>
            <a:spAutoFit/>
          </a:bodyPr>
          <a:lstStyle>
            <a:lvl1pPr algn="just">
              <a:spcBef>
                <a:spcPts val="600"/>
              </a:spcBef>
              <a:spcAft>
                <a:spcPts val="300"/>
              </a:spcAft>
              <a:buClrTx/>
              <a:buSzPct val="80000"/>
              <a:defRPr sz="2400">
                <a:latin typeface="Times New Roman" pitchFamily="18" charset="0"/>
                <a:cs typeface="Times New Roman" pitchFamily="18" charset="0"/>
              </a:defRPr>
            </a:lvl1pPr>
            <a:lvl2pPr algn="just">
              <a:spcBef>
                <a:spcPts val="6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v"/>
              <a:defRPr sz="2000" i="0">
                <a:latin typeface="Times New Roman" pitchFamily="18" charset="0"/>
                <a:cs typeface="Times New Roman" pitchFamily="18" charset="0"/>
              </a:defRPr>
            </a:lvl2pPr>
            <a:lvl3pPr algn="just">
              <a:spcBef>
                <a:spcPts val="60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§"/>
              <a:defRPr sz="1800">
                <a:latin typeface="Times New Roman" pitchFamily="18" charset="0"/>
                <a:cs typeface="Times New Roman" pitchFamily="18" charset="0"/>
              </a:defRPr>
            </a:lvl3pPr>
            <a:lvl4pPr algn="just">
              <a:spcBef>
                <a:spcPts val="600"/>
              </a:spcBef>
              <a:spcAft>
                <a:spcPts val="300"/>
              </a:spcAft>
              <a:buClrTx/>
              <a:defRPr sz="1600"/>
            </a:lvl4pPr>
            <a:lvl5pPr algn="just">
              <a:spcBef>
                <a:spcPts val="6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Ø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1791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B06D-4784-4CAA-82F2-A97A05E6B819}" type="datetime3">
              <a:rPr lang="en-US" smtClean="0"/>
              <a:t>11 November 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CE101 Lec2: Conics and Curves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E46E4-BA92-427D-A35F-E0F3BAA969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33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dobe Caslon Pro Bol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 Century Schoolbook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638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0C6FA8-9FD2-4020-9B92-AAD957B8F554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11 November 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CE101 Lec2: Conics and Curves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5A11F-53B3-45DC-85D0-8C2518F7BD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grpSp>
        <p:nvGrpSpPr>
          <p:cNvPr id="1639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50" y="4733925"/>
            <a:ext cx="1581150" cy="1581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449" y="834747"/>
            <a:ext cx="8763000" cy="3508653"/>
          </a:xfr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CE101</a:t>
            </a: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Drawing</a:t>
            </a: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Lec5: </a:t>
            </a:r>
            <a:r>
              <a:rPr lang="en-IN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 of Planes</a:t>
            </a:r>
            <a:br>
              <a:rPr lang="en-US" sz="4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5518404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Indian Institute of Technology Guwahati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75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5619752" y="1447800"/>
            <a:ext cx="28194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/>
              <a:t>Plane Inclined to One RP and Perpendicular to Other RP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1411069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" pitchFamily="18" charset="0"/>
              </a:rPr>
              <a:t>Problem 2:</a:t>
            </a:r>
            <a:r>
              <a:rPr lang="en-US" dirty="0">
                <a:latin typeface="Times" pitchFamily="18" charset="0"/>
              </a:rPr>
              <a:t> A regular pentagon ABCDE of side 30 mm is inclined at 45</a:t>
            </a:r>
            <a:r>
              <a:rPr lang="en-US" baseline="30000" dirty="0">
                <a:latin typeface="Times" pitchFamily="18" charset="0"/>
              </a:rPr>
              <a:t>o</a:t>
            </a:r>
            <a:r>
              <a:rPr lang="en-US" dirty="0">
                <a:latin typeface="Times" pitchFamily="18" charset="0"/>
              </a:rPr>
              <a:t> to the VP and perpendicular to the HP. The side AB is perpendicular to the HP. Draw the projections of the pentagon.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91722" y="2489537"/>
            <a:ext cx="1964402" cy="1969532"/>
            <a:chOff x="4741198" y="2297668"/>
            <a:chExt cx="1964402" cy="1969532"/>
          </a:xfrm>
        </p:grpSpPr>
        <p:sp>
          <p:nvSpPr>
            <p:cNvPr id="46" name="Regular Pentagon 45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20694" y="248679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a’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1198" y="37059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b’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c’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d’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e’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46232" y="4306669"/>
            <a:ext cx="4640368" cy="381000"/>
            <a:chOff x="4495708" y="4114800"/>
            <a:chExt cx="4640368" cy="3810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800600" y="4343400"/>
              <a:ext cx="403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39200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79724" y="2787790"/>
            <a:ext cx="1371600" cy="3122866"/>
            <a:chOff x="5029200" y="2595921"/>
            <a:chExt cx="1371600" cy="3122866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903524" y="5906869"/>
            <a:ext cx="1600200" cy="722531"/>
            <a:chOff x="4953000" y="5715000"/>
            <a:chExt cx="1600200" cy="72253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  <a:p>
              <a:r>
                <a:rPr lang="en-US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979724" y="2785051"/>
            <a:ext cx="3725876" cy="1371600"/>
            <a:chOff x="5029200" y="2593182"/>
            <a:chExt cx="3725876" cy="1371600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5029200" y="2856131"/>
              <a:ext cx="2811476" cy="2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872162" y="2593182"/>
              <a:ext cx="2578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031581" y="3694331"/>
              <a:ext cx="2809095" cy="6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400800" y="3273707"/>
              <a:ext cx="2354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874542" y="3964782"/>
              <a:ext cx="2575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1912924" y="270646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12924" y="54496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5791200" y="5193792"/>
            <a:ext cx="914400" cy="914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05400" y="4383024"/>
            <a:ext cx="822960" cy="822960"/>
            <a:chOff x="5105400" y="4383024"/>
            <a:chExt cx="723504" cy="82296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105400" y="4520184"/>
              <a:ext cx="60292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157216" y="4383024"/>
              <a:ext cx="671688" cy="558308"/>
              <a:chOff x="5157216" y="4383024"/>
              <a:chExt cx="671688" cy="55830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4102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</a:t>
                </a:r>
              </a:p>
            </p:txBody>
          </p:sp>
          <p:sp>
            <p:nvSpPr>
              <p:cNvPr id="94" name="Arc 93"/>
              <p:cNvSpPr/>
              <p:nvPr/>
            </p:nvSpPr>
            <p:spPr>
              <a:xfrm rot="5400000">
                <a:off x="5157216" y="4383024"/>
                <a:ext cx="381000" cy="38100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96"/>
          <p:cNvSpPr txBox="1"/>
          <p:nvPr/>
        </p:nvSpPr>
        <p:spPr>
          <a:xfrm>
            <a:off x="5480462" y="5117592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  <a:p>
            <a:r>
              <a:rPr lang="en-US" dirty="0"/>
              <a:t>b1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19800" y="5678269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  <a:p>
            <a:r>
              <a:rPr lang="en-US" dirty="0"/>
              <a:t>e1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490546" y="6111085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  <a:p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5791200" y="2743200"/>
            <a:ext cx="914400" cy="3352800"/>
            <a:chOff x="5791200" y="2743200"/>
            <a:chExt cx="914400" cy="3352800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5791200" y="3048000"/>
              <a:ext cx="0" cy="213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6356350" y="2743200"/>
              <a:ext cx="0" cy="30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6705600" y="3429000"/>
              <a:ext cx="0" cy="2667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5410200" y="2983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a1’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98008" y="383438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b1’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994424" y="41021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c1’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705600" y="32120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d1’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172200" y="245006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e1’</a:t>
            </a:r>
          </a:p>
        </p:txBody>
      </p:sp>
      <p:sp>
        <p:nvSpPr>
          <p:cNvPr id="141" name="Regular Pentagon 140"/>
          <p:cNvSpPr/>
          <p:nvPr/>
        </p:nvSpPr>
        <p:spPr>
          <a:xfrm rot="5400000">
            <a:off x="5571744" y="3007614"/>
            <a:ext cx="1353312" cy="914400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52800" y="21336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752390" y="2133600"/>
            <a:ext cx="8660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II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2971800" y="5903976"/>
            <a:ext cx="1371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324496" y="3048000"/>
            <a:ext cx="571104" cy="874776"/>
            <a:chOff x="2324496" y="3048000"/>
            <a:chExt cx="571104" cy="874776"/>
          </a:xfrm>
        </p:grpSpPr>
        <p:cxnSp>
          <p:nvCxnSpPr>
            <p:cNvPr id="146" name="Straight Connector 145"/>
            <p:cNvCxnSpPr/>
            <p:nvPr/>
          </p:nvCxnSpPr>
          <p:spPr>
            <a:xfrm flipH="1">
              <a:off x="2426208" y="3922776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438400" y="304800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2667000" y="3048000"/>
              <a:ext cx="0" cy="8686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3244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200" y="3200400"/>
            <a:ext cx="20565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Side a’-b’ is </a:t>
            </a:r>
          </a:p>
          <a:p>
            <a:r>
              <a:rPr lang="en-US" dirty="0"/>
              <a:t>Perpendicular to HP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400" y="4267200"/>
            <a:ext cx="163775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Projectors from</a:t>
            </a:r>
          </a:p>
          <a:p>
            <a:r>
              <a:rPr lang="en-US" dirty="0"/>
              <a:t>a’, b’, c’, d’, e’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2800" y="5029200"/>
            <a:ext cx="177965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Projectors from</a:t>
            </a:r>
          </a:p>
          <a:p>
            <a:r>
              <a:rPr lang="en-US" dirty="0"/>
              <a:t>a1, b1, c1, d1, e1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67600" y="3048000"/>
            <a:ext cx="129977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Point of </a:t>
            </a:r>
          </a:p>
          <a:p>
            <a:r>
              <a:rPr lang="en-US" dirty="0"/>
              <a:t>intersection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139 L 0.26667 -0.05689 " pathEditMode="relative" ptsTypes="AA">
                                      <p:cBhvr>
                                        <p:cTn id="7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44" grpId="0"/>
      <p:bldP spid="82" grpId="0"/>
      <p:bldP spid="83" grpId="0"/>
      <p:bldP spid="97" grpId="0"/>
      <p:bldP spid="98" grpId="0"/>
      <p:bldP spid="99" grpId="0"/>
      <p:bldP spid="114" grpId="0"/>
      <p:bldP spid="115" grpId="0"/>
      <p:bldP spid="116" grpId="0"/>
      <p:bldP spid="117" grpId="0"/>
      <p:bldP spid="118" grpId="0"/>
      <p:bldP spid="141" grpId="0" animBg="1"/>
      <p:bldP spid="142" grpId="0" animBg="1"/>
      <p:bldP spid="143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Line 4"/>
          <p:cNvSpPr>
            <a:spLocks noChangeShapeType="1"/>
          </p:cNvSpPr>
          <p:nvPr/>
        </p:nvSpPr>
        <p:spPr bwMode="auto">
          <a:xfrm flipV="1">
            <a:off x="2071687" y="3527425"/>
            <a:ext cx="5489575" cy="158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52600" y="3387725"/>
            <a:ext cx="423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X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739062" y="3403600"/>
            <a:ext cx="277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Y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57200" y="13716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Problem 3:</a:t>
            </a:r>
            <a:r>
              <a:rPr lang="en-US" dirty="0">
                <a:latin typeface="Times" pitchFamily="18" charset="0"/>
              </a:rPr>
              <a:t> A regular pentagon of 25mm side has one side on the ground. Its plane is inclined at 45</a:t>
            </a:r>
            <a:r>
              <a:rPr lang="en-US" dirty="0">
                <a:latin typeface="Times" pitchFamily="18" charset="0"/>
                <a:cs typeface="Arial" charset="0"/>
              </a:rPr>
              <a:t>º to the HP and perpendicular to the VP. Draw its projections</a:t>
            </a:r>
          </a:p>
        </p:txBody>
      </p:sp>
      <p:sp>
        <p:nvSpPr>
          <p:cNvPr id="47118" name="AutoShape 14"/>
          <p:cNvSpPr>
            <a:spLocks noChangeArrowheads="1"/>
          </p:cNvSpPr>
          <p:nvPr/>
        </p:nvSpPr>
        <p:spPr bwMode="auto">
          <a:xfrm rot="5400000">
            <a:off x="2700337" y="4397375"/>
            <a:ext cx="1498600" cy="1441450"/>
          </a:xfrm>
          <a:prstGeom prst="pentagon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446338" y="43688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505200" y="40640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170362" y="4933950"/>
            <a:ext cx="373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3505200" y="58674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2355850" y="5562600"/>
            <a:ext cx="37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e</a:t>
            </a: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>
            <a:off x="2176462" y="4648200"/>
            <a:ext cx="47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H="1">
            <a:off x="2176462" y="5562600"/>
            <a:ext cx="474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2232025" y="4648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 rot="-5400000">
            <a:off x="1807369" y="4918868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25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2728912" y="3527425"/>
            <a:ext cx="0" cy="114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3617912" y="3543300"/>
            <a:ext cx="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4170362" y="3543300"/>
            <a:ext cx="0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2728912" y="3529652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601912" y="2870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a’e’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3427412" y="2870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b’d’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3979862" y="306863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c’</a:t>
            </a:r>
            <a:endParaRPr lang="en-US"/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2709862" y="3522663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3592512" y="3519488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4146550" y="350996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 rot="-2700000">
            <a:off x="4735512" y="2433638"/>
            <a:ext cx="1758950" cy="698500"/>
            <a:chOff x="2236" y="1030"/>
            <a:chExt cx="1108" cy="440"/>
          </a:xfrm>
        </p:grpSpPr>
        <p:sp>
          <p:nvSpPr>
            <p:cNvPr id="7217" name="Line 36"/>
            <p:cNvSpPr>
              <a:spLocks noChangeShapeType="1"/>
            </p:cNvSpPr>
            <p:nvPr/>
          </p:nvSpPr>
          <p:spPr bwMode="auto">
            <a:xfrm>
              <a:off x="2316" y="1454"/>
              <a:ext cx="9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18" name="Text Box 37"/>
            <p:cNvSpPr txBox="1">
              <a:spLocks noChangeArrowheads="1"/>
            </p:cNvSpPr>
            <p:nvPr/>
          </p:nvSpPr>
          <p:spPr bwMode="auto">
            <a:xfrm>
              <a:off x="2236" y="103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a’e’</a:t>
              </a:r>
            </a:p>
          </p:txBody>
        </p:sp>
        <p:sp>
          <p:nvSpPr>
            <p:cNvPr id="7219" name="Text Box 38"/>
            <p:cNvSpPr txBox="1">
              <a:spLocks noChangeArrowheads="1"/>
            </p:cNvSpPr>
            <p:nvPr/>
          </p:nvSpPr>
          <p:spPr bwMode="auto">
            <a:xfrm>
              <a:off x="2756" y="103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b’d’</a:t>
              </a:r>
            </a:p>
          </p:txBody>
        </p:sp>
        <p:sp>
          <p:nvSpPr>
            <p:cNvPr id="7220" name="Text Box 39"/>
            <p:cNvSpPr txBox="1">
              <a:spLocks noChangeArrowheads="1"/>
            </p:cNvSpPr>
            <p:nvPr/>
          </p:nvSpPr>
          <p:spPr bwMode="auto">
            <a:xfrm>
              <a:off x="3104" y="1155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c’</a:t>
              </a:r>
              <a:endParaRPr lang="en-US"/>
            </a:p>
          </p:txBody>
        </p:sp>
        <p:sp>
          <p:nvSpPr>
            <p:cNvPr id="7221" name="Oval 40"/>
            <p:cNvSpPr>
              <a:spLocks noChangeArrowheads="1"/>
            </p:cNvSpPr>
            <p:nvPr/>
          </p:nvSpPr>
          <p:spPr bwMode="auto">
            <a:xfrm>
              <a:off x="2304" y="1441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2" name="Oval 41"/>
            <p:cNvSpPr>
              <a:spLocks noChangeArrowheads="1"/>
            </p:cNvSpPr>
            <p:nvPr/>
          </p:nvSpPr>
          <p:spPr bwMode="auto">
            <a:xfrm>
              <a:off x="2860" y="1439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3" name="Oval 42"/>
            <p:cNvSpPr>
              <a:spLocks noChangeArrowheads="1"/>
            </p:cNvSpPr>
            <p:nvPr/>
          </p:nvSpPr>
          <p:spPr bwMode="auto">
            <a:xfrm>
              <a:off x="3209" y="1433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5314950" y="3543300"/>
            <a:ext cx="0" cy="23241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 flipH="1">
            <a:off x="5938837" y="2914650"/>
            <a:ext cx="0" cy="29527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H="1">
            <a:off x="6324600" y="2530475"/>
            <a:ext cx="0" cy="27082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2728912" y="4648200"/>
            <a:ext cx="2586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2730500" y="5562600"/>
            <a:ext cx="2586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3617912" y="4368800"/>
            <a:ext cx="25860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3608387" y="5864225"/>
            <a:ext cx="2586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4173537" y="5108575"/>
            <a:ext cx="2586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7156" name="Oval 52"/>
          <p:cNvSpPr>
            <a:spLocks noChangeArrowheads="1"/>
          </p:cNvSpPr>
          <p:nvPr/>
        </p:nvSpPr>
        <p:spPr bwMode="auto">
          <a:xfrm>
            <a:off x="5292725" y="4624388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7" name="Oval 53"/>
          <p:cNvSpPr>
            <a:spLocks noChangeArrowheads="1"/>
          </p:cNvSpPr>
          <p:nvPr/>
        </p:nvSpPr>
        <p:spPr bwMode="auto">
          <a:xfrm>
            <a:off x="5915025" y="4344988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6299200" y="508476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5915025" y="584041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0" name="Oval 56"/>
          <p:cNvSpPr>
            <a:spLocks noChangeArrowheads="1"/>
          </p:cNvSpPr>
          <p:nvPr/>
        </p:nvSpPr>
        <p:spPr bwMode="auto">
          <a:xfrm flipV="1">
            <a:off x="5292725" y="5519738"/>
            <a:ext cx="44450" cy="42862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1" name="AutoShape 57"/>
          <p:cNvSpPr>
            <a:spLocks noChangeArrowheads="1"/>
          </p:cNvSpPr>
          <p:nvPr/>
        </p:nvSpPr>
        <p:spPr bwMode="auto">
          <a:xfrm rot="5400000">
            <a:off x="5083968" y="4599782"/>
            <a:ext cx="1471613" cy="1009650"/>
          </a:xfrm>
          <a:prstGeom prst="pentagon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5011737" y="4360863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3" name="Text Box 59"/>
          <p:cNvSpPr txBox="1">
            <a:spLocks noChangeArrowheads="1"/>
          </p:cNvSpPr>
          <p:nvPr/>
        </p:nvSpPr>
        <p:spPr bwMode="auto">
          <a:xfrm>
            <a:off x="5837237" y="40640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6324600" y="4932363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5837237" y="5864225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5011737" y="5519738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e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47168" name="Arc 64"/>
          <p:cNvSpPr>
            <a:spLocks/>
          </p:cNvSpPr>
          <p:nvPr/>
        </p:nvSpPr>
        <p:spPr bwMode="auto">
          <a:xfrm>
            <a:off x="5430837" y="3328988"/>
            <a:ext cx="220663" cy="204787"/>
          </a:xfrm>
          <a:custGeom>
            <a:avLst/>
            <a:gdLst>
              <a:gd name="T0" fmla="*/ 97623 w 21600"/>
              <a:gd name="T1" fmla="*/ 0 h 19371"/>
              <a:gd name="T2" fmla="*/ 220663 w 21600"/>
              <a:gd name="T3" fmla="*/ 204787 h 19371"/>
              <a:gd name="T4" fmla="*/ 0 w 21600"/>
              <a:gd name="T5" fmla="*/ 204787 h 19371"/>
              <a:gd name="T6" fmla="*/ 0 60000 65536"/>
              <a:gd name="T7" fmla="*/ 0 60000 65536"/>
              <a:gd name="T8" fmla="*/ 0 60000 65536"/>
              <a:gd name="T9" fmla="*/ 0 w 21600"/>
              <a:gd name="T10" fmla="*/ 0 h 19371"/>
              <a:gd name="T11" fmla="*/ 21600 w 21600"/>
              <a:gd name="T12" fmla="*/ 19371 h 193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371" fill="none" extrusionOk="0">
                <a:moveTo>
                  <a:pt x="9556" y="-1"/>
                </a:moveTo>
                <a:cubicBezTo>
                  <a:pt x="16930" y="3637"/>
                  <a:pt x="21600" y="11147"/>
                  <a:pt x="21600" y="19371"/>
                </a:cubicBezTo>
              </a:path>
              <a:path w="21600" h="19371" stroke="0" extrusionOk="0">
                <a:moveTo>
                  <a:pt x="9556" y="-1"/>
                </a:moveTo>
                <a:cubicBezTo>
                  <a:pt x="16930" y="3637"/>
                  <a:pt x="21600" y="11147"/>
                  <a:pt x="21600" y="19371"/>
                </a:cubicBezTo>
                <a:lnTo>
                  <a:pt x="0" y="1937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9" name="Text Box 65"/>
          <p:cNvSpPr txBox="1">
            <a:spLocks noChangeArrowheads="1"/>
          </p:cNvSpPr>
          <p:nvPr/>
        </p:nvSpPr>
        <p:spPr bwMode="auto">
          <a:xfrm>
            <a:off x="5588000" y="3263900"/>
            <a:ext cx="498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45</a:t>
            </a:r>
            <a:r>
              <a:rPr lang="en-US" sz="1400">
                <a:cs typeface="Arial" charset="0"/>
              </a:rPr>
              <a:t>º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/>
              <a:t>Plane Inclined to One RP and Perpendicular to Other RP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95600" y="63246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38800" y="63246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600" y="5562600"/>
            <a:ext cx="15515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side</a:t>
            </a:r>
          </a:p>
          <a:p>
            <a:pPr algn="ctr"/>
            <a:r>
              <a:rPr lang="en-US" dirty="0"/>
              <a:t>On the ground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10400" y="2514600"/>
            <a:ext cx="15515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side</a:t>
            </a:r>
          </a:p>
          <a:p>
            <a:pPr algn="ctr"/>
            <a:r>
              <a:rPr lang="en-US" dirty="0"/>
              <a:t>On the 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 animBg="1"/>
      <p:bldP spid="47119" grpId="0"/>
      <p:bldP spid="47120" grpId="0"/>
      <p:bldP spid="47121" grpId="0"/>
      <p:bldP spid="47122" grpId="0"/>
      <p:bldP spid="47123" grpId="0"/>
      <p:bldP spid="47124" grpId="0" animBg="1"/>
      <p:bldP spid="47125" grpId="0" animBg="1"/>
      <p:bldP spid="47126" grpId="0" animBg="1"/>
      <p:bldP spid="47127" grpId="0"/>
      <p:bldP spid="47128" grpId="0" animBg="1"/>
      <p:bldP spid="47129" grpId="0" animBg="1"/>
      <p:bldP spid="47130" grpId="0" animBg="1"/>
      <p:bldP spid="47131" grpId="0" animBg="1"/>
      <p:bldP spid="47132" grpId="0"/>
      <p:bldP spid="47133" grpId="0"/>
      <p:bldP spid="47135" grpId="0"/>
      <p:bldP spid="47136" grpId="0" animBg="1"/>
      <p:bldP spid="47137" grpId="0" animBg="1"/>
      <p:bldP spid="47138" grpId="0" animBg="1"/>
      <p:bldP spid="47148" grpId="0" animBg="1"/>
      <p:bldP spid="47149" grpId="0" animBg="1"/>
      <p:bldP spid="47150" grpId="0" animBg="1"/>
      <p:bldP spid="47151" grpId="0" animBg="1"/>
      <p:bldP spid="47152" grpId="0" animBg="1"/>
      <p:bldP spid="47153" grpId="0" animBg="1"/>
      <p:bldP spid="47154" grpId="0" animBg="1"/>
      <p:bldP spid="47155" grpId="0" animBg="1"/>
      <p:bldP spid="47156" grpId="0" animBg="1"/>
      <p:bldP spid="47157" grpId="0" animBg="1"/>
      <p:bldP spid="47158" grpId="0" animBg="1"/>
      <p:bldP spid="47159" grpId="0" animBg="1"/>
      <p:bldP spid="47160" grpId="0" animBg="1"/>
      <p:bldP spid="47161" grpId="0" animBg="1"/>
      <p:bldP spid="47162" grpId="0"/>
      <p:bldP spid="47163" grpId="0"/>
      <p:bldP spid="47164" grpId="0"/>
      <p:bldP spid="47165" grpId="0"/>
      <p:bldP spid="47166" grpId="0"/>
      <p:bldP spid="47168" grpId="0" animBg="1"/>
      <p:bldP spid="47169" grpId="0"/>
      <p:bldP spid="59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" pitchFamily="18" charset="0"/>
              </a:rPr>
              <a:t>Problem 4:</a:t>
            </a:r>
            <a:r>
              <a:rPr lang="en-US" dirty="0">
                <a:latin typeface="Times" pitchFamily="18" charset="0"/>
              </a:rPr>
              <a:t> Draw the projections of a circle of 50 mm diameter having its plane vertical and inclined at 30</a:t>
            </a:r>
            <a:r>
              <a:rPr lang="en-US" dirty="0">
                <a:latin typeface="Times" pitchFamily="18" charset="0"/>
                <a:cs typeface="Arial" charset="0"/>
              </a:rPr>
              <a:t>º to the VP. Its centre is 30 mm above the HP and 20 mm in front of the VP.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31937" y="4908263"/>
            <a:ext cx="59594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285875" y="4736813"/>
            <a:ext cx="423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X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494587" y="4755863"/>
            <a:ext cx="277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Y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797050" y="2644488"/>
            <a:ext cx="2586037" cy="2451100"/>
            <a:chOff x="2819" y="828"/>
            <a:chExt cx="1629" cy="1544"/>
          </a:xfrm>
        </p:grpSpPr>
        <p:sp>
          <p:nvSpPr>
            <p:cNvPr id="8292" name="Text Box 19"/>
            <p:cNvSpPr txBox="1">
              <a:spLocks noChangeArrowheads="1"/>
            </p:cNvSpPr>
            <p:nvPr/>
          </p:nvSpPr>
          <p:spPr bwMode="auto">
            <a:xfrm>
              <a:off x="2819" y="15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1’</a:t>
              </a:r>
            </a:p>
          </p:txBody>
        </p:sp>
        <p:sp>
          <p:nvSpPr>
            <p:cNvPr id="8293" name="Text Box 20"/>
            <p:cNvSpPr txBox="1">
              <a:spLocks noChangeArrowheads="1"/>
            </p:cNvSpPr>
            <p:nvPr/>
          </p:nvSpPr>
          <p:spPr bwMode="auto">
            <a:xfrm>
              <a:off x="2935" y="113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2’</a:t>
              </a:r>
            </a:p>
          </p:txBody>
        </p:sp>
        <p:sp>
          <p:nvSpPr>
            <p:cNvPr id="8294" name="Text Box 21"/>
            <p:cNvSpPr txBox="1">
              <a:spLocks noChangeArrowheads="1"/>
            </p:cNvSpPr>
            <p:nvPr/>
          </p:nvSpPr>
          <p:spPr bwMode="auto">
            <a:xfrm>
              <a:off x="3151" y="9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3’</a:t>
              </a:r>
            </a:p>
          </p:txBody>
        </p:sp>
        <p:sp>
          <p:nvSpPr>
            <p:cNvPr id="8295" name="Text Box 22"/>
            <p:cNvSpPr txBox="1">
              <a:spLocks noChangeArrowheads="1"/>
            </p:cNvSpPr>
            <p:nvPr/>
          </p:nvSpPr>
          <p:spPr bwMode="auto">
            <a:xfrm>
              <a:off x="3512" y="8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4’</a:t>
              </a:r>
            </a:p>
          </p:txBody>
        </p:sp>
        <p:sp>
          <p:nvSpPr>
            <p:cNvPr id="8296" name="Text Box 23"/>
            <p:cNvSpPr txBox="1">
              <a:spLocks noChangeArrowheads="1"/>
            </p:cNvSpPr>
            <p:nvPr/>
          </p:nvSpPr>
          <p:spPr bwMode="auto">
            <a:xfrm>
              <a:off x="3848" y="92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5’</a:t>
              </a:r>
            </a:p>
          </p:txBody>
        </p:sp>
        <p:sp>
          <p:nvSpPr>
            <p:cNvPr id="8297" name="Text Box 24"/>
            <p:cNvSpPr txBox="1">
              <a:spLocks noChangeArrowheads="1"/>
            </p:cNvSpPr>
            <p:nvPr/>
          </p:nvSpPr>
          <p:spPr bwMode="auto">
            <a:xfrm>
              <a:off x="4088" y="113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6’</a:t>
              </a:r>
            </a:p>
          </p:txBody>
        </p:sp>
        <p:sp>
          <p:nvSpPr>
            <p:cNvPr id="8298" name="Text Box 25"/>
            <p:cNvSpPr txBox="1">
              <a:spLocks noChangeArrowheads="1"/>
            </p:cNvSpPr>
            <p:nvPr/>
          </p:nvSpPr>
          <p:spPr bwMode="auto">
            <a:xfrm>
              <a:off x="4208" y="15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7’</a:t>
              </a:r>
            </a:p>
          </p:txBody>
        </p:sp>
        <p:sp>
          <p:nvSpPr>
            <p:cNvPr id="8299" name="Text Box 26"/>
            <p:cNvSpPr txBox="1">
              <a:spLocks noChangeArrowheads="1"/>
            </p:cNvSpPr>
            <p:nvPr/>
          </p:nvSpPr>
          <p:spPr bwMode="auto">
            <a:xfrm>
              <a:off x="4104" y="179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8’</a:t>
              </a:r>
            </a:p>
          </p:txBody>
        </p:sp>
        <p:sp>
          <p:nvSpPr>
            <p:cNvPr id="8300" name="Text Box 27"/>
            <p:cNvSpPr txBox="1">
              <a:spLocks noChangeArrowheads="1"/>
            </p:cNvSpPr>
            <p:nvPr/>
          </p:nvSpPr>
          <p:spPr bwMode="auto">
            <a:xfrm>
              <a:off x="391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9’</a:t>
              </a:r>
            </a:p>
          </p:txBody>
        </p:sp>
        <p:sp>
          <p:nvSpPr>
            <p:cNvPr id="8301" name="Text Box 28"/>
            <p:cNvSpPr txBox="1">
              <a:spLocks noChangeArrowheads="1"/>
            </p:cNvSpPr>
            <p:nvPr/>
          </p:nvSpPr>
          <p:spPr bwMode="auto">
            <a:xfrm>
              <a:off x="3512" y="2180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10’</a:t>
              </a:r>
            </a:p>
          </p:txBody>
        </p:sp>
        <p:sp>
          <p:nvSpPr>
            <p:cNvPr id="8302" name="Text Box 29"/>
            <p:cNvSpPr txBox="1">
              <a:spLocks noChangeArrowheads="1"/>
            </p:cNvSpPr>
            <p:nvPr/>
          </p:nvSpPr>
          <p:spPr bwMode="auto">
            <a:xfrm>
              <a:off x="3175" y="2064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11’</a:t>
              </a:r>
            </a:p>
          </p:txBody>
        </p:sp>
        <p:sp>
          <p:nvSpPr>
            <p:cNvPr id="8303" name="Text Box 30"/>
            <p:cNvSpPr txBox="1">
              <a:spLocks noChangeArrowheads="1"/>
            </p:cNvSpPr>
            <p:nvPr/>
          </p:nvSpPr>
          <p:spPr bwMode="auto">
            <a:xfrm>
              <a:off x="2891" y="179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12’</a:t>
              </a:r>
            </a:p>
          </p:txBody>
        </p:sp>
      </p:grpSp>
      <p:sp>
        <p:nvSpPr>
          <p:cNvPr id="49184" name="Line 32"/>
          <p:cNvSpPr>
            <a:spLocks noChangeShapeType="1"/>
          </p:cNvSpPr>
          <p:nvPr/>
        </p:nvSpPr>
        <p:spPr bwMode="auto">
          <a:xfrm>
            <a:off x="1709737" y="3817651"/>
            <a:ext cx="0" cy="1077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1585912" y="3817651"/>
            <a:ext cx="4349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181225" y="5632163"/>
            <a:ext cx="1830387" cy="0"/>
          </a:xfrm>
          <a:prstGeom prst="line">
            <a:avLst/>
          </a:prstGeom>
          <a:noFill/>
          <a:ln w="990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1709737" y="4911438"/>
            <a:ext cx="0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>
            <a:off x="1568450" y="5635338"/>
            <a:ext cx="2774950" cy="34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 rot="-5400000">
            <a:off x="1352550" y="4190713"/>
            <a:ext cx="46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 rot="-5400000">
            <a:off x="1347787" y="5090826"/>
            <a:ext cx="46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</a:t>
            </a:r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2178050" y="3817651"/>
            <a:ext cx="1587" cy="18176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4010025" y="3827176"/>
            <a:ext cx="1587" cy="18176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2298700" y="3365213"/>
            <a:ext cx="0" cy="22669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3879850" y="3365213"/>
            <a:ext cx="0" cy="22669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2635250" y="3031838"/>
            <a:ext cx="0" cy="26003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3551237" y="3028663"/>
            <a:ext cx="0" cy="26003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3092450" y="2896901"/>
            <a:ext cx="0" cy="27352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1914525" y="5644863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49213" name="Oval 61"/>
          <p:cNvSpPr>
            <a:spLocks noChangeArrowheads="1"/>
          </p:cNvSpPr>
          <p:nvPr/>
        </p:nvSpPr>
        <p:spPr bwMode="auto">
          <a:xfrm>
            <a:off x="2154237" y="5608351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4" name="Text Box 62"/>
          <p:cNvSpPr txBox="1">
            <a:spLocks noChangeArrowheads="1"/>
          </p:cNvSpPr>
          <p:nvPr/>
        </p:nvSpPr>
        <p:spPr bwMode="auto">
          <a:xfrm>
            <a:off x="2154237" y="5654388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2, 12</a:t>
            </a:r>
          </a:p>
        </p:txBody>
      </p:sp>
      <p:sp>
        <p:nvSpPr>
          <p:cNvPr id="49215" name="Oval 63"/>
          <p:cNvSpPr>
            <a:spLocks noChangeArrowheads="1"/>
          </p:cNvSpPr>
          <p:nvPr/>
        </p:nvSpPr>
        <p:spPr bwMode="auto">
          <a:xfrm>
            <a:off x="2278062" y="5606763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6" name="Oval 64"/>
          <p:cNvSpPr>
            <a:spLocks noChangeArrowheads="1"/>
          </p:cNvSpPr>
          <p:nvPr/>
        </p:nvSpPr>
        <p:spPr bwMode="auto">
          <a:xfrm>
            <a:off x="2611437" y="5603588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7" name="Oval 65"/>
          <p:cNvSpPr>
            <a:spLocks noChangeArrowheads="1"/>
          </p:cNvSpPr>
          <p:nvPr/>
        </p:nvSpPr>
        <p:spPr bwMode="auto">
          <a:xfrm>
            <a:off x="3068637" y="56115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8" name="Oval 66"/>
          <p:cNvSpPr>
            <a:spLocks noChangeArrowheads="1"/>
          </p:cNvSpPr>
          <p:nvPr/>
        </p:nvSpPr>
        <p:spPr bwMode="auto">
          <a:xfrm>
            <a:off x="3532187" y="56115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19" name="Oval 67"/>
          <p:cNvSpPr>
            <a:spLocks noChangeArrowheads="1"/>
          </p:cNvSpPr>
          <p:nvPr/>
        </p:nvSpPr>
        <p:spPr bwMode="auto">
          <a:xfrm>
            <a:off x="3856037" y="5608351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20" name="Oval 68"/>
          <p:cNvSpPr>
            <a:spLocks noChangeArrowheads="1"/>
          </p:cNvSpPr>
          <p:nvPr/>
        </p:nvSpPr>
        <p:spPr bwMode="auto">
          <a:xfrm>
            <a:off x="3987800" y="5606763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462212" y="5657563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3, 11</a:t>
            </a: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89250" y="5657563"/>
            <a:ext cx="38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4, 10</a:t>
            </a: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3336925" y="5657563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5, 9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3698875" y="5628988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6, 8</a:t>
            </a: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3951287" y="5632163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</a:t>
            </a:r>
          </a:p>
        </p:txBody>
      </p:sp>
      <p:grpSp>
        <p:nvGrpSpPr>
          <p:cNvPr id="4" name="Group 104"/>
          <p:cNvGrpSpPr>
            <a:grpSpLocks/>
          </p:cNvGrpSpPr>
          <p:nvPr/>
        </p:nvGrpSpPr>
        <p:grpSpPr bwMode="auto">
          <a:xfrm rot="1800000">
            <a:off x="4964112" y="5576601"/>
            <a:ext cx="2303463" cy="511175"/>
            <a:chOff x="2577" y="3134"/>
            <a:chExt cx="1451" cy="322"/>
          </a:xfrm>
        </p:grpSpPr>
        <p:sp>
          <p:nvSpPr>
            <p:cNvPr id="8277" name="Line 89"/>
            <p:cNvSpPr>
              <a:spLocks noChangeShapeType="1"/>
            </p:cNvSpPr>
            <p:nvPr/>
          </p:nvSpPr>
          <p:spPr bwMode="auto">
            <a:xfrm>
              <a:off x="2745" y="3152"/>
              <a:ext cx="11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78" name="Text Box 90"/>
            <p:cNvSpPr txBox="1">
              <a:spLocks noChangeArrowheads="1"/>
            </p:cNvSpPr>
            <p:nvPr/>
          </p:nvSpPr>
          <p:spPr bwMode="auto">
            <a:xfrm>
              <a:off x="2577" y="3160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</a:t>
              </a:r>
            </a:p>
          </p:txBody>
        </p:sp>
        <p:sp>
          <p:nvSpPr>
            <p:cNvPr id="8279" name="Oval 91"/>
            <p:cNvSpPr>
              <a:spLocks noChangeArrowheads="1"/>
            </p:cNvSpPr>
            <p:nvPr/>
          </p:nvSpPr>
          <p:spPr bwMode="auto">
            <a:xfrm>
              <a:off x="2728" y="3137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0" name="Text Box 92"/>
            <p:cNvSpPr txBox="1">
              <a:spLocks noChangeArrowheads="1"/>
            </p:cNvSpPr>
            <p:nvPr/>
          </p:nvSpPr>
          <p:spPr bwMode="auto">
            <a:xfrm>
              <a:off x="2728" y="3166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2, 12</a:t>
              </a:r>
            </a:p>
          </p:txBody>
        </p:sp>
        <p:sp>
          <p:nvSpPr>
            <p:cNvPr id="8281" name="Oval 93"/>
            <p:cNvSpPr>
              <a:spLocks noChangeArrowheads="1"/>
            </p:cNvSpPr>
            <p:nvPr/>
          </p:nvSpPr>
          <p:spPr bwMode="auto">
            <a:xfrm>
              <a:off x="2806" y="3136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2" name="Oval 94"/>
            <p:cNvSpPr>
              <a:spLocks noChangeArrowheads="1"/>
            </p:cNvSpPr>
            <p:nvPr/>
          </p:nvSpPr>
          <p:spPr bwMode="auto">
            <a:xfrm>
              <a:off x="3016" y="3134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3" name="Oval 95"/>
            <p:cNvSpPr>
              <a:spLocks noChangeArrowheads="1"/>
            </p:cNvSpPr>
            <p:nvPr/>
          </p:nvSpPr>
          <p:spPr bwMode="auto">
            <a:xfrm>
              <a:off x="3304" y="3139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4" name="Oval 96"/>
            <p:cNvSpPr>
              <a:spLocks noChangeArrowheads="1"/>
            </p:cNvSpPr>
            <p:nvPr/>
          </p:nvSpPr>
          <p:spPr bwMode="auto">
            <a:xfrm>
              <a:off x="3596" y="3139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5" name="Oval 97"/>
            <p:cNvSpPr>
              <a:spLocks noChangeArrowheads="1"/>
            </p:cNvSpPr>
            <p:nvPr/>
          </p:nvSpPr>
          <p:spPr bwMode="auto">
            <a:xfrm>
              <a:off x="3800" y="3137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6" name="Oval 98"/>
            <p:cNvSpPr>
              <a:spLocks noChangeArrowheads="1"/>
            </p:cNvSpPr>
            <p:nvPr/>
          </p:nvSpPr>
          <p:spPr bwMode="auto">
            <a:xfrm>
              <a:off x="3883" y="3136"/>
              <a:ext cx="29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7" name="Text Box 99"/>
            <p:cNvSpPr txBox="1">
              <a:spLocks noChangeArrowheads="1"/>
            </p:cNvSpPr>
            <p:nvPr/>
          </p:nvSpPr>
          <p:spPr bwMode="auto">
            <a:xfrm>
              <a:off x="2922" y="3168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3, 11</a:t>
              </a:r>
            </a:p>
          </p:txBody>
        </p:sp>
        <p:sp>
          <p:nvSpPr>
            <p:cNvPr id="8288" name="Text Box 100"/>
            <p:cNvSpPr txBox="1">
              <a:spLocks noChangeArrowheads="1"/>
            </p:cNvSpPr>
            <p:nvPr/>
          </p:nvSpPr>
          <p:spPr bwMode="auto">
            <a:xfrm>
              <a:off x="3191" y="3168"/>
              <a:ext cx="2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4, 10</a:t>
              </a:r>
            </a:p>
          </p:txBody>
        </p:sp>
        <p:sp>
          <p:nvSpPr>
            <p:cNvPr id="8289" name="Text Box 101"/>
            <p:cNvSpPr txBox="1">
              <a:spLocks noChangeArrowheads="1"/>
            </p:cNvSpPr>
            <p:nvPr/>
          </p:nvSpPr>
          <p:spPr bwMode="auto">
            <a:xfrm>
              <a:off x="3473" y="3168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5, 9</a:t>
              </a:r>
            </a:p>
          </p:txBody>
        </p:sp>
        <p:sp>
          <p:nvSpPr>
            <p:cNvPr id="8290" name="Text Box 102"/>
            <p:cNvSpPr txBox="1">
              <a:spLocks noChangeArrowheads="1"/>
            </p:cNvSpPr>
            <p:nvPr/>
          </p:nvSpPr>
          <p:spPr bwMode="auto">
            <a:xfrm>
              <a:off x="3701" y="3150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6, 8</a:t>
              </a:r>
            </a:p>
          </p:txBody>
        </p:sp>
        <p:sp>
          <p:nvSpPr>
            <p:cNvPr id="8291" name="Text Box 103"/>
            <p:cNvSpPr txBox="1">
              <a:spLocks noChangeArrowheads="1"/>
            </p:cNvSpPr>
            <p:nvPr/>
          </p:nvSpPr>
          <p:spPr bwMode="auto">
            <a:xfrm>
              <a:off x="3860" y="3152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7</a:t>
              </a:r>
            </a:p>
          </p:txBody>
        </p:sp>
      </p:grpSp>
      <p:sp>
        <p:nvSpPr>
          <p:cNvPr id="49257" name="Line 105"/>
          <p:cNvSpPr>
            <a:spLocks noChangeShapeType="1"/>
          </p:cNvSpPr>
          <p:nvPr/>
        </p:nvSpPr>
        <p:spPr bwMode="auto">
          <a:xfrm flipV="1">
            <a:off x="3092450" y="5638800"/>
            <a:ext cx="45418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58" name="Arc 106"/>
          <p:cNvSpPr>
            <a:spLocks/>
          </p:cNvSpPr>
          <p:nvPr/>
        </p:nvSpPr>
        <p:spPr bwMode="auto">
          <a:xfrm rot="-5924769">
            <a:off x="5985669" y="5513894"/>
            <a:ext cx="125412" cy="123825"/>
          </a:xfrm>
          <a:custGeom>
            <a:avLst/>
            <a:gdLst>
              <a:gd name="T0" fmla="*/ 0 w 18443"/>
              <a:gd name="T1" fmla="*/ 0 h 21600"/>
              <a:gd name="T2" fmla="*/ 125412 w 18443"/>
              <a:gd name="T3" fmla="*/ 59367 h 21600"/>
              <a:gd name="T4" fmla="*/ 0 w 18443"/>
              <a:gd name="T5" fmla="*/ 123825 h 21600"/>
              <a:gd name="T6" fmla="*/ 0 60000 65536"/>
              <a:gd name="T7" fmla="*/ 0 60000 65536"/>
              <a:gd name="T8" fmla="*/ 0 60000 65536"/>
              <a:gd name="T9" fmla="*/ 0 w 18443"/>
              <a:gd name="T10" fmla="*/ 0 h 21600"/>
              <a:gd name="T11" fmla="*/ 18443 w 184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43" h="21600" fill="none" extrusionOk="0">
                <a:moveTo>
                  <a:pt x="-1" y="0"/>
                </a:moveTo>
                <a:cubicBezTo>
                  <a:pt x="7532" y="0"/>
                  <a:pt x="14521" y="3924"/>
                  <a:pt x="18442" y="10356"/>
                </a:cubicBezTo>
              </a:path>
              <a:path w="18443" h="21600" stroke="0" extrusionOk="0">
                <a:moveTo>
                  <a:pt x="-1" y="0"/>
                </a:moveTo>
                <a:cubicBezTo>
                  <a:pt x="7532" y="0"/>
                  <a:pt x="14521" y="3924"/>
                  <a:pt x="18442" y="10356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59" name="Text Box 107"/>
          <p:cNvSpPr txBox="1">
            <a:spLocks noChangeArrowheads="1"/>
          </p:cNvSpPr>
          <p:nvPr/>
        </p:nvSpPr>
        <p:spPr bwMode="auto">
          <a:xfrm>
            <a:off x="6010275" y="5328951"/>
            <a:ext cx="436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30</a:t>
            </a:r>
            <a:r>
              <a:rPr lang="en-US" sz="1200">
                <a:cs typeface="Arial" charset="0"/>
              </a:rPr>
              <a:t>º</a:t>
            </a:r>
          </a:p>
        </p:txBody>
      </p:sp>
      <p:sp>
        <p:nvSpPr>
          <p:cNvPr id="49260" name="Line 108"/>
          <p:cNvSpPr>
            <a:spLocks noChangeShapeType="1"/>
          </p:cNvSpPr>
          <p:nvPr/>
        </p:nvSpPr>
        <p:spPr bwMode="auto">
          <a:xfrm flipH="1" flipV="1">
            <a:off x="4964112" y="4898738"/>
            <a:ext cx="2060575" cy="12001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1" name="Line 109"/>
          <p:cNvSpPr>
            <a:spLocks noChangeShapeType="1"/>
          </p:cNvSpPr>
          <p:nvPr/>
        </p:nvSpPr>
        <p:spPr bwMode="auto">
          <a:xfrm flipV="1">
            <a:off x="5457825" y="3736688"/>
            <a:ext cx="0" cy="14493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2" name="Line 110"/>
          <p:cNvSpPr>
            <a:spLocks noChangeShapeType="1"/>
          </p:cNvSpPr>
          <p:nvPr/>
        </p:nvSpPr>
        <p:spPr bwMode="auto">
          <a:xfrm flipV="1">
            <a:off x="5562600" y="3088988"/>
            <a:ext cx="0" cy="21621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3" name="Line 111"/>
          <p:cNvSpPr>
            <a:spLocks noChangeShapeType="1"/>
          </p:cNvSpPr>
          <p:nvPr/>
        </p:nvSpPr>
        <p:spPr bwMode="auto">
          <a:xfrm flipV="1">
            <a:off x="5851525" y="2377788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4" name="Line 112"/>
          <p:cNvSpPr>
            <a:spLocks noChangeShapeType="1"/>
          </p:cNvSpPr>
          <p:nvPr/>
        </p:nvSpPr>
        <p:spPr bwMode="auto">
          <a:xfrm flipV="1">
            <a:off x="6245225" y="2623851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5" name="Line 113"/>
          <p:cNvSpPr>
            <a:spLocks noChangeShapeType="1"/>
          </p:cNvSpPr>
          <p:nvPr/>
        </p:nvSpPr>
        <p:spPr bwMode="auto">
          <a:xfrm flipV="1">
            <a:off x="6651625" y="2842926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6" name="Line 114"/>
          <p:cNvSpPr>
            <a:spLocks noChangeShapeType="1"/>
          </p:cNvSpPr>
          <p:nvPr/>
        </p:nvSpPr>
        <p:spPr bwMode="auto">
          <a:xfrm flipV="1">
            <a:off x="6929437" y="3001676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7" name="Line 115"/>
          <p:cNvSpPr>
            <a:spLocks noChangeShapeType="1"/>
          </p:cNvSpPr>
          <p:nvPr/>
        </p:nvSpPr>
        <p:spPr bwMode="auto">
          <a:xfrm flipV="1">
            <a:off x="7043737" y="3065176"/>
            <a:ext cx="0" cy="30353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8" name="Line 116"/>
          <p:cNvSpPr>
            <a:spLocks noChangeShapeType="1"/>
          </p:cNvSpPr>
          <p:nvPr/>
        </p:nvSpPr>
        <p:spPr bwMode="auto">
          <a:xfrm>
            <a:off x="3092450" y="2898488"/>
            <a:ext cx="317976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69" name="Oval 117"/>
          <p:cNvSpPr>
            <a:spLocks noChangeArrowheads="1"/>
          </p:cNvSpPr>
          <p:nvPr/>
        </p:nvSpPr>
        <p:spPr bwMode="auto">
          <a:xfrm>
            <a:off x="6221412" y="2873088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0" name="Text Box 118"/>
          <p:cNvSpPr txBox="1">
            <a:spLocks noChangeArrowheads="1"/>
          </p:cNvSpPr>
          <p:nvPr/>
        </p:nvSpPr>
        <p:spPr bwMode="auto">
          <a:xfrm>
            <a:off x="6091237" y="2598451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71" name="Line 119"/>
          <p:cNvSpPr>
            <a:spLocks noChangeShapeType="1"/>
          </p:cNvSpPr>
          <p:nvPr/>
        </p:nvSpPr>
        <p:spPr bwMode="auto">
          <a:xfrm>
            <a:off x="2641600" y="3031838"/>
            <a:ext cx="40322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72" name="Oval 120"/>
          <p:cNvSpPr>
            <a:spLocks noChangeArrowheads="1"/>
          </p:cNvSpPr>
          <p:nvPr/>
        </p:nvSpPr>
        <p:spPr bwMode="auto">
          <a:xfrm>
            <a:off x="5829300" y="3008026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3" name="Oval 121"/>
          <p:cNvSpPr>
            <a:spLocks noChangeArrowheads="1"/>
          </p:cNvSpPr>
          <p:nvPr/>
        </p:nvSpPr>
        <p:spPr bwMode="auto">
          <a:xfrm>
            <a:off x="6632575" y="3003263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4" name="Text Box 122"/>
          <p:cNvSpPr txBox="1">
            <a:spLocks noChangeArrowheads="1"/>
          </p:cNvSpPr>
          <p:nvPr/>
        </p:nvSpPr>
        <p:spPr bwMode="auto">
          <a:xfrm>
            <a:off x="5494337" y="27667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75" name="Text Box 123"/>
          <p:cNvSpPr txBox="1">
            <a:spLocks noChangeArrowheads="1"/>
          </p:cNvSpPr>
          <p:nvPr/>
        </p:nvSpPr>
        <p:spPr bwMode="auto">
          <a:xfrm>
            <a:off x="6577012" y="27841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76" name="Line 124"/>
          <p:cNvSpPr>
            <a:spLocks noChangeShapeType="1"/>
          </p:cNvSpPr>
          <p:nvPr/>
        </p:nvSpPr>
        <p:spPr bwMode="auto">
          <a:xfrm>
            <a:off x="2305050" y="3365213"/>
            <a:ext cx="47656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77" name="Oval 125"/>
          <p:cNvSpPr>
            <a:spLocks noChangeArrowheads="1"/>
          </p:cNvSpPr>
          <p:nvPr/>
        </p:nvSpPr>
        <p:spPr bwMode="auto">
          <a:xfrm>
            <a:off x="5530850" y="33414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8" name="Oval 126"/>
          <p:cNvSpPr>
            <a:spLocks noChangeArrowheads="1"/>
          </p:cNvSpPr>
          <p:nvPr/>
        </p:nvSpPr>
        <p:spPr bwMode="auto">
          <a:xfrm>
            <a:off x="6908800" y="33414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79" name="Text Box 127"/>
          <p:cNvSpPr txBox="1">
            <a:spLocks noChangeArrowheads="1"/>
          </p:cNvSpPr>
          <p:nvPr/>
        </p:nvSpPr>
        <p:spPr bwMode="auto">
          <a:xfrm>
            <a:off x="5229225" y="32493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0" name="Text Box 128"/>
          <p:cNvSpPr txBox="1">
            <a:spLocks noChangeArrowheads="1"/>
          </p:cNvSpPr>
          <p:nvPr/>
        </p:nvSpPr>
        <p:spPr bwMode="auto">
          <a:xfrm>
            <a:off x="6915150" y="3163601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1" name="Line 129"/>
          <p:cNvSpPr>
            <a:spLocks noChangeShapeType="1"/>
          </p:cNvSpPr>
          <p:nvPr/>
        </p:nvSpPr>
        <p:spPr bwMode="auto">
          <a:xfrm>
            <a:off x="2176462" y="3813175"/>
            <a:ext cx="48942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82" name="Oval 130"/>
          <p:cNvSpPr>
            <a:spLocks noChangeArrowheads="1"/>
          </p:cNvSpPr>
          <p:nvPr/>
        </p:nvSpPr>
        <p:spPr bwMode="auto">
          <a:xfrm>
            <a:off x="5432425" y="3793838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83" name="Oval 131"/>
          <p:cNvSpPr>
            <a:spLocks noChangeArrowheads="1"/>
          </p:cNvSpPr>
          <p:nvPr/>
        </p:nvSpPr>
        <p:spPr bwMode="auto">
          <a:xfrm>
            <a:off x="7019925" y="37859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84" name="Text Box 132"/>
          <p:cNvSpPr txBox="1">
            <a:spLocks noChangeArrowheads="1"/>
          </p:cNvSpPr>
          <p:nvPr/>
        </p:nvSpPr>
        <p:spPr bwMode="auto">
          <a:xfrm>
            <a:off x="5095875" y="36557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5" name="Text Box 133"/>
          <p:cNvSpPr txBox="1">
            <a:spLocks noChangeArrowheads="1"/>
          </p:cNvSpPr>
          <p:nvPr/>
        </p:nvSpPr>
        <p:spPr bwMode="auto">
          <a:xfrm>
            <a:off x="7043737" y="36477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87" name="Line 135"/>
          <p:cNvSpPr>
            <a:spLocks noChangeShapeType="1"/>
          </p:cNvSpPr>
          <p:nvPr/>
        </p:nvSpPr>
        <p:spPr bwMode="auto">
          <a:xfrm>
            <a:off x="2298700" y="4279613"/>
            <a:ext cx="476567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88" name="Oval 136"/>
          <p:cNvSpPr>
            <a:spLocks noChangeArrowheads="1"/>
          </p:cNvSpPr>
          <p:nvPr/>
        </p:nvSpPr>
        <p:spPr bwMode="auto">
          <a:xfrm>
            <a:off x="5537200" y="42558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5141912" y="41176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12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0" name="Oval 138"/>
          <p:cNvSpPr>
            <a:spLocks noChangeArrowheads="1"/>
          </p:cNvSpPr>
          <p:nvPr/>
        </p:nvSpPr>
        <p:spPr bwMode="auto">
          <a:xfrm>
            <a:off x="6908800" y="4255801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1" name="Text Box 139"/>
          <p:cNvSpPr txBox="1">
            <a:spLocks noChangeArrowheads="1"/>
          </p:cNvSpPr>
          <p:nvPr/>
        </p:nvSpPr>
        <p:spPr bwMode="auto">
          <a:xfrm>
            <a:off x="6921500" y="41176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8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2" name="Line 140"/>
          <p:cNvSpPr>
            <a:spLocks noChangeShapeType="1"/>
          </p:cNvSpPr>
          <p:nvPr/>
        </p:nvSpPr>
        <p:spPr bwMode="auto">
          <a:xfrm>
            <a:off x="2635250" y="4606638"/>
            <a:ext cx="40322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93" name="Oval 141"/>
          <p:cNvSpPr>
            <a:spLocks noChangeArrowheads="1"/>
          </p:cNvSpPr>
          <p:nvPr/>
        </p:nvSpPr>
        <p:spPr bwMode="auto">
          <a:xfrm>
            <a:off x="5827712" y="45828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5494337" y="4582826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11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5" name="Oval 143"/>
          <p:cNvSpPr>
            <a:spLocks noChangeArrowheads="1"/>
          </p:cNvSpPr>
          <p:nvPr/>
        </p:nvSpPr>
        <p:spPr bwMode="auto">
          <a:xfrm>
            <a:off x="6630987" y="4573301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>
            <a:off x="6596062" y="4490751"/>
            <a:ext cx="447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9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297" name="Line 145"/>
          <p:cNvSpPr>
            <a:spLocks noChangeShapeType="1"/>
          </p:cNvSpPr>
          <p:nvPr/>
        </p:nvSpPr>
        <p:spPr bwMode="auto">
          <a:xfrm>
            <a:off x="3089275" y="4733638"/>
            <a:ext cx="317976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298" name="Oval 146"/>
          <p:cNvSpPr>
            <a:spLocks noChangeArrowheads="1"/>
          </p:cNvSpPr>
          <p:nvPr/>
        </p:nvSpPr>
        <p:spPr bwMode="auto">
          <a:xfrm>
            <a:off x="6227762" y="4709826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299" name="Text Box 147"/>
          <p:cNvSpPr txBox="1">
            <a:spLocks noChangeArrowheads="1"/>
          </p:cNvSpPr>
          <p:nvPr/>
        </p:nvSpPr>
        <p:spPr bwMode="auto">
          <a:xfrm>
            <a:off x="6129337" y="4892388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10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49300" name="Oval 148"/>
          <p:cNvSpPr>
            <a:spLocks noChangeArrowheads="1"/>
          </p:cNvSpPr>
          <p:nvPr/>
        </p:nvSpPr>
        <p:spPr bwMode="auto">
          <a:xfrm>
            <a:off x="5457825" y="2896901"/>
            <a:ext cx="1585912" cy="183673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301" name="Line 149"/>
          <p:cNvSpPr>
            <a:spLocks noChangeShapeType="1"/>
          </p:cNvSpPr>
          <p:nvPr/>
        </p:nvSpPr>
        <p:spPr bwMode="auto">
          <a:xfrm flipV="1">
            <a:off x="2171700" y="2133313"/>
            <a:ext cx="3175" cy="16795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302" name="Line 150"/>
          <p:cNvSpPr>
            <a:spLocks noChangeShapeType="1"/>
          </p:cNvSpPr>
          <p:nvPr/>
        </p:nvSpPr>
        <p:spPr bwMode="auto">
          <a:xfrm flipV="1">
            <a:off x="4010025" y="2138076"/>
            <a:ext cx="3175" cy="16795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9303" name="Line 151"/>
          <p:cNvSpPr>
            <a:spLocks noChangeShapeType="1"/>
          </p:cNvSpPr>
          <p:nvPr/>
        </p:nvSpPr>
        <p:spPr bwMode="auto">
          <a:xfrm>
            <a:off x="2171700" y="2377788"/>
            <a:ext cx="1836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9304" name="Text Box 152"/>
          <p:cNvSpPr txBox="1">
            <a:spLocks noChangeArrowheads="1"/>
          </p:cNvSpPr>
          <p:nvPr/>
        </p:nvSpPr>
        <p:spPr bwMode="auto">
          <a:xfrm>
            <a:off x="2813050" y="2084101"/>
            <a:ext cx="719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50 </a:t>
            </a:r>
            <a:r>
              <a:rPr lang="en-US">
                <a:cs typeface="Arial" charset="0"/>
              </a:rPr>
              <a:t>Ø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/>
              <a:t>Plane Inclined to One RP and Perpendicular to Other RP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179637" y="2904838"/>
            <a:ext cx="1828800" cy="1828800"/>
            <a:chOff x="2179637" y="2904838"/>
            <a:chExt cx="1828800" cy="1828800"/>
          </a:xfrm>
        </p:grpSpPr>
        <p:sp>
          <p:nvSpPr>
            <p:cNvPr id="8304" name="AutoShape 8"/>
            <p:cNvSpPr>
              <a:spLocks noChangeArrowheads="1"/>
            </p:cNvSpPr>
            <p:nvPr/>
          </p:nvSpPr>
          <p:spPr bwMode="auto">
            <a:xfrm>
              <a:off x="2179637" y="2904838"/>
              <a:ext cx="1828800" cy="18288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19" name="Straight Connector 118"/>
            <p:cNvCxnSpPr>
              <a:stCxn id="49292" idx="0"/>
              <a:endCxn id="49196" idx="0"/>
            </p:cNvCxnSpPr>
            <p:nvPr/>
          </p:nvCxnSpPr>
          <p:spPr>
            <a:xfrm flipV="1">
              <a:off x="2635250" y="3028663"/>
              <a:ext cx="915987" cy="1577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49271" idx="0"/>
            </p:cNvCxnSpPr>
            <p:nvPr/>
          </p:nvCxnSpPr>
          <p:spPr>
            <a:xfrm flipH="1" flipV="1">
              <a:off x="2641600" y="3031838"/>
              <a:ext cx="939800" cy="1616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49193" idx="0"/>
            </p:cNvCxnSpPr>
            <p:nvPr/>
          </p:nvCxnSpPr>
          <p:spPr>
            <a:xfrm flipH="1" flipV="1">
              <a:off x="2298700" y="3365213"/>
              <a:ext cx="1587500" cy="90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endCxn id="49194" idx="0"/>
            </p:cNvCxnSpPr>
            <p:nvPr/>
          </p:nvCxnSpPr>
          <p:spPr>
            <a:xfrm flipV="1">
              <a:off x="2286000" y="3365213"/>
              <a:ext cx="1593850" cy="90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2819400" y="62484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456990" y="6248400"/>
            <a:ext cx="8676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4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4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4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4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4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4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4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4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8" grpId="0"/>
      <p:bldP spid="49159" grpId="0"/>
      <p:bldP spid="49184" grpId="0" animBg="1"/>
      <p:bldP spid="49185" grpId="0" animBg="1"/>
      <p:bldP spid="49186" grpId="0" animBg="1"/>
      <p:bldP spid="49187" grpId="0" animBg="1"/>
      <p:bldP spid="49188" grpId="0" animBg="1"/>
      <p:bldP spid="49189" grpId="0"/>
      <p:bldP spid="49190" grpId="0"/>
      <p:bldP spid="49191" grpId="0" animBg="1"/>
      <p:bldP spid="49192" grpId="0" animBg="1"/>
      <p:bldP spid="49193" grpId="0" animBg="1"/>
      <p:bldP spid="49194" grpId="0" animBg="1"/>
      <p:bldP spid="49195" grpId="0" animBg="1"/>
      <p:bldP spid="49196" grpId="0" animBg="1"/>
      <p:bldP spid="49197" grpId="0" animBg="1"/>
      <p:bldP spid="49212" grpId="0"/>
      <p:bldP spid="49213" grpId="0" animBg="1"/>
      <p:bldP spid="49214" grpId="0"/>
      <p:bldP spid="49215" grpId="0" animBg="1"/>
      <p:bldP spid="49216" grpId="0" animBg="1"/>
      <p:bldP spid="49217" grpId="0" animBg="1"/>
      <p:bldP spid="49218" grpId="0" animBg="1"/>
      <p:bldP spid="49219" grpId="0" animBg="1"/>
      <p:bldP spid="49220" grpId="0" animBg="1"/>
      <p:bldP spid="49221" grpId="0"/>
      <p:bldP spid="49222" grpId="0"/>
      <p:bldP spid="49223" grpId="0"/>
      <p:bldP spid="49224" grpId="0"/>
      <p:bldP spid="49225" grpId="0"/>
      <p:bldP spid="49257" grpId="0" animBg="1"/>
      <p:bldP spid="49258" grpId="0" animBg="1"/>
      <p:bldP spid="49259" grpId="0"/>
      <p:bldP spid="49260" grpId="0" animBg="1"/>
      <p:bldP spid="49261" grpId="0" animBg="1"/>
      <p:bldP spid="49262" grpId="0" animBg="1"/>
      <p:bldP spid="49263" grpId="0" animBg="1"/>
      <p:bldP spid="49264" grpId="0" animBg="1"/>
      <p:bldP spid="49265" grpId="0" animBg="1"/>
      <p:bldP spid="49266" grpId="0" animBg="1"/>
      <p:bldP spid="49267" grpId="0" animBg="1"/>
      <p:bldP spid="49268" grpId="0" animBg="1"/>
      <p:bldP spid="49269" grpId="0" animBg="1"/>
      <p:bldP spid="49270" grpId="0"/>
      <p:bldP spid="49271" grpId="0" animBg="1"/>
      <p:bldP spid="49272" grpId="0" animBg="1"/>
      <p:bldP spid="49273" grpId="0" animBg="1"/>
      <p:bldP spid="49274" grpId="0"/>
      <p:bldP spid="49275" grpId="0"/>
      <p:bldP spid="49276" grpId="0" animBg="1"/>
      <p:bldP spid="49277" grpId="0" animBg="1"/>
      <p:bldP spid="49278" grpId="0" animBg="1"/>
      <p:bldP spid="49279" grpId="0"/>
      <p:bldP spid="49280" grpId="0"/>
      <p:bldP spid="49281" grpId="0" animBg="1"/>
      <p:bldP spid="49282" grpId="0" animBg="1"/>
      <p:bldP spid="49283" grpId="0" animBg="1"/>
      <p:bldP spid="49284" grpId="0"/>
      <p:bldP spid="49285" grpId="0"/>
      <p:bldP spid="49287" grpId="0" animBg="1"/>
      <p:bldP spid="49288" grpId="0" animBg="1"/>
      <p:bldP spid="49289" grpId="0"/>
      <p:bldP spid="49290" grpId="0" animBg="1"/>
      <p:bldP spid="49291" grpId="0"/>
      <p:bldP spid="49292" grpId="0" animBg="1"/>
      <p:bldP spid="49293" grpId="0" animBg="1"/>
      <p:bldP spid="49294" grpId="0"/>
      <p:bldP spid="49295" grpId="0" animBg="1"/>
      <p:bldP spid="49296" grpId="0"/>
      <p:bldP spid="49297" grpId="0" animBg="1"/>
      <p:bldP spid="49298" grpId="0" animBg="1"/>
      <p:bldP spid="49299" grpId="0"/>
      <p:bldP spid="49300" grpId="0" animBg="1"/>
      <p:bldP spid="49301" grpId="0" animBg="1"/>
      <p:bldP spid="49302" grpId="0" animBg="1"/>
      <p:bldP spid="49303" grpId="0" animBg="1"/>
      <p:bldP spid="49304" grpId="0"/>
      <p:bldP spid="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343400" y="76200"/>
            <a:ext cx="46863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Read problem and answer following questions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1. Surface inclined to which plane? -------      </a:t>
            </a:r>
            <a:r>
              <a:rPr lang="en-US" altLang="en-US" sz="1600" b="1" i="1">
                <a:latin typeface="Times New Roman" panose="02020603050405020304" pitchFamily="18" charset="0"/>
              </a:rPr>
              <a:t>HP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2. Assumption for initial position? ------ </a:t>
            </a:r>
            <a:r>
              <a:rPr lang="en-US" altLang="en-US" sz="1600" b="1" i="1">
                <a:latin typeface="Times New Roman" panose="02020603050405020304" pitchFamily="18" charset="0"/>
              </a:rPr>
              <a:t>// to HP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3. So which view will show True shape? ---   </a:t>
            </a:r>
            <a:r>
              <a:rPr lang="en-US" altLang="en-US" sz="1600" b="1" i="1">
                <a:latin typeface="Times New Roman" panose="02020603050405020304" pitchFamily="18" charset="0"/>
              </a:rPr>
              <a:t>TV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4. Which side will be vertical?   -------- </a:t>
            </a:r>
            <a:r>
              <a:rPr lang="en-US" altLang="en-US" sz="1600" b="1" i="1">
                <a:latin typeface="Times New Roman" panose="02020603050405020304" pitchFamily="18" charset="0"/>
              </a:rPr>
              <a:t>any side.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</a:t>
            </a:r>
            <a:r>
              <a:rPr lang="en-US" altLang="en-US" sz="1600" b="1" i="1">
                <a:latin typeface="Times New Roman" panose="02020603050405020304" pitchFamily="18" charset="0"/>
              </a:rPr>
              <a:t>Hence begin with TV,draw pentagon below </a:t>
            </a:r>
          </a:p>
          <a:p>
            <a:pPr eaLnBrk="1" hangingPunct="1"/>
            <a:r>
              <a:rPr lang="en-US" altLang="en-US" sz="1600" b="1" i="1">
                <a:latin typeface="Times New Roman" panose="02020603050405020304" pitchFamily="18" charset="0"/>
              </a:rPr>
              <a:t>     X-Y line, taking one side vertical</a:t>
            </a:r>
            <a:r>
              <a:rPr lang="en-US" altLang="en-US" b="1" i="1">
                <a:latin typeface="Times New Roman" panose="02020603050405020304" pitchFamily="18" charset="0"/>
              </a:rPr>
              <a:t>.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39624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Problem 5:</a:t>
            </a:r>
          </a:p>
          <a:p>
            <a:pPr eaLnBrk="1" hangingPunct="1"/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 regular pentagon of 30 mm sides is resting on HP on one of it’s sides with it’s surface 45</a:t>
            </a:r>
            <a:r>
              <a:rPr lang="en-US" altLang="en-US" sz="16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inclined to HP.</a:t>
            </a:r>
          </a:p>
          <a:p>
            <a:pPr eaLnBrk="1" hangingPunct="1"/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Draw its projections when the side in HP makes 30</a:t>
            </a:r>
            <a:r>
              <a:rPr lang="en-US" altLang="en-US" sz="16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angle with VP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14500" y="3101975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 rot="5400000">
            <a:off x="1939926" y="3867150"/>
            <a:ext cx="1619250" cy="1539875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1979613" y="3232150"/>
            <a:ext cx="0" cy="110648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2917825" y="3232150"/>
            <a:ext cx="0" cy="5953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516313" y="3232150"/>
            <a:ext cx="0" cy="144780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1951038" y="343376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-2807395">
            <a:off x="3898107" y="2907506"/>
            <a:ext cx="1447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081588" y="2379663"/>
            <a:ext cx="0" cy="306705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4751388" y="2720975"/>
            <a:ext cx="0" cy="27257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114800" y="3419475"/>
            <a:ext cx="25400" cy="20272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2746375" y="3827463"/>
            <a:ext cx="238918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1979613" y="4168775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516313" y="4627563"/>
            <a:ext cx="16192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979613" y="5105400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917825" y="5446713"/>
            <a:ext cx="221773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 rot="5400000">
            <a:off x="3802857" y="4125118"/>
            <a:ext cx="1619250" cy="100171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 rot="-9165139" flipV="1">
            <a:off x="6221414" y="3445538"/>
            <a:ext cx="1619250" cy="111819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5" name="Line 21"/>
          <p:cNvSpPr>
            <a:spLocks noChangeAspect="1" noChangeShapeType="1"/>
          </p:cNvSpPr>
          <p:nvPr/>
        </p:nvSpPr>
        <p:spPr bwMode="auto">
          <a:xfrm flipH="1" flipV="1">
            <a:off x="4674151" y="3441974"/>
            <a:ext cx="3174448" cy="15872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V="1">
            <a:off x="6319531" y="2995612"/>
            <a:ext cx="0" cy="1276349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7211493" y="3060699"/>
            <a:ext cx="0" cy="166370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 flipV="1">
            <a:off x="6367273" y="2107406"/>
            <a:ext cx="0" cy="1418432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V="1">
            <a:off x="7813344" y="2590799"/>
            <a:ext cx="0" cy="167199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5075855" y="2422856"/>
            <a:ext cx="3229945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4761530" y="2743200"/>
            <a:ext cx="3318844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6360905" y="2425701"/>
            <a:ext cx="91712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6313163" y="2732786"/>
            <a:ext cx="64951" cy="7009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6319837" y="3419475"/>
            <a:ext cx="8916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H="1">
            <a:off x="7204868" y="2738308"/>
            <a:ext cx="608475" cy="6851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7274256" y="2427748"/>
            <a:ext cx="545457" cy="3070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501775" y="31019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416300" y="31019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735388" y="490855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389313" y="4483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4479925" y="5334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714500" y="3951288"/>
            <a:ext cx="2635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2576513" y="3060700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c’e’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701800" y="4908550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2671763" y="5319713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5010150" y="4376738"/>
            <a:ext cx="330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6906361" y="3106250"/>
            <a:ext cx="387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3775075" y="38989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084732" y="2445675"/>
            <a:ext cx="3794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e’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7778002" y="2470316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227388" y="2141408"/>
            <a:ext cx="38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127749" y="4208463"/>
            <a:ext cx="3222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7007778" y="4679950"/>
            <a:ext cx="330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7759699" y="3931444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7330281" y="3385916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4745038" y="214471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3948113" y="2995613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3746500" y="2995613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4267236" y="2422883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c’e’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6078538" y="3402807"/>
            <a:ext cx="3190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e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532313" y="35004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e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6004965" y="3137174"/>
            <a:ext cx="379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1406525" y="3419475"/>
            <a:ext cx="728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1143000" y="31416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8410849" y="3165475"/>
            <a:ext cx="3127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4200525" y="3205163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45</a:t>
            </a:r>
            <a:r>
              <a:rPr lang="en-US" altLang="en-US" sz="10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5591726" y="3679603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Times New Roman" panose="02020603050405020304" pitchFamily="18" charset="0"/>
              </a:rPr>
              <a:t>30</a:t>
            </a:r>
            <a:r>
              <a:rPr lang="en-US" altLang="en-US" sz="1000" baseline="30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928" name="Arc 64"/>
          <p:cNvSpPr>
            <a:spLocks/>
          </p:cNvSpPr>
          <p:nvPr/>
        </p:nvSpPr>
        <p:spPr bwMode="auto">
          <a:xfrm rot="815633" flipH="1">
            <a:off x="5371178" y="3414711"/>
            <a:ext cx="296862" cy="434975"/>
          </a:xfrm>
          <a:custGeom>
            <a:avLst/>
            <a:gdLst>
              <a:gd name="T0" fmla="*/ 65035 w 21600"/>
              <a:gd name="T1" fmla="*/ 434975 h 27134"/>
              <a:gd name="T2" fmla="*/ 66698 w 21600"/>
              <a:gd name="T3" fmla="*/ 0 h 27134"/>
              <a:gd name="T4" fmla="*/ 296862 w 21600"/>
              <a:gd name="T5" fmla="*/ 218690 h 27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7134" fill="none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0" y="8671"/>
                  <a:pt x="1714" y="3853"/>
                  <a:pt x="4853" y="0"/>
                </a:cubicBezTo>
              </a:path>
              <a:path w="21600" h="27134" stroke="0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0" y="8671"/>
                  <a:pt x="1714" y="3853"/>
                  <a:pt x="4853" y="0"/>
                </a:cubicBezTo>
                <a:lnTo>
                  <a:pt x="21600" y="13642"/>
                </a:lnTo>
                <a:lnTo>
                  <a:pt x="4732" y="2713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2789238" y="3525838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e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457200" y="1676400"/>
            <a:ext cx="325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i="1">
                <a:solidFill>
                  <a:schemeClr val="accent2"/>
                </a:solidFill>
              </a:rPr>
              <a:t>SURFACE AND SIDE INCLINATIONS</a:t>
            </a:r>
          </a:p>
          <a:p>
            <a:pPr algn="ctr" eaLnBrk="1" hangingPunct="1"/>
            <a:r>
              <a:rPr lang="en-US" altLang="en-US" sz="1400" b="1" i="1">
                <a:solidFill>
                  <a:schemeClr val="accent2"/>
                </a:solidFill>
              </a:rPr>
              <a:t>ARE DIRECTLY GIVEN.</a:t>
            </a: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7274256" y="2125663"/>
            <a:ext cx="0" cy="23860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1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6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6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6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6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9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4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4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3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3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68" grpId="0" autoUpdateAnimBg="0"/>
      <p:bldP spid="36869" grpId="0" animBg="1"/>
      <p:bldP spid="36870" grpId="0" animBg="1"/>
      <p:bldP spid="36871" grpId="0" animBg="1"/>
      <p:bldP spid="36872" grpId="0" animBg="1"/>
      <p:bldP spid="36873" grpId="0" animBg="1"/>
      <p:bldP spid="36874" grpId="0" animBg="1"/>
      <p:bldP spid="36875" grpId="0" animBg="1"/>
      <p:bldP spid="36876" grpId="0" animBg="1"/>
      <p:bldP spid="36877" grpId="0" animBg="1"/>
      <p:bldP spid="36878" grpId="0" animBg="1"/>
      <p:bldP spid="36879" grpId="0" animBg="1"/>
      <p:bldP spid="36880" grpId="0" animBg="1"/>
      <p:bldP spid="36881" grpId="0" animBg="1"/>
      <p:bldP spid="36882" grpId="0" animBg="1"/>
      <p:bldP spid="36883" grpId="0" animBg="1"/>
      <p:bldP spid="36884" grpId="0" animBg="1"/>
      <p:bldP spid="36885" grpId="0" animBg="1"/>
      <p:bldP spid="36886" grpId="0" animBg="1"/>
      <p:bldP spid="36887" grpId="0" animBg="1"/>
      <p:bldP spid="36888" grpId="0" animBg="1"/>
      <p:bldP spid="36889" grpId="0" animBg="1"/>
      <p:bldP spid="36890" grpId="0" animBg="1"/>
      <p:bldP spid="36891" grpId="0" animBg="1"/>
      <p:bldP spid="36892" grpId="0" animBg="1"/>
      <p:bldP spid="36893" grpId="0" animBg="1"/>
      <p:bldP spid="36894" grpId="0" animBg="1"/>
      <p:bldP spid="36895" grpId="0" animBg="1"/>
      <p:bldP spid="36896" grpId="0" animBg="1"/>
      <p:bldP spid="36897" grpId="0" autoUpdateAnimBg="0"/>
      <p:bldP spid="36898" grpId="0" autoUpdateAnimBg="0"/>
      <p:bldP spid="36899" grpId="0" autoUpdateAnimBg="0"/>
      <p:bldP spid="36900" grpId="0" autoUpdateAnimBg="0"/>
      <p:bldP spid="36901" grpId="0" autoUpdateAnimBg="0"/>
      <p:bldP spid="36902" grpId="0" autoUpdateAnimBg="0"/>
      <p:bldP spid="36903" grpId="0" autoUpdateAnimBg="0"/>
      <p:bldP spid="36904" grpId="0" autoUpdateAnimBg="0"/>
      <p:bldP spid="36905" grpId="0" autoUpdateAnimBg="0"/>
      <p:bldP spid="36906" grpId="0" autoUpdateAnimBg="0"/>
      <p:bldP spid="36907" grpId="0" autoUpdateAnimBg="0"/>
      <p:bldP spid="36908" grpId="0" autoUpdateAnimBg="0"/>
      <p:bldP spid="36909" grpId="0" autoUpdateAnimBg="0"/>
      <p:bldP spid="36910" grpId="0" autoUpdateAnimBg="0"/>
      <p:bldP spid="36911" grpId="0" autoUpdateAnimBg="0"/>
      <p:bldP spid="36912" grpId="0" autoUpdateAnimBg="0"/>
      <p:bldP spid="36913" grpId="0" autoUpdateAnimBg="0"/>
      <p:bldP spid="36914" grpId="0" autoUpdateAnimBg="0"/>
      <p:bldP spid="36915" grpId="0" autoUpdateAnimBg="0"/>
      <p:bldP spid="36916" grpId="0" autoUpdateAnimBg="0"/>
      <p:bldP spid="36917" grpId="0" autoUpdateAnimBg="0"/>
      <p:bldP spid="36918" grpId="0" autoUpdateAnimBg="0"/>
      <p:bldP spid="36919" grpId="0" autoUpdateAnimBg="0"/>
      <p:bldP spid="36920" grpId="0" autoUpdateAnimBg="0"/>
      <p:bldP spid="36921" grpId="0" autoUpdateAnimBg="0"/>
      <p:bldP spid="36922" grpId="0" autoUpdateAnimBg="0"/>
      <p:bldP spid="36923" grpId="0" animBg="1"/>
      <p:bldP spid="36924" grpId="0" autoUpdateAnimBg="0"/>
      <p:bldP spid="36925" grpId="0" autoUpdateAnimBg="0"/>
      <p:bldP spid="36926" grpId="0" autoUpdateAnimBg="0"/>
      <p:bldP spid="36927" grpId="0" autoUpdateAnimBg="0"/>
      <p:bldP spid="36928" grpId="0" animBg="1"/>
      <p:bldP spid="36929" grpId="0" autoUpdateAnimBg="0"/>
      <p:bldP spid="36930" grpId="0" autoUpdateAnimBg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343400" y="76200"/>
            <a:ext cx="46863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Read problem and answer following questions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1. Surface inclined to which plane? -------      </a:t>
            </a:r>
            <a:r>
              <a:rPr lang="en-US" altLang="en-US" sz="1600" b="1" i="1">
                <a:latin typeface="Times New Roman" panose="02020603050405020304" pitchFamily="18" charset="0"/>
              </a:rPr>
              <a:t>HP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2. Assumption for initial position? ------ </a:t>
            </a:r>
            <a:r>
              <a:rPr lang="en-US" altLang="en-US" sz="1600" b="1" i="1">
                <a:latin typeface="Times New Roman" panose="02020603050405020304" pitchFamily="18" charset="0"/>
              </a:rPr>
              <a:t>// to HP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3. So which view will show True shape? ---   </a:t>
            </a:r>
            <a:r>
              <a:rPr lang="en-US" altLang="en-US" sz="1600" b="1" i="1">
                <a:latin typeface="Times New Roman" panose="02020603050405020304" pitchFamily="18" charset="0"/>
              </a:rPr>
              <a:t>TV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4. Which side will be vertical?   -------- </a:t>
            </a:r>
            <a:r>
              <a:rPr lang="en-US" altLang="en-US" sz="1600" b="1" i="1">
                <a:latin typeface="Times New Roman" panose="02020603050405020304" pitchFamily="18" charset="0"/>
              </a:rPr>
              <a:t>any side.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</a:t>
            </a:r>
            <a:r>
              <a:rPr lang="en-US" altLang="en-US" sz="1600" b="1" i="1">
                <a:latin typeface="Times New Roman" panose="02020603050405020304" pitchFamily="18" charset="0"/>
              </a:rPr>
              <a:t>Hence begin with TV,draw pentagon below </a:t>
            </a:r>
          </a:p>
          <a:p>
            <a:pPr eaLnBrk="1" hangingPunct="1"/>
            <a:r>
              <a:rPr lang="en-US" altLang="en-US" sz="1600" b="1" i="1">
                <a:latin typeface="Times New Roman" panose="02020603050405020304" pitchFamily="18" charset="0"/>
              </a:rPr>
              <a:t>     X-Y line, taking one side vertical</a:t>
            </a:r>
            <a:r>
              <a:rPr lang="en-US" altLang="en-US" b="1" i="1">
                <a:latin typeface="Times New Roman" panose="02020603050405020304" pitchFamily="18" charset="0"/>
              </a:rPr>
              <a:t>.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39624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Problem 5b:</a:t>
            </a:r>
          </a:p>
          <a:p>
            <a:pPr eaLnBrk="1" hangingPunct="1"/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 regular pentagon of 30 mm sides is resting on HP on one of it’s sides with it’s surface 45</a:t>
            </a:r>
            <a:r>
              <a:rPr lang="en-US" altLang="en-US" sz="16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inclined to HP.</a:t>
            </a:r>
          </a:p>
          <a:p>
            <a:pPr eaLnBrk="1" hangingPunct="1"/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Draw its projections when the side in HP makes 30</a:t>
            </a:r>
            <a:r>
              <a:rPr lang="en-US" altLang="en-US" sz="16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angle with VP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14500" y="3101975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 rot="5400000">
            <a:off x="1939926" y="3867150"/>
            <a:ext cx="1619250" cy="1539875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1979613" y="3232150"/>
            <a:ext cx="0" cy="110648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2917825" y="3232150"/>
            <a:ext cx="0" cy="5953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516313" y="3232150"/>
            <a:ext cx="0" cy="144780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1951038" y="343376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-2807395">
            <a:off x="3915572" y="2930990"/>
            <a:ext cx="1376054" cy="184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081588" y="2379663"/>
            <a:ext cx="0" cy="306705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4751388" y="2720975"/>
            <a:ext cx="0" cy="27257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114800" y="3419475"/>
            <a:ext cx="25400" cy="20272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2746375" y="3827463"/>
            <a:ext cx="238918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1979613" y="4168775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516313" y="4627563"/>
            <a:ext cx="16192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979613" y="5105400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917825" y="5446713"/>
            <a:ext cx="221773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 rot="5400000">
            <a:off x="3802857" y="4125118"/>
            <a:ext cx="1619250" cy="100171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V="1">
            <a:off x="6248400" y="2591157"/>
            <a:ext cx="0" cy="317940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7139204" y="2293807"/>
            <a:ext cx="0" cy="33891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 flipV="1">
            <a:off x="6071615" y="3165475"/>
            <a:ext cx="0" cy="184388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V="1">
            <a:off x="7572531" y="2581274"/>
            <a:ext cx="0" cy="22641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5075855" y="2422856"/>
            <a:ext cx="3229945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4761530" y="2743200"/>
            <a:ext cx="3318844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6218756" y="2445082"/>
            <a:ext cx="946764" cy="312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6099144" y="2728327"/>
            <a:ext cx="129631" cy="704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6091240" y="3436938"/>
            <a:ext cx="8151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H="1">
            <a:off x="6905646" y="2743200"/>
            <a:ext cx="699933" cy="6936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7165520" y="2439713"/>
            <a:ext cx="42321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501775" y="31019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416300" y="310197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735388" y="490855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389313" y="4483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4479925" y="53340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714500" y="3951288"/>
            <a:ext cx="2635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2576513" y="3060700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c’e’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701800" y="4908550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2671763" y="5319713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5010150" y="4376738"/>
            <a:ext cx="330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5707213" y="3106738"/>
            <a:ext cx="387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3775075" y="38989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7528495" y="2699996"/>
            <a:ext cx="3794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e’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5865240" y="2385014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143968" y="2113226"/>
            <a:ext cx="38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4745038" y="214471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3948113" y="2995613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3746500" y="2995613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4267236" y="2422883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c’e’</a:t>
            </a:r>
          </a:p>
        </p:txBody>
      </p:sp>
      <p:sp>
        <p:nvSpPr>
          <p:cNvPr id="36885" name="Line 21"/>
          <p:cNvSpPr>
            <a:spLocks noChangeAspect="1" noChangeShapeType="1"/>
          </p:cNvSpPr>
          <p:nvPr/>
        </p:nvSpPr>
        <p:spPr bwMode="auto">
          <a:xfrm rot="7059682" flipH="1" flipV="1">
            <a:off x="5287459" y="3670661"/>
            <a:ext cx="3174448" cy="15872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 rot="19494543" flipV="1">
            <a:off x="6012222" y="4646378"/>
            <a:ext cx="1619250" cy="111819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 rot="7059682" flipH="1" flipV="1">
            <a:off x="6518070" y="4232441"/>
            <a:ext cx="3222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 rot="7059682" flipH="1" flipV="1">
            <a:off x="5695589" y="4777166"/>
            <a:ext cx="330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 rot="7059682" flipH="1" flipV="1">
            <a:off x="5965977" y="5743284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 rot="7059682" flipH="1" flipV="1">
            <a:off x="6854200" y="5680832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 rot="7059682" flipH="1" flipV="1">
            <a:off x="7429194" y="4560554"/>
            <a:ext cx="3190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e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532313" y="3500438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e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6591853" y="3435493"/>
            <a:ext cx="379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1406525" y="3419475"/>
            <a:ext cx="728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1143000" y="31416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8410849" y="3165475"/>
            <a:ext cx="3127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4200525" y="3205163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45</a:t>
            </a:r>
            <a:r>
              <a:rPr lang="en-US" altLang="en-US" sz="10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7663798" y="3436270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Times New Roman" panose="02020603050405020304" pitchFamily="18" charset="0"/>
              </a:rPr>
              <a:t>30</a:t>
            </a:r>
            <a:r>
              <a:rPr lang="en-US" altLang="en-US" sz="1000" baseline="30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928" name="Arc 64"/>
          <p:cNvSpPr>
            <a:spLocks/>
          </p:cNvSpPr>
          <p:nvPr/>
        </p:nvSpPr>
        <p:spPr bwMode="auto">
          <a:xfrm rot="20784367">
            <a:off x="7701535" y="3386334"/>
            <a:ext cx="296862" cy="434975"/>
          </a:xfrm>
          <a:custGeom>
            <a:avLst/>
            <a:gdLst>
              <a:gd name="T0" fmla="*/ 65035 w 21600"/>
              <a:gd name="T1" fmla="*/ 434975 h 27134"/>
              <a:gd name="T2" fmla="*/ 66698 w 21600"/>
              <a:gd name="T3" fmla="*/ 0 h 27134"/>
              <a:gd name="T4" fmla="*/ 296862 w 21600"/>
              <a:gd name="T5" fmla="*/ 218690 h 27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7134" fill="none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0" y="8671"/>
                  <a:pt x="1714" y="3853"/>
                  <a:pt x="4853" y="0"/>
                </a:cubicBezTo>
              </a:path>
              <a:path w="21600" h="27134" stroke="0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0" y="8671"/>
                  <a:pt x="1714" y="3853"/>
                  <a:pt x="4853" y="0"/>
                </a:cubicBezTo>
                <a:lnTo>
                  <a:pt x="21600" y="13642"/>
                </a:lnTo>
                <a:lnTo>
                  <a:pt x="4732" y="2713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2789238" y="3525838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e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457200" y="1676400"/>
            <a:ext cx="325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i="1">
                <a:solidFill>
                  <a:schemeClr val="accent2"/>
                </a:solidFill>
              </a:rPr>
              <a:t>SURFACE AND SIDE INCLINATIONS</a:t>
            </a:r>
          </a:p>
          <a:p>
            <a:pPr algn="ctr" eaLnBrk="1" hangingPunct="1"/>
            <a:r>
              <a:rPr lang="en-US" altLang="en-US" sz="1400" b="1" i="1">
                <a:solidFill>
                  <a:schemeClr val="accent2"/>
                </a:solidFill>
              </a:rPr>
              <a:t>ARE DIRECTLY GIVEN.</a:t>
            </a: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6906361" y="3254374"/>
            <a:ext cx="0" cy="119263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04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343400" y="76200"/>
            <a:ext cx="46863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Read problem and answer following questions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1. Surface inclined to which plane? -------      </a:t>
            </a:r>
            <a:r>
              <a:rPr lang="en-US" altLang="en-US" sz="1600" b="1" i="1">
                <a:latin typeface="Times New Roman" panose="02020603050405020304" pitchFamily="18" charset="0"/>
              </a:rPr>
              <a:t>HP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2. Assumption for initial position? ------ </a:t>
            </a:r>
            <a:r>
              <a:rPr lang="en-US" altLang="en-US" sz="1600" b="1" i="1">
                <a:latin typeface="Times New Roman" panose="02020603050405020304" pitchFamily="18" charset="0"/>
              </a:rPr>
              <a:t>// to HP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3. So which view will show True shape? ---   </a:t>
            </a:r>
            <a:r>
              <a:rPr lang="en-US" altLang="en-US" sz="1600" b="1" i="1">
                <a:latin typeface="Times New Roman" panose="02020603050405020304" pitchFamily="18" charset="0"/>
              </a:rPr>
              <a:t>TV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4. Which side will be vertical?   -------- </a:t>
            </a:r>
            <a:r>
              <a:rPr lang="en-US" altLang="en-US" sz="1600" b="1" i="1">
                <a:latin typeface="Times New Roman" panose="02020603050405020304" pitchFamily="18" charset="0"/>
              </a:rPr>
              <a:t>any side.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</a:t>
            </a:r>
            <a:r>
              <a:rPr lang="en-US" altLang="en-US" sz="1600" b="1" i="1">
                <a:latin typeface="Times New Roman" panose="02020603050405020304" pitchFamily="18" charset="0"/>
              </a:rPr>
              <a:t>Hence begin with TV,draw pentagon below </a:t>
            </a:r>
          </a:p>
          <a:p>
            <a:pPr eaLnBrk="1" hangingPunct="1"/>
            <a:r>
              <a:rPr lang="en-US" altLang="en-US" sz="1600" b="1" i="1">
                <a:latin typeface="Times New Roman" panose="02020603050405020304" pitchFamily="18" charset="0"/>
              </a:rPr>
              <a:t>     X-Y line, taking one side vertical</a:t>
            </a:r>
            <a:r>
              <a:rPr lang="en-US" altLang="en-US" b="1" i="1">
                <a:latin typeface="Times New Roman" panose="02020603050405020304" pitchFamily="18" charset="0"/>
              </a:rPr>
              <a:t>.</a:t>
            </a:r>
            <a:endParaRPr lang="en-US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52400" y="76200"/>
            <a:ext cx="417512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Problem 5c:</a:t>
            </a:r>
          </a:p>
          <a:p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 regular pentagon of 30 mm sides is resting on HP on one of it’s sides </a:t>
            </a:r>
            <a:r>
              <a:rPr lang="en-IN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while it’s opposite vertex (corner) is 30 mm above HP</a:t>
            </a:r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Draw its projections when the side in HP makes 30</a:t>
            </a:r>
            <a:r>
              <a:rPr lang="en-US" altLang="en-US" sz="16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angle with VP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19477" y="3831591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 rot="5400000">
            <a:off x="2244903" y="4596766"/>
            <a:ext cx="1619250" cy="1539875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2284590" y="3961766"/>
            <a:ext cx="0" cy="110648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3222802" y="3961766"/>
            <a:ext cx="0" cy="5953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821290" y="3961766"/>
            <a:ext cx="0" cy="144780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256015" y="4163379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-2807395">
            <a:off x="4203084" y="3637122"/>
            <a:ext cx="1447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5386565" y="3109279"/>
            <a:ext cx="0" cy="306705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5056365" y="3450591"/>
            <a:ext cx="0" cy="27257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419777" y="4149091"/>
            <a:ext cx="25400" cy="20272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051352" y="4557079"/>
            <a:ext cx="238918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284590" y="4898391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3821290" y="5357179"/>
            <a:ext cx="16192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284590" y="5835016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3222802" y="6176329"/>
            <a:ext cx="221773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 rot="5400000">
            <a:off x="4107834" y="4854734"/>
            <a:ext cx="1619250" cy="100171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V="1">
            <a:off x="6553377" y="3320773"/>
            <a:ext cx="0" cy="317940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7444181" y="3023423"/>
            <a:ext cx="0" cy="33891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 flipV="1">
            <a:off x="6376592" y="3895091"/>
            <a:ext cx="0" cy="184388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V="1">
            <a:off x="7877508" y="3310890"/>
            <a:ext cx="0" cy="22641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5380832" y="3152472"/>
            <a:ext cx="3229945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066507" y="3472816"/>
            <a:ext cx="3318844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6523733" y="3174698"/>
            <a:ext cx="946764" cy="3121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6404121" y="3457943"/>
            <a:ext cx="129631" cy="704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6396217" y="4160204"/>
            <a:ext cx="8151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H="1">
            <a:off x="7210623" y="3472816"/>
            <a:ext cx="699933" cy="6936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7470497" y="3169329"/>
            <a:ext cx="42321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806752" y="3831591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721277" y="3831591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040365" y="5638166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694290" y="5212716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4784902" y="6063616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2019477" y="4680904"/>
            <a:ext cx="263525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2881490" y="3790316"/>
            <a:ext cx="503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c’e’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2006777" y="5638166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2976740" y="6049329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5315127" y="5106354"/>
            <a:ext cx="330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6012190" y="3836354"/>
            <a:ext cx="387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4080052" y="4628516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7833472" y="3429612"/>
            <a:ext cx="37941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e’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6170217" y="311463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448945" y="2842842"/>
            <a:ext cx="38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5050015" y="2874329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endParaRPr lang="en-US" altLang="en-US" sz="1400" baseline="-25000">
              <a:latin typeface="Times New Roman" panose="02020603050405020304" pitchFamily="18" charset="0"/>
            </a:endParaRP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4253090" y="3725229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4051477" y="3725229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4572213" y="3152499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c’e’</a:t>
            </a:r>
          </a:p>
        </p:txBody>
      </p:sp>
      <p:sp>
        <p:nvSpPr>
          <p:cNvPr id="36885" name="Line 21"/>
          <p:cNvSpPr>
            <a:spLocks noChangeAspect="1" noChangeShapeType="1"/>
          </p:cNvSpPr>
          <p:nvPr/>
        </p:nvSpPr>
        <p:spPr bwMode="auto">
          <a:xfrm rot="7059682" flipH="1" flipV="1">
            <a:off x="5592436" y="4400277"/>
            <a:ext cx="3174448" cy="15872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 rot="19494543" flipV="1">
            <a:off x="6317199" y="5375994"/>
            <a:ext cx="1619250" cy="111819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 rot="7059682" flipH="1" flipV="1">
            <a:off x="6823047" y="4962057"/>
            <a:ext cx="3222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 rot="7059682" flipH="1" flipV="1">
            <a:off x="6000566" y="5506782"/>
            <a:ext cx="3302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 rot="7059682" flipH="1" flipV="1">
            <a:off x="6270954" y="64729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 rot="7059682" flipH="1" flipV="1">
            <a:off x="7159177" y="6410448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0" name="Text Box 56"/>
          <p:cNvSpPr txBox="1">
            <a:spLocks noChangeArrowheads="1"/>
          </p:cNvSpPr>
          <p:nvPr/>
        </p:nvSpPr>
        <p:spPr bwMode="auto">
          <a:xfrm rot="7059682" flipH="1" flipV="1">
            <a:off x="7734171" y="5290170"/>
            <a:ext cx="3190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e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837290" y="4230054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e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6896830" y="4165109"/>
            <a:ext cx="379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1711502" y="4149091"/>
            <a:ext cx="7280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1447977" y="3871279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8715826" y="3895091"/>
            <a:ext cx="3127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7968775" y="4165886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latin typeface="Times New Roman" panose="02020603050405020304" pitchFamily="18" charset="0"/>
              </a:rPr>
              <a:t>30</a:t>
            </a:r>
            <a:r>
              <a:rPr lang="en-US" altLang="en-US" sz="1000" baseline="30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928" name="Arc 64"/>
          <p:cNvSpPr>
            <a:spLocks/>
          </p:cNvSpPr>
          <p:nvPr/>
        </p:nvSpPr>
        <p:spPr bwMode="auto">
          <a:xfrm rot="20784367">
            <a:off x="8006512" y="4115950"/>
            <a:ext cx="296862" cy="434975"/>
          </a:xfrm>
          <a:custGeom>
            <a:avLst/>
            <a:gdLst>
              <a:gd name="T0" fmla="*/ 65035 w 21600"/>
              <a:gd name="T1" fmla="*/ 434975 h 27134"/>
              <a:gd name="T2" fmla="*/ 66698 w 21600"/>
              <a:gd name="T3" fmla="*/ 0 h 27134"/>
              <a:gd name="T4" fmla="*/ 296862 w 21600"/>
              <a:gd name="T5" fmla="*/ 218690 h 27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7134" fill="none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0" y="8671"/>
                  <a:pt x="1714" y="3853"/>
                  <a:pt x="4853" y="0"/>
                </a:cubicBezTo>
              </a:path>
              <a:path w="21600" h="27134" stroke="0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0" y="8671"/>
                  <a:pt x="1714" y="3853"/>
                  <a:pt x="4853" y="0"/>
                </a:cubicBezTo>
                <a:lnTo>
                  <a:pt x="21600" y="13642"/>
                </a:lnTo>
                <a:lnTo>
                  <a:pt x="4732" y="2713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3094215" y="4255454"/>
            <a:ext cx="319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e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58689" y="1676400"/>
            <a:ext cx="4054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i="1" dirty="0">
                <a:solidFill>
                  <a:schemeClr val="accent2"/>
                </a:solidFill>
              </a:rPr>
              <a:t>SURFACE  INCLINATION  INDIRECTLY GIVEN</a:t>
            </a:r>
          </a:p>
          <a:p>
            <a:pPr algn="ctr"/>
            <a:r>
              <a:rPr lang="en-US" altLang="en-US" sz="1400" b="1" i="1" dirty="0">
                <a:solidFill>
                  <a:schemeClr val="accent2"/>
                </a:solidFill>
              </a:rPr>
              <a:t>SIDE INCLINATION DIRECTLY GIVEN.</a:t>
            </a: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7211338" y="3983990"/>
            <a:ext cx="0" cy="119263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" name="Group 91"/>
          <p:cNvGrpSpPr>
            <a:grpSpLocks/>
          </p:cNvGrpSpPr>
          <p:nvPr/>
        </p:nvGrpSpPr>
        <p:grpSpPr bwMode="auto">
          <a:xfrm>
            <a:off x="38062" y="2166028"/>
            <a:ext cx="7408502" cy="1119188"/>
            <a:chOff x="-877" y="1536"/>
            <a:chExt cx="7117" cy="705"/>
          </a:xfrm>
        </p:grpSpPr>
        <p:sp>
          <p:nvSpPr>
            <p:cNvPr id="69" name="Text Box 92"/>
            <p:cNvSpPr txBox="1">
              <a:spLocks noChangeArrowheads="1"/>
            </p:cNvSpPr>
            <p:nvPr/>
          </p:nvSpPr>
          <p:spPr bwMode="auto">
            <a:xfrm>
              <a:off x="-877" y="1536"/>
              <a:ext cx="71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sz="1400" dirty="0">
                  <a:solidFill>
                    <a:srgbClr val="0070C0"/>
                  </a:solidFill>
                </a:rPr>
                <a:t>ONLY CHANGE is the manner in which surface inclination is described:</a:t>
              </a:r>
            </a:p>
            <a:p>
              <a:pPr algn="just" eaLnBrk="1" hangingPunct="1"/>
              <a:r>
                <a:rPr lang="en-US" altLang="en-US" sz="1400" dirty="0">
                  <a:solidFill>
                    <a:srgbClr val="0070C0"/>
                  </a:solidFill>
                </a:rPr>
                <a:t>One side on HP &amp; it’s opposite corner 30 mm above HP.</a:t>
              </a:r>
            </a:p>
            <a:p>
              <a:pPr algn="just" eaLnBrk="1" hangingPunct="1"/>
              <a:r>
                <a:rPr lang="en-US" altLang="en-US" sz="1400" dirty="0">
                  <a:solidFill>
                    <a:srgbClr val="0070C0"/>
                  </a:solidFill>
                </a:rPr>
                <a:t>Hence redraw 1</a:t>
              </a:r>
              <a:r>
                <a:rPr lang="en-US" altLang="en-US" sz="1400" baseline="30000" dirty="0">
                  <a:solidFill>
                    <a:srgbClr val="0070C0"/>
                  </a:solidFill>
                </a:rPr>
                <a:t>st</a:t>
              </a:r>
              <a:r>
                <a:rPr lang="en-US" altLang="en-US" sz="1400" dirty="0">
                  <a:solidFill>
                    <a:srgbClr val="0070C0"/>
                  </a:solidFill>
                </a:rPr>
                <a:t> FV as a 2</a:t>
              </a:r>
              <a:r>
                <a:rPr lang="en-US" altLang="en-US" sz="1400" baseline="30000" dirty="0">
                  <a:solidFill>
                    <a:srgbClr val="0070C0"/>
                  </a:solidFill>
                </a:rPr>
                <a:t>nd</a:t>
              </a:r>
              <a:r>
                <a:rPr lang="en-US" altLang="en-US" sz="1400" dirty="0">
                  <a:solidFill>
                    <a:srgbClr val="0070C0"/>
                  </a:solidFill>
                </a:rPr>
                <a:t> FV making above arrangement.</a:t>
              </a:r>
            </a:p>
            <a:p>
              <a:pPr algn="just" eaLnBrk="1" hangingPunct="1"/>
              <a:r>
                <a:rPr lang="en-US" altLang="en-US" sz="1400" dirty="0">
                  <a:solidFill>
                    <a:srgbClr val="0070C0"/>
                  </a:solidFill>
                </a:rPr>
                <a:t>Keep </a:t>
              </a:r>
              <a:r>
                <a:rPr lang="en-US" altLang="en-US" sz="1400" dirty="0" err="1">
                  <a:solidFill>
                    <a:srgbClr val="0070C0"/>
                  </a:solidFill>
                </a:rPr>
                <a:t>a’b</a:t>
              </a:r>
              <a:r>
                <a:rPr lang="en-US" altLang="en-US" sz="1400" dirty="0">
                  <a:solidFill>
                    <a:srgbClr val="0070C0"/>
                  </a:solidFill>
                </a:rPr>
                <a:t>’ on XY &amp; d’ 30 mm above XY. </a:t>
              </a:r>
            </a:p>
          </p:txBody>
        </p:sp>
        <p:sp>
          <p:nvSpPr>
            <p:cNvPr id="70" name="Line 93"/>
            <p:cNvSpPr>
              <a:spLocks noChangeShapeType="1"/>
            </p:cNvSpPr>
            <p:nvPr/>
          </p:nvSpPr>
          <p:spPr bwMode="auto">
            <a:xfrm>
              <a:off x="2096" y="2046"/>
              <a:ext cx="72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71" name="Group 76"/>
          <p:cNvGrpSpPr>
            <a:grpSpLocks/>
          </p:cNvGrpSpPr>
          <p:nvPr/>
        </p:nvGrpSpPr>
        <p:grpSpPr bwMode="auto">
          <a:xfrm>
            <a:off x="3625723" y="3108597"/>
            <a:ext cx="1724025" cy="1059543"/>
            <a:chOff x="3146" y="1186"/>
            <a:chExt cx="1007" cy="604"/>
          </a:xfrm>
        </p:grpSpPr>
        <p:sp>
          <p:nvSpPr>
            <p:cNvPr id="72" name="Line 77"/>
            <p:cNvSpPr>
              <a:spLocks noChangeShapeType="1"/>
            </p:cNvSpPr>
            <p:nvPr/>
          </p:nvSpPr>
          <p:spPr bwMode="auto">
            <a:xfrm flipH="1">
              <a:off x="3146" y="1197"/>
              <a:ext cx="1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3398" y="1186"/>
              <a:ext cx="0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80"/>
            <p:cNvSpPr txBox="1">
              <a:spLocks noChangeArrowheads="1"/>
            </p:cNvSpPr>
            <p:nvPr/>
          </p:nvSpPr>
          <p:spPr bwMode="auto">
            <a:xfrm>
              <a:off x="3370" y="1366"/>
              <a:ext cx="22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2754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6C204-DB1D-4C5F-8F1A-B4CE964EEFE2}"/>
              </a:ext>
            </a:extLst>
          </p:cNvPr>
          <p:cNvSpPr txBox="1"/>
          <p:nvPr/>
        </p:nvSpPr>
        <p:spPr>
          <a:xfrm>
            <a:off x="914400" y="1295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A point resting on HP and a edge resting on HP are proceeded with two </a:t>
            </a:r>
            <a:r>
              <a:rPr lang="en-US" sz="3200">
                <a:latin typeface="Georgia" panose="02040502050405020303" pitchFamily="18" charset="0"/>
              </a:rPr>
              <a:t>different methods.</a:t>
            </a:r>
            <a:endParaRPr lang="en-IN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2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457200" y="990599"/>
            <a:ext cx="3413342" cy="3293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934892" y="997743"/>
            <a:ext cx="3811719" cy="303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Inclined to Both 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" pitchFamily="18" charset="0"/>
              </a:rPr>
              <a:t>Problem 6:</a:t>
            </a:r>
            <a:r>
              <a:rPr lang="en-US" dirty="0">
                <a:latin typeface="Times" pitchFamily="18" charset="0"/>
              </a:rPr>
              <a:t> A regular pentagon ABCDE of side 30 mm has one of its edges parallel to the VP and inclined at 30</a:t>
            </a:r>
            <a:r>
              <a:rPr lang="en-US" baseline="30000" dirty="0">
                <a:latin typeface="Times" pitchFamily="18" charset="0"/>
              </a:rPr>
              <a:t>o</a:t>
            </a:r>
            <a:r>
              <a:rPr lang="en-US" dirty="0">
                <a:latin typeface="Times" pitchFamily="18" charset="0"/>
              </a:rPr>
              <a:t> to the HP. The pentagon is inclined at 45</a:t>
            </a:r>
            <a:r>
              <a:rPr lang="en-US" baseline="30000" dirty="0">
                <a:latin typeface="Times" pitchFamily="18" charset="0"/>
              </a:rPr>
              <a:t>o</a:t>
            </a:r>
            <a:r>
              <a:rPr lang="en-US" dirty="0">
                <a:latin typeface="Times" pitchFamily="18" charset="0"/>
              </a:rPr>
              <a:t> to the VP. Draw the projections of the pentagon. </a:t>
            </a:r>
            <a:endParaRPr lang="en-US" sz="2400" b="1" dirty="0">
              <a:latin typeface="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97926" y="2373868"/>
            <a:ext cx="1964402" cy="1969532"/>
            <a:chOff x="4741198" y="2297668"/>
            <a:chExt cx="1964402" cy="1969532"/>
          </a:xfrm>
        </p:grpSpPr>
        <p:sp>
          <p:nvSpPr>
            <p:cNvPr id="6" name="Regular Pentagon 5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20694" y="248679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41198" y="37059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b’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d’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e’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52436" y="4191000"/>
            <a:ext cx="7991565" cy="381000"/>
            <a:chOff x="4495708" y="4114800"/>
            <a:chExt cx="4730581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00600" y="4343400"/>
              <a:ext cx="4155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29413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85928" y="2672121"/>
            <a:ext cx="1371600" cy="3122866"/>
            <a:chOff x="5029200" y="2595921"/>
            <a:chExt cx="1371600" cy="3122866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09728" y="5791200"/>
            <a:ext cx="1600200" cy="722531"/>
            <a:chOff x="4953000" y="5715000"/>
            <a:chExt cx="1600200" cy="72253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  <a:p>
              <a:r>
                <a:rPr lang="en-US" dirty="0"/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  <a:p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5928" y="2669382"/>
            <a:ext cx="3725876" cy="1371600"/>
            <a:chOff x="5029200" y="2593182"/>
            <a:chExt cx="3725876" cy="13716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5029200" y="2856131"/>
              <a:ext cx="2811476" cy="28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72162" y="2593182"/>
              <a:ext cx="2578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031581" y="3694331"/>
              <a:ext cx="2809095" cy="61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400800" y="3273707"/>
              <a:ext cx="23542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874542" y="3964782"/>
              <a:ext cx="25757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19128" y="2590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128" y="5334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97404" y="5078123"/>
            <a:ext cx="914400" cy="914400"/>
          </a:xfrm>
          <a:prstGeom prst="line">
            <a:avLst/>
          </a:prstGeom>
          <a:ln w="101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811603" y="4267355"/>
            <a:ext cx="1596903" cy="1728061"/>
            <a:chOff x="5105400" y="4383024"/>
            <a:chExt cx="1403915" cy="1728061"/>
          </a:xfrm>
        </p:grpSpPr>
        <p:cxnSp>
          <p:nvCxnSpPr>
            <p:cNvPr id="35" name="Straight Connector 34"/>
            <p:cNvCxnSpPr>
              <a:endCxn id="41" idx="0"/>
            </p:cNvCxnSpPr>
            <p:nvPr/>
          </p:nvCxnSpPr>
          <p:spPr>
            <a:xfrm>
              <a:off x="5105400" y="4520184"/>
              <a:ext cx="1403915" cy="1590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 94"/>
            <p:cNvGrpSpPr/>
            <p:nvPr/>
          </p:nvGrpSpPr>
          <p:grpSpPr>
            <a:xfrm>
              <a:off x="5157216" y="4383024"/>
              <a:ext cx="671688" cy="558308"/>
              <a:chOff x="5157216" y="4383024"/>
              <a:chExt cx="671688" cy="55830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4102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</a:t>
                </a:r>
              </a:p>
            </p:txBody>
          </p:sp>
          <p:sp>
            <p:nvSpPr>
              <p:cNvPr id="38" name="Arc 37"/>
              <p:cNvSpPr/>
              <p:nvPr/>
            </p:nvSpPr>
            <p:spPr>
              <a:xfrm rot="5400000">
                <a:off x="5157216" y="4383024"/>
                <a:ext cx="381000" cy="38100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186666" y="5001923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  <a:p>
            <a:r>
              <a:rPr lang="en-US" dirty="0"/>
              <a:t>b1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6004" y="556260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  <a:p>
            <a:r>
              <a:rPr lang="en-US" dirty="0"/>
              <a:t>e1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6750" y="5995416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497404" y="2627531"/>
            <a:ext cx="914400" cy="3352800"/>
            <a:chOff x="5791200" y="2743200"/>
            <a:chExt cx="914400" cy="3352800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5791200" y="3048000"/>
              <a:ext cx="0" cy="2133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356350" y="2743200"/>
              <a:ext cx="0" cy="304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705600" y="3429000"/>
              <a:ext cx="0" cy="2667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116404" y="28677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04212" y="371871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00628" y="398643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c1’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1804" y="309639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d1’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8404" y="233439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e1’</a:t>
            </a:r>
          </a:p>
        </p:txBody>
      </p:sp>
      <p:sp>
        <p:nvSpPr>
          <p:cNvPr id="51" name="Regular Pentagon 50"/>
          <p:cNvSpPr/>
          <p:nvPr/>
        </p:nvSpPr>
        <p:spPr>
          <a:xfrm rot="5400000">
            <a:off x="4277948" y="2891945"/>
            <a:ext cx="1353312" cy="914400"/>
          </a:xfrm>
          <a:prstGeom prst="pentagon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057400" y="17526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43400" y="175260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II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030700" y="2932331"/>
            <a:ext cx="571104" cy="874776"/>
            <a:chOff x="2324496" y="3048000"/>
            <a:chExt cx="571104" cy="874776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2426208" y="3922776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38400" y="304800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667000" y="3048000"/>
              <a:ext cx="0" cy="8686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24496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rot="18075796">
            <a:off x="6148683" y="2310550"/>
            <a:ext cx="1572999" cy="1983643"/>
            <a:chOff x="6185484" y="1789230"/>
            <a:chExt cx="1572999" cy="1983643"/>
          </a:xfrm>
        </p:grpSpPr>
        <p:sp>
          <p:nvSpPr>
            <p:cNvPr id="68" name="TextBox 67"/>
            <p:cNvSpPr txBox="1"/>
            <p:nvPr/>
          </p:nvSpPr>
          <p:spPr>
            <a:xfrm rot="3524204">
              <a:off x="6139361" y="2087531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a2’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3524204">
              <a:off x="6129539" y="293480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b2’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3524204">
              <a:off x="7007244" y="3359619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c2’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3524204">
              <a:off x="7333206" y="2572371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d2’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3524204">
              <a:off x="6964440" y="1841969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e2’</a:t>
              </a:r>
            </a:p>
          </p:txBody>
        </p:sp>
        <p:sp>
          <p:nvSpPr>
            <p:cNvPr id="73" name="Regular Pentagon 72"/>
            <p:cNvSpPr/>
            <p:nvPr/>
          </p:nvSpPr>
          <p:spPr>
            <a:xfrm rot="5400000">
              <a:off x="6309722" y="2310146"/>
              <a:ext cx="1353312" cy="914400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334124" y="2841402"/>
            <a:ext cx="1228724" cy="3163157"/>
            <a:chOff x="6334124" y="2841402"/>
            <a:chExt cx="1228724" cy="3163157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6334124" y="3449586"/>
              <a:ext cx="0" cy="1648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11565" y="2841402"/>
              <a:ext cx="0" cy="2834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169565" y="2895599"/>
              <a:ext cx="0" cy="3108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562848" y="3537691"/>
              <a:ext cx="0" cy="2103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54695" y="3886200"/>
              <a:ext cx="0" cy="118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07608" y="3252216"/>
            <a:ext cx="2983992" cy="1673138"/>
            <a:chOff x="6007608" y="3252216"/>
            <a:chExt cx="2983992" cy="1673138"/>
          </a:xfrm>
        </p:grpSpPr>
        <p:grpSp>
          <p:nvGrpSpPr>
            <p:cNvPr id="65" name="Group 64"/>
            <p:cNvGrpSpPr/>
            <p:nvPr/>
          </p:nvGrpSpPr>
          <p:grpSpPr>
            <a:xfrm>
              <a:off x="6007608" y="3252216"/>
              <a:ext cx="2983992" cy="1624584"/>
              <a:chOff x="6007608" y="3252216"/>
              <a:chExt cx="2983992" cy="162458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6007608" y="3252216"/>
                <a:ext cx="2602992" cy="1624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572896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</p:grpSp>
        <p:sp>
          <p:nvSpPr>
            <p:cNvPr id="87" name="Arc 86"/>
            <p:cNvSpPr/>
            <p:nvPr/>
          </p:nvSpPr>
          <p:spPr>
            <a:xfrm rot="3452699">
              <a:off x="7920661" y="4327997"/>
              <a:ext cx="660963" cy="533751"/>
            </a:xfrm>
            <a:prstGeom prst="arc">
              <a:avLst>
                <a:gd name="adj1" fmla="val 16200000"/>
                <a:gd name="adj2" fmla="val 2043116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98975" y="5073650"/>
            <a:ext cx="3086099" cy="904478"/>
            <a:chOff x="4498975" y="5073650"/>
            <a:chExt cx="3086099" cy="90447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498975" y="5073650"/>
              <a:ext cx="2587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070474" y="5638800"/>
              <a:ext cx="2514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410200" y="5978128"/>
              <a:ext cx="17694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19800" y="4648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74308" y="4724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01286" y="5345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67886" y="59552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19800" y="5334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6332220" y="5072058"/>
            <a:ext cx="1211580" cy="897496"/>
            <a:chOff x="6332220" y="5072058"/>
            <a:chExt cx="1211580" cy="897496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332220" y="5074920"/>
              <a:ext cx="73152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058974" y="5072058"/>
              <a:ext cx="484826" cy="56674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177262" y="5641181"/>
              <a:ext cx="361777" cy="32123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 flipV="1">
              <a:off x="6407944" y="5648254"/>
              <a:ext cx="769317" cy="3213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6332220" y="5073650"/>
              <a:ext cx="75724" cy="56848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6372994" y="1752600"/>
            <a:ext cx="9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5" grpId="0" animBg="1"/>
      <p:bldP spid="4" grpId="0"/>
      <p:bldP spid="31" grpId="0"/>
      <p:bldP spid="32" grpId="0"/>
      <p:bldP spid="39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/>
      <p:bldP spid="96" grpId="0"/>
      <p:bldP spid="97" grpId="0"/>
      <p:bldP spid="98" grpId="0"/>
      <p:bldP spid="99" grpId="0"/>
      <p:bldP spid="100" grpId="0"/>
      <p:bldP spid="1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Inclined to Both 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Problem 7:</a:t>
            </a:r>
            <a:r>
              <a:rPr lang="en-US" dirty="0">
                <a:latin typeface="Times" pitchFamily="18" charset="0"/>
              </a:rPr>
              <a:t> Draw the projections of a regular hexagon of 25 mm sides, having one of its side in the HP and inclined at 60</a:t>
            </a:r>
            <a:r>
              <a:rPr lang="en-US" baseline="30000" dirty="0">
                <a:latin typeface="Times" pitchFamily="18" charset="0"/>
              </a:rPr>
              <a:t>o</a:t>
            </a:r>
            <a:r>
              <a:rPr lang="en-US" dirty="0">
                <a:latin typeface="Times" pitchFamily="18" charset="0"/>
              </a:rPr>
              <a:t> to the VP and its surface making an angle of 45º with the HP.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5400000">
            <a:off x="2013744" y="4006056"/>
            <a:ext cx="1066800" cy="922338"/>
          </a:xfrm>
          <a:prstGeom prst="hexagon">
            <a:avLst>
              <a:gd name="adj" fmla="val 28916"/>
              <a:gd name="vf" fmla="val 115470"/>
            </a:avLst>
          </a:prstGeom>
          <a:solidFill>
            <a:schemeClr val="accent1">
              <a:alpha val="0"/>
            </a:schemeClr>
          </a:solidFill>
          <a:ln w="1016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40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1120775" y="3781425"/>
            <a:ext cx="710882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085975" y="3629025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3000375" y="3629025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543175" y="3629025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85975" y="3790952"/>
            <a:ext cx="914400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-2700000">
            <a:off x="4298950" y="3467100"/>
            <a:ext cx="914400" cy="1588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070475" y="3095625"/>
            <a:ext cx="0" cy="1905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765675" y="3400425"/>
            <a:ext cx="0" cy="1600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451350" y="3781425"/>
            <a:ext cx="0" cy="1219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543175" y="3933825"/>
            <a:ext cx="23161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124075" y="4200525"/>
            <a:ext cx="29464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085975" y="4714875"/>
            <a:ext cx="29845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543175" y="5000625"/>
            <a:ext cx="22987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 rot="5400000">
            <a:off x="4224324" y="4162425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>
              <a:alpha val="0"/>
            </a:schemeClr>
          </a:solidFill>
          <a:ln w="101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5984875" y="3563938"/>
            <a:ext cx="0" cy="990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V="1">
            <a:off x="6118225" y="3171825"/>
            <a:ext cx="0" cy="104775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5070475" y="3171825"/>
            <a:ext cx="175101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4765675" y="3476625"/>
            <a:ext cx="21177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817563" y="3656013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166100" y="36195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Y</a:t>
            </a:r>
          </a:p>
        </p:txBody>
      </p: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1841500" y="3776663"/>
            <a:ext cx="1397000" cy="1452562"/>
            <a:chOff x="2630" y="861"/>
            <a:chExt cx="880" cy="915"/>
          </a:xfrm>
        </p:grpSpPr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2630" y="10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2654" y="139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3014" y="158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3312" y="139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3332" y="10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2918" y="861"/>
              <a:ext cx="1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f</a:t>
              </a:r>
            </a:p>
          </p:txBody>
        </p:sp>
      </p:grp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838325" y="3533775"/>
            <a:ext cx="1358900" cy="304800"/>
            <a:chOff x="2592" y="432"/>
            <a:chExt cx="856" cy="192"/>
          </a:xfrm>
        </p:grpSpPr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f’</a:t>
              </a:r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e’</a:t>
              </a: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d’</a:t>
              </a: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c’</a:t>
              </a: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b’</a:t>
              </a: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a’</a:t>
              </a:r>
            </a:p>
          </p:txBody>
        </p:sp>
      </p:grpSp>
      <p:grpSp>
        <p:nvGrpSpPr>
          <p:cNvPr id="40" name="Group 49"/>
          <p:cNvGrpSpPr>
            <a:grpSpLocks/>
          </p:cNvGrpSpPr>
          <p:nvPr/>
        </p:nvGrpSpPr>
        <p:grpSpPr bwMode="auto">
          <a:xfrm rot="-2633105">
            <a:off x="3994150" y="3228975"/>
            <a:ext cx="1358900" cy="304800"/>
            <a:chOff x="2592" y="432"/>
            <a:chExt cx="856" cy="192"/>
          </a:xfrm>
        </p:grpSpPr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f’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e’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d’</a:t>
              </a:r>
            </a:p>
          </p:txBody>
        </p:sp>
        <p:sp>
          <p:nvSpPr>
            <p:cNvPr id="44" name="Text Box 53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c’</a:t>
              </a:r>
            </a:p>
          </p:txBody>
        </p:sp>
        <p:sp>
          <p:nvSpPr>
            <p:cNvPr id="45" name="Text Box 54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b’</a:t>
              </a:r>
            </a:p>
          </p:txBody>
        </p:sp>
        <p:sp>
          <p:nvSpPr>
            <p:cNvPr id="46" name="Text Box 55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a’</a:t>
              </a:r>
            </a:p>
          </p:txBody>
        </p:sp>
      </p:grp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4191000" y="3708400"/>
            <a:ext cx="1135063" cy="1495425"/>
            <a:chOff x="3600" y="858"/>
            <a:chExt cx="680" cy="890"/>
          </a:xfrm>
        </p:grpSpPr>
        <p:sp>
          <p:nvSpPr>
            <p:cNvPr id="48" name="Text Box 57"/>
            <p:cNvSpPr txBox="1">
              <a:spLocks noChangeArrowheads="1"/>
            </p:cNvSpPr>
            <p:nvPr/>
          </p:nvSpPr>
          <p:spPr bwMode="auto">
            <a:xfrm>
              <a:off x="3600" y="1056"/>
              <a:ext cx="20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a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3605" y="1392"/>
              <a:ext cx="19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b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3844" y="1584"/>
              <a:ext cx="19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c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1" name="Text Box 60"/>
            <p:cNvSpPr txBox="1">
              <a:spLocks noChangeArrowheads="1"/>
            </p:cNvSpPr>
            <p:nvPr/>
          </p:nvSpPr>
          <p:spPr bwMode="auto">
            <a:xfrm>
              <a:off x="4085" y="1392"/>
              <a:ext cx="19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d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4085" y="1056"/>
              <a:ext cx="1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e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3916" y="858"/>
              <a:ext cx="17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f</a:t>
              </a:r>
              <a:r>
                <a:rPr lang="en-US" sz="1200" baseline="-25000"/>
                <a:t>1</a:t>
              </a:r>
            </a:p>
          </p:txBody>
        </p:sp>
      </p:grpSp>
      <p:sp>
        <p:nvSpPr>
          <p:cNvPr id="54" name="AutoShape 21"/>
          <p:cNvSpPr>
            <a:spLocks noChangeArrowheads="1"/>
          </p:cNvSpPr>
          <p:nvPr/>
        </p:nvSpPr>
        <p:spPr bwMode="auto">
          <a:xfrm rot="3663816" flipH="1" flipV="1">
            <a:off x="5848350" y="4367213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5" name="Group 70"/>
          <p:cNvGrpSpPr>
            <a:grpSpLocks/>
          </p:cNvGrpSpPr>
          <p:nvPr/>
        </p:nvGrpSpPr>
        <p:grpSpPr bwMode="auto">
          <a:xfrm rot="3628006">
            <a:off x="5635625" y="4103688"/>
            <a:ext cx="1489075" cy="1190625"/>
            <a:chOff x="4298" y="828"/>
            <a:chExt cx="938" cy="547"/>
          </a:xfrm>
        </p:grpSpPr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298" y="960"/>
              <a:ext cx="17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f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7" name="Text Box 72"/>
            <p:cNvSpPr txBox="1">
              <a:spLocks noChangeArrowheads="1"/>
            </p:cNvSpPr>
            <p:nvPr/>
          </p:nvSpPr>
          <p:spPr bwMode="auto">
            <a:xfrm>
              <a:off x="4464" y="1200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a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8" name="Text Box 73"/>
            <p:cNvSpPr txBox="1">
              <a:spLocks noChangeArrowheads="1"/>
            </p:cNvSpPr>
            <p:nvPr/>
          </p:nvSpPr>
          <p:spPr bwMode="auto">
            <a:xfrm>
              <a:off x="5036" y="959"/>
              <a:ext cx="20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c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4800" y="1249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b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60" name="Text Box 75"/>
            <p:cNvSpPr txBox="1">
              <a:spLocks noChangeArrowheads="1"/>
            </p:cNvSpPr>
            <p:nvPr/>
          </p:nvSpPr>
          <p:spPr bwMode="auto">
            <a:xfrm>
              <a:off x="4799" y="828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d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4529" y="828"/>
              <a:ext cx="20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e</a:t>
              </a:r>
              <a:r>
                <a:rPr lang="en-US" sz="1200" baseline="-25000"/>
                <a:t>1</a:t>
              </a:r>
            </a:p>
          </p:txBody>
        </p:sp>
      </p:grpSp>
      <p:sp>
        <p:nvSpPr>
          <p:cNvPr id="62" name="Arc 77"/>
          <p:cNvSpPr>
            <a:spLocks/>
          </p:cNvSpPr>
          <p:nvPr/>
        </p:nvSpPr>
        <p:spPr bwMode="auto">
          <a:xfrm>
            <a:off x="4457700" y="3625850"/>
            <a:ext cx="168275" cy="158750"/>
          </a:xfrm>
          <a:custGeom>
            <a:avLst/>
            <a:gdLst>
              <a:gd name="T0" fmla="*/ 120433 w 21600"/>
              <a:gd name="T1" fmla="*/ 0 h 15086"/>
              <a:gd name="T2" fmla="*/ 168275 w 21600"/>
              <a:gd name="T3" fmla="*/ 158750 h 15086"/>
              <a:gd name="T4" fmla="*/ 0 w 21600"/>
              <a:gd name="T5" fmla="*/ 158750 h 15086"/>
              <a:gd name="T6" fmla="*/ 0 60000 65536"/>
              <a:gd name="T7" fmla="*/ 0 60000 65536"/>
              <a:gd name="T8" fmla="*/ 0 60000 65536"/>
              <a:gd name="T9" fmla="*/ 0 w 21600"/>
              <a:gd name="T10" fmla="*/ 0 h 15086"/>
              <a:gd name="T11" fmla="*/ 21600 w 21600"/>
              <a:gd name="T12" fmla="*/ 15086 h 15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086" fill="none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</a:path>
              <a:path w="21600" h="15086" stroke="0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  <a:lnTo>
                  <a:pt x="0" y="1508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Text Box 78"/>
          <p:cNvSpPr txBox="1">
            <a:spLocks noChangeArrowheads="1"/>
          </p:cNvSpPr>
          <p:nvPr/>
        </p:nvSpPr>
        <p:spPr bwMode="auto">
          <a:xfrm>
            <a:off x="4614863" y="3513138"/>
            <a:ext cx="379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45</a:t>
            </a:r>
            <a:r>
              <a:rPr lang="en-US" sz="1000" dirty="0">
                <a:cs typeface="Arial" charset="0"/>
              </a:rPr>
              <a:t>º</a:t>
            </a:r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 rot="3600000">
            <a:off x="5155406" y="4414044"/>
            <a:ext cx="144938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Arc 80"/>
          <p:cNvSpPr>
            <a:spLocks/>
          </p:cNvSpPr>
          <p:nvPr/>
        </p:nvSpPr>
        <p:spPr bwMode="auto">
          <a:xfrm rot="2993946">
            <a:off x="5532437" y="3738563"/>
            <a:ext cx="168275" cy="158750"/>
          </a:xfrm>
          <a:custGeom>
            <a:avLst/>
            <a:gdLst>
              <a:gd name="T0" fmla="*/ 120433 w 21600"/>
              <a:gd name="T1" fmla="*/ 0 h 15086"/>
              <a:gd name="T2" fmla="*/ 168275 w 21600"/>
              <a:gd name="T3" fmla="*/ 158750 h 15086"/>
              <a:gd name="T4" fmla="*/ 0 w 21600"/>
              <a:gd name="T5" fmla="*/ 158750 h 15086"/>
              <a:gd name="T6" fmla="*/ 0 60000 65536"/>
              <a:gd name="T7" fmla="*/ 0 60000 65536"/>
              <a:gd name="T8" fmla="*/ 0 60000 65536"/>
              <a:gd name="T9" fmla="*/ 0 w 21600"/>
              <a:gd name="T10" fmla="*/ 0 h 15086"/>
              <a:gd name="T11" fmla="*/ 21600 w 21600"/>
              <a:gd name="T12" fmla="*/ 15086 h 15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086" fill="none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</a:path>
              <a:path w="21600" h="15086" stroke="0" extrusionOk="0">
                <a:moveTo>
                  <a:pt x="15458" y="0"/>
                </a:moveTo>
                <a:cubicBezTo>
                  <a:pt x="19396" y="4034"/>
                  <a:pt x="21600" y="9448"/>
                  <a:pt x="21600" y="15086"/>
                </a:cubicBezTo>
                <a:lnTo>
                  <a:pt x="0" y="1508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Text Box 81"/>
          <p:cNvSpPr txBox="1">
            <a:spLocks noChangeArrowheads="1"/>
          </p:cNvSpPr>
          <p:nvPr/>
        </p:nvSpPr>
        <p:spPr bwMode="auto">
          <a:xfrm>
            <a:off x="5592763" y="3776663"/>
            <a:ext cx="379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r>
              <a:rPr lang="en-US" sz="1000">
                <a:cs typeface="Arial" charset="0"/>
              </a:rPr>
              <a:t>º</a:t>
            </a:r>
          </a:p>
        </p:txBody>
      </p:sp>
      <p:sp>
        <p:nvSpPr>
          <p:cNvPr id="67" name="Line 84"/>
          <p:cNvSpPr>
            <a:spLocks noChangeShapeType="1"/>
          </p:cNvSpPr>
          <p:nvPr/>
        </p:nvSpPr>
        <p:spPr bwMode="auto">
          <a:xfrm flipV="1">
            <a:off x="6242050" y="3171825"/>
            <a:ext cx="0" cy="18780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 flipV="1">
            <a:off x="6643688" y="3171825"/>
            <a:ext cx="0" cy="195897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Line 86"/>
          <p:cNvSpPr>
            <a:spLocks noChangeShapeType="1"/>
          </p:cNvSpPr>
          <p:nvPr/>
        </p:nvSpPr>
        <p:spPr bwMode="auto">
          <a:xfrm flipV="1">
            <a:off x="6772275" y="3171825"/>
            <a:ext cx="0" cy="15875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70" name="Line 87"/>
          <p:cNvSpPr>
            <a:spLocks noChangeShapeType="1"/>
          </p:cNvSpPr>
          <p:nvPr/>
        </p:nvSpPr>
        <p:spPr bwMode="auto">
          <a:xfrm flipV="1">
            <a:off x="6513513" y="3171825"/>
            <a:ext cx="0" cy="111601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Oval 88"/>
          <p:cNvSpPr>
            <a:spLocks noChangeArrowheads="1"/>
          </p:cNvSpPr>
          <p:nvPr/>
        </p:nvSpPr>
        <p:spPr bwMode="auto">
          <a:xfrm>
            <a:off x="5962650" y="3757613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Text Box 89"/>
          <p:cNvSpPr txBox="1">
            <a:spLocks noChangeArrowheads="1"/>
          </p:cNvSpPr>
          <p:nvPr/>
        </p:nvSpPr>
        <p:spPr bwMode="auto">
          <a:xfrm>
            <a:off x="5711825" y="3552825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3" name="Text Box 90"/>
          <p:cNvSpPr txBox="1">
            <a:spLocks noChangeArrowheads="1"/>
          </p:cNvSpPr>
          <p:nvPr/>
        </p:nvSpPr>
        <p:spPr bwMode="auto">
          <a:xfrm>
            <a:off x="6194425" y="3746500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4" name="Text Box 91"/>
          <p:cNvSpPr txBox="1">
            <a:spLocks noChangeArrowheads="1"/>
          </p:cNvSpPr>
          <p:nvPr/>
        </p:nvSpPr>
        <p:spPr bwMode="auto">
          <a:xfrm>
            <a:off x="6597650" y="3335338"/>
            <a:ext cx="400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5" name="Text Box 92"/>
          <p:cNvSpPr txBox="1">
            <a:spLocks noChangeArrowheads="1"/>
          </p:cNvSpPr>
          <p:nvPr/>
        </p:nvSpPr>
        <p:spPr bwMode="auto">
          <a:xfrm>
            <a:off x="6686550" y="2927350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6280150" y="289083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7" name="Text Box 94"/>
          <p:cNvSpPr txBox="1">
            <a:spLocks noChangeArrowheads="1"/>
          </p:cNvSpPr>
          <p:nvPr/>
        </p:nvSpPr>
        <p:spPr bwMode="auto">
          <a:xfrm>
            <a:off x="5934075" y="3192463"/>
            <a:ext cx="361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1</a:t>
            </a:r>
            <a:r>
              <a:rPr lang="en-US" sz="1200"/>
              <a:t>’</a:t>
            </a:r>
          </a:p>
        </p:txBody>
      </p:sp>
      <p:sp>
        <p:nvSpPr>
          <p:cNvPr id="78" name="Oval 95"/>
          <p:cNvSpPr>
            <a:spLocks noChangeArrowheads="1"/>
          </p:cNvSpPr>
          <p:nvPr/>
        </p:nvSpPr>
        <p:spPr bwMode="auto">
          <a:xfrm>
            <a:off x="6218238" y="3762375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96"/>
          <p:cNvSpPr>
            <a:spLocks noChangeArrowheads="1"/>
          </p:cNvSpPr>
          <p:nvPr/>
        </p:nvSpPr>
        <p:spPr bwMode="auto">
          <a:xfrm>
            <a:off x="6619875" y="3452813"/>
            <a:ext cx="46038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97"/>
          <p:cNvSpPr>
            <a:spLocks noChangeArrowheads="1"/>
          </p:cNvSpPr>
          <p:nvPr/>
        </p:nvSpPr>
        <p:spPr bwMode="auto">
          <a:xfrm>
            <a:off x="6751638" y="3146425"/>
            <a:ext cx="46037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98"/>
          <p:cNvSpPr>
            <a:spLocks noChangeArrowheads="1"/>
          </p:cNvSpPr>
          <p:nvPr/>
        </p:nvSpPr>
        <p:spPr bwMode="auto">
          <a:xfrm>
            <a:off x="6489700" y="3146425"/>
            <a:ext cx="46038" cy="460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99"/>
          <p:cNvSpPr>
            <a:spLocks noChangeArrowheads="1"/>
          </p:cNvSpPr>
          <p:nvPr/>
        </p:nvSpPr>
        <p:spPr bwMode="auto">
          <a:xfrm>
            <a:off x="6094413" y="3452813"/>
            <a:ext cx="46037" cy="460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Line 100"/>
          <p:cNvSpPr>
            <a:spLocks noChangeShapeType="1"/>
          </p:cNvSpPr>
          <p:nvPr/>
        </p:nvSpPr>
        <p:spPr bwMode="auto">
          <a:xfrm>
            <a:off x="5984875" y="3781425"/>
            <a:ext cx="257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4" name="Line 101"/>
          <p:cNvSpPr>
            <a:spLocks noChangeShapeType="1"/>
          </p:cNvSpPr>
          <p:nvPr/>
        </p:nvSpPr>
        <p:spPr bwMode="auto">
          <a:xfrm flipV="1">
            <a:off x="5984875" y="3476625"/>
            <a:ext cx="1333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5" name="Line 102"/>
          <p:cNvSpPr>
            <a:spLocks noChangeShapeType="1"/>
          </p:cNvSpPr>
          <p:nvPr/>
        </p:nvSpPr>
        <p:spPr bwMode="auto">
          <a:xfrm flipV="1">
            <a:off x="6242050" y="3476625"/>
            <a:ext cx="4016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 flipV="1">
            <a:off x="6115050" y="3168650"/>
            <a:ext cx="39528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7" name="Line 104"/>
          <p:cNvSpPr>
            <a:spLocks noChangeShapeType="1"/>
          </p:cNvSpPr>
          <p:nvPr/>
        </p:nvSpPr>
        <p:spPr bwMode="auto">
          <a:xfrm flipV="1">
            <a:off x="6643688" y="3168650"/>
            <a:ext cx="128587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8" name="Line 105"/>
          <p:cNvSpPr>
            <a:spLocks noChangeShapeType="1"/>
          </p:cNvSpPr>
          <p:nvPr/>
        </p:nvSpPr>
        <p:spPr bwMode="auto">
          <a:xfrm>
            <a:off x="6513513" y="3165475"/>
            <a:ext cx="2571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9" name="Text Box 106"/>
          <p:cNvSpPr txBox="1">
            <a:spLocks noChangeArrowheads="1"/>
          </p:cNvSpPr>
          <p:nvPr/>
        </p:nvSpPr>
        <p:spPr bwMode="auto">
          <a:xfrm>
            <a:off x="1219200" y="2209800"/>
            <a:ext cx="21336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Stage I: Plane parallel to HP</a:t>
            </a:r>
          </a:p>
        </p:txBody>
      </p:sp>
      <p:sp>
        <p:nvSpPr>
          <p:cNvPr id="90" name="Text Box 108"/>
          <p:cNvSpPr txBox="1">
            <a:spLocks noChangeArrowheads="1"/>
          </p:cNvSpPr>
          <p:nvPr/>
        </p:nvSpPr>
        <p:spPr bwMode="auto">
          <a:xfrm>
            <a:off x="3729038" y="1905000"/>
            <a:ext cx="160972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Stage II: Plane inclined to HP at 45</a:t>
            </a:r>
            <a:r>
              <a:rPr lang="en-US" sz="1200" dirty="0">
                <a:cs typeface="Arial" charset="0"/>
              </a:rPr>
              <a:t>°and ┴ to VP</a:t>
            </a:r>
          </a:p>
        </p:txBody>
      </p:sp>
      <p:sp>
        <p:nvSpPr>
          <p:cNvPr id="91" name="Text Box 109"/>
          <p:cNvSpPr txBox="1">
            <a:spLocks noChangeArrowheads="1"/>
          </p:cNvSpPr>
          <p:nvPr/>
        </p:nvSpPr>
        <p:spPr bwMode="auto">
          <a:xfrm>
            <a:off x="5745163" y="1981200"/>
            <a:ext cx="2332037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Stage III: Side on the HP making 60</a:t>
            </a:r>
            <a:r>
              <a:rPr lang="en-US" sz="1200" dirty="0">
                <a:cs typeface="Arial" charset="0"/>
              </a:rPr>
              <a:t>° with the VP.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utoUpdateAnimBg="0"/>
      <p:bldP spid="25" grpId="0" autoUpdateAnimBg="0"/>
      <p:bldP spid="54" grpId="0" animBg="1"/>
      <p:bldP spid="62" grpId="0" animBg="1"/>
      <p:bldP spid="63" grpId="0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6854382" y="5102724"/>
            <a:ext cx="2122488" cy="1219200"/>
            <a:chOff x="4366" y="2976"/>
            <a:chExt cx="1337" cy="768"/>
          </a:xfrm>
        </p:grpSpPr>
        <p:sp>
          <p:nvSpPr>
            <p:cNvPr id="24655" name="AutoShape 3"/>
            <p:cNvSpPr>
              <a:spLocks noChangeArrowheads="1"/>
            </p:cNvSpPr>
            <p:nvPr/>
          </p:nvSpPr>
          <p:spPr bwMode="auto">
            <a:xfrm>
              <a:off x="4416" y="2976"/>
              <a:ext cx="1200" cy="768"/>
            </a:xfrm>
            <a:prstGeom prst="wedgeRoundRectCallout">
              <a:avLst>
                <a:gd name="adj1" fmla="val -59000"/>
                <a:gd name="adj2" fmla="val -49477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/>
            </a:p>
          </p:txBody>
        </p:sp>
        <p:sp>
          <p:nvSpPr>
            <p:cNvPr id="24656" name="Text Box 4"/>
            <p:cNvSpPr txBox="1">
              <a:spLocks noChangeArrowheads="1"/>
            </p:cNvSpPr>
            <p:nvPr/>
          </p:nvSpPr>
          <p:spPr bwMode="auto">
            <a:xfrm>
              <a:off x="4366" y="2976"/>
              <a:ext cx="13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As 3</a:t>
              </a:r>
              <a:r>
                <a:rPr lang="en-US" altLang="en-US" sz="14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 step </a:t>
              </a:r>
            </a:p>
            <a:p>
              <a:pPr algn="ctr"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redraw 2</a:t>
              </a:r>
              <a:r>
                <a:rPr lang="en-US" altLang="en-US" sz="1400" b="1" baseline="30000" dirty="0">
                  <a:solidFill>
                    <a:schemeClr val="accent2"/>
                  </a:solidFill>
                </a:rPr>
                <a:t>nd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 TV keeping </a:t>
              </a:r>
            </a:p>
            <a:p>
              <a:pPr algn="ctr"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side DE on </a:t>
              </a:r>
              <a:r>
                <a:rPr lang="en-US" altLang="en-US" sz="1400" b="1" dirty="0" err="1">
                  <a:solidFill>
                    <a:schemeClr val="accent2"/>
                  </a:solidFill>
                </a:rPr>
                <a:t>xy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 line. </a:t>
              </a:r>
            </a:p>
            <a:p>
              <a:pPr algn="ctr"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Because it is in VP</a:t>
              </a:r>
            </a:p>
            <a:p>
              <a:pPr algn="ctr"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 as said in problem. </a:t>
              </a:r>
            </a:p>
          </p:txBody>
        </p:sp>
      </p:grpSp>
      <p:sp>
        <p:nvSpPr>
          <p:cNvPr id="47109" name="AutoShape 5"/>
          <p:cNvSpPr>
            <a:spLocks noChangeArrowheads="1"/>
          </p:cNvSpPr>
          <p:nvPr/>
        </p:nvSpPr>
        <p:spPr bwMode="auto">
          <a:xfrm rot="5400000">
            <a:off x="3220244" y="4339431"/>
            <a:ext cx="1066800" cy="922338"/>
          </a:xfrm>
          <a:prstGeom prst="hexagon">
            <a:avLst>
              <a:gd name="adj" fmla="val 28916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063875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3292475" y="39624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4206875" y="39624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3749675" y="3962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2924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rot="-2700000">
            <a:off x="4654550" y="3800475"/>
            <a:ext cx="914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426075" y="3429000"/>
            <a:ext cx="0" cy="1905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5121275" y="37338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806950" y="41148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749675" y="42672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206875" y="453390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206875" y="504825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749675" y="5334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AutoShape 19"/>
          <p:cNvSpPr>
            <a:spLocks noChangeArrowheads="1"/>
          </p:cNvSpPr>
          <p:nvPr/>
        </p:nvSpPr>
        <p:spPr bwMode="auto">
          <a:xfrm rot="5400000">
            <a:off x="4587875" y="44958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 flipH="1" flipV="1">
            <a:off x="5884863" y="41148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5884863" y="34290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V="1">
            <a:off x="6161088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6665913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V="1">
            <a:off x="6951663" y="34290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426075" y="3505200"/>
            <a:ext cx="1371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5121275" y="3810000"/>
            <a:ext cx="1676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5884863" y="35052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819400" y="3821113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X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7104063" y="38100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Y</a:t>
            </a:r>
          </a:p>
        </p:txBody>
      </p: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3048000" y="4110038"/>
            <a:ext cx="1397000" cy="1452562"/>
            <a:chOff x="2630" y="861"/>
            <a:chExt cx="880" cy="915"/>
          </a:xfrm>
        </p:grpSpPr>
        <p:sp>
          <p:nvSpPr>
            <p:cNvPr id="24649" name="Text Box 31"/>
            <p:cNvSpPr txBox="1">
              <a:spLocks noChangeArrowheads="1"/>
            </p:cNvSpPr>
            <p:nvPr/>
          </p:nvSpPr>
          <p:spPr bwMode="auto">
            <a:xfrm>
              <a:off x="2630" y="101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</a:p>
          </p:txBody>
        </p:sp>
        <p:sp>
          <p:nvSpPr>
            <p:cNvPr id="24650" name="Text Box 32"/>
            <p:cNvSpPr txBox="1">
              <a:spLocks noChangeArrowheads="1"/>
            </p:cNvSpPr>
            <p:nvPr/>
          </p:nvSpPr>
          <p:spPr bwMode="auto">
            <a:xfrm>
              <a:off x="2654" y="139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</a:t>
              </a:r>
            </a:p>
          </p:txBody>
        </p:sp>
        <p:sp>
          <p:nvSpPr>
            <p:cNvPr id="24651" name="Text Box 33"/>
            <p:cNvSpPr txBox="1">
              <a:spLocks noChangeArrowheads="1"/>
            </p:cNvSpPr>
            <p:nvPr/>
          </p:nvSpPr>
          <p:spPr bwMode="auto">
            <a:xfrm>
              <a:off x="3014" y="15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</a:p>
          </p:txBody>
        </p:sp>
        <p:sp>
          <p:nvSpPr>
            <p:cNvPr id="24652" name="Text Box 34"/>
            <p:cNvSpPr txBox="1">
              <a:spLocks noChangeArrowheads="1"/>
            </p:cNvSpPr>
            <p:nvPr/>
          </p:nvSpPr>
          <p:spPr bwMode="auto">
            <a:xfrm>
              <a:off x="3312" y="139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</a:t>
              </a:r>
            </a:p>
          </p:txBody>
        </p:sp>
        <p:sp>
          <p:nvSpPr>
            <p:cNvPr id="24653" name="Text Box 35"/>
            <p:cNvSpPr txBox="1">
              <a:spLocks noChangeArrowheads="1"/>
            </p:cNvSpPr>
            <p:nvPr/>
          </p:nvSpPr>
          <p:spPr bwMode="auto">
            <a:xfrm>
              <a:off x="3332" y="101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e</a:t>
              </a:r>
            </a:p>
          </p:txBody>
        </p:sp>
        <p:sp>
          <p:nvSpPr>
            <p:cNvPr id="24654" name="Text Box 36"/>
            <p:cNvSpPr txBox="1">
              <a:spLocks noChangeArrowheads="1"/>
            </p:cNvSpPr>
            <p:nvPr/>
          </p:nvSpPr>
          <p:spPr bwMode="auto">
            <a:xfrm>
              <a:off x="2918" y="861"/>
              <a:ext cx="1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f</a:t>
              </a:r>
            </a:p>
          </p:txBody>
        </p:sp>
      </p:grp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28600" y="228600"/>
            <a:ext cx="404469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accent2"/>
                </a:solidFill>
              </a:rPr>
              <a:t>Problem 8: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A hexagonal lamina has its one side in HP and 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Its opposite parallel side is 25 mm above HP and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In VP.  Draw it’s projections. 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Take side of hexagon 30 mm long.</a:t>
            </a:r>
          </a:p>
        </p:txBody>
      </p: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117422" y="1661046"/>
            <a:ext cx="5494511" cy="1371600"/>
            <a:chOff x="35" y="1160"/>
            <a:chExt cx="3295" cy="864"/>
          </a:xfrm>
        </p:grpSpPr>
        <p:sp>
          <p:nvSpPr>
            <p:cNvPr id="24647" name="AutoShape 39"/>
            <p:cNvSpPr>
              <a:spLocks noChangeArrowheads="1"/>
            </p:cNvSpPr>
            <p:nvPr/>
          </p:nvSpPr>
          <p:spPr bwMode="auto">
            <a:xfrm>
              <a:off x="35" y="1160"/>
              <a:ext cx="3072" cy="864"/>
            </a:xfrm>
            <a:prstGeom prst="wedgeRoundRectCallout">
              <a:avLst>
                <a:gd name="adj1" fmla="val 38282"/>
                <a:gd name="adj2" fmla="val 63079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/>
            </a:p>
          </p:txBody>
        </p:sp>
        <p:sp>
          <p:nvSpPr>
            <p:cNvPr id="24648" name="Text Box 40"/>
            <p:cNvSpPr txBox="1">
              <a:spLocks noChangeArrowheads="1"/>
            </p:cNvSpPr>
            <p:nvPr/>
          </p:nvSpPr>
          <p:spPr bwMode="auto">
            <a:xfrm>
              <a:off x="87" y="1248"/>
              <a:ext cx="3243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rgbClr val="FF3300"/>
                  </a:solidFill>
                </a:rPr>
                <a:t>ONLY CHANGE is the manner in which surface inclination </a:t>
              </a:r>
            </a:p>
            <a:p>
              <a:pPr eaLnBrk="1" hangingPunct="1"/>
              <a:r>
                <a:rPr lang="en-US" altLang="en-US" sz="1400" dirty="0">
                  <a:solidFill>
                    <a:srgbClr val="FF3300"/>
                  </a:solidFill>
                </a:rPr>
                <a:t>is described:</a:t>
              </a:r>
            </a:p>
            <a:p>
              <a:pPr eaLnBrk="1" hangingPunct="1"/>
              <a:r>
                <a:rPr lang="en-US" altLang="en-US" sz="1400" dirty="0">
                  <a:solidFill>
                    <a:srgbClr val="FF3300"/>
                  </a:solidFill>
                </a:rPr>
                <a:t>One side on HP &amp; it’s opposite side 25 mm above HP.</a:t>
              </a:r>
            </a:p>
            <a:p>
              <a:pPr eaLnBrk="1" hangingPunct="1"/>
              <a:r>
                <a:rPr lang="en-US" altLang="en-US" sz="1400" dirty="0">
                  <a:solidFill>
                    <a:srgbClr val="FF3300"/>
                  </a:solidFill>
                </a:rPr>
                <a:t>Hence redraw 1</a:t>
              </a:r>
              <a:r>
                <a:rPr lang="en-US" altLang="en-US" sz="1400" baseline="30000" dirty="0">
                  <a:solidFill>
                    <a:srgbClr val="FF3300"/>
                  </a:solidFill>
                </a:rPr>
                <a:t>st</a:t>
              </a:r>
              <a:r>
                <a:rPr lang="en-US" altLang="en-US" sz="1400" dirty="0">
                  <a:solidFill>
                    <a:srgbClr val="FF3300"/>
                  </a:solidFill>
                </a:rPr>
                <a:t> FV as a 2</a:t>
              </a:r>
              <a:r>
                <a:rPr lang="en-US" altLang="en-US" sz="1400" baseline="30000" dirty="0">
                  <a:solidFill>
                    <a:srgbClr val="FF3300"/>
                  </a:solidFill>
                </a:rPr>
                <a:t>nd</a:t>
              </a:r>
              <a:r>
                <a:rPr lang="en-US" altLang="en-US" sz="1400" dirty="0">
                  <a:solidFill>
                    <a:srgbClr val="FF3300"/>
                  </a:solidFill>
                </a:rPr>
                <a:t> FV making above arrangement.</a:t>
              </a:r>
            </a:p>
            <a:p>
              <a:pPr eaLnBrk="1" hangingPunct="1"/>
              <a:r>
                <a:rPr lang="en-US" altLang="en-US" sz="1400" dirty="0">
                  <a:solidFill>
                    <a:srgbClr val="FF3300"/>
                  </a:solidFill>
                </a:rPr>
                <a:t>Keep </a:t>
              </a:r>
              <a:r>
                <a:rPr lang="en-US" altLang="en-US" sz="1400" dirty="0" err="1">
                  <a:solidFill>
                    <a:srgbClr val="FF3300"/>
                  </a:solidFill>
                </a:rPr>
                <a:t>a’b</a:t>
              </a:r>
              <a:r>
                <a:rPr lang="en-US" altLang="en-US" sz="1400" dirty="0">
                  <a:solidFill>
                    <a:srgbClr val="FF3300"/>
                  </a:solidFill>
                </a:rPr>
                <a:t>’ on XY &amp; </a:t>
              </a:r>
              <a:r>
                <a:rPr lang="en-US" altLang="en-US" sz="1400" dirty="0" err="1">
                  <a:solidFill>
                    <a:srgbClr val="FF3300"/>
                  </a:solidFill>
                </a:rPr>
                <a:t>d’e</a:t>
              </a:r>
              <a:r>
                <a:rPr lang="en-US" altLang="en-US" sz="1400" dirty="0">
                  <a:solidFill>
                    <a:srgbClr val="FF3300"/>
                  </a:solidFill>
                </a:rPr>
                <a:t>’ 25 mm above XY. </a:t>
              </a:r>
            </a:p>
          </p:txBody>
        </p:sp>
      </p:grp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4286250" y="3490913"/>
            <a:ext cx="990600" cy="631826"/>
            <a:chOff x="3354" y="471"/>
            <a:chExt cx="624" cy="398"/>
          </a:xfrm>
        </p:grpSpPr>
        <p:sp>
          <p:nvSpPr>
            <p:cNvPr id="24644" name="Line 42"/>
            <p:cNvSpPr>
              <a:spLocks noChangeShapeType="1"/>
            </p:cNvSpPr>
            <p:nvPr/>
          </p:nvSpPr>
          <p:spPr bwMode="auto">
            <a:xfrm flipH="1">
              <a:off x="3354" y="47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43"/>
            <p:cNvSpPr>
              <a:spLocks noChangeShapeType="1"/>
            </p:cNvSpPr>
            <p:nvPr/>
          </p:nvSpPr>
          <p:spPr bwMode="auto">
            <a:xfrm>
              <a:off x="3504" y="483"/>
              <a:ext cx="0" cy="3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Text Box 44"/>
            <p:cNvSpPr txBox="1">
              <a:spLocks noChangeArrowheads="1"/>
            </p:cNvSpPr>
            <p:nvPr/>
          </p:nvSpPr>
          <p:spPr bwMode="auto">
            <a:xfrm>
              <a:off x="3492" y="588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/>
                <a:t>25</a:t>
              </a:r>
            </a:p>
          </p:txBody>
        </p:sp>
      </p:grpSp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3044825" y="3867150"/>
            <a:ext cx="1358900" cy="304800"/>
            <a:chOff x="2592" y="432"/>
            <a:chExt cx="856" cy="192"/>
          </a:xfrm>
        </p:grpSpPr>
        <p:sp>
          <p:nvSpPr>
            <p:cNvPr id="24638" name="Text Box 46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f’</a:t>
              </a:r>
            </a:p>
          </p:txBody>
        </p:sp>
        <p:sp>
          <p:nvSpPr>
            <p:cNvPr id="24639" name="Text Box 47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e’</a:t>
              </a:r>
            </a:p>
          </p:txBody>
        </p:sp>
        <p:sp>
          <p:nvSpPr>
            <p:cNvPr id="24640" name="Text Box 48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d’</a:t>
              </a:r>
            </a:p>
          </p:txBody>
        </p:sp>
        <p:sp>
          <p:nvSpPr>
            <p:cNvPr id="24641" name="Text Box 49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c’</a:t>
              </a:r>
            </a:p>
          </p:txBody>
        </p:sp>
        <p:sp>
          <p:nvSpPr>
            <p:cNvPr id="24642" name="Text Box 50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b’</a:t>
              </a:r>
            </a:p>
          </p:txBody>
        </p:sp>
        <p:sp>
          <p:nvSpPr>
            <p:cNvPr id="24643" name="Text Box 51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a’</a:t>
              </a:r>
            </a:p>
          </p:txBody>
        </p:sp>
      </p:grpSp>
      <p:grpSp>
        <p:nvGrpSpPr>
          <p:cNvPr id="47156" name="Group 52"/>
          <p:cNvGrpSpPr>
            <a:grpSpLocks/>
          </p:cNvGrpSpPr>
          <p:nvPr/>
        </p:nvGrpSpPr>
        <p:grpSpPr bwMode="auto">
          <a:xfrm rot="-2633105">
            <a:off x="4349750" y="3600450"/>
            <a:ext cx="1358900" cy="304800"/>
            <a:chOff x="2592" y="432"/>
            <a:chExt cx="856" cy="192"/>
          </a:xfrm>
        </p:grpSpPr>
        <p:sp>
          <p:nvSpPr>
            <p:cNvPr id="24632" name="Text Box 53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f’</a:t>
              </a:r>
            </a:p>
          </p:txBody>
        </p:sp>
        <p:sp>
          <p:nvSpPr>
            <p:cNvPr id="24633" name="Text Box 54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e’</a:t>
              </a:r>
            </a:p>
          </p:txBody>
        </p:sp>
        <p:sp>
          <p:nvSpPr>
            <p:cNvPr id="24634" name="Text Box 55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d’</a:t>
              </a:r>
            </a:p>
          </p:txBody>
        </p:sp>
        <p:sp>
          <p:nvSpPr>
            <p:cNvPr id="24635" name="Text Box 56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c’</a:t>
              </a:r>
            </a:p>
          </p:txBody>
        </p:sp>
        <p:sp>
          <p:nvSpPr>
            <p:cNvPr id="24636" name="Text Box 57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b’</a:t>
              </a:r>
            </a:p>
          </p:txBody>
        </p:sp>
        <p:sp>
          <p:nvSpPr>
            <p:cNvPr id="24637" name="Text Box 58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a’</a:t>
              </a:r>
            </a:p>
          </p:txBody>
        </p:sp>
      </p:grpSp>
      <p:grpSp>
        <p:nvGrpSpPr>
          <p:cNvPr id="47163" name="Group 59"/>
          <p:cNvGrpSpPr>
            <a:grpSpLocks/>
          </p:cNvGrpSpPr>
          <p:nvPr/>
        </p:nvGrpSpPr>
        <p:grpSpPr bwMode="auto">
          <a:xfrm>
            <a:off x="4587875" y="4105275"/>
            <a:ext cx="1087438" cy="1427163"/>
            <a:chOff x="3600" y="858"/>
            <a:chExt cx="685" cy="899"/>
          </a:xfrm>
        </p:grpSpPr>
        <p:sp>
          <p:nvSpPr>
            <p:cNvPr id="24626" name="Text Box 60"/>
            <p:cNvSpPr txBox="1">
              <a:spLocks noChangeArrowheads="1"/>
            </p:cNvSpPr>
            <p:nvPr/>
          </p:nvSpPr>
          <p:spPr bwMode="auto">
            <a:xfrm>
              <a:off x="3600" y="1056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a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7" name="Text Box 61"/>
            <p:cNvSpPr txBox="1">
              <a:spLocks noChangeArrowheads="1"/>
            </p:cNvSpPr>
            <p:nvPr/>
          </p:nvSpPr>
          <p:spPr bwMode="auto">
            <a:xfrm>
              <a:off x="3600" y="1392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8" name="Text Box 62"/>
            <p:cNvSpPr txBox="1">
              <a:spLocks noChangeArrowheads="1"/>
            </p:cNvSpPr>
            <p:nvPr/>
          </p:nvSpPr>
          <p:spPr bwMode="auto">
            <a:xfrm>
              <a:off x="3840" y="1584"/>
              <a:ext cx="2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9" name="Text Box 63"/>
            <p:cNvSpPr txBox="1">
              <a:spLocks noChangeArrowheads="1"/>
            </p:cNvSpPr>
            <p:nvPr/>
          </p:nvSpPr>
          <p:spPr bwMode="auto">
            <a:xfrm>
              <a:off x="4080" y="1392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30" name="Text Box 64"/>
            <p:cNvSpPr txBox="1">
              <a:spLocks noChangeArrowheads="1"/>
            </p:cNvSpPr>
            <p:nvPr/>
          </p:nvSpPr>
          <p:spPr bwMode="auto">
            <a:xfrm>
              <a:off x="4080" y="1056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e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31" name="Text Box 65"/>
            <p:cNvSpPr txBox="1">
              <a:spLocks noChangeArrowheads="1"/>
            </p:cNvSpPr>
            <p:nvPr/>
          </p:nvSpPr>
          <p:spPr bwMode="auto">
            <a:xfrm>
              <a:off x="3912" y="858"/>
              <a:ext cx="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</a:t>
              </a:r>
              <a:r>
                <a:rPr lang="en-US" altLang="en-US" sz="1200" baseline="-25000"/>
                <a:t>1</a:t>
              </a:r>
            </a:p>
          </p:txBody>
        </p:sp>
      </p:grpSp>
      <p:grpSp>
        <p:nvGrpSpPr>
          <p:cNvPr id="47170" name="Group 66"/>
          <p:cNvGrpSpPr>
            <a:grpSpLocks/>
          </p:cNvGrpSpPr>
          <p:nvPr/>
        </p:nvGrpSpPr>
        <p:grpSpPr bwMode="auto">
          <a:xfrm>
            <a:off x="5654675" y="3267075"/>
            <a:ext cx="1555750" cy="893763"/>
            <a:chOff x="4272" y="330"/>
            <a:chExt cx="980" cy="563"/>
          </a:xfrm>
        </p:grpSpPr>
        <p:sp>
          <p:nvSpPr>
            <p:cNvPr id="24620" name="Text Box 67"/>
            <p:cNvSpPr txBox="1">
              <a:spLocks noChangeArrowheads="1"/>
            </p:cNvSpPr>
            <p:nvPr/>
          </p:nvSpPr>
          <p:spPr bwMode="auto">
            <a:xfrm>
              <a:off x="5040" y="576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</a:t>
              </a:r>
              <a:r>
                <a:rPr lang="en-US" altLang="en-US" sz="1200" baseline="-25000"/>
                <a:t>1</a:t>
              </a:r>
              <a:r>
                <a:rPr lang="en-US" altLang="en-US" sz="1200" baseline="30000"/>
                <a:t>’</a:t>
              </a:r>
            </a:p>
          </p:txBody>
        </p:sp>
        <p:sp>
          <p:nvSpPr>
            <p:cNvPr id="24621" name="Text Box 68"/>
            <p:cNvSpPr txBox="1">
              <a:spLocks noChangeArrowheads="1"/>
            </p:cNvSpPr>
            <p:nvPr/>
          </p:nvSpPr>
          <p:spPr bwMode="auto">
            <a:xfrm>
              <a:off x="4770" y="72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b’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2" name="Text Box 69"/>
            <p:cNvSpPr txBox="1">
              <a:spLocks noChangeArrowheads="1"/>
            </p:cNvSpPr>
            <p:nvPr/>
          </p:nvSpPr>
          <p:spPr bwMode="auto">
            <a:xfrm>
              <a:off x="4512" y="72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a’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3" name="Text Box 70"/>
            <p:cNvSpPr txBox="1">
              <a:spLocks noChangeArrowheads="1"/>
            </p:cNvSpPr>
            <p:nvPr/>
          </p:nvSpPr>
          <p:spPr bwMode="auto">
            <a:xfrm>
              <a:off x="4272" y="576"/>
              <a:ext cx="2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f’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4" name="Text Box 71"/>
            <p:cNvSpPr txBox="1">
              <a:spLocks noChangeArrowheads="1"/>
            </p:cNvSpPr>
            <p:nvPr/>
          </p:nvSpPr>
          <p:spPr bwMode="auto">
            <a:xfrm>
              <a:off x="4848" y="336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d’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25" name="Text Box 72"/>
            <p:cNvSpPr txBox="1">
              <a:spLocks noChangeArrowheads="1"/>
            </p:cNvSpPr>
            <p:nvPr/>
          </p:nvSpPr>
          <p:spPr bwMode="auto">
            <a:xfrm>
              <a:off x="4434" y="33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e’</a:t>
              </a:r>
              <a:r>
                <a:rPr lang="en-US" altLang="en-US" sz="1200" baseline="-25000"/>
                <a:t>1</a:t>
              </a:r>
            </a:p>
          </p:txBody>
        </p:sp>
      </p:grpSp>
      <p:grpSp>
        <p:nvGrpSpPr>
          <p:cNvPr id="47177" name="Group 73"/>
          <p:cNvGrpSpPr>
            <a:grpSpLocks/>
          </p:cNvGrpSpPr>
          <p:nvPr/>
        </p:nvGrpSpPr>
        <p:grpSpPr bwMode="auto">
          <a:xfrm>
            <a:off x="5692775" y="4057650"/>
            <a:ext cx="1498600" cy="941388"/>
            <a:chOff x="4296" y="828"/>
            <a:chExt cx="944" cy="593"/>
          </a:xfrm>
        </p:grpSpPr>
        <p:sp>
          <p:nvSpPr>
            <p:cNvPr id="24614" name="Text Box 74"/>
            <p:cNvSpPr txBox="1">
              <a:spLocks noChangeArrowheads="1"/>
            </p:cNvSpPr>
            <p:nvPr/>
          </p:nvSpPr>
          <p:spPr bwMode="auto">
            <a:xfrm>
              <a:off x="4296" y="960"/>
              <a:ext cx="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f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15" name="Text Box 75"/>
            <p:cNvSpPr txBox="1">
              <a:spLocks noChangeArrowheads="1"/>
            </p:cNvSpPr>
            <p:nvPr/>
          </p:nvSpPr>
          <p:spPr bwMode="auto">
            <a:xfrm>
              <a:off x="4464" y="1200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a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16" name="Text Box 76"/>
            <p:cNvSpPr txBox="1">
              <a:spLocks noChangeArrowheads="1"/>
            </p:cNvSpPr>
            <p:nvPr/>
          </p:nvSpPr>
          <p:spPr bwMode="auto">
            <a:xfrm>
              <a:off x="5040" y="960"/>
              <a:ext cx="2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c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17" name="Text Box 77"/>
            <p:cNvSpPr txBox="1">
              <a:spLocks noChangeArrowheads="1"/>
            </p:cNvSpPr>
            <p:nvPr/>
          </p:nvSpPr>
          <p:spPr bwMode="auto">
            <a:xfrm>
              <a:off x="4800" y="1248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b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18" name="Text Box 78"/>
            <p:cNvSpPr txBox="1">
              <a:spLocks noChangeArrowheads="1"/>
            </p:cNvSpPr>
            <p:nvPr/>
          </p:nvSpPr>
          <p:spPr bwMode="auto">
            <a:xfrm>
              <a:off x="4800" y="828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d</a:t>
              </a:r>
              <a:r>
                <a:rPr lang="en-US" altLang="en-US" sz="1200" baseline="-25000"/>
                <a:t>1</a:t>
              </a:r>
            </a:p>
          </p:txBody>
        </p:sp>
        <p:sp>
          <p:nvSpPr>
            <p:cNvPr id="24619" name="Text Box 79"/>
            <p:cNvSpPr txBox="1">
              <a:spLocks noChangeArrowheads="1"/>
            </p:cNvSpPr>
            <p:nvPr/>
          </p:nvSpPr>
          <p:spPr bwMode="auto">
            <a:xfrm>
              <a:off x="4530" y="828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e</a:t>
              </a:r>
              <a:r>
                <a:rPr lang="en-US" altLang="en-US" sz="1200" baseline="-25000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26EC50-9144-4FFF-8CE5-4FF187436279}"/>
                  </a:ext>
                </a:extLst>
              </p14:cNvPr>
              <p14:cNvContentPartPr/>
              <p14:nvPr/>
            </p14:nvContentPartPr>
            <p14:xfrm>
              <a:off x="-31680" y="50760"/>
              <a:ext cx="387720" cy="50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26EC50-9144-4FFF-8CE5-4FF1874362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1040" y="41400"/>
                <a:ext cx="40644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335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 autoUpdateAnimBg="0"/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  <p:bldP spid="47116" grpId="0" animBg="1"/>
      <p:bldP spid="47117" grpId="0" animBg="1"/>
      <p:bldP spid="47118" grpId="0" animBg="1"/>
      <p:bldP spid="47119" grpId="0" animBg="1"/>
      <p:bldP spid="47120" grpId="0" animBg="1"/>
      <p:bldP spid="47121" grpId="0" animBg="1"/>
      <p:bldP spid="47122" grpId="0" animBg="1"/>
      <p:bldP spid="47123" grpId="0" animBg="1"/>
      <p:bldP spid="47124" grpId="0" animBg="1"/>
      <p:bldP spid="47125" grpId="0" animBg="1"/>
      <p:bldP spid="47126" grpId="0" animBg="1"/>
      <p:bldP spid="47127" grpId="0" animBg="1"/>
      <p:bldP spid="47128" grpId="0" animBg="1"/>
      <p:bldP spid="47129" grpId="0" animBg="1"/>
      <p:bldP spid="47130" grpId="0" animBg="1"/>
      <p:bldP spid="47131" grpId="0" animBg="1"/>
      <p:bldP spid="47132" grpId="0" autoUpdateAnimBg="0"/>
      <p:bldP spid="47133" grpId="0" autoUpdateAnimBg="0"/>
      <p:bldP spid="471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 of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Plane parallel to an RP</a:t>
            </a:r>
          </a:p>
          <a:p>
            <a:pPr lvl="1" indent="-342900"/>
            <a:r>
              <a:rPr lang="en-US" sz="2400" dirty="0"/>
              <a:t>Plane parallel to the HP</a:t>
            </a:r>
          </a:p>
          <a:p>
            <a:pPr lvl="1" indent="-342900"/>
            <a:r>
              <a:rPr lang="en-US" sz="2400" dirty="0"/>
              <a:t>Plane parallel to the VP</a:t>
            </a:r>
          </a:p>
          <a:p>
            <a:pPr marL="400050" lvl="1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Plane inclined to one RP and perpendicular to the other RP</a:t>
            </a:r>
          </a:p>
          <a:p>
            <a:pPr lvl="1" indent="-342900"/>
            <a:r>
              <a:rPr lang="en-US" sz="2400" dirty="0"/>
              <a:t>Plane is inclined to the HP and perpendicular to the VP</a:t>
            </a:r>
          </a:p>
          <a:p>
            <a:pPr lvl="1" indent="-342900"/>
            <a:r>
              <a:rPr lang="en-US" sz="2400" dirty="0"/>
              <a:t>Plane is inclined to the VP and perpendicular to the HP</a:t>
            </a:r>
          </a:p>
          <a:p>
            <a:pPr lvl="1" indent="-342900"/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Plane perpendicular to both the RPs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Plane inclined to both the RPs (Oblique planes)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152400"/>
            <a:ext cx="3962400" cy="1866900"/>
            <a:chOff x="0" y="96"/>
            <a:chExt cx="2496" cy="1380"/>
          </a:xfrm>
        </p:grpSpPr>
        <p:sp>
          <p:nvSpPr>
            <p:cNvPr id="10301" name="Rectangle 3"/>
            <p:cNvSpPr>
              <a:spLocks noChangeArrowheads="1"/>
            </p:cNvSpPr>
            <p:nvPr/>
          </p:nvSpPr>
          <p:spPr bwMode="auto">
            <a:xfrm>
              <a:off x="0" y="96"/>
              <a:ext cx="2496" cy="10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302" name="Text Box 4"/>
            <p:cNvSpPr txBox="1">
              <a:spLocks noChangeArrowheads="1"/>
            </p:cNvSpPr>
            <p:nvPr/>
          </p:nvSpPr>
          <p:spPr bwMode="auto">
            <a:xfrm>
              <a:off x="96" y="143"/>
              <a:ext cx="2391" cy="1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>
                  <a:solidFill>
                    <a:schemeClr val="accent2"/>
                  </a:solidFill>
                </a:rPr>
                <a:t>Problem 9:</a:t>
              </a:r>
            </a:p>
            <a:p>
              <a:pPr eaLnBrk="1" hangingPunct="1"/>
              <a:r>
                <a:rPr lang="en-US" altLang="en-US" sz="1600" dirty="0"/>
                <a:t>A 30</a:t>
              </a:r>
              <a:r>
                <a:rPr lang="en-US" altLang="en-US" sz="1600" baseline="30000" dirty="0"/>
                <a:t>0</a:t>
              </a:r>
              <a:r>
                <a:rPr lang="en-US" altLang="en-US" sz="1600" dirty="0"/>
                <a:t> – 60</a:t>
              </a:r>
              <a:r>
                <a:rPr lang="en-US" altLang="en-US" sz="1600" baseline="30000" dirty="0"/>
                <a:t>0 </a:t>
              </a:r>
              <a:r>
                <a:rPr lang="en-US" altLang="en-US" sz="1600" dirty="0"/>
                <a:t> set square of longest side</a:t>
              </a:r>
            </a:p>
            <a:p>
              <a:pPr eaLnBrk="1" hangingPunct="1"/>
              <a:r>
                <a:rPr lang="en-US" altLang="en-US" sz="1600" dirty="0"/>
                <a:t>100 mm long, is in VP and 30</a:t>
              </a:r>
              <a:r>
                <a:rPr lang="en-US" altLang="en-US" sz="1600" baseline="30000" dirty="0"/>
                <a:t>0 </a:t>
              </a:r>
              <a:r>
                <a:rPr lang="en-US" altLang="en-US" sz="1600" dirty="0"/>
                <a:t>inclined</a:t>
              </a:r>
            </a:p>
            <a:p>
              <a:pPr eaLnBrk="1" hangingPunct="1"/>
              <a:r>
                <a:rPr lang="en-US" altLang="en-US" sz="1600" dirty="0"/>
                <a:t>to HP while it’s surface is 45</a:t>
              </a:r>
              <a:r>
                <a:rPr lang="en-US" altLang="en-US" sz="1600" baseline="30000" dirty="0"/>
                <a:t>0 </a:t>
              </a:r>
              <a:r>
                <a:rPr lang="en-US" altLang="en-US" sz="1600" dirty="0"/>
                <a:t>inclined </a:t>
              </a:r>
            </a:p>
            <a:p>
              <a:pPr eaLnBrk="1" hangingPunct="1"/>
              <a:r>
                <a:rPr lang="en-US" altLang="en-US" sz="1600" dirty="0"/>
                <a:t>to VP. Draw it’s projections</a:t>
              </a:r>
            </a:p>
            <a:p>
              <a:pPr eaLnBrk="1" hangingPunct="1"/>
              <a:endParaRPr lang="en-US" altLang="en-US" sz="1600" b="1" dirty="0"/>
            </a:p>
            <a:p>
              <a:pPr eaLnBrk="1" hangingPunct="1"/>
              <a:r>
                <a:rPr lang="en-US" altLang="en-US" sz="1600" b="1" dirty="0"/>
                <a:t>(</a:t>
              </a:r>
              <a:r>
                <a:rPr lang="en-US" altLang="en-US" sz="1400" b="1" dirty="0"/>
                <a:t>Surface &amp; Side inclinations directly given</a:t>
              </a:r>
              <a:r>
                <a:rPr lang="en-US" altLang="en-US" sz="1600" b="1" dirty="0"/>
                <a:t>)</a:t>
              </a:r>
            </a:p>
          </p:txBody>
        </p:sp>
      </p:grp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267200" y="152400"/>
            <a:ext cx="4876800" cy="1676400"/>
            <a:chOff x="2688" y="96"/>
            <a:chExt cx="3072" cy="1056"/>
          </a:xfrm>
        </p:grpSpPr>
        <p:sp>
          <p:nvSpPr>
            <p:cNvPr id="10299" name="Rectangle 6"/>
            <p:cNvSpPr>
              <a:spLocks noChangeArrowheads="1"/>
            </p:cNvSpPr>
            <p:nvPr/>
          </p:nvSpPr>
          <p:spPr bwMode="auto">
            <a:xfrm>
              <a:off x="2688" y="96"/>
              <a:ext cx="2928" cy="10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300" name="Text Box 7"/>
            <p:cNvSpPr txBox="1">
              <a:spLocks noChangeArrowheads="1"/>
            </p:cNvSpPr>
            <p:nvPr/>
          </p:nvSpPr>
          <p:spPr bwMode="auto">
            <a:xfrm>
              <a:off x="2752" y="144"/>
              <a:ext cx="3008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u="sng"/>
                <a:t>Read problem and answer following questions</a:t>
              </a:r>
            </a:p>
            <a:p>
              <a:pPr eaLnBrk="1" hangingPunct="1"/>
              <a:r>
                <a:rPr lang="en-US" altLang="en-US" sz="1600"/>
                <a:t>1 .Surface inclined to which plane? -------      VP</a:t>
              </a:r>
            </a:p>
            <a:p>
              <a:pPr eaLnBrk="1" hangingPunct="1"/>
              <a:r>
                <a:rPr lang="en-US" altLang="en-US" sz="1600"/>
                <a:t>2. Assumption for initial position?    ------// to VP</a:t>
              </a:r>
            </a:p>
            <a:p>
              <a:pPr eaLnBrk="1" hangingPunct="1"/>
              <a:r>
                <a:rPr lang="en-US" altLang="en-US" sz="1600"/>
                <a:t>3. So which view will show True shape? ---    FV</a:t>
              </a:r>
            </a:p>
            <a:p>
              <a:pPr eaLnBrk="1" hangingPunct="1"/>
              <a:r>
                <a:rPr lang="en-US" altLang="en-US" sz="1600"/>
                <a:t>4. Which side will be vertical?   ------longest side.</a:t>
              </a:r>
            </a:p>
          </p:txBody>
        </p:sp>
      </p:grp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4491038" y="2701925"/>
            <a:ext cx="0" cy="30003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710238" y="5314950"/>
            <a:ext cx="319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295400" y="5046663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8077200" y="4800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984500" y="2889250"/>
            <a:ext cx="0" cy="271938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116138" y="2701925"/>
            <a:ext cx="23812" cy="28130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2139950" y="5073341"/>
            <a:ext cx="84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rot="2700000">
            <a:off x="3769520" y="5339556"/>
            <a:ext cx="842962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3892550" y="2701925"/>
            <a:ext cx="0" cy="25320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139950" y="2701925"/>
            <a:ext cx="24384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139950" y="48577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2889250" y="3241675"/>
            <a:ext cx="16891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892550" y="2701925"/>
            <a:ext cx="0" cy="215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3892550" y="3263900"/>
            <a:ext cx="561975" cy="159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 flipV="1">
            <a:off x="3892550" y="2701925"/>
            <a:ext cx="561975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92" name="Group 24"/>
          <p:cNvGrpSpPr>
            <a:grpSpLocks/>
          </p:cNvGrpSpPr>
          <p:nvPr/>
        </p:nvGrpSpPr>
        <p:grpSpPr bwMode="auto">
          <a:xfrm rot="-3788652">
            <a:off x="6096794" y="2936081"/>
            <a:ext cx="561975" cy="2157413"/>
            <a:chOff x="1536" y="1152"/>
            <a:chExt cx="288" cy="1104"/>
          </a:xfrm>
        </p:grpSpPr>
        <p:sp>
          <p:nvSpPr>
            <p:cNvPr id="10296" name="Line 25"/>
            <p:cNvSpPr>
              <a:spLocks noChangeShapeType="1"/>
            </p:cNvSpPr>
            <p:nvPr/>
          </p:nvSpPr>
          <p:spPr bwMode="auto">
            <a:xfrm>
              <a:off x="1536" y="115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26"/>
            <p:cNvSpPr>
              <a:spLocks noChangeShapeType="1"/>
            </p:cNvSpPr>
            <p:nvPr/>
          </p:nvSpPr>
          <p:spPr bwMode="auto">
            <a:xfrm flipV="1">
              <a:off x="1536" y="1440"/>
              <a:ext cx="28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27"/>
            <p:cNvSpPr>
              <a:spLocks noChangeShapeType="1"/>
            </p:cNvSpPr>
            <p:nvPr/>
          </p:nvSpPr>
          <p:spPr bwMode="auto">
            <a:xfrm flipH="1" flipV="1">
              <a:off x="1536" y="115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5299075" y="3640138"/>
            <a:ext cx="0" cy="15001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6049963" y="3359150"/>
            <a:ext cx="0" cy="23431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7221538" y="4389438"/>
            <a:ext cx="0" cy="93821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5299075" y="5046663"/>
            <a:ext cx="750888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6049963" y="5046663"/>
            <a:ext cx="121920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5299075" y="5046663"/>
            <a:ext cx="197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2139950" y="2701925"/>
            <a:ext cx="0" cy="215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H="1">
            <a:off x="2139950" y="3276803"/>
            <a:ext cx="844550" cy="15809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2139950" y="2701925"/>
            <a:ext cx="8445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6518275" y="4389438"/>
            <a:ext cx="12192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6799263" y="4764088"/>
            <a:ext cx="563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30</a:t>
            </a:r>
            <a:r>
              <a:rPr lang="en-US" altLang="en-US" sz="12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044950" y="4999038"/>
            <a:ext cx="5032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45</a:t>
            </a:r>
            <a:r>
              <a:rPr lang="en-US" altLang="en-US" sz="12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808" name="Arc 40"/>
          <p:cNvSpPr>
            <a:spLocks/>
          </p:cNvSpPr>
          <p:nvPr/>
        </p:nvSpPr>
        <p:spPr bwMode="auto">
          <a:xfrm rot="11655191" flipH="1">
            <a:off x="6802438" y="4616450"/>
            <a:ext cx="280987" cy="431800"/>
          </a:xfrm>
          <a:custGeom>
            <a:avLst/>
            <a:gdLst>
              <a:gd name="T0" fmla="*/ 88394 w 21600"/>
              <a:gd name="T1" fmla="*/ 431800 h 33134"/>
              <a:gd name="T2" fmla="*/ 114606 w 21600"/>
              <a:gd name="T3" fmla="*/ 0 h 33134"/>
              <a:gd name="T4" fmla="*/ 280987 w 21600"/>
              <a:gd name="T5" fmla="*/ 226834 h 33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3134" fill="none" extrusionOk="0">
                <a:moveTo>
                  <a:pt x="6794" y="33134"/>
                </a:moveTo>
                <a:cubicBezTo>
                  <a:pt x="2458" y="29052"/>
                  <a:pt x="0" y="23361"/>
                  <a:pt x="0" y="17406"/>
                </a:cubicBezTo>
                <a:cubicBezTo>
                  <a:pt x="0" y="10532"/>
                  <a:pt x="3271" y="4069"/>
                  <a:pt x="8809" y="-1"/>
                </a:cubicBezTo>
              </a:path>
              <a:path w="21600" h="33134" stroke="0" extrusionOk="0">
                <a:moveTo>
                  <a:pt x="6794" y="33134"/>
                </a:moveTo>
                <a:cubicBezTo>
                  <a:pt x="2458" y="29052"/>
                  <a:pt x="0" y="23361"/>
                  <a:pt x="0" y="17406"/>
                </a:cubicBezTo>
                <a:cubicBezTo>
                  <a:pt x="0" y="10532"/>
                  <a:pt x="3271" y="4069"/>
                  <a:pt x="8809" y="-1"/>
                </a:cubicBezTo>
                <a:lnTo>
                  <a:pt x="21600" y="17406"/>
                </a:lnTo>
                <a:lnTo>
                  <a:pt x="6794" y="331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3517900" y="2514600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3517900" y="4483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4360863" y="2982913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4302125" y="5632450"/>
            <a:ext cx="225107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3611563" y="48577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2913063" y="4886016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1836738" y="2514600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1881188" y="4849504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7127875" y="4999038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1822450" y="4576763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1905000" y="5025716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5087938" y="494030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3740150" y="49990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822" name="Text Box 54"/>
          <p:cNvSpPr txBox="1">
            <a:spLocks noChangeArrowheads="1"/>
          </p:cNvSpPr>
          <p:nvPr/>
        </p:nvSpPr>
        <p:spPr bwMode="auto">
          <a:xfrm>
            <a:off x="4248150" y="55054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4954588" y="3616325"/>
            <a:ext cx="379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7081838" y="4389438"/>
            <a:ext cx="38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5862638" y="3170238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>
                <a:latin typeface="Times New Roman" panose="02020603050405020304" pitchFamily="18" charset="0"/>
              </a:rPr>
              <a:t>1  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2984500" y="2889250"/>
            <a:ext cx="34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endParaRPr lang="en-US" altLang="en-US" sz="1600" baseline="-25000">
              <a:latin typeface="Times New Roman" panose="02020603050405020304" pitchFamily="18" charset="0"/>
            </a:endParaRP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4495800" y="1828800"/>
            <a:ext cx="4648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i="1" u="sng" dirty="0"/>
              <a:t>Hence begin with FV, draw triangle above X-Y </a:t>
            </a:r>
          </a:p>
          <a:p>
            <a:pPr algn="ctr" eaLnBrk="1" hangingPunct="1"/>
            <a:r>
              <a:rPr lang="en-US" altLang="en-US" sz="1600" b="1" i="1" u="sng" dirty="0"/>
              <a:t>keeping longest side vertical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.</a:t>
            </a:r>
            <a:endParaRPr lang="en-US" altLang="en-US" sz="2400" b="1" i="1" u="sng" dirty="0"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1788055" y="5834063"/>
            <a:ext cx="1499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// to VP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3266409" y="5838825"/>
            <a:ext cx="2074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inclined to VP</a:t>
            </a:r>
          </a:p>
        </p:txBody>
      </p: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5310031" y="2895600"/>
            <a:ext cx="18053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Side inclined to HP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B5BB17-A3E0-4009-BAB3-CF959AEF45B4}"/>
                  </a:ext>
                </a:extLst>
              </p14:cNvPr>
              <p14:cNvContentPartPr/>
              <p14:nvPr/>
            </p14:nvContentPartPr>
            <p14:xfrm>
              <a:off x="1276200" y="184320"/>
              <a:ext cx="495720" cy="31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B5BB17-A3E0-4009-BAB3-CF959AEF4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6840" y="174960"/>
                <a:ext cx="51444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033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9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0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9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4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77" grpId="0" autoUpdateAnimBg="0"/>
      <p:bldP spid="32778" grpId="0" animBg="1"/>
      <p:bldP spid="32779" grpId="0" autoUpdateAnimBg="0"/>
      <p:bldP spid="32780" grpId="0" autoUpdateAnimBg="0"/>
      <p:bldP spid="32781" grpId="0" animBg="1"/>
      <p:bldP spid="32782" grpId="0" animBg="1"/>
      <p:bldP spid="32783" grpId="0" animBg="1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  <p:bldP spid="32790" grpId="0" animBg="1"/>
      <p:bldP spid="32791" grpId="0" animBg="1"/>
      <p:bldP spid="32796" grpId="0" animBg="1"/>
      <p:bldP spid="32797" grpId="0" animBg="1"/>
      <p:bldP spid="32798" grpId="0" animBg="1"/>
      <p:bldP spid="32799" grpId="0" animBg="1"/>
      <p:bldP spid="32800" grpId="0" animBg="1"/>
      <p:bldP spid="32801" grpId="0" animBg="1"/>
      <p:bldP spid="32802" grpId="0" animBg="1"/>
      <p:bldP spid="32803" grpId="0" animBg="1"/>
      <p:bldP spid="32804" grpId="0" animBg="1"/>
      <p:bldP spid="32805" grpId="0" animBg="1"/>
      <p:bldP spid="32806" grpId="0" autoUpdateAnimBg="0"/>
      <p:bldP spid="32807" grpId="0" autoUpdateAnimBg="0"/>
      <p:bldP spid="32808" grpId="0" animBg="1"/>
      <p:bldP spid="32809" grpId="0" autoUpdateAnimBg="0"/>
      <p:bldP spid="32810" grpId="0" autoUpdateAnimBg="0"/>
      <p:bldP spid="32811" grpId="0" autoUpdateAnimBg="0"/>
      <p:bldP spid="32812" grpId="0" animBg="1"/>
      <p:bldP spid="32813" grpId="0" autoUpdateAnimBg="0"/>
      <p:bldP spid="32814" grpId="0" autoUpdateAnimBg="0"/>
      <p:bldP spid="32815" grpId="0" autoUpdateAnimBg="0"/>
      <p:bldP spid="32816" grpId="0" autoUpdateAnimBg="0"/>
      <p:bldP spid="32817" grpId="0" autoUpdateAnimBg="0"/>
      <p:bldP spid="32818" grpId="0" autoUpdateAnimBg="0"/>
      <p:bldP spid="32819" grpId="0" autoUpdateAnimBg="0"/>
      <p:bldP spid="32820" grpId="0" autoUpdateAnimBg="0"/>
      <p:bldP spid="32821" grpId="0" autoUpdateAnimBg="0"/>
      <p:bldP spid="32822" grpId="0" autoUpdateAnimBg="0"/>
      <p:bldP spid="32823" grpId="0" autoUpdateAnimBg="0"/>
      <p:bldP spid="32824" grpId="0" autoUpdateAnimBg="0"/>
      <p:bldP spid="32825" grpId="0" autoUpdateAnimBg="0"/>
      <p:bldP spid="32826" grpId="0" autoUpdateAnimBg="0"/>
      <p:bldP spid="32827" grpId="0"/>
      <p:bldP spid="32828" grpId="0" autoUpdateAnimBg="0"/>
      <p:bldP spid="32829" grpId="0" autoUpdateAnimBg="0"/>
      <p:bldP spid="328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314700" y="5867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484563" y="2951163"/>
            <a:ext cx="0" cy="31369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400550" y="5683250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57200" y="5402263"/>
            <a:ext cx="634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699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415088" y="49117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2214563" y="3146425"/>
            <a:ext cx="0" cy="28432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1311275" y="2951163"/>
            <a:ext cx="25400" cy="294163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336675" y="5414962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2700000">
            <a:off x="2797969" y="5695156"/>
            <a:ext cx="8826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2898775" y="2951163"/>
            <a:ext cx="0" cy="264636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1336675" y="2951163"/>
            <a:ext cx="25384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1336675" y="5205413"/>
            <a:ext cx="253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2117725" y="3514725"/>
            <a:ext cx="175736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2898775" y="2951163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2898775" y="3538538"/>
            <a:ext cx="585788" cy="166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 flipV="1">
            <a:off x="2898775" y="2951163"/>
            <a:ext cx="585788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rot="-3788652">
            <a:off x="4961732" y="3461543"/>
            <a:ext cx="0" cy="2246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rot="17811348" flipV="1">
            <a:off x="5062538" y="3625850"/>
            <a:ext cx="587375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rot="-3788652" flipH="1" flipV="1">
            <a:off x="4060825" y="3652838"/>
            <a:ext cx="588963" cy="585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3973513" y="3930650"/>
            <a:ext cx="0" cy="15700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754563" y="3636963"/>
            <a:ext cx="0" cy="24511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975350" y="4714875"/>
            <a:ext cx="0" cy="9810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3973513" y="5402263"/>
            <a:ext cx="78105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V="1">
            <a:off x="4754563" y="5402263"/>
            <a:ext cx="127000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3973513" y="5402263"/>
            <a:ext cx="205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1336675" y="2951163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H="1">
            <a:off x="1336675" y="3440113"/>
            <a:ext cx="877888" cy="176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1336675" y="2951163"/>
            <a:ext cx="877888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057525" y="5353050"/>
            <a:ext cx="5254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45</a:t>
            </a:r>
            <a:r>
              <a:rPr lang="en-US" altLang="en-US" sz="12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508250" y="2754313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508250" y="4813300"/>
            <a:ext cx="388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387725" y="324485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3216275" y="6015038"/>
            <a:ext cx="23447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606675" y="52054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141538" y="5221287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020763" y="2754313"/>
            <a:ext cx="412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1068388" y="51816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5878513" y="5353050"/>
            <a:ext cx="42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1006475" y="4911725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092200" y="53657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3752850" y="5291138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740025" y="53530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3643313" y="3906838"/>
            <a:ext cx="379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5829300" y="4714875"/>
            <a:ext cx="388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559300" y="3440113"/>
            <a:ext cx="482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>
                <a:latin typeface="Times New Roman" panose="02020603050405020304" pitchFamily="18" charset="0"/>
              </a:rPr>
              <a:t>1  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2214563" y="314642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endParaRPr lang="en-US" altLang="en-US" sz="1600" baseline="-25000">
              <a:latin typeface="Times New Roman" panose="02020603050405020304" pitchFamily="18" charset="0"/>
            </a:endParaRP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3973513" y="49117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3973513" y="41021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3655749" y="4592638"/>
            <a:ext cx="4873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/>
              <a:t>35</a:t>
            </a:r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>
            <a:off x="5926138" y="5095875"/>
            <a:ext cx="585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Line 53"/>
          <p:cNvSpPr>
            <a:spLocks noChangeShapeType="1"/>
          </p:cNvSpPr>
          <p:nvPr/>
        </p:nvSpPr>
        <p:spPr bwMode="auto">
          <a:xfrm>
            <a:off x="6316663" y="53768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>
            <a:off x="6316663" y="46053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6112668" y="5129784"/>
            <a:ext cx="322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10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228600" y="76200"/>
            <a:ext cx="3657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3399"/>
                </a:solidFill>
              </a:rPr>
              <a:t>Problem 9b:</a:t>
            </a:r>
          </a:p>
          <a:p>
            <a:pPr eaLnBrk="1" hangingPunct="1"/>
            <a:r>
              <a:rPr lang="en-US" altLang="en-US" sz="1400" dirty="0"/>
              <a:t>A 30</a:t>
            </a:r>
            <a:r>
              <a:rPr lang="en-US" altLang="en-US" sz="1400" baseline="30000" dirty="0"/>
              <a:t>0</a:t>
            </a:r>
            <a:r>
              <a:rPr lang="en-US" altLang="en-US" sz="1400" dirty="0"/>
              <a:t> – 60</a:t>
            </a:r>
            <a:r>
              <a:rPr lang="en-US" altLang="en-US" sz="1400" baseline="30000" dirty="0"/>
              <a:t>0 </a:t>
            </a:r>
            <a:r>
              <a:rPr lang="en-US" altLang="en-US" sz="1400" dirty="0"/>
              <a:t> set square of longest side</a:t>
            </a:r>
          </a:p>
          <a:p>
            <a:pPr eaLnBrk="1" hangingPunct="1"/>
            <a:r>
              <a:rPr lang="en-US" altLang="en-US" sz="1400" dirty="0"/>
              <a:t>100 mm long is in VP and it’s surface</a:t>
            </a:r>
          </a:p>
          <a:p>
            <a:pPr eaLnBrk="1" hangingPunct="1"/>
            <a:r>
              <a:rPr lang="en-US" altLang="en-US" sz="1400" dirty="0"/>
              <a:t>45</a:t>
            </a:r>
            <a:r>
              <a:rPr lang="en-US" altLang="en-US" sz="1400" baseline="30000" dirty="0"/>
              <a:t>0 </a:t>
            </a:r>
            <a:r>
              <a:rPr lang="en-US" altLang="en-US" sz="1400" dirty="0"/>
              <a:t> inclined to VP. One end of longest</a:t>
            </a:r>
          </a:p>
          <a:p>
            <a:pPr eaLnBrk="1" hangingPunct="1"/>
            <a:r>
              <a:rPr lang="en-US" altLang="en-US" sz="1400" dirty="0"/>
              <a:t>side is 10 mm and other end is 35 mm </a:t>
            </a:r>
          </a:p>
          <a:p>
            <a:pPr eaLnBrk="1" hangingPunct="1"/>
            <a:r>
              <a:rPr lang="en-US" altLang="en-US" sz="1400" dirty="0"/>
              <a:t>above HP. Draw it’s projections</a:t>
            </a:r>
          </a:p>
          <a:p>
            <a:pPr eaLnBrk="1" hangingPunct="1"/>
            <a:endParaRPr lang="en-US" altLang="en-US" sz="1400" b="1" dirty="0"/>
          </a:p>
          <a:p>
            <a:pPr eaLnBrk="1" hangingPunct="1"/>
            <a:r>
              <a:rPr lang="en-US" altLang="en-US" sz="1600" b="1" dirty="0"/>
              <a:t>(Surface inclination directly given.</a:t>
            </a:r>
          </a:p>
          <a:p>
            <a:pPr eaLnBrk="1" hangingPunct="1"/>
            <a:r>
              <a:rPr lang="en-US" altLang="en-US" sz="1600" b="1" dirty="0"/>
              <a:t>Side inclination indirectly given</a:t>
            </a:r>
            <a:r>
              <a:rPr lang="en-US" altLang="en-US" sz="1600" dirty="0"/>
              <a:t>)</a:t>
            </a: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3886200" y="0"/>
            <a:ext cx="4775200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u="sng"/>
              <a:t>Read problem and answer following questions</a:t>
            </a:r>
          </a:p>
          <a:p>
            <a:pPr eaLnBrk="1" hangingPunct="1"/>
            <a:r>
              <a:rPr lang="en-US" altLang="en-US" sz="1600"/>
              <a:t>1 .Surface inclined to which plane? -------      VP</a:t>
            </a:r>
          </a:p>
          <a:p>
            <a:pPr eaLnBrk="1" hangingPunct="1"/>
            <a:r>
              <a:rPr lang="en-US" altLang="en-US" sz="1600"/>
              <a:t>2. Assumption for initial position?    ------// to VP</a:t>
            </a:r>
          </a:p>
          <a:p>
            <a:pPr eaLnBrk="1" hangingPunct="1"/>
            <a:r>
              <a:rPr lang="en-US" altLang="en-US" sz="1600"/>
              <a:t>3. So which view will show True shape? ---    FV</a:t>
            </a:r>
          </a:p>
          <a:p>
            <a:pPr eaLnBrk="1" hangingPunct="1"/>
            <a:r>
              <a:rPr lang="en-US" altLang="en-US" sz="1600"/>
              <a:t>4. Which side will be vertical?   ------longest side.</a:t>
            </a:r>
          </a:p>
          <a:p>
            <a:pPr algn="ctr" eaLnBrk="1" hangingPunct="1"/>
            <a:endParaRPr lang="en-US" altLang="en-US" sz="1600" b="1" i="1" u="sng"/>
          </a:p>
          <a:p>
            <a:pPr algn="ctr" eaLnBrk="1" hangingPunct="1"/>
            <a:r>
              <a:rPr lang="en-US" altLang="en-US" sz="1600" b="1" i="1" u="sng"/>
              <a:t>Hence begin with FV, draw triangle above X-Y </a:t>
            </a:r>
          </a:p>
          <a:p>
            <a:pPr algn="ctr" eaLnBrk="1" hangingPunct="1"/>
            <a:r>
              <a:rPr lang="en-US" altLang="en-US" sz="1600" b="1" i="1" u="sng"/>
              <a:t>keeping longest side vertical</a:t>
            </a:r>
            <a:r>
              <a:rPr lang="en-US" altLang="en-US" b="1" i="1" u="sng">
                <a:latin typeface="Times New Roman" panose="02020603050405020304" pitchFamily="18" charset="0"/>
              </a:rPr>
              <a:t>.</a:t>
            </a:r>
            <a:endParaRPr lang="en-US" altLang="en-US" sz="2400" b="1" i="1" u="sng">
              <a:latin typeface="Times New Roman" panose="02020603050405020304" pitchFamily="18" charset="0"/>
            </a:endParaRP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3581400" y="4105275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Oval 59"/>
          <p:cNvSpPr>
            <a:spLocks noChangeArrowheads="1"/>
          </p:cNvSpPr>
          <p:nvPr/>
        </p:nvSpPr>
        <p:spPr bwMode="auto">
          <a:xfrm>
            <a:off x="3962400" y="40497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76" name="Oval 60"/>
          <p:cNvSpPr>
            <a:spLocks noChangeArrowheads="1"/>
          </p:cNvSpPr>
          <p:nvPr/>
        </p:nvSpPr>
        <p:spPr bwMode="auto">
          <a:xfrm>
            <a:off x="5915025" y="50498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    </a:t>
            </a:r>
          </a:p>
        </p:txBody>
      </p:sp>
      <p:sp>
        <p:nvSpPr>
          <p:cNvPr id="34877" name="Text Box 61"/>
          <p:cNvSpPr txBox="1">
            <a:spLocks noChangeArrowheads="1"/>
          </p:cNvSpPr>
          <p:nvPr/>
        </p:nvSpPr>
        <p:spPr bwMode="auto">
          <a:xfrm>
            <a:off x="3948113" y="2075003"/>
            <a:ext cx="48545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 dirty="0">
                <a:solidFill>
                  <a:srgbClr val="FF3300"/>
                </a:solidFill>
              </a:rPr>
              <a:t>First TWO steps are similar to previous problem.</a:t>
            </a:r>
          </a:p>
          <a:p>
            <a:pPr eaLnBrk="1" hangingPunct="1"/>
            <a:r>
              <a:rPr lang="en-US" altLang="en-US" sz="1500" b="1" dirty="0">
                <a:solidFill>
                  <a:schemeClr val="accent2"/>
                </a:solidFill>
              </a:rPr>
              <a:t>Note the manner in which side inclination is given.</a:t>
            </a:r>
          </a:p>
          <a:p>
            <a:pPr eaLnBrk="1" hangingPunct="1"/>
            <a:r>
              <a:rPr lang="en-US" altLang="en-US" sz="1500" b="1" dirty="0">
                <a:solidFill>
                  <a:srgbClr val="FF3300"/>
                </a:solidFill>
              </a:rPr>
              <a:t>End A  35 mm above HP &amp; End B is 10 mm above HP.</a:t>
            </a:r>
          </a:p>
          <a:p>
            <a:pPr eaLnBrk="1" hangingPunct="1"/>
            <a:r>
              <a:rPr lang="en-US" altLang="en-US" sz="1500" b="1" dirty="0">
                <a:solidFill>
                  <a:schemeClr val="accent2"/>
                </a:solidFill>
              </a:rPr>
              <a:t>So redraw 2</a:t>
            </a:r>
            <a:r>
              <a:rPr lang="en-US" altLang="en-US" sz="1500" b="1" baseline="30000" dirty="0">
                <a:solidFill>
                  <a:schemeClr val="accent2"/>
                </a:solidFill>
              </a:rPr>
              <a:t>nd</a:t>
            </a:r>
            <a:r>
              <a:rPr lang="en-US" altLang="en-US" sz="1500" b="1" dirty="0">
                <a:solidFill>
                  <a:schemeClr val="accent2"/>
                </a:solidFill>
              </a:rPr>
              <a:t> FV as final FV placing these ends as said.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3DEFE5-69E2-423E-B395-D60556E6ACEE}"/>
                  </a:ext>
                </a:extLst>
              </p14:cNvPr>
              <p14:cNvContentPartPr/>
              <p14:nvPr/>
            </p14:nvContentPartPr>
            <p14:xfrm>
              <a:off x="1384200" y="108000"/>
              <a:ext cx="559080" cy="29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3DEFE5-69E2-423E-B395-D60556E6AC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98640"/>
                <a:ext cx="5778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4994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284913" y="51054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65500" y="4672013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1295400"/>
            <a:ext cx="1828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1066800"/>
            <a:ext cx="44958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76600" y="762000"/>
            <a:ext cx="34290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Plane Inclined to Both RPs</a:t>
            </a:r>
          </a:p>
        </p:txBody>
      </p:sp>
      <p:sp>
        <p:nvSpPr>
          <p:cNvPr id="15368" name="TextBox 4"/>
          <p:cNvSpPr txBox="1">
            <a:spLocks noChangeArrowheads="1"/>
          </p:cNvSpPr>
          <p:nvPr/>
        </p:nvSpPr>
        <p:spPr bwMode="auto">
          <a:xfrm>
            <a:off x="304800" y="6858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" panose="02020603050405020304" pitchFamily="18" charset="0"/>
              </a:rPr>
              <a:t>A square lamina of 50 mm side rests on one of the corners on the HP. The diagonal through that corner makes 30</a:t>
            </a:r>
            <a:r>
              <a:rPr lang="en-US" altLang="en-US" baseline="30000">
                <a:latin typeface="Times" panose="02020603050405020304" pitchFamily="18" charset="0"/>
              </a:rPr>
              <a:t>o</a:t>
            </a:r>
            <a:r>
              <a:rPr lang="en-US" altLang="en-US">
                <a:latin typeface="Times" panose="02020603050405020304" pitchFamily="18" charset="0"/>
              </a:rPr>
              <a:t> to the VP. The two sides containing this corner make equal inclination with HP. The surface of the lamina makes 45</a:t>
            </a:r>
            <a:r>
              <a:rPr lang="en-US" altLang="en-US" baseline="30000">
                <a:latin typeface="Times" panose="02020603050405020304" pitchFamily="18" charset="0"/>
              </a:rPr>
              <a:t>o</a:t>
            </a:r>
            <a:r>
              <a:rPr lang="en-US" altLang="en-US">
                <a:latin typeface="Times" panose="02020603050405020304" pitchFamily="18" charset="0"/>
              </a:rPr>
              <a:t> to the HP. Draw the TV and FV of the lamina.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514600"/>
            <a:ext cx="2286000" cy="228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2514600"/>
            <a:ext cx="0" cy="2286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4800" y="25146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800" y="4800600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3" name="TextBox 11"/>
          <p:cNvSpPr txBox="1">
            <a:spLocks noChangeArrowheads="1"/>
          </p:cNvSpPr>
          <p:nvPr/>
        </p:nvSpPr>
        <p:spPr bwMode="auto">
          <a:xfrm>
            <a:off x="304800" y="3429000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50</a:t>
            </a:r>
          </a:p>
        </p:txBody>
      </p:sp>
      <p:sp>
        <p:nvSpPr>
          <p:cNvPr id="17" name="Arc 16"/>
          <p:cNvSpPr/>
          <p:nvPr/>
        </p:nvSpPr>
        <p:spPr>
          <a:xfrm>
            <a:off x="3429000" y="2895600"/>
            <a:ext cx="914400" cy="914400"/>
          </a:xfrm>
          <a:prstGeom prst="arc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 rot="2655898">
            <a:off x="5241925" y="2498725"/>
            <a:ext cx="2286000" cy="228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4456113"/>
            <a:ext cx="3124200" cy="969962"/>
            <a:chOff x="4800600" y="4456206"/>
            <a:chExt cx="3124200" cy="969189"/>
          </a:xfrm>
        </p:grpSpPr>
        <p:sp>
          <p:nvSpPr>
            <p:cNvPr id="20" name="Arc 19"/>
            <p:cNvSpPr/>
            <p:nvPr/>
          </p:nvSpPr>
          <p:spPr>
            <a:xfrm rot="2585628">
              <a:off x="6259513" y="4511724"/>
              <a:ext cx="914400" cy="91367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800600" y="5257254"/>
              <a:ext cx="3124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 rot="13383211">
              <a:off x="5526088" y="4456206"/>
              <a:ext cx="914400" cy="91367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067300" y="4724400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45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00900" y="473551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12572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5" grpId="0" animBg="1"/>
      <p:bldP spid="14" grpId="0" animBg="1"/>
      <p:bldP spid="13" grpId="0" animBg="1"/>
      <p:bldP spid="18" grpId="0" animBg="1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dirty="0"/>
              <a:t>Plane Inclined to Both RPs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19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" pitchFamily="18" charset="0"/>
              </a:rPr>
              <a:t>Problem 10:</a:t>
            </a:r>
            <a:r>
              <a:rPr lang="en-US" dirty="0">
                <a:latin typeface="Times" pitchFamily="18" charset="0"/>
              </a:rPr>
              <a:t> A square lamina of 50 mm side rests on one of the corners on the HP. The diagonal through that corner makes 30</a:t>
            </a:r>
            <a:r>
              <a:rPr lang="en-US" baseline="30000" dirty="0">
                <a:latin typeface="Times" pitchFamily="18" charset="0"/>
              </a:rPr>
              <a:t>o</a:t>
            </a:r>
            <a:r>
              <a:rPr lang="en-US" dirty="0">
                <a:latin typeface="Times" pitchFamily="18" charset="0"/>
              </a:rPr>
              <a:t> to the VP. The two sides containing this corner make equal inclination with HP. The surface of the lamina makes 45</a:t>
            </a:r>
            <a:r>
              <a:rPr lang="en-US" baseline="30000" dirty="0">
                <a:latin typeface="Times" pitchFamily="18" charset="0"/>
              </a:rPr>
              <a:t>o</a:t>
            </a:r>
            <a:r>
              <a:rPr lang="en-US" dirty="0">
                <a:latin typeface="Times" pitchFamily="18" charset="0"/>
              </a:rPr>
              <a:t> to the HP. Draw the TV and FV of the lamina.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09508" y="3200400"/>
            <a:ext cx="8221768" cy="381000"/>
            <a:chOff x="609508" y="3200400"/>
            <a:chExt cx="8221768" cy="3810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914400" y="3429000"/>
              <a:ext cx="76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9508" y="32120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534400" y="32004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10" name="Arc 109"/>
          <p:cNvSpPr/>
          <p:nvPr/>
        </p:nvSpPr>
        <p:spPr>
          <a:xfrm>
            <a:off x="658368" y="3974592"/>
            <a:ext cx="914400" cy="914400"/>
          </a:xfrm>
          <a:prstGeom prst="arc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95400" y="37850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091184" y="3429000"/>
            <a:ext cx="1956816" cy="2438400"/>
            <a:chOff x="1091184" y="3429000"/>
            <a:chExt cx="1956816" cy="2438400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1091184" y="3429000"/>
              <a:ext cx="0" cy="1447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069592" y="3429000"/>
              <a:ext cx="0" cy="243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048000" y="3429000"/>
              <a:ext cx="0" cy="1447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71526" y="3657600"/>
            <a:ext cx="2558924" cy="2502932"/>
            <a:chOff x="771526" y="3657600"/>
            <a:chExt cx="2558924" cy="2502932"/>
          </a:xfrm>
        </p:grpSpPr>
        <p:sp>
          <p:nvSpPr>
            <p:cNvPr id="103" name="Rectangle 102"/>
            <p:cNvSpPr/>
            <p:nvPr/>
          </p:nvSpPr>
          <p:spPr>
            <a:xfrm rot="2691788">
              <a:off x="1392335" y="4211735"/>
              <a:ext cx="1371600" cy="1371600"/>
            </a:xfrm>
            <a:prstGeom prst="rect">
              <a:avLst/>
            </a:prstGeom>
            <a:noFill/>
            <a:ln w="1079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1526" y="47360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905000" y="579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048000" y="47360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81200" y="3657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942418" y="3059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52600" y="30480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b’, d’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95600" y="3048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1066800" y="3400009"/>
            <a:ext cx="2020824" cy="91440"/>
            <a:chOff x="1066800" y="3389376"/>
            <a:chExt cx="2020824" cy="91440"/>
          </a:xfrm>
        </p:grpSpPr>
        <p:sp>
          <p:nvSpPr>
            <p:cNvPr id="113" name="Oval 112"/>
            <p:cNvSpPr/>
            <p:nvPr/>
          </p:nvSpPr>
          <p:spPr>
            <a:xfrm>
              <a:off x="1066800" y="3392424"/>
              <a:ext cx="76200" cy="76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045208" y="3389376"/>
              <a:ext cx="76200" cy="76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011424" y="3404616"/>
              <a:ext cx="76200" cy="76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1101230" y="3415352"/>
              <a:ext cx="19467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751933" y="1676400"/>
            <a:ext cx="1810580" cy="1813396"/>
            <a:chOff x="3751933" y="1676400"/>
            <a:chExt cx="1810580" cy="1813396"/>
          </a:xfrm>
        </p:grpSpPr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3815243" y="1676400"/>
              <a:ext cx="1747270" cy="17479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Arc 130"/>
            <p:cNvSpPr/>
            <p:nvPr/>
          </p:nvSpPr>
          <p:spPr>
            <a:xfrm rot="2528435">
              <a:off x="3751933" y="2932895"/>
              <a:ext cx="621299" cy="55690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05696" y="2983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 rot="18933067">
            <a:off x="3495393" y="2706142"/>
            <a:ext cx="2020824" cy="91440"/>
            <a:chOff x="1066800" y="3389376"/>
            <a:chExt cx="2020824" cy="91440"/>
          </a:xfrm>
        </p:grpSpPr>
        <p:sp>
          <p:nvSpPr>
            <p:cNvPr id="135" name="Oval 134"/>
            <p:cNvSpPr/>
            <p:nvPr/>
          </p:nvSpPr>
          <p:spPr>
            <a:xfrm>
              <a:off x="1066800" y="3392424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045208" y="3389376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11424" y="3404616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V="1">
              <a:off x="1101230" y="3429000"/>
              <a:ext cx="19467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3568600" y="2983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a1’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91000" y="2020669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b1’</a:t>
            </a:r>
          </a:p>
          <a:p>
            <a:r>
              <a:rPr lang="en-US" dirty="0"/>
              <a:t>d1’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876824" y="16764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c1’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3819526" y="2069542"/>
            <a:ext cx="1376373" cy="3938353"/>
            <a:chOff x="3819526" y="2069542"/>
            <a:chExt cx="1376373" cy="3938353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3819526" y="3424237"/>
              <a:ext cx="0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511598" y="2749299"/>
              <a:ext cx="0" cy="3258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195887" y="2069542"/>
              <a:ext cx="12" cy="2831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114422" y="3938585"/>
            <a:ext cx="4267200" cy="1928815"/>
            <a:chOff x="1114422" y="3938585"/>
            <a:chExt cx="4267200" cy="1928815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2077291" y="3938585"/>
              <a:ext cx="24375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114422" y="4900615"/>
              <a:ext cx="426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82062" y="5867400"/>
              <a:ext cx="25137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3473908" y="4572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419600" y="5791200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163132" y="4583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191000" y="3657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3829052" y="3927670"/>
            <a:ext cx="1371601" cy="1939730"/>
            <a:chOff x="3810000" y="3943348"/>
            <a:chExt cx="1371601" cy="19050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3810000" y="3943348"/>
              <a:ext cx="681037" cy="933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491037" y="3943348"/>
              <a:ext cx="690563" cy="933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4491037" y="4876800"/>
              <a:ext cx="690564" cy="971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 flipV="1">
              <a:off x="3810000" y="4876800"/>
              <a:ext cx="681037" cy="971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TextBox 199"/>
          <p:cNvSpPr txBox="1"/>
          <p:nvPr/>
        </p:nvSpPr>
        <p:spPr>
          <a:xfrm>
            <a:off x="5410201" y="5867400"/>
            <a:ext cx="3505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 diagonal is already inclined at 45</a:t>
            </a:r>
            <a:r>
              <a:rPr lang="en-US" baseline="30000" dirty="0"/>
              <a:t>o</a:t>
            </a:r>
            <a:r>
              <a:rPr lang="en-US" dirty="0"/>
              <a:t> to HP. Find apparent angle.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5855208" y="3102884"/>
            <a:ext cx="3157708" cy="1456924"/>
            <a:chOff x="5855208" y="3102884"/>
            <a:chExt cx="3157708" cy="1456924"/>
          </a:xfrm>
        </p:grpSpPr>
        <p:sp>
          <p:nvSpPr>
            <p:cNvPr id="197" name="Arc 196"/>
            <p:cNvSpPr/>
            <p:nvPr/>
          </p:nvSpPr>
          <p:spPr>
            <a:xfrm rot="12028996">
              <a:off x="8098516" y="3102884"/>
              <a:ext cx="914400" cy="914400"/>
            </a:xfrm>
            <a:prstGeom prst="arc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15340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5855208" y="4559808"/>
              <a:ext cx="3124200" cy="0"/>
            </a:xfrm>
            <a:prstGeom prst="line">
              <a:avLst/>
            </a:prstGeom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6324600" y="4114800"/>
            <a:ext cx="1905000" cy="1041400"/>
            <a:chOff x="6400800" y="4191000"/>
            <a:chExt cx="1905000" cy="1041400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6400800" y="4724400"/>
              <a:ext cx="1905000" cy="0"/>
            </a:xfrm>
            <a:prstGeom prst="line">
              <a:avLst/>
            </a:prstGeom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/>
          </p:nvSpPr>
          <p:spPr>
            <a:xfrm>
              <a:off x="6477000" y="51562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8140700" y="4191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324600" y="5105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001000" y="41148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5600700" y="4140200"/>
            <a:ext cx="3048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0" idx="0"/>
          </p:cNvCxnSpPr>
          <p:nvPr/>
        </p:nvCxnSpPr>
        <p:spPr>
          <a:xfrm flipV="1">
            <a:off x="6472237" y="4121908"/>
            <a:ext cx="962855" cy="983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064708" y="4724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302500" y="3810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grpSp>
        <p:nvGrpSpPr>
          <p:cNvPr id="225" name="Group 224"/>
          <p:cNvGrpSpPr/>
          <p:nvPr/>
        </p:nvGrpSpPr>
        <p:grpSpPr>
          <a:xfrm rot="18987666">
            <a:off x="6267990" y="3697732"/>
            <a:ext cx="1371601" cy="1905000"/>
            <a:chOff x="3810000" y="3943348"/>
            <a:chExt cx="1371601" cy="1905000"/>
          </a:xfrm>
        </p:grpSpPr>
        <p:cxnSp>
          <p:nvCxnSpPr>
            <p:cNvPr id="226" name="Straight Connector 225"/>
            <p:cNvCxnSpPr/>
            <p:nvPr/>
          </p:nvCxnSpPr>
          <p:spPr>
            <a:xfrm flipV="1">
              <a:off x="3810000" y="3943348"/>
              <a:ext cx="681037" cy="93345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491037" y="3943348"/>
              <a:ext cx="690563" cy="93345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>
              <a:off x="4491037" y="4876800"/>
              <a:ext cx="690564" cy="97154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 flipV="1">
              <a:off x="3810000" y="4876800"/>
              <a:ext cx="681037" cy="97154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0" name="TextBox 229"/>
          <p:cNvSpPr txBox="1"/>
          <p:nvPr/>
        </p:nvSpPr>
        <p:spPr>
          <a:xfrm>
            <a:off x="6064708" y="4724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7296732" y="3821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6296025" y="2057400"/>
            <a:ext cx="1311275" cy="3289300"/>
            <a:chOff x="6296025" y="2057400"/>
            <a:chExt cx="1311275" cy="3289300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6445250" y="3429000"/>
              <a:ext cx="0" cy="1682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7607300" y="2743200"/>
              <a:ext cx="0" cy="260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6296025" y="2057400"/>
              <a:ext cx="0" cy="1908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7435850" y="2057400"/>
              <a:ext cx="0" cy="2101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TextBox 237"/>
          <p:cNvSpPr txBox="1"/>
          <p:nvPr/>
        </p:nvSpPr>
        <p:spPr>
          <a:xfrm>
            <a:off x="5778843" y="36555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7597344" y="52372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grpSp>
        <p:nvGrpSpPr>
          <p:cNvPr id="266" name="Group 265"/>
          <p:cNvGrpSpPr/>
          <p:nvPr/>
        </p:nvGrpSpPr>
        <p:grpSpPr>
          <a:xfrm>
            <a:off x="4495800" y="2045732"/>
            <a:ext cx="3124200" cy="697468"/>
            <a:chOff x="4495800" y="2045732"/>
            <a:chExt cx="3124200" cy="697468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4495800" y="2743200"/>
              <a:ext cx="3124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143" idx="2"/>
            </p:cNvCxnSpPr>
            <p:nvPr/>
          </p:nvCxnSpPr>
          <p:spPr>
            <a:xfrm>
              <a:off x="5105412" y="2045732"/>
              <a:ext cx="2362188" cy="116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6291259" y="2062163"/>
            <a:ext cx="1328741" cy="1366837"/>
            <a:chOff x="6291259" y="2062163"/>
            <a:chExt cx="1328741" cy="1366837"/>
          </a:xfrm>
        </p:grpSpPr>
        <p:cxnSp>
          <p:nvCxnSpPr>
            <p:cNvPr id="249" name="Straight Connector 248"/>
            <p:cNvCxnSpPr/>
            <p:nvPr/>
          </p:nvCxnSpPr>
          <p:spPr>
            <a:xfrm flipH="1" flipV="1">
              <a:off x="6291259" y="2743200"/>
              <a:ext cx="1524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6291259" y="2062163"/>
              <a:ext cx="11430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7439022" y="2066926"/>
              <a:ext cx="180978" cy="67627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6472237" y="2743200"/>
              <a:ext cx="1143000" cy="685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386511" y="33242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a2’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5919578" y="24384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d2’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7391400" y="17906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c2’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7567400" y="252626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1E9E43-81AB-4221-BAF8-70145B27665E}"/>
                  </a:ext>
                </a:extLst>
              </p14:cNvPr>
              <p14:cNvContentPartPr/>
              <p14:nvPr/>
            </p14:nvContentPartPr>
            <p14:xfrm>
              <a:off x="1390680" y="857160"/>
              <a:ext cx="412920" cy="31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1E9E43-81AB-4221-BAF8-70145B276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847800"/>
                <a:ext cx="431640" cy="33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/>
      <p:bldP spid="123" grpId="0"/>
      <p:bldP spid="124" grpId="0"/>
      <p:bldP spid="125" grpId="0"/>
      <p:bldP spid="141" grpId="0"/>
      <p:bldP spid="142" grpId="0"/>
      <p:bldP spid="143" grpId="0"/>
      <p:bldP spid="159" grpId="0"/>
      <p:bldP spid="160" grpId="0"/>
      <p:bldP spid="161" grpId="0"/>
      <p:bldP spid="162" grpId="0"/>
      <p:bldP spid="200" grpId="0" animBg="1"/>
      <p:bldP spid="210" grpId="0"/>
      <p:bldP spid="211" grpId="0"/>
      <p:bldP spid="223" grpId="0"/>
      <p:bldP spid="223" grpId="1"/>
      <p:bldP spid="224" grpId="0"/>
      <p:bldP spid="224" grpId="1"/>
      <p:bldP spid="230" grpId="0"/>
      <p:bldP spid="231" grpId="0"/>
      <p:bldP spid="238" grpId="0"/>
      <p:bldP spid="239" grpId="0"/>
      <p:bldP spid="261" grpId="0"/>
      <p:bldP spid="262" grpId="0"/>
      <p:bldP spid="263" grpId="0"/>
      <p:bldP spid="2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3962400" y="14859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4330461" y="1758950"/>
            <a:ext cx="1490350" cy="620713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4308475" y="1346200"/>
            <a:ext cx="0" cy="7588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5072063" y="1346200"/>
            <a:ext cx="0" cy="482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5835650" y="1346200"/>
            <a:ext cx="0" cy="7588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308475" y="1469032"/>
            <a:ext cx="152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rot="20700000" flipV="1">
            <a:off x="6034771" y="753544"/>
            <a:ext cx="1313320" cy="5596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6126163" y="1441450"/>
            <a:ext cx="0" cy="965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7254875" y="554038"/>
            <a:ext cx="0" cy="18605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6681788" y="976313"/>
            <a:ext cx="0" cy="144621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038725" y="1758950"/>
            <a:ext cx="22574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5768975" y="2073275"/>
            <a:ext cx="152717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5038725" y="2379663"/>
            <a:ext cx="22574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6118225" y="1768475"/>
            <a:ext cx="1136650" cy="620713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 rot="1927039">
            <a:off x="7494588" y="1630363"/>
            <a:ext cx="1136650" cy="620712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362825" y="1484313"/>
            <a:ext cx="1260475" cy="80803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6242050" y="1250950"/>
            <a:ext cx="598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45</a:t>
            </a:r>
            <a:r>
              <a:rPr lang="en-US" altLang="en-US" sz="1400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7478712" y="1406525"/>
            <a:ext cx="5064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>
                <a:latin typeface="Times New Roman" panose="02020603050405020304" pitchFamily="18" charset="0"/>
              </a:rPr>
              <a:t>30</a:t>
            </a:r>
            <a:r>
              <a:rPr lang="en-US" altLang="en-US" sz="1200" baseline="30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V="1">
            <a:off x="7893050" y="587375"/>
            <a:ext cx="0" cy="15859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8224838" y="587375"/>
            <a:ext cx="0" cy="11033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8556625" y="587375"/>
            <a:ext cx="0" cy="16541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7229475" y="587375"/>
            <a:ext cx="13938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6686550" y="1047748"/>
            <a:ext cx="192405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7569200" y="1208088"/>
            <a:ext cx="0" cy="468312"/>
          </a:xfrm>
          <a:prstGeom prst="line">
            <a:avLst/>
          </a:prstGeom>
          <a:ln w="3175"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7568244" y="1035049"/>
            <a:ext cx="331154" cy="44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H="1">
            <a:off x="8216900" y="587375"/>
            <a:ext cx="339724" cy="475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H="1">
            <a:off x="7897811" y="587374"/>
            <a:ext cx="658813" cy="454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7561264" y="1052075"/>
            <a:ext cx="663574" cy="432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5961063" y="1211263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7608093" y="762001"/>
            <a:ext cx="388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8382000" y="277019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6597650" y="742948"/>
            <a:ext cx="331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4110038" y="1173163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4856163" y="112236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973638" y="113030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5761038" y="1157288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4106862" y="1895342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5702300" y="1992313"/>
            <a:ext cx="230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4973638" y="2319338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973638" y="1552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5947328" y="1978223"/>
            <a:ext cx="3635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6565900" y="231140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7190341" y="1975112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6573838" y="15525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6450013" y="83820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7081837" y="31879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7253287" y="1183425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8167688" y="958850"/>
            <a:ext cx="38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8166776" y="1470026"/>
            <a:ext cx="328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7720013" y="208756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8386523" y="2165350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7339013" y="1504950"/>
            <a:ext cx="3397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3886200" y="12176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8633068" y="1166033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7470212" y="5305050"/>
            <a:ext cx="5984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>
                <a:latin typeface="Times New Roman" panose="02020603050405020304" pitchFamily="18" charset="0"/>
              </a:rPr>
              <a:t>30</a:t>
            </a:r>
            <a:r>
              <a:rPr lang="en-US" altLang="en-US" sz="1200" baseline="30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18" name="Line 58"/>
          <p:cNvSpPr>
            <a:spLocks noChangeShapeType="1"/>
          </p:cNvSpPr>
          <p:nvPr/>
        </p:nvSpPr>
        <p:spPr bwMode="auto">
          <a:xfrm flipV="1">
            <a:off x="8129588" y="4581525"/>
            <a:ext cx="0" cy="11033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9" name="Line 59"/>
          <p:cNvSpPr>
            <a:spLocks noChangeShapeType="1"/>
          </p:cNvSpPr>
          <p:nvPr/>
        </p:nvSpPr>
        <p:spPr bwMode="auto">
          <a:xfrm flipV="1">
            <a:off x="8331200" y="4473575"/>
            <a:ext cx="0" cy="18510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0" name="Line 60"/>
          <p:cNvSpPr>
            <a:spLocks noChangeShapeType="1"/>
          </p:cNvSpPr>
          <p:nvPr/>
        </p:nvSpPr>
        <p:spPr bwMode="auto">
          <a:xfrm>
            <a:off x="7153275" y="4473575"/>
            <a:ext cx="13938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1" name="Line 61"/>
          <p:cNvSpPr>
            <a:spLocks noChangeShapeType="1"/>
          </p:cNvSpPr>
          <p:nvPr/>
        </p:nvSpPr>
        <p:spPr bwMode="auto">
          <a:xfrm>
            <a:off x="6597650" y="4938713"/>
            <a:ext cx="194945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2" name="Line 62"/>
          <p:cNvSpPr>
            <a:spLocks noChangeShapeType="1"/>
          </p:cNvSpPr>
          <p:nvPr/>
        </p:nvSpPr>
        <p:spPr bwMode="auto">
          <a:xfrm flipV="1">
            <a:off x="7493000" y="5094288"/>
            <a:ext cx="0" cy="4683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3" name="Line 63"/>
          <p:cNvSpPr>
            <a:spLocks noChangeShapeType="1"/>
          </p:cNvSpPr>
          <p:nvPr/>
        </p:nvSpPr>
        <p:spPr bwMode="auto">
          <a:xfrm flipH="1">
            <a:off x="7485063" y="4953000"/>
            <a:ext cx="211137" cy="417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24" name="Group 64"/>
          <p:cNvGrpSpPr>
            <a:grpSpLocks/>
          </p:cNvGrpSpPr>
          <p:nvPr/>
        </p:nvGrpSpPr>
        <p:grpSpPr bwMode="auto">
          <a:xfrm>
            <a:off x="7696199" y="4470401"/>
            <a:ext cx="633947" cy="482599"/>
            <a:chOff x="4848" y="2832"/>
            <a:chExt cx="384" cy="288"/>
          </a:xfrm>
        </p:grpSpPr>
        <p:sp>
          <p:nvSpPr>
            <p:cNvPr id="18558" name="Line 65"/>
            <p:cNvSpPr>
              <a:spLocks noChangeShapeType="1"/>
            </p:cNvSpPr>
            <p:nvPr/>
          </p:nvSpPr>
          <p:spPr bwMode="auto">
            <a:xfrm flipH="1">
              <a:off x="5115" y="2832"/>
              <a:ext cx="117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Line 66"/>
            <p:cNvSpPr>
              <a:spLocks noChangeShapeType="1"/>
            </p:cNvSpPr>
            <p:nvPr/>
          </p:nvSpPr>
          <p:spPr bwMode="auto">
            <a:xfrm flipH="1">
              <a:off x="4848" y="2832"/>
              <a:ext cx="38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7" name="Line 67"/>
          <p:cNvSpPr>
            <a:spLocks noChangeShapeType="1"/>
          </p:cNvSpPr>
          <p:nvPr/>
        </p:nvSpPr>
        <p:spPr bwMode="auto">
          <a:xfrm flipV="1">
            <a:off x="7485063" y="4921251"/>
            <a:ext cx="661798" cy="449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7391400" y="4648200"/>
            <a:ext cx="388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b’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8281988" y="426720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c’</a:t>
            </a:r>
            <a:r>
              <a:rPr lang="en-US" altLang="en-US" sz="1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0" name="Text Box 70"/>
          <p:cNvSpPr txBox="1">
            <a:spLocks noChangeArrowheads="1"/>
          </p:cNvSpPr>
          <p:nvPr/>
        </p:nvSpPr>
        <p:spPr bwMode="auto">
          <a:xfrm>
            <a:off x="7093904" y="5884863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1" name="Text Box 71"/>
          <p:cNvSpPr txBox="1">
            <a:spLocks noChangeArrowheads="1"/>
          </p:cNvSpPr>
          <p:nvPr/>
        </p:nvSpPr>
        <p:spPr bwMode="auto">
          <a:xfrm>
            <a:off x="7210962" y="5065553"/>
            <a:ext cx="4693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8083689" y="4878197"/>
            <a:ext cx="38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d’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3" name="AutoShape 73"/>
          <p:cNvSpPr>
            <a:spLocks noChangeArrowheads="1"/>
          </p:cNvSpPr>
          <p:nvPr/>
        </p:nvSpPr>
        <p:spPr bwMode="auto">
          <a:xfrm rot="2584158">
            <a:off x="7358063" y="5580063"/>
            <a:ext cx="1103312" cy="620712"/>
          </a:xfrm>
          <a:prstGeom prst="diamond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34" name="Text Box 74"/>
          <p:cNvSpPr txBox="1">
            <a:spLocks noChangeArrowheads="1"/>
          </p:cNvSpPr>
          <p:nvPr/>
        </p:nvSpPr>
        <p:spPr bwMode="auto">
          <a:xfrm rot="657119">
            <a:off x="8077200" y="5486400"/>
            <a:ext cx="328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d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 rot="657119">
            <a:off x="7526338" y="6008688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6" name="Text Box 76"/>
          <p:cNvSpPr txBox="1">
            <a:spLocks noChangeArrowheads="1"/>
          </p:cNvSpPr>
          <p:nvPr/>
        </p:nvSpPr>
        <p:spPr bwMode="auto">
          <a:xfrm rot="657119">
            <a:off x="8266113" y="6176963"/>
            <a:ext cx="320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c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037" name="Text Box 77"/>
          <p:cNvSpPr txBox="1">
            <a:spLocks noChangeArrowheads="1"/>
          </p:cNvSpPr>
          <p:nvPr/>
        </p:nvSpPr>
        <p:spPr bwMode="auto">
          <a:xfrm rot="1452549">
            <a:off x="7280097" y="5389194"/>
            <a:ext cx="41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a</a:t>
            </a:r>
            <a:r>
              <a:rPr lang="en-US" altLang="en-US" sz="1400" baseline="-25000" dirty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41038" name="Group 78"/>
          <p:cNvGrpSpPr>
            <a:grpSpLocks/>
          </p:cNvGrpSpPr>
          <p:nvPr/>
        </p:nvGrpSpPr>
        <p:grpSpPr bwMode="auto">
          <a:xfrm>
            <a:off x="3810000" y="4233863"/>
            <a:ext cx="5135563" cy="2278063"/>
            <a:chOff x="2400" y="2667"/>
            <a:chExt cx="3235" cy="1435"/>
          </a:xfrm>
        </p:grpSpPr>
        <p:sp>
          <p:nvSpPr>
            <p:cNvPr id="18525" name="Line 79"/>
            <p:cNvSpPr>
              <a:spLocks noChangeShapeType="1"/>
            </p:cNvSpPr>
            <p:nvPr/>
          </p:nvSpPr>
          <p:spPr bwMode="auto">
            <a:xfrm>
              <a:off x="2448" y="338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26" name="Group 80"/>
            <p:cNvGrpSpPr>
              <a:grpSpLocks/>
            </p:cNvGrpSpPr>
            <p:nvPr/>
          </p:nvGrpSpPr>
          <p:grpSpPr bwMode="auto">
            <a:xfrm>
              <a:off x="2400" y="2667"/>
              <a:ext cx="2186" cy="1435"/>
              <a:chOff x="2400" y="2667"/>
              <a:chExt cx="2186" cy="1435"/>
            </a:xfrm>
          </p:grpSpPr>
          <p:sp>
            <p:nvSpPr>
              <p:cNvPr id="18528" name="AutoShape 81"/>
              <p:cNvSpPr>
                <a:spLocks noChangeArrowheads="1"/>
              </p:cNvSpPr>
              <p:nvPr/>
            </p:nvSpPr>
            <p:spPr bwMode="auto">
              <a:xfrm>
                <a:off x="2682" y="3556"/>
                <a:ext cx="946" cy="391"/>
              </a:xfrm>
              <a:prstGeom prst="diamond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8529" name="Line 82"/>
              <p:cNvSpPr>
                <a:spLocks noChangeShapeType="1"/>
              </p:cNvSpPr>
              <p:nvPr/>
            </p:nvSpPr>
            <p:spPr bwMode="auto">
              <a:xfrm flipV="1">
                <a:off x="2666" y="3296"/>
                <a:ext cx="0" cy="47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0" name="Line 83"/>
              <p:cNvSpPr>
                <a:spLocks noChangeShapeType="1"/>
              </p:cNvSpPr>
              <p:nvPr/>
            </p:nvSpPr>
            <p:spPr bwMode="auto">
              <a:xfrm flipV="1">
                <a:off x="3147" y="3296"/>
                <a:ext cx="0" cy="304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1" name="Line 84"/>
              <p:cNvSpPr>
                <a:spLocks noChangeShapeType="1"/>
              </p:cNvSpPr>
              <p:nvPr/>
            </p:nvSpPr>
            <p:spPr bwMode="auto">
              <a:xfrm flipV="1">
                <a:off x="3628" y="3296"/>
                <a:ext cx="0" cy="47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2" name="Line 85"/>
              <p:cNvSpPr>
                <a:spLocks noChangeShapeType="1"/>
              </p:cNvSpPr>
              <p:nvPr/>
            </p:nvSpPr>
            <p:spPr bwMode="auto">
              <a:xfrm>
                <a:off x="2666" y="3375"/>
                <a:ext cx="9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3" name="Line 86"/>
              <p:cNvSpPr>
                <a:spLocks noChangeShapeType="1"/>
              </p:cNvSpPr>
              <p:nvPr/>
            </p:nvSpPr>
            <p:spPr bwMode="auto">
              <a:xfrm rot="20700000" flipV="1">
                <a:off x="3754" y="2925"/>
                <a:ext cx="832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87"/>
              <p:cNvSpPr>
                <a:spLocks noChangeShapeType="1"/>
              </p:cNvSpPr>
              <p:nvPr/>
            </p:nvSpPr>
            <p:spPr bwMode="auto">
              <a:xfrm>
                <a:off x="3811" y="3356"/>
                <a:ext cx="0" cy="60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Line 88"/>
              <p:cNvSpPr>
                <a:spLocks noChangeShapeType="1"/>
              </p:cNvSpPr>
              <p:nvPr/>
            </p:nvSpPr>
            <p:spPr bwMode="auto">
              <a:xfrm>
                <a:off x="4522" y="2797"/>
                <a:ext cx="0" cy="1172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Line 89"/>
              <p:cNvSpPr>
                <a:spLocks noChangeShapeType="1"/>
              </p:cNvSpPr>
              <p:nvPr/>
            </p:nvSpPr>
            <p:spPr bwMode="auto">
              <a:xfrm>
                <a:off x="4161" y="3063"/>
                <a:ext cx="0" cy="911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" name="Line 90"/>
              <p:cNvSpPr>
                <a:spLocks noChangeShapeType="1"/>
              </p:cNvSpPr>
              <p:nvPr/>
            </p:nvSpPr>
            <p:spPr bwMode="auto">
              <a:xfrm>
                <a:off x="3126" y="3556"/>
                <a:ext cx="1422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" name="Line 91"/>
              <p:cNvSpPr>
                <a:spLocks noChangeShapeType="1"/>
              </p:cNvSpPr>
              <p:nvPr/>
            </p:nvSpPr>
            <p:spPr bwMode="auto">
              <a:xfrm>
                <a:off x="3586" y="3754"/>
                <a:ext cx="962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" name="Line 92"/>
              <p:cNvSpPr>
                <a:spLocks noChangeShapeType="1"/>
              </p:cNvSpPr>
              <p:nvPr/>
            </p:nvSpPr>
            <p:spPr bwMode="auto">
              <a:xfrm>
                <a:off x="3126" y="3947"/>
                <a:ext cx="1422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" name="Text Box 94"/>
              <p:cNvSpPr txBox="1">
                <a:spLocks noChangeArrowheads="1"/>
              </p:cNvSpPr>
              <p:nvPr/>
            </p:nvSpPr>
            <p:spPr bwMode="auto">
              <a:xfrm>
                <a:off x="3884" y="3236"/>
                <a:ext cx="37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45</a:t>
                </a:r>
                <a:r>
                  <a:rPr lang="en-US" altLang="en-US" sz="1200" baseline="30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542" name="Text Box 95"/>
              <p:cNvSpPr txBox="1">
                <a:spLocks noChangeArrowheads="1"/>
              </p:cNvSpPr>
              <p:nvPr/>
            </p:nvSpPr>
            <p:spPr bwMode="auto">
              <a:xfrm>
                <a:off x="3711" y="3203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18543" name="Text Box 96"/>
              <p:cNvSpPr txBox="1">
                <a:spLocks noChangeArrowheads="1"/>
              </p:cNvSpPr>
              <p:nvPr/>
            </p:nvSpPr>
            <p:spPr bwMode="auto">
              <a:xfrm>
                <a:off x="4105" y="2901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d’</a:t>
                </a:r>
              </a:p>
            </p:txBody>
          </p:sp>
          <p:sp>
            <p:nvSpPr>
              <p:cNvPr id="18544" name="Text Box 97"/>
              <p:cNvSpPr txBox="1">
                <a:spLocks noChangeArrowheads="1"/>
              </p:cNvSpPr>
              <p:nvPr/>
            </p:nvSpPr>
            <p:spPr bwMode="auto">
              <a:xfrm>
                <a:off x="2541" y="3187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18545" name="Text Box 98"/>
              <p:cNvSpPr txBox="1">
                <a:spLocks noChangeArrowheads="1"/>
              </p:cNvSpPr>
              <p:nvPr/>
            </p:nvSpPr>
            <p:spPr bwMode="auto">
              <a:xfrm>
                <a:off x="3011" y="3155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b’</a:t>
                </a:r>
              </a:p>
            </p:txBody>
          </p:sp>
          <p:sp>
            <p:nvSpPr>
              <p:cNvPr id="18546" name="Text Box 99"/>
              <p:cNvSpPr txBox="1">
                <a:spLocks noChangeArrowheads="1"/>
              </p:cNvSpPr>
              <p:nvPr/>
            </p:nvSpPr>
            <p:spPr bwMode="auto">
              <a:xfrm>
                <a:off x="3085" y="3160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d’</a:t>
                </a:r>
              </a:p>
            </p:txBody>
          </p:sp>
          <p:sp>
            <p:nvSpPr>
              <p:cNvPr id="18547" name="Text Box 100"/>
              <p:cNvSpPr txBox="1">
                <a:spLocks noChangeArrowheads="1"/>
              </p:cNvSpPr>
              <p:nvPr/>
            </p:nvSpPr>
            <p:spPr bwMode="auto">
              <a:xfrm>
                <a:off x="3581" y="317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Times New Roman" panose="02020603050405020304" pitchFamily="18" charset="0"/>
                  </a:rPr>
                  <a:t>c’</a:t>
                </a:r>
              </a:p>
            </p:txBody>
          </p:sp>
          <p:sp>
            <p:nvSpPr>
              <p:cNvPr id="18548" name="Text Box 101"/>
              <p:cNvSpPr txBox="1">
                <a:spLocks noChangeArrowheads="1"/>
              </p:cNvSpPr>
              <p:nvPr/>
            </p:nvSpPr>
            <p:spPr bwMode="auto">
              <a:xfrm>
                <a:off x="2525" y="362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8549" name="Text Box 102"/>
              <p:cNvSpPr txBox="1">
                <a:spLocks noChangeArrowheads="1"/>
              </p:cNvSpPr>
              <p:nvPr/>
            </p:nvSpPr>
            <p:spPr bwMode="auto">
              <a:xfrm>
                <a:off x="3544" y="3703"/>
                <a:ext cx="14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8550" name="Text Box 103"/>
              <p:cNvSpPr txBox="1">
                <a:spLocks noChangeArrowheads="1"/>
              </p:cNvSpPr>
              <p:nvPr/>
            </p:nvSpPr>
            <p:spPr bwMode="auto">
              <a:xfrm>
                <a:off x="3085" y="3909"/>
                <a:ext cx="17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8551" name="Text Box 104"/>
              <p:cNvSpPr txBox="1">
                <a:spLocks noChangeArrowheads="1"/>
              </p:cNvSpPr>
              <p:nvPr/>
            </p:nvSpPr>
            <p:spPr bwMode="auto">
              <a:xfrm>
                <a:off x="3103" y="339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8552" name="Text Box 105"/>
              <p:cNvSpPr txBox="1">
                <a:spLocks noChangeArrowheads="1"/>
              </p:cNvSpPr>
              <p:nvPr/>
            </p:nvSpPr>
            <p:spPr bwMode="auto">
              <a:xfrm>
                <a:off x="3669" y="3691"/>
                <a:ext cx="20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553" name="Text Box 106"/>
              <p:cNvSpPr txBox="1">
                <a:spLocks noChangeArrowheads="1"/>
              </p:cNvSpPr>
              <p:nvPr/>
            </p:nvSpPr>
            <p:spPr bwMode="auto">
              <a:xfrm>
                <a:off x="4088" y="3904"/>
                <a:ext cx="2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554" name="Text Box 107"/>
              <p:cNvSpPr txBox="1">
                <a:spLocks noChangeArrowheads="1"/>
              </p:cNvSpPr>
              <p:nvPr/>
            </p:nvSpPr>
            <p:spPr bwMode="auto">
              <a:xfrm>
                <a:off x="4120" y="3391"/>
                <a:ext cx="2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555" name="Text Box 108"/>
              <p:cNvSpPr txBox="1">
                <a:spLocks noChangeArrowheads="1"/>
              </p:cNvSpPr>
              <p:nvPr/>
            </p:nvSpPr>
            <p:spPr bwMode="auto">
              <a:xfrm>
                <a:off x="3984" y="29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latin typeface="Times New Roman" panose="02020603050405020304" pitchFamily="18" charset="0"/>
                  </a:rPr>
                  <a:t>b’</a:t>
                </a:r>
              </a:p>
            </p:txBody>
          </p:sp>
          <p:sp>
            <p:nvSpPr>
              <p:cNvPr id="18556" name="Text Box 109"/>
              <p:cNvSpPr txBox="1">
                <a:spLocks noChangeArrowheads="1"/>
              </p:cNvSpPr>
              <p:nvPr/>
            </p:nvSpPr>
            <p:spPr bwMode="auto">
              <a:xfrm>
                <a:off x="4367" y="266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dirty="0">
                    <a:latin typeface="Times New Roman" panose="02020603050405020304" pitchFamily="18" charset="0"/>
                  </a:rPr>
                  <a:t>c’</a:t>
                </a:r>
              </a:p>
            </p:txBody>
          </p:sp>
          <p:sp>
            <p:nvSpPr>
              <p:cNvPr id="18557" name="Text Box 110"/>
              <p:cNvSpPr txBox="1">
                <a:spLocks noChangeArrowheads="1"/>
              </p:cNvSpPr>
              <p:nvPr/>
            </p:nvSpPr>
            <p:spPr bwMode="auto">
              <a:xfrm>
                <a:off x="2400" y="321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540" name="AutoShape 93"/>
              <p:cNvSpPr>
                <a:spLocks noChangeArrowheads="1"/>
              </p:cNvSpPr>
              <p:nvPr/>
            </p:nvSpPr>
            <p:spPr bwMode="auto">
              <a:xfrm>
                <a:off x="3806" y="3562"/>
                <a:ext cx="716" cy="391"/>
              </a:xfrm>
              <a:prstGeom prst="diamond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8527" name="Text Box 111"/>
            <p:cNvSpPr txBox="1">
              <a:spLocks noChangeArrowheads="1"/>
            </p:cNvSpPr>
            <p:nvPr/>
          </p:nvSpPr>
          <p:spPr bwMode="auto">
            <a:xfrm>
              <a:off x="5416" y="3184"/>
              <a:ext cx="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41072" name="Line 112"/>
          <p:cNvSpPr>
            <a:spLocks noChangeShapeType="1"/>
          </p:cNvSpPr>
          <p:nvPr/>
        </p:nvSpPr>
        <p:spPr bwMode="auto">
          <a:xfrm>
            <a:off x="7467600" y="5486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3" name="Line 113"/>
          <p:cNvSpPr>
            <a:spLocks noChangeShapeType="1"/>
          </p:cNvSpPr>
          <p:nvPr/>
        </p:nvSpPr>
        <p:spPr bwMode="auto">
          <a:xfrm>
            <a:off x="8001000" y="62928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4" name="Line 114"/>
          <p:cNvSpPr>
            <a:spLocks noChangeShapeType="1"/>
          </p:cNvSpPr>
          <p:nvPr/>
        </p:nvSpPr>
        <p:spPr bwMode="auto">
          <a:xfrm>
            <a:off x="7314980" y="5392737"/>
            <a:ext cx="1476375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5" name="Text Box 115"/>
          <p:cNvSpPr txBox="1">
            <a:spLocks noChangeArrowheads="1"/>
          </p:cNvSpPr>
          <p:nvPr/>
        </p:nvSpPr>
        <p:spPr bwMode="auto">
          <a:xfrm rot="1956995">
            <a:off x="8306328" y="5882483"/>
            <a:ext cx="37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 dirty="0"/>
              <a:t>TL</a:t>
            </a:r>
          </a:p>
        </p:txBody>
      </p:sp>
      <p:sp>
        <p:nvSpPr>
          <p:cNvPr id="41076" name="Text Box 116"/>
          <p:cNvSpPr txBox="1">
            <a:spLocks noChangeArrowheads="1"/>
          </p:cNvSpPr>
          <p:nvPr/>
        </p:nvSpPr>
        <p:spPr bwMode="auto">
          <a:xfrm>
            <a:off x="152400" y="381000"/>
            <a:ext cx="3657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>
                <a:solidFill>
                  <a:schemeClr val="accent2"/>
                </a:solidFill>
              </a:rPr>
              <a:t>Problem 11: </a:t>
            </a:r>
            <a:r>
              <a:rPr lang="en-US" altLang="en-US" sz="1400" dirty="0"/>
              <a:t>A rhombus of diagonals 40 mm and 70 mm long respectively has one end of it’s longer diagonal in HP while that diagonal is 35</a:t>
            </a:r>
            <a:r>
              <a:rPr lang="en-US" altLang="en-US" sz="1400" baseline="30000" dirty="0"/>
              <a:t>0 </a:t>
            </a:r>
            <a:r>
              <a:rPr lang="en-US" altLang="en-US" sz="1400" dirty="0"/>
              <a:t>  inclined to HP. If the top-view of the same diagonal makes 40</a:t>
            </a:r>
            <a:r>
              <a:rPr lang="en-US" altLang="en-US" sz="1400" baseline="30000" dirty="0"/>
              <a:t>0 </a:t>
            </a:r>
            <a:r>
              <a:rPr lang="en-US" altLang="en-US" sz="1400" dirty="0"/>
              <a:t>inclination with VP, draw it’s projections.</a:t>
            </a:r>
            <a:r>
              <a:rPr lang="en-US" altLang="en-US" sz="1400" baseline="30000" dirty="0"/>
              <a:t>  </a:t>
            </a:r>
          </a:p>
        </p:txBody>
      </p:sp>
      <p:sp>
        <p:nvSpPr>
          <p:cNvPr id="41077" name="Text Box 117"/>
          <p:cNvSpPr txBox="1">
            <a:spLocks noChangeArrowheads="1"/>
          </p:cNvSpPr>
          <p:nvPr/>
        </p:nvSpPr>
        <p:spPr bwMode="auto">
          <a:xfrm>
            <a:off x="228600" y="4114800"/>
            <a:ext cx="3581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>
                <a:solidFill>
                  <a:schemeClr val="accent2"/>
                </a:solidFill>
              </a:rPr>
              <a:t>Problem 11b: </a:t>
            </a:r>
            <a:r>
              <a:rPr lang="en-US" altLang="en-US" sz="1400" dirty="0"/>
              <a:t>A rhombus of diagonals 40 mm and 70 mm long respectively having one end of it’s longer diagonal in HP while that diagonal is 35</a:t>
            </a:r>
            <a:r>
              <a:rPr lang="en-US" altLang="en-US" sz="1400" baseline="30000" dirty="0"/>
              <a:t>0 </a:t>
            </a:r>
            <a:r>
              <a:rPr lang="en-US" altLang="en-US" sz="1400" dirty="0"/>
              <a:t> inclined to HP and  makes 40</a:t>
            </a:r>
            <a:r>
              <a:rPr lang="en-US" altLang="en-US" sz="1400" baseline="30000" dirty="0"/>
              <a:t>0 </a:t>
            </a:r>
            <a:r>
              <a:rPr lang="en-US" altLang="en-US" sz="1400" dirty="0"/>
              <a:t>inclination with VP. Draw it’s projections.</a:t>
            </a:r>
            <a:r>
              <a:rPr lang="en-US" altLang="en-US" sz="1400" baseline="30000" dirty="0"/>
              <a:t> </a:t>
            </a:r>
          </a:p>
        </p:txBody>
      </p:sp>
      <p:sp>
        <p:nvSpPr>
          <p:cNvPr id="41078" name="Text Box 118"/>
          <p:cNvSpPr txBox="1">
            <a:spLocks noChangeArrowheads="1"/>
          </p:cNvSpPr>
          <p:nvPr/>
        </p:nvSpPr>
        <p:spPr bwMode="auto">
          <a:xfrm>
            <a:off x="0" y="1981200"/>
            <a:ext cx="4343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Read problem and answer following questions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1. Surface inclined to which plane? -------  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HP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2. Assumption for initial position? ------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// to HP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3. So which view will show True shape? ---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TV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4. Which diagonal horizontal?   ----------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Longer 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Hence begin with TV, draw rhombus below </a:t>
            </a:r>
          </a:p>
          <a:p>
            <a:pPr eaLnBrk="1" hangingPunct="1"/>
            <a:r>
              <a:rPr lang="en-US" altLang="en-US" sz="1600" b="1" i="1" dirty="0">
                <a:latin typeface="Times New Roman" panose="02020603050405020304" pitchFamily="18" charset="0"/>
              </a:rPr>
              <a:t>     X-Y line, taking longer diagonal // to X-Y</a:t>
            </a:r>
            <a:endParaRPr lang="en-US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41079" name="Text Box 119"/>
          <p:cNvSpPr txBox="1">
            <a:spLocks noChangeArrowheads="1"/>
          </p:cNvSpPr>
          <p:nvPr/>
        </p:nvSpPr>
        <p:spPr bwMode="auto">
          <a:xfrm>
            <a:off x="8610600" y="6019800"/>
            <a:ext cx="315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</a:t>
            </a:r>
            <a:r>
              <a:rPr lang="en-US" altLang="en-US" sz="900" baseline="-25000"/>
              <a:t>2</a:t>
            </a:r>
          </a:p>
        </p:txBody>
      </p:sp>
      <p:sp>
        <p:nvSpPr>
          <p:cNvPr id="41080" name="Oval 120"/>
          <p:cNvSpPr>
            <a:spLocks noChangeArrowheads="1"/>
          </p:cNvSpPr>
          <p:nvPr/>
        </p:nvSpPr>
        <p:spPr bwMode="auto">
          <a:xfrm flipV="1">
            <a:off x="8702747" y="625180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81" name="Oval 121"/>
          <p:cNvSpPr>
            <a:spLocks noChangeArrowheads="1"/>
          </p:cNvSpPr>
          <p:nvPr/>
        </p:nvSpPr>
        <p:spPr bwMode="auto">
          <a:xfrm flipV="1">
            <a:off x="7467600" y="5468144"/>
            <a:ext cx="76200" cy="762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41082" name="Group 122"/>
          <p:cNvGrpSpPr>
            <a:grpSpLocks/>
          </p:cNvGrpSpPr>
          <p:nvPr/>
        </p:nvGrpSpPr>
        <p:grpSpPr bwMode="auto">
          <a:xfrm>
            <a:off x="4343400" y="2590800"/>
            <a:ext cx="4770439" cy="1752600"/>
            <a:chOff x="2736" y="1632"/>
            <a:chExt cx="3005" cy="1104"/>
          </a:xfrm>
        </p:grpSpPr>
        <p:sp>
          <p:nvSpPr>
            <p:cNvPr id="18523" name="Rectangle 123"/>
            <p:cNvSpPr>
              <a:spLocks noChangeArrowheads="1"/>
            </p:cNvSpPr>
            <p:nvPr/>
          </p:nvSpPr>
          <p:spPr bwMode="auto">
            <a:xfrm>
              <a:off x="2762" y="1632"/>
              <a:ext cx="2880" cy="11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524" name="Text Box 124"/>
            <p:cNvSpPr txBox="1">
              <a:spLocks noChangeArrowheads="1"/>
            </p:cNvSpPr>
            <p:nvPr/>
          </p:nvSpPr>
          <p:spPr bwMode="auto">
            <a:xfrm>
              <a:off x="2736" y="1680"/>
              <a:ext cx="3005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solidFill>
                    <a:srgbClr val="FF3300"/>
                  </a:solidFill>
                </a:rPr>
                <a:t>The difference in these two problems is in step 3 only.</a:t>
              </a:r>
            </a:p>
            <a:p>
              <a:pPr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In Problem no. 11, inclination of TV of that diagonal is </a:t>
              </a:r>
              <a:br>
                <a:rPr lang="en-US" altLang="en-US" sz="1400" b="1" dirty="0">
                  <a:solidFill>
                    <a:schemeClr val="accent2"/>
                  </a:solidFill>
                </a:rPr>
              </a:br>
              <a:r>
                <a:rPr lang="en-US" altLang="en-US" sz="1400" b="1" dirty="0">
                  <a:solidFill>
                    <a:schemeClr val="accent2"/>
                  </a:solidFill>
                </a:rPr>
                <a:t>given. It could be drawn directly as shown in 3</a:t>
              </a:r>
              <a:r>
                <a:rPr lang="en-US" altLang="en-US" sz="14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 step.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While in 11b, angle of diagonal itself i.e. it’s TL, is 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given. Hence here angle of TL is taken, locus of c</a:t>
              </a:r>
              <a:r>
                <a:rPr lang="en-US" altLang="en-US" sz="1400" b="1" i="1" baseline="-25000" dirty="0">
                  <a:solidFill>
                    <a:srgbClr val="FF3399"/>
                  </a:solidFill>
                </a:rPr>
                <a:t>1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Is drawn and then LTV I.e. a1 c1 is marked and 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final TV was completed. Study illustration carefully.</a:t>
              </a:r>
            </a:p>
          </p:txBody>
        </p:sp>
      </p:grpSp>
      <p:grpSp>
        <p:nvGrpSpPr>
          <p:cNvPr id="41085" name="Group 125"/>
          <p:cNvGrpSpPr>
            <a:grpSpLocks/>
          </p:cNvGrpSpPr>
          <p:nvPr/>
        </p:nvGrpSpPr>
        <p:grpSpPr bwMode="auto">
          <a:xfrm>
            <a:off x="685800" y="5638800"/>
            <a:ext cx="2895600" cy="1066800"/>
            <a:chOff x="432" y="3552"/>
            <a:chExt cx="1824" cy="672"/>
          </a:xfrm>
        </p:grpSpPr>
        <p:sp>
          <p:nvSpPr>
            <p:cNvPr id="18521" name="AutoShape 126"/>
            <p:cNvSpPr>
              <a:spLocks noChangeArrowheads="1"/>
            </p:cNvSpPr>
            <p:nvPr/>
          </p:nvSpPr>
          <p:spPr bwMode="auto">
            <a:xfrm>
              <a:off x="432" y="3552"/>
              <a:ext cx="1824" cy="672"/>
            </a:xfrm>
            <a:prstGeom prst="wedgeRoundRectCallout">
              <a:avLst>
                <a:gd name="adj1" fmla="val 52356"/>
                <a:gd name="adj2" fmla="val -910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/>
            </a:p>
          </p:txBody>
        </p:sp>
        <p:sp>
          <p:nvSpPr>
            <p:cNvPr id="18522" name="Text Box 127"/>
            <p:cNvSpPr txBox="1">
              <a:spLocks noChangeArrowheads="1"/>
            </p:cNvSpPr>
            <p:nvPr/>
          </p:nvSpPr>
          <p:spPr bwMode="auto">
            <a:xfrm>
              <a:off x="464" y="3618"/>
              <a:ext cx="175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Note the difference in </a:t>
              </a:r>
            </a:p>
            <a:p>
              <a:pPr algn="ctr" eaLnBrk="1" hangingPunct="1"/>
              <a:r>
                <a:rPr lang="en-US" altLang="en-US" b="1"/>
                <a:t>construction of 3</a:t>
              </a:r>
              <a:r>
                <a:rPr lang="en-US" altLang="en-US" b="1" baseline="30000"/>
                <a:t>rd</a:t>
              </a:r>
              <a:r>
                <a:rPr lang="en-US" altLang="en-US" b="1"/>
                <a:t> step </a:t>
              </a:r>
            </a:p>
            <a:p>
              <a:pPr algn="ctr" eaLnBrk="1" hangingPunct="1"/>
              <a:r>
                <a:rPr lang="en-US" altLang="en-US" b="1"/>
                <a:t>in both solutions.</a:t>
              </a:r>
            </a:p>
          </p:txBody>
        </p:sp>
      </p:grpSp>
      <p:sp>
        <p:nvSpPr>
          <p:cNvPr id="41017" name="Line 57"/>
          <p:cNvSpPr>
            <a:spLocks noChangeShapeType="1"/>
          </p:cNvSpPr>
          <p:nvPr/>
        </p:nvSpPr>
        <p:spPr bwMode="auto">
          <a:xfrm flipV="1">
            <a:off x="7701756" y="4537075"/>
            <a:ext cx="0" cy="15859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75399B-4D6B-49BA-823B-A04838921388}"/>
                  </a:ext>
                </a:extLst>
              </p14:cNvPr>
              <p14:cNvContentPartPr/>
              <p14:nvPr/>
            </p14:nvContentPartPr>
            <p14:xfrm>
              <a:off x="895320" y="82440"/>
              <a:ext cx="851400" cy="41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75399B-4D6B-49BA-823B-A048389213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73080"/>
                <a:ext cx="87012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317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4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4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4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4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4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4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4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4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4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4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4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4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4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4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4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4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4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4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4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4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 nodeType="clickPar">
                      <p:stCondLst>
                        <p:cond delay="indefinite"/>
                      </p:stCondLst>
                      <p:childTnLst>
                        <p:par>
                          <p:cTn id="4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4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 nodeType="clickPar">
                      <p:stCondLst>
                        <p:cond delay="indefinite"/>
                      </p:stCondLst>
                      <p:childTnLst>
                        <p:par>
                          <p:cTn id="5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4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4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 nodeType="clickPar">
                      <p:stCondLst>
                        <p:cond delay="indefinite"/>
                      </p:stCondLst>
                      <p:childTnLst>
                        <p:par>
                          <p:cTn id="5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4" dur="5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40964" grpId="0" animBg="1"/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animBg="1"/>
      <p:bldP spid="40975" grpId="0" animBg="1"/>
      <p:bldP spid="40976" grpId="0" animBg="1"/>
      <p:bldP spid="40977" grpId="0" animBg="1"/>
      <p:bldP spid="40978" grpId="0" autoUpdateAnimBg="0"/>
      <p:bldP spid="40979" grpId="0" autoUpdateAnimBg="0"/>
      <p:bldP spid="40980" grpId="0" animBg="1"/>
      <p:bldP spid="40981" grpId="0" animBg="1"/>
      <p:bldP spid="40982" grpId="0" animBg="1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utoUpdateAnimBg="0"/>
      <p:bldP spid="40991" grpId="0" autoUpdateAnimBg="0"/>
      <p:bldP spid="40992" grpId="0" autoUpdateAnimBg="0"/>
      <p:bldP spid="40993" grpId="0" autoUpdateAnimBg="0"/>
      <p:bldP spid="40994" grpId="0" autoUpdateAnimBg="0"/>
      <p:bldP spid="40995" grpId="0" autoUpdateAnimBg="0"/>
      <p:bldP spid="40996" grpId="0" autoUpdateAnimBg="0"/>
      <p:bldP spid="40997" grpId="0" autoUpdateAnimBg="0"/>
      <p:bldP spid="40998" grpId="0" autoUpdateAnimBg="0"/>
      <p:bldP spid="40999" grpId="0" autoUpdateAnimBg="0"/>
      <p:bldP spid="41000" grpId="0" autoUpdateAnimBg="0"/>
      <p:bldP spid="41001" grpId="0" autoUpdateAnimBg="0"/>
      <p:bldP spid="41002" grpId="0" autoUpdateAnimBg="0"/>
      <p:bldP spid="41003" grpId="0" autoUpdateAnimBg="0"/>
      <p:bldP spid="41004" grpId="0" autoUpdateAnimBg="0"/>
      <p:bldP spid="41005" grpId="0" autoUpdateAnimBg="0"/>
      <p:bldP spid="41006" grpId="0" autoUpdateAnimBg="0"/>
      <p:bldP spid="41007" grpId="0" autoUpdateAnimBg="0"/>
      <p:bldP spid="41008" grpId="0" autoUpdateAnimBg="0"/>
      <p:bldP spid="41009" grpId="0" autoUpdateAnimBg="0"/>
      <p:bldP spid="41010" grpId="0" autoUpdateAnimBg="0"/>
      <p:bldP spid="41011" grpId="0" autoUpdateAnimBg="0"/>
      <p:bldP spid="41012" grpId="0" autoUpdateAnimBg="0"/>
      <p:bldP spid="41013" grpId="0" autoUpdateAnimBg="0"/>
      <p:bldP spid="41014" grpId="0" autoUpdateAnimBg="0"/>
      <p:bldP spid="41015" grpId="0" autoUpdateAnimBg="0"/>
      <p:bldP spid="41016" grpId="0" autoUpdateAnimBg="0"/>
      <p:bldP spid="41018" grpId="0" animBg="1"/>
      <p:bldP spid="41019" grpId="0" animBg="1"/>
      <p:bldP spid="41020" grpId="0" animBg="1"/>
      <p:bldP spid="41021" grpId="0" animBg="1"/>
      <p:bldP spid="41022" grpId="0" animBg="1"/>
      <p:bldP spid="41023" grpId="0" animBg="1"/>
      <p:bldP spid="41027" grpId="0" animBg="1"/>
      <p:bldP spid="41028" grpId="0" autoUpdateAnimBg="0"/>
      <p:bldP spid="41029" grpId="0" autoUpdateAnimBg="0"/>
      <p:bldP spid="41030" grpId="0" autoUpdateAnimBg="0"/>
      <p:bldP spid="41031" grpId="0" autoUpdateAnimBg="0"/>
      <p:bldP spid="41032" grpId="0" autoUpdateAnimBg="0"/>
      <p:bldP spid="41033" grpId="0" animBg="1"/>
      <p:bldP spid="41034" grpId="0" autoUpdateAnimBg="0"/>
      <p:bldP spid="41035" grpId="0" autoUpdateAnimBg="0"/>
      <p:bldP spid="41036" grpId="0" autoUpdateAnimBg="0"/>
      <p:bldP spid="41037" grpId="0" autoUpdateAnimBg="0"/>
      <p:bldP spid="41072" grpId="0" animBg="1"/>
      <p:bldP spid="41073" grpId="0" animBg="1"/>
      <p:bldP spid="41074" grpId="0" animBg="1"/>
      <p:bldP spid="41075" grpId="0" autoUpdateAnimBg="0"/>
      <p:bldP spid="41076" grpId="0" autoUpdateAnimBg="0"/>
      <p:bldP spid="41077" grpId="0" autoUpdateAnimBg="0"/>
      <p:bldP spid="41078" grpId="0" autoUpdateAnimBg="0"/>
      <p:bldP spid="41079" grpId="0" autoUpdateAnimBg="0"/>
      <p:bldP spid="41080" grpId="0" animBg="1"/>
      <p:bldP spid="41081" grpId="0" animBg="1"/>
      <p:bldP spid="410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val 18"/>
          <p:cNvSpPr>
            <a:spLocks noChangeArrowheads="1"/>
          </p:cNvSpPr>
          <p:nvPr/>
        </p:nvSpPr>
        <p:spPr bwMode="auto">
          <a:xfrm rot="2330556">
            <a:off x="7147407" y="976125"/>
            <a:ext cx="838200" cy="990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0" name="Oval 2"/>
          <p:cNvSpPr>
            <a:spLocks noChangeArrowheads="1"/>
          </p:cNvSpPr>
          <p:nvPr/>
        </p:nvSpPr>
        <p:spPr bwMode="auto">
          <a:xfrm rot="20198541">
            <a:off x="7082166" y="369928"/>
            <a:ext cx="966072" cy="3072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4589463" y="1066800"/>
            <a:ext cx="990600" cy="990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589463" y="1562100"/>
            <a:ext cx="9906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094288" y="571500"/>
            <a:ext cx="0" cy="1495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284663" y="77152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589463" y="466725"/>
            <a:ext cx="0" cy="1317366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5580063" y="466724"/>
            <a:ext cx="0" cy="1362075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4589463" y="7676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rot="-1800000" flipV="1">
            <a:off x="5798534" y="528339"/>
            <a:ext cx="979107" cy="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6713538" y="238125"/>
            <a:ext cx="0" cy="1676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6313488" y="466725"/>
            <a:ext cx="0" cy="1447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865813" y="695325"/>
            <a:ext cx="0" cy="1219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046663" y="1066800"/>
            <a:ext cx="17526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580063" y="1562100"/>
            <a:ext cx="1219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4904372" y="2066925"/>
            <a:ext cx="1991727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5872163" y="1066800"/>
            <a:ext cx="838200" cy="990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6313488" y="1066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rot="18512075" flipV="1">
            <a:off x="7424048" y="340757"/>
            <a:ext cx="0" cy="20625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H="1">
            <a:off x="7138986" y="892415"/>
            <a:ext cx="908051" cy="10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7246938" y="465629"/>
            <a:ext cx="0" cy="137904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648450" y="276225"/>
            <a:ext cx="1663077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6288087" y="523875"/>
            <a:ext cx="1654176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7205664" y="49143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7212268" y="73045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7840663" y="485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7843841" y="2349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 flipV="1">
            <a:off x="7110413" y="657225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5884863" y="1558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4360863" y="833438"/>
            <a:ext cx="1416050" cy="1443038"/>
            <a:chOff x="2496" y="1011"/>
            <a:chExt cx="892" cy="909"/>
          </a:xfrm>
        </p:grpSpPr>
        <p:sp>
          <p:nvSpPr>
            <p:cNvPr id="20626" name="Text Box 54"/>
            <p:cNvSpPr txBox="1">
              <a:spLocks noChangeArrowheads="1"/>
            </p:cNvSpPr>
            <p:nvPr/>
          </p:nvSpPr>
          <p:spPr bwMode="auto">
            <a:xfrm>
              <a:off x="2496" y="134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</a:p>
          </p:txBody>
        </p:sp>
        <p:sp>
          <p:nvSpPr>
            <p:cNvPr id="20627" name="Rectangle 55"/>
            <p:cNvSpPr>
              <a:spLocks noChangeArrowheads="1"/>
            </p:cNvSpPr>
            <p:nvPr/>
          </p:nvSpPr>
          <p:spPr bwMode="auto">
            <a:xfrm>
              <a:off x="2821" y="101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</a:t>
              </a:r>
            </a:p>
          </p:txBody>
        </p:sp>
        <p:sp>
          <p:nvSpPr>
            <p:cNvPr id="20628" name="Rectangle 56"/>
            <p:cNvSpPr>
              <a:spLocks noChangeArrowheads="1"/>
            </p:cNvSpPr>
            <p:nvPr/>
          </p:nvSpPr>
          <p:spPr bwMode="auto">
            <a:xfrm>
              <a:off x="3216" y="13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</a:p>
          </p:txBody>
        </p:sp>
        <p:sp>
          <p:nvSpPr>
            <p:cNvPr id="20629" name="Rectangle 57"/>
            <p:cNvSpPr>
              <a:spLocks noChangeArrowheads="1"/>
            </p:cNvSpPr>
            <p:nvPr/>
          </p:nvSpPr>
          <p:spPr bwMode="auto">
            <a:xfrm>
              <a:off x="2880" y="172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</a:t>
              </a:r>
            </a:p>
          </p:txBody>
        </p:sp>
      </p:grpSp>
      <p:grpSp>
        <p:nvGrpSpPr>
          <p:cNvPr id="43066" name="Group 58"/>
          <p:cNvGrpSpPr>
            <a:grpSpLocks/>
          </p:cNvGrpSpPr>
          <p:nvPr/>
        </p:nvGrpSpPr>
        <p:grpSpPr bwMode="auto">
          <a:xfrm>
            <a:off x="4357688" y="496889"/>
            <a:ext cx="1319212" cy="331788"/>
            <a:chOff x="2494" y="883"/>
            <a:chExt cx="831" cy="209"/>
          </a:xfrm>
        </p:grpSpPr>
        <p:sp>
          <p:nvSpPr>
            <p:cNvPr id="20622" name="Text Box 59"/>
            <p:cNvSpPr txBox="1">
              <a:spLocks noChangeArrowheads="1"/>
            </p:cNvSpPr>
            <p:nvPr/>
          </p:nvSpPr>
          <p:spPr bwMode="auto">
            <a:xfrm>
              <a:off x="2494" y="90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a’</a:t>
              </a:r>
            </a:p>
          </p:txBody>
        </p:sp>
        <p:sp>
          <p:nvSpPr>
            <p:cNvPr id="20623" name="Text Box 60"/>
            <p:cNvSpPr txBox="1">
              <a:spLocks noChangeArrowheads="1"/>
            </p:cNvSpPr>
            <p:nvPr/>
          </p:nvSpPr>
          <p:spPr bwMode="auto">
            <a:xfrm>
              <a:off x="2805" y="89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b’</a:t>
              </a:r>
            </a:p>
          </p:txBody>
        </p:sp>
        <p:sp>
          <p:nvSpPr>
            <p:cNvPr id="20624" name="Text Box 61"/>
            <p:cNvSpPr txBox="1">
              <a:spLocks noChangeArrowheads="1"/>
            </p:cNvSpPr>
            <p:nvPr/>
          </p:nvSpPr>
          <p:spPr bwMode="auto">
            <a:xfrm>
              <a:off x="2925" y="89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d’</a:t>
              </a:r>
            </a:p>
          </p:txBody>
        </p:sp>
        <p:sp>
          <p:nvSpPr>
            <p:cNvPr id="20625" name="Text Box 62"/>
            <p:cNvSpPr txBox="1">
              <a:spLocks noChangeArrowheads="1"/>
            </p:cNvSpPr>
            <p:nvPr/>
          </p:nvSpPr>
          <p:spPr bwMode="auto">
            <a:xfrm>
              <a:off x="3128" y="88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c’</a:t>
              </a:r>
            </a:p>
          </p:txBody>
        </p:sp>
      </p:grpSp>
      <p:grpSp>
        <p:nvGrpSpPr>
          <p:cNvPr id="43071" name="Group 63"/>
          <p:cNvGrpSpPr>
            <a:grpSpLocks/>
          </p:cNvGrpSpPr>
          <p:nvPr/>
        </p:nvGrpSpPr>
        <p:grpSpPr bwMode="auto">
          <a:xfrm>
            <a:off x="3963988" y="554038"/>
            <a:ext cx="4418012" cy="381000"/>
            <a:chOff x="2246" y="919"/>
            <a:chExt cx="2783" cy="240"/>
          </a:xfrm>
        </p:grpSpPr>
        <p:sp>
          <p:nvSpPr>
            <p:cNvPr id="20620" name="Text Box 64"/>
            <p:cNvSpPr txBox="1">
              <a:spLocks noChangeArrowheads="1"/>
            </p:cNvSpPr>
            <p:nvPr/>
          </p:nvSpPr>
          <p:spPr bwMode="auto">
            <a:xfrm>
              <a:off x="2246" y="967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X</a:t>
              </a:r>
            </a:p>
          </p:txBody>
        </p:sp>
        <p:sp>
          <p:nvSpPr>
            <p:cNvPr id="20621" name="Text Box 65"/>
            <p:cNvSpPr txBox="1">
              <a:spLocks noChangeArrowheads="1"/>
            </p:cNvSpPr>
            <p:nvPr/>
          </p:nvSpPr>
          <p:spPr bwMode="auto">
            <a:xfrm>
              <a:off x="4838" y="91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Y</a:t>
              </a:r>
            </a:p>
          </p:txBody>
        </p:sp>
      </p:grpSp>
      <p:grpSp>
        <p:nvGrpSpPr>
          <p:cNvPr id="43074" name="Group 66"/>
          <p:cNvGrpSpPr>
            <a:grpSpLocks/>
          </p:cNvGrpSpPr>
          <p:nvPr/>
        </p:nvGrpSpPr>
        <p:grpSpPr bwMode="auto">
          <a:xfrm rot="-1734769">
            <a:off x="5561013" y="257175"/>
            <a:ext cx="1379537" cy="323850"/>
            <a:chOff x="2496" y="768"/>
            <a:chExt cx="869" cy="204"/>
          </a:xfrm>
        </p:grpSpPr>
        <p:sp>
          <p:nvSpPr>
            <p:cNvPr id="20616" name="Text Box 67"/>
            <p:cNvSpPr txBox="1">
              <a:spLocks noChangeArrowheads="1"/>
            </p:cNvSpPr>
            <p:nvPr/>
          </p:nvSpPr>
          <p:spPr bwMode="auto">
            <a:xfrm>
              <a:off x="2496" y="768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a’</a:t>
              </a:r>
            </a:p>
          </p:txBody>
        </p:sp>
        <p:sp>
          <p:nvSpPr>
            <p:cNvPr id="20617" name="Text Box 68"/>
            <p:cNvSpPr txBox="1">
              <a:spLocks noChangeArrowheads="1"/>
            </p:cNvSpPr>
            <p:nvPr/>
          </p:nvSpPr>
          <p:spPr bwMode="auto">
            <a:xfrm>
              <a:off x="2808" y="78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b’</a:t>
              </a:r>
            </a:p>
          </p:txBody>
        </p:sp>
        <p:sp>
          <p:nvSpPr>
            <p:cNvPr id="20618" name="Text Box 69"/>
            <p:cNvSpPr txBox="1">
              <a:spLocks noChangeArrowheads="1"/>
            </p:cNvSpPr>
            <p:nvPr/>
          </p:nvSpPr>
          <p:spPr bwMode="auto">
            <a:xfrm>
              <a:off x="2928" y="77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d’</a:t>
              </a:r>
            </a:p>
          </p:txBody>
        </p:sp>
        <p:sp>
          <p:nvSpPr>
            <p:cNvPr id="20619" name="Text Box 70"/>
            <p:cNvSpPr txBox="1">
              <a:spLocks noChangeArrowheads="1"/>
            </p:cNvSpPr>
            <p:nvPr/>
          </p:nvSpPr>
          <p:spPr bwMode="auto">
            <a:xfrm>
              <a:off x="3168" y="76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c’</a:t>
              </a:r>
            </a:p>
          </p:txBody>
        </p:sp>
      </p:grpSp>
      <p:grpSp>
        <p:nvGrpSpPr>
          <p:cNvPr id="43079" name="Group 71"/>
          <p:cNvGrpSpPr>
            <a:grpSpLocks/>
          </p:cNvGrpSpPr>
          <p:nvPr/>
        </p:nvGrpSpPr>
        <p:grpSpPr bwMode="auto">
          <a:xfrm>
            <a:off x="5608638" y="793751"/>
            <a:ext cx="1400175" cy="1528763"/>
            <a:chOff x="3288" y="980"/>
            <a:chExt cx="882" cy="963"/>
          </a:xfrm>
        </p:grpSpPr>
        <p:sp>
          <p:nvSpPr>
            <p:cNvPr id="20612" name="Rectangle 72"/>
            <p:cNvSpPr>
              <a:spLocks noChangeArrowheads="1"/>
            </p:cNvSpPr>
            <p:nvPr/>
          </p:nvSpPr>
          <p:spPr bwMode="auto">
            <a:xfrm>
              <a:off x="3288" y="1380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20613" name="Rectangle 73"/>
            <p:cNvSpPr>
              <a:spLocks noChangeArrowheads="1"/>
            </p:cNvSpPr>
            <p:nvPr/>
          </p:nvSpPr>
          <p:spPr bwMode="auto">
            <a:xfrm>
              <a:off x="3644" y="1751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14" name="Rectangle 74"/>
            <p:cNvSpPr>
              <a:spLocks noChangeArrowheads="1"/>
            </p:cNvSpPr>
            <p:nvPr/>
          </p:nvSpPr>
          <p:spPr bwMode="auto">
            <a:xfrm>
              <a:off x="3615" y="980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15" name="Rectangle 75"/>
            <p:cNvSpPr>
              <a:spLocks noChangeArrowheads="1"/>
            </p:cNvSpPr>
            <p:nvPr/>
          </p:nvSpPr>
          <p:spPr bwMode="auto">
            <a:xfrm>
              <a:off x="3958" y="134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  <a:r>
                <a:rPr lang="en-US" altLang="en-US" sz="1400" baseline="-25000"/>
                <a:t>1</a:t>
              </a:r>
            </a:p>
          </p:txBody>
        </p:sp>
      </p:grpSp>
      <p:grpSp>
        <p:nvGrpSpPr>
          <p:cNvPr id="43084" name="Group 76"/>
          <p:cNvGrpSpPr>
            <a:grpSpLocks/>
          </p:cNvGrpSpPr>
          <p:nvPr/>
        </p:nvGrpSpPr>
        <p:grpSpPr bwMode="auto">
          <a:xfrm>
            <a:off x="7053266" y="876300"/>
            <a:ext cx="1154113" cy="1276350"/>
            <a:chOff x="4176" y="1122"/>
            <a:chExt cx="727" cy="804"/>
          </a:xfrm>
        </p:grpSpPr>
        <p:sp>
          <p:nvSpPr>
            <p:cNvPr id="20608" name="Rectangle 77"/>
            <p:cNvSpPr>
              <a:spLocks noChangeArrowheads="1"/>
            </p:cNvSpPr>
            <p:nvPr/>
          </p:nvSpPr>
          <p:spPr bwMode="auto">
            <a:xfrm rot="2271551">
              <a:off x="4176" y="1122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a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09" name="Rectangle 78"/>
            <p:cNvSpPr>
              <a:spLocks noChangeArrowheads="1"/>
            </p:cNvSpPr>
            <p:nvPr/>
          </p:nvSpPr>
          <p:spPr bwMode="auto">
            <a:xfrm rot="2271551">
              <a:off x="4203" y="1734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10" name="Rectangle 79"/>
            <p:cNvSpPr>
              <a:spLocks noChangeArrowheads="1"/>
            </p:cNvSpPr>
            <p:nvPr/>
          </p:nvSpPr>
          <p:spPr bwMode="auto">
            <a:xfrm rot="2271551">
              <a:off x="4685" y="1143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11" name="Rectangle 80"/>
            <p:cNvSpPr>
              <a:spLocks noChangeArrowheads="1"/>
            </p:cNvSpPr>
            <p:nvPr/>
          </p:nvSpPr>
          <p:spPr bwMode="auto">
            <a:xfrm rot="2271551">
              <a:off x="4641" y="1702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c</a:t>
              </a:r>
              <a:r>
                <a:rPr lang="en-US" altLang="en-US" sz="1400" baseline="-25000" dirty="0"/>
                <a:t>1</a:t>
              </a:r>
            </a:p>
          </p:txBody>
        </p:sp>
      </p:grpSp>
      <p:sp>
        <p:nvSpPr>
          <p:cNvPr id="43089" name="Text Box 81"/>
          <p:cNvSpPr txBox="1">
            <a:spLocks noChangeArrowheads="1"/>
          </p:cNvSpPr>
          <p:nvPr/>
        </p:nvSpPr>
        <p:spPr bwMode="auto">
          <a:xfrm>
            <a:off x="6750864" y="714374"/>
            <a:ext cx="409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45</a:t>
            </a:r>
            <a:r>
              <a:rPr lang="en-US" altLang="en-US" sz="1200" baseline="30000" dirty="0"/>
              <a:t>0</a:t>
            </a:r>
          </a:p>
        </p:txBody>
      </p: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6012269" y="550042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30</a:t>
            </a:r>
            <a:r>
              <a:rPr lang="en-US" altLang="en-US" sz="1200" baseline="30000"/>
              <a:t>0</a:t>
            </a:r>
          </a:p>
        </p:txBody>
      </p:sp>
      <p:grpSp>
        <p:nvGrpSpPr>
          <p:cNvPr id="43091" name="Group 83"/>
          <p:cNvGrpSpPr>
            <a:grpSpLocks/>
          </p:cNvGrpSpPr>
          <p:nvPr/>
        </p:nvGrpSpPr>
        <p:grpSpPr bwMode="auto">
          <a:xfrm>
            <a:off x="7023100" y="-16971"/>
            <a:ext cx="1135062" cy="1014413"/>
            <a:chOff x="4172" y="567"/>
            <a:chExt cx="715" cy="639"/>
          </a:xfrm>
        </p:grpSpPr>
        <p:sp>
          <p:nvSpPr>
            <p:cNvPr id="20604" name="Text Box 84"/>
            <p:cNvSpPr txBox="1">
              <a:spLocks noChangeArrowheads="1"/>
            </p:cNvSpPr>
            <p:nvPr/>
          </p:nvSpPr>
          <p:spPr bwMode="auto">
            <a:xfrm>
              <a:off x="4273" y="101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a’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05" name="Text Box 85"/>
            <p:cNvSpPr txBox="1">
              <a:spLocks noChangeArrowheads="1"/>
            </p:cNvSpPr>
            <p:nvPr/>
          </p:nvSpPr>
          <p:spPr bwMode="auto">
            <a:xfrm>
              <a:off x="4172" y="697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b’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06" name="Text Box 86"/>
            <p:cNvSpPr txBox="1">
              <a:spLocks noChangeArrowheads="1"/>
            </p:cNvSpPr>
            <p:nvPr/>
          </p:nvSpPr>
          <p:spPr bwMode="auto">
            <a:xfrm>
              <a:off x="4504" y="567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c’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607" name="Text Box 87"/>
            <p:cNvSpPr txBox="1">
              <a:spLocks noChangeArrowheads="1"/>
            </p:cNvSpPr>
            <p:nvPr/>
          </p:nvSpPr>
          <p:spPr bwMode="auto">
            <a:xfrm>
              <a:off x="4644" y="88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d’</a:t>
              </a:r>
              <a:r>
                <a:rPr lang="en-US" altLang="en-US" sz="1400" baseline="-25000"/>
                <a:t>1</a:t>
              </a:r>
            </a:p>
          </p:txBody>
        </p:sp>
      </p:grpSp>
      <p:sp>
        <p:nvSpPr>
          <p:cNvPr id="43096" name="Line 88"/>
          <p:cNvSpPr>
            <a:spLocks noChangeShapeType="1"/>
          </p:cNvSpPr>
          <p:nvPr/>
        </p:nvSpPr>
        <p:spPr bwMode="auto">
          <a:xfrm flipV="1">
            <a:off x="8018463" y="117983"/>
            <a:ext cx="0" cy="172034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 flipV="1">
            <a:off x="7881938" y="199230"/>
            <a:ext cx="0" cy="162718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49" name="Text Box 141"/>
          <p:cNvSpPr txBox="1">
            <a:spLocks noChangeArrowheads="1"/>
          </p:cNvSpPr>
          <p:nvPr/>
        </p:nvSpPr>
        <p:spPr bwMode="auto">
          <a:xfrm>
            <a:off x="304800" y="304800"/>
            <a:ext cx="35889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accent2"/>
                </a:solidFill>
              </a:rPr>
              <a:t>Problem 12</a:t>
            </a:r>
            <a:r>
              <a:rPr lang="en-US" altLang="en-US" sz="1400" dirty="0"/>
              <a:t>: A circle of 50 mm diameter is </a:t>
            </a:r>
          </a:p>
          <a:p>
            <a:pPr eaLnBrk="1" hangingPunct="1"/>
            <a:r>
              <a:rPr lang="en-US" altLang="en-US" sz="1400" dirty="0"/>
              <a:t>resting on HP on end A of it’s diameter AC</a:t>
            </a:r>
          </a:p>
          <a:p>
            <a:pPr eaLnBrk="1" hangingPunct="1"/>
            <a:r>
              <a:rPr lang="en-US" altLang="en-US" sz="1400" dirty="0"/>
              <a:t>which is 30</a:t>
            </a:r>
            <a:r>
              <a:rPr lang="en-US" altLang="en-US" sz="1400" baseline="30000" dirty="0"/>
              <a:t>0</a:t>
            </a:r>
            <a:r>
              <a:rPr lang="en-US" altLang="en-US" sz="1400" dirty="0"/>
              <a:t> inclined to HP while it’s TV</a:t>
            </a:r>
          </a:p>
          <a:p>
            <a:pPr eaLnBrk="1" hangingPunct="1"/>
            <a:r>
              <a:rPr lang="en-US" altLang="en-US" sz="1400" dirty="0"/>
              <a:t>is 45</a:t>
            </a:r>
            <a:r>
              <a:rPr lang="en-US" altLang="en-US" sz="1400" baseline="30000" dirty="0"/>
              <a:t>0</a:t>
            </a:r>
            <a:r>
              <a:rPr lang="en-US" altLang="en-US" sz="1400" dirty="0"/>
              <a:t> inclined to VP. Draw it’s projections. </a:t>
            </a:r>
          </a:p>
        </p:txBody>
      </p:sp>
      <p:sp>
        <p:nvSpPr>
          <p:cNvPr id="43150" name="Text Box 142"/>
          <p:cNvSpPr txBox="1">
            <a:spLocks noChangeArrowheads="1"/>
          </p:cNvSpPr>
          <p:nvPr/>
        </p:nvSpPr>
        <p:spPr bwMode="auto">
          <a:xfrm>
            <a:off x="228600" y="3962400"/>
            <a:ext cx="36979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accent2"/>
                </a:solidFill>
              </a:rPr>
              <a:t>Problem 12b</a:t>
            </a:r>
            <a:r>
              <a:rPr lang="en-US" altLang="en-US" sz="1400" dirty="0"/>
              <a:t>: A circle of 50 mm diameter is </a:t>
            </a:r>
          </a:p>
          <a:p>
            <a:pPr eaLnBrk="1" hangingPunct="1"/>
            <a:r>
              <a:rPr lang="en-US" altLang="en-US" sz="1400" dirty="0"/>
              <a:t>resting on HP on end A of its diameter AC</a:t>
            </a:r>
          </a:p>
          <a:p>
            <a:pPr eaLnBrk="1" hangingPunct="1"/>
            <a:r>
              <a:rPr lang="en-US" altLang="en-US" sz="1400" dirty="0"/>
              <a:t>which is 30</a:t>
            </a:r>
            <a:r>
              <a:rPr lang="en-US" altLang="en-US" sz="1400" baseline="30000" dirty="0"/>
              <a:t>0</a:t>
            </a:r>
            <a:r>
              <a:rPr lang="en-US" altLang="en-US" sz="1400" dirty="0"/>
              <a:t> inclined to HP while it makes</a:t>
            </a:r>
          </a:p>
          <a:p>
            <a:pPr eaLnBrk="1" hangingPunct="1"/>
            <a:r>
              <a:rPr lang="en-US" altLang="en-US" sz="1400" dirty="0"/>
              <a:t>45</a:t>
            </a:r>
            <a:r>
              <a:rPr lang="en-US" altLang="en-US" sz="1400" baseline="30000" dirty="0"/>
              <a:t>0</a:t>
            </a:r>
            <a:r>
              <a:rPr lang="en-US" altLang="en-US" sz="1400" dirty="0"/>
              <a:t> inclined to VP. Draw its projections. </a:t>
            </a:r>
          </a:p>
        </p:txBody>
      </p:sp>
      <p:sp>
        <p:nvSpPr>
          <p:cNvPr id="43151" name="Text Box 143"/>
          <p:cNvSpPr txBox="1">
            <a:spLocks noChangeArrowheads="1"/>
          </p:cNvSpPr>
          <p:nvPr/>
        </p:nvSpPr>
        <p:spPr bwMode="auto">
          <a:xfrm>
            <a:off x="0" y="1752600"/>
            <a:ext cx="4343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Read problem and answer following questions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1. Surface inclined to which plane? -------  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HP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2. Assumption for initial position? ------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// to HP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3. So which view will show True shape? ---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TV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4. Which diameter horizontal?   ----------   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AC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Hence begin with TV, draw circle below </a:t>
            </a:r>
          </a:p>
          <a:p>
            <a:pPr eaLnBrk="1" hangingPunct="1"/>
            <a:r>
              <a:rPr lang="en-US" altLang="en-US" sz="1600" b="1" i="1" dirty="0">
                <a:latin typeface="Times New Roman" panose="02020603050405020304" pitchFamily="18" charset="0"/>
              </a:rPr>
              <a:t>     X-Y line, taking the diameter // to X-Y</a:t>
            </a:r>
            <a:endParaRPr lang="en-US" altLang="en-US" sz="2400" b="1" i="1" dirty="0">
              <a:latin typeface="Times New Roman" panose="02020603050405020304" pitchFamily="18" charset="0"/>
            </a:endParaRPr>
          </a:p>
        </p:txBody>
      </p:sp>
      <p:grpSp>
        <p:nvGrpSpPr>
          <p:cNvPr id="43152" name="Group 144"/>
          <p:cNvGrpSpPr>
            <a:grpSpLocks/>
          </p:cNvGrpSpPr>
          <p:nvPr/>
        </p:nvGrpSpPr>
        <p:grpSpPr bwMode="auto">
          <a:xfrm>
            <a:off x="4405313" y="2514600"/>
            <a:ext cx="4770437" cy="1752600"/>
            <a:chOff x="2736" y="1632"/>
            <a:chExt cx="3005" cy="1104"/>
          </a:xfrm>
        </p:grpSpPr>
        <p:sp>
          <p:nvSpPr>
            <p:cNvPr id="20556" name="Rectangle 145"/>
            <p:cNvSpPr>
              <a:spLocks noChangeArrowheads="1"/>
            </p:cNvSpPr>
            <p:nvPr/>
          </p:nvSpPr>
          <p:spPr bwMode="auto">
            <a:xfrm>
              <a:off x="2762" y="1632"/>
              <a:ext cx="2880" cy="11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57" name="Text Box 146"/>
            <p:cNvSpPr txBox="1">
              <a:spLocks noChangeArrowheads="1"/>
            </p:cNvSpPr>
            <p:nvPr/>
          </p:nvSpPr>
          <p:spPr bwMode="auto">
            <a:xfrm>
              <a:off x="2736" y="1680"/>
              <a:ext cx="3005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solidFill>
                    <a:srgbClr val="FF3300"/>
                  </a:solidFill>
                </a:rPr>
                <a:t>The difference in these two problems is in step 3 only.</a:t>
              </a:r>
            </a:p>
            <a:p>
              <a:pPr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In Problem 12, inclination of TV of that AC is </a:t>
              </a:r>
            </a:p>
            <a:p>
              <a:pPr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Given. It could be drawn directly as shown in 3</a:t>
              </a:r>
              <a:r>
                <a:rPr lang="en-US" altLang="en-US" sz="14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 step.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While in Problem 12b, angle of AC itself i.e. it’s TL, is 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given. Hence here angle of TL is taken, locus of c</a:t>
              </a:r>
              <a:r>
                <a:rPr lang="en-US" altLang="en-US" sz="1400" b="1" i="1" baseline="-25000" dirty="0">
                  <a:solidFill>
                    <a:srgbClr val="FF3399"/>
                  </a:solidFill>
                </a:rPr>
                <a:t>1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is drawn and then LTV i.e. a</a:t>
              </a:r>
              <a:r>
                <a:rPr lang="en-US" altLang="en-US" sz="1400" b="1" i="1" baseline="-25000" dirty="0">
                  <a:solidFill>
                    <a:srgbClr val="FF3399"/>
                  </a:solidFill>
                </a:rPr>
                <a:t>1</a:t>
              </a:r>
              <a:r>
                <a:rPr lang="en-US" altLang="en-US" sz="1400" b="1" i="1" dirty="0">
                  <a:solidFill>
                    <a:srgbClr val="FF3399"/>
                  </a:solidFill>
                </a:rPr>
                <a:t> c</a:t>
              </a:r>
              <a:r>
                <a:rPr lang="en-US" altLang="en-US" sz="1400" b="1" i="1" baseline="-25000" dirty="0">
                  <a:solidFill>
                    <a:srgbClr val="FF3399"/>
                  </a:solidFill>
                </a:rPr>
                <a:t>1</a:t>
              </a:r>
              <a:r>
                <a:rPr lang="en-US" altLang="en-US" sz="1400" b="1" i="1" dirty="0">
                  <a:solidFill>
                    <a:srgbClr val="FF3399"/>
                  </a:solidFill>
                </a:rPr>
                <a:t> is marked and </a:t>
              </a:r>
            </a:p>
            <a:p>
              <a:pPr eaLnBrk="1" hangingPunct="1"/>
              <a:r>
                <a:rPr lang="en-US" altLang="en-US" sz="1400" b="1" i="1" dirty="0">
                  <a:solidFill>
                    <a:srgbClr val="FF3399"/>
                  </a:solidFill>
                </a:rPr>
                <a:t>final TV was completed. Study illustration carefully.</a:t>
              </a:r>
            </a:p>
          </p:txBody>
        </p:sp>
      </p:grpSp>
      <p:grpSp>
        <p:nvGrpSpPr>
          <p:cNvPr id="43155" name="Group 147"/>
          <p:cNvGrpSpPr>
            <a:grpSpLocks/>
          </p:cNvGrpSpPr>
          <p:nvPr/>
        </p:nvGrpSpPr>
        <p:grpSpPr bwMode="auto">
          <a:xfrm>
            <a:off x="457200" y="5334000"/>
            <a:ext cx="2895600" cy="1066800"/>
            <a:chOff x="432" y="3552"/>
            <a:chExt cx="1824" cy="672"/>
          </a:xfrm>
        </p:grpSpPr>
        <p:sp>
          <p:nvSpPr>
            <p:cNvPr id="20554" name="AutoShape 148"/>
            <p:cNvSpPr>
              <a:spLocks noChangeArrowheads="1"/>
            </p:cNvSpPr>
            <p:nvPr/>
          </p:nvSpPr>
          <p:spPr bwMode="auto">
            <a:xfrm>
              <a:off x="432" y="3552"/>
              <a:ext cx="1824" cy="672"/>
            </a:xfrm>
            <a:prstGeom prst="wedgeRoundRectCallout">
              <a:avLst>
                <a:gd name="adj1" fmla="val 52356"/>
                <a:gd name="adj2" fmla="val -910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/>
            </a:p>
          </p:txBody>
        </p:sp>
        <p:sp>
          <p:nvSpPr>
            <p:cNvPr id="20555" name="Text Box 149"/>
            <p:cNvSpPr txBox="1">
              <a:spLocks noChangeArrowheads="1"/>
            </p:cNvSpPr>
            <p:nvPr/>
          </p:nvSpPr>
          <p:spPr bwMode="auto">
            <a:xfrm>
              <a:off x="464" y="3618"/>
              <a:ext cx="175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Note the difference in </a:t>
              </a:r>
            </a:p>
            <a:p>
              <a:pPr algn="ctr" eaLnBrk="1" hangingPunct="1"/>
              <a:r>
                <a:rPr lang="en-US" altLang="en-US" b="1"/>
                <a:t>construction of 3</a:t>
              </a:r>
              <a:r>
                <a:rPr lang="en-US" altLang="en-US" b="1" baseline="30000"/>
                <a:t>rd</a:t>
              </a:r>
              <a:r>
                <a:rPr lang="en-US" altLang="en-US" b="1"/>
                <a:t> step </a:t>
              </a:r>
            </a:p>
            <a:p>
              <a:pPr algn="ctr" eaLnBrk="1" hangingPunct="1"/>
              <a:r>
                <a:rPr lang="en-US" altLang="en-US" b="1"/>
                <a:t>in both solutions.</a:t>
              </a:r>
            </a:p>
          </p:txBody>
        </p:sp>
      </p:grpSp>
      <p:sp>
        <p:nvSpPr>
          <p:cNvPr id="151" name="Oval 18"/>
          <p:cNvSpPr>
            <a:spLocks noChangeArrowheads="1"/>
          </p:cNvSpPr>
          <p:nvPr/>
        </p:nvSpPr>
        <p:spPr bwMode="auto">
          <a:xfrm rot="2330556">
            <a:off x="7583416" y="5339326"/>
            <a:ext cx="8382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2" name="Oval 2"/>
          <p:cNvSpPr>
            <a:spLocks noChangeArrowheads="1"/>
          </p:cNvSpPr>
          <p:nvPr/>
        </p:nvSpPr>
        <p:spPr bwMode="auto">
          <a:xfrm rot="20198541">
            <a:off x="7518175" y="4733129"/>
            <a:ext cx="966072" cy="3072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" name="Oval 3"/>
          <p:cNvSpPr>
            <a:spLocks noChangeArrowheads="1"/>
          </p:cNvSpPr>
          <p:nvPr/>
        </p:nvSpPr>
        <p:spPr bwMode="auto">
          <a:xfrm>
            <a:off x="5025472" y="5430001"/>
            <a:ext cx="9906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4" name="Line 4"/>
          <p:cNvSpPr>
            <a:spLocks noChangeShapeType="1"/>
          </p:cNvSpPr>
          <p:nvPr/>
        </p:nvSpPr>
        <p:spPr bwMode="auto">
          <a:xfrm>
            <a:off x="5025472" y="5925301"/>
            <a:ext cx="9906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5"/>
          <p:cNvSpPr>
            <a:spLocks noChangeShapeType="1"/>
          </p:cNvSpPr>
          <p:nvPr/>
        </p:nvSpPr>
        <p:spPr bwMode="auto">
          <a:xfrm>
            <a:off x="5530297" y="4934701"/>
            <a:ext cx="0" cy="1495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6"/>
          <p:cNvSpPr>
            <a:spLocks noChangeShapeType="1"/>
          </p:cNvSpPr>
          <p:nvPr/>
        </p:nvSpPr>
        <p:spPr bwMode="auto">
          <a:xfrm>
            <a:off x="4720672" y="5134726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7"/>
          <p:cNvSpPr>
            <a:spLocks noChangeShapeType="1"/>
          </p:cNvSpPr>
          <p:nvPr/>
        </p:nvSpPr>
        <p:spPr bwMode="auto">
          <a:xfrm flipV="1">
            <a:off x="5025472" y="4829926"/>
            <a:ext cx="0" cy="1317366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8"/>
          <p:cNvSpPr>
            <a:spLocks noChangeShapeType="1"/>
          </p:cNvSpPr>
          <p:nvPr/>
        </p:nvSpPr>
        <p:spPr bwMode="auto">
          <a:xfrm flipV="1">
            <a:off x="6016072" y="4829925"/>
            <a:ext cx="0" cy="1362075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10"/>
          <p:cNvSpPr>
            <a:spLocks noChangeShapeType="1"/>
          </p:cNvSpPr>
          <p:nvPr/>
        </p:nvSpPr>
        <p:spPr bwMode="auto">
          <a:xfrm>
            <a:off x="5025472" y="513088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1"/>
          <p:cNvSpPr>
            <a:spLocks noChangeShapeType="1"/>
          </p:cNvSpPr>
          <p:nvPr/>
        </p:nvSpPr>
        <p:spPr bwMode="auto">
          <a:xfrm rot="-1800000" flipV="1">
            <a:off x="6234543" y="4891540"/>
            <a:ext cx="979107" cy="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2"/>
          <p:cNvSpPr>
            <a:spLocks noChangeShapeType="1"/>
          </p:cNvSpPr>
          <p:nvPr/>
        </p:nvSpPr>
        <p:spPr bwMode="auto">
          <a:xfrm>
            <a:off x="7149547" y="4601326"/>
            <a:ext cx="0" cy="188192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3"/>
          <p:cNvSpPr>
            <a:spLocks noChangeShapeType="1"/>
          </p:cNvSpPr>
          <p:nvPr/>
        </p:nvSpPr>
        <p:spPr bwMode="auto">
          <a:xfrm>
            <a:off x="6749497" y="4829926"/>
            <a:ext cx="0" cy="1447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4"/>
          <p:cNvSpPr>
            <a:spLocks noChangeShapeType="1"/>
          </p:cNvSpPr>
          <p:nvPr/>
        </p:nvSpPr>
        <p:spPr bwMode="auto">
          <a:xfrm>
            <a:off x="6301822" y="5058526"/>
            <a:ext cx="0" cy="142472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5"/>
          <p:cNvSpPr>
            <a:spLocks noChangeShapeType="1"/>
          </p:cNvSpPr>
          <p:nvPr/>
        </p:nvSpPr>
        <p:spPr bwMode="auto">
          <a:xfrm>
            <a:off x="5482672" y="5430001"/>
            <a:ext cx="17526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6"/>
          <p:cNvSpPr>
            <a:spLocks noChangeShapeType="1"/>
          </p:cNvSpPr>
          <p:nvPr/>
        </p:nvSpPr>
        <p:spPr bwMode="auto">
          <a:xfrm>
            <a:off x="6016072" y="5925301"/>
            <a:ext cx="1219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7"/>
          <p:cNvSpPr>
            <a:spLocks noChangeShapeType="1"/>
          </p:cNvSpPr>
          <p:nvPr/>
        </p:nvSpPr>
        <p:spPr bwMode="auto">
          <a:xfrm>
            <a:off x="5340381" y="6430126"/>
            <a:ext cx="1991727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Oval 18"/>
          <p:cNvSpPr>
            <a:spLocks noChangeArrowheads="1"/>
          </p:cNvSpPr>
          <p:nvPr/>
        </p:nvSpPr>
        <p:spPr bwMode="auto">
          <a:xfrm>
            <a:off x="6308172" y="5430001"/>
            <a:ext cx="838200" cy="990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8" name="Line 19"/>
          <p:cNvSpPr>
            <a:spLocks noChangeShapeType="1"/>
          </p:cNvSpPr>
          <p:nvPr/>
        </p:nvSpPr>
        <p:spPr bwMode="auto">
          <a:xfrm>
            <a:off x="6749497" y="5430001"/>
            <a:ext cx="0" cy="1255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21"/>
          <p:cNvSpPr>
            <a:spLocks noChangeShapeType="1"/>
          </p:cNvSpPr>
          <p:nvPr/>
        </p:nvSpPr>
        <p:spPr bwMode="auto">
          <a:xfrm rot="18512075" flipH="1" flipV="1">
            <a:off x="7681894" y="4468346"/>
            <a:ext cx="560985" cy="2413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22"/>
          <p:cNvSpPr>
            <a:spLocks noChangeShapeType="1"/>
          </p:cNvSpPr>
          <p:nvPr/>
        </p:nvSpPr>
        <p:spPr bwMode="auto">
          <a:xfrm flipH="1">
            <a:off x="7574995" y="5255616"/>
            <a:ext cx="908051" cy="1078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24"/>
          <p:cNvSpPr>
            <a:spLocks noChangeShapeType="1"/>
          </p:cNvSpPr>
          <p:nvPr/>
        </p:nvSpPr>
        <p:spPr bwMode="auto">
          <a:xfrm flipV="1">
            <a:off x="7682947" y="4828830"/>
            <a:ext cx="0" cy="137904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25"/>
          <p:cNvSpPr>
            <a:spLocks noChangeShapeType="1"/>
          </p:cNvSpPr>
          <p:nvPr/>
        </p:nvSpPr>
        <p:spPr bwMode="auto">
          <a:xfrm>
            <a:off x="7084459" y="4639426"/>
            <a:ext cx="1663077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26"/>
          <p:cNvSpPr>
            <a:spLocks noChangeShapeType="1"/>
          </p:cNvSpPr>
          <p:nvPr/>
        </p:nvSpPr>
        <p:spPr bwMode="auto">
          <a:xfrm>
            <a:off x="6724096" y="4887076"/>
            <a:ext cx="1654176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Oval 27"/>
          <p:cNvSpPr>
            <a:spLocks noChangeArrowheads="1"/>
          </p:cNvSpPr>
          <p:nvPr/>
        </p:nvSpPr>
        <p:spPr bwMode="auto">
          <a:xfrm>
            <a:off x="7641673" y="485463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7648277" y="509365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6" name="Oval 29"/>
          <p:cNvSpPr>
            <a:spLocks noChangeArrowheads="1"/>
          </p:cNvSpPr>
          <p:nvPr/>
        </p:nvSpPr>
        <p:spPr bwMode="auto">
          <a:xfrm>
            <a:off x="8276672" y="484897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7" name="Oval 30"/>
          <p:cNvSpPr>
            <a:spLocks noChangeArrowheads="1"/>
          </p:cNvSpPr>
          <p:nvPr/>
        </p:nvSpPr>
        <p:spPr bwMode="auto">
          <a:xfrm>
            <a:off x="8279850" y="45981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8" name="Line 31"/>
          <p:cNvSpPr>
            <a:spLocks noChangeShapeType="1"/>
          </p:cNvSpPr>
          <p:nvPr/>
        </p:nvSpPr>
        <p:spPr bwMode="auto">
          <a:xfrm flipV="1">
            <a:off x="7546422" y="5020426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52"/>
          <p:cNvSpPr>
            <a:spLocks noChangeShapeType="1"/>
          </p:cNvSpPr>
          <p:nvPr/>
        </p:nvSpPr>
        <p:spPr bwMode="auto">
          <a:xfrm>
            <a:off x="6320872" y="592212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0" name="Group 53"/>
          <p:cNvGrpSpPr>
            <a:grpSpLocks/>
          </p:cNvGrpSpPr>
          <p:nvPr/>
        </p:nvGrpSpPr>
        <p:grpSpPr bwMode="auto">
          <a:xfrm>
            <a:off x="4796872" y="5196639"/>
            <a:ext cx="1416050" cy="1443038"/>
            <a:chOff x="2496" y="1011"/>
            <a:chExt cx="892" cy="909"/>
          </a:xfrm>
        </p:grpSpPr>
        <p:sp>
          <p:nvSpPr>
            <p:cNvPr id="181" name="Text Box 54"/>
            <p:cNvSpPr txBox="1">
              <a:spLocks noChangeArrowheads="1"/>
            </p:cNvSpPr>
            <p:nvPr/>
          </p:nvSpPr>
          <p:spPr bwMode="auto">
            <a:xfrm>
              <a:off x="2496" y="134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</a:p>
          </p:txBody>
        </p:sp>
        <p:sp>
          <p:nvSpPr>
            <p:cNvPr id="182" name="Rectangle 55"/>
            <p:cNvSpPr>
              <a:spLocks noChangeArrowheads="1"/>
            </p:cNvSpPr>
            <p:nvPr/>
          </p:nvSpPr>
          <p:spPr bwMode="auto">
            <a:xfrm>
              <a:off x="2821" y="101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</a:t>
              </a:r>
            </a:p>
          </p:txBody>
        </p:sp>
        <p:sp>
          <p:nvSpPr>
            <p:cNvPr id="183" name="Rectangle 56"/>
            <p:cNvSpPr>
              <a:spLocks noChangeArrowheads="1"/>
            </p:cNvSpPr>
            <p:nvPr/>
          </p:nvSpPr>
          <p:spPr bwMode="auto">
            <a:xfrm>
              <a:off x="3216" y="13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</a:p>
          </p:txBody>
        </p:sp>
        <p:sp>
          <p:nvSpPr>
            <p:cNvPr id="184" name="Rectangle 57"/>
            <p:cNvSpPr>
              <a:spLocks noChangeArrowheads="1"/>
            </p:cNvSpPr>
            <p:nvPr/>
          </p:nvSpPr>
          <p:spPr bwMode="auto">
            <a:xfrm>
              <a:off x="2880" y="172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</a:t>
              </a:r>
            </a:p>
          </p:txBody>
        </p:sp>
      </p:grpSp>
      <p:grpSp>
        <p:nvGrpSpPr>
          <p:cNvPr id="185" name="Group 58"/>
          <p:cNvGrpSpPr>
            <a:grpSpLocks/>
          </p:cNvGrpSpPr>
          <p:nvPr/>
        </p:nvGrpSpPr>
        <p:grpSpPr bwMode="auto">
          <a:xfrm>
            <a:off x="4793697" y="4860090"/>
            <a:ext cx="1319212" cy="331788"/>
            <a:chOff x="2494" y="883"/>
            <a:chExt cx="831" cy="209"/>
          </a:xfrm>
        </p:grpSpPr>
        <p:sp>
          <p:nvSpPr>
            <p:cNvPr id="186" name="Text Box 59"/>
            <p:cNvSpPr txBox="1">
              <a:spLocks noChangeArrowheads="1"/>
            </p:cNvSpPr>
            <p:nvPr/>
          </p:nvSpPr>
          <p:spPr bwMode="auto">
            <a:xfrm>
              <a:off x="2494" y="90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a’</a:t>
              </a:r>
            </a:p>
          </p:txBody>
        </p:sp>
        <p:sp>
          <p:nvSpPr>
            <p:cNvPr id="187" name="Text Box 60"/>
            <p:cNvSpPr txBox="1">
              <a:spLocks noChangeArrowheads="1"/>
            </p:cNvSpPr>
            <p:nvPr/>
          </p:nvSpPr>
          <p:spPr bwMode="auto">
            <a:xfrm>
              <a:off x="2805" y="89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b’</a:t>
              </a:r>
            </a:p>
          </p:txBody>
        </p:sp>
        <p:sp>
          <p:nvSpPr>
            <p:cNvPr id="188" name="Text Box 61"/>
            <p:cNvSpPr txBox="1">
              <a:spLocks noChangeArrowheads="1"/>
            </p:cNvSpPr>
            <p:nvPr/>
          </p:nvSpPr>
          <p:spPr bwMode="auto">
            <a:xfrm>
              <a:off x="2925" y="89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d’</a:t>
              </a:r>
            </a:p>
          </p:txBody>
        </p:sp>
        <p:sp>
          <p:nvSpPr>
            <p:cNvPr id="189" name="Text Box 62"/>
            <p:cNvSpPr txBox="1">
              <a:spLocks noChangeArrowheads="1"/>
            </p:cNvSpPr>
            <p:nvPr/>
          </p:nvSpPr>
          <p:spPr bwMode="auto">
            <a:xfrm>
              <a:off x="3128" y="88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c’</a:t>
              </a:r>
            </a:p>
          </p:txBody>
        </p:sp>
      </p:grpSp>
      <p:grpSp>
        <p:nvGrpSpPr>
          <p:cNvPr id="190" name="Group 63"/>
          <p:cNvGrpSpPr>
            <a:grpSpLocks/>
          </p:cNvGrpSpPr>
          <p:nvPr/>
        </p:nvGrpSpPr>
        <p:grpSpPr bwMode="auto">
          <a:xfrm>
            <a:off x="4399997" y="4917239"/>
            <a:ext cx="4418012" cy="381000"/>
            <a:chOff x="2246" y="919"/>
            <a:chExt cx="2783" cy="240"/>
          </a:xfrm>
        </p:grpSpPr>
        <p:sp>
          <p:nvSpPr>
            <p:cNvPr id="191" name="Text Box 64"/>
            <p:cNvSpPr txBox="1">
              <a:spLocks noChangeArrowheads="1"/>
            </p:cNvSpPr>
            <p:nvPr/>
          </p:nvSpPr>
          <p:spPr bwMode="auto">
            <a:xfrm>
              <a:off x="2246" y="967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X</a:t>
              </a:r>
            </a:p>
          </p:txBody>
        </p:sp>
        <p:sp>
          <p:nvSpPr>
            <p:cNvPr id="192" name="Text Box 65"/>
            <p:cNvSpPr txBox="1">
              <a:spLocks noChangeArrowheads="1"/>
            </p:cNvSpPr>
            <p:nvPr/>
          </p:nvSpPr>
          <p:spPr bwMode="auto">
            <a:xfrm>
              <a:off x="4838" y="91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Y</a:t>
              </a:r>
            </a:p>
          </p:txBody>
        </p:sp>
      </p:grpSp>
      <p:grpSp>
        <p:nvGrpSpPr>
          <p:cNvPr id="193" name="Group 66"/>
          <p:cNvGrpSpPr>
            <a:grpSpLocks/>
          </p:cNvGrpSpPr>
          <p:nvPr/>
        </p:nvGrpSpPr>
        <p:grpSpPr bwMode="auto">
          <a:xfrm rot="-1734769">
            <a:off x="5997022" y="4620376"/>
            <a:ext cx="1379537" cy="323850"/>
            <a:chOff x="2496" y="768"/>
            <a:chExt cx="869" cy="204"/>
          </a:xfrm>
        </p:grpSpPr>
        <p:sp>
          <p:nvSpPr>
            <p:cNvPr id="194" name="Text Box 67"/>
            <p:cNvSpPr txBox="1">
              <a:spLocks noChangeArrowheads="1"/>
            </p:cNvSpPr>
            <p:nvPr/>
          </p:nvSpPr>
          <p:spPr bwMode="auto">
            <a:xfrm>
              <a:off x="2496" y="768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a’</a:t>
              </a:r>
            </a:p>
          </p:txBody>
        </p:sp>
        <p:sp>
          <p:nvSpPr>
            <p:cNvPr id="195" name="Text Box 68"/>
            <p:cNvSpPr txBox="1">
              <a:spLocks noChangeArrowheads="1"/>
            </p:cNvSpPr>
            <p:nvPr/>
          </p:nvSpPr>
          <p:spPr bwMode="auto">
            <a:xfrm>
              <a:off x="2808" y="78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b’</a:t>
              </a:r>
            </a:p>
          </p:txBody>
        </p:sp>
        <p:sp>
          <p:nvSpPr>
            <p:cNvPr id="196" name="Text Box 69"/>
            <p:cNvSpPr txBox="1">
              <a:spLocks noChangeArrowheads="1"/>
            </p:cNvSpPr>
            <p:nvPr/>
          </p:nvSpPr>
          <p:spPr bwMode="auto">
            <a:xfrm>
              <a:off x="2928" y="77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d’</a:t>
              </a:r>
            </a:p>
          </p:txBody>
        </p:sp>
        <p:sp>
          <p:nvSpPr>
            <p:cNvPr id="197" name="Text Box 70"/>
            <p:cNvSpPr txBox="1">
              <a:spLocks noChangeArrowheads="1"/>
            </p:cNvSpPr>
            <p:nvPr/>
          </p:nvSpPr>
          <p:spPr bwMode="auto">
            <a:xfrm>
              <a:off x="3168" y="76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c’</a:t>
              </a:r>
            </a:p>
          </p:txBody>
        </p:sp>
      </p:grpSp>
      <p:grpSp>
        <p:nvGrpSpPr>
          <p:cNvPr id="198" name="Group 71"/>
          <p:cNvGrpSpPr>
            <a:grpSpLocks/>
          </p:cNvGrpSpPr>
          <p:nvPr/>
        </p:nvGrpSpPr>
        <p:grpSpPr bwMode="auto">
          <a:xfrm>
            <a:off x="6044647" y="5156952"/>
            <a:ext cx="1400175" cy="1528763"/>
            <a:chOff x="3288" y="980"/>
            <a:chExt cx="882" cy="963"/>
          </a:xfrm>
        </p:grpSpPr>
        <p:sp>
          <p:nvSpPr>
            <p:cNvPr id="199" name="Rectangle 72"/>
            <p:cNvSpPr>
              <a:spLocks noChangeArrowheads="1"/>
            </p:cNvSpPr>
            <p:nvPr/>
          </p:nvSpPr>
          <p:spPr bwMode="auto">
            <a:xfrm>
              <a:off x="3288" y="1380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200" name="Rectangle 73"/>
            <p:cNvSpPr>
              <a:spLocks noChangeArrowheads="1"/>
            </p:cNvSpPr>
            <p:nvPr/>
          </p:nvSpPr>
          <p:spPr bwMode="auto">
            <a:xfrm>
              <a:off x="3644" y="1751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1" name="Rectangle 74"/>
            <p:cNvSpPr>
              <a:spLocks noChangeArrowheads="1"/>
            </p:cNvSpPr>
            <p:nvPr/>
          </p:nvSpPr>
          <p:spPr bwMode="auto">
            <a:xfrm>
              <a:off x="3615" y="980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d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02" name="Rectangle 75"/>
            <p:cNvSpPr>
              <a:spLocks noChangeArrowheads="1"/>
            </p:cNvSpPr>
            <p:nvPr/>
          </p:nvSpPr>
          <p:spPr bwMode="auto">
            <a:xfrm>
              <a:off x="3958" y="134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  <a:r>
                <a:rPr lang="en-US" altLang="en-US" sz="1400" baseline="-25000"/>
                <a:t>1</a:t>
              </a:r>
            </a:p>
          </p:txBody>
        </p:sp>
      </p:grpSp>
      <p:sp>
        <p:nvSpPr>
          <p:cNvPr id="204" name="Rectangle 77"/>
          <p:cNvSpPr>
            <a:spLocks noChangeArrowheads="1"/>
          </p:cNvSpPr>
          <p:nvPr/>
        </p:nvSpPr>
        <p:spPr bwMode="auto">
          <a:xfrm rot="2271551">
            <a:off x="7489275" y="5239501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a</a:t>
            </a:r>
            <a:r>
              <a:rPr lang="en-US" altLang="en-US" sz="1400" baseline="-25000" dirty="0"/>
              <a:t>1</a:t>
            </a:r>
          </a:p>
        </p:txBody>
      </p:sp>
      <p:sp>
        <p:nvSpPr>
          <p:cNvPr id="205" name="Rectangle 78"/>
          <p:cNvSpPr>
            <a:spLocks noChangeArrowheads="1"/>
          </p:cNvSpPr>
          <p:nvPr/>
        </p:nvSpPr>
        <p:spPr bwMode="auto">
          <a:xfrm rot="2271551">
            <a:off x="7532138" y="6211051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b</a:t>
            </a:r>
            <a:r>
              <a:rPr lang="en-US" altLang="en-US" sz="1400" baseline="-25000" dirty="0"/>
              <a:t>1</a:t>
            </a:r>
          </a:p>
        </p:txBody>
      </p:sp>
      <p:sp>
        <p:nvSpPr>
          <p:cNvPr id="206" name="Rectangle 79"/>
          <p:cNvSpPr>
            <a:spLocks noChangeArrowheads="1"/>
          </p:cNvSpPr>
          <p:nvPr/>
        </p:nvSpPr>
        <p:spPr bwMode="auto">
          <a:xfrm rot="2271551">
            <a:off x="8297313" y="5272839"/>
            <a:ext cx="34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d</a:t>
            </a:r>
            <a:r>
              <a:rPr lang="en-US" altLang="en-US" sz="1400" baseline="-25000" dirty="0"/>
              <a:t>1</a:t>
            </a:r>
          </a:p>
        </p:txBody>
      </p:sp>
      <p:sp>
        <p:nvSpPr>
          <p:cNvPr id="207" name="Rectangle 80"/>
          <p:cNvSpPr>
            <a:spLocks noChangeArrowheads="1"/>
          </p:cNvSpPr>
          <p:nvPr/>
        </p:nvSpPr>
        <p:spPr bwMode="auto">
          <a:xfrm rot="2271551">
            <a:off x="8227463" y="6160251"/>
            <a:ext cx="33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c</a:t>
            </a:r>
            <a:r>
              <a:rPr lang="en-US" altLang="en-US" sz="1400" baseline="-25000" dirty="0"/>
              <a:t>1</a:t>
            </a:r>
          </a:p>
        </p:txBody>
      </p:sp>
      <p:sp>
        <p:nvSpPr>
          <p:cNvPr id="208" name="Text Box 81"/>
          <p:cNvSpPr txBox="1">
            <a:spLocks noChangeArrowheads="1"/>
          </p:cNvSpPr>
          <p:nvPr/>
        </p:nvSpPr>
        <p:spPr bwMode="auto">
          <a:xfrm>
            <a:off x="7100157" y="5087849"/>
            <a:ext cx="4446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45</a:t>
            </a:r>
            <a:r>
              <a:rPr lang="en-US" altLang="en-US" sz="1200" baseline="30000" dirty="0"/>
              <a:t>0</a:t>
            </a:r>
          </a:p>
        </p:txBody>
      </p:sp>
      <p:sp>
        <p:nvSpPr>
          <p:cNvPr id="209" name="Text Box 82"/>
          <p:cNvSpPr txBox="1">
            <a:spLocks noChangeArrowheads="1"/>
          </p:cNvSpPr>
          <p:nvPr/>
        </p:nvSpPr>
        <p:spPr bwMode="auto">
          <a:xfrm>
            <a:off x="6448278" y="4913243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30</a:t>
            </a:r>
            <a:r>
              <a:rPr lang="en-US" altLang="en-US" sz="1200" baseline="30000"/>
              <a:t>0</a:t>
            </a:r>
          </a:p>
        </p:txBody>
      </p:sp>
      <p:grpSp>
        <p:nvGrpSpPr>
          <p:cNvPr id="210" name="Group 83"/>
          <p:cNvGrpSpPr>
            <a:grpSpLocks/>
          </p:cNvGrpSpPr>
          <p:nvPr/>
        </p:nvGrpSpPr>
        <p:grpSpPr bwMode="auto">
          <a:xfrm>
            <a:off x="7459109" y="4346230"/>
            <a:ext cx="1135062" cy="1014413"/>
            <a:chOff x="4172" y="567"/>
            <a:chExt cx="715" cy="639"/>
          </a:xfrm>
        </p:grpSpPr>
        <p:sp>
          <p:nvSpPr>
            <p:cNvPr id="211" name="Text Box 84"/>
            <p:cNvSpPr txBox="1">
              <a:spLocks noChangeArrowheads="1"/>
            </p:cNvSpPr>
            <p:nvPr/>
          </p:nvSpPr>
          <p:spPr bwMode="auto">
            <a:xfrm>
              <a:off x="4273" y="1014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a’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12" name="Text Box 85"/>
            <p:cNvSpPr txBox="1">
              <a:spLocks noChangeArrowheads="1"/>
            </p:cNvSpPr>
            <p:nvPr/>
          </p:nvSpPr>
          <p:spPr bwMode="auto">
            <a:xfrm>
              <a:off x="4172" y="697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b’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13" name="Text Box 86"/>
            <p:cNvSpPr txBox="1">
              <a:spLocks noChangeArrowheads="1"/>
            </p:cNvSpPr>
            <p:nvPr/>
          </p:nvSpPr>
          <p:spPr bwMode="auto">
            <a:xfrm>
              <a:off x="4504" y="567"/>
              <a:ext cx="2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/>
                <a:t>c’</a:t>
              </a:r>
              <a:r>
                <a:rPr lang="en-US" altLang="en-US" sz="1400" baseline="-25000" dirty="0"/>
                <a:t>1</a:t>
              </a:r>
            </a:p>
          </p:txBody>
        </p:sp>
        <p:sp>
          <p:nvSpPr>
            <p:cNvPr id="214" name="Text Box 87"/>
            <p:cNvSpPr txBox="1">
              <a:spLocks noChangeArrowheads="1"/>
            </p:cNvSpPr>
            <p:nvPr/>
          </p:nvSpPr>
          <p:spPr bwMode="auto">
            <a:xfrm>
              <a:off x="4644" y="882"/>
              <a:ext cx="2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d’</a:t>
              </a:r>
              <a:r>
                <a:rPr lang="en-US" altLang="en-US" sz="1400" baseline="-25000"/>
                <a:t>1</a:t>
              </a:r>
            </a:p>
          </p:txBody>
        </p:sp>
      </p:grpSp>
      <p:sp>
        <p:nvSpPr>
          <p:cNvPr id="215" name="Line 88"/>
          <p:cNvSpPr>
            <a:spLocks noChangeShapeType="1"/>
          </p:cNvSpPr>
          <p:nvPr/>
        </p:nvSpPr>
        <p:spPr bwMode="auto">
          <a:xfrm flipV="1">
            <a:off x="8454472" y="4481184"/>
            <a:ext cx="0" cy="172034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89"/>
          <p:cNvSpPr>
            <a:spLocks noChangeShapeType="1"/>
          </p:cNvSpPr>
          <p:nvPr/>
        </p:nvSpPr>
        <p:spPr bwMode="auto">
          <a:xfrm flipV="1">
            <a:off x="8317947" y="4562431"/>
            <a:ext cx="0" cy="162718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Text Box 119"/>
          <p:cNvSpPr txBox="1">
            <a:spLocks noChangeArrowheads="1"/>
          </p:cNvSpPr>
          <p:nvPr/>
        </p:nvSpPr>
        <p:spPr bwMode="auto">
          <a:xfrm>
            <a:off x="8876063" y="5858626"/>
            <a:ext cx="315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c</a:t>
            </a:r>
            <a:r>
              <a:rPr lang="en-US" altLang="en-US" sz="900" baseline="-25000" dirty="0"/>
              <a:t>2</a:t>
            </a:r>
          </a:p>
        </p:txBody>
      </p:sp>
      <p:sp>
        <p:nvSpPr>
          <p:cNvPr id="218" name="Oval 120"/>
          <p:cNvSpPr>
            <a:spLocks noChangeArrowheads="1"/>
          </p:cNvSpPr>
          <p:nvPr/>
        </p:nvSpPr>
        <p:spPr bwMode="auto">
          <a:xfrm flipV="1">
            <a:off x="8926001" y="611342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9" name="Line 113"/>
          <p:cNvSpPr>
            <a:spLocks noChangeShapeType="1"/>
          </p:cNvSpPr>
          <p:nvPr/>
        </p:nvSpPr>
        <p:spPr bwMode="auto">
          <a:xfrm>
            <a:off x="8158162" y="614566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>
            <a:cxnSpLocks noChangeAspect="1"/>
          </p:cNvCxnSpPr>
          <p:nvPr/>
        </p:nvCxnSpPr>
        <p:spPr>
          <a:xfrm>
            <a:off x="7693432" y="5558317"/>
            <a:ext cx="618095" cy="605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121"/>
          <p:cNvSpPr>
            <a:spLocks noChangeArrowheads="1"/>
          </p:cNvSpPr>
          <p:nvPr/>
        </p:nvSpPr>
        <p:spPr bwMode="auto">
          <a:xfrm flipV="1">
            <a:off x="7653668" y="5521309"/>
            <a:ext cx="76200" cy="762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" name="Text Box 119"/>
          <p:cNvSpPr txBox="1">
            <a:spLocks noChangeArrowheads="1"/>
          </p:cNvSpPr>
          <p:nvPr/>
        </p:nvSpPr>
        <p:spPr bwMode="auto">
          <a:xfrm>
            <a:off x="7389102" y="5380589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a</a:t>
            </a:r>
            <a:r>
              <a:rPr lang="en-US" altLang="en-US" sz="9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4919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4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4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43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3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4" dur="500"/>
                                        <p:tgtEl>
                                          <p:spTgt spid="4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0"/>
                            </p:stCondLst>
                            <p:childTnLst>
                              <p:par>
                                <p:cTn id="4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000"/>
                            </p:stCondLst>
                            <p:childTnLst>
                              <p:par>
                                <p:cTn id="4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43010" grpId="0" animBg="1"/>
      <p:bldP spid="43011" grpId="0" animBg="1"/>
      <p:bldP spid="43012" grpId="0" animBg="1"/>
      <p:bldP spid="43013" grpId="0" animBg="1"/>
      <p:bldP spid="43014" grpId="0" animBg="1"/>
      <p:bldP spid="43015" grpId="0" animBg="1"/>
      <p:bldP spid="43016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9" grpId="0" animBg="1"/>
      <p:bldP spid="43030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60" grpId="0" animBg="1"/>
      <p:bldP spid="43089" grpId="0" autoUpdateAnimBg="0"/>
      <p:bldP spid="43090" grpId="0" autoUpdateAnimBg="0"/>
      <p:bldP spid="43096" grpId="0" animBg="1"/>
      <p:bldP spid="43097" grpId="0" animBg="1"/>
      <p:bldP spid="43149" grpId="0" autoUpdateAnimBg="0"/>
      <p:bldP spid="43150" grpId="0" autoUpdateAnimBg="0"/>
      <p:bldP spid="43151" grpId="0" autoUpdateAnimBg="0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204" grpId="0"/>
      <p:bldP spid="205" grpId="0"/>
      <p:bldP spid="206" grpId="0"/>
      <p:bldP spid="207" grpId="0"/>
      <p:bldP spid="208" grpId="0" autoUpdateAnimBg="0"/>
      <p:bldP spid="209" grpId="0" autoUpdateAnimBg="0"/>
      <p:bldP spid="215" grpId="0" animBg="1"/>
      <p:bldP spid="216" grpId="0" animBg="1"/>
      <p:bldP spid="217" grpId="0" autoUpdateAnimBg="0"/>
      <p:bldP spid="218" grpId="0" animBg="1"/>
      <p:bldP spid="219" grpId="0" animBg="1"/>
      <p:bldP spid="224" grpId="0" animBg="1"/>
      <p:bldP spid="225" grpId="0" autoUpdateAnimBg="0"/>
      <p:bldP spid="22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6854382" y="5102724"/>
            <a:ext cx="2122488" cy="1219200"/>
            <a:chOff x="4366" y="2976"/>
            <a:chExt cx="1337" cy="768"/>
          </a:xfrm>
        </p:grpSpPr>
        <p:sp>
          <p:nvSpPr>
            <p:cNvPr id="24655" name="AutoShape 3"/>
            <p:cNvSpPr>
              <a:spLocks noChangeArrowheads="1"/>
            </p:cNvSpPr>
            <p:nvPr/>
          </p:nvSpPr>
          <p:spPr bwMode="auto">
            <a:xfrm>
              <a:off x="4416" y="2976"/>
              <a:ext cx="1200" cy="768"/>
            </a:xfrm>
            <a:prstGeom prst="wedgeRoundRectCallout">
              <a:avLst>
                <a:gd name="adj1" fmla="val -59000"/>
                <a:gd name="adj2" fmla="val -49477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56" name="Text Box 4"/>
            <p:cNvSpPr txBox="1">
              <a:spLocks noChangeArrowheads="1"/>
            </p:cNvSpPr>
            <p:nvPr/>
          </p:nvSpPr>
          <p:spPr bwMode="auto">
            <a:xfrm>
              <a:off x="4366" y="2976"/>
              <a:ext cx="13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As 3</a:t>
              </a:r>
              <a:r>
                <a:rPr kumimoji="0" lang="en-US" altLang="en-US" sz="1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rd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step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redraw 2</a:t>
              </a:r>
              <a:r>
                <a:rPr kumimoji="0" lang="en-US" altLang="en-US" sz="1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nd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TV keeping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side DE on </a:t>
              </a:r>
              <a:r>
                <a:rPr kumimoji="0" lang="en-US" alt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xy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line.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Because it is in VP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as said in problem. </a:t>
              </a:r>
            </a:p>
          </p:txBody>
        </p:sp>
      </p:grpSp>
      <p:sp>
        <p:nvSpPr>
          <p:cNvPr id="47109" name="AutoShape 5"/>
          <p:cNvSpPr>
            <a:spLocks noChangeArrowheads="1"/>
          </p:cNvSpPr>
          <p:nvPr/>
        </p:nvSpPr>
        <p:spPr bwMode="auto">
          <a:xfrm rot="5400000">
            <a:off x="3220244" y="4339431"/>
            <a:ext cx="1066800" cy="922338"/>
          </a:xfrm>
          <a:prstGeom prst="hexagon">
            <a:avLst>
              <a:gd name="adj" fmla="val 28916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063875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3292475" y="39624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4206875" y="39624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3749675" y="3962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2924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rot="-2700000">
            <a:off x="4654550" y="3800475"/>
            <a:ext cx="914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426075" y="3429000"/>
            <a:ext cx="0" cy="1905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5121275" y="37338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806950" y="41148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749675" y="42672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206875" y="453390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206875" y="504825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749675" y="5334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3" name="AutoShape 19"/>
          <p:cNvSpPr>
            <a:spLocks noChangeArrowheads="1"/>
          </p:cNvSpPr>
          <p:nvPr/>
        </p:nvSpPr>
        <p:spPr bwMode="auto">
          <a:xfrm rot="5400000">
            <a:off x="4587875" y="44958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 flipH="1" flipV="1">
            <a:off x="5884863" y="41148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5884863" y="34290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V="1">
            <a:off x="6161088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6665913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V="1">
            <a:off x="6951663" y="34290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426075" y="3505200"/>
            <a:ext cx="1371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5121275" y="3810000"/>
            <a:ext cx="1676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5884863" y="35052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819400" y="3821113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7104063" y="38100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</a:p>
        </p:txBody>
      </p: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3048000" y="4110038"/>
            <a:ext cx="1397000" cy="1452562"/>
            <a:chOff x="2630" y="861"/>
            <a:chExt cx="880" cy="915"/>
          </a:xfrm>
        </p:grpSpPr>
        <p:sp>
          <p:nvSpPr>
            <p:cNvPr id="24649" name="Text Box 31"/>
            <p:cNvSpPr txBox="1">
              <a:spLocks noChangeArrowheads="1"/>
            </p:cNvSpPr>
            <p:nvPr/>
          </p:nvSpPr>
          <p:spPr bwMode="auto">
            <a:xfrm>
              <a:off x="2630" y="101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650" name="Text Box 32"/>
            <p:cNvSpPr txBox="1">
              <a:spLocks noChangeArrowheads="1"/>
            </p:cNvSpPr>
            <p:nvPr/>
          </p:nvSpPr>
          <p:spPr bwMode="auto">
            <a:xfrm>
              <a:off x="2654" y="139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651" name="Text Box 33"/>
            <p:cNvSpPr txBox="1">
              <a:spLocks noChangeArrowheads="1"/>
            </p:cNvSpPr>
            <p:nvPr/>
          </p:nvSpPr>
          <p:spPr bwMode="auto">
            <a:xfrm>
              <a:off x="3014" y="15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4652" name="Text Box 34"/>
            <p:cNvSpPr txBox="1">
              <a:spLocks noChangeArrowheads="1"/>
            </p:cNvSpPr>
            <p:nvPr/>
          </p:nvSpPr>
          <p:spPr bwMode="auto">
            <a:xfrm>
              <a:off x="3312" y="139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4653" name="Text Box 35"/>
            <p:cNvSpPr txBox="1">
              <a:spLocks noChangeArrowheads="1"/>
            </p:cNvSpPr>
            <p:nvPr/>
          </p:nvSpPr>
          <p:spPr bwMode="auto">
            <a:xfrm>
              <a:off x="3332" y="101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4654" name="Text Box 36"/>
            <p:cNvSpPr txBox="1">
              <a:spLocks noChangeArrowheads="1"/>
            </p:cNvSpPr>
            <p:nvPr/>
          </p:nvSpPr>
          <p:spPr bwMode="auto">
            <a:xfrm>
              <a:off x="2918" y="861"/>
              <a:ext cx="1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28600" y="228600"/>
            <a:ext cx="404469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Repeat: Problem </a:t>
            </a:r>
            <a:r>
              <a:rPr lang="en-US" altLang="en-US" sz="1400" b="1" dirty="0">
                <a:solidFill>
                  <a:srgbClr val="C0504D"/>
                </a:solidFill>
              </a:rPr>
              <a:t>8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hexagonal lamina has its one side in HP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Its opposite parallel side is 25 mm above HP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VP.  Draw it’s projections.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Take side of hexagon 30 mm long.</a:t>
            </a:r>
          </a:p>
        </p:txBody>
      </p: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117422" y="1661046"/>
            <a:ext cx="5494511" cy="1371600"/>
            <a:chOff x="35" y="1160"/>
            <a:chExt cx="3295" cy="864"/>
          </a:xfrm>
        </p:grpSpPr>
        <p:sp>
          <p:nvSpPr>
            <p:cNvPr id="24647" name="AutoShape 39"/>
            <p:cNvSpPr>
              <a:spLocks noChangeArrowheads="1"/>
            </p:cNvSpPr>
            <p:nvPr/>
          </p:nvSpPr>
          <p:spPr bwMode="auto">
            <a:xfrm>
              <a:off x="35" y="1160"/>
              <a:ext cx="3072" cy="864"/>
            </a:xfrm>
            <a:prstGeom prst="wedgeRoundRectCallout">
              <a:avLst>
                <a:gd name="adj1" fmla="val 38282"/>
                <a:gd name="adj2" fmla="val 63079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648" name="Text Box 40"/>
            <p:cNvSpPr txBox="1">
              <a:spLocks noChangeArrowheads="1"/>
            </p:cNvSpPr>
            <p:nvPr/>
          </p:nvSpPr>
          <p:spPr bwMode="auto">
            <a:xfrm>
              <a:off x="87" y="1248"/>
              <a:ext cx="3243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ONLY CHANGE is the manner in which surface inclination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is described: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One side on HP &amp; it’s opposite side 25 mm above HP.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Hence redraw 1</a:t>
              </a:r>
              <a:r>
                <a:rPr kumimoji="0" lang="en-US" alt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FV as a 2</a:t>
              </a:r>
              <a:r>
                <a:rPr kumimoji="0" lang="en-US" alt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FV making above arrangement.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Keep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a’b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’ on XY 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d’e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’ 25 mm above XY. </a:t>
              </a:r>
            </a:p>
          </p:txBody>
        </p:sp>
      </p:grpSp>
      <p:grpSp>
        <p:nvGrpSpPr>
          <p:cNvPr id="47145" name="Group 41"/>
          <p:cNvGrpSpPr>
            <a:grpSpLocks/>
          </p:cNvGrpSpPr>
          <p:nvPr/>
        </p:nvGrpSpPr>
        <p:grpSpPr bwMode="auto">
          <a:xfrm>
            <a:off x="4286250" y="3490913"/>
            <a:ext cx="990600" cy="631826"/>
            <a:chOff x="3354" y="471"/>
            <a:chExt cx="624" cy="398"/>
          </a:xfrm>
        </p:grpSpPr>
        <p:sp>
          <p:nvSpPr>
            <p:cNvPr id="24644" name="Line 42"/>
            <p:cNvSpPr>
              <a:spLocks noChangeShapeType="1"/>
            </p:cNvSpPr>
            <p:nvPr/>
          </p:nvSpPr>
          <p:spPr bwMode="auto">
            <a:xfrm flipH="1">
              <a:off x="3354" y="47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45" name="Line 43"/>
            <p:cNvSpPr>
              <a:spLocks noChangeShapeType="1"/>
            </p:cNvSpPr>
            <p:nvPr/>
          </p:nvSpPr>
          <p:spPr bwMode="auto">
            <a:xfrm>
              <a:off x="3504" y="483"/>
              <a:ext cx="0" cy="3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46" name="Text Box 44"/>
            <p:cNvSpPr txBox="1">
              <a:spLocks noChangeArrowheads="1"/>
            </p:cNvSpPr>
            <p:nvPr/>
          </p:nvSpPr>
          <p:spPr bwMode="auto">
            <a:xfrm>
              <a:off x="3492" y="588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25</a:t>
              </a:r>
            </a:p>
          </p:txBody>
        </p:sp>
      </p:grpSp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3044825" y="3867150"/>
            <a:ext cx="1358900" cy="304800"/>
            <a:chOff x="2592" y="432"/>
            <a:chExt cx="856" cy="192"/>
          </a:xfrm>
        </p:grpSpPr>
        <p:sp>
          <p:nvSpPr>
            <p:cNvPr id="24638" name="Text Box 46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f’</a:t>
              </a:r>
            </a:p>
          </p:txBody>
        </p:sp>
        <p:sp>
          <p:nvSpPr>
            <p:cNvPr id="24639" name="Text Box 47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e’</a:t>
              </a:r>
            </a:p>
          </p:txBody>
        </p:sp>
        <p:sp>
          <p:nvSpPr>
            <p:cNvPr id="24640" name="Text Box 48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d’</a:t>
              </a:r>
            </a:p>
          </p:txBody>
        </p:sp>
        <p:sp>
          <p:nvSpPr>
            <p:cNvPr id="24641" name="Text Box 49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c’</a:t>
              </a:r>
            </a:p>
          </p:txBody>
        </p:sp>
        <p:sp>
          <p:nvSpPr>
            <p:cNvPr id="24642" name="Text Box 50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b’</a:t>
              </a:r>
            </a:p>
          </p:txBody>
        </p:sp>
        <p:sp>
          <p:nvSpPr>
            <p:cNvPr id="24643" name="Text Box 51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a’</a:t>
              </a:r>
            </a:p>
          </p:txBody>
        </p:sp>
      </p:grpSp>
      <p:grpSp>
        <p:nvGrpSpPr>
          <p:cNvPr id="47156" name="Group 52"/>
          <p:cNvGrpSpPr>
            <a:grpSpLocks/>
          </p:cNvGrpSpPr>
          <p:nvPr/>
        </p:nvGrpSpPr>
        <p:grpSpPr bwMode="auto">
          <a:xfrm rot="-2633105">
            <a:off x="4349750" y="3600450"/>
            <a:ext cx="1358900" cy="304800"/>
            <a:chOff x="2592" y="432"/>
            <a:chExt cx="856" cy="192"/>
          </a:xfrm>
        </p:grpSpPr>
        <p:sp>
          <p:nvSpPr>
            <p:cNvPr id="24632" name="Text Box 53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f’</a:t>
              </a:r>
            </a:p>
          </p:txBody>
        </p:sp>
        <p:sp>
          <p:nvSpPr>
            <p:cNvPr id="24633" name="Text Box 54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e’</a:t>
              </a:r>
            </a:p>
          </p:txBody>
        </p:sp>
        <p:sp>
          <p:nvSpPr>
            <p:cNvPr id="24634" name="Text Box 55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d’</a:t>
              </a:r>
            </a:p>
          </p:txBody>
        </p:sp>
        <p:sp>
          <p:nvSpPr>
            <p:cNvPr id="24635" name="Text Box 56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c’</a:t>
              </a:r>
            </a:p>
          </p:txBody>
        </p:sp>
        <p:sp>
          <p:nvSpPr>
            <p:cNvPr id="24636" name="Text Box 57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b’</a:t>
              </a:r>
            </a:p>
          </p:txBody>
        </p:sp>
        <p:sp>
          <p:nvSpPr>
            <p:cNvPr id="24637" name="Text Box 58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a’</a:t>
              </a:r>
            </a:p>
          </p:txBody>
        </p:sp>
      </p:grpSp>
      <p:grpSp>
        <p:nvGrpSpPr>
          <p:cNvPr id="47163" name="Group 59"/>
          <p:cNvGrpSpPr>
            <a:grpSpLocks/>
          </p:cNvGrpSpPr>
          <p:nvPr/>
        </p:nvGrpSpPr>
        <p:grpSpPr bwMode="auto">
          <a:xfrm>
            <a:off x="4587875" y="4105275"/>
            <a:ext cx="1087438" cy="1427163"/>
            <a:chOff x="3600" y="858"/>
            <a:chExt cx="685" cy="899"/>
          </a:xfrm>
        </p:grpSpPr>
        <p:sp>
          <p:nvSpPr>
            <p:cNvPr id="24626" name="Text Box 60"/>
            <p:cNvSpPr txBox="1">
              <a:spLocks noChangeArrowheads="1"/>
            </p:cNvSpPr>
            <p:nvPr/>
          </p:nvSpPr>
          <p:spPr bwMode="auto">
            <a:xfrm>
              <a:off x="3600" y="1056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7" name="Text Box 61"/>
            <p:cNvSpPr txBox="1">
              <a:spLocks noChangeArrowheads="1"/>
            </p:cNvSpPr>
            <p:nvPr/>
          </p:nvSpPr>
          <p:spPr bwMode="auto">
            <a:xfrm>
              <a:off x="3600" y="1392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8" name="Text Box 62"/>
            <p:cNvSpPr txBox="1">
              <a:spLocks noChangeArrowheads="1"/>
            </p:cNvSpPr>
            <p:nvPr/>
          </p:nvSpPr>
          <p:spPr bwMode="auto">
            <a:xfrm>
              <a:off x="3840" y="1584"/>
              <a:ext cx="2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9" name="Text Box 63"/>
            <p:cNvSpPr txBox="1">
              <a:spLocks noChangeArrowheads="1"/>
            </p:cNvSpPr>
            <p:nvPr/>
          </p:nvSpPr>
          <p:spPr bwMode="auto">
            <a:xfrm>
              <a:off x="4080" y="1392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30" name="Text Box 64"/>
            <p:cNvSpPr txBox="1">
              <a:spLocks noChangeArrowheads="1"/>
            </p:cNvSpPr>
            <p:nvPr/>
          </p:nvSpPr>
          <p:spPr bwMode="auto">
            <a:xfrm>
              <a:off x="4080" y="1056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31" name="Text Box 65"/>
            <p:cNvSpPr txBox="1">
              <a:spLocks noChangeArrowheads="1"/>
            </p:cNvSpPr>
            <p:nvPr/>
          </p:nvSpPr>
          <p:spPr bwMode="auto">
            <a:xfrm>
              <a:off x="3912" y="858"/>
              <a:ext cx="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7170" name="Group 66"/>
          <p:cNvGrpSpPr>
            <a:grpSpLocks/>
          </p:cNvGrpSpPr>
          <p:nvPr/>
        </p:nvGrpSpPr>
        <p:grpSpPr bwMode="auto">
          <a:xfrm>
            <a:off x="5654675" y="3267075"/>
            <a:ext cx="1555750" cy="893763"/>
            <a:chOff x="4272" y="330"/>
            <a:chExt cx="980" cy="563"/>
          </a:xfrm>
        </p:grpSpPr>
        <p:sp>
          <p:nvSpPr>
            <p:cNvPr id="24620" name="Text Box 67"/>
            <p:cNvSpPr txBox="1">
              <a:spLocks noChangeArrowheads="1"/>
            </p:cNvSpPr>
            <p:nvPr/>
          </p:nvSpPr>
          <p:spPr bwMode="auto">
            <a:xfrm>
              <a:off x="5040" y="576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2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’</a:t>
              </a:r>
            </a:p>
          </p:txBody>
        </p:sp>
        <p:sp>
          <p:nvSpPr>
            <p:cNvPr id="24621" name="Text Box 68"/>
            <p:cNvSpPr txBox="1">
              <a:spLocks noChangeArrowheads="1"/>
            </p:cNvSpPr>
            <p:nvPr/>
          </p:nvSpPr>
          <p:spPr bwMode="auto">
            <a:xfrm>
              <a:off x="4770" y="72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b’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2" name="Text Box 69"/>
            <p:cNvSpPr txBox="1">
              <a:spLocks noChangeArrowheads="1"/>
            </p:cNvSpPr>
            <p:nvPr/>
          </p:nvSpPr>
          <p:spPr bwMode="auto">
            <a:xfrm>
              <a:off x="4512" y="72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a’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3" name="Text Box 70"/>
            <p:cNvSpPr txBox="1">
              <a:spLocks noChangeArrowheads="1"/>
            </p:cNvSpPr>
            <p:nvPr/>
          </p:nvSpPr>
          <p:spPr bwMode="auto">
            <a:xfrm>
              <a:off x="4272" y="576"/>
              <a:ext cx="2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f’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4" name="Text Box 71"/>
            <p:cNvSpPr txBox="1">
              <a:spLocks noChangeArrowheads="1"/>
            </p:cNvSpPr>
            <p:nvPr/>
          </p:nvSpPr>
          <p:spPr bwMode="auto">
            <a:xfrm>
              <a:off x="4848" y="336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d’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25" name="Text Box 72"/>
            <p:cNvSpPr txBox="1">
              <a:spLocks noChangeArrowheads="1"/>
            </p:cNvSpPr>
            <p:nvPr/>
          </p:nvSpPr>
          <p:spPr bwMode="auto">
            <a:xfrm>
              <a:off x="4434" y="330"/>
              <a:ext cx="22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e’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7177" name="Group 73"/>
          <p:cNvGrpSpPr>
            <a:grpSpLocks/>
          </p:cNvGrpSpPr>
          <p:nvPr/>
        </p:nvGrpSpPr>
        <p:grpSpPr bwMode="auto">
          <a:xfrm>
            <a:off x="5692775" y="4057650"/>
            <a:ext cx="1498600" cy="941388"/>
            <a:chOff x="4296" y="828"/>
            <a:chExt cx="944" cy="593"/>
          </a:xfrm>
        </p:grpSpPr>
        <p:sp>
          <p:nvSpPr>
            <p:cNvPr id="24614" name="Text Box 74"/>
            <p:cNvSpPr txBox="1">
              <a:spLocks noChangeArrowheads="1"/>
            </p:cNvSpPr>
            <p:nvPr/>
          </p:nvSpPr>
          <p:spPr bwMode="auto">
            <a:xfrm>
              <a:off x="4296" y="960"/>
              <a:ext cx="1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15" name="Text Box 75"/>
            <p:cNvSpPr txBox="1">
              <a:spLocks noChangeArrowheads="1"/>
            </p:cNvSpPr>
            <p:nvPr/>
          </p:nvSpPr>
          <p:spPr bwMode="auto">
            <a:xfrm>
              <a:off x="4464" y="1200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16" name="Text Box 76"/>
            <p:cNvSpPr txBox="1">
              <a:spLocks noChangeArrowheads="1"/>
            </p:cNvSpPr>
            <p:nvPr/>
          </p:nvSpPr>
          <p:spPr bwMode="auto">
            <a:xfrm>
              <a:off x="5040" y="960"/>
              <a:ext cx="2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17" name="Text Box 77"/>
            <p:cNvSpPr txBox="1">
              <a:spLocks noChangeArrowheads="1"/>
            </p:cNvSpPr>
            <p:nvPr/>
          </p:nvSpPr>
          <p:spPr bwMode="auto">
            <a:xfrm>
              <a:off x="4800" y="1248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18" name="Text Box 78"/>
            <p:cNvSpPr txBox="1">
              <a:spLocks noChangeArrowheads="1"/>
            </p:cNvSpPr>
            <p:nvPr/>
          </p:nvSpPr>
          <p:spPr bwMode="auto">
            <a:xfrm>
              <a:off x="4800" y="828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619" name="Text Box 79"/>
            <p:cNvSpPr txBox="1">
              <a:spLocks noChangeArrowheads="1"/>
            </p:cNvSpPr>
            <p:nvPr/>
          </p:nvSpPr>
          <p:spPr bwMode="auto">
            <a:xfrm>
              <a:off x="4530" y="828"/>
              <a:ext cx="2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  <a:r>
                <a:rPr kumimoji="0" lang="en-US" altLang="en-US" sz="12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05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 autoUpdateAnimBg="0"/>
      <p:bldP spid="47110" grpId="0" animBg="1"/>
      <p:bldP spid="47111" grpId="0" animBg="1"/>
      <p:bldP spid="47112" grpId="0" animBg="1"/>
      <p:bldP spid="47113" grpId="0" animBg="1"/>
      <p:bldP spid="47114" grpId="0" animBg="1"/>
      <p:bldP spid="47115" grpId="0" animBg="1"/>
      <p:bldP spid="47116" grpId="0" animBg="1"/>
      <p:bldP spid="47117" grpId="0" animBg="1"/>
      <p:bldP spid="47118" grpId="0" animBg="1"/>
      <p:bldP spid="47119" grpId="0" animBg="1"/>
      <p:bldP spid="47120" grpId="0" animBg="1"/>
      <p:bldP spid="47121" grpId="0" animBg="1"/>
      <p:bldP spid="47122" grpId="0" animBg="1"/>
      <p:bldP spid="47123" grpId="0" animBg="1"/>
      <p:bldP spid="47124" grpId="0" animBg="1"/>
      <p:bldP spid="47125" grpId="0" animBg="1"/>
      <p:bldP spid="47126" grpId="0" animBg="1"/>
      <p:bldP spid="47127" grpId="0" animBg="1"/>
      <p:bldP spid="47128" grpId="0" animBg="1"/>
      <p:bldP spid="47129" grpId="0" animBg="1"/>
      <p:bldP spid="47130" grpId="0" animBg="1"/>
      <p:bldP spid="47131" grpId="0" animBg="1"/>
      <p:bldP spid="47132" grpId="0" autoUpdateAnimBg="0"/>
      <p:bldP spid="47133" grpId="0" autoUpdateAnimBg="0"/>
      <p:bldP spid="471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457200"/>
            <a:ext cx="44382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accent2"/>
                </a:solidFill>
              </a:rPr>
              <a:t>Problem 13: </a:t>
            </a:r>
            <a:r>
              <a:rPr lang="en-US" altLang="en-US" sz="1400" dirty="0">
                <a:solidFill>
                  <a:schemeClr val="accent2"/>
                </a:solidFill>
              </a:rPr>
              <a:t>End A of diameter AB of a circle is in HP</a:t>
            </a:r>
          </a:p>
          <a:p>
            <a:pPr eaLnBrk="1" hangingPunct="1"/>
            <a:r>
              <a:rPr lang="en-US" altLang="en-US" sz="1400" dirty="0">
                <a:solidFill>
                  <a:schemeClr val="accent2"/>
                </a:solidFill>
              </a:rPr>
              <a:t>and end B is in VP. Diameter AB, 50 mm long is </a:t>
            </a:r>
          </a:p>
          <a:p>
            <a:pPr eaLnBrk="1" hangingPunct="1"/>
            <a:r>
              <a:rPr lang="en-US" altLang="en-US" sz="1400" dirty="0">
                <a:solidFill>
                  <a:schemeClr val="accent2"/>
                </a:solidFill>
              </a:rPr>
              <a:t>         30</a:t>
            </a:r>
            <a:r>
              <a:rPr lang="en-US" altLang="en-US" sz="1400" baseline="30000" dirty="0">
                <a:solidFill>
                  <a:schemeClr val="accent2"/>
                </a:solidFill>
              </a:rPr>
              <a:t>0</a:t>
            </a:r>
            <a:r>
              <a:rPr lang="en-US" altLang="en-US" sz="1400" dirty="0">
                <a:solidFill>
                  <a:schemeClr val="accent2"/>
                </a:solidFill>
              </a:rPr>
              <a:t> &amp; 60</a:t>
            </a:r>
            <a:r>
              <a:rPr lang="en-US" altLang="en-US" sz="1400" baseline="30000" dirty="0">
                <a:solidFill>
                  <a:schemeClr val="accent2"/>
                </a:solidFill>
              </a:rPr>
              <a:t>0</a:t>
            </a:r>
            <a:r>
              <a:rPr lang="en-US" altLang="en-US" sz="1400" dirty="0">
                <a:solidFill>
                  <a:schemeClr val="accent2"/>
                </a:solidFill>
              </a:rPr>
              <a:t> inclined to HP &amp; VP respectively.</a:t>
            </a:r>
          </a:p>
          <a:p>
            <a:pPr eaLnBrk="1" hangingPunct="1"/>
            <a:r>
              <a:rPr lang="en-US" altLang="en-US" sz="1400" dirty="0">
                <a:solidFill>
                  <a:schemeClr val="accent2"/>
                </a:solidFill>
              </a:rPr>
              <a:t>         Draw projections of circle.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0" y="2057400"/>
            <a:ext cx="8077200" cy="1692275"/>
            <a:chOff x="1296" y="1056"/>
            <a:chExt cx="4608" cy="1066"/>
          </a:xfrm>
        </p:grpSpPr>
        <p:sp>
          <p:nvSpPr>
            <p:cNvPr id="22574" name="Rectangle 4"/>
            <p:cNvSpPr>
              <a:spLocks noChangeArrowheads="1"/>
            </p:cNvSpPr>
            <p:nvPr/>
          </p:nvSpPr>
          <p:spPr bwMode="auto">
            <a:xfrm>
              <a:off x="1296" y="1056"/>
              <a:ext cx="4224" cy="105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5" name="Text Box 5"/>
            <p:cNvSpPr txBox="1">
              <a:spLocks noChangeArrowheads="1"/>
            </p:cNvSpPr>
            <p:nvPr/>
          </p:nvSpPr>
          <p:spPr bwMode="auto">
            <a:xfrm>
              <a:off x="1344" y="1056"/>
              <a:ext cx="4560" cy="1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solidFill>
                    <a:srgbClr val="FF3399"/>
                  </a:solidFill>
                </a:rPr>
                <a:t>The problem is similar to Problem 12B</a:t>
              </a:r>
            </a:p>
            <a:p>
              <a:pPr eaLnBrk="1" hangingPunct="1"/>
              <a:r>
                <a:rPr lang="en-US" altLang="en-US" sz="1400" b="1" dirty="0">
                  <a:solidFill>
                    <a:srgbClr val="FF3399"/>
                  </a:solidFill>
                </a:rPr>
                <a:t>But in the 3</a:t>
              </a:r>
              <a:r>
                <a:rPr lang="en-US" altLang="en-US" sz="1400" b="1" baseline="30000" dirty="0">
                  <a:solidFill>
                    <a:srgbClr val="FF3399"/>
                  </a:solidFill>
                </a:rPr>
                <a:t>rd</a:t>
              </a:r>
              <a:r>
                <a:rPr lang="en-US" altLang="en-US" sz="1400" b="1" dirty="0">
                  <a:solidFill>
                    <a:srgbClr val="FF3399"/>
                  </a:solidFill>
                </a:rPr>
                <a:t> step there is one more change.</a:t>
              </a:r>
            </a:p>
            <a:p>
              <a:pPr eaLnBrk="1" hangingPunct="1"/>
              <a:r>
                <a:rPr lang="en-US" altLang="en-US" sz="1400" b="1" dirty="0">
                  <a:solidFill>
                    <a:srgbClr val="FF3399"/>
                  </a:solidFill>
                </a:rPr>
                <a:t>Like 9</a:t>
              </a:r>
              <a:r>
                <a:rPr lang="en-US" altLang="en-US" sz="1400" b="1" baseline="30000" dirty="0">
                  <a:solidFill>
                    <a:srgbClr val="FF3399"/>
                  </a:solidFill>
                </a:rPr>
                <a:t>th</a:t>
              </a:r>
              <a:r>
                <a:rPr lang="en-US" altLang="en-US" sz="1400" b="1" dirty="0">
                  <a:solidFill>
                    <a:srgbClr val="FF3399"/>
                  </a:solidFill>
                </a:rPr>
                <a:t> problem True Length inclination of dia. AB is definitely expected </a:t>
              </a:r>
            </a:p>
            <a:p>
              <a:pPr eaLnBrk="1" hangingPunct="1"/>
              <a:r>
                <a:rPr lang="en-US" altLang="en-US" sz="1400" b="1" dirty="0">
                  <a:solidFill>
                    <a:srgbClr val="FF3399"/>
                  </a:solidFill>
                </a:rPr>
                <a:t>but if you carefully note - 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the SUM of it’s inclinations with HP &amp; VP is 90</a:t>
              </a:r>
              <a:r>
                <a:rPr lang="en-US" altLang="en-US" sz="1400" b="1" baseline="30000" dirty="0">
                  <a:solidFill>
                    <a:schemeClr val="accent2"/>
                  </a:solidFill>
                </a:rPr>
                <a:t>0</a:t>
              </a:r>
              <a:r>
                <a:rPr lang="en-US" altLang="en-US" sz="1400" b="1" dirty="0">
                  <a:solidFill>
                    <a:schemeClr val="accent2"/>
                  </a:solidFill>
                </a:rPr>
                <a:t>, which </a:t>
              </a:r>
            </a:p>
            <a:p>
              <a:pPr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means Line AB lies in a Profile Plane.</a:t>
              </a:r>
            </a:p>
            <a:p>
              <a:pPr eaLnBrk="1" hangingPunct="1"/>
              <a:r>
                <a:rPr lang="en-US" altLang="en-US" sz="1400" b="1" dirty="0">
                  <a:solidFill>
                    <a:schemeClr val="accent2"/>
                  </a:solidFill>
                </a:rPr>
                <a:t>Hence it’s both TV &amp; FV must arrive on one single projector</a:t>
              </a:r>
              <a:r>
                <a:rPr lang="en-US" altLang="en-US" sz="1400" b="1" dirty="0">
                  <a:solidFill>
                    <a:srgbClr val="FF3399"/>
                  </a:solidFill>
                </a:rPr>
                <a:t>. (Similar to Problem 8b)</a:t>
              </a:r>
            </a:p>
            <a:p>
              <a:pPr eaLnBrk="1" hangingPunct="1"/>
              <a:r>
                <a:rPr lang="en-US" altLang="en-US" sz="1400" dirty="0"/>
                <a:t>So do the construction accordingly AND </a:t>
              </a:r>
              <a:r>
                <a:rPr lang="en-US" altLang="en-US" sz="2000" b="1" i="1" u="sng" dirty="0"/>
                <a:t>note the case carefully</a:t>
              </a:r>
              <a:r>
                <a:rPr lang="en-US" altLang="en-US" sz="1400" dirty="0"/>
                <a:t>..</a:t>
              </a:r>
            </a:p>
          </p:txBody>
        </p:sp>
      </p:grp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6172200" y="4800600"/>
            <a:ext cx="2867025" cy="1231900"/>
            <a:chOff x="3888" y="3024"/>
            <a:chExt cx="1806" cy="776"/>
          </a:xfrm>
        </p:grpSpPr>
        <p:sp>
          <p:nvSpPr>
            <p:cNvPr id="22572" name="AutoShape 7"/>
            <p:cNvSpPr>
              <a:spLocks noChangeArrowheads="1"/>
            </p:cNvSpPr>
            <p:nvPr/>
          </p:nvSpPr>
          <p:spPr bwMode="auto">
            <a:xfrm>
              <a:off x="3888" y="3024"/>
              <a:ext cx="1776" cy="768"/>
            </a:xfrm>
            <a:prstGeom prst="wedgeRoundRectCallout">
              <a:avLst>
                <a:gd name="adj1" fmla="val -73819"/>
                <a:gd name="adj2" fmla="val -40884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400"/>
            </a:p>
          </p:txBody>
        </p:sp>
        <p:sp>
          <p:nvSpPr>
            <p:cNvPr id="22573" name="Text Box 8"/>
            <p:cNvSpPr txBox="1">
              <a:spLocks noChangeArrowheads="1"/>
            </p:cNvSpPr>
            <p:nvPr/>
          </p:nvSpPr>
          <p:spPr bwMode="auto">
            <a:xfrm>
              <a:off x="3978" y="3072"/>
              <a:ext cx="171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SOLVE SEPARATELY</a:t>
              </a:r>
            </a:p>
            <a:p>
              <a:pPr eaLnBrk="1" hangingPunct="1"/>
              <a:r>
                <a:rPr lang="en-US" altLang="en-US" sz="1400"/>
                <a:t>ON DRAWING SHEET</a:t>
              </a:r>
            </a:p>
            <a:p>
              <a:pPr eaLnBrk="1" hangingPunct="1"/>
              <a:r>
                <a:rPr lang="en-US" altLang="en-US" sz="1400"/>
                <a:t>GIVING NAMES TO VARIOUS</a:t>
              </a:r>
            </a:p>
            <a:p>
              <a:pPr eaLnBrk="1" hangingPunct="1"/>
              <a:r>
                <a:rPr lang="en-US" altLang="en-US" sz="1400"/>
                <a:t>POINTS AS USUAL, </a:t>
              </a:r>
            </a:p>
            <a:p>
              <a:pPr eaLnBrk="1" hangingPunct="1"/>
              <a:r>
                <a:rPr lang="en-US" altLang="en-US" sz="1400"/>
                <a:t>AS THE CASE IS IMPORTANT </a:t>
              </a:r>
            </a:p>
          </p:txBody>
        </p:sp>
      </p:grpSp>
      <p:sp>
        <p:nvSpPr>
          <p:cNvPr id="45065" name="Oval 9"/>
          <p:cNvSpPr>
            <a:spLocks noChangeArrowheads="1"/>
          </p:cNvSpPr>
          <p:nvPr/>
        </p:nvSpPr>
        <p:spPr bwMode="auto">
          <a:xfrm rot="-47953">
            <a:off x="3924090" y="3981379"/>
            <a:ext cx="1484313" cy="7049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444500" y="4927600"/>
            <a:ext cx="1463675" cy="14620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444500" y="5657850"/>
            <a:ext cx="146367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190625" y="4941888"/>
            <a:ext cx="0" cy="1462087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20663" y="4702175"/>
            <a:ext cx="529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444500" y="4251325"/>
            <a:ext cx="0" cy="1350963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1908175" y="4251325"/>
            <a:ext cx="0" cy="1350963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V="1">
            <a:off x="1190625" y="4251325"/>
            <a:ext cx="0" cy="676275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44500" y="4695118"/>
            <a:ext cx="1463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rot="-1800000">
            <a:off x="2205038" y="4348163"/>
            <a:ext cx="14636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584575" y="3914775"/>
            <a:ext cx="0" cy="24749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992438" y="4251325"/>
            <a:ext cx="0" cy="21383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2330450" y="4589463"/>
            <a:ext cx="0" cy="18002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1120775" y="4927600"/>
            <a:ext cx="25892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1908175" y="5657850"/>
            <a:ext cx="18018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1233488" y="6389688"/>
            <a:ext cx="24765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2347450" y="4927600"/>
            <a:ext cx="1238250" cy="14620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2992438" y="4927600"/>
            <a:ext cx="0" cy="146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 rot="-5273593">
            <a:off x="4048126" y="4589462"/>
            <a:ext cx="1238250" cy="14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3597275" y="3970338"/>
            <a:ext cx="16891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3035300" y="4337050"/>
            <a:ext cx="23637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 rot="729832">
            <a:off x="3879850" y="4279900"/>
            <a:ext cx="112713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 rot="729832">
            <a:off x="4611688" y="4589463"/>
            <a:ext cx="112712" cy="112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 rot="729832">
            <a:off x="5329238" y="4308475"/>
            <a:ext cx="112712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 rot="729832">
            <a:off x="4597400" y="3956050"/>
            <a:ext cx="112713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V="1">
            <a:off x="3923838" y="3914775"/>
            <a:ext cx="0" cy="16875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5410663" y="4027488"/>
            <a:ext cx="0" cy="1574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2359025" y="5662613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3935413" y="5335588"/>
            <a:ext cx="146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4667250" y="4702175"/>
            <a:ext cx="0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4724400" y="4702175"/>
            <a:ext cx="900113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 rot="3298978">
            <a:off x="5372893" y="5253832"/>
            <a:ext cx="392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TL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>
            <a:off x="4160838" y="5940425"/>
            <a:ext cx="1576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4652963" y="3886200"/>
            <a:ext cx="0" cy="90011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0" y="456565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X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5486400" y="456565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Y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2557463" y="4460875"/>
            <a:ext cx="444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30</a:t>
            </a:r>
            <a:r>
              <a:rPr lang="en-US" altLang="en-US" sz="1400" baseline="30000"/>
              <a:t>0</a:t>
            </a:r>
          </a:p>
        </p:txBody>
      </p:sp>
      <p:sp>
        <p:nvSpPr>
          <p:cNvPr id="45102" name="Text Box 46"/>
          <p:cNvSpPr txBox="1">
            <a:spLocks noChangeArrowheads="1"/>
          </p:cNvSpPr>
          <p:nvPr/>
        </p:nvSpPr>
        <p:spPr bwMode="auto">
          <a:xfrm>
            <a:off x="4822825" y="4773613"/>
            <a:ext cx="409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60</a:t>
            </a:r>
            <a:r>
              <a:rPr lang="en-US" altLang="en-US" sz="1200" baseline="30000"/>
              <a:t>0</a:t>
            </a:r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4495800" y="152400"/>
            <a:ext cx="43434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Read problem and answer following questions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1. Surface inclined to which plane? -------  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HP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2. Assumption for initial position? ------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// to HP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3. So which view will show True shape? ---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TV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4. Which diameter horizontal?   ----------   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AB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</a:rPr>
              <a:t>   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Hence begin with TV, draw CIRCLE below </a:t>
            </a:r>
          </a:p>
          <a:p>
            <a:pPr eaLnBrk="1" hangingPunct="1"/>
            <a:r>
              <a:rPr lang="en-US" altLang="en-US" sz="1600" b="1" i="1" dirty="0">
                <a:latin typeface="Times New Roman" panose="02020603050405020304" pitchFamily="18" charset="0"/>
              </a:rPr>
              <a:t>     X-Y line, taking </a:t>
            </a:r>
            <a:r>
              <a:rPr lang="en-US" altLang="en-US" sz="1600" b="1" i="1" dirty="0" err="1">
                <a:latin typeface="Times New Roman" panose="02020603050405020304" pitchFamily="18" charset="0"/>
              </a:rPr>
              <a:t>dia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 AB  // to X-Y</a:t>
            </a:r>
            <a:endParaRPr lang="en-US" altLang="en-US" sz="2400" b="1" i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AF5C38-2120-47D1-AC52-2B79567D811C}"/>
                  </a:ext>
                </a:extLst>
              </p14:cNvPr>
              <p14:cNvContentPartPr/>
              <p14:nvPr/>
            </p14:nvContentPartPr>
            <p14:xfrm>
              <a:off x="361800" y="209520"/>
              <a:ext cx="483120" cy="54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AF5C38-2120-47D1-AC52-2B79567D81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0" y="200160"/>
                <a:ext cx="50184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9025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77838"/>
          </a:xfrm>
        </p:spPr>
        <p:txBody>
          <a:bodyPr/>
          <a:lstStyle/>
          <a:p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16100"/>
          </a:xfrm>
        </p:spPr>
        <p:txBody>
          <a:bodyPr/>
          <a:lstStyle/>
          <a:p>
            <a:endParaRPr lang="en-US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1722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3810000"/>
            <a:ext cx="586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 You for Patient Hearing</a:t>
            </a:r>
          </a:p>
        </p:txBody>
      </p:sp>
    </p:spTree>
    <p:extLst>
      <p:ext uri="{BB962C8B-B14F-4D97-AF65-F5344CB8AC3E}">
        <p14:creationId xmlns:p14="http://schemas.microsoft.com/office/powerpoint/2010/main" val="1947380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C 0.06511 -0.05139 0.13038 -0.10278 0.10365 -0.14514 C 0.07708 -0.1875 -0.11232 -0.20741 -0.15972 -0.25324 C -0.20712 -0.29908 -0.19444 -0.35972 -0.18177 -0.42037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-2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Used In Projections of Planes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461963" algn="l"/>
              </a:tabLst>
            </a:pPr>
            <a:r>
              <a:rPr lang="en-US" b="1" dirty="0"/>
              <a:t>True Length (TL):</a:t>
            </a:r>
            <a:r>
              <a:rPr lang="en-US" dirty="0"/>
              <a:t> The actual length of a plane is called its </a:t>
            </a:r>
            <a:r>
              <a:rPr lang="en-US" i="1" dirty="0"/>
              <a:t>true length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Inclination with the HP (</a:t>
            </a:r>
            <a:r>
              <a:rPr lang="en-US" b="1" dirty="0" err="1">
                <a:cs typeface="Times New Roman" pitchFamily="18" charset="0"/>
              </a:rPr>
              <a:t>θ</a:t>
            </a:r>
            <a:r>
              <a:rPr lang="en-US" b="1" baseline="-25000" dirty="0" err="1">
                <a:cs typeface="Times New Roman" pitchFamily="18" charset="0"/>
              </a:rPr>
              <a:t>p</a:t>
            </a:r>
            <a:r>
              <a:rPr lang="en-US" b="1" dirty="0"/>
              <a:t>):</a:t>
            </a:r>
            <a:r>
              <a:rPr lang="en-US" dirty="0"/>
              <a:t> It is the true angle that a plane makes with its projection on the HP. It is indicated by </a:t>
            </a:r>
            <a:r>
              <a:rPr lang="en-US" dirty="0" err="1">
                <a:cs typeface="Times New Roman" pitchFamily="18" charset="0"/>
              </a:rPr>
              <a:t>θ</a:t>
            </a:r>
            <a:r>
              <a:rPr lang="en-US" baseline="-25000" dirty="0" err="1">
                <a:cs typeface="Times New Roman" pitchFamily="18" charset="0"/>
              </a:rPr>
              <a:t>p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Inclination with the VP (</a:t>
            </a:r>
            <a:r>
              <a:rPr lang="en-US" b="1" dirty="0" err="1">
                <a:cs typeface="Times New Roman" pitchFamily="18" charset="0"/>
              </a:rPr>
              <a:t>Φ</a:t>
            </a:r>
            <a:r>
              <a:rPr lang="en-US" b="1" baseline="-25000" dirty="0" err="1">
                <a:cs typeface="Times New Roman" pitchFamily="18" charset="0"/>
              </a:rPr>
              <a:t>p</a:t>
            </a:r>
            <a:r>
              <a:rPr lang="en-US" b="1" dirty="0"/>
              <a:t>):</a:t>
            </a:r>
            <a:r>
              <a:rPr lang="en-US" dirty="0"/>
              <a:t> It is the true angle that a plane makes with its projection on the VP. It is indicated by </a:t>
            </a:r>
            <a:r>
              <a:rPr lang="en-US" dirty="0" err="1">
                <a:cs typeface="Times New Roman" pitchFamily="18" charset="0"/>
              </a:rPr>
              <a:t>Φ</a:t>
            </a:r>
            <a:r>
              <a:rPr lang="en-US" baseline="-25000" dirty="0" err="1">
                <a:cs typeface="Times New Roman" pitchFamily="18" charset="0"/>
              </a:rPr>
              <a:t>p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Horizontal Trace (HT):</a:t>
            </a:r>
            <a:r>
              <a:rPr lang="en-US" dirty="0"/>
              <a:t> The real or imaginary line of intersection of a plane with the HP is called the </a:t>
            </a:r>
            <a:r>
              <a:rPr lang="en-US" i="1" dirty="0"/>
              <a:t>horizontal trace </a:t>
            </a:r>
            <a:r>
              <a:rPr lang="en-US" dirty="0"/>
              <a:t>of the plane.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Vertical Trace (VT):</a:t>
            </a:r>
            <a:r>
              <a:rPr lang="en-US" dirty="0"/>
              <a:t> The real or imaginary line of intersection of a </a:t>
            </a:r>
            <a:r>
              <a:rPr lang="en-US"/>
              <a:t>plane with </a:t>
            </a:r>
            <a:r>
              <a:rPr lang="en-US" dirty="0"/>
              <a:t>the VP is called the </a:t>
            </a:r>
            <a:r>
              <a:rPr lang="en-US" i="1" dirty="0"/>
              <a:t>vertical trace </a:t>
            </a:r>
            <a:r>
              <a:rPr lang="en-US" dirty="0"/>
              <a:t>of the plane.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Perpendicular Planes:</a:t>
            </a:r>
            <a:r>
              <a:rPr lang="en-US" dirty="0"/>
              <a:t> The planes perpendicular to one or both the RPs.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Oblique Planes:</a:t>
            </a:r>
            <a:r>
              <a:rPr lang="en-US" dirty="0"/>
              <a:t> Planes inclined to both the RPs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Line View or Edge View:</a:t>
            </a:r>
            <a:r>
              <a:rPr lang="en-US" dirty="0"/>
              <a:t> The view of a plane seen as a 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Parallel to An RP</a:t>
            </a:r>
          </a:p>
        </p:txBody>
      </p:sp>
      <p:grpSp>
        <p:nvGrpSpPr>
          <p:cNvPr id="44" name="Group 110"/>
          <p:cNvGrpSpPr>
            <a:grpSpLocks/>
          </p:cNvGrpSpPr>
          <p:nvPr/>
        </p:nvGrpSpPr>
        <p:grpSpPr bwMode="auto">
          <a:xfrm>
            <a:off x="536575" y="1695440"/>
            <a:ext cx="2587625" cy="2865437"/>
            <a:chOff x="96" y="288"/>
            <a:chExt cx="1891" cy="2094"/>
          </a:xfrm>
        </p:grpSpPr>
        <p:sp>
          <p:nvSpPr>
            <p:cNvPr id="45" name="AutoShape 111"/>
            <p:cNvSpPr>
              <a:spLocks noChangeArrowheads="1"/>
            </p:cNvSpPr>
            <p:nvPr/>
          </p:nvSpPr>
          <p:spPr bwMode="auto">
            <a:xfrm rot="19742203" flipV="1">
              <a:off x="234" y="1380"/>
              <a:ext cx="1753" cy="959"/>
            </a:xfrm>
            <a:prstGeom prst="parallelogram">
              <a:avLst>
                <a:gd name="adj" fmla="val 60551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AutoShape 112"/>
            <p:cNvSpPr>
              <a:spLocks noChangeArrowheads="1"/>
            </p:cNvSpPr>
            <p:nvPr/>
          </p:nvSpPr>
          <p:spPr bwMode="auto">
            <a:xfrm rot="5239215" flipV="1">
              <a:off x="-196" y="580"/>
              <a:ext cx="1577" cy="993"/>
            </a:xfrm>
            <a:prstGeom prst="parallelogram">
              <a:avLst>
                <a:gd name="adj" fmla="val 52606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7" name="Object 113"/>
            <p:cNvGraphicFramePr>
              <a:graphicFrameLocks noChangeAspect="1"/>
            </p:cNvGraphicFramePr>
            <p:nvPr/>
          </p:nvGraphicFramePr>
          <p:xfrm>
            <a:off x="96" y="747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CorelDRAW" r:id="rId3" imgW="417960" imgH="505440" progId="">
                    <p:embed/>
                  </p:oleObj>
                </mc:Choice>
                <mc:Fallback>
                  <p:oleObj name="CorelDRAW" r:id="rId3" imgW="417960" imgH="505440" progId="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747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14"/>
            <p:cNvGraphicFramePr>
              <a:graphicFrameLocks noChangeAspect="1"/>
            </p:cNvGraphicFramePr>
            <p:nvPr/>
          </p:nvGraphicFramePr>
          <p:xfrm>
            <a:off x="991" y="2255"/>
            <a:ext cx="27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CorelDRAW" r:id="rId5" imgW="668520" imgH="320400" progId="">
                    <p:embed/>
                  </p:oleObj>
                </mc:Choice>
                <mc:Fallback>
                  <p:oleObj name="CorelDRAW" r:id="rId5" imgW="668520" imgH="320400" progId="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2255"/>
                          <a:ext cx="27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AutoShape 115"/>
          <p:cNvSpPr>
            <a:spLocks noChangeArrowheads="1"/>
          </p:cNvSpPr>
          <p:nvPr/>
        </p:nvSpPr>
        <p:spPr bwMode="auto">
          <a:xfrm rot="19819119" flipH="1">
            <a:off x="1406525" y="3643313"/>
            <a:ext cx="1189038" cy="422275"/>
          </a:xfrm>
          <a:prstGeom prst="parallelogram">
            <a:avLst>
              <a:gd name="adj" fmla="val 4998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0" name="Group 116"/>
          <p:cNvGrpSpPr>
            <a:grpSpLocks/>
          </p:cNvGrpSpPr>
          <p:nvPr/>
        </p:nvGrpSpPr>
        <p:grpSpPr bwMode="auto">
          <a:xfrm>
            <a:off x="892175" y="2278063"/>
            <a:ext cx="1306513" cy="817562"/>
            <a:chOff x="328" y="790"/>
            <a:chExt cx="954" cy="597"/>
          </a:xfrm>
        </p:grpSpPr>
        <p:sp>
          <p:nvSpPr>
            <p:cNvPr id="51" name="Line 117"/>
            <p:cNvSpPr>
              <a:spLocks noChangeShapeType="1"/>
            </p:cNvSpPr>
            <p:nvPr/>
          </p:nvSpPr>
          <p:spPr bwMode="auto">
            <a:xfrm rot="-196882" flipH="1" flipV="1">
              <a:off x="328" y="1125"/>
              <a:ext cx="337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118"/>
            <p:cNvSpPr>
              <a:spLocks noChangeShapeType="1"/>
            </p:cNvSpPr>
            <p:nvPr/>
          </p:nvSpPr>
          <p:spPr bwMode="auto">
            <a:xfrm rot="-196882" flipH="1" flipV="1">
              <a:off x="945" y="790"/>
              <a:ext cx="337" cy="2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119"/>
            <p:cNvSpPr>
              <a:spLocks noChangeShapeType="1"/>
            </p:cNvSpPr>
            <p:nvPr/>
          </p:nvSpPr>
          <p:spPr bwMode="auto">
            <a:xfrm rot="-196882" flipH="1" flipV="1">
              <a:off x="414" y="1192"/>
              <a:ext cx="149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120"/>
            <p:cNvSpPr>
              <a:spLocks noChangeShapeType="1"/>
            </p:cNvSpPr>
            <p:nvPr/>
          </p:nvSpPr>
          <p:spPr bwMode="auto">
            <a:xfrm rot="-196882" flipH="1" flipV="1">
              <a:off x="1027" y="865"/>
              <a:ext cx="15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5" name="WordArt 121"/>
          <p:cNvSpPr>
            <a:spLocks noChangeArrowheads="1" noChangeShapeType="1" noTextEdit="1"/>
          </p:cNvSpPr>
          <p:nvPr/>
        </p:nvSpPr>
        <p:spPr bwMode="auto">
          <a:xfrm rot="132865">
            <a:off x="1176338" y="2198688"/>
            <a:ext cx="255587" cy="2587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IN" sz="12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FV</a:t>
            </a:r>
          </a:p>
        </p:txBody>
      </p:sp>
      <p:sp>
        <p:nvSpPr>
          <p:cNvPr id="56" name="WordArt 122" descr="Paper bag"/>
          <p:cNvSpPr>
            <a:spLocks noChangeArrowheads="1" noChangeShapeType="1" noTextEdit="1"/>
          </p:cNvSpPr>
          <p:nvPr/>
        </p:nvSpPr>
        <p:spPr bwMode="auto">
          <a:xfrm rot="-2035882">
            <a:off x="1905000" y="3733800"/>
            <a:ext cx="354013" cy="153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IN" sz="8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7"/>
                  <a:srcRect/>
                  <a:tile tx="0" ty="0" sx="100000" sy="100000" flip="none" algn="tl"/>
                </a:blipFill>
                <a:latin typeface="Arial"/>
                <a:cs typeface="Arial"/>
              </a:rPr>
              <a:t>T V</a:t>
            </a:r>
          </a:p>
        </p:txBody>
      </p:sp>
      <p:grpSp>
        <p:nvGrpSpPr>
          <p:cNvPr id="57" name="Group 123"/>
          <p:cNvGrpSpPr>
            <a:grpSpLocks/>
          </p:cNvGrpSpPr>
          <p:nvPr/>
        </p:nvGrpSpPr>
        <p:grpSpPr bwMode="auto">
          <a:xfrm>
            <a:off x="839788" y="2238375"/>
            <a:ext cx="919162" cy="509588"/>
            <a:chOff x="300" y="780"/>
            <a:chExt cx="672" cy="373"/>
          </a:xfrm>
        </p:grpSpPr>
        <p:sp>
          <p:nvSpPr>
            <p:cNvPr id="58" name="Line 124"/>
            <p:cNvSpPr>
              <a:spLocks noChangeShapeType="1"/>
            </p:cNvSpPr>
            <p:nvPr/>
          </p:nvSpPr>
          <p:spPr bwMode="auto">
            <a:xfrm rot="21582178" flipH="1">
              <a:off x="336" y="816"/>
              <a:ext cx="636" cy="3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Oval 125"/>
            <p:cNvSpPr>
              <a:spLocks noChangeArrowheads="1"/>
            </p:cNvSpPr>
            <p:nvPr/>
          </p:nvSpPr>
          <p:spPr bwMode="auto">
            <a:xfrm>
              <a:off x="918" y="78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126"/>
            <p:cNvSpPr>
              <a:spLocks noChangeArrowheads="1"/>
            </p:cNvSpPr>
            <p:nvPr/>
          </p:nvSpPr>
          <p:spPr bwMode="auto">
            <a:xfrm>
              <a:off x="300" y="11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" name="Group 130"/>
          <p:cNvGrpSpPr>
            <a:grpSpLocks/>
          </p:cNvGrpSpPr>
          <p:nvPr/>
        </p:nvGrpSpPr>
        <p:grpSpPr bwMode="auto">
          <a:xfrm>
            <a:off x="2016125" y="1636713"/>
            <a:ext cx="274638" cy="725487"/>
            <a:chOff x="1093" y="203"/>
            <a:chExt cx="200" cy="529"/>
          </a:xfrm>
        </p:grpSpPr>
        <p:sp>
          <p:nvSpPr>
            <p:cNvPr id="62" name="Line 131"/>
            <p:cNvSpPr>
              <a:spLocks noChangeShapeType="1"/>
            </p:cNvSpPr>
            <p:nvPr/>
          </p:nvSpPr>
          <p:spPr bwMode="auto">
            <a:xfrm>
              <a:off x="1230" y="33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Text Box 132"/>
            <p:cNvSpPr txBox="1">
              <a:spLocks noChangeArrowheads="1"/>
            </p:cNvSpPr>
            <p:nvPr/>
          </p:nvSpPr>
          <p:spPr bwMode="auto">
            <a:xfrm rot="-5445560">
              <a:off x="936" y="360"/>
              <a:ext cx="51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i="1" dirty="0">
                  <a:latin typeface="Times New Roman" charset="0"/>
                </a:rPr>
                <a:t>For T.V.</a:t>
              </a:r>
            </a:p>
          </p:txBody>
        </p:sp>
      </p:grpSp>
      <p:grpSp>
        <p:nvGrpSpPr>
          <p:cNvPr id="64" name="Group 139"/>
          <p:cNvGrpSpPr>
            <a:grpSpLocks/>
          </p:cNvGrpSpPr>
          <p:nvPr/>
        </p:nvGrpSpPr>
        <p:grpSpPr bwMode="auto">
          <a:xfrm>
            <a:off x="1390650" y="2676525"/>
            <a:ext cx="1182688" cy="1566863"/>
            <a:chOff x="672" y="1014"/>
            <a:chExt cx="864" cy="1146"/>
          </a:xfrm>
        </p:grpSpPr>
        <p:grpSp>
          <p:nvGrpSpPr>
            <p:cNvPr id="65" name="Group 140"/>
            <p:cNvGrpSpPr>
              <a:grpSpLocks/>
            </p:cNvGrpSpPr>
            <p:nvPr/>
          </p:nvGrpSpPr>
          <p:grpSpPr bwMode="auto">
            <a:xfrm>
              <a:off x="1272" y="1014"/>
              <a:ext cx="0" cy="624"/>
              <a:chOff x="1272" y="1014"/>
              <a:chExt cx="0" cy="624"/>
            </a:xfrm>
          </p:grpSpPr>
          <p:sp>
            <p:nvSpPr>
              <p:cNvPr id="75" name="Line 141"/>
              <p:cNvSpPr>
                <a:spLocks noChangeShapeType="1"/>
              </p:cNvSpPr>
              <p:nvPr/>
            </p:nvSpPr>
            <p:spPr bwMode="auto">
              <a:xfrm>
                <a:off x="1272" y="1014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142"/>
              <p:cNvSpPr>
                <a:spLocks noChangeShapeType="1"/>
              </p:cNvSpPr>
              <p:nvPr/>
            </p:nvSpPr>
            <p:spPr bwMode="auto">
              <a:xfrm>
                <a:off x="1272" y="1440"/>
                <a:ext cx="0" cy="14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6" name="Group 143"/>
            <p:cNvGrpSpPr>
              <a:grpSpLocks/>
            </p:cNvGrpSpPr>
            <p:nvPr/>
          </p:nvGrpSpPr>
          <p:grpSpPr bwMode="auto">
            <a:xfrm>
              <a:off x="672" y="1344"/>
              <a:ext cx="0" cy="624"/>
              <a:chOff x="672" y="1344"/>
              <a:chExt cx="0" cy="624"/>
            </a:xfrm>
          </p:grpSpPr>
          <p:sp>
            <p:nvSpPr>
              <p:cNvPr id="73" name="Line 144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Line 145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0" cy="14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7" name="Group 146"/>
            <p:cNvGrpSpPr>
              <a:grpSpLocks/>
            </p:cNvGrpSpPr>
            <p:nvPr/>
          </p:nvGrpSpPr>
          <p:grpSpPr bwMode="auto">
            <a:xfrm>
              <a:off x="930" y="1536"/>
              <a:ext cx="0" cy="624"/>
              <a:chOff x="930" y="1536"/>
              <a:chExt cx="0" cy="624"/>
            </a:xfrm>
          </p:grpSpPr>
          <p:sp>
            <p:nvSpPr>
              <p:cNvPr id="71" name="Line 147"/>
              <p:cNvSpPr>
                <a:spLocks noChangeShapeType="1"/>
              </p:cNvSpPr>
              <p:nvPr/>
            </p:nvSpPr>
            <p:spPr bwMode="auto">
              <a:xfrm>
                <a:off x="930" y="1536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" name="Line 148"/>
              <p:cNvSpPr>
                <a:spLocks noChangeShapeType="1"/>
              </p:cNvSpPr>
              <p:nvPr/>
            </p:nvSpPr>
            <p:spPr bwMode="auto">
              <a:xfrm>
                <a:off x="930" y="1776"/>
                <a:ext cx="0" cy="192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8" name="Group 149"/>
            <p:cNvGrpSpPr>
              <a:grpSpLocks/>
            </p:cNvGrpSpPr>
            <p:nvPr/>
          </p:nvGrpSpPr>
          <p:grpSpPr bwMode="auto">
            <a:xfrm>
              <a:off x="1536" y="1200"/>
              <a:ext cx="0" cy="624"/>
              <a:chOff x="1536" y="1200"/>
              <a:chExt cx="0" cy="624"/>
            </a:xfrm>
          </p:grpSpPr>
          <p:sp>
            <p:nvSpPr>
              <p:cNvPr id="69" name="Line 150"/>
              <p:cNvSpPr>
                <a:spLocks noChangeShapeType="1"/>
              </p:cNvSpPr>
              <p:nvPr/>
            </p:nvSpPr>
            <p:spPr bwMode="auto">
              <a:xfrm>
                <a:off x="1536" y="1200"/>
                <a:ext cx="0" cy="62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" name="Line 151"/>
              <p:cNvSpPr>
                <a:spLocks noChangeShapeType="1"/>
              </p:cNvSpPr>
              <p:nvPr/>
            </p:nvSpPr>
            <p:spPr bwMode="auto">
              <a:xfrm>
                <a:off x="1536" y="1530"/>
                <a:ext cx="0" cy="144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7" name="AutoShape 173"/>
          <p:cNvSpPr>
            <a:spLocks noChangeArrowheads="1"/>
          </p:cNvSpPr>
          <p:nvPr/>
        </p:nvSpPr>
        <p:spPr bwMode="auto">
          <a:xfrm rot="19819119" flipH="1">
            <a:off x="1387475" y="2735263"/>
            <a:ext cx="1209675" cy="460375"/>
          </a:xfrm>
          <a:prstGeom prst="parallelogram">
            <a:avLst>
              <a:gd name="adj" fmla="val 46640"/>
            </a:avLst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Text Box 195"/>
          <p:cNvSpPr txBox="1">
            <a:spLocks noChangeArrowheads="1"/>
          </p:cNvSpPr>
          <p:nvPr/>
        </p:nvSpPr>
        <p:spPr bwMode="auto">
          <a:xfrm>
            <a:off x="685800" y="762000"/>
            <a:ext cx="25246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Rectangular plane </a:t>
            </a:r>
            <a:r>
              <a:rPr lang="en-US" sz="2000" b="1" dirty="0"/>
              <a:t>PARALLEL</a:t>
            </a:r>
            <a:r>
              <a:rPr lang="en-US" sz="2000" dirty="0"/>
              <a:t> TO HP</a:t>
            </a:r>
          </a:p>
        </p:txBody>
      </p:sp>
      <p:grpSp>
        <p:nvGrpSpPr>
          <p:cNvPr id="79" name="Group 29"/>
          <p:cNvGrpSpPr>
            <a:grpSpLocks/>
          </p:cNvGrpSpPr>
          <p:nvPr/>
        </p:nvGrpSpPr>
        <p:grpSpPr bwMode="auto">
          <a:xfrm>
            <a:off x="890588" y="4792662"/>
            <a:ext cx="2005012" cy="925513"/>
            <a:chOff x="280" y="2699"/>
            <a:chExt cx="1352" cy="762"/>
          </a:xfrm>
        </p:grpSpPr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36" y="2736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280" y="2699"/>
              <a:ext cx="25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VP</a:t>
              </a: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624" y="3267"/>
              <a:ext cx="672" cy="0"/>
            </a:xfrm>
            <a:prstGeom prst="line">
              <a:avLst/>
            </a:prstGeom>
            <a:ln w="28575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3" name="Group 33"/>
            <p:cNvGrpSpPr>
              <a:grpSpLocks/>
            </p:cNvGrpSpPr>
            <p:nvPr/>
          </p:nvGrpSpPr>
          <p:grpSpPr bwMode="auto">
            <a:xfrm>
              <a:off x="467" y="3139"/>
              <a:ext cx="992" cy="322"/>
              <a:chOff x="467" y="3139"/>
              <a:chExt cx="992" cy="322"/>
            </a:xfrm>
          </p:grpSpPr>
          <p:sp>
            <p:nvSpPr>
              <p:cNvPr id="84" name="Text Box 34"/>
              <p:cNvSpPr txBox="1">
                <a:spLocks noChangeArrowheads="1"/>
              </p:cNvSpPr>
              <p:nvPr/>
            </p:nvSpPr>
            <p:spPr bwMode="auto">
              <a:xfrm>
                <a:off x="468" y="3141"/>
                <a:ext cx="205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imes New Roman" charset="0"/>
                  </a:rPr>
                  <a:t>a’</a:t>
                </a:r>
              </a:p>
            </p:txBody>
          </p:sp>
          <p:sp>
            <p:nvSpPr>
              <p:cNvPr id="85" name="Text Box 35"/>
              <p:cNvSpPr txBox="1">
                <a:spLocks noChangeArrowheads="1"/>
              </p:cNvSpPr>
              <p:nvPr/>
            </p:nvSpPr>
            <p:spPr bwMode="auto">
              <a:xfrm>
                <a:off x="1249" y="3139"/>
                <a:ext cx="21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>
                    <a:latin typeface="Times New Roman" charset="0"/>
                  </a:rPr>
                  <a:t>d’</a:t>
                </a:r>
              </a:p>
            </p:txBody>
          </p:sp>
          <p:grpSp>
            <p:nvGrpSpPr>
              <p:cNvPr id="86" name="Group 36"/>
              <p:cNvGrpSpPr>
                <a:grpSpLocks/>
              </p:cNvGrpSpPr>
              <p:nvPr/>
            </p:nvGrpSpPr>
            <p:grpSpPr bwMode="auto">
              <a:xfrm>
                <a:off x="467" y="3235"/>
                <a:ext cx="984" cy="226"/>
                <a:chOff x="467" y="3232"/>
                <a:chExt cx="984" cy="226"/>
              </a:xfrm>
            </p:grpSpPr>
            <p:sp>
              <p:nvSpPr>
                <p:cNvPr id="8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47" y="3232"/>
                  <a:ext cx="204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>
                      <a:latin typeface="Times New Roman" charset="0"/>
                    </a:rPr>
                    <a:t>c’</a:t>
                  </a:r>
                </a:p>
              </p:txBody>
            </p:sp>
            <p:sp>
              <p:nvSpPr>
                <p:cNvPr id="88" name="Rectangle 38"/>
                <p:cNvSpPr>
                  <a:spLocks noChangeArrowheads="1"/>
                </p:cNvSpPr>
                <p:nvPr/>
              </p:nvSpPr>
              <p:spPr bwMode="auto">
                <a:xfrm>
                  <a:off x="467" y="3232"/>
                  <a:ext cx="210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>
                      <a:latin typeface="Times New Roman" charset="0"/>
                    </a:rPr>
                    <a:t>b’</a:t>
                  </a:r>
                </a:p>
              </p:txBody>
            </p:sp>
          </p:grpSp>
        </p:grpSp>
      </p:grpSp>
      <p:grpSp>
        <p:nvGrpSpPr>
          <p:cNvPr id="89" name="Group 152"/>
          <p:cNvGrpSpPr>
            <a:grpSpLocks/>
          </p:cNvGrpSpPr>
          <p:nvPr/>
        </p:nvGrpSpPr>
        <p:grpSpPr bwMode="auto">
          <a:xfrm>
            <a:off x="890588" y="5354637"/>
            <a:ext cx="2005012" cy="1503363"/>
            <a:chOff x="280" y="3216"/>
            <a:chExt cx="1352" cy="1013"/>
          </a:xfrm>
        </p:grpSpPr>
        <p:sp>
          <p:nvSpPr>
            <p:cNvPr id="90" name="Rectangle 153"/>
            <p:cNvSpPr>
              <a:spLocks noChangeArrowheads="1"/>
            </p:cNvSpPr>
            <p:nvPr/>
          </p:nvSpPr>
          <p:spPr bwMode="auto">
            <a:xfrm>
              <a:off x="336" y="3453"/>
              <a:ext cx="1296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Rectangle 154"/>
            <p:cNvSpPr>
              <a:spLocks noChangeArrowheads="1"/>
            </p:cNvSpPr>
            <p:nvPr/>
          </p:nvSpPr>
          <p:spPr bwMode="auto">
            <a:xfrm>
              <a:off x="630" y="3648"/>
              <a:ext cx="6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Line 155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52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Line 156"/>
            <p:cNvSpPr>
              <a:spLocks noChangeShapeType="1"/>
            </p:cNvSpPr>
            <p:nvPr/>
          </p:nvSpPr>
          <p:spPr bwMode="auto">
            <a:xfrm flipV="1">
              <a:off x="1296" y="3216"/>
              <a:ext cx="0" cy="5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Text Box 157"/>
            <p:cNvSpPr txBox="1">
              <a:spLocks noChangeArrowheads="1"/>
            </p:cNvSpPr>
            <p:nvPr/>
          </p:nvSpPr>
          <p:spPr bwMode="auto">
            <a:xfrm>
              <a:off x="280" y="4044"/>
              <a:ext cx="25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HP</a:t>
              </a:r>
            </a:p>
          </p:txBody>
        </p:sp>
        <p:sp>
          <p:nvSpPr>
            <p:cNvPr id="95" name="Text Box 158"/>
            <p:cNvSpPr txBox="1">
              <a:spLocks noChangeArrowheads="1"/>
            </p:cNvSpPr>
            <p:nvPr/>
          </p:nvSpPr>
          <p:spPr bwMode="auto">
            <a:xfrm>
              <a:off x="477" y="3567"/>
              <a:ext cx="1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a</a:t>
              </a:r>
            </a:p>
          </p:txBody>
        </p:sp>
        <p:sp>
          <p:nvSpPr>
            <p:cNvPr id="96" name="Text Box 159"/>
            <p:cNvSpPr txBox="1">
              <a:spLocks noChangeArrowheads="1"/>
            </p:cNvSpPr>
            <p:nvPr/>
          </p:nvSpPr>
          <p:spPr bwMode="auto">
            <a:xfrm>
              <a:off x="478" y="3807"/>
              <a:ext cx="1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b</a:t>
              </a:r>
            </a:p>
          </p:txBody>
        </p:sp>
        <p:sp>
          <p:nvSpPr>
            <p:cNvPr id="97" name="Text Box 160"/>
            <p:cNvSpPr txBox="1">
              <a:spLocks noChangeArrowheads="1"/>
            </p:cNvSpPr>
            <p:nvPr/>
          </p:nvSpPr>
          <p:spPr bwMode="auto">
            <a:xfrm>
              <a:off x="1270" y="3807"/>
              <a:ext cx="1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c</a:t>
              </a:r>
            </a:p>
          </p:txBody>
        </p:sp>
        <p:sp>
          <p:nvSpPr>
            <p:cNvPr id="98" name="Text Box 161"/>
            <p:cNvSpPr txBox="1">
              <a:spLocks noChangeArrowheads="1"/>
            </p:cNvSpPr>
            <p:nvPr/>
          </p:nvSpPr>
          <p:spPr bwMode="auto">
            <a:xfrm>
              <a:off x="1270" y="3567"/>
              <a:ext cx="1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latin typeface="Times New Roman" charset="0"/>
                </a:rPr>
                <a:t>d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572000" y="914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18" charset="0"/>
              </a:rPr>
              <a:t>A regular pentagon ABCDE of side 30 mm is parallel to the VP. The side AB is perpendicular to the HP. Draw the projections of the pentagon.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07998" y="2297668"/>
            <a:ext cx="1964402" cy="1969532"/>
            <a:chOff x="4741198" y="2297668"/>
            <a:chExt cx="1964402" cy="1969532"/>
          </a:xfrm>
        </p:grpSpPr>
        <p:sp>
          <p:nvSpPr>
            <p:cNvPr id="101" name="Regular Pentagon 100"/>
            <p:cNvSpPr/>
            <p:nvPr/>
          </p:nvSpPr>
          <p:spPr>
            <a:xfrm rot="5400000">
              <a:off x="5029200" y="2590800"/>
              <a:ext cx="1371600" cy="1371600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779850" y="259080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a’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41198" y="35052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b’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62600" y="38978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c’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41398" y="30480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d’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15000" y="2297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e’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95708" y="4114800"/>
            <a:ext cx="4640368" cy="381000"/>
            <a:chOff x="4495708" y="4114800"/>
            <a:chExt cx="4640368" cy="3810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4800600" y="4343400"/>
              <a:ext cx="403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95708" y="41264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39200" y="4114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96000" y="2595921"/>
            <a:ext cx="1371600" cy="3122866"/>
            <a:chOff x="5029200" y="2595921"/>
            <a:chExt cx="1371600" cy="3122866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6400800" y="3276098"/>
              <a:ext cx="0" cy="2438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5867400" y="2595921"/>
              <a:ext cx="0" cy="3119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029200" y="3707107"/>
              <a:ext cx="0" cy="2011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019800" y="5715000"/>
            <a:ext cx="1600200" cy="722531"/>
            <a:chOff x="4953000" y="5715000"/>
            <a:chExt cx="1600200" cy="722531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5029200" y="5715000"/>
              <a:ext cx="13716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953000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13306" y="5791200"/>
              <a:ext cx="300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  <a:p>
              <a:r>
                <a:rPr lang="en-US" dirty="0"/>
                <a:t>e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46706" y="5791200"/>
              <a:ext cx="30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  <a:p>
              <a:endParaRPr lang="en-US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029200" y="2514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029200" y="5257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56" grpId="0" animBg="1"/>
      <p:bldP spid="77" grpId="0" animBg="1"/>
      <p:bldP spid="78" grpId="0" autoUpdateAnimBg="0"/>
      <p:bldP spid="102" grpId="0"/>
      <p:bldP spid="169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6224588" y="5572125"/>
            <a:ext cx="2005012" cy="1150938"/>
            <a:chOff x="3929" y="3459"/>
            <a:chExt cx="1351" cy="776"/>
          </a:xfrm>
        </p:grpSpPr>
        <p:sp>
          <p:nvSpPr>
            <p:cNvPr id="6349" name="Rectangle 3"/>
            <p:cNvSpPr>
              <a:spLocks noChangeArrowheads="1"/>
            </p:cNvSpPr>
            <p:nvPr/>
          </p:nvSpPr>
          <p:spPr bwMode="auto">
            <a:xfrm>
              <a:off x="3984" y="3459"/>
              <a:ext cx="1296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50" name="Rectangle 4"/>
            <p:cNvSpPr>
              <a:spLocks noChangeArrowheads="1"/>
            </p:cNvSpPr>
            <p:nvPr/>
          </p:nvSpPr>
          <p:spPr bwMode="auto">
            <a:xfrm rot="-2401154">
              <a:off x="4416" y="3696"/>
              <a:ext cx="52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" name="Text Box 5"/>
            <p:cNvSpPr txBox="1">
              <a:spLocks noChangeArrowheads="1"/>
            </p:cNvSpPr>
            <p:nvPr/>
          </p:nvSpPr>
          <p:spPr bwMode="auto">
            <a:xfrm>
              <a:off x="3929" y="4050"/>
              <a:ext cx="255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HP</a:t>
              </a:r>
            </a:p>
          </p:txBody>
        </p:sp>
        <p:grpSp>
          <p:nvGrpSpPr>
            <p:cNvPr id="6352" name="Group 6"/>
            <p:cNvGrpSpPr>
              <a:grpSpLocks/>
            </p:cNvGrpSpPr>
            <p:nvPr/>
          </p:nvGrpSpPr>
          <p:grpSpPr bwMode="auto">
            <a:xfrm rot="-2461732">
              <a:off x="4241" y="3582"/>
              <a:ext cx="841" cy="488"/>
              <a:chOff x="2403" y="3551"/>
              <a:chExt cx="841" cy="488"/>
            </a:xfrm>
          </p:grpSpPr>
          <p:sp>
            <p:nvSpPr>
              <p:cNvPr id="6353" name="Text Box 7"/>
              <p:cNvSpPr txBox="1">
                <a:spLocks noChangeArrowheads="1"/>
              </p:cNvSpPr>
              <p:nvPr/>
            </p:nvSpPr>
            <p:spPr bwMode="auto">
              <a:xfrm>
                <a:off x="2405" y="3564"/>
                <a:ext cx="204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2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" name="Text Box 8"/>
              <p:cNvSpPr txBox="1">
                <a:spLocks noChangeArrowheads="1"/>
              </p:cNvSpPr>
              <p:nvPr/>
            </p:nvSpPr>
            <p:spPr bwMode="auto">
              <a:xfrm>
                <a:off x="2403" y="3852"/>
                <a:ext cx="210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2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355" name="Text Box 9"/>
              <p:cNvSpPr txBox="1">
                <a:spLocks noChangeArrowheads="1"/>
              </p:cNvSpPr>
              <p:nvPr/>
            </p:nvSpPr>
            <p:spPr bwMode="auto">
              <a:xfrm>
                <a:off x="3026" y="3854"/>
                <a:ext cx="204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12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356" name="Text Box 10"/>
              <p:cNvSpPr txBox="1">
                <a:spLocks noChangeArrowheads="1"/>
              </p:cNvSpPr>
              <p:nvPr/>
            </p:nvSpPr>
            <p:spPr bwMode="auto">
              <a:xfrm>
                <a:off x="3034" y="3551"/>
                <a:ext cx="210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d</a:t>
                </a:r>
                <a:r>
                  <a:rPr lang="en-US" altLang="en-US" sz="12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6224588" y="4572000"/>
            <a:ext cx="2005012" cy="1965325"/>
            <a:chOff x="3929" y="2706"/>
            <a:chExt cx="1351" cy="1422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3984" y="2742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" name="Line 13"/>
            <p:cNvSpPr>
              <a:spLocks noChangeShapeType="1"/>
            </p:cNvSpPr>
            <p:nvPr/>
          </p:nvSpPr>
          <p:spPr bwMode="auto">
            <a:xfrm flipV="1">
              <a:off x="4368" y="2880"/>
              <a:ext cx="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 flipV="1">
              <a:off x="4782" y="2832"/>
              <a:ext cx="0" cy="7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 flipV="1">
              <a:off x="4965" y="2832"/>
              <a:ext cx="0" cy="96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 flipV="1">
              <a:off x="4560" y="2880"/>
              <a:ext cx="0" cy="12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929" y="2706"/>
              <a:ext cx="255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VP</a:t>
              </a:r>
            </a:p>
          </p:txBody>
        </p:sp>
      </p:grpSp>
      <p:grpSp>
        <p:nvGrpSpPr>
          <p:cNvPr id="6162" name="Group 18"/>
          <p:cNvGrpSpPr>
            <a:grpSpLocks/>
          </p:cNvGrpSpPr>
          <p:nvPr/>
        </p:nvGrpSpPr>
        <p:grpSpPr bwMode="auto">
          <a:xfrm>
            <a:off x="3321050" y="4648200"/>
            <a:ext cx="2012950" cy="923925"/>
            <a:chOff x="2099" y="2706"/>
            <a:chExt cx="1357" cy="753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160" y="2739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304" y="32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2544" y="2904"/>
              <a:ext cx="528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099" y="2706"/>
              <a:ext cx="255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VP</a:t>
              </a:r>
            </a:p>
          </p:txBody>
        </p:sp>
        <p:grpSp>
          <p:nvGrpSpPr>
            <p:cNvPr id="6337" name="Group 23"/>
            <p:cNvGrpSpPr>
              <a:grpSpLocks/>
            </p:cNvGrpSpPr>
            <p:nvPr/>
          </p:nvGrpSpPr>
          <p:grpSpPr bwMode="auto">
            <a:xfrm rot="-1871115">
              <a:off x="2335" y="2906"/>
              <a:ext cx="962" cy="399"/>
              <a:chOff x="463" y="3092"/>
              <a:chExt cx="1021" cy="399"/>
            </a:xfrm>
          </p:grpSpPr>
          <p:sp>
            <p:nvSpPr>
              <p:cNvPr id="6338" name="Text Box 24"/>
              <p:cNvSpPr txBox="1">
                <a:spLocks noChangeArrowheads="1"/>
              </p:cNvSpPr>
              <p:nvPr/>
            </p:nvSpPr>
            <p:spPr bwMode="auto">
              <a:xfrm>
                <a:off x="477" y="3177"/>
                <a:ext cx="21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1261" y="3092"/>
                <a:ext cx="223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d’</a:t>
                </a:r>
              </a:p>
            </p:txBody>
          </p:sp>
          <p:grpSp>
            <p:nvGrpSpPr>
              <p:cNvPr id="15" name="Group 26"/>
              <p:cNvGrpSpPr>
                <a:grpSpLocks/>
              </p:cNvGrpSpPr>
              <p:nvPr/>
            </p:nvGrpSpPr>
            <p:grpSpPr bwMode="auto">
              <a:xfrm>
                <a:off x="463" y="3190"/>
                <a:ext cx="1001" cy="301"/>
                <a:chOff x="452" y="3189"/>
                <a:chExt cx="1001" cy="301"/>
              </a:xfrm>
            </p:grpSpPr>
            <p:sp>
              <p:nvSpPr>
                <p:cNvPr id="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237" y="3189"/>
                  <a:ext cx="216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c’</a:t>
                  </a:r>
                </a:p>
              </p:txBody>
            </p:sp>
            <p:sp>
              <p:nvSpPr>
                <p:cNvPr id="17" name="Rectangle 28"/>
                <p:cNvSpPr>
                  <a:spLocks noChangeArrowheads="1"/>
                </p:cNvSpPr>
                <p:nvPr/>
              </p:nvSpPr>
              <p:spPr bwMode="auto">
                <a:xfrm>
                  <a:off x="452" y="3266"/>
                  <a:ext cx="222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b’</a:t>
                  </a:r>
                </a:p>
              </p:txBody>
            </p:sp>
          </p:grpSp>
        </p:grp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427038" y="4648200"/>
            <a:ext cx="2005012" cy="925513"/>
            <a:chOff x="280" y="2699"/>
            <a:chExt cx="1352" cy="762"/>
          </a:xfrm>
        </p:grpSpPr>
        <p:sp>
          <p:nvSpPr>
            <p:cNvPr id="6324" name="Rectangle 30"/>
            <p:cNvSpPr>
              <a:spLocks noChangeArrowheads="1"/>
            </p:cNvSpPr>
            <p:nvPr/>
          </p:nvSpPr>
          <p:spPr bwMode="auto">
            <a:xfrm>
              <a:off x="336" y="2736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25" name="Text Box 31"/>
            <p:cNvSpPr txBox="1">
              <a:spLocks noChangeArrowheads="1"/>
            </p:cNvSpPr>
            <p:nvPr/>
          </p:nvSpPr>
          <p:spPr bwMode="auto">
            <a:xfrm>
              <a:off x="280" y="2699"/>
              <a:ext cx="255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VP</a:t>
              </a:r>
            </a:p>
          </p:txBody>
        </p:sp>
        <p:sp>
          <p:nvSpPr>
            <p:cNvPr id="6326" name="Line 32"/>
            <p:cNvSpPr>
              <a:spLocks noChangeShapeType="1"/>
            </p:cNvSpPr>
            <p:nvPr/>
          </p:nvSpPr>
          <p:spPr bwMode="auto">
            <a:xfrm>
              <a:off x="624" y="3267"/>
              <a:ext cx="6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27" name="Group 33"/>
            <p:cNvGrpSpPr>
              <a:grpSpLocks/>
            </p:cNvGrpSpPr>
            <p:nvPr/>
          </p:nvGrpSpPr>
          <p:grpSpPr bwMode="auto">
            <a:xfrm>
              <a:off x="467" y="3139"/>
              <a:ext cx="992" cy="322"/>
              <a:chOff x="467" y="3139"/>
              <a:chExt cx="992" cy="322"/>
            </a:xfrm>
          </p:grpSpPr>
          <p:sp>
            <p:nvSpPr>
              <p:cNvPr id="6328" name="Text Box 34"/>
              <p:cNvSpPr txBox="1">
                <a:spLocks noChangeArrowheads="1"/>
              </p:cNvSpPr>
              <p:nvPr/>
            </p:nvSpPr>
            <p:spPr bwMode="auto">
              <a:xfrm>
                <a:off x="468" y="3141"/>
                <a:ext cx="20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6329" name="Text Box 35"/>
              <p:cNvSpPr txBox="1">
                <a:spLocks noChangeArrowheads="1"/>
              </p:cNvSpPr>
              <p:nvPr/>
            </p:nvSpPr>
            <p:spPr bwMode="auto">
              <a:xfrm>
                <a:off x="1249" y="3139"/>
                <a:ext cx="21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d’</a:t>
                </a:r>
              </a:p>
            </p:txBody>
          </p:sp>
          <p:grpSp>
            <p:nvGrpSpPr>
              <p:cNvPr id="6330" name="Group 36"/>
              <p:cNvGrpSpPr>
                <a:grpSpLocks/>
              </p:cNvGrpSpPr>
              <p:nvPr/>
            </p:nvGrpSpPr>
            <p:grpSpPr bwMode="auto">
              <a:xfrm>
                <a:off x="467" y="3235"/>
                <a:ext cx="984" cy="226"/>
                <a:chOff x="467" y="3232"/>
                <a:chExt cx="984" cy="226"/>
              </a:xfrm>
            </p:grpSpPr>
            <p:sp>
              <p:nvSpPr>
                <p:cNvPr id="633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47" y="3232"/>
                  <a:ext cx="204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c’</a:t>
                  </a:r>
                </a:p>
              </p:txBody>
            </p:sp>
            <p:sp>
              <p:nvSpPr>
                <p:cNvPr id="6332" name="Rectangle 38"/>
                <p:cNvSpPr>
                  <a:spLocks noChangeArrowheads="1"/>
                </p:cNvSpPr>
                <p:nvPr/>
              </p:nvSpPr>
              <p:spPr bwMode="auto">
                <a:xfrm>
                  <a:off x="467" y="3232"/>
                  <a:ext cx="210" cy="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b’</a:t>
                  </a:r>
                </a:p>
              </p:txBody>
            </p:sp>
          </p:grpSp>
        </p:grpSp>
      </p:grp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6199188" y="831850"/>
            <a:ext cx="2701925" cy="3130550"/>
            <a:chOff x="3792" y="192"/>
            <a:chExt cx="1821" cy="2109"/>
          </a:xfrm>
        </p:grpSpPr>
        <p:sp>
          <p:nvSpPr>
            <p:cNvPr id="6320" name="AutoShape 40"/>
            <p:cNvSpPr>
              <a:spLocks noChangeArrowheads="1"/>
            </p:cNvSpPr>
            <p:nvPr/>
          </p:nvSpPr>
          <p:spPr bwMode="auto">
            <a:xfrm rot="5323066" flipV="1">
              <a:off x="3476" y="508"/>
              <a:ext cx="1588" cy="956"/>
            </a:xfrm>
            <a:prstGeom prst="parallelogram">
              <a:avLst>
                <a:gd name="adj" fmla="val 5502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321" name="AutoShape 41"/>
            <p:cNvSpPr>
              <a:spLocks noChangeArrowheads="1"/>
            </p:cNvSpPr>
            <p:nvPr/>
          </p:nvSpPr>
          <p:spPr bwMode="auto">
            <a:xfrm rot="19742203" flipV="1">
              <a:off x="3925" y="1292"/>
              <a:ext cx="1688" cy="966"/>
            </a:xfrm>
            <a:prstGeom prst="parallelogram">
              <a:avLst>
                <a:gd name="adj" fmla="val 57883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6322" name="Object 42"/>
            <p:cNvGraphicFramePr>
              <a:graphicFrameLocks noChangeAspect="1"/>
            </p:cNvGraphicFramePr>
            <p:nvPr/>
          </p:nvGraphicFramePr>
          <p:xfrm>
            <a:off x="3792" y="654"/>
            <a:ext cx="19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CorelDRAW" r:id="rId4" imgW="457200" imgH="457200" progId="CorelDRAW.Graphic.11">
                    <p:embed/>
                  </p:oleObj>
                </mc:Choice>
                <mc:Fallback>
                  <p:oleObj name="CorelDRAW" r:id="rId4" imgW="457200" imgH="4572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654"/>
                          <a:ext cx="19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3" name="Object 43"/>
            <p:cNvGraphicFramePr>
              <a:graphicFrameLocks noChangeAspect="1"/>
            </p:cNvGraphicFramePr>
            <p:nvPr/>
          </p:nvGraphicFramePr>
          <p:xfrm>
            <a:off x="4654" y="2173"/>
            <a:ext cx="267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CorelDRAW" r:id="rId6" imgW="457200" imgH="457200" progId="CorelDRAW.Graphic.11">
                    <p:embed/>
                  </p:oleObj>
                </mc:Choice>
                <mc:Fallback>
                  <p:oleObj name="CorelDRAW" r:id="rId6" imgW="457200" imgH="4572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2173"/>
                          <a:ext cx="267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88" name="AutoShape 44"/>
          <p:cNvSpPr>
            <a:spLocks noChangeArrowheads="1"/>
          </p:cNvSpPr>
          <p:nvPr/>
        </p:nvSpPr>
        <p:spPr bwMode="auto">
          <a:xfrm rot="16971031" flipV="1">
            <a:off x="7246937" y="2146301"/>
            <a:ext cx="1120775" cy="425450"/>
          </a:xfrm>
          <a:prstGeom prst="parallelogram">
            <a:avLst>
              <a:gd name="adj" fmla="val 31075"/>
            </a:avLst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89" name="WordArt 45"/>
          <p:cNvSpPr>
            <a:spLocks noChangeArrowheads="1" noChangeShapeType="1" noTextEdit="1"/>
          </p:cNvSpPr>
          <p:nvPr/>
        </p:nvSpPr>
        <p:spPr bwMode="auto">
          <a:xfrm rot="385241">
            <a:off x="6567488" y="1724025"/>
            <a:ext cx="268287" cy="2714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cs typeface="Arial" panose="020B0604020202020204" pitchFamily="34" charset="0"/>
              </a:rPr>
              <a:t>FV-3</a:t>
            </a:r>
          </a:p>
        </p:txBody>
      </p:sp>
      <p:grpSp>
        <p:nvGrpSpPr>
          <p:cNvPr id="6190" name="Group 46"/>
          <p:cNvGrpSpPr>
            <a:grpSpLocks/>
          </p:cNvGrpSpPr>
          <p:nvPr/>
        </p:nvGrpSpPr>
        <p:grpSpPr bwMode="auto">
          <a:xfrm>
            <a:off x="6705600" y="1390650"/>
            <a:ext cx="1371600" cy="1427163"/>
            <a:chOff x="4224" y="1110"/>
            <a:chExt cx="960" cy="999"/>
          </a:xfrm>
        </p:grpSpPr>
        <p:sp>
          <p:nvSpPr>
            <p:cNvPr id="6312" name="Line 47"/>
            <p:cNvSpPr>
              <a:spLocks noChangeShapeType="1"/>
            </p:cNvSpPr>
            <p:nvPr/>
          </p:nvSpPr>
          <p:spPr bwMode="auto">
            <a:xfrm flipH="1" flipV="1">
              <a:off x="4224" y="1779"/>
              <a:ext cx="53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3" name="Line 48"/>
            <p:cNvSpPr>
              <a:spLocks noChangeShapeType="1"/>
            </p:cNvSpPr>
            <p:nvPr/>
          </p:nvSpPr>
          <p:spPr bwMode="auto">
            <a:xfrm flipH="1" flipV="1">
              <a:off x="4464" y="1680"/>
              <a:ext cx="63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4" name="Line 49"/>
            <p:cNvSpPr>
              <a:spLocks noChangeShapeType="1"/>
            </p:cNvSpPr>
            <p:nvPr/>
          </p:nvSpPr>
          <p:spPr bwMode="auto">
            <a:xfrm flipH="1" flipV="1">
              <a:off x="4464" y="1232"/>
              <a:ext cx="453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5" name="Line 50"/>
            <p:cNvSpPr>
              <a:spLocks noChangeShapeType="1"/>
            </p:cNvSpPr>
            <p:nvPr/>
          </p:nvSpPr>
          <p:spPr bwMode="auto">
            <a:xfrm flipH="1" flipV="1">
              <a:off x="4644" y="1110"/>
              <a:ext cx="54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6" name="Line 51"/>
            <p:cNvSpPr>
              <a:spLocks noChangeShapeType="1"/>
            </p:cNvSpPr>
            <p:nvPr/>
          </p:nvSpPr>
          <p:spPr bwMode="auto">
            <a:xfrm flipH="1" flipV="1">
              <a:off x="4758" y="117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H="1" flipV="1">
              <a:off x="4626" y="178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3"/>
            <p:cNvSpPr>
              <a:spLocks noChangeShapeType="1"/>
            </p:cNvSpPr>
            <p:nvPr/>
          </p:nvSpPr>
          <p:spPr bwMode="auto">
            <a:xfrm flipH="1" flipV="1">
              <a:off x="4464" y="192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4"/>
            <p:cNvSpPr>
              <a:spLocks noChangeShapeType="1"/>
            </p:cNvSpPr>
            <p:nvPr/>
          </p:nvSpPr>
          <p:spPr bwMode="auto">
            <a:xfrm flipH="1" flipV="1">
              <a:off x="4614" y="13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99" name="Group 55"/>
          <p:cNvGrpSpPr>
            <a:grpSpLocks/>
          </p:cNvGrpSpPr>
          <p:nvPr/>
        </p:nvGrpSpPr>
        <p:grpSpPr bwMode="auto">
          <a:xfrm>
            <a:off x="6604000" y="1354138"/>
            <a:ext cx="711200" cy="1150937"/>
            <a:chOff x="4065" y="544"/>
            <a:chExt cx="479" cy="775"/>
          </a:xfrm>
        </p:grpSpPr>
        <p:sp>
          <p:nvSpPr>
            <p:cNvPr id="6307" name="Line 56"/>
            <p:cNvSpPr>
              <a:spLocks noChangeShapeType="1"/>
            </p:cNvSpPr>
            <p:nvPr/>
          </p:nvSpPr>
          <p:spPr bwMode="auto">
            <a:xfrm flipV="1">
              <a:off x="4180" y="1116"/>
              <a:ext cx="189" cy="1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" name="Line 57"/>
            <p:cNvSpPr>
              <a:spLocks noChangeShapeType="1"/>
            </p:cNvSpPr>
            <p:nvPr/>
          </p:nvSpPr>
          <p:spPr bwMode="auto">
            <a:xfrm flipV="1">
              <a:off x="4365" y="562"/>
              <a:ext cx="170" cy="5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9" name="Line 58"/>
            <p:cNvSpPr>
              <a:spLocks noChangeShapeType="1"/>
            </p:cNvSpPr>
            <p:nvPr/>
          </p:nvSpPr>
          <p:spPr bwMode="auto">
            <a:xfrm flipH="1">
              <a:off x="4163" y="666"/>
              <a:ext cx="190" cy="5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0" name="Line 59"/>
            <p:cNvSpPr>
              <a:spLocks noChangeShapeType="1"/>
            </p:cNvSpPr>
            <p:nvPr/>
          </p:nvSpPr>
          <p:spPr bwMode="auto">
            <a:xfrm flipV="1">
              <a:off x="4325" y="544"/>
              <a:ext cx="219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1" name="Line 60"/>
            <p:cNvSpPr>
              <a:spLocks noChangeShapeType="1"/>
            </p:cNvSpPr>
            <p:nvPr/>
          </p:nvSpPr>
          <p:spPr bwMode="auto">
            <a:xfrm flipV="1">
              <a:off x="4065" y="1041"/>
              <a:ext cx="416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05" name="AutoShape 61"/>
          <p:cNvSpPr>
            <a:spLocks noChangeArrowheads="1"/>
          </p:cNvSpPr>
          <p:nvPr/>
        </p:nvSpPr>
        <p:spPr bwMode="auto">
          <a:xfrm>
            <a:off x="7477125" y="3087688"/>
            <a:ext cx="677863" cy="479425"/>
          </a:xfrm>
          <a:prstGeom prst="parallelogram">
            <a:avLst>
              <a:gd name="adj" fmla="val 4123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206" name="Group 62"/>
          <p:cNvGrpSpPr>
            <a:grpSpLocks/>
          </p:cNvGrpSpPr>
          <p:nvPr/>
        </p:nvGrpSpPr>
        <p:grpSpPr bwMode="auto">
          <a:xfrm>
            <a:off x="7477125" y="1860550"/>
            <a:ext cx="669925" cy="1727200"/>
            <a:chOff x="4654" y="885"/>
            <a:chExt cx="451" cy="1163"/>
          </a:xfrm>
        </p:grpSpPr>
        <p:grpSp>
          <p:nvGrpSpPr>
            <p:cNvPr id="6298" name="Group 63"/>
            <p:cNvGrpSpPr>
              <a:grpSpLocks/>
            </p:cNvGrpSpPr>
            <p:nvPr/>
          </p:nvGrpSpPr>
          <p:grpSpPr bwMode="auto">
            <a:xfrm>
              <a:off x="4654" y="885"/>
              <a:ext cx="451" cy="1163"/>
              <a:chOff x="4654" y="885"/>
              <a:chExt cx="451" cy="1163"/>
            </a:xfrm>
          </p:grpSpPr>
          <p:sp>
            <p:nvSpPr>
              <p:cNvPr id="6300" name="Line 64"/>
              <p:cNvSpPr>
                <a:spLocks noChangeShapeType="1"/>
              </p:cNvSpPr>
              <p:nvPr/>
            </p:nvSpPr>
            <p:spPr bwMode="auto">
              <a:xfrm>
                <a:off x="4801" y="1533"/>
                <a:ext cx="0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1" name="Line 65"/>
              <p:cNvSpPr>
                <a:spLocks noChangeShapeType="1"/>
              </p:cNvSpPr>
              <p:nvPr/>
            </p:nvSpPr>
            <p:spPr bwMode="auto">
              <a:xfrm flipH="1">
                <a:off x="4654" y="1533"/>
                <a:ext cx="6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2" name="Line 66"/>
              <p:cNvSpPr>
                <a:spLocks noChangeShapeType="1"/>
              </p:cNvSpPr>
              <p:nvPr/>
            </p:nvSpPr>
            <p:spPr bwMode="auto">
              <a:xfrm>
                <a:off x="5105" y="885"/>
                <a:ext cx="0" cy="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3" name="Line 67"/>
              <p:cNvSpPr>
                <a:spLocks noChangeShapeType="1"/>
              </p:cNvSpPr>
              <p:nvPr/>
            </p:nvSpPr>
            <p:spPr bwMode="auto">
              <a:xfrm>
                <a:off x="4663" y="1671"/>
                <a:ext cx="0" cy="1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4" name="Line 68"/>
              <p:cNvSpPr>
                <a:spLocks noChangeShapeType="1"/>
              </p:cNvSpPr>
              <p:nvPr/>
            </p:nvSpPr>
            <p:spPr bwMode="auto">
              <a:xfrm>
                <a:off x="4966" y="1533"/>
                <a:ext cx="0" cy="5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5" name="Line 69"/>
              <p:cNvSpPr>
                <a:spLocks noChangeShapeType="1"/>
              </p:cNvSpPr>
              <p:nvPr/>
            </p:nvSpPr>
            <p:spPr bwMode="auto">
              <a:xfrm>
                <a:off x="4966" y="1711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70"/>
              <p:cNvSpPr>
                <a:spLocks noChangeShapeType="1"/>
              </p:cNvSpPr>
              <p:nvPr/>
            </p:nvSpPr>
            <p:spPr bwMode="auto">
              <a:xfrm>
                <a:off x="5105" y="1455"/>
                <a:ext cx="0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99" name="Line 71"/>
            <p:cNvSpPr>
              <a:spLocks noChangeShapeType="1"/>
            </p:cNvSpPr>
            <p:nvPr/>
          </p:nvSpPr>
          <p:spPr bwMode="auto">
            <a:xfrm>
              <a:off x="4801" y="1579"/>
              <a:ext cx="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16" name="WordArt 72" descr="Paper bag"/>
          <p:cNvSpPr>
            <a:spLocks noChangeArrowheads="1" noChangeShapeType="1" noTextEdit="1"/>
          </p:cNvSpPr>
          <p:nvPr/>
        </p:nvSpPr>
        <p:spPr bwMode="auto">
          <a:xfrm rot="-4252640">
            <a:off x="7596188" y="3243263"/>
            <a:ext cx="339725" cy="149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US" sz="8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8"/>
                  <a:srcRect/>
                  <a:tile tx="0" ty="0" sx="100000" sy="100000" flip="none" algn="tl"/>
                </a:blipFill>
                <a:cs typeface="Arial" panose="020B0604020202020204" pitchFamily="34" charset="0"/>
              </a:rPr>
              <a:t>T V-3</a:t>
            </a:r>
          </a:p>
        </p:txBody>
      </p:sp>
      <p:grpSp>
        <p:nvGrpSpPr>
          <p:cNvPr id="6217" name="Group 73"/>
          <p:cNvGrpSpPr>
            <a:grpSpLocks/>
          </p:cNvGrpSpPr>
          <p:nvPr/>
        </p:nvGrpSpPr>
        <p:grpSpPr bwMode="auto">
          <a:xfrm>
            <a:off x="3313113" y="866775"/>
            <a:ext cx="2630487" cy="3048000"/>
            <a:chOff x="1872" y="173"/>
            <a:chExt cx="1891" cy="2190"/>
          </a:xfrm>
        </p:grpSpPr>
        <p:sp>
          <p:nvSpPr>
            <p:cNvPr id="6294" name="AutoShape 74"/>
            <p:cNvSpPr>
              <a:spLocks noChangeArrowheads="1"/>
            </p:cNvSpPr>
            <p:nvPr/>
          </p:nvSpPr>
          <p:spPr bwMode="auto">
            <a:xfrm rot="5323066" flipV="1">
              <a:off x="1544" y="501"/>
              <a:ext cx="1649" cy="993"/>
            </a:xfrm>
            <a:prstGeom prst="parallelogram">
              <a:avLst>
                <a:gd name="adj" fmla="val 55008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95" name="AutoShape 75"/>
            <p:cNvSpPr>
              <a:spLocks noChangeArrowheads="1"/>
            </p:cNvSpPr>
            <p:nvPr/>
          </p:nvSpPr>
          <p:spPr bwMode="auto">
            <a:xfrm rot="19742203" flipV="1">
              <a:off x="2010" y="1315"/>
              <a:ext cx="1753" cy="1003"/>
            </a:xfrm>
            <a:prstGeom prst="parallelogram">
              <a:avLst>
                <a:gd name="adj" fmla="val 5789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22" name="Object 76"/>
            <p:cNvGraphicFramePr>
              <a:graphicFrameLocks noChangeAspect="1"/>
            </p:cNvGraphicFramePr>
            <p:nvPr/>
          </p:nvGraphicFramePr>
          <p:xfrm>
            <a:off x="1872" y="653"/>
            <a:ext cx="20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name="CorelDRAW" r:id="rId9" imgW="457200" imgH="457200" progId="CorelDRAW.Graphic.11">
                    <p:embed/>
                  </p:oleObj>
                </mc:Choice>
                <mc:Fallback>
                  <p:oleObj name="CorelDRAW" r:id="rId9" imgW="457200" imgH="4572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53"/>
                          <a:ext cx="20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97" name="Object 77"/>
            <p:cNvGraphicFramePr>
              <a:graphicFrameLocks noChangeAspect="1"/>
            </p:cNvGraphicFramePr>
            <p:nvPr/>
          </p:nvGraphicFramePr>
          <p:xfrm>
            <a:off x="2767" y="2230"/>
            <a:ext cx="27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" name="CorelDRAW" r:id="rId10" imgW="457200" imgH="457200" progId="CorelDRAW.Graphic.11">
                    <p:embed/>
                  </p:oleObj>
                </mc:Choice>
                <mc:Fallback>
                  <p:oleObj name="CorelDRAW" r:id="rId10" imgW="457200" imgH="4572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230"/>
                          <a:ext cx="27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2" name="AutoShape 78"/>
          <p:cNvSpPr>
            <a:spLocks noChangeArrowheads="1"/>
          </p:cNvSpPr>
          <p:nvPr/>
        </p:nvSpPr>
        <p:spPr bwMode="auto">
          <a:xfrm rot="19659806" flipH="1">
            <a:off x="4405313" y="3162300"/>
            <a:ext cx="927100" cy="382588"/>
          </a:xfrm>
          <a:prstGeom prst="parallelogram">
            <a:avLst>
              <a:gd name="adj" fmla="val 560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223" name="Group 79"/>
          <p:cNvGrpSpPr>
            <a:grpSpLocks/>
          </p:cNvGrpSpPr>
          <p:nvPr/>
        </p:nvGrpSpPr>
        <p:grpSpPr bwMode="auto">
          <a:xfrm>
            <a:off x="4381500" y="1838325"/>
            <a:ext cx="909638" cy="1855788"/>
            <a:chOff x="2592" y="881"/>
            <a:chExt cx="654" cy="1334"/>
          </a:xfrm>
        </p:grpSpPr>
        <p:grpSp>
          <p:nvGrpSpPr>
            <p:cNvPr id="6282" name="Group 80"/>
            <p:cNvGrpSpPr>
              <a:grpSpLocks/>
            </p:cNvGrpSpPr>
            <p:nvPr/>
          </p:nvGrpSpPr>
          <p:grpSpPr bwMode="auto">
            <a:xfrm>
              <a:off x="2848" y="1579"/>
              <a:ext cx="2" cy="636"/>
              <a:chOff x="2848" y="1579"/>
              <a:chExt cx="2" cy="636"/>
            </a:xfrm>
          </p:grpSpPr>
          <p:sp>
            <p:nvSpPr>
              <p:cNvPr id="6292" name="Line 81"/>
              <p:cNvSpPr>
                <a:spLocks noChangeShapeType="1"/>
              </p:cNvSpPr>
              <p:nvPr/>
            </p:nvSpPr>
            <p:spPr bwMode="auto">
              <a:xfrm>
                <a:off x="2850" y="1579"/>
                <a:ext cx="0" cy="6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Line 82"/>
              <p:cNvSpPr>
                <a:spLocks noChangeShapeType="1"/>
              </p:cNvSpPr>
              <p:nvPr/>
            </p:nvSpPr>
            <p:spPr bwMode="auto">
              <a:xfrm>
                <a:off x="2848" y="1832"/>
                <a:ext cx="0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83"/>
            <p:cNvGrpSpPr>
              <a:grpSpLocks/>
            </p:cNvGrpSpPr>
            <p:nvPr/>
          </p:nvGrpSpPr>
          <p:grpSpPr bwMode="auto">
            <a:xfrm>
              <a:off x="3246" y="1032"/>
              <a:ext cx="0" cy="864"/>
              <a:chOff x="3288" y="1085"/>
              <a:chExt cx="0" cy="864"/>
            </a:xfrm>
          </p:grpSpPr>
          <p:sp>
            <p:nvSpPr>
              <p:cNvPr id="6290" name="Line 84"/>
              <p:cNvSpPr>
                <a:spLocks noChangeShapeType="1"/>
              </p:cNvSpPr>
              <p:nvPr/>
            </p:nvSpPr>
            <p:spPr bwMode="auto">
              <a:xfrm>
                <a:off x="3288" y="1085"/>
                <a:ext cx="0" cy="8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1" name="Line 85"/>
              <p:cNvSpPr>
                <a:spLocks noChangeShapeType="1"/>
              </p:cNvSpPr>
              <p:nvPr/>
            </p:nvSpPr>
            <p:spPr bwMode="auto">
              <a:xfrm>
                <a:off x="3288" y="1616"/>
                <a:ext cx="0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84" name="Group 86"/>
            <p:cNvGrpSpPr>
              <a:grpSpLocks/>
            </p:cNvGrpSpPr>
            <p:nvPr/>
          </p:nvGrpSpPr>
          <p:grpSpPr bwMode="auto">
            <a:xfrm>
              <a:off x="2592" y="1392"/>
              <a:ext cx="0" cy="636"/>
              <a:chOff x="2592" y="1392"/>
              <a:chExt cx="0" cy="636"/>
            </a:xfrm>
          </p:grpSpPr>
          <p:sp>
            <p:nvSpPr>
              <p:cNvPr id="6288" name="Line 87"/>
              <p:cNvSpPr>
                <a:spLocks noChangeShapeType="1"/>
              </p:cNvSpPr>
              <p:nvPr/>
            </p:nvSpPr>
            <p:spPr bwMode="auto">
              <a:xfrm>
                <a:off x="2592" y="1392"/>
                <a:ext cx="0" cy="6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9" name="Line 88"/>
              <p:cNvSpPr>
                <a:spLocks noChangeShapeType="1"/>
              </p:cNvSpPr>
              <p:nvPr/>
            </p:nvSpPr>
            <p:spPr bwMode="auto">
              <a:xfrm>
                <a:off x="2592" y="1654"/>
                <a:ext cx="0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85" name="Group 89"/>
            <p:cNvGrpSpPr>
              <a:grpSpLocks/>
            </p:cNvGrpSpPr>
            <p:nvPr/>
          </p:nvGrpSpPr>
          <p:grpSpPr bwMode="auto">
            <a:xfrm>
              <a:off x="2994" y="881"/>
              <a:ext cx="0" cy="912"/>
              <a:chOff x="3042" y="845"/>
              <a:chExt cx="0" cy="912"/>
            </a:xfrm>
          </p:grpSpPr>
          <p:sp>
            <p:nvSpPr>
              <p:cNvPr id="6286" name="Line 90"/>
              <p:cNvSpPr>
                <a:spLocks noChangeShapeType="1"/>
              </p:cNvSpPr>
              <p:nvPr/>
            </p:nvSpPr>
            <p:spPr bwMode="auto">
              <a:xfrm>
                <a:off x="3042" y="845"/>
                <a:ext cx="0" cy="91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7" name="Line 91"/>
              <p:cNvSpPr>
                <a:spLocks noChangeShapeType="1"/>
              </p:cNvSpPr>
              <p:nvPr/>
            </p:nvSpPr>
            <p:spPr bwMode="auto">
              <a:xfrm>
                <a:off x="3042" y="1405"/>
                <a:ext cx="0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36" name="Group 92"/>
          <p:cNvGrpSpPr>
            <a:grpSpLocks/>
          </p:cNvGrpSpPr>
          <p:nvPr/>
        </p:nvGrpSpPr>
        <p:grpSpPr bwMode="auto">
          <a:xfrm rot="-401303">
            <a:off x="3790950" y="1354138"/>
            <a:ext cx="1138238" cy="1147762"/>
            <a:chOff x="2257" y="557"/>
            <a:chExt cx="828" cy="835"/>
          </a:xfrm>
        </p:grpSpPr>
        <p:sp>
          <p:nvSpPr>
            <p:cNvPr id="6278" name="Line 93"/>
            <p:cNvSpPr>
              <a:spLocks noChangeShapeType="1"/>
            </p:cNvSpPr>
            <p:nvPr/>
          </p:nvSpPr>
          <p:spPr bwMode="auto">
            <a:xfrm flipH="1" flipV="1">
              <a:off x="2257" y="1130"/>
              <a:ext cx="337" cy="2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9" name="Line 94"/>
            <p:cNvSpPr>
              <a:spLocks noChangeShapeType="1"/>
            </p:cNvSpPr>
            <p:nvPr/>
          </p:nvSpPr>
          <p:spPr bwMode="auto">
            <a:xfrm flipH="1" flipV="1">
              <a:off x="2640" y="557"/>
              <a:ext cx="445" cy="34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 flipH="1" flipV="1">
              <a:off x="2332" y="1195"/>
              <a:ext cx="149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1" name="Line 96"/>
            <p:cNvSpPr>
              <a:spLocks noChangeShapeType="1"/>
            </p:cNvSpPr>
            <p:nvPr/>
          </p:nvSpPr>
          <p:spPr bwMode="auto">
            <a:xfrm flipH="1" flipV="1">
              <a:off x="2812" y="701"/>
              <a:ext cx="15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1" name="Rectangle 97"/>
          <p:cNvSpPr>
            <a:spLocks noChangeArrowheads="1"/>
          </p:cNvSpPr>
          <p:nvPr/>
        </p:nvSpPr>
        <p:spPr bwMode="auto">
          <a:xfrm rot="-3318593">
            <a:off x="4344193" y="1977232"/>
            <a:ext cx="931863" cy="57785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242" name="Line 98"/>
          <p:cNvSpPr>
            <a:spLocks noChangeShapeType="1"/>
          </p:cNvSpPr>
          <p:nvPr/>
        </p:nvSpPr>
        <p:spPr bwMode="auto">
          <a:xfrm rot="21198697" flipV="1">
            <a:off x="4725988" y="2416175"/>
            <a:ext cx="728662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3" name="Group 99"/>
          <p:cNvGrpSpPr>
            <a:grpSpLocks/>
          </p:cNvGrpSpPr>
          <p:nvPr/>
        </p:nvGrpSpPr>
        <p:grpSpPr bwMode="auto">
          <a:xfrm>
            <a:off x="5410200" y="2438400"/>
            <a:ext cx="717550" cy="274638"/>
            <a:chOff x="3360" y="1866"/>
            <a:chExt cx="516" cy="198"/>
          </a:xfrm>
        </p:grpSpPr>
        <p:sp>
          <p:nvSpPr>
            <p:cNvPr id="6276" name="Line 100"/>
            <p:cNvSpPr>
              <a:spLocks noChangeShapeType="1"/>
            </p:cNvSpPr>
            <p:nvPr/>
          </p:nvSpPr>
          <p:spPr bwMode="auto">
            <a:xfrm flipH="1" flipV="1">
              <a:off x="3360" y="1872"/>
              <a:ext cx="28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01"/>
            <p:cNvSpPr txBox="1">
              <a:spLocks noChangeArrowheads="1"/>
            </p:cNvSpPr>
            <p:nvPr/>
          </p:nvSpPr>
          <p:spPr bwMode="auto">
            <a:xfrm rot="1539104">
              <a:off x="3449" y="1866"/>
              <a:ext cx="427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For Fv</a:t>
              </a:r>
            </a:p>
          </p:txBody>
        </p:sp>
      </p:grpSp>
      <p:grpSp>
        <p:nvGrpSpPr>
          <p:cNvPr id="6246" name="Group 102"/>
          <p:cNvGrpSpPr>
            <a:grpSpLocks/>
          </p:cNvGrpSpPr>
          <p:nvPr/>
        </p:nvGrpSpPr>
        <p:grpSpPr bwMode="auto">
          <a:xfrm>
            <a:off x="4951413" y="908050"/>
            <a:ext cx="328612" cy="615950"/>
            <a:chOff x="2976" y="109"/>
            <a:chExt cx="236" cy="442"/>
          </a:xfrm>
        </p:grpSpPr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2976" y="269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Text Box 104"/>
            <p:cNvSpPr txBox="1">
              <a:spLocks noChangeArrowheads="1"/>
            </p:cNvSpPr>
            <p:nvPr/>
          </p:nvSpPr>
          <p:spPr bwMode="auto">
            <a:xfrm rot="-5503748">
              <a:off x="2897" y="227"/>
              <a:ext cx="43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</a:rPr>
                <a:t>For Tv</a:t>
              </a:r>
            </a:p>
          </p:txBody>
        </p:sp>
      </p:grpSp>
      <p:grpSp>
        <p:nvGrpSpPr>
          <p:cNvPr id="6249" name="Group 105"/>
          <p:cNvGrpSpPr>
            <a:grpSpLocks/>
          </p:cNvGrpSpPr>
          <p:nvPr/>
        </p:nvGrpSpPr>
        <p:grpSpPr bwMode="auto">
          <a:xfrm>
            <a:off x="3597275" y="1395413"/>
            <a:ext cx="869950" cy="935037"/>
            <a:chOff x="2112" y="557"/>
            <a:chExt cx="624" cy="636"/>
          </a:xfrm>
        </p:grpSpPr>
        <p:sp>
          <p:nvSpPr>
            <p:cNvPr id="6270" name="Line 106"/>
            <p:cNvSpPr>
              <a:spLocks noChangeShapeType="1"/>
            </p:cNvSpPr>
            <p:nvPr/>
          </p:nvSpPr>
          <p:spPr bwMode="auto">
            <a:xfrm flipV="1">
              <a:off x="2244" y="577"/>
              <a:ext cx="432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07"/>
            <p:cNvSpPr>
              <a:spLocks noChangeShapeType="1"/>
            </p:cNvSpPr>
            <p:nvPr/>
          </p:nvSpPr>
          <p:spPr bwMode="auto">
            <a:xfrm flipV="1">
              <a:off x="2112" y="773"/>
              <a:ext cx="624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2" name="Oval 108"/>
            <p:cNvSpPr>
              <a:spLocks noChangeArrowheads="1"/>
            </p:cNvSpPr>
            <p:nvPr/>
          </p:nvSpPr>
          <p:spPr bwMode="auto">
            <a:xfrm>
              <a:off x="2208" y="1085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73" name="Oval 109"/>
            <p:cNvSpPr>
              <a:spLocks noChangeArrowheads="1"/>
            </p:cNvSpPr>
            <p:nvPr/>
          </p:nvSpPr>
          <p:spPr bwMode="auto">
            <a:xfrm>
              <a:off x="2640" y="557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6254" name="Group 110"/>
          <p:cNvGrpSpPr>
            <a:grpSpLocks/>
          </p:cNvGrpSpPr>
          <p:nvPr/>
        </p:nvGrpSpPr>
        <p:grpSpPr bwMode="auto">
          <a:xfrm>
            <a:off x="307975" y="1020763"/>
            <a:ext cx="2573941" cy="2865437"/>
            <a:chOff x="96" y="288"/>
            <a:chExt cx="1881" cy="2094"/>
          </a:xfrm>
        </p:grpSpPr>
        <p:sp>
          <p:nvSpPr>
            <p:cNvPr id="28" name="AutoShape 111"/>
            <p:cNvSpPr>
              <a:spLocks noChangeArrowheads="1"/>
            </p:cNvSpPr>
            <p:nvPr/>
          </p:nvSpPr>
          <p:spPr bwMode="auto">
            <a:xfrm rot="19742203" flipV="1">
              <a:off x="224" y="1360"/>
              <a:ext cx="1753" cy="959"/>
            </a:xfrm>
            <a:prstGeom prst="parallelogram">
              <a:avLst>
                <a:gd name="adj" fmla="val 60551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" name="AutoShape 112"/>
            <p:cNvSpPr>
              <a:spLocks noChangeArrowheads="1"/>
            </p:cNvSpPr>
            <p:nvPr/>
          </p:nvSpPr>
          <p:spPr bwMode="auto">
            <a:xfrm rot="5323066" flipV="1">
              <a:off x="-196" y="580"/>
              <a:ext cx="1577" cy="993"/>
            </a:xfrm>
            <a:prstGeom prst="parallelogram">
              <a:avLst>
                <a:gd name="adj" fmla="val 52606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6268" name="Object 113"/>
            <p:cNvGraphicFramePr>
              <a:graphicFrameLocks noChangeAspect="1"/>
            </p:cNvGraphicFramePr>
            <p:nvPr/>
          </p:nvGraphicFramePr>
          <p:xfrm>
            <a:off x="96" y="747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name="CorelDRAW" r:id="rId11" imgW="457200" imgH="457200" progId="CorelDRAW.Graphic.11">
                    <p:embed/>
                  </p:oleObj>
                </mc:Choice>
                <mc:Fallback>
                  <p:oleObj name="CorelDRAW" r:id="rId11" imgW="457200" imgH="4572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747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69" name="Object 114"/>
            <p:cNvGraphicFramePr>
              <a:graphicFrameLocks noChangeAspect="1"/>
            </p:cNvGraphicFramePr>
            <p:nvPr/>
          </p:nvGraphicFramePr>
          <p:xfrm>
            <a:off x="991" y="2255"/>
            <a:ext cx="27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name="CorelDRAW" r:id="rId12" imgW="457200" imgH="457200" progId="CorelDRAW.Graphic.11">
                    <p:embed/>
                  </p:oleObj>
                </mc:Choice>
                <mc:Fallback>
                  <p:oleObj name="CorelDRAW" r:id="rId12" imgW="457200" imgH="457200" progId="CorelDRAW.Graphic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2255"/>
                          <a:ext cx="27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9" name="AutoShape 115"/>
          <p:cNvSpPr>
            <a:spLocks noChangeArrowheads="1"/>
          </p:cNvSpPr>
          <p:nvPr/>
        </p:nvSpPr>
        <p:spPr bwMode="auto">
          <a:xfrm rot="19819119" flipH="1">
            <a:off x="1177925" y="2957513"/>
            <a:ext cx="1189038" cy="422275"/>
          </a:xfrm>
          <a:prstGeom prst="parallelogram">
            <a:avLst>
              <a:gd name="adj" fmla="val 4998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260" name="Group 116"/>
          <p:cNvGrpSpPr>
            <a:grpSpLocks/>
          </p:cNvGrpSpPr>
          <p:nvPr/>
        </p:nvGrpSpPr>
        <p:grpSpPr bwMode="auto">
          <a:xfrm>
            <a:off x="663575" y="1592263"/>
            <a:ext cx="1306513" cy="817562"/>
            <a:chOff x="328" y="790"/>
            <a:chExt cx="954" cy="597"/>
          </a:xfrm>
        </p:grpSpPr>
        <p:sp>
          <p:nvSpPr>
            <p:cNvPr id="6262" name="Line 117"/>
            <p:cNvSpPr>
              <a:spLocks noChangeShapeType="1"/>
            </p:cNvSpPr>
            <p:nvPr/>
          </p:nvSpPr>
          <p:spPr bwMode="auto">
            <a:xfrm rot="-196882" flipH="1" flipV="1">
              <a:off x="328" y="1125"/>
              <a:ext cx="337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3" name="Line 118"/>
            <p:cNvSpPr>
              <a:spLocks noChangeShapeType="1"/>
            </p:cNvSpPr>
            <p:nvPr/>
          </p:nvSpPr>
          <p:spPr bwMode="auto">
            <a:xfrm rot="-196882" flipH="1" flipV="1">
              <a:off x="945" y="790"/>
              <a:ext cx="337" cy="2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4" name="Line 119"/>
            <p:cNvSpPr>
              <a:spLocks noChangeShapeType="1"/>
            </p:cNvSpPr>
            <p:nvPr/>
          </p:nvSpPr>
          <p:spPr bwMode="auto">
            <a:xfrm rot="-196882" flipH="1" flipV="1">
              <a:off x="414" y="1192"/>
              <a:ext cx="149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20"/>
            <p:cNvSpPr>
              <a:spLocks noChangeShapeType="1"/>
            </p:cNvSpPr>
            <p:nvPr/>
          </p:nvSpPr>
          <p:spPr bwMode="auto">
            <a:xfrm rot="-196882" flipH="1" flipV="1">
              <a:off x="1027" y="865"/>
              <a:ext cx="15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5" name="WordArt 121"/>
          <p:cNvSpPr>
            <a:spLocks noChangeArrowheads="1" noChangeShapeType="1" noTextEdit="1"/>
          </p:cNvSpPr>
          <p:nvPr/>
        </p:nvSpPr>
        <p:spPr bwMode="auto">
          <a:xfrm rot="132865">
            <a:off x="947738" y="1512888"/>
            <a:ext cx="255587" cy="2587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cs typeface="Arial" panose="020B0604020202020204" pitchFamily="34" charset="0"/>
              </a:rPr>
              <a:t>FV-1</a:t>
            </a:r>
          </a:p>
        </p:txBody>
      </p:sp>
      <p:sp>
        <p:nvSpPr>
          <p:cNvPr id="6266" name="WordArt 122" descr="Paper bag"/>
          <p:cNvSpPr>
            <a:spLocks noChangeArrowheads="1" noChangeShapeType="1" noTextEdit="1"/>
          </p:cNvSpPr>
          <p:nvPr/>
        </p:nvSpPr>
        <p:spPr bwMode="auto">
          <a:xfrm rot="-2035882">
            <a:off x="1676400" y="3048000"/>
            <a:ext cx="354013" cy="153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8"/>
                  <a:srcRect/>
                  <a:tile tx="0" ty="0" sx="100000" sy="100000" flip="none" algn="tl"/>
                </a:blipFill>
                <a:cs typeface="Arial" panose="020B0604020202020204" pitchFamily="34" charset="0"/>
              </a:rPr>
              <a:t>T V-1</a:t>
            </a:r>
          </a:p>
        </p:txBody>
      </p:sp>
      <p:grpSp>
        <p:nvGrpSpPr>
          <p:cNvPr id="6267" name="Group 123"/>
          <p:cNvGrpSpPr>
            <a:grpSpLocks/>
          </p:cNvGrpSpPr>
          <p:nvPr/>
        </p:nvGrpSpPr>
        <p:grpSpPr bwMode="auto">
          <a:xfrm>
            <a:off x="611188" y="1552575"/>
            <a:ext cx="919162" cy="509588"/>
            <a:chOff x="300" y="780"/>
            <a:chExt cx="672" cy="373"/>
          </a:xfrm>
        </p:grpSpPr>
        <p:sp>
          <p:nvSpPr>
            <p:cNvPr id="31" name="Line 124"/>
            <p:cNvSpPr>
              <a:spLocks noChangeShapeType="1"/>
            </p:cNvSpPr>
            <p:nvPr/>
          </p:nvSpPr>
          <p:spPr bwMode="auto">
            <a:xfrm rot="21582178" flipH="1">
              <a:off x="336" y="816"/>
              <a:ext cx="636" cy="3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25"/>
            <p:cNvSpPr>
              <a:spLocks noChangeArrowheads="1"/>
            </p:cNvSpPr>
            <p:nvPr/>
          </p:nvSpPr>
          <p:spPr bwMode="auto">
            <a:xfrm>
              <a:off x="918" y="78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61" name="Oval 126"/>
            <p:cNvSpPr>
              <a:spLocks noChangeArrowheads="1"/>
            </p:cNvSpPr>
            <p:nvPr/>
          </p:nvSpPr>
          <p:spPr bwMode="auto">
            <a:xfrm>
              <a:off x="300" y="11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6271" name="Group 127"/>
          <p:cNvGrpSpPr>
            <a:grpSpLocks/>
          </p:cNvGrpSpPr>
          <p:nvPr/>
        </p:nvGrpSpPr>
        <p:grpSpPr bwMode="auto">
          <a:xfrm>
            <a:off x="2438400" y="2590800"/>
            <a:ext cx="769938" cy="293688"/>
            <a:chOff x="1722" y="2016"/>
            <a:chExt cx="519" cy="198"/>
          </a:xfrm>
        </p:grpSpPr>
        <p:sp>
          <p:nvSpPr>
            <p:cNvPr id="6257" name="Line 128"/>
            <p:cNvSpPr>
              <a:spLocks noChangeShapeType="1"/>
            </p:cNvSpPr>
            <p:nvPr/>
          </p:nvSpPr>
          <p:spPr bwMode="auto">
            <a:xfrm flipH="1" flipV="1">
              <a:off x="1722" y="202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Text Box 129"/>
            <p:cNvSpPr txBox="1">
              <a:spLocks noChangeArrowheads="1"/>
            </p:cNvSpPr>
            <p:nvPr/>
          </p:nvSpPr>
          <p:spPr bwMode="auto">
            <a:xfrm rot="1545351">
              <a:off x="1760" y="2016"/>
              <a:ext cx="481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grpSp>
        <p:nvGrpSpPr>
          <p:cNvPr id="6274" name="Group 130"/>
          <p:cNvGrpSpPr>
            <a:grpSpLocks/>
          </p:cNvGrpSpPr>
          <p:nvPr/>
        </p:nvGrpSpPr>
        <p:grpSpPr bwMode="auto">
          <a:xfrm>
            <a:off x="1787525" y="950913"/>
            <a:ext cx="274638" cy="725487"/>
            <a:chOff x="1093" y="203"/>
            <a:chExt cx="200" cy="529"/>
          </a:xfrm>
        </p:grpSpPr>
        <p:sp>
          <p:nvSpPr>
            <p:cNvPr id="6255" name="Line 131"/>
            <p:cNvSpPr>
              <a:spLocks noChangeShapeType="1"/>
            </p:cNvSpPr>
            <p:nvPr/>
          </p:nvSpPr>
          <p:spPr bwMode="auto">
            <a:xfrm>
              <a:off x="1230" y="33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" name="Text Box 132"/>
            <p:cNvSpPr txBox="1">
              <a:spLocks noChangeArrowheads="1"/>
            </p:cNvSpPr>
            <p:nvPr/>
          </p:nvSpPr>
          <p:spPr bwMode="auto">
            <a:xfrm rot="-5445560">
              <a:off x="936" y="360"/>
              <a:ext cx="51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6277" name="Group 133"/>
          <p:cNvGrpSpPr>
            <a:grpSpLocks/>
          </p:cNvGrpSpPr>
          <p:nvPr/>
        </p:nvGrpSpPr>
        <p:grpSpPr bwMode="auto">
          <a:xfrm>
            <a:off x="7723188" y="876300"/>
            <a:ext cx="274637" cy="752475"/>
            <a:chOff x="1095" y="224"/>
            <a:chExt cx="186" cy="508"/>
          </a:xfrm>
        </p:grpSpPr>
        <p:sp>
          <p:nvSpPr>
            <p:cNvPr id="6253" name="Line 134"/>
            <p:cNvSpPr>
              <a:spLocks noChangeShapeType="1"/>
            </p:cNvSpPr>
            <p:nvPr/>
          </p:nvSpPr>
          <p:spPr bwMode="auto">
            <a:xfrm>
              <a:off x="1230" y="33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135"/>
            <p:cNvSpPr txBox="1">
              <a:spLocks noChangeArrowheads="1"/>
            </p:cNvSpPr>
            <p:nvPr/>
          </p:nvSpPr>
          <p:spPr bwMode="auto">
            <a:xfrm rot="-5445560">
              <a:off x="950" y="369"/>
              <a:ext cx="47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Times New Roman" panose="02020603050405020304" pitchFamily="18" charset="0"/>
                </a:rPr>
                <a:t>For T.V.</a:t>
              </a:r>
            </a:p>
          </p:txBody>
        </p:sp>
      </p:grpSp>
      <p:grpSp>
        <p:nvGrpSpPr>
          <p:cNvPr id="6280" name="Group 136"/>
          <p:cNvGrpSpPr>
            <a:grpSpLocks/>
          </p:cNvGrpSpPr>
          <p:nvPr/>
        </p:nvGrpSpPr>
        <p:grpSpPr bwMode="auto">
          <a:xfrm rot="210307">
            <a:off x="8370888" y="2540000"/>
            <a:ext cx="773112" cy="295275"/>
            <a:chOff x="1722" y="2015"/>
            <a:chExt cx="521" cy="199"/>
          </a:xfrm>
        </p:grpSpPr>
        <p:sp>
          <p:nvSpPr>
            <p:cNvPr id="6251" name="Line 137"/>
            <p:cNvSpPr>
              <a:spLocks noChangeShapeType="1"/>
            </p:cNvSpPr>
            <p:nvPr/>
          </p:nvSpPr>
          <p:spPr bwMode="auto">
            <a:xfrm flipH="1" flipV="1">
              <a:off x="1722" y="202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Text Box 138"/>
            <p:cNvSpPr txBox="1">
              <a:spLocks noChangeArrowheads="1"/>
            </p:cNvSpPr>
            <p:nvPr/>
          </p:nvSpPr>
          <p:spPr bwMode="auto">
            <a:xfrm rot="1545351">
              <a:off x="1762" y="2015"/>
              <a:ext cx="48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Times New Roman" panose="02020603050405020304" pitchFamily="18" charset="0"/>
                </a:rPr>
                <a:t>For F.V.</a:t>
              </a:r>
            </a:p>
          </p:txBody>
        </p:sp>
      </p:grpSp>
      <p:grpSp>
        <p:nvGrpSpPr>
          <p:cNvPr id="6283" name="Group 139"/>
          <p:cNvGrpSpPr>
            <a:grpSpLocks/>
          </p:cNvGrpSpPr>
          <p:nvPr/>
        </p:nvGrpSpPr>
        <p:grpSpPr bwMode="auto">
          <a:xfrm>
            <a:off x="1162050" y="1990725"/>
            <a:ext cx="1182688" cy="1566863"/>
            <a:chOff x="672" y="1014"/>
            <a:chExt cx="864" cy="1146"/>
          </a:xfrm>
        </p:grpSpPr>
        <p:grpSp>
          <p:nvGrpSpPr>
            <p:cNvPr id="6239" name="Group 140"/>
            <p:cNvGrpSpPr>
              <a:grpSpLocks/>
            </p:cNvGrpSpPr>
            <p:nvPr/>
          </p:nvGrpSpPr>
          <p:grpSpPr bwMode="auto">
            <a:xfrm>
              <a:off x="1272" y="1014"/>
              <a:ext cx="0" cy="624"/>
              <a:chOff x="1272" y="1014"/>
              <a:chExt cx="0" cy="624"/>
            </a:xfrm>
          </p:grpSpPr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>
                <a:off x="1272" y="101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" name="Line 142"/>
              <p:cNvSpPr>
                <a:spLocks noChangeShapeType="1"/>
              </p:cNvSpPr>
              <p:nvPr/>
            </p:nvSpPr>
            <p:spPr bwMode="auto">
              <a:xfrm>
                <a:off x="1272" y="144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40" name="Group 143"/>
            <p:cNvGrpSpPr>
              <a:grpSpLocks/>
            </p:cNvGrpSpPr>
            <p:nvPr/>
          </p:nvGrpSpPr>
          <p:grpSpPr bwMode="auto">
            <a:xfrm>
              <a:off x="672" y="1344"/>
              <a:ext cx="0" cy="624"/>
              <a:chOff x="672" y="1344"/>
              <a:chExt cx="0" cy="624"/>
            </a:xfrm>
          </p:grpSpPr>
          <p:sp>
            <p:nvSpPr>
              <p:cNvPr id="6247" name="Line 144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" name="Line 145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146"/>
            <p:cNvGrpSpPr>
              <a:grpSpLocks/>
            </p:cNvGrpSpPr>
            <p:nvPr/>
          </p:nvGrpSpPr>
          <p:grpSpPr bwMode="auto">
            <a:xfrm>
              <a:off x="930" y="1536"/>
              <a:ext cx="0" cy="624"/>
              <a:chOff x="930" y="1536"/>
              <a:chExt cx="0" cy="624"/>
            </a:xfrm>
          </p:grpSpPr>
          <p:sp>
            <p:nvSpPr>
              <p:cNvPr id="6245" name="Line 147"/>
              <p:cNvSpPr>
                <a:spLocks noChangeShapeType="1"/>
              </p:cNvSpPr>
              <p:nvPr/>
            </p:nvSpPr>
            <p:spPr bwMode="auto">
              <a:xfrm>
                <a:off x="930" y="15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48"/>
              <p:cNvSpPr>
                <a:spLocks noChangeShapeType="1"/>
              </p:cNvSpPr>
              <p:nvPr/>
            </p:nvSpPr>
            <p:spPr bwMode="auto">
              <a:xfrm>
                <a:off x="93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" name="Group 149"/>
            <p:cNvGrpSpPr>
              <a:grpSpLocks/>
            </p:cNvGrpSpPr>
            <p:nvPr/>
          </p:nvGrpSpPr>
          <p:grpSpPr bwMode="auto">
            <a:xfrm>
              <a:off x="1536" y="1200"/>
              <a:ext cx="0" cy="624"/>
              <a:chOff x="1536" y="1200"/>
              <a:chExt cx="0" cy="624"/>
            </a:xfrm>
          </p:grpSpPr>
          <p:sp>
            <p:nvSpPr>
              <p:cNvPr id="38" name="Line 150"/>
              <p:cNvSpPr>
                <a:spLocks noChangeShapeType="1"/>
              </p:cNvSpPr>
              <p:nvPr/>
            </p:nvSpPr>
            <p:spPr bwMode="auto">
              <a:xfrm>
                <a:off x="1536" y="120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4" name="Line 151"/>
              <p:cNvSpPr>
                <a:spLocks noChangeShapeType="1"/>
              </p:cNvSpPr>
              <p:nvPr/>
            </p:nvSpPr>
            <p:spPr bwMode="auto">
              <a:xfrm>
                <a:off x="1536" y="153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96" name="Group 152"/>
          <p:cNvGrpSpPr>
            <a:grpSpLocks/>
          </p:cNvGrpSpPr>
          <p:nvPr/>
        </p:nvGrpSpPr>
        <p:grpSpPr bwMode="auto">
          <a:xfrm>
            <a:off x="427038" y="5210175"/>
            <a:ext cx="2005012" cy="1503363"/>
            <a:chOff x="280" y="3216"/>
            <a:chExt cx="1352" cy="1013"/>
          </a:xfrm>
        </p:grpSpPr>
        <p:sp>
          <p:nvSpPr>
            <p:cNvPr id="6230" name="Rectangle 153"/>
            <p:cNvSpPr>
              <a:spLocks noChangeArrowheads="1"/>
            </p:cNvSpPr>
            <p:nvPr/>
          </p:nvSpPr>
          <p:spPr bwMode="auto">
            <a:xfrm>
              <a:off x="336" y="3453"/>
              <a:ext cx="1296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31" name="Rectangle 154"/>
            <p:cNvSpPr>
              <a:spLocks noChangeArrowheads="1"/>
            </p:cNvSpPr>
            <p:nvPr/>
          </p:nvSpPr>
          <p:spPr bwMode="auto">
            <a:xfrm>
              <a:off x="630" y="3648"/>
              <a:ext cx="6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32" name="Line 155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Line 156"/>
            <p:cNvSpPr>
              <a:spLocks noChangeShapeType="1"/>
            </p:cNvSpPr>
            <p:nvPr/>
          </p:nvSpPr>
          <p:spPr bwMode="auto">
            <a:xfrm flipV="1">
              <a:off x="1296" y="32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Text Box 157"/>
            <p:cNvSpPr txBox="1">
              <a:spLocks noChangeArrowheads="1"/>
            </p:cNvSpPr>
            <p:nvPr/>
          </p:nvSpPr>
          <p:spPr bwMode="auto">
            <a:xfrm>
              <a:off x="280" y="4044"/>
              <a:ext cx="255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HP</a:t>
              </a:r>
            </a:p>
          </p:txBody>
        </p:sp>
        <p:sp>
          <p:nvSpPr>
            <p:cNvPr id="6235" name="Text Box 158"/>
            <p:cNvSpPr txBox="1">
              <a:spLocks noChangeArrowheads="1"/>
            </p:cNvSpPr>
            <p:nvPr/>
          </p:nvSpPr>
          <p:spPr bwMode="auto">
            <a:xfrm>
              <a:off x="477" y="3567"/>
              <a:ext cx="170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 Box 159"/>
            <p:cNvSpPr txBox="1">
              <a:spLocks noChangeArrowheads="1"/>
            </p:cNvSpPr>
            <p:nvPr/>
          </p:nvSpPr>
          <p:spPr bwMode="auto">
            <a:xfrm>
              <a:off x="478" y="3807"/>
              <a:ext cx="17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37" name="Text Box 160"/>
            <p:cNvSpPr txBox="1">
              <a:spLocks noChangeArrowheads="1"/>
            </p:cNvSpPr>
            <p:nvPr/>
          </p:nvSpPr>
          <p:spPr bwMode="auto">
            <a:xfrm>
              <a:off x="1270" y="3807"/>
              <a:ext cx="170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238" name="Text Box 161"/>
            <p:cNvSpPr txBox="1">
              <a:spLocks noChangeArrowheads="1"/>
            </p:cNvSpPr>
            <p:nvPr/>
          </p:nvSpPr>
          <p:spPr bwMode="auto">
            <a:xfrm>
              <a:off x="1270" y="3567"/>
              <a:ext cx="17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306" name="Group 162"/>
          <p:cNvGrpSpPr>
            <a:grpSpLocks/>
          </p:cNvGrpSpPr>
          <p:nvPr/>
        </p:nvGrpSpPr>
        <p:grpSpPr bwMode="auto">
          <a:xfrm>
            <a:off x="4354513" y="4724400"/>
            <a:ext cx="3875087" cy="728663"/>
            <a:chOff x="2928" y="2806"/>
            <a:chExt cx="2256" cy="577"/>
          </a:xfrm>
        </p:grpSpPr>
        <p:sp>
          <p:nvSpPr>
            <p:cNvPr id="6220" name="Line 163"/>
            <p:cNvSpPr>
              <a:spLocks noChangeShapeType="1"/>
            </p:cNvSpPr>
            <p:nvPr/>
          </p:nvSpPr>
          <p:spPr bwMode="auto">
            <a:xfrm>
              <a:off x="2928" y="2928"/>
              <a:ext cx="22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164"/>
            <p:cNvSpPr>
              <a:spLocks noChangeShapeType="1"/>
            </p:cNvSpPr>
            <p:nvPr/>
          </p:nvSpPr>
          <p:spPr bwMode="auto">
            <a:xfrm>
              <a:off x="3168" y="3264"/>
              <a:ext cx="19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5"/>
            <p:cNvSpPr>
              <a:spLocks noChangeShapeType="1"/>
            </p:cNvSpPr>
            <p:nvPr/>
          </p:nvSpPr>
          <p:spPr bwMode="auto">
            <a:xfrm>
              <a:off x="4752" y="2928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66"/>
            <p:cNvSpPr>
              <a:spLocks noChangeShapeType="1"/>
            </p:cNvSpPr>
            <p:nvPr/>
          </p:nvSpPr>
          <p:spPr bwMode="auto">
            <a:xfrm>
              <a:off x="4368" y="3264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Line 167"/>
            <p:cNvSpPr>
              <a:spLocks noChangeShapeType="1"/>
            </p:cNvSpPr>
            <p:nvPr/>
          </p:nvSpPr>
          <p:spPr bwMode="auto">
            <a:xfrm flipH="1">
              <a:off x="4368" y="2928"/>
              <a:ext cx="384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Line 168"/>
            <p:cNvSpPr>
              <a:spLocks noChangeShapeType="1"/>
            </p:cNvSpPr>
            <p:nvPr/>
          </p:nvSpPr>
          <p:spPr bwMode="auto">
            <a:xfrm flipH="1">
              <a:off x="4560" y="2928"/>
              <a:ext cx="384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Text Box 169"/>
            <p:cNvSpPr txBox="1">
              <a:spLocks noChangeArrowheads="1"/>
            </p:cNvSpPr>
            <p:nvPr/>
          </p:nvSpPr>
          <p:spPr bwMode="auto">
            <a:xfrm>
              <a:off x="4239" y="3135"/>
              <a:ext cx="20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a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1200">
                  <a:latin typeface="Times New Roman" panose="02020603050405020304" pitchFamily="18" charset="0"/>
                </a:rPr>
                <a:t>’</a:t>
              </a:r>
              <a:endParaRPr lang="en-US" altLang="en-US" sz="12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227" name="Text Box 170"/>
            <p:cNvSpPr txBox="1">
              <a:spLocks noChangeArrowheads="1"/>
            </p:cNvSpPr>
            <p:nvPr/>
          </p:nvSpPr>
          <p:spPr bwMode="auto">
            <a:xfrm>
              <a:off x="4582" y="2812"/>
              <a:ext cx="211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d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1200">
                  <a:latin typeface="Times New Roman" panose="02020603050405020304" pitchFamily="18" charset="0"/>
                </a:rPr>
                <a:t>’</a:t>
              </a:r>
              <a:endParaRPr lang="en-US" altLang="en-US" sz="12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228" name="Text Box 171"/>
            <p:cNvSpPr txBox="1">
              <a:spLocks noChangeArrowheads="1"/>
            </p:cNvSpPr>
            <p:nvPr/>
          </p:nvSpPr>
          <p:spPr bwMode="auto">
            <a:xfrm>
              <a:off x="4912" y="2806"/>
              <a:ext cx="206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c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1200">
                  <a:latin typeface="Times New Roman" panose="02020603050405020304" pitchFamily="18" charset="0"/>
                </a:rPr>
                <a:t>’</a:t>
              </a:r>
              <a:endParaRPr lang="en-US" altLang="en-US" sz="12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229" name="Text Box 172"/>
            <p:cNvSpPr txBox="1">
              <a:spLocks noChangeArrowheads="1"/>
            </p:cNvSpPr>
            <p:nvPr/>
          </p:nvSpPr>
          <p:spPr bwMode="auto">
            <a:xfrm>
              <a:off x="4564" y="3166"/>
              <a:ext cx="21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 New Roman" panose="02020603050405020304" pitchFamily="18" charset="0"/>
                </a:rPr>
                <a:t>b</a:t>
              </a:r>
              <a:r>
                <a:rPr lang="en-US" altLang="en-US" sz="12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1200">
                  <a:latin typeface="Times New Roman" panose="02020603050405020304" pitchFamily="18" charset="0"/>
                </a:rPr>
                <a:t>’</a:t>
              </a:r>
              <a:endParaRPr lang="en-US" altLang="en-US" sz="12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6317" name="AutoShape 173"/>
          <p:cNvSpPr>
            <a:spLocks noChangeArrowheads="1"/>
          </p:cNvSpPr>
          <p:nvPr/>
        </p:nvSpPr>
        <p:spPr bwMode="auto">
          <a:xfrm rot="19819119" flipH="1">
            <a:off x="1158875" y="2049463"/>
            <a:ext cx="1209675" cy="460375"/>
          </a:xfrm>
          <a:prstGeom prst="parallelogram">
            <a:avLst>
              <a:gd name="adj" fmla="val 46640"/>
            </a:avLst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18" name="Line 174"/>
          <p:cNvSpPr>
            <a:spLocks noChangeShapeType="1"/>
          </p:cNvSpPr>
          <p:nvPr/>
        </p:nvSpPr>
        <p:spPr bwMode="auto">
          <a:xfrm flipV="1">
            <a:off x="6564313" y="2643188"/>
            <a:ext cx="2762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19" name="Group 175"/>
          <p:cNvGrpSpPr>
            <a:grpSpLocks/>
          </p:cNvGrpSpPr>
          <p:nvPr/>
        </p:nvGrpSpPr>
        <p:grpSpPr bwMode="auto">
          <a:xfrm>
            <a:off x="1844675" y="4711700"/>
            <a:ext cx="3489325" cy="2001838"/>
            <a:chOff x="1104" y="2880"/>
            <a:chExt cx="2352" cy="1349"/>
          </a:xfrm>
        </p:grpSpPr>
        <p:grpSp>
          <p:nvGrpSpPr>
            <p:cNvPr id="6207" name="Group 176"/>
            <p:cNvGrpSpPr>
              <a:grpSpLocks/>
            </p:cNvGrpSpPr>
            <p:nvPr/>
          </p:nvGrpSpPr>
          <p:grpSpPr bwMode="auto">
            <a:xfrm>
              <a:off x="1104" y="3456"/>
              <a:ext cx="2352" cy="773"/>
              <a:chOff x="1104" y="3456"/>
              <a:chExt cx="2352" cy="773"/>
            </a:xfrm>
          </p:grpSpPr>
          <p:sp>
            <p:nvSpPr>
              <p:cNvPr id="6210" name="Rectangle 177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1296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211" name="Rectangle 178"/>
              <p:cNvSpPr>
                <a:spLocks noChangeArrowheads="1"/>
              </p:cNvSpPr>
              <p:nvPr/>
            </p:nvSpPr>
            <p:spPr bwMode="auto">
              <a:xfrm>
                <a:off x="2550" y="3648"/>
                <a:ext cx="522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212" name="Text Box 179"/>
              <p:cNvSpPr txBox="1">
                <a:spLocks noChangeArrowheads="1"/>
              </p:cNvSpPr>
              <p:nvPr/>
            </p:nvSpPr>
            <p:spPr bwMode="auto">
              <a:xfrm>
                <a:off x="2105" y="4044"/>
                <a:ext cx="255" cy="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Times New Roman" panose="02020603050405020304" pitchFamily="18" charset="0"/>
                  </a:rPr>
                  <a:t>HP</a:t>
                </a:r>
              </a:p>
            </p:txBody>
          </p:sp>
          <p:grpSp>
            <p:nvGrpSpPr>
              <p:cNvPr id="6213" name="Group 180"/>
              <p:cNvGrpSpPr>
                <a:grpSpLocks/>
              </p:cNvGrpSpPr>
              <p:nvPr/>
            </p:nvGrpSpPr>
            <p:grpSpPr bwMode="auto">
              <a:xfrm>
                <a:off x="2400" y="3555"/>
                <a:ext cx="840" cy="486"/>
                <a:chOff x="2400" y="3555"/>
                <a:chExt cx="840" cy="486"/>
              </a:xfrm>
            </p:grpSpPr>
            <p:sp>
              <p:nvSpPr>
                <p:cNvPr id="42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400" y="3567"/>
                  <a:ext cx="205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en-US" sz="12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3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401" y="3854"/>
                  <a:ext cx="210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b</a:t>
                  </a:r>
                  <a:r>
                    <a:rPr lang="en-US" altLang="en-US" sz="12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218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3024" y="3855"/>
                  <a:ext cx="20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en-US" sz="12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219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030" y="3555"/>
                  <a:ext cx="210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d</a:t>
                  </a:r>
                  <a:r>
                    <a:rPr lang="en-US" altLang="en-US" sz="12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6214" name="Line 185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" name="Line 186"/>
              <p:cNvSpPr>
                <a:spLocks noChangeShapeType="1"/>
              </p:cNvSpPr>
              <p:nvPr/>
            </p:nvSpPr>
            <p:spPr bwMode="auto">
              <a:xfrm>
                <a:off x="1104" y="39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08" name="Line 187"/>
            <p:cNvSpPr>
              <a:spLocks noChangeShapeType="1"/>
            </p:cNvSpPr>
            <p:nvPr/>
          </p:nvSpPr>
          <p:spPr bwMode="auto">
            <a:xfrm>
              <a:off x="2544" y="321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188"/>
            <p:cNvSpPr>
              <a:spLocks noChangeShapeType="1"/>
            </p:cNvSpPr>
            <p:nvPr/>
          </p:nvSpPr>
          <p:spPr bwMode="auto">
            <a:xfrm>
              <a:off x="3072" y="288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3" name="Line 189"/>
          <p:cNvSpPr>
            <a:spLocks noChangeShapeType="1"/>
          </p:cNvSpPr>
          <p:nvPr/>
        </p:nvSpPr>
        <p:spPr bwMode="auto">
          <a:xfrm flipH="1">
            <a:off x="6523038" y="2832100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4" name="WordArt 190"/>
          <p:cNvSpPr>
            <a:spLocks noChangeArrowheads="1" noChangeShapeType="1" noTextEdit="1"/>
          </p:cNvSpPr>
          <p:nvPr/>
        </p:nvSpPr>
        <p:spPr bwMode="auto">
          <a:xfrm rot="132865">
            <a:off x="3800475" y="1541463"/>
            <a:ext cx="260350" cy="263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cs typeface="Arial" panose="020B0604020202020204" pitchFamily="34" charset="0"/>
              </a:rPr>
              <a:t>FV-2</a:t>
            </a:r>
          </a:p>
        </p:txBody>
      </p:sp>
      <p:sp>
        <p:nvSpPr>
          <p:cNvPr id="6335" name="WordArt 191" descr="Paper bag"/>
          <p:cNvSpPr>
            <a:spLocks noChangeArrowheads="1" noChangeShapeType="1" noTextEdit="1"/>
          </p:cNvSpPr>
          <p:nvPr/>
        </p:nvSpPr>
        <p:spPr bwMode="auto">
          <a:xfrm rot="-2035882">
            <a:off x="4848225" y="3236913"/>
            <a:ext cx="339725" cy="146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8"/>
                  <a:srcRect/>
                  <a:tile tx="0" ty="0" sx="100000" sy="100000" flip="none" algn="tl"/>
                </a:blipFill>
                <a:cs typeface="Arial" panose="020B0604020202020204" pitchFamily="34" charset="0"/>
              </a:rPr>
              <a:t>T V-2</a:t>
            </a:r>
          </a:p>
        </p:txBody>
      </p:sp>
      <p:grpSp>
        <p:nvGrpSpPr>
          <p:cNvPr id="6336" name="Group 192"/>
          <p:cNvGrpSpPr>
            <a:grpSpLocks/>
          </p:cNvGrpSpPr>
          <p:nvPr/>
        </p:nvGrpSpPr>
        <p:grpSpPr bwMode="auto">
          <a:xfrm>
            <a:off x="915986" y="14288"/>
            <a:ext cx="7005639" cy="381000"/>
            <a:chOff x="577" y="9"/>
            <a:chExt cx="4413" cy="240"/>
          </a:xfrm>
        </p:grpSpPr>
        <p:sp>
          <p:nvSpPr>
            <p:cNvPr id="44" name="Rectangle 193"/>
            <p:cNvSpPr>
              <a:spLocks noChangeArrowheads="1"/>
            </p:cNvSpPr>
            <p:nvPr/>
          </p:nvSpPr>
          <p:spPr bwMode="auto">
            <a:xfrm>
              <a:off x="577" y="9"/>
              <a:ext cx="4413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" name="Text Box 194"/>
            <p:cNvSpPr txBox="1">
              <a:spLocks noChangeArrowheads="1"/>
            </p:cNvSpPr>
            <p:nvPr/>
          </p:nvSpPr>
          <p:spPr bwMode="auto">
            <a:xfrm>
              <a:off x="630" y="18"/>
              <a:ext cx="434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rgbClr val="FFFF66"/>
                  </a:solidFill>
                </a:rPr>
                <a:t>RECTANGLE INCLINED TO BOTH PLANES– OBSERVE AND NOTE ALL STEPS</a:t>
              </a:r>
            </a:p>
          </p:txBody>
        </p:sp>
      </p:grpSp>
      <p:sp>
        <p:nvSpPr>
          <p:cNvPr id="6339" name="Text Box 195"/>
          <p:cNvSpPr txBox="1">
            <a:spLocks noChangeArrowheads="1"/>
          </p:cNvSpPr>
          <p:nvPr/>
        </p:nvSpPr>
        <p:spPr bwMode="auto">
          <a:xfrm>
            <a:off x="128588" y="438150"/>
            <a:ext cx="262413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SURFACE </a:t>
            </a:r>
            <a:r>
              <a:rPr lang="en-US" altLang="en-US" sz="1400" b="1">
                <a:solidFill>
                  <a:srgbClr val="CC0066"/>
                </a:solidFill>
              </a:rPr>
              <a:t>PARALLEL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rgbClr val="CC0066"/>
                </a:solidFill>
              </a:rPr>
              <a:t>TO HP</a:t>
            </a:r>
          </a:p>
          <a:p>
            <a:pPr algn="ctr" eaLnBrk="1" hangingPunct="1"/>
            <a:r>
              <a:rPr lang="en-US" altLang="en-US" sz="1200" i="1"/>
              <a:t>PICTORIAL PRESENTATION</a:t>
            </a:r>
          </a:p>
        </p:txBody>
      </p:sp>
      <p:sp>
        <p:nvSpPr>
          <p:cNvPr id="6340" name="Text Box 196"/>
          <p:cNvSpPr txBox="1">
            <a:spLocks noChangeArrowheads="1"/>
          </p:cNvSpPr>
          <p:nvPr/>
        </p:nvSpPr>
        <p:spPr bwMode="auto">
          <a:xfrm>
            <a:off x="3260725" y="428625"/>
            <a:ext cx="25161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SURFACE </a:t>
            </a:r>
            <a:r>
              <a:rPr lang="en-US" altLang="en-US" sz="1400" b="1">
                <a:solidFill>
                  <a:srgbClr val="CC0066"/>
                </a:solidFill>
              </a:rPr>
              <a:t>INCLINED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rgbClr val="CC0066"/>
                </a:solidFill>
              </a:rPr>
              <a:t>TO HP</a:t>
            </a:r>
          </a:p>
          <a:p>
            <a:pPr algn="ctr" eaLnBrk="1" hangingPunct="1"/>
            <a:r>
              <a:rPr lang="en-US" altLang="en-US" sz="1200" i="1"/>
              <a:t>PICTORIAL PRESENTATION</a:t>
            </a:r>
          </a:p>
        </p:txBody>
      </p:sp>
      <p:sp>
        <p:nvSpPr>
          <p:cNvPr id="6341" name="Text Box 197"/>
          <p:cNvSpPr txBox="1">
            <a:spLocks noChangeArrowheads="1"/>
          </p:cNvSpPr>
          <p:nvPr/>
        </p:nvSpPr>
        <p:spPr bwMode="auto">
          <a:xfrm>
            <a:off x="5883275" y="409575"/>
            <a:ext cx="31670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CC0066"/>
                </a:solidFill>
              </a:rPr>
              <a:t>ONE SMALL SIDE INCLINED </a:t>
            </a:r>
            <a:r>
              <a:rPr lang="en-US" altLang="en-US" sz="1400">
                <a:solidFill>
                  <a:srgbClr val="CC0066"/>
                </a:solidFill>
              </a:rPr>
              <a:t>TO VP</a:t>
            </a:r>
          </a:p>
          <a:p>
            <a:pPr algn="ctr" eaLnBrk="1" hangingPunct="1"/>
            <a:r>
              <a:rPr lang="en-US" altLang="en-US" sz="1200" i="1"/>
              <a:t>PICTORIAL PRESENTATION</a:t>
            </a:r>
          </a:p>
        </p:txBody>
      </p:sp>
      <p:sp>
        <p:nvSpPr>
          <p:cNvPr id="6342" name="Text Box 198"/>
          <p:cNvSpPr txBox="1">
            <a:spLocks noChangeArrowheads="1"/>
          </p:cNvSpPr>
          <p:nvPr/>
        </p:nvSpPr>
        <p:spPr bwMode="auto">
          <a:xfrm>
            <a:off x="312221" y="3962400"/>
            <a:ext cx="24314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u="sng" dirty="0">
                <a:solidFill>
                  <a:srgbClr val="CC0066"/>
                </a:solidFill>
              </a:rPr>
              <a:t>ORTHOGRAPHIC</a:t>
            </a:r>
          </a:p>
          <a:p>
            <a:pPr algn="ctr" eaLnBrk="1" hangingPunct="1"/>
            <a:r>
              <a:rPr lang="en-US" altLang="en-US" sz="1400" dirty="0"/>
              <a:t>FV- TL of Long edge // to </a:t>
            </a:r>
            <a:r>
              <a:rPr lang="en-US" altLang="en-US" sz="1400" dirty="0" err="1"/>
              <a:t>xy</a:t>
            </a:r>
            <a:endParaRPr lang="en-US" altLang="en-US" sz="1400" dirty="0"/>
          </a:p>
          <a:p>
            <a:pPr algn="ctr"/>
            <a:r>
              <a:rPr lang="en-US" altLang="en-US" sz="1400" dirty="0"/>
              <a:t>TV-True Shape </a:t>
            </a:r>
          </a:p>
        </p:txBody>
      </p:sp>
      <p:sp>
        <p:nvSpPr>
          <p:cNvPr id="6343" name="Text Box 199"/>
          <p:cNvSpPr txBox="1">
            <a:spLocks noChangeArrowheads="1"/>
          </p:cNvSpPr>
          <p:nvPr/>
        </p:nvSpPr>
        <p:spPr bwMode="auto">
          <a:xfrm>
            <a:off x="2939645" y="3962400"/>
            <a:ext cx="29011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u="sng" dirty="0">
                <a:solidFill>
                  <a:srgbClr val="CC0066"/>
                </a:solidFill>
              </a:rPr>
              <a:t>ORTHOGRAPHIC</a:t>
            </a:r>
          </a:p>
          <a:p>
            <a:pPr algn="ctr" eaLnBrk="1" hangingPunct="1"/>
            <a:r>
              <a:rPr lang="en-US" altLang="en-US" sz="1400" dirty="0"/>
              <a:t>FV- TL of long edge Inclined to XY</a:t>
            </a:r>
          </a:p>
          <a:p>
            <a:pPr algn="ctr" eaLnBrk="1" hangingPunct="1"/>
            <a:r>
              <a:rPr lang="en-US" altLang="en-US" sz="1400" dirty="0"/>
              <a:t>TV- Reduced Shape, projected </a:t>
            </a:r>
          </a:p>
        </p:txBody>
      </p:sp>
      <p:sp>
        <p:nvSpPr>
          <p:cNvPr id="6344" name="Text Box 200"/>
          <p:cNvSpPr txBox="1">
            <a:spLocks noChangeArrowheads="1"/>
          </p:cNvSpPr>
          <p:nvPr/>
        </p:nvSpPr>
        <p:spPr bwMode="auto">
          <a:xfrm>
            <a:off x="5929383" y="3933825"/>
            <a:ext cx="26319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u="sng" dirty="0">
                <a:solidFill>
                  <a:srgbClr val="CC0066"/>
                </a:solidFill>
              </a:rPr>
              <a:t>ORTHOGRAPHIC</a:t>
            </a:r>
          </a:p>
          <a:p>
            <a:pPr algn="ctr" eaLnBrk="1" hangingPunct="1"/>
            <a:r>
              <a:rPr lang="en-US" altLang="en-US" sz="1400" dirty="0"/>
              <a:t>FV- Apparent Shape, projected</a:t>
            </a:r>
          </a:p>
          <a:p>
            <a:pPr algn="ctr" eaLnBrk="1" hangingPunct="1"/>
            <a:r>
              <a:rPr lang="en-US" altLang="en-US" sz="1400" dirty="0"/>
              <a:t>TV-Previous Shape, rotated </a:t>
            </a:r>
          </a:p>
        </p:txBody>
      </p:sp>
      <p:sp>
        <p:nvSpPr>
          <p:cNvPr id="6345" name="AutoShape 201"/>
          <p:cNvSpPr>
            <a:spLocks noChangeArrowheads="1"/>
          </p:cNvSpPr>
          <p:nvPr/>
        </p:nvSpPr>
        <p:spPr bwMode="auto">
          <a:xfrm>
            <a:off x="457200" y="3505200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6" name="AutoShape 202"/>
          <p:cNvSpPr>
            <a:spLocks noChangeArrowheads="1"/>
          </p:cNvSpPr>
          <p:nvPr/>
        </p:nvSpPr>
        <p:spPr bwMode="auto">
          <a:xfrm>
            <a:off x="3368675" y="3485389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347" name="AutoShape 203"/>
          <p:cNvSpPr>
            <a:spLocks noChangeArrowheads="1"/>
          </p:cNvSpPr>
          <p:nvPr/>
        </p:nvSpPr>
        <p:spPr bwMode="auto">
          <a:xfrm>
            <a:off x="6254321" y="3438656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348" name="Group 204"/>
          <p:cNvGrpSpPr>
            <a:grpSpLocks/>
          </p:cNvGrpSpPr>
          <p:nvPr/>
        </p:nvGrpSpPr>
        <p:grpSpPr bwMode="auto">
          <a:xfrm>
            <a:off x="2514600" y="6324600"/>
            <a:ext cx="457200" cy="457200"/>
            <a:chOff x="1584" y="3120"/>
            <a:chExt cx="288" cy="288"/>
          </a:xfrm>
        </p:grpSpPr>
        <p:sp>
          <p:nvSpPr>
            <p:cNvPr id="6203" name="Oval 205"/>
            <p:cNvSpPr>
              <a:spLocks noChangeArrowheads="1"/>
            </p:cNvSpPr>
            <p:nvPr/>
          </p:nvSpPr>
          <p:spPr bwMode="auto">
            <a:xfrm>
              <a:off x="1584" y="31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04" name="Text Box 206"/>
            <p:cNvSpPr txBox="1">
              <a:spLocks noChangeArrowheads="1"/>
            </p:cNvSpPr>
            <p:nvPr/>
          </p:nvSpPr>
          <p:spPr bwMode="auto">
            <a:xfrm>
              <a:off x="1625" y="315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/>
                <a:t>A</a:t>
              </a:r>
            </a:p>
          </p:txBody>
        </p:sp>
      </p:grpSp>
      <p:grpSp>
        <p:nvGrpSpPr>
          <p:cNvPr id="6351" name="Group 207"/>
          <p:cNvGrpSpPr>
            <a:grpSpLocks/>
          </p:cNvGrpSpPr>
          <p:nvPr/>
        </p:nvGrpSpPr>
        <p:grpSpPr bwMode="auto">
          <a:xfrm>
            <a:off x="5410200" y="6324600"/>
            <a:ext cx="457200" cy="457200"/>
            <a:chOff x="1584" y="3120"/>
            <a:chExt cx="288" cy="288"/>
          </a:xfrm>
        </p:grpSpPr>
        <p:sp>
          <p:nvSpPr>
            <p:cNvPr id="6201" name="Oval 208"/>
            <p:cNvSpPr>
              <a:spLocks noChangeArrowheads="1"/>
            </p:cNvSpPr>
            <p:nvPr/>
          </p:nvSpPr>
          <p:spPr bwMode="auto">
            <a:xfrm>
              <a:off x="1584" y="31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02" name="Text Box 209"/>
            <p:cNvSpPr txBox="1">
              <a:spLocks noChangeArrowheads="1"/>
            </p:cNvSpPr>
            <p:nvPr/>
          </p:nvSpPr>
          <p:spPr bwMode="auto">
            <a:xfrm>
              <a:off x="1625" y="315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/>
                <a:t>B</a:t>
              </a:r>
            </a:p>
          </p:txBody>
        </p:sp>
      </p:grpSp>
      <p:grpSp>
        <p:nvGrpSpPr>
          <p:cNvPr id="6354" name="Group 210"/>
          <p:cNvGrpSpPr>
            <a:grpSpLocks/>
          </p:cNvGrpSpPr>
          <p:nvPr/>
        </p:nvGrpSpPr>
        <p:grpSpPr bwMode="auto">
          <a:xfrm>
            <a:off x="8305800" y="6248400"/>
            <a:ext cx="457200" cy="457200"/>
            <a:chOff x="1584" y="3120"/>
            <a:chExt cx="288" cy="288"/>
          </a:xfrm>
        </p:grpSpPr>
        <p:sp>
          <p:nvSpPr>
            <p:cNvPr id="46" name="Oval 211"/>
            <p:cNvSpPr>
              <a:spLocks noChangeArrowheads="1"/>
            </p:cNvSpPr>
            <p:nvPr/>
          </p:nvSpPr>
          <p:spPr bwMode="auto">
            <a:xfrm>
              <a:off x="1584" y="31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00" name="Text Box 212"/>
            <p:cNvSpPr txBox="1">
              <a:spLocks noChangeArrowheads="1"/>
            </p:cNvSpPr>
            <p:nvPr/>
          </p:nvSpPr>
          <p:spPr bwMode="auto">
            <a:xfrm>
              <a:off x="1625" y="315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73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5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3" dur="500"/>
                                        <p:tgtEl>
                                          <p:spTgt spid="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8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" grpId="0" animBg="1"/>
      <p:bldP spid="6189" grpId="0" animBg="1"/>
      <p:bldP spid="6205" grpId="0" animBg="1"/>
      <p:bldP spid="6216" grpId="0" animBg="1"/>
      <p:bldP spid="6222" grpId="0" animBg="1"/>
      <p:bldP spid="6241" grpId="0" animBg="1"/>
      <p:bldP spid="6242" grpId="0" animBg="1"/>
      <p:bldP spid="6259" grpId="0" animBg="1"/>
      <p:bldP spid="6265" grpId="0" animBg="1"/>
      <p:bldP spid="6266" grpId="0" animBg="1"/>
      <p:bldP spid="6317" grpId="0" animBg="1"/>
      <p:bldP spid="6318" grpId="0" animBg="1"/>
      <p:bldP spid="6333" grpId="0" animBg="1"/>
      <p:bldP spid="6334" grpId="0" animBg="1"/>
      <p:bldP spid="6335" grpId="0" animBg="1"/>
      <p:bldP spid="6339" grpId="0" autoUpdateAnimBg="0"/>
      <p:bldP spid="6340" grpId="0" autoUpdateAnimBg="0"/>
      <p:bldP spid="6341" grpId="0" autoUpdateAnimBg="0"/>
      <p:bldP spid="6342" grpId="0" autoUpdateAnimBg="0"/>
      <p:bldP spid="6343" grpId="0" autoUpdateAnimBg="0"/>
      <p:bldP spid="6344" grpId="0" autoUpdateAnimBg="0"/>
      <p:bldP spid="6345" grpId="0" animBg="1"/>
      <p:bldP spid="6346" grpId="0" animBg="1"/>
      <p:bldP spid="63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02E9D-BA9A-4013-8464-9D0F40AF5C8F}"/>
              </a:ext>
            </a:extLst>
          </p:cNvPr>
          <p:cNvSpPr txBox="1"/>
          <p:nvPr/>
        </p:nvSpPr>
        <p:spPr>
          <a:xfrm>
            <a:off x="762000" y="4572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</a:rPr>
              <a:t>When we rotate the plane such that its angle with the VP changes, </a:t>
            </a:r>
            <a:r>
              <a:rPr lang="en-US" sz="3200" dirty="0" err="1">
                <a:solidFill>
                  <a:srgbClr val="FF0000"/>
                </a:solidFill>
                <a:latin typeface="Georgia" panose="02040502050405020303" pitchFamily="18" charset="0"/>
              </a:rPr>
              <a:t>kepping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</a:rPr>
              <a:t> the angle with the HP constant , then TV is simply rotated</a:t>
            </a:r>
            <a:endParaRPr lang="en-IN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5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533400" y="4237038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40084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077200" y="39322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19200" y="4694238"/>
            <a:ext cx="21336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8200" y="44656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62000" y="54562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76600" y="53800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352800" y="45418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1219200" y="3627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352800" y="3627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1219200" y="4224336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962400" y="38560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210050" y="37036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429000" y="3810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267200" y="3094038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267200" y="4084638"/>
            <a:ext cx="0" cy="1600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486400" y="2865438"/>
            <a:ext cx="0" cy="2895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3352800" y="469423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352800" y="560863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810000" y="44656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987800" y="54562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334000" y="54562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724400" y="44656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267200" y="4694238"/>
            <a:ext cx="1219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 rot="2853562">
            <a:off x="6578600" y="436403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 rot="2853562">
            <a:off x="5946775" y="50419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 rot="2853562">
            <a:off x="6796088" y="6096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 rot="2853562">
            <a:off x="7624762" y="54403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 rot="2853562">
            <a:off x="6372225" y="4945063"/>
            <a:ext cx="1219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 flipV="1">
            <a:off x="6858000" y="4237038"/>
            <a:ext cx="457200" cy="457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V="1">
            <a:off x="6248400" y="2865438"/>
            <a:ext cx="0" cy="2362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7086600" y="3094038"/>
            <a:ext cx="0" cy="3048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V="1">
            <a:off x="7713663" y="2789238"/>
            <a:ext cx="0" cy="2743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5486400" y="3094038"/>
            <a:ext cx="25908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Oval 37"/>
          <p:cNvSpPr>
            <a:spLocks noChangeArrowheads="1"/>
          </p:cNvSpPr>
          <p:nvPr/>
        </p:nvSpPr>
        <p:spPr bwMode="auto">
          <a:xfrm>
            <a:off x="6213475" y="4219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8" name="Oval 38"/>
          <p:cNvSpPr>
            <a:spLocks noChangeArrowheads="1"/>
          </p:cNvSpPr>
          <p:nvPr/>
        </p:nvSpPr>
        <p:spPr bwMode="auto">
          <a:xfrm>
            <a:off x="6858000" y="41957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9" name="Oval 39"/>
          <p:cNvSpPr>
            <a:spLocks noChangeArrowheads="1"/>
          </p:cNvSpPr>
          <p:nvPr/>
        </p:nvSpPr>
        <p:spPr bwMode="auto">
          <a:xfrm>
            <a:off x="7051675" y="3059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0" name="Oval 40"/>
          <p:cNvSpPr>
            <a:spLocks noChangeArrowheads="1"/>
          </p:cNvSpPr>
          <p:nvPr/>
        </p:nvSpPr>
        <p:spPr bwMode="auto">
          <a:xfrm>
            <a:off x="7654925" y="30464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6248400" y="3094038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>
            <a:off x="6934200" y="3094038"/>
            <a:ext cx="762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6248400" y="42370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7086600" y="30940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85800" y="3810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933450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5029200" y="27892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5410200" y="27892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6858000" y="2667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c’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7620000" y="2667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d’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5867400" y="385603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b’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7010400" y="38560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a’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4478338" y="390842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45</a:t>
            </a:r>
            <a:r>
              <a:rPr lang="en-US" altLang="en-US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6705600" y="4191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30</a:t>
            </a:r>
            <a:r>
              <a:rPr lang="en-US" altLang="en-US" baseline="30000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228600" y="228600"/>
            <a:ext cx="3429000" cy="2286000"/>
            <a:chOff x="144" y="144"/>
            <a:chExt cx="2160" cy="1440"/>
          </a:xfrm>
        </p:grpSpPr>
        <p:sp>
          <p:nvSpPr>
            <p:cNvPr id="8255" name="Rectangle 56"/>
            <p:cNvSpPr>
              <a:spLocks noChangeArrowheads="1"/>
            </p:cNvSpPr>
            <p:nvPr/>
          </p:nvSpPr>
          <p:spPr bwMode="auto">
            <a:xfrm>
              <a:off x="144" y="144"/>
              <a:ext cx="2160" cy="14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56" name="Text Box 57"/>
            <p:cNvSpPr txBox="1">
              <a:spLocks noChangeArrowheads="1"/>
            </p:cNvSpPr>
            <p:nvPr/>
          </p:nvSpPr>
          <p:spPr bwMode="auto">
            <a:xfrm>
              <a:off x="192" y="204"/>
              <a:ext cx="2016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Problem 1:</a:t>
              </a:r>
            </a:p>
            <a:p>
              <a:pPr algn="just" eaLnBrk="1" hangingPunct="1"/>
              <a:r>
                <a:rPr lang="en-US" altLang="en-US" dirty="0">
                  <a:latin typeface="Times New Roman" panose="02020603050405020304" pitchFamily="18" charset="0"/>
                </a:rPr>
                <a:t>Rectangle 30 mm and 50 mm sides is resting on HP on one small side which is 30</a:t>
              </a:r>
              <a:r>
                <a:rPr lang="en-US" altLang="en-US" baseline="30000" dirty="0">
                  <a:latin typeface="Times New Roman" panose="02020603050405020304" pitchFamily="18" charset="0"/>
                </a:rPr>
                <a:t>0 </a:t>
              </a:r>
              <a:r>
                <a:rPr lang="en-US" altLang="en-US" dirty="0">
                  <a:latin typeface="Times New Roman" panose="02020603050405020304" pitchFamily="18" charset="0"/>
                </a:rPr>
                <a:t>inclined to VP, while the surface of the plane makes 45</a:t>
              </a:r>
              <a:r>
                <a:rPr lang="en-US" altLang="en-US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en-US" dirty="0">
                  <a:latin typeface="Times New Roman" panose="02020603050405020304" pitchFamily="18" charset="0"/>
                </a:rPr>
                <a:t> inclination with HP. Draw it’s projections.</a:t>
              </a:r>
            </a:p>
          </p:txBody>
        </p:sp>
      </p:grpSp>
      <p:grpSp>
        <p:nvGrpSpPr>
          <p:cNvPr id="30778" name="Group 58"/>
          <p:cNvGrpSpPr>
            <a:grpSpLocks/>
          </p:cNvGrpSpPr>
          <p:nvPr/>
        </p:nvGrpSpPr>
        <p:grpSpPr bwMode="auto">
          <a:xfrm>
            <a:off x="3603625" y="228600"/>
            <a:ext cx="5207000" cy="2286000"/>
            <a:chOff x="2270" y="144"/>
            <a:chExt cx="3280" cy="1440"/>
          </a:xfrm>
        </p:grpSpPr>
        <p:sp>
          <p:nvSpPr>
            <p:cNvPr id="8253" name="Rectangle 59"/>
            <p:cNvSpPr>
              <a:spLocks noChangeArrowheads="1"/>
            </p:cNvSpPr>
            <p:nvPr/>
          </p:nvSpPr>
          <p:spPr bwMode="auto">
            <a:xfrm>
              <a:off x="2400" y="144"/>
              <a:ext cx="3120" cy="14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54" name="Text Box 60"/>
            <p:cNvSpPr txBox="1">
              <a:spLocks noChangeArrowheads="1"/>
            </p:cNvSpPr>
            <p:nvPr/>
          </p:nvSpPr>
          <p:spPr bwMode="auto">
            <a:xfrm>
              <a:off x="2270" y="192"/>
              <a:ext cx="3280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Read problem and answer following questions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1. Surface inclined to which plane? -------      HP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2. Assumption for initial position?    ------// to HP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3. So which view will show True shape? ---    TV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  4. Which side will be vertical?   ---One small side.</a:t>
              </a:r>
            </a:p>
            <a:p>
              <a:pPr algn="ctr" eaLnBrk="1" hangingPunct="1"/>
              <a:r>
                <a:rPr lang="en-US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    Hence begin with TV, draw rectangle below X-Y </a:t>
              </a:r>
            </a:p>
            <a:p>
              <a:pPr algn="ctr" eaLnBrk="1" hangingPunct="1"/>
              <a:r>
                <a:rPr lang="en-US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drawing one small side vertical.</a:t>
              </a:r>
            </a:p>
          </p:txBody>
        </p:sp>
      </p:grpSp>
      <p:sp>
        <p:nvSpPr>
          <p:cNvPr id="30781" name="Line 61"/>
          <p:cNvSpPr>
            <a:spLocks noChangeShapeType="1"/>
          </p:cNvSpPr>
          <p:nvPr/>
        </p:nvSpPr>
        <p:spPr bwMode="auto">
          <a:xfrm flipV="1">
            <a:off x="6915150" y="4114800"/>
            <a:ext cx="0" cy="609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435583" y="2590800"/>
            <a:ext cx="15087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// to HP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3566400" y="2590800"/>
            <a:ext cx="2084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inclined to HP</a:t>
            </a:r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7829204" y="4648200"/>
            <a:ext cx="8595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Side </a:t>
            </a:r>
          </a:p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Inclined</a:t>
            </a:r>
          </a:p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 to VP</a:t>
            </a:r>
          </a:p>
        </p:txBody>
      </p:sp>
    </p:spTree>
    <p:extLst>
      <p:ext uri="{BB962C8B-B14F-4D97-AF65-F5344CB8AC3E}">
        <p14:creationId xmlns:p14="http://schemas.microsoft.com/office/powerpoint/2010/main" val="2722639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0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5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utoUpdateAnimBg="0"/>
      <p:bldP spid="30724" grpId="0" autoUpdateAnimBg="0"/>
      <p:bldP spid="30725" grpId="0" animBg="1"/>
      <p:bldP spid="30726" grpId="0" autoUpdateAnimBg="0"/>
      <p:bldP spid="30727" grpId="0" autoUpdateAnimBg="0"/>
      <p:bldP spid="30728" grpId="0" autoUpdateAnimBg="0"/>
      <p:bldP spid="30729" grpId="0" autoUpdateAnimBg="0"/>
      <p:bldP spid="30730" grpId="0" animBg="1"/>
      <p:bldP spid="30731" grpId="0" animBg="1"/>
      <p:bldP spid="30732" grpId="0" animBg="1"/>
      <p:bldP spid="30733" grpId="0" autoUpdateAnimBg="0"/>
      <p:bldP spid="30734" grpId="0" autoUpdateAnimBg="0"/>
      <p:bldP spid="30735" grpId="0" autoUpdateAnimBg="0"/>
      <p:bldP spid="30736" grpId="0" autoUpdateAnimBg="0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utoUpdateAnimBg="0"/>
      <p:bldP spid="30743" grpId="0" autoUpdateAnimBg="0"/>
      <p:bldP spid="30744" grpId="0" autoUpdateAnimBg="0"/>
      <p:bldP spid="30745" grpId="0" autoUpdateAnimBg="0"/>
      <p:bldP spid="30746" grpId="0" animBg="1"/>
      <p:bldP spid="30747" grpId="0" autoUpdateAnimBg="0"/>
      <p:bldP spid="30748" grpId="0" autoUpdateAnimBg="0"/>
      <p:bldP spid="30749" grpId="0" autoUpdateAnimBg="0"/>
      <p:bldP spid="30750" grpId="0" autoUpdateAnimBg="0"/>
      <p:bldP spid="30751" grpId="0" animBg="1"/>
      <p:bldP spid="30752" grpId="0" animBg="1"/>
      <p:bldP spid="30753" grpId="0" animBg="1"/>
      <p:bldP spid="30754" grpId="0" animBg="1"/>
      <p:bldP spid="30755" grpId="0" animBg="1"/>
      <p:bldP spid="30756" grpId="0" animBg="1"/>
      <p:bldP spid="30757" grpId="0" animBg="1"/>
      <p:bldP spid="30758" grpId="0" animBg="1"/>
      <p:bldP spid="30759" grpId="0" animBg="1"/>
      <p:bldP spid="30760" grpId="0" animBg="1"/>
      <p:bldP spid="30761" grpId="0" animBg="1"/>
      <p:bldP spid="30762" grpId="0" animBg="1"/>
      <p:bldP spid="30763" grpId="0" animBg="1"/>
      <p:bldP spid="30764" grpId="0" animBg="1"/>
      <p:bldP spid="30765" grpId="0" autoUpdateAnimBg="0"/>
      <p:bldP spid="30766" grpId="0" autoUpdateAnimBg="0"/>
      <p:bldP spid="30767" grpId="0" autoUpdateAnimBg="0"/>
      <p:bldP spid="30768" grpId="0" autoUpdateAnimBg="0"/>
      <p:bldP spid="30769" grpId="0" autoUpdateAnimBg="0"/>
      <p:bldP spid="30770" grpId="0" autoUpdateAnimBg="0"/>
      <p:bldP spid="30771" grpId="0" autoUpdateAnimBg="0"/>
      <p:bldP spid="30772" grpId="0" autoUpdateAnimBg="0"/>
      <p:bldP spid="30773" grpId="0" autoUpdateAnimBg="0"/>
      <p:bldP spid="30774" grpId="0" autoUpdateAnimBg="0"/>
      <p:bldP spid="30781" grpId="0" animBg="1"/>
      <p:bldP spid="30782" grpId="0" autoUpdateAnimBg="0"/>
      <p:bldP spid="30783" grpId="0" autoUpdateAnimBg="0"/>
      <p:bldP spid="3078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533400" y="4237038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40084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077200" y="39322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219200" y="4694238"/>
            <a:ext cx="21336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8200" y="44656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62000" y="54562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76600" y="53800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352800" y="45418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1219200" y="3627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352800" y="3627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1219200" y="4224336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962400" y="38560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210050" y="37036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2766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429000" y="3810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267200" y="3094038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267200" y="4084638"/>
            <a:ext cx="0" cy="1600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486400" y="2865438"/>
            <a:ext cx="0" cy="2895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3352800" y="469423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352800" y="560863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810000" y="44656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987800" y="54562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334000" y="545623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724400" y="44656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267200" y="4694238"/>
            <a:ext cx="1219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 rot="18746438" flipH="1">
            <a:off x="6378285" y="5149849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 rot="18746438" flipH="1">
            <a:off x="7107864" y="5854701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 rot="18746438" flipH="1">
            <a:off x="8137937" y="481115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 rot="18746438" flipH="1">
            <a:off x="7567293" y="4159339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 rot="18905482">
            <a:off x="6915494" y="4722193"/>
            <a:ext cx="1219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2" name="Line 32"/>
          <p:cNvSpPr>
            <a:spLocks noChangeAspect="1" noChangeShapeType="1"/>
          </p:cNvSpPr>
          <p:nvPr/>
        </p:nvSpPr>
        <p:spPr bwMode="auto">
          <a:xfrm flipH="1" flipV="1">
            <a:off x="5715000" y="4223556"/>
            <a:ext cx="2147082" cy="214708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V="1">
            <a:off x="6761056" y="4084638"/>
            <a:ext cx="0" cy="1196414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7405687" y="4008438"/>
            <a:ext cx="0" cy="1925124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V="1">
            <a:off x="8289925" y="2667000"/>
            <a:ext cx="0" cy="24082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5486399" y="3094038"/>
            <a:ext cx="29956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Oval 37"/>
          <p:cNvSpPr>
            <a:spLocks noChangeArrowheads="1"/>
          </p:cNvSpPr>
          <p:nvPr/>
        </p:nvSpPr>
        <p:spPr bwMode="auto">
          <a:xfrm>
            <a:off x="6719888" y="4219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8" name="Oval 38"/>
          <p:cNvSpPr>
            <a:spLocks noChangeArrowheads="1"/>
          </p:cNvSpPr>
          <p:nvPr/>
        </p:nvSpPr>
        <p:spPr bwMode="auto">
          <a:xfrm>
            <a:off x="7372352" y="41957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9" name="Oval 39"/>
          <p:cNvSpPr>
            <a:spLocks noChangeArrowheads="1"/>
          </p:cNvSpPr>
          <p:nvPr/>
        </p:nvSpPr>
        <p:spPr bwMode="auto">
          <a:xfrm>
            <a:off x="8258176" y="3059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0" name="Oval 40"/>
          <p:cNvSpPr>
            <a:spLocks noChangeArrowheads="1"/>
          </p:cNvSpPr>
          <p:nvPr/>
        </p:nvSpPr>
        <p:spPr bwMode="auto">
          <a:xfrm>
            <a:off x="7600952" y="30464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6770248" y="3065917"/>
            <a:ext cx="873564" cy="11846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>
            <a:off x="7419168" y="3098020"/>
            <a:ext cx="881075" cy="11525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6781800" y="42370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7643479" y="3095626"/>
            <a:ext cx="6710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85800" y="3810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933450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5029200" y="27892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5451475" y="273289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8258176" y="26395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c’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7006525" y="26241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d’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6968753" y="412283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b’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253163" y="3727032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a’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4478338" y="3908425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45</a:t>
            </a:r>
            <a:r>
              <a:rPr lang="en-US" altLang="en-US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5964237" y="4279118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30</a:t>
            </a:r>
            <a:r>
              <a:rPr lang="en-US" altLang="en-US" baseline="30000" dirty="0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228600" y="228600"/>
            <a:ext cx="3429000" cy="2286000"/>
            <a:chOff x="144" y="144"/>
            <a:chExt cx="2160" cy="1440"/>
          </a:xfrm>
        </p:grpSpPr>
        <p:sp>
          <p:nvSpPr>
            <p:cNvPr id="8255" name="Rectangle 56"/>
            <p:cNvSpPr>
              <a:spLocks noChangeArrowheads="1"/>
            </p:cNvSpPr>
            <p:nvPr/>
          </p:nvSpPr>
          <p:spPr bwMode="auto">
            <a:xfrm>
              <a:off x="144" y="144"/>
              <a:ext cx="2160" cy="14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56" name="Text Box 57"/>
            <p:cNvSpPr txBox="1">
              <a:spLocks noChangeArrowheads="1"/>
            </p:cNvSpPr>
            <p:nvPr/>
          </p:nvSpPr>
          <p:spPr bwMode="auto">
            <a:xfrm>
              <a:off x="192" y="204"/>
              <a:ext cx="2016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Problem 1b:</a:t>
              </a:r>
            </a:p>
            <a:p>
              <a:pPr algn="just" eaLnBrk="1" hangingPunct="1"/>
              <a:r>
                <a:rPr lang="en-US" altLang="en-US" dirty="0">
                  <a:latin typeface="Times New Roman" panose="02020603050405020304" pitchFamily="18" charset="0"/>
                </a:rPr>
                <a:t>Rectangle 30 mm and 50 mm sides is resting on HP on one small side which is 30</a:t>
              </a:r>
              <a:r>
                <a:rPr lang="en-US" altLang="en-US" baseline="30000" dirty="0">
                  <a:latin typeface="Times New Roman" panose="02020603050405020304" pitchFamily="18" charset="0"/>
                </a:rPr>
                <a:t>0 </a:t>
              </a:r>
              <a:r>
                <a:rPr lang="en-US" altLang="en-US" dirty="0">
                  <a:latin typeface="Times New Roman" panose="02020603050405020304" pitchFamily="18" charset="0"/>
                </a:rPr>
                <a:t>inclined to VP, while the surface of the plane makes 45</a:t>
              </a:r>
              <a:r>
                <a:rPr lang="en-US" altLang="en-US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en-US" dirty="0">
                  <a:latin typeface="Times New Roman" panose="02020603050405020304" pitchFamily="18" charset="0"/>
                </a:rPr>
                <a:t> inclination with HP. Draw it’s projections.</a:t>
              </a:r>
            </a:p>
          </p:txBody>
        </p:sp>
      </p:grpSp>
      <p:grpSp>
        <p:nvGrpSpPr>
          <p:cNvPr id="30778" name="Group 58"/>
          <p:cNvGrpSpPr>
            <a:grpSpLocks/>
          </p:cNvGrpSpPr>
          <p:nvPr/>
        </p:nvGrpSpPr>
        <p:grpSpPr bwMode="auto">
          <a:xfrm>
            <a:off x="3603625" y="228600"/>
            <a:ext cx="5207000" cy="2286000"/>
            <a:chOff x="2270" y="144"/>
            <a:chExt cx="3280" cy="1440"/>
          </a:xfrm>
        </p:grpSpPr>
        <p:sp>
          <p:nvSpPr>
            <p:cNvPr id="8253" name="Rectangle 59"/>
            <p:cNvSpPr>
              <a:spLocks noChangeArrowheads="1"/>
            </p:cNvSpPr>
            <p:nvPr/>
          </p:nvSpPr>
          <p:spPr bwMode="auto">
            <a:xfrm>
              <a:off x="2400" y="144"/>
              <a:ext cx="3120" cy="14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54" name="Text Box 60"/>
            <p:cNvSpPr txBox="1">
              <a:spLocks noChangeArrowheads="1"/>
            </p:cNvSpPr>
            <p:nvPr/>
          </p:nvSpPr>
          <p:spPr bwMode="auto">
            <a:xfrm>
              <a:off x="2270" y="192"/>
              <a:ext cx="3280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Read problem and answer following questions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1. Surface inclined to which plane? -------      HP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2. Assumption for initial position?    ------// to HP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3. So which view will show True shape? ---    TV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  4. Which side will be vertical?   ---One small side.</a:t>
              </a:r>
            </a:p>
            <a:p>
              <a:pPr algn="ctr" eaLnBrk="1" hangingPunct="1"/>
              <a:r>
                <a:rPr lang="en-US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    Hence begin with TV, draw rectangle below X-Y </a:t>
              </a:r>
            </a:p>
            <a:p>
              <a:pPr algn="ctr" eaLnBrk="1" hangingPunct="1"/>
              <a:r>
                <a:rPr lang="en-US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drawing one small side vertical.</a:t>
              </a:r>
            </a:p>
          </p:txBody>
        </p:sp>
      </p:grpSp>
      <p:sp>
        <p:nvSpPr>
          <p:cNvPr id="30781" name="Line 61"/>
          <p:cNvSpPr>
            <a:spLocks noChangeShapeType="1"/>
          </p:cNvSpPr>
          <p:nvPr/>
        </p:nvSpPr>
        <p:spPr bwMode="auto">
          <a:xfrm flipV="1">
            <a:off x="7634287" y="2895600"/>
            <a:ext cx="0" cy="1529624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435583" y="2590800"/>
            <a:ext cx="15087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// to HP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3566400" y="2590800"/>
            <a:ext cx="2084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inclined to HP</a:t>
            </a:r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8179343" y="5776913"/>
            <a:ext cx="8595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Side </a:t>
            </a:r>
          </a:p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Inclined</a:t>
            </a:r>
          </a:p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 to VP</a:t>
            </a:r>
          </a:p>
        </p:txBody>
      </p:sp>
    </p:spTree>
    <p:extLst>
      <p:ext uri="{BB962C8B-B14F-4D97-AF65-F5344CB8AC3E}">
        <p14:creationId xmlns:p14="http://schemas.microsoft.com/office/powerpoint/2010/main" val="26353331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533400" y="4648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 rot="16200000">
            <a:off x="1476375" y="3462340"/>
            <a:ext cx="14478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391324" y="504788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477174" y="506506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50851" y="476937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79539" y="481002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1743075" y="4389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2652713" y="4374356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1752599" y="5181600"/>
            <a:ext cx="90487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461222" y="4230170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489514" y="4238966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605713" y="276523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257300" y="2838452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rot="-2700000" flipV="1">
            <a:off x="3783851" y="5318558"/>
            <a:ext cx="90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535957" y="2993830"/>
            <a:ext cx="0" cy="202370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3916180" y="2993829"/>
            <a:ext cx="0" cy="2621179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422525" y="319494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 rot="5400000">
            <a:off x="3515153" y="3621691"/>
            <a:ext cx="1422232" cy="59749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 flipV="1">
            <a:off x="4430714" y="4649234"/>
            <a:ext cx="457200" cy="457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1370807" y="4284666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2647950" y="4224341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3426256" y="280431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4316122" y="2744688"/>
            <a:ext cx="9318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30774" name="Text Box 54"/>
          <p:cNvSpPr txBox="1">
            <a:spLocks noChangeArrowheads="1"/>
          </p:cNvSpPr>
          <p:nvPr/>
        </p:nvSpPr>
        <p:spPr bwMode="auto">
          <a:xfrm>
            <a:off x="4289948" y="463155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30</a:t>
            </a:r>
            <a:r>
              <a:rPr lang="en-US" altLang="en-US" baseline="30000" dirty="0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228600" y="228600"/>
            <a:ext cx="3429000" cy="2286000"/>
            <a:chOff x="144" y="144"/>
            <a:chExt cx="2160" cy="1440"/>
          </a:xfrm>
        </p:grpSpPr>
        <p:sp>
          <p:nvSpPr>
            <p:cNvPr id="8255" name="Rectangle 56"/>
            <p:cNvSpPr>
              <a:spLocks noChangeArrowheads="1"/>
            </p:cNvSpPr>
            <p:nvPr/>
          </p:nvSpPr>
          <p:spPr bwMode="auto">
            <a:xfrm>
              <a:off x="144" y="144"/>
              <a:ext cx="2160" cy="14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56" name="Text Box 57"/>
            <p:cNvSpPr txBox="1">
              <a:spLocks noChangeArrowheads="1"/>
            </p:cNvSpPr>
            <p:nvPr/>
          </p:nvSpPr>
          <p:spPr bwMode="auto">
            <a:xfrm>
              <a:off x="192" y="204"/>
              <a:ext cx="2016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en-US" altLang="en-US" b="1" dirty="0">
                  <a:solidFill>
                    <a:srgbClr val="CC0066"/>
                  </a:solidFill>
                  <a:latin typeface="Times New Roman" panose="02020603050405020304" pitchFamily="18" charset="0"/>
                </a:rPr>
                <a:t>Problem 1c:</a:t>
              </a:r>
            </a:p>
            <a:p>
              <a:pPr algn="just" eaLnBrk="1" hangingPunct="1"/>
              <a:r>
                <a:rPr lang="en-US" altLang="en-US" dirty="0">
                  <a:latin typeface="Times New Roman" panose="02020603050405020304" pitchFamily="18" charset="0"/>
                </a:rPr>
                <a:t>Rectangle 30 mm and 50 mm sides is resting on HP on one small side which is 30</a:t>
              </a:r>
              <a:r>
                <a:rPr lang="en-US" altLang="en-US" baseline="30000" dirty="0">
                  <a:latin typeface="Times New Roman" panose="02020603050405020304" pitchFamily="18" charset="0"/>
                </a:rPr>
                <a:t>0 </a:t>
              </a:r>
              <a:r>
                <a:rPr lang="en-US" altLang="en-US" dirty="0">
                  <a:latin typeface="Times New Roman" panose="02020603050405020304" pitchFamily="18" charset="0"/>
                </a:rPr>
                <a:t>inclined to VP, while the surface of the plane makes 45</a:t>
              </a:r>
              <a:r>
                <a:rPr lang="en-US" altLang="en-US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en-US" dirty="0">
                  <a:latin typeface="Times New Roman" panose="02020603050405020304" pitchFamily="18" charset="0"/>
                </a:rPr>
                <a:t> inclination with HP. Draw it’s projections.</a:t>
              </a:r>
            </a:p>
          </p:txBody>
        </p:sp>
      </p:grpSp>
      <p:grpSp>
        <p:nvGrpSpPr>
          <p:cNvPr id="30778" name="Group 58"/>
          <p:cNvGrpSpPr>
            <a:grpSpLocks/>
          </p:cNvGrpSpPr>
          <p:nvPr/>
        </p:nvGrpSpPr>
        <p:grpSpPr bwMode="auto">
          <a:xfrm>
            <a:off x="3603625" y="228600"/>
            <a:ext cx="5207000" cy="2286000"/>
            <a:chOff x="2270" y="144"/>
            <a:chExt cx="3280" cy="1440"/>
          </a:xfrm>
        </p:grpSpPr>
        <p:sp>
          <p:nvSpPr>
            <p:cNvPr id="8253" name="Rectangle 59"/>
            <p:cNvSpPr>
              <a:spLocks noChangeArrowheads="1"/>
            </p:cNvSpPr>
            <p:nvPr/>
          </p:nvSpPr>
          <p:spPr bwMode="auto">
            <a:xfrm>
              <a:off x="2400" y="144"/>
              <a:ext cx="3120" cy="14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254" name="Text Box 60"/>
            <p:cNvSpPr txBox="1">
              <a:spLocks noChangeArrowheads="1"/>
            </p:cNvSpPr>
            <p:nvPr/>
          </p:nvSpPr>
          <p:spPr bwMode="auto">
            <a:xfrm>
              <a:off x="2270" y="192"/>
              <a:ext cx="3280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Read problem and answer following questions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1. Surface inclined to which plane? -------      HP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2. Assumption for initial position?    ------// to HP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3. So which view will show True shape? ---    TV</a:t>
              </a:r>
            </a:p>
            <a:p>
              <a:pPr algn="ctr" eaLnBrk="1" hangingPunct="1"/>
              <a:r>
                <a:rPr lang="en-US" altLang="en-US">
                  <a:latin typeface="Times New Roman" panose="02020603050405020304" pitchFamily="18" charset="0"/>
                </a:rPr>
                <a:t>    4. Which side will be vertical?   ---One small side.</a:t>
              </a:r>
            </a:p>
            <a:p>
              <a:pPr algn="ctr" eaLnBrk="1" hangingPunct="1"/>
              <a:r>
                <a:rPr lang="en-US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    Hence begin with TV, draw rectangle below X-Y </a:t>
              </a:r>
            </a:p>
            <a:p>
              <a:pPr algn="ctr" eaLnBrk="1" hangingPunct="1"/>
              <a:r>
                <a:rPr lang="en-US" altLang="en-US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drawing one small side vertical.</a:t>
              </a:r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440392" y="2590800"/>
            <a:ext cx="1499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// to VP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3199253" y="2623429"/>
            <a:ext cx="2074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rgbClr val="FF3300"/>
                </a:solidFill>
              </a:rPr>
              <a:t>Surface inclined to VP</a:t>
            </a: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3807275" y="55050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4339912" y="4885637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991615" y="474186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3604210" y="52428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" name="Cross 1"/>
          <p:cNvSpPr/>
          <p:nvPr/>
        </p:nvSpPr>
        <p:spPr>
          <a:xfrm rot="2483321">
            <a:off x="8052035" y="3898204"/>
            <a:ext cx="914400" cy="914400"/>
          </a:xfrm>
          <a:prstGeom prst="plus">
            <a:avLst>
              <a:gd name="adj" fmla="val 4303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96695" y="3067052"/>
            <a:ext cx="3666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cannot rotate the plane 45º with the horizontal (HP), since we do not know how much shortening of sides would occur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42930" y="4931160"/>
            <a:ext cx="3666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always start drawing the views by following the information about inclination of surface (Point 1), and assuming the surface is parallel to the specified Reference Plane (Point 2)</a:t>
            </a:r>
          </a:p>
        </p:txBody>
      </p:sp>
      <p:sp>
        <p:nvSpPr>
          <p:cNvPr id="4" name="Freeform 3"/>
          <p:cNvSpPr/>
          <p:nvPr/>
        </p:nvSpPr>
        <p:spPr>
          <a:xfrm>
            <a:off x="8004748" y="5996066"/>
            <a:ext cx="959370" cy="717540"/>
          </a:xfrm>
          <a:custGeom>
            <a:avLst/>
            <a:gdLst>
              <a:gd name="connsiteX0" fmla="*/ 0 w 959370"/>
              <a:gd name="connsiteY0" fmla="*/ 389744 h 717540"/>
              <a:gd name="connsiteX1" fmla="*/ 269822 w 959370"/>
              <a:gd name="connsiteY1" fmla="*/ 704537 h 717540"/>
              <a:gd name="connsiteX2" fmla="*/ 959370 w 959370"/>
              <a:gd name="connsiteY2" fmla="*/ 0 h 71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370" h="717540">
                <a:moveTo>
                  <a:pt x="0" y="389744"/>
                </a:moveTo>
                <a:cubicBezTo>
                  <a:pt x="54963" y="579619"/>
                  <a:pt x="109927" y="769494"/>
                  <a:pt x="269822" y="704537"/>
                </a:cubicBezTo>
                <a:cubicBezTo>
                  <a:pt x="429717" y="639580"/>
                  <a:pt x="694543" y="319790"/>
                  <a:pt x="959370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8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utoUpdateAnimBg="0"/>
      <p:bldP spid="30725" grpId="0" animBg="1"/>
      <p:bldP spid="30726" grpId="0" autoUpdateAnimBg="0"/>
      <p:bldP spid="30727" grpId="0" autoUpdateAnimBg="0"/>
      <p:bldP spid="30728" grpId="0" autoUpdateAnimBg="0"/>
      <p:bldP spid="30729" grpId="0" autoUpdateAnimBg="0"/>
      <p:bldP spid="30730" grpId="0" animBg="1"/>
      <p:bldP spid="30731" grpId="0" animBg="1"/>
      <p:bldP spid="30732" grpId="0" animBg="1"/>
      <p:bldP spid="30733" grpId="0" autoUpdateAnimBg="0"/>
      <p:bldP spid="30734" grpId="0" autoUpdateAnimBg="0"/>
      <p:bldP spid="30735" grpId="0" autoUpdateAnimBg="0"/>
      <p:bldP spid="30736" grpId="0" autoUpdateAnimBg="0"/>
      <p:bldP spid="30737" grpId="0" animBg="1"/>
      <p:bldP spid="30738" grpId="0" animBg="1"/>
      <p:bldP spid="30739" grpId="0" animBg="1"/>
      <p:bldP spid="30741" grpId="0" animBg="1"/>
      <p:bldP spid="30746" grpId="0" animBg="1"/>
      <p:bldP spid="30752" grpId="0" animBg="1"/>
      <p:bldP spid="30765" grpId="0" autoUpdateAnimBg="0"/>
      <p:bldP spid="30766" grpId="0" autoUpdateAnimBg="0"/>
      <p:bldP spid="30767" grpId="0" autoUpdateAnimBg="0"/>
      <p:bldP spid="30768" grpId="0" autoUpdateAnimBg="0"/>
      <p:bldP spid="30774" grpId="0" autoUpdateAnimBg="0"/>
      <p:bldP spid="30782" grpId="0" autoUpdateAnimBg="0"/>
      <p:bldP spid="30783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2" grpId="0" animBg="1"/>
      <p:bldP spid="3" grpId="0"/>
      <p:bldP spid="71" grpId="0"/>
      <p:bldP spid="4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38100">
          <a:solidFill>
            <a:srgbClr val="0033CC"/>
          </a:solidFill>
          <a:prstDash val="solid"/>
          <a:headEnd type="none" w="med" len="med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prstDash val="solid"/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defRPr sz="140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8464</TotalTime>
  <Words>4046</Words>
  <Application>Microsoft Office PowerPoint</Application>
  <PresentationFormat>On-screen Show (4:3)</PresentationFormat>
  <Paragraphs>1015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Adobe Caslon Pro Bold</vt:lpstr>
      <vt:lpstr>Arial</vt:lpstr>
      <vt:lpstr>Calibri</vt:lpstr>
      <vt:lpstr>Franklin Gothic Book</vt:lpstr>
      <vt:lpstr>Franklin Gothic Medium</vt:lpstr>
      <vt:lpstr>Garamond</vt:lpstr>
      <vt:lpstr>Georgia</vt:lpstr>
      <vt:lpstr>Monotype Corsiva</vt:lpstr>
      <vt:lpstr>New Century Schoolbook</vt:lpstr>
      <vt:lpstr>Times</vt:lpstr>
      <vt:lpstr>Times New Roman</vt:lpstr>
      <vt:lpstr>Wingdings</vt:lpstr>
      <vt:lpstr>Wingdings 2</vt:lpstr>
      <vt:lpstr>Office Theme</vt:lpstr>
      <vt:lpstr>Flow</vt:lpstr>
      <vt:lpstr>CorelDRAW</vt:lpstr>
      <vt:lpstr>CE101  Engineering Drawing  Lec5: Projection of Planes </vt:lpstr>
      <vt:lpstr>Positions of Planes</vt:lpstr>
      <vt:lpstr>Terms Used In Projections of Planes</vt:lpstr>
      <vt:lpstr>Plane Parallel to An 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Plane Inclined to One RP and Perpendicular to Other RP</vt:lpstr>
      <vt:lpstr>Plane Inclined to One RP and Perpendicular to Other RP</vt:lpstr>
      <vt:lpstr>Plane Inclined to One RP and Perpendicular to Other RP</vt:lpstr>
      <vt:lpstr>PowerPoint Presentation</vt:lpstr>
      <vt:lpstr>PowerPoint Presentation</vt:lpstr>
      <vt:lpstr>PowerPoint Presentation</vt:lpstr>
      <vt:lpstr>PowerPoint Presentation</vt:lpstr>
      <vt:lpstr>Plane Inclined to Both RPs</vt:lpstr>
      <vt:lpstr>Plane Inclined to Both RPs</vt:lpstr>
      <vt:lpstr>PowerPoint Presentation</vt:lpstr>
      <vt:lpstr>PowerPoint Presentation</vt:lpstr>
      <vt:lpstr>PowerPoint Presentation</vt:lpstr>
      <vt:lpstr>Plane Inclined to Both RPs</vt:lpstr>
      <vt:lpstr>Plane Inclined to Both RPs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senthilvelan laptop</dc:creator>
  <cp:lastModifiedBy>Pradnesh Kalkar</cp:lastModifiedBy>
  <cp:revision>433</cp:revision>
  <dcterms:created xsi:type="dcterms:W3CDTF">2006-08-16T00:00:00Z</dcterms:created>
  <dcterms:modified xsi:type="dcterms:W3CDTF">2019-11-11T12:14:06Z</dcterms:modified>
</cp:coreProperties>
</file>