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80" r:id="rId4"/>
    <p:sldId id="264" r:id="rId5"/>
    <p:sldId id="260" r:id="rId6"/>
    <p:sldId id="261" r:id="rId7"/>
    <p:sldId id="282" r:id="rId8"/>
    <p:sldId id="283" r:id="rId9"/>
    <p:sldId id="285" r:id="rId10"/>
    <p:sldId id="296" r:id="rId11"/>
    <p:sldId id="289" r:id="rId12"/>
    <p:sldId id="290" r:id="rId13"/>
    <p:sldId id="291" r:id="rId14"/>
    <p:sldId id="286" r:id="rId15"/>
    <p:sldId id="263" r:id="rId16"/>
    <p:sldId id="287" r:id="rId17"/>
    <p:sldId id="293" r:id="rId18"/>
    <p:sldId id="294" r:id="rId19"/>
    <p:sldId id="292" r:id="rId20"/>
    <p:sldId id="278" r:id="rId21"/>
    <p:sldId id="279" r:id="rId22"/>
    <p:sldId id="266" r:id="rId23"/>
    <p:sldId id="267" r:id="rId24"/>
    <p:sldId id="268" r:id="rId25"/>
    <p:sldId id="269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13F3"/>
    <a:srgbClr val="9900CC"/>
    <a:srgbClr val="008000"/>
    <a:srgbClr val="984807"/>
    <a:srgbClr val="C1B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3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31T11:13:48.448"/>
    </inkml:context>
    <inkml:brush xml:id="br0">
      <inkml:brushProperty name="width" value="0.05" units="cm"/>
      <inkml:brushProperty name="height" value="0.05" units="cm"/>
    </inkml:brush>
  </inkml:definitions>
  <inkml:traceGroup>
    <inkml:annotationXML>
      <emma:emma xmlns:emma="http://www.w3.org/2003/04/emma" version="1.0">
        <emma:interpretation id="{B3EB7330-FB9E-4809-BBA6-F2A2C87DB307}" emma:medium="tactile" emma:mode="ink">
          <msink:context xmlns:msink="http://schemas.microsoft.com/ink/2010/main" type="inkDrawing" rotatedBoundingBox="10409,10518 10431,10518 10431,10533 10409,10533" shapeName="Other"/>
        </emma:interpretation>
      </emma:emma>
    </inkml:annotationXML>
    <inkml:trace contextRef="#ctx0" brushRef="#br0">2442 7173 4883,'-11'0'1156,"0"0"-1156,11 0-1542,0 0-771,0 0 643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31T11:13:4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2442 7173 4883,'-11'0'1156,"0"0"-1156,11 0-1542,0 0-771,0 0 643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7-31T11:13:4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2442 7173 4883,'-11'0'1156,"0"0"-1156,11 0-1542,0 0-771,0 0 643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DB5E-88F7-40D6-9AA1-60A1A717924C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C8D50-9F1D-48DB-87B5-E1F9C850B6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C8D50-9F1D-48DB-87B5-E1F9C850B6F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8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B1973-DBC6-479D-9CA5-67570AF62EE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2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B1973-DBC6-479D-9CA5-67570AF62EE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9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C8D50-9F1D-48DB-87B5-E1F9C850B6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73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area elements using 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C8D50-9F1D-48DB-87B5-E1F9C850B6F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area elements using 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C8D50-9F1D-48DB-87B5-E1F9C850B6F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area elements using Note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C8D50-9F1D-48DB-87B5-E1F9C850B6F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05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C8D50-9F1D-48DB-87B5-E1F9C850B6F6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2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97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9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5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9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8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1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2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D0158-ADBD-491F-A644-1573C62680C1}" type="datetimeFigureOut">
              <a:rPr lang="en-US" smtClean="0"/>
              <a:t>8/2/2019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CE257-088B-4FD1-AC1C-4065048F17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2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50.png"/><Relationship Id="rId7" Type="http://schemas.openxmlformats.org/officeDocument/2006/relationships/image" Target="../media/image48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7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123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0.png"/><Relationship Id="rId4" Type="http://schemas.openxmlformats.org/officeDocument/2006/relationships/image" Target="../media/image460.png"/><Relationship Id="rId9" Type="http://schemas.openxmlformats.org/officeDocument/2006/relationships/image" Target="../media/image500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1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12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gif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2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4.png"/><Relationship Id="rId5" Type="http://schemas.openxmlformats.org/officeDocument/2006/relationships/image" Target="../media/image107.png"/><Relationship Id="rId15" Type="http://schemas.openxmlformats.org/officeDocument/2006/relationships/image" Target="../media/image3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.png"/><Relationship Id="rId14" Type="http://schemas.openxmlformats.org/officeDocument/2006/relationships/image" Target="../media/image1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341.png"/><Relationship Id="rId3" Type="http://schemas.openxmlformats.org/officeDocument/2006/relationships/image" Target="../media/image311.png"/><Relationship Id="rId7" Type="http://schemas.openxmlformats.org/officeDocument/2006/relationships/image" Target="../media/image109.png"/><Relationship Id="rId12" Type="http://schemas.openxmlformats.org/officeDocument/2006/relationships/image" Target="../media/image3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0.png"/><Relationship Id="rId5" Type="http://schemas.openxmlformats.org/officeDocument/2006/relationships/image" Target="../media/image107.png"/><Relationship Id="rId10" Type="http://schemas.openxmlformats.org/officeDocument/2006/relationships/image" Target="../media/image290.png"/><Relationship Id="rId4" Type="http://schemas.openxmlformats.org/officeDocument/2006/relationships/image" Target="../media/image320.png"/><Relationship Id="rId9" Type="http://schemas.openxmlformats.org/officeDocument/2006/relationships/image" Target="../media/image111.png"/><Relationship Id="rId14" Type="http://schemas.openxmlformats.org/officeDocument/2006/relationships/image" Target="../media/image3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10" Type="http://schemas.openxmlformats.org/officeDocument/2006/relationships/image" Target="../media/image61.png"/><Relationship Id="rId4" Type="http://schemas.openxmlformats.org/officeDocument/2006/relationships/image" Target="../media/image48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1.png"/><Relationship Id="rId5" Type="http://schemas.openxmlformats.org/officeDocument/2006/relationships/image" Target="../media/image4600.png"/><Relationship Id="rId4" Type="http://schemas.openxmlformats.org/officeDocument/2006/relationships/image" Target="../media/image45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7" Type="http://schemas.openxmlformats.org/officeDocument/2006/relationships/image" Target="../media/image41.png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01.png"/><Relationship Id="rId4" Type="http://schemas.openxmlformats.org/officeDocument/2006/relationships/image" Target="../media/image49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01.png"/><Relationship Id="rId4" Type="http://schemas.openxmlformats.org/officeDocument/2006/relationships/image" Target="../media/image49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71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7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60.png"/><Relationship Id="rId5" Type="http://schemas.openxmlformats.org/officeDocument/2006/relationships/image" Target="../media/image310.png"/><Relationship Id="rId10" Type="http://schemas.openxmlformats.org/officeDocument/2006/relationships/image" Target="../media/image161.png"/><Relationship Id="rId4" Type="http://schemas.openxmlformats.org/officeDocument/2006/relationships/image" Target="../media/image106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70.png"/><Relationship Id="rId5" Type="http://schemas.openxmlformats.org/officeDocument/2006/relationships/image" Target="../media/image113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PH101: PHYSICS1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5091" y="1904999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0000FF"/>
                </a:solidFill>
              </a:rPr>
              <a:t>Lecture 3</a:t>
            </a:r>
            <a:endParaRPr lang="en-US" sz="3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6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28800" y="5037145"/>
                <a:ext cx="1200365" cy="50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037145"/>
                <a:ext cx="1200365" cy="50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35980" y="1143000"/>
                <a:ext cx="1200365" cy="50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980" y="1143000"/>
                <a:ext cx="1200365" cy="5088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545593" y="1499482"/>
            <a:ext cx="4457752" cy="3568493"/>
            <a:chOff x="4161895" y="1264019"/>
            <a:chExt cx="3235315" cy="2589915"/>
          </a:xfrm>
        </p:grpSpPr>
        <p:sp>
          <p:nvSpPr>
            <p:cNvPr id="28" name="Oval 27"/>
            <p:cNvSpPr/>
            <p:nvPr/>
          </p:nvSpPr>
          <p:spPr>
            <a:xfrm>
              <a:off x="5502393" y="2390941"/>
              <a:ext cx="98008" cy="958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526018" y="2920424"/>
                  <a:ext cx="871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𝒀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018" y="2920424"/>
                  <a:ext cx="87119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 flipV="1">
              <a:off x="5015552" y="1264019"/>
              <a:ext cx="0" cy="1799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015552" y="3063734"/>
              <a:ext cx="18422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161895" y="3063734"/>
              <a:ext cx="853658" cy="790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065802" y="2716260"/>
                <a:ext cx="969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b="1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02" y="2716260"/>
                <a:ext cx="96981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5660" t="-10000" r="-31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3721797" y="3117593"/>
            <a:ext cx="826250" cy="861611"/>
            <a:chOff x="3557617" y="3599312"/>
            <a:chExt cx="826250" cy="861611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557617" y="3599312"/>
              <a:ext cx="753746" cy="86161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925970" y="3700000"/>
                  <a:ext cx="4578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970" y="3700000"/>
                  <a:ext cx="45789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1187305" y="2149710"/>
            <a:ext cx="3288246" cy="2332774"/>
            <a:chOff x="1187305" y="2378310"/>
            <a:chExt cx="3288246" cy="2332774"/>
          </a:xfrm>
        </p:grpSpPr>
        <p:grpSp>
          <p:nvGrpSpPr>
            <p:cNvPr id="58" name="Group 57"/>
            <p:cNvGrpSpPr/>
            <p:nvPr/>
          </p:nvGrpSpPr>
          <p:grpSpPr>
            <a:xfrm>
              <a:off x="1187305" y="2378310"/>
              <a:ext cx="3288238" cy="2332774"/>
              <a:chOff x="1187305" y="2378310"/>
              <a:chExt cx="3288238" cy="233277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2182996" y="2562976"/>
                <a:ext cx="2292547" cy="2148108"/>
                <a:chOff x="2182996" y="2562976"/>
                <a:chExt cx="2292547" cy="2148108"/>
              </a:xfrm>
            </p:grpSpPr>
            <p:sp>
              <p:nvSpPr>
                <p:cNvPr id="49" name="Freeform 48"/>
                <p:cNvSpPr/>
                <p:nvPr/>
              </p:nvSpPr>
              <p:spPr>
                <a:xfrm>
                  <a:off x="3700164" y="3786016"/>
                  <a:ext cx="304790" cy="151861"/>
                </a:xfrm>
                <a:custGeom>
                  <a:avLst/>
                  <a:gdLst>
                    <a:gd name="connsiteX0" fmla="*/ 0 w 272955"/>
                    <a:gd name="connsiteY0" fmla="*/ 152195 h 220434"/>
                    <a:gd name="connsiteX1" fmla="*/ 109182 w 272955"/>
                    <a:gd name="connsiteY1" fmla="*/ 29365 h 220434"/>
                    <a:gd name="connsiteX2" fmla="*/ 232012 w 272955"/>
                    <a:gd name="connsiteY2" fmla="*/ 15717 h 220434"/>
                    <a:gd name="connsiteX3" fmla="*/ 272955 w 272955"/>
                    <a:gd name="connsiteY3" fmla="*/ 220434 h 220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2955" h="220434">
                      <a:moveTo>
                        <a:pt x="0" y="152195"/>
                      </a:moveTo>
                      <a:cubicBezTo>
                        <a:pt x="35256" y="102153"/>
                        <a:pt x="70513" y="52111"/>
                        <a:pt x="109182" y="29365"/>
                      </a:cubicBezTo>
                      <a:cubicBezTo>
                        <a:pt x="147851" y="6619"/>
                        <a:pt x="204716" y="-16128"/>
                        <a:pt x="232012" y="15717"/>
                      </a:cubicBezTo>
                      <a:cubicBezTo>
                        <a:pt x="259308" y="47562"/>
                        <a:pt x="266131" y="133998"/>
                        <a:pt x="272955" y="220434"/>
                      </a:cubicBezTo>
                    </a:path>
                  </a:pathLst>
                </a:custGeom>
                <a:ln w="19050">
                  <a:solidFill>
                    <a:srgbClr val="1F1FED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3762120" y="3400161"/>
                      <a:ext cx="377758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62120" y="3400161"/>
                      <a:ext cx="377758" cy="369333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Connector 50"/>
                <p:cNvCxnSpPr/>
                <p:nvPr/>
              </p:nvCxnSpPr>
              <p:spPr>
                <a:xfrm>
                  <a:off x="3721797" y="4189000"/>
                  <a:ext cx="753746" cy="503279"/>
                </a:xfrm>
                <a:prstGeom prst="line">
                  <a:avLst/>
                </a:prstGeom>
                <a:ln w="25400">
                  <a:solidFill>
                    <a:srgbClr val="1F1FED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4456738" y="3357161"/>
                  <a:ext cx="0" cy="1353923"/>
                </a:xfrm>
                <a:prstGeom prst="line">
                  <a:avLst/>
                </a:prstGeom>
                <a:ln w="25400">
                  <a:solidFill>
                    <a:srgbClr val="1F1FED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3469031" y="4295562"/>
                      <a:ext cx="51868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1" smtClean="0">
                                <a:latin typeface="Cambria Math"/>
                                <a:ea typeface="Cambria Math"/>
                              </a:rPr>
                              <m:t>𝝋</m:t>
                            </m:r>
                          </m:oMath>
                        </m:oMathPara>
                      </a14:m>
                      <a:endParaRPr lang="en-US" sz="2000" b="1" dirty="0"/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031" y="4295562"/>
                      <a:ext cx="518688" cy="40011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4" name="Freeform 53"/>
                <p:cNvSpPr/>
                <p:nvPr/>
              </p:nvSpPr>
              <p:spPr>
                <a:xfrm>
                  <a:off x="3543156" y="4311487"/>
                  <a:ext cx="394894" cy="112971"/>
                </a:xfrm>
                <a:custGeom>
                  <a:avLst/>
                  <a:gdLst>
                    <a:gd name="connsiteX0" fmla="*/ 0 w 286603"/>
                    <a:gd name="connsiteY0" fmla="*/ 13648 h 81991"/>
                    <a:gd name="connsiteX1" fmla="*/ 177421 w 286603"/>
                    <a:gd name="connsiteY1" fmla="*/ 81887 h 81991"/>
                    <a:gd name="connsiteX2" fmla="*/ 286603 w 286603"/>
                    <a:gd name="connsiteY2" fmla="*/ 0 h 81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6603" h="81991">
                      <a:moveTo>
                        <a:pt x="0" y="13648"/>
                      </a:moveTo>
                      <a:cubicBezTo>
                        <a:pt x="64827" y="48905"/>
                        <a:pt x="129654" y="84162"/>
                        <a:pt x="177421" y="81887"/>
                      </a:cubicBezTo>
                      <a:cubicBezTo>
                        <a:pt x="225188" y="79612"/>
                        <a:pt x="255895" y="39806"/>
                        <a:pt x="286603" y="0"/>
                      </a:cubicBezTo>
                    </a:path>
                  </a:pathLst>
                </a:custGeom>
                <a:ln w="25400">
                  <a:solidFill>
                    <a:srgbClr val="1919ED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/>
                <p:cNvCxnSpPr>
                  <a:endCxn id="57" idx="3"/>
                </p:cNvCxnSpPr>
                <p:nvPr/>
              </p:nvCxnSpPr>
              <p:spPr>
                <a:xfrm flipH="1" flipV="1">
                  <a:off x="2182996" y="2562976"/>
                  <a:ext cx="1755054" cy="39877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1187305" y="2378310"/>
                    <a:ext cx="99569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 smtClean="0">
                                  <a:latin typeface="Cambria Math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305" y="2378310"/>
                    <a:ext cx="995691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9" name="Straight Connector 58"/>
            <p:cNvCxnSpPr/>
            <p:nvPr/>
          </p:nvCxnSpPr>
          <p:spPr>
            <a:xfrm>
              <a:off x="3721806" y="2827891"/>
              <a:ext cx="753745" cy="53988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Flowchart: Decision 62"/>
          <p:cNvSpPr/>
          <p:nvPr/>
        </p:nvSpPr>
        <p:spPr>
          <a:xfrm rot="19909429">
            <a:off x="3643149" y="2458536"/>
            <a:ext cx="1249890" cy="2426384"/>
          </a:xfrm>
          <a:prstGeom prst="flowChartDecision">
            <a:avLst/>
          </a:prstGeom>
          <a:solidFill>
            <a:schemeClr val="accent2">
              <a:lumMod val="75000"/>
              <a:alpha val="63000"/>
            </a:schemeClr>
          </a:solidFill>
          <a:ln>
            <a:noFill/>
          </a:ln>
          <a:scene3d>
            <a:camera prst="orthographicFront">
              <a:rot lat="0" lon="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2449165" y="2314307"/>
            <a:ext cx="2559807" cy="1353778"/>
            <a:chOff x="2456258" y="2547651"/>
            <a:chExt cx="2559807" cy="1353778"/>
          </a:xfrm>
        </p:grpSpPr>
        <p:sp>
          <p:nvSpPr>
            <p:cNvPr id="69" name="Oval 68"/>
            <p:cNvSpPr/>
            <p:nvPr/>
          </p:nvSpPr>
          <p:spPr>
            <a:xfrm>
              <a:off x="2456258" y="2547651"/>
              <a:ext cx="2559807" cy="838223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3721806" y="2827891"/>
              <a:ext cx="753745" cy="539882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736161" y="2817103"/>
              <a:ext cx="1063305" cy="381084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2543721" y="2812658"/>
              <a:ext cx="1176206" cy="1088771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4497183" y="3189138"/>
              <a:ext cx="403841" cy="163152"/>
            </a:xfrm>
            <a:prstGeom prst="straightConnector1">
              <a:avLst/>
            </a:prstGeom>
            <a:ln w="41275">
              <a:solidFill>
                <a:srgbClr val="4313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3989939" y="2698087"/>
            <a:ext cx="659208" cy="338554"/>
            <a:chOff x="4981276" y="2497272"/>
            <a:chExt cx="659208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010535" y="2497272"/>
                  <a:ext cx="62994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𝒅</m:t>
                        </m:r>
                        <m:r>
                          <a:rPr lang="en-US" sz="1600" b="1" i="1" smtClean="0"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535" y="2497272"/>
                  <a:ext cx="629949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Freeform 75"/>
            <p:cNvSpPr/>
            <p:nvPr/>
          </p:nvSpPr>
          <p:spPr>
            <a:xfrm>
              <a:off x="4981276" y="2512227"/>
              <a:ext cx="127446" cy="93681"/>
            </a:xfrm>
            <a:custGeom>
              <a:avLst/>
              <a:gdLst>
                <a:gd name="connsiteX0" fmla="*/ 0 w 127446"/>
                <a:gd name="connsiteY0" fmla="*/ 77118 h 93681"/>
                <a:gd name="connsiteX1" fmla="*/ 121186 w 127446"/>
                <a:gd name="connsiteY1" fmla="*/ 88135 h 93681"/>
                <a:gd name="connsiteX2" fmla="*/ 99152 w 127446"/>
                <a:gd name="connsiteY2" fmla="*/ 0 h 93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446" h="93681">
                  <a:moveTo>
                    <a:pt x="0" y="77118"/>
                  </a:moveTo>
                  <a:cubicBezTo>
                    <a:pt x="52330" y="89053"/>
                    <a:pt x="104661" y="100988"/>
                    <a:pt x="121186" y="88135"/>
                  </a:cubicBezTo>
                  <a:cubicBezTo>
                    <a:pt x="137711" y="75282"/>
                    <a:pt x="118431" y="37641"/>
                    <a:pt x="9915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5425470" y="2912605"/>
                <a:ext cx="107105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70" y="2912605"/>
                <a:ext cx="107105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/>
          <p:nvPr/>
        </p:nvCxnSpPr>
        <p:spPr>
          <a:xfrm flipV="1">
            <a:off x="4455690" y="3030393"/>
            <a:ext cx="752593" cy="9987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3708910" y="3051264"/>
            <a:ext cx="1449190" cy="92015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4765234" y="3196000"/>
                <a:ext cx="9140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en-US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34" y="3196000"/>
                <a:ext cx="91403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 78"/>
          <p:cNvSpPr/>
          <p:nvPr/>
        </p:nvSpPr>
        <p:spPr>
          <a:xfrm>
            <a:off x="4973107" y="3090079"/>
            <a:ext cx="815248" cy="77118"/>
          </a:xfrm>
          <a:custGeom>
            <a:avLst/>
            <a:gdLst>
              <a:gd name="connsiteX0" fmla="*/ 0 w 815248"/>
              <a:gd name="connsiteY0" fmla="*/ 0 h 77118"/>
              <a:gd name="connsiteX1" fmla="*/ 330506 w 815248"/>
              <a:gd name="connsiteY1" fmla="*/ 77118 h 77118"/>
              <a:gd name="connsiteX2" fmla="*/ 815248 w 815248"/>
              <a:gd name="connsiteY2" fmla="*/ 0 h 7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248" h="77118">
                <a:moveTo>
                  <a:pt x="0" y="0"/>
                </a:moveTo>
                <a:cubicBezTo>
                  <a:pt x="97315" y="38559"/>
                  <a:pt x="194631" y="77118"/>
                  <a:pt x="330506" y="77118"/>
                </a:cubicBezTo>
                <a:cubicBezTo>
                  <a:pt x="466381" y="77118"/>
                  <a:pt x="640814" y="38559"/>
                  <a:pt x="815248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ysDash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2217065" y="2684566"/>
            <a:ext cx="2413042" cy="369332"/>
            <a:chOff x="2217065" y="2913166"/>
            <a:chExt cx="241304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2217065" y="2913166"/>
                  <a:ext cx="1556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𝒓</m:t>
                      </m:r>
                      <m:func>
                        <m:func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func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𝑑</m:t>
                      </m:r>
                      <m:r>
                        <a:rPr lang="en-US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𝝋</m:t>
                      </m:r>
                      <m:r>
                        <m:rPr>
                          <m:nor/>
                        </m:rPr>
                        <a:rPr lang="en-US" b="1" dirty="0">
                          <a:solidFill>
                            <a:prstClr val="black"/>
                          </a:solidFill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</m:acc>
                    </m:oMath>
                  </a14:m>
                  <a:r>
                    <a:rPr lang="en-US" b="1" dirty="0" smtClean="0">
                      <a:solidFill>
                        <a:prstClr val="black"/>
                      </a:solidFill>
                    </a:rPr>
                    <a:t>  </a:t>
                  </a:r>
                  <a:endParaRPr lang="en-US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065" y="2913166"/>
                  <a:ext cx="155641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4918" r="-16078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 flipH="1" flipV="1">
              <a:off x="3524116" y="3144035"/>
              <a:ext cx="1105991" cy="12946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/>
          <p:cNvCxnSpPr/>
          <p:nvPr/>
        </p:nvCxnSpPr>
        <p:spPr>
          <a:xfrm flipV="1">
            <a:off x="4451814" y="2779640"/>
            <a:ext cx="347026" cy="3457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4493421" y="2954868"/>
            <a:ext cx="403841" cy="163152"/>
          </a:xfrm>
          <a:prstGeom prst="straightConnector1">
            <a:avLst/>
          </a:prstGeom>
          <a:ln w="41275">
            <a:solidFill>
              <a:srgbClr val="431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4245209" y="252652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𝒅𝒓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09" y="2526522"/>
                <a:ext cx="609600" cy="369332"/>
              </a:xfrm>
              <a:prstGeom prst="rect">
                <a:avLst/>
              </a:prstGeom>
              <a:blipFill rotWithShape="0">
                <a:blip r:embed="rId15"/>
                <a:stretch>
                  <a:fillRect t="-4918" r="-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V="1">
            <a:off x="4757884" y="2670180"/>
            <a:ext cx="403841" cy="163152"/>
          </a:xfrm>
          <a:prstGeom prst="straightConnector1">
            <a:avLst/>
          </a:prstGeom>
          <a:ln w="25400">
            <a:solidFill>
              <a:srgbClr val="431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V="1">
            <a:off x="4516610" y="2670180"/>
            <a:ext cx="634098" cy="44807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765234" y="2149710"/>
                <a:ext cx="15564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𝒓</m:t>
                    </m:r>
                    <m:func>
                      <m:funcPr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𝐬𝐢𝐧</m:t>
                        </m:r>
                      </m:fName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func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𝑑</m:t>
                    </m:r>
                    <m:r>
                      <a:rPr lang="en-US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𝝋</m:t>
                    </m:r>
                    <m:r>
                      <m:rPr>
                        <m:nor/>
                      </m:rPr>
                      <a:rPr lang="en-US" b="1" dirty="0">
                        <a:solidFill>
                          <a:prstClr val="black"/>
                        </a:solidFill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𝝋</m:t>
                        </m:r>
                      </m:e>
                    </m:acc>
                  </m:oMath>
                </a14:m>
                <a:r>
                  <a:rPr lang="en-US" b="1" dirty="0" smtClean="0">
                    <a:solidFill>
                      <a:prstClr val="black"/>
                    </a:solidFill>
                  </a:rPr>
                  <a:t>  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234" y="2149710"/>
                <a:ext cx="1556415" cy="369332"/>
              </a:xfrm>
              <a:prstGeom prst="rect">
                <a:avLst/>
              </a:prstGeom>
              <a:blipFill rotWithShape="0">
                <a:blip r:embed="rId16"/>
                <a:stretch>
                  <a:fillRect t="-5000" r="-160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Freeform 102"/>
          <p:cNvSpPr/>
          <p:nvPr/>
        </p:nvSpPr>
        <p:spPr>
          <a:xfrm>
            <a:off x="4927466" y="2409825"/>
            <a:ext cx="416059" cy="314325"/>
          </a:xfrm>
          <a:custGeom>
            <a:avLst/>
            <a:gdLst>
              <a:gd name="connsiteX0" fmla="*/ 44584 w 416059"/>
              <a:gd name="connsiteY0" fmla="*/ 314325 h 314325"/>
              <a:gd name="connsiteX1" fmla="*/ 25534 w 416059"/>
              <a:gd name="connsiteY1" fmla="*/ 114300 h 314325"/>
              <a:gd name="connsiteX2" fmla="*/ 349384 w 416059"/>
              <a:gd name="connsiteY2" fmla="*/ 57150 h 314325"/>
              <a:gd name="connsiteX3" fmla="*/ 416059 w 416059"/>
              <a:gd name="connsiteY3" fmla="*/ 0 h 314325"/>
              <a:gd name="connsiteX4" fmla="*/ 416059 w 416059"/>
              <a:gd name="connsiteY4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059" h="314325">
                <a:moveTo>
                  <a:pt x="44584" y="314325"/>
                </a:moveTo>
                <a:cubicBezTo>
                  <a:pt x="9659" y="235743"/>
                  <a:pt x="-25266" y="157162"/>
                  <a:pt x="25534" y="114300"/>
                </a:cubicBezTo>
                <a:cubicBezTo>
                  <a:pt x="76334" y="71438"/>
                  <a:pt x="284296" y="76200"/>
                  <a:pt x="349384" y="57150"/>
                </a:cubicBezTo>
                <a:cubicBezTo>
                  <a:pt x="414472" y="38100"/>
                  <a:pt x="416059" y="0"/>
                  <a:pt x="416059" y="0"/>
                </a:cubicBezTo>
                <a:lnTo>
                  <a:pt x="416059" y="0"/>
                </a:lnTo>
              </a:path>
            </a:pathLst>
          </a:custGeom>
          <a:noFill/>
          <a:ln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/>
          <p:nvPr/>
        </p:nvCxnSpPr>
        <p:spPr>
          <a:xfrm flipV="1">
            <a:off x="3733800" y="3512510"/>
            <a:ext cx="790320" cy="449891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460107" y="3184305"/>
            <a:ext cx="76015" cy="37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3105150" y="2129265"/>
            <a:ext cx="1417201" cy="2978252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4790412" y="3502746"/>
                <a:ext cx="762000" cy="413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𝜽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12" y="3502746"/>
                <a:ext cx="762000" cy="413062"/>
              </a:xfrm>
              <a:prstGeom prst="rect">
                <a:avLst/>
              </a:prstGeom>
              <a:blipFill rotWithShape="0">
                <a:blip r:embed="rId17"/>
                <a:stretch>
                  <a:fillRect t="-8955" r="-59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/>
          <p:cNvGrpSpPr/>
          <p:nvPr/>
        </p:nvGrpSpPr>
        <p:grpSpPr>
          <a:xfrm>
            <a:off x="3943350" y="3685237"/>
            <a:ext cx="537918" cy="381724"/>
            <a:chOff x="3943350" y="3913837"/>
            <a:chExt cx="537918" cy="381724"/>
          </a:xfrm>
        </p:grpSpPr>
        <p:sp>
          <p:nvSpPr>
            <p:cNvPr id="108" name="Freeform 107"/>
            <p:cNvSpPr/>
            <p:nvPr/>
          </p:nvSpPr>
          <p:spPr>
            <a:xfrm>
              <a:off x="3943350" y="3971925"/>
              <a:ext cx="69039" cy="85725"/>
            </a:xfrm>
            <a:custGeom>
              <a:avLst/>
              <a:gdLst>
                <a:gd name="connsiteX0" fmla="*/ 0 w 69039"/>
                <a:gd name="connsiteY0" fmla="*/ 0 h 85725"/>
                <a:gd name="connsiteX1" fmla="*/ 66675 w 69039"/>
                <a:gd name="connsiteY1" fmla="*/ 28575 h 85725"/>
                <a:gd name="connsiteX2" fmla="*/ 47625 w 69039"/>
                <a:gd name="connsiteY2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85725">
                  <a:moveTo>
                    <a:pt x="0" y="0"/>
                  </a:moveTo>
                  <a:cubicBezTo>
                    <a:pt x="29369" y="7144"/>
                    <a:pt x="58738" y="14288"/>
                    <a:pt x="66675" y="28575"/>
                  </a:cubicBezTo>
                  <a:cubicBezTo>
                    <a:pt x="74612" y="42862"/>
                    <a:pt x="61118" y="64293"/>
                    <a:pt x="47625" y="857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3963190" y="3926229"/>
                  <a:ext cx="5180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190" y="3926229"/>
                  <a:ext cx="518078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109"/>
            <p:cNvSpPr/>
            <p:nvPr/>
          </p:nvSpPr>
          <p:spPr>
            <a:xfrm>
              <a:off x="4048125" y="3913837"/>
              <a:ext cx="152400" cy="86663"/>
            </a:xfrm>
            <a:custGeom>
              <a:avLst/>
              <a:gdLst>
                <a:gd name="connsiteX0" fmla="*/ 152400 w 152400"/>
                <a:gd name="connsiteY0" fmla="*/ 86663 h 86663"/>
                <a:gd name="connsiteX1" fmla="*/ 76200 w 152400"/>
                <a:gd name="connsiteY1" fmla="*/ 938 h 86663"/>
                <a:gd name="connsiteX2" fmla="*/ 0 w 152400"/>
                <a:gd name="connsiteY2" fmla="*/ 48563 h 86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86663">
                  <a:moveTo>
                    <a:pt x="152400" y="86663"/>
                  </a:moveTo>
                  <a:cubicBezTo>
                    <a:pt x="127000" y="46975"/>
                    <a:pt x="101600" y="7288"/>
                    <a:pt x="76200" y="938"/>
                  </a:cubicBezTo>
                  <a:cubicBezTo>
                    <a:pt x="50800" y="-5412"/>
                    <a:pt x="25400" y="21575"/>
                    <a:pt x="0" y="48563"/>
                  </a:cubicBezTo>
                </a:path>
              </a:pathLst>
            </a:cu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>
            <a:off x="4530430" y="3389513"/>
            <a:ext cx="334477" cy="249749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120093" y="2686778"/>
            <a:ext cx="76015" cy="37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5208283" y="2481155"/>
            <a:ext cx="1669246" cy="413062"/>
            <a:chOff x="5208283" y="2709755"/>
            <a:chExt cx="1669246" cy="4130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6115529" y="2709755"/>
                  <a:ext cx="762000" cy="4130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  <m:acc>
                          <m:accPr>
                            <m:chr m:val="̂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acc>
                      </m:oMath>
                    </m:oMathPara>
                  </a14:m>
                  <a:endParaRPr lang="en-US" sz="20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529" y="2709755"/>
                  <a:ext cx="762000" cy="41306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8824" r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/>
            <p:cNvCxnSpPr>
              <a:endCxn id="116" idx="1"/>
            </p:cNvCxnSpPr>
            <p:nvPr/>
          </p:nvCxnSpPr>
          <p:spPr>
            <a:xfrm flipV="1">
              <a:off x="5208283" y="2916286"/>
              <a:ext cx="907246" cy="137164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344662" y="5715000"/>
                <a:ext cx="4542141" cy="47711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𝒓</m:t>
                          </m:r>
                        </m:e>
                      </m:acc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𝑑𝑟</m:t>
                      </m:r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</m:e>
                      </m:acc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>
                          <a:latin typeface="Cambria Math"/>
                          <a:ea typeface="Cambria Math"/>
                        </a:rPr>
                        <m:t>𝜃</m:t>
                      </m:r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acc>
                      <m:r>
                        <a:rPr lang="en-IN" sz="2400" b="1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𝜑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662" y="5715000"/>
                <a:ext cx="4542141" cy="477118"/>
              </a:xfrm>
              <a:prstGeom prst="rect">
                <a:avLst/>
              </a:prstGeom>
              <a:blipFill rotWithShape="1">
                <a:blip r:embed="rId20"/>
                <a:stretch>
                  <a:fillRect t="-3846" r="-10336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Path increment in spherical polar </a:t>
            </a:r>
            <a:r>
              <a:rPr lang="en-US" sz="3600" b="1" dirty="0" err="1" smtClean="0"/>
              <a:t>coord</a:t>
            </a:r>
            <a:r>
              <a:rPr lang="en-US" sz="3600" b="1" dirty="0" smtClean="0"/>
              <a:t>. 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6379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3" grpId="0" animBg="1"/>
      <p:bldP spid="68" grpId="0"/>
      <p:bldP spid="99" grpId="0"/>
      <p:bldP spid="102" grpId="0"/>
      <p:bldP spid="103" grpId="0" animBg="1"/>
      <p:bldP spid="106" grpId="0" animBg="1"/>
      <p:bldP spid="107" grpId="0"/>
      <p:bldP spid="10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Surface elements in spherical polar </a:t>
            </a:r>
            <a:r>
              <a:rPr lang="en-US" sz="3600" b="1" dirty="0" err="1" smtClean="0"/>
              <a:t>coord</a:t>
            </a:r>
            <a:r>
              <a:rPr lang="en-US" sz="3600" b="1" dirty="0" smtClean="0"/>
              <a:t>. 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3400" y="1057870"/>
                <a:ext cx="8077200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Three possibilities of surface area elements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2400" dirty="0" smtClean="0"/>
                  <a:t>): </a:t>
                </a:r>
              </a:p>
              <a:p>
                <a:pPr algn="ctr"/>
                <a:r>
                  <a:rPr lang="en-US" sz="2400" dirty="0"/>
                  <a:t>(</a:t>
                </a:r>
                <a:r>
                  <a:rPr lang="en-US" sz="2400" dirty="0" smtClean="0"/>
                  <a:t>a)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       </a:t>
                </a:r>
                <a:r>
                  <a:rPr lang="en-US" sz="2400" dirty="0" smtClean="0"/>
                  <a:t>(b)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400" b="1" i="1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1" i="1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        (c)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4313F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400" b="1" i="1">
                        <a:solidFill>
                          <a:srgbClr val="4313F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57870"/>
                <a:ext cx="8077200" cy="875176"/>
              </a:xfrm>
              <a:prstGeom prst="rect">
                <a:avLst/>
              </a:prstGeom>
              <a:blipFill>
                <a:blip r:embed="rId3"/>
                <a:stretch>
                  <a:fillRect l="-1208" t="-9790" b="-12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330" y="2965847"/>
                <a:ext cx="813299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 −1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0" y="2965847"/>
                <a:ext cx="8132996" cy="615553"/>
              </a:xfrm>
              <a:prstGeom prst="rect">
                <a:avLst/>
              </a:prstGeom>
              <a:blipFill>
                <a:blip r:embed="rId4"/>
                <a:stretch>
                  <a:fillRect t="-10891" b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3747390" y="3786833"/>
              <a:ext cx="8340" cy="375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3742676" y="3781583"/>
                <a:ext cx="17405" cy="1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425568" y="4291488"/>
                <a:ext cx="5035353" cy="807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nary>
                                <m:nary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nary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568" y="4291488"/>
                <a:ext cx="5035353" cy="8073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565881" y="3745468"/>
            <a:ext cx="7839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Very easy to see that this is correct as the total area of a sphere is given by: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57200" y="2362200"/>
                <a:ext cx="32120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(a) Area element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200"/>
                <a:ext cx="3212098" cy="461665"/>
              </a:xfrm>
              <a:prstGeom prst="rect">
                <a:avLst/>
              </a:prstGeom>
              <a:blipFill>
                <a:blip r:embed="rId7"/>
                <a:stretch>
                  <a:fillRect l="-2846" t="-10667" r="-4744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Surface elements in spherical polar </a:t>
            </a:r>
            <a:r>
              <a:rPr lang="en-US" sz="3600" b="1" dirty="0" err="1" smtClean="0"/>
              <a:t>coord</a:t>
            </a:r>
            <a:r>
              <a:rPr lang="en-US" sz="3600" b="1" dirty="0" smtClean="0"/>
              <a:t>. 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5794" y="1057870"/>
                <a:ext cx="8077200" cy="87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Three possibilities of surface area elements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2400" dirty="0" smtClean="0"/>
                  <a:t>): </a:t>
                </a:r>
              </a:p>
              <a:p>
                <a:pPr algn="ctr"/>
                <a:r>
                  <a:rPr lang="en-US" sz="2400" dirty="0"/>
                  <a:t>(</a:t>
                </a:r>
                <a:r>
                  <a:rPr lang="en-US" sz="2400" dirty="0" smtClean="0"/>
                  <a:t>a)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400" b="1" dirty="0" smtClean="0">
                    <a:solidFill>
                      <a:srgbClr val="FF0000"/>
                    </a:solidFill>
                  </a:rPr>
                  <a:t>        </a:t>
                </a:r>
                <a:r>
                  <a:rPr lang="en-US" sz="2400" dirty="0" smtClean="0"/>
                  <a:t>(b)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400" b="1" i="1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1" i="1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        (c)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4313F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400" b="1" i="1">
                        <a:solidFill>
                          <a:srgbClr val="4313F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4" y="1057870"/>
                <a:ext cx="8077200" cy="875176"/>
              </a:xfrm>
              <a:prstGeom prst="rect">
                <a:avLst/>
              </a:prstGeom>
              <a:blipFill>
                <a:blip r:embed="rId3"/>
                <a:stretch>
                  <a:fillRect l="-1132" t="-9790" b="-12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70890" y="3118247"/>
                <a:ext cx="5328959" cy="384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890" y="3118247"/>
                <a:ext cx="5328959" cy="384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/>
              <p14:cNvContentPartPr/>
              <p14:nvPr/>
            </p14:nvContentPartPr>
            <p14:xfrm>
              <a:off x="3747390" y="3786833"/>
              <a:ext cx="8340" cy="375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3742676" y="3781583"/>
                <a:ext cx="17405" cy="1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6200" y="2362200"/>
                <a:ext cx="8991600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(b) Area element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 smtClean="0"/>
                  <a:t>: </a:t>
                </a:r>
                <a:r>
                  <a:rPr lang="en-US" sz="2200" i="1" dirty="0" smtClean="0"/>
                  <a:t>Distances are covered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sz="2200" i="1" dirty="0" smtClean="0"/>
                  <a:t> directions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362200"/>
                <a:ext cx="8991600" cy="477118"/>
              </a:xfrm>
              <a:prstGeom prst="rect">
                <a:avLst/>
              </a:prstGeom>
              <a:blipFill>
                <a:blip r:embed="rId6"/>
                <a:stretch>
                  <a:fillRect l="-1085" t="-6410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6200" y="3957935"/>
                <a:ext cx="899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(c) Area element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4313F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sz="2400" dirty="0" smtClean="0"/>
                  <a:t>: </a:t>
                </a:r>
                <a:r>
                  <a:rPr lang="en-US" sz="2200" i="1" dirty="0" smtClean="0"/>
                  <a:t>Distances are covered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200" i="1" dirty="0" smtClean="0"/>
                  <a:t> directions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957935"/>
                <a:ext cx="8991600" cy="461665"/>
              </a:xfrm>
              <a:prstGeom prst="rect">
                <a:avLst/>
              </a:prstGeom>
              <a:blipFill>
                <a:blip r:embed="rId7"/>
                <a:stretch>
                  <a:fillRect l="-108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23290" y="4796815"/>
                <a:ext cx="4015843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290" y="4796815"/>
                <a:ext cx="4015843" cy="402226"/>
              </a:xfrm>
              <a:prstGeom prst="rect">
                <a:avLst/>
              </a:prstGeom>
              <a:blipFill>
                <a:blip r:embed="rId8"/>
                <a:stretch>
                  <a:fillRect l="-1520" t="-15152" r="-1079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8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3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Volume element in spherical polar </a:t>
            </a:r>
            <a:r>
              <a:rPr lang="en-US" sz="3600" b="1" dirty="0" err="1" smtClean="0"/>
              <a:t>coord</a:t>
            </a:r>
            <a:r>
              <a:rPr lang="en-US" sz="3600" b="1" dirty="0" smtClean="0"/>
              <a:t>.  </a:t>
            </a:r>
            <a:endParaRPr lang="en-US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/>
              <p14:cNvContentPartPr/>
              <p14:nvPr/>
            </p14:nvContentPartPr>
            <p14:xfrm>
              <a:off x="3747390" y="3786833"/>
              <a:ext cx="8340" cy="375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3742676" y="3781583"/>
                <a:ext cx="17405" cy="10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728" y="5410200"/>
                <a:ext cx="8991600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Volume element: </a:t>
                </a:r>
                <a:r>
                  <a:rPr lang="en-US" sz="2400" i="1" dirty="0" smtClean="0"/>
                  <a:t>Distances are covered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sz="2400" i="1" dirty="0" smtClean="0"/>
                  <a:t> directions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" y="5410200"/>
                <a:ext cx="8991600" cy="477118"/>
              </a:xfrm>
              <a:prstGeom prst="rect">
                <a:avLst/>
              </a:prstGeom>
              <a:blipFill>
                <a:blip r:embed="rId4"/>
                <a:stretch>
                  <a:fillRect l="-1017" t="-6410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71600" y="6019800"/>
                <a:ext cx="73114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000" b="0" i="1" smtClean="0">
                          <a:solidFill>
                            <a:srgbClr val="9900CC"/>
                          </a:solidFill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en-US" sz="2000" b="0" i="1" smtClean="0">
                          <a:solidFill>
                            <a:srgbClr val="99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</m:t>
                      </m:r>
                      <m:r>
                        <a:rPr lang="en-US" sz="20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0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019800"/>
                <a:ext cx="7311489" cy="307777"/>
              </a:xfrm>
              <a:prstGeom prst="rect">
                <a:avLst/>
              </a:prstGeom>
              <a:blipFill>
                <a:blip r:embed="rId5"/>
                <a:stretch>
                  <a:fillRect l="-751" t="-2000" r="-25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2" y="1066800"/>
            <a:ext cx="57054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8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Time derivatives of unit vectors  </a:t>
            </a:r>
            <a:endParaRPr lang="en-US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9771" y="1252743"/>
            <a:ext cx="910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Time derivatives of unit vectors in spherical coordinates: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2286000"/>
                <a:ext cx="7132465" cy="8930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286000"/>
                <a:ext cx="7132465" cy="893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6135" y="3505200"/>
                <a:ext cx="7493077" cy="957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35" y="3505200"/>
                <a:ext cx="7493077" cy="957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5480" y="4724400"/>
                <a:ext cx="8355813" cy="893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num>
                        <m:den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0" y="4724400"/>
                <a:ext cx="8355813" cy="8930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4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Velocity in spherical polar coordinate </a:t>
            </a:r>
            <a:endParaRPr lang="en-US" sz="36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676400" y="1442783"/>
            <a:ext cx="6705600" cy="3434017"/>
            <a:chOff x="1524000" y="1366583"/>
            <a:chExt cx="6705600" cy="34340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524000" y="1366583"/>
                  <a:ext cx="4648200" cy="3434017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𝑑𝑟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</m:acc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sz="2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𝜕𝜃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𝜕𝜑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̇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acc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</m:acc>
                              </m:e>
                            </m:func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400" b="0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𝑟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𝑟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  <m:acc>
                              <m:accPr>
                                <m:chr m:val="̇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</m:acc>
                          </m:e>
                        </m:func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</m:acc>
                      </m:oMath>
                    </m:oMathPara>
                  </a14:m>
                  <a:endParaRPr lang="en-US" sz="2400" b="0" dirty="0" smtClean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1366583"/>
                  <a:ext cx="4648200" cy="343401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Arrow 7"/>
            <p:cNvSpPr/>
            <p:nvPr/>
          </p:nvSpPr>
          <p:spPr>
            <a:xfrm>
              <a:off x="5715000" y="2970520"/>
              <a:ext cx="1066800" cy="421608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0" y="2983468"/>
              <a:ext cx="1371600" cy="369332"/>
            </a:xfrm>
            <a:prstGeom prst="rect">
              <a:avLst/>
            </a:prstGeom>
            <a:noFill/>
            <a:ln w="25400">
              <a:solidFill>
                <a:schemeClr val="accent1">
                  <a:shade val="95000"/>
                  <a:satMod val="10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Chain rule 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78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Acceleration in spherical polar coordinate 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27" y="1455484"/>
            <a:ext cx="8375473" cy="3543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2106297"/>
            <a:ext cx="85344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0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Acceleration in spherical polar coordinate 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27" y="1455484"/>
            <a:ext cx="8375473" cy="35437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2971800"/>
            <a:ext cx="85344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Acceleration in spherical polar coordinate 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27" y="1455484"/>
            <a:ext cx="8375473" cy="3543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800" y="3810000"/>
            <a:ext cx="8534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Acceleration in spherical polar coordinate 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27" y="1455484"/>
            <a:ext cx="8375473" cy="35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0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228600" y="930974"/>
            <a:ext cx="5174545" cy="4403026"/>
            <a:chOff x="1584266" y="2127824"/>
            <a:chExt cx="3755544" cy="3195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84266" y="4954088"/>
                  <a:ext cx="871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266" y="4954088"/>
                  <a:ext cx="87119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532982" y="2127824"/>
                  <a:ext cx="871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982" y="2127824"/>
                  <a:ext cx="8711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>
              <a:off x="2104495" y="2386549"/>
              <a:ext cx="3235315" cy="2589915"/>
              <a:chOff x="4161895" y="1264019"/>
              <a:chExt cx="3235315" cy="2589915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161895" y="1264019"/>
                <a:ext cx="3235315" cy="2589915"/>
                <a:chOff x="4161895" y="1264019"/>
                <a:chExt cx="3235315" cy="2589915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5486400" y="2370160"/>
                  <a:ext cx="152400" cy="152400"/>
                </a:xfrm>
                <a:prstGeom prst="ellipse">
                  <a:avLst/>
                </a:prstGeom>
                <a:solidFill>
                  <a:srgbClr val="2429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6526018" y="2920424"/>
                      <a:ext cx="8711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𝒀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6018" y="2920424"/>
                      <a:ext cx="871192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5015552" y="1264019"/>
                  <a:ext cx="0" cy="179971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5015552" y="3063734"/>
                  <a:ext cx="184229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4161895" y="3063734"/>
                  <a:ext cx="853658" cy="7902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5300783" y="2227746"/>
                    <a:ext cx="12732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0783" y="2227746"/>
                    <a:ext cx="127321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5" name="Group 54"/>
          <p:cNvGrpSpPr/>
          <p:nvPr/>
        </p:nvGrpSpPr>
        <p:grpSpPr>
          <a:xfrm>
            <a:off x="2020039" y="2972896"/>
            <a:ext cx="734941" cy="551287"/>
            <a:chOff x="4937646" y="2419505"/>
            <a:chExt cx="533400" cy="400110"/>
          </a:xfrm>
        </p:grpSpPr>
        <p:sp>
          <p:nvSpPr>
            <p:cNvPr id="53" name="Freeform 52"/>
            <p:cNvSpPr/>
            <p:nvPr/>
          </p:nvSpPr>
          <p:spPr>
            <a:xfrm>
              <a:off x="4995648" y="2689847"/>
              <a:ext cx="221208" cy="110217"/>
            </a:xfrm>
            <a:custGeom>
              <a:avLst/>
              <a:gdLst>
                <a:gd name="connsiteX0" fmla="*/ 0 w 272955"/>
                <a:gd name="connsiteY0" fmla="*/ 152195 h 220434"/>
                <a:gd name="connsiteX1" fmla="*/ 109182 w 272955"/>
                <a:gd name="connsiteY1" fmla="*/ 29365 h 220434"/>
                <a:gd name="connsiteX2" fmla="*/ 232012 w 272955"/>
                <a:gd name="connsiteY2" fmla="*/ 15717 h 220434"/>
                <a:gd name="connsiteX3" fmla="*/ 272955 w 272955"/>
                <a:gd name="connsiteY3" fmla="*/ 220434 h 22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955" h="220434">
                  <a:moveTo>
                    <a:pt x="0" y="152195"/>
                  </a:moveTo>
                  <a:cubicBezTo>
                    <a:pt x="35256" y="102153"/>
                    <a:pt x="70513" y="52111"/>
                    <a:pt x="109182" y="29365"/>
                  </a:cubicBezTo>
                  <a:cubicBezTo>
                    <a:pt x="147851" y="6619"/>
                    <a:pt x="204716" y="-16128"/>
                    <a:pt x="232012" y="15717"/>
                  </a:cubicBezTo>
                  <a:cubicBezTo>
                    <a:pt x="259308" y="47562"/>
                    <a:pt x="266131" y="133998"/>
                    <a:pt x="272955" y="220434"/>
                  </a:cubicBezTo>
                </a:path>
              </a:pathLst>
            </a:custGeom>
            <a:ln w="19050">
              <a:solidFill>
                <a:srgbClr val="1F1F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937646" y="2419505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646" y="2419505"/>
                  <a:ext cx="533400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2121597" y="2905567"/>
            <a:ext cx="802323" cy="861611"/>
            <a:chOff x="3557617" y="3599312"/>
            <a:chExt cx="802323" cy="861611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3557617" y="3599312"/>
              <a:ext cx="753746" cy="86161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681414" y="3887957"/>
                  <a:ext cx="678526" cy="551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414" y="3887957"/>
                  <a:ext cx="678526" cy="55128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1778535" y="2936544"/>
            <a:ext cx="1134705" cy="1500541"/>
            <a:chOff x="3176658" y="3610280"/>
            <a:chExt cx="1134705" cy="1500541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557617" y="4442119"/>
              <a:ext cx="753746" cy="503279"/>
            </a:xfrm>
            <a:prstGeom prst="line">
              <a:avLst/>
            </a:prstGeom>
            <a:ln w="25400">
              <a:solidFill>
                <a:srgbClr val="1F1F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92558" y="3610280"/>
              <a:ext cx="0" cy="1353923"/>
            </a:xfrm>
            <a:prstGeom prst="line">
              <a:avLst/>
            </a:prstGeom>
            <a:ln w="25400">
              <a:solidFill>
                <a:srgbClr val="1F1FE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176658" y="4559533"/>
                  <a:ext cx="629949" cy="551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658" y="4559533"/>
                  <a:ext cx="629949" cy="5512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Freeform 61"/>
            <p:cNvSpPr/>
            <p:nvPr/>
          </p:nvSpPr>
          <p:spPr>
            <a:xfrm>
              <a:off x="3378976" y="4564606"/>
              <a:ext cx="394894" cy="112971"/>
            </a:xfrm>
            <a:custGeom>
              <a:avLst/>
              <a:gdLst>
                <a:gd name="connsiteX0" fmla="*/ 0 w 286603"/>
                <a:gd name="connsiteY0" fmla="*/ 13648 h 81991"/>
                <a:gd name="connsiteX1" fmla="*/ 177421 w 286603"/>
                <a:gd name="connsiteY1" fmla="*/ 81887 h 81991"/>
                <a:gd name="connsiteX2" fmla="*/ 286603 w 286603"/>
                <a:gd name="connsiteY2" fmla="*/ 0 h 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81991">
                  <a:moveTo>
                    <a:pt x="0" y="13648"/>
                  </a:moveTo>
                  <a:cubicBezTo>
                    <a:pt x="64827" y="48905"/>
                    <a:pt x="129654" y="84162"/>
                    <a:pt x="177421" y="81887"/>
                  </a:cubicBezTo>
                  <a:cubicBezTo>
                    <a:pt x="225188" y="79612"/>
                    <a:pt x="255895" y="39806"/>
                    <a:pt x="286603" y="0"/>
                  </a:cubicBezTo>
                </a:path>
              </a:pathLst>
            </a:custGeom>
            <a:ln w="25400">
              <a:solidFill>
                <a:srgbClr val="1919E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Spherical polar coordinate system</a:t>
            </a:r>
            <a:endParaRPr lang="en-US" sz="3600" b="1" dirty="0"/>
          </a:p>
        </p:txBody>
      </p:sp>
      <p:sp>
        <p:nvSpPr>
          <p:cNvPr id="86" name="Oval 85"/>
          <p:cNvSpPr/>
          <p:nvPr/>
        </p:nvSpPr>
        <p:spPr>
          <a:xfrm>
            <a:off x="1143000" y="2704168"/>
            <a:ext cx="2020232" cy="2003052"/>
          </a:xfrm>
          <a:prstGeom prst="ellipse">
            <a:avLst/>
          </a:prstGeom>
          <a:gradFill flip="none" rotWithShape="1">
            <a:gsLst>
              <a:gs pos="0">
                <a:srgbClr val="03D4A8">
                  <a:alpha val="51000"/>
                </a:srgbClr>
              </a:gs>
              <a:gs pos="41000">
                <a:srgbClr val="21D6E0">
                  <a:alpha val="45000"/>
                </a:srgbClr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lowchart: Decision 89"/>
          <p:cNvSpPr/>
          <p:nvPr/>
        </p:nvSpPr>
        <p:spPr>
          <a:xfrm rot="19768586">
            <a:off x="1979108" y="1875922"/>
            <a:ext cx="1486514" cy="2984836"/>
          </a:xfrm>
          <a:prstGeom prst="flowChartDecision">
            <a:avLst/>
          </a:prstGeom>
          <a:solidFill>
            <a:schemeClr val="accent2">
              <a:lumMod val="75000"/>
              <a:alpha val="63000"/>
            </a:schemeClr>
          </a:solidFill>
          <a:ln>
            <a:noFill/>
          </a:ln>
          <a:scene3d>
            <a:camera prst="orthographicFront">
              <a:rot lat="0" lon="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628256" y="1823245"/>
            <a:ext cx="3060181" cy="1937365"/>
            <a:chOff x="2064276" y="2448750"/>
            <a:chExt cx="3060181" cy="1937365"/>
          </a:xfrm>
        </p:grpSpPr>
        <p:sp>
          <p:nvSpPr>
            <p:cNvPr id="93" name="Flowchart: Merge 92"/>
            <p:cNvSpPr/>
            <p:nvPr/>
          </p:nvSpPr>
          <p:spPr>
            <a:xfrm>
              <a:off x="2064276" y="2680648"/>
              <a:ext cx="3044672" cy="1705467"/>
            </a:xfrm>
            <a:prstGeom prst="flowChartMerge">
              <a:avLst/>
            </a:prstGeom>
            <a:gradFill>
              <a:gsLst>
                <a:gs pos="0">
                  <a:srgbClr val="FFF200"/>
                </a:gs>
                <a:gs pos="57000">
                  <a:srgbClr val="FF7A00">
                    <a:alpha val="71000"/>
                  </a:srgbClr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105220" y="2448750"/>
              <a:ext cx="3019237" cy="3001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981836" y="1752600"/>
                <a:ext cx="3933564" cy="453137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𝒓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Radial distance from origin</a:t>
                </a:r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36" y="1752600"/>
                <a:ext cx="3933564" cy="453137"/>
              </a:xfrm>
              <a:prstGeom prst="rect">
                <a:avLst/>
              </a:prstGeom>
              <a:blipFill rotWithShape="1">
                <a:blip r:embed="rId10"/>
                <a:stretch>
                  <a:fillRect b="-15789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981836" y="2386585"/>
                <a:ext cx="3850259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𝜽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Angle of radial vector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-axis. </a:t>
                </a:r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36" y="2386585"/>
                <a:ext cx="3850259" cy="369332"/>
              </a:xfrm>
              <a:prstGeom prst="rect">
                <a:avLst/>
              </a:prstGeom>
              <a:blipFill>
                <a:blip r:embed="rId11"/>
                <a:stretch>
                  <a:fillRect t="-8065" r="-789" b="-225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4981835" y="2963856"/>
                <a:ext cx="3850259" cy="64633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𝝋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→ </m:t>
                    </m:r>
                  </m:oMath>
                </a14:m>
                <a:r>
                  <a:rPr lang="en-US" dirty="0" smtClean="0"/>
                  <a:t>Angle between x-axis and the projection of radial vector in XY plane</a:t>
                </a:r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35" y="2963856"/>
                <a:ext cx="3850259" cy="646331"/>
              </a:xfrm>
              <a:prstGeom prst="rect">
                <a:avLst/>
              </a:prstGeom>
              <a:blipFill>
                <a:blip r:embed="rId12"/>
                <a:stretch>
                  <a:fillRect l="-1104" t="-3704" b="-12963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3505200" y="4343400"/>
                <a:ext cx="5524644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  <m:r>
                          <a:rPr lang="en-US" sz="2000" b="1" i="1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𝝋</m:t>
                        </m:r>
                      </m:e>
                    </m:d>
                  </m:oMath>
                </a14:m>
                <a:r>
                  <a:rPr lang="en-US" sz="2000" b="1" dirty="0" smtClean="0"/>
                  <a:t> is known as spherical polar coordinate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343400"/>
                <a:ext cx="5524644" cy="400110"/>
              </a:xfrm>
              <a:prstGeom prst="rect">
                <a:avLst/>
              </a:prstGeom>
              <a:blipFill rotWithShape="1">
                <a:blip r:embed="rId13"/>
                <a:stretch>
                  <a:fillRect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405770" y="5149334"/>
            <a:ext cx="6701302" cy="712462"/>
            <a:chOff x="405770" y="5149334"/>
            <a:chExt cx="6701302" cy="7124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965865" y="5149334"/>
                  <a:ext cx="614120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Note that point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r>
                    <a:rPr lang="en-US" dirty="0" smtClean="0"/>
                    <a:t> is at the intersection of three surfaces 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865" y="5149334"/>
                  <a:ext cx="6141207" cy="64633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94" t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05770" y="5492464"/>
                  <a:ext cx="49015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itchFamily="2" charset="2"/>
                    <a:buChar char="q"/>
                  </a:pPr>
                  <a:r>
                    <a:rPr lang="en-US" b="0" dirty="0" smtClean="0"/>
                    <a:t>A sphere  where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b="1" dirty="0" smtClean="0"/>
                    <a:t> Constant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70" y="5492464"/>
                  <a:ext cx="4901535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871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313509" y="6256059"/>
                <a:ext cx="5642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A half plane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-axis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𝝋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= constant </a:t>
                </a:r>
                <a:endParaRPr lang="en-US" b="1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9" y="6256059"/>
                <a:ext cx="5642192" cy="369332"/>
              </a:xfrm>
              <a:prstGeom prst="rect">
                <a:avLst/>
              </a:prstGeom>
              <a:blipFill>
                <a:blip r:embed="rId16"/>
                <a:stretch>
                  <a:fillRect l="-64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327337" y="5861796"/>
                <a:ext cx="4514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dirty="0" smtClean="0"/>
                  <a:t>A cone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= axis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b="1" dirty="0" smtClean="0"/>
                  <a:t>= constant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37" y="5861796"/>
                <a:ext cx="4514639" cy="369332"/>
              </a:xfrm>
              <a:prstGeom prst="rect">
                <a:avLst/>
              </a:prstGeom>
              <a:blipFill>
                <a:blip r:embed="rId17"/>
                <a:stretch>
                  <a:fillRect l="-94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5143644" y="5677129"/>
                <a:ext cx="3886200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Be careful, notations are different.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𝒓</m:t>
                    </m:r>
                  </m:oMath>
                </a14:m>
                <a:r>
                  <a:rPr lang="en-US" b="1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b="1" dirty="0" smtClean="0"/>
                  <a:t> are  not planer coordinate.</a:t>
                </a:r>
                <a:endParaRPr lang="en-US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644" y="5677129"/>
                <a:ext cx="3886200" cy="646331"/>
              </a:xfrm>
              <a:prstGeom prst="rect">
                <a:avLst/>
              </a:prstGeom>
              <a:blipFill rotWithShape="1">
                <a:blip r:embed="rId18"/>
                <a:stretch>
                  <a:fillRect l="-141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8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0" grpId="0" animBg="1"/>
      <p:bldP spid="97" grpId="0" animBg="1"/>
      <p:bldP spid="98" grpId="0" animBg="1"/>
      <p:bldP spid="100" grpId="0" animBg="1"/>
      <p:bldP spid="101" grpId="0" animBg="1"/>
      <p:bldP spid="104" grpId="0"/>
      <p:bldP spid="105" grpId="0"/>
      <p:bldP spid="10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Velocity Vector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4283167"/>
                <a:ext cx="7039896" cy="246343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/>
                            </a:rPr>
                            <m:t>𝒓</m:t>
                          </m:r>
                        </m:e>
                      </m:acc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𝑑𝑟</m:t>
                      </m:r>
                      <m:acc>
                        <m:accPr>
                          <m:chr m:val="̂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/>
                            </a:rPr>
                            <m:t>𝒓</m:t>
                          </m:r>
                        </m:e>
                      </m:acc>
                      <m:r>
                        <a:rPr lang="en-US" sz="2800" b="1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>
                          <a:latin typeface="Cambria Math"/>
                          <a:ea typeface="Cambria Math"/>
                        </a:rPr>
                        <m:t>𝜃</m:t>
                      </m:r>
                      <m:acc>
                        <m:accPr>
                          <m:chr m:val="̂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acc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US" sz="2800" b="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𝜑</m:t>
                      </m:r>
                      <m:r>
                        <m:rPr>
                          <m:nor/>
                        </m:rPr>
                        <a:rPr lang="en-US" sz="2800" b="1" dirty="0">
                          <a:solidFill>
                            <a:prstClr val="black"/>
                          </a:solidFill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</m:acc>
                    </m:oMath>
                  </m:oMathPara>
                </a14:m>
                <a:endParaRPr lang="en-US" sz="2800" b="1" dirty="0" smtClean="0"/>
              </a:p>
              <a:p>
                <a:endParaRPr lang="en-US" sz="24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𝑣</m:t>
                          </m:r>
                        </m:e>
                      </m:acc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IN" sz="2400" b="1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𝒕</m:t>
                          </m:r>
                        </m:den>
                      </m:f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𝑟𝑑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sz="240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</a:rPr>
                            <m:t>𝒗</m:t>
                          </m:r>
                        </m:e>
                      </m:acc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latin typeface="Cambria Math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</m:e>
                      </m:acc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0" i="1">
                          <a:latin typeface="Cambria Math"/>
                        </a:rPr>
                        <m:t>𝑟</m:t>
                      </m:r>
                      <m:acc>
                        <m:accPr>
                          <m:chr m:val="̇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0" i="1"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acc>
                            <m:accPr>
                              <m:chr m:val="̇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acc>
                        </m:e>
                      </m:func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283167"/>
                <a:ext cx="7039896" cy="2463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438400" y="710319"/>
            <a:ext cx="5029199" cy="3806775"/>
            <a:chOff x="2438400" y="710319"/>
            <a:chExt cx="5029199" cy="3806775"/>
          </a:xfrm>
        </p:grpSpPr>
        <p:grpSp>
          <p:nvGrpSpPr>
            <p:cNvPr id="6" name="Group 5"/>
            <p:cNvGrpSpPr/>
            <p:nvPr/>
          </p:nvGrpSpPr>
          <p:grpSpPr>
            <a:xfrm>
              <a:off x="2438400" y="710319"/>
              <a:ext cx="5029199" cy="3379962"/>
              <a:chOff x="1689754" y="2256228"/>
              <a:chExt cx="3650056" cy="24530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689754" y="4339980"/>
                    <a:ext cx="8711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9754" y="4339980"/>
                    <a:ext cx="87119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519312" y="2256228"/>
                    <a:ext cx="8711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𝒁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9312" y="2256228"/>
                    <a:ext cx="8711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oup 9"/>
              <p:cNvGrpSpPr/>
              <p:nvPr/>
            </p:nvGrpSpPr>
            <p:grpSpPr>
              <a:xfrm>
                <a:off x="2408704" y="2514952"/>
                <a:ext cx="2931106" cy="2156852"/>
                <a:chOff x="4466104" y="1392422"/>
                <a:chExt cx="2931106" cy="2156852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5486400" y="2370160"/>
                  <a:ext cx="152400" cy="152400"/>
                </a:xfrm>
                <a:prstGeom prst="ellipse">
                  <a:avLst/>
                </a:prstGeom>
                <a:solidFill>
                  <a:srgbClr val="2429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6526018" y="2920424"/>
                      <a:ext cx="8711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𝒀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6018" y="2920424"/>
                      <a:ext cx="871192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Straight Arrow Connector 13"/>
                <p:cNvCxnSpPr/>
                <p:nvPr/>
              </p:nvCxnSpPr>
              <p:spPr>
                <a:xfrm flipV="1">
                  <a:off x="5001882" y="1392422"/>
                  <a:ext cx="10426" cy="168910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5015552" y="3063734"/>
                  <a:ext cx="184229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4466104" y="3063734"/>
                  <a:ext cx="549449" cy="48554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6"/>
            <p:cNvGrpSpPr/>
            <p:nvPr/>
          </p:nvGrpSpPr>
          <p:grpSpPr>
            <a:xfrm>
              <a:off x="4084494" y="2575322"/>
              <a:ext cx="734941" cy="551287"/>
              <a:chOff x="4937646" y="2419505"/>
              <a:chExt cx="533400" cy="400110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4995648" y="2689847"/>
                <a:ext cx="221208" cy="110217"/>
              </a:xfrm>
              <a:custGeom>
                <a:avLst/>
                <a:gdLst>
                  <a:gd name="connsiteX0" fmla="*/ 0 w 272955"/>
                  <a:gd name="connsiteY0" fmla="*/ 152195 h 220434"/>
                  <a:gd name="connsiteX1" fmla="*/ 109182 w 272955"/>
                  <a:gd name="connsiteY1" fmla="*/ 29365 h 220434"/>
                  <a:gd name="connsiteX2" fmla="*/ 232012 w 272955"/>
                  <a:gd name="connsiteY2" fmla="*/ 15717 h 220434"/>
                  <a:gd name="connsiteX3" fmla="*/ 272955 w 272955"/>
                  <a:gd name="connsiteY3" fmla="*/ 220434 h 22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955" h="220434">
                    <a:moveTo>
                      <a:pt x="0" y="152195"/>
                    </a:moveTo>
                    <a:cubicBezTo>
                      <a:pt x="35256" y="102153"/>
                      <a:pt x="70513" y="52111"/>
                      <a:pt x="109182" y="29365"/>
                    </a:cubicBezTo>
                    <a:cubicBezTo>
                      <a:pt x="147851" y="6619"/>
                      <a:pt x="204716" y="-16128"/>
                      <a:pt x="232012" y="15717"/>
                    </a:cubicBezTo>
                    <a:cubicBezTo>
                      <a:pt x="259308" y="47562"/>
                      <a:pt x="266131" y="133998"/>
                      <a:pt x="272955" y="220434"/>
                    </a:cubicBezTo>
                  </a:path>
                </a:pathLst>
              </a:custGeom>
              <a:ln w="19050">
                <a:solidFill>
                  <a:srgbClr val="1F1FE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937646" y="2419505"/>
                    <a:ext cx="533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7646" y="2419505"/>
                    <a:ext cx="533400" cy="40011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86052" y="2507993"/>
              <a:ext cx="802323" cy="861611"/>
              <a:chOff x="3557617" y="3599312"/>
              <a:chExt cx="802323" cy="861611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3557617" y="3599312"/>
                <a:ext cx="753746" cy="8616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681414" y="3887957"/>
                    <a:ext cx="678526" cy="5512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latin typeface="Cambria Math"/>
                            </a:rPr>
                            <m:t>𝒓</m:t>
                          </m:r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1414" y="3887957"/>
                    <a:ext cx="678526" cy="551288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4045308" y="2538970"/>
              <a:ext cx="1143347" cy="1353923"/>
              <a:chOff x="3378976" y="3610280"/>
              <a:chExt cx="1143347" cy="135392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3557617" y="4442119"/>
                <a:ext cx="753746" cy="503279"/>
              </a:xfrm>
              <a:prstGeom prst="line">
                <a:avLst/>
              </a:prstGeom>
              <a:ln w="25400">
                <a:solidFill>
                  <a:srgbClr val="1F1FE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292558" y="3610280"/>
                <a:ext cx="0" cy="1353923"/>
              </a:xfrm>
              <a:prstGeom prst="line">
                <a:avLst/>
              </a:prstGeom>
              <a:ln w="25400">
                <a:solidFill>
                  <a:srgbClr val="1F1FED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892374" y="4263465"/>
                    <a:ext cx="629949" cy="5512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2374" y="4263465"/>
                    <a:ext cx="629949" cy="551288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Freeform 26"/>
              <p:cNvSpPr/>
              <p:nvPr/>
            </p:nvSpPr>
            <p:spPr>
              <a:xfrm>
                <a:off x="3378976" y="4564606"/>
                <a:ext cx="394894" cy="112971"/>
              </a:xfrm>
              <a:custGeom>
                <a:avLst/>
                <a:gdLst>
                  <a:gd name="connsiteX0" fmla="*/ 0 w 286603"/>
                  <a:gd name="connsiteY0" fmla="*/ 13648 h 81991"/>
                  <a:gd name="connsiteX1" fmla="*/ 177421 w 286603"/>
                  <a:gd name="connsiteY1" fmla="*/ 81887 h 81991"/>
                  <a:gd name="connsiteX2" fmla="*/ 286603 w 286603"/>
                  <a:gd name="connsiteY2" fmla="*/ 0 h 81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6603" h="81991">
                    <a:moveTo>
                      <a:pt x="0" y="13648"/>
                    </a:moveTo>
                    <a:cubicBezTo>
                      <a:pt x="64827" y="48905"/>
                      <a:pt x="129654" y="84162"/>
                      <a:pt x="177421" y="81887"/>
                    </a:cubicBezTo>
                    <a:cubicBezTo>
                      <a:pt x="225188" y="79612"/>
                      <a:pt x="255895" y="39806"/>
                      <a:pt x="286603" y="0"/>
                    </a:cubicBezTo>
                  </a:path>
                </a:pathLst>
              </a:custGeom>
              <a:ln w="25400">
                <a:solidFill>
                  <a:srgbClr val="1919ED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Oval 27"/>
            <p:cNvSpPr/>
            <p:nvPr/>
          </p:nvSpPr>
          <p:spPr>
            <a:xfrm>
              <a:off x="3356079" y="2316073"/>
              <a:ext cx="1867832" cy="1867832"/>
            </a:xfrm>
            <a:prstGeom prst="ellipse">
              <a:avLst/>
            </a:prstGeom>
            <a:gradFill flip="none" rotWithShape="1">
              <a:gsLst>
                <a:gs pos="0">
                  <a:srgbClr val="03D4A8">
                    <a:alpha val="51000"/>
                  </a:srgbClr>
                </a:gs>
                <a:gs pos="41000">
                  <a:srgbClr val="21D6E0">
                    <a:alpha val="45000"/>
                  </a:srgbClr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Decision 28"/>
            <p:cNvSpPr/>
            <p:nvPr/>
          </p:nvSpPr>
          <p:spPr>
            <a:xfrm rot="19768586">
              <a:off x="4109179" y="1532258"/>
              <a:ext cx="1486514" cy="2984836"/>
            </a:xfrm>
            <a:prstGeom prst="flowChartDecision">
              <a:avLst/>
            </a:prstGeom>
            <a:solidFill>
              <a:schemeClr val="accent2">
                <a:lumMod val="75000"/>
                <a:alpha val="63000"/>
              </a:schemeClr>
            </a:solidFill>
            <a:ln>
              <a:noFill/>
            </a:ln>
            <a:scene3d>
              <a:camera prst="orthographicFront">
                <a:rot lat="0" lon="9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692711" y="1425671"/>
              <a:ext cx="3060181" cy="1937365"/>
              <a:chOff x="2064276" y="2448750"/>
              <a:chExt cx="3060181" cy="1937365"/>
            </a:xfrm>
          </p:grpSpPr>
          <p:sp>
            <p:nvSpPr>
              <p:cNvPr id="31" name="Flowchart: Merge 30"/>
              <p:cNvSpPr/>
              <p:nvPr/>
            </p:nvSpPr>
            <p:spPr>
              <a:xfrm>
                <a:off x="2064276" y="2680648"/>
                <a:ext cx="3044672" cy="1705467"/>
              </a:xfrm>
              <a:prstGeom prst="flowChartMerge">
                <a:avLst/>
              </a:prstGeom>
              <a:gradFill>
                <a:gsLst>
                  <a:gs pos="0">
                    <a:srgbClr val="FFF200"/>
                  </a:gs>
                  <a:gs pos="57000">
                    <a:srgbClr val="FF7A00">
                      <a:alpha val="71000"/>
                    </a:srgbClr>
                  </a:gs>
                  <a:gs pos="70000">
                    <a:srgbClr val="FF0300"/>
                  </a:gs>
                  <a:gs pos="100000">
                    <a:srgbClr val="4D0808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105220" y="2448750"/>
                <a:ext cx="3019237" cy="30013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35" name="Straight Arrow Connector 34"/>
          <p:cNvCxnSpPr>
            <a:endCxn id="31" idx="3"/>
          </p:cNvCxnSpPr>
          <p:nvPr/>
        </p:nvCxnSpPr>
        <p:spPr>
          <a:xfrm flipV="1">
            <a:off x="4186054" y="2510303"/>
            <a:ext cx="790161" cy="860506"/>
          </a:xfrm>
          <a:prstGeom prst="straightConnector1">
            <a:avLst/>
          </a:prstGeom>
          <a:ln w="25400">
            <a:solidFill>
              <a:srgbClr val="4313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</p:cNvCxnSpPr>
          <p:nvPr/>
        </p:nvCxnSpPr>
        <p:spPr>
          <a:xfrm flipV="1">
            <a:off x="4976215" y="2083936"/>
            <a:ext cx="380584" cy="426367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33759" y="18091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𝑑𝑟</m:t>
                      </m:r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759" y="1809135"/>
                <a:ext cx="762000" cy="461665"/>
              </a:xfrm>
              <a:prstGeom prst="rect">
                <a:avLst/>
              </a:prstGeom>
              <a:blipFill>
                <a:blip r:embed="rId10"/>
                <a:stretch>
                  <a:fillRect l="-800" t="-3947" r="-4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4909172" y="2544096"/>
            <a:ext cx="1147079" cy="687821"/>
            <a:chOff x="4909172" y="2544096"/>
            <a:chExt cx="1147079" cy="687821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4909172" y="2544096"/>
              <a:ext cx="380584" cy="437507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294251" y="2818855"/>
                  <a:ext cx="762000" cy="4130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  <m:acc>
                          <m:accPr>
                            <m:chr m:val="̂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acc>
                      </m:oMath>
                    </m:oMathPara>
                  </a14:m>
                  <a:endParaRPr lang="en-US" sz="2000" b="1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251" y="2818855"/>
                  <a:ext cx="762000" cy="413062"/>
                </a:xfrm>
                <a:prstGeom prst="rect">
                  <a:avLst/>
                </a:prstGeom>
                <a:blipFill>
                  <a:blip r:embed="rId11"/>
                  <a:stretch>
                    <a:fillRect t="-8824" r="-568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Oval 47"/>
          <p:cNvSpPr/>
          <p:nvPr/>
        </p:nvSpPr>
        <p:spPr>
          <a:xfrm>
            <a:off x="4812891" y="2428147"/>
            <a:ext cx="231898" cy="231898"/>
          </a:xfrm>
          <a:prstGeom prst="ellipse">
            <a:avLst/>
          </a:prstGeom>
          <a:solidFill>
            <a:srgbClr val="431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559302" y="2485963"/>
            <a:ext cx="231898" cy="231898"/>
          </a:xfrm>
          <a:prstGeom prst="ellipse">
            <a:avLst/>
          </a:prstGeom>
          <a:solidFill>
            <a:srgbClr val="431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4928183" y="2516635"/>
            <a:ext cx="659098" cy="85277"/>
          </a:xfrm>
          <a:prstGeom prst="line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966287" y="2316073"/>
                <a:ext cx="5212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olidFill>
                      <a:prstClr val="black"/>
                    </a:solidFill>
                  </a:rPr>
                  <a:t>d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87" y="2316073"/>
                <a:ext cx="521297" cy="461665"/>
              </a:xfrm>
              <a:prstGeom prst="rect">
                <a:avLst/>
              </a:prstGeom>
              <a:blipFill>
                <a:blip r:embed="rId12"/>
                <a:stretch>
                  <a:fillRect l="-1882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reeform 54"/>
          <p:cNvSpPr/>
          <p:nvPr/>
        </p:nvSpPr>
        <p:spPr>
          <a:xfrm>
            <a:off x="5353665" y="2381703"/>
            <a:ext cx="796412" cy="132897"/>
          </a:xfrm>
          <a:custGeom>
            <a:avLst/>
            <a:gdLst>
              <a:gd name="connsiteX0" fmla="*/ 0 w 796412"/>
              <a:gd name="connsiteY0" fmla="*/ 132897 h 132897"/>
              <a:gd name="connsiteX1" fmla="*/ 471948 w 796412"/>
              <a:gd name="connsiteY1" fmla="*/ 162 h 132897"/>
              <a:gd name="connsiteX2" fmla="*/ 796412 w 796412"/>
              <a:gd name="connsiteY2" fmla="*/ 103401 h 132897"/>
              <a:gd name="connsiteX3" fmla="*/ 796412 w 796412"/>
              <a:gd name="connsiteY3" fmla="*/ 103401 h 13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412" h="132897">
                <a:moveTo>
                  <a:pt x="0" y="132897"/>
                </a:moveTo>
                <a:cubicBezTo>
                  <a:pt x="169606" y="68987"/>
                  <a:pt x="339213" y="5078"/>
                  <a:pt x="471948" y="162"/>
                </a:cubicBezTo>
                <a:cubicBezTo>
                  <a:pt x="604683" y="-4754"/>
                  <a:pt x="796412" y="103401"/>
                  <a:pt x="796412" y="103401"/>
                </a:cubicBezTo>
                <a:lnTo>
                  <a:pt x="796412" y="103401"/>
                </a:lnTo>
              </a:path>
            </a:pathLst>
          </a:cu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5005712" y="1251651"/>
            <a:ext cx="2954327" cy="1240827"/>
            <a:chOff x="5005712" y="1251651"/>
            <a:chExt cx="2954327" cy="1240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6162367" y="1657569"/>
                  <a:ext cx="179767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b="0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400" b="0" i="1">
                          <a:solidFill>
                            <a:prstClr val="black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400" b="0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𝜑</m:t>
                      </m:r>
                    </m:oMath>
                  </a14:m>
                  <a:r>
                    <a:rPr lang="en-US" sz="2400" dirty="0" smtClean="0">
                      <a:solidFill>
                        <a:prstClr val="black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</m:acc>
                    </m:oMath>
                  </a14:m>
                  <a:endParaRPr lang="en-US" sz="2400" b="1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367" y="1657569"/>
                  <a:ext cx="1797672" cy="461665"/>
                </a:xfrm>
                <a:prstGeom prst="rect">
                  <a:avLst/>
                </a:prstGeom>
                <a:blipFill>
                  <a:blip r:embed="rId13"/>
                  <a:stretch>
                    <a:fillRect t="-3947" r="-28136" b="-11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 flipV="1">
              <a:off x="5005712" y="2286000"/>
              <a:ext cx="480688" cy="2064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Freeform 60"/>
            <p:cNvSpPr/>
            <p:nvPr/>
          </p:nvSpPr>
          <p:spPr>
            <a:xfrm>
              <a:off x="5486400" y="1251651"/>
              <a:ext cx="1415845" cy="1019601"/>
            </a:xfrm>
            <a:custGeom>
              <a:avLst/>
              <a:gdLst>
                <a:gd name="connsiteX0" fmla="*/ 0 w 1415845"/>
                <a:gd name="connsiteY0" fmla="*/ 1019601 h 1019601"/>
                <a:gd name="connsiteX1" fmla="*/ 294968 w 1415845"/>
                <a:gd name="connsiteY1" fmla="*/ 886865 h 1019601"/>
                <a:gd name="connsiteX2" fmla="*/ 914400 w 1415845"/>
                <a:gd name="connsiteY2" fmla="*/ 282181 h 1019601"/>
                <a:gd name="connsiteX3" fmla="*/ 914400 w 1415845"/>
                <a:gd name="connsiteY3" fmla="*/ 282181 h 1019601"/>
                <a:gd name="connsiteX4" fmla="*/ 1165123 w 1415845"/>
                <a:gd name="connsiteY4" fmla="*/ 1962 h 1019601"/>
                <a:gd name="connsiteX5" fmla="*/ 1415845 w 1415845"/>
                <a:gd name="connsiteY5" fmla="*/ 444414 h 101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5845" h="1019601">
                  <a:moveTo>
                    <a:pt x="0" y="1019601"/>
                  </a:moveTo>
                  <a:cubicBezTo>
                    <a:pt x="71284" y="1014684"/>
                    <a:pt x="142568" y="1009768"/>
                    <a:pt x="294968" y="886865"/>
                  </a:cubicBezTo>
                  <a:cubicBezTo>
                    <a:pt x="447368" y="763962"/>
                    <a:pt x="914400" y="282181"/>
                    <a:pt x="914400" y="282181"/>
                  </a:cubicBezTo>
                  <a:lnTo>
                    <a:pt x="914400" y="282181"/>
                  </a:lnTo>
                  <a:cubicBezTo>
                    <a:pt x="956187" y="235478"/>
                    <a:pt x="1081549" y="-25077"/>
                    <a:pt x="1165123" y="1962"/>
                  </a:cubicBezTo>
                  <a:cubicBezTo>
                    <a:pt x="1248697" y="29001"/>
                    <a:pt x="1332271" y="236707"/>
                    <a:pt x="1415845" y="444414"/>
                  </a:cubicBezTo>
                </a:path>
              </a:pathLst>
            </a:custGeom>
            <a:ln w="25400"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52400" y="1143000"/>
                <a:ext cx="2723855" cy="161775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Elementary displacement in arbitrary direction d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sz="2400" b="1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d</m:t>
                    </m:r>
                    <m:r>
                      <m:rPr>
                        <m:nor/>
                      </m:rPr>
                      <a:rPr lang="en-IN" sz="2400" b="0" i="0" dirty="0" smtClean="0">
                        <a:solidFill>
                          <a:prstClr val="black"/>
                        </a:solidFill>
                        <a:sym typeface="Symbol" panose="05050102010706020507" pitchFamily="18" charset="2"/>
                      </a:rPr>
                      <m:t>t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2723855" cy="1617751"/>
              </a:xfrm>
              <a:prstGeom prst="rect">
                <a:avLst/>
              </a:prstGeom>
              <a:blipFill>
                <a:blip r:embed="rId14"/>
                <a:stretch>
                  <a:fillRect l="-3356" t="-3019" r="-2908" b="-4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89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Done!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447800"/>
            <a:ext cx="655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>
                <a:latin typeface="Chiller" panose="04020404031007020602" pitchFamily="82" charset="0"/>
              </a:rPr>
              <a:t>Well, We are done with the</a:t>
            </a:r>
            <a:r>
              <a:rPr lang="en-IN" sz="4400" dirty="0">
                <a:latin typeface="Chiller" panose="04020404031007020602" pitchFamily="82" charset="0"/>
              </a:rPr>
              <a:t> necessary</a:t>
            </a:r>
            <a:r>
              <a:rPr lang="en-IN" sz="4400" dirty="0" smtClean="0">
                <a:latin typeface="Chiller" panose="04020404031007020602" pitchFamily="82" charset="0"/>
              </a:rPr>
              <a:t> </a:t>
            </a:r>
          </a:p>
          <a:p>
            <a:r>
              <a:rPr lang="en-IN" sz="4400" dirty="0" smtClean="0">
                <a:latin typeface="Chiller" panose="04020404031007020602" pitchFamily="82" charset="0"/>
              </a:rPr>
              <a:t>mathematical concepts</a:t>
            </a:r>
            <a:r>
              <a:rPr lang="en-IN" sz="4400" dirty="0" smtClean="0"/>
              <a:t>!</a:t>
            </a: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3429000"/>
            <a:ext cx="6133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solidFill>
                  <a:srgbClr val="FF0000"/>
                </a:solidFill>
                <a:latin typeface="Bradley Hand ITC" panose="03070402050302030203" pitchFamily="66" charset="0"/>
              </a:rPr>
              <a:t>Ok, Now in to Physics!</a:t>
            </a:r>
            <a:endParaRPr lang="en-IN" sz="48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53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Work in 1D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81000" y="1462048"/>
                <a:ext cx="4191000" cy="2308324"/>
              </a:xfrm>
              <a:prstGeom prst="rect">
                <a:avLst/>
              </a:prstGeom>
              <a:noFill/>
              <a:ln w="25400">
                <a:solidFill>
                  <a:srgbClr val="4313F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dirty="0" smtClean="0"/>
                  <a:t>Elementary work done when a particle moves in 1D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 smtClean="0"/>
                  <a:t> to </a:t>
                </a:r>
                <a:endParaRPr lang="en-US" sz="2000" b="0" i="1" dirty="0" smtClean="0">
                  <a:latin typeface="Cambria Math"/>
                </a:endParaRP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000" dirty="0" smtClean="0"/>
                  <a:t>,</a:t>
                </a:r>
              </a:p>
              <a:p>
                <a:endParaRPr lang="en-US" sz="2000" b="0" i="1" dirty="0" smtClean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𝒅𝑾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</a:rPr>
                      <m:t>𝒅𝒙</m:t>
                    </m:r>
                  </m:oMath>
                </a14:m>
                <a:r>
                  <a:rPr lang="en-US" sz="2400" b="1" dirty="0" smtClean="0"/>
                  <a:t> </a:t>
                </a:r>
              </a:p>
              <a:p>
                <a:r>
                  <a:rPr lang="en-US" sz="2000" dirty="0" smtClean="0"/>
                  <a:t>Geometrically, it is the shaded area as shown.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62048"/>
                <a:ext cx="4191000" cy="2308324"/>
              </a:xfrm>
              <a:prstGeom prst="rect">
                <a:avLst/>
              </a:prstGeom>
              <a:blipFill>
                <a:blip r:embed="rId3"/>
                <a:stretch>
                  <a:fillRect l="-1302" t="-1047" b="-3403"/>
                </a:stretch>
              </a:blipFill>
              <a:ln w="25400">
                <a:solidFill>
                  <a:srgbClr val="4313F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61335" y="4054618"/>
                <a:ext cx="4191000" cy="1550296"/>
              </a:xfrm>
              <a:prstGeom prst="rect">
                <a:avLst/>
              </a:prstGeom>
              <a:noFill/>
              <a:ln w="25400">
                <a:solidFill>
                  <a:srgbClr val="4313F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dirty="0" smtClean="0"/>
                  <a:t>Total work done by the force when a particle moves from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𝑾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5" y="4054618"/>
                <a:ext cx="4191000" cy="1550296"/>
              </a:xfrm>
              <a:prstGeom prst="rect">
                <a:avLst/>
              </a:prstGeom>
              <a:blipFill>
                <a:blip r:embed="rId4"/>
                <a:stretch>
                  <a:fillRect l="-1012" t="-1163"/>
                </a:stretch>
              </a:blipFill>
              <a:ln w="25400">
                <a:solidFill>
                  <a:srgbClr val="4313F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483510" y="1666568"/>
            <a:ext cx="3871452" cy="2823865"/>
            <a:chOff x="4483510" y="1666568"/>
            <a:chExt cx="3871452" cy="2823865"/>
          </a:xfrm>
        </p:grpSpPr>
        <p:cxnSp>
          <p:nvCxnSpPr>
            <p:cNvPr id="35" name="Straight Connector 34"/>
            <p:cNvCxnSpPr>
              <a:stCxn id="17" idx="0"/>
            </p:cNvCxnSpPr>
            <p:nvPr/>
          </p:nvCxnSpPr>
          <p:spPr>
            <a:xfrm>
              <a:off x="5919020" y="2843981"/>
              <a:ext cx="0" cy="125852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7" idx="3"/>
            </p:cNvCxnSpPr>
            <p:nvPr/>
          </p:nvCxnSpPr>
          <p:spPr>
            <a:xfrm>
              <a:off x="8101781" y="1885336"/>
              <a:ext cx="0" cy="221717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4483510" y="1666568"/>
              <a:ext cx="3871452" cy="2823865"/>
              <a:chOff x="4483510" y="1666568"/>
              <a:chExt cx="3871452" cy="2823865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4483510" y="1666568"/>
                <a:ext cx="3871452" cy="2823865"/>
                <a:chOff x="1676400" y="1447800"/>
                <a:chExt cx="3871452" cy="2823865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2514600" y="1447800"/>
                  <a:ext cx="0" cy="24384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499852" y="3883740"/>
                  <a:ext cx="3048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676400" y="2690187"/>
                      <a:ext cx="9906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400" y="2690187"/>
                      <a:ext cx="990600" cy="461665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733800" y="2057400"/>
                  <a:ext cx="0" cy="17784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200832" y="1905000"/>
                  <a:ext cx="0" cy="197874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Freeform 16"/>
                <p:cNvSpPr/>
                <p:nvPr/>
              </p:nvSpPr>
              <p:spPr>
                <a:xfrm>
                  <a:off x="3111910" y="1666568"/>
                  <a:ext cx="2182761" cy="958645"/>
                </a:xfrm>
                <a:custGeom>
                  <a:avLst/>
                  <a:gdLst>
                    <a:gd name="connsiteX0" fmla="*/ 0 w 2182761"/>
                    <a:gd name="connsiteY0" fmla="*/ 958645 h 958645"/>
                    <a:gd name="connsiteX1" fmla="*/ 811161 w 2182761"/>
                    <a:gd name="connsiteY1" fmla="*/ 339213 h 958645"/>
                    <a:gd name="connsiteX2" fmla="*/ 1666567 w 2182761"/>
                    <a:gd name="connsiteY2" fmla="*/ 191729 h 958645"/>
                    <a:gd name="connsiteX3" fmla="*/ 2182761 w 2182761"/>
                    <a:gd name="connsiteY3" fmla="*/ 0 h 9586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82761" h="958645">
                      <a:moveTo>
                        <a:pt x="0" y="958645"/>
                      </a:moveTo>
                      <a:cubicBezTo>
                        <a:pt x="266700" y="712838"/>
                        <a:pt x="533400" y="467032"/>
                        <a:pt x="811161" y="339213"/>
                      </a:cubicBezTo>
                      <a:cubicBezTo>
                        <a:pt x="1088922" y="211394"/>
                        <a:pt x="1437967" y="248264"/>
                        <a:pt x="1666567" y="191729"/>
                      </a:cubicBezTo>
                      <a:cubicBezTo>
                        <a:pt x="1895167" y="135193"/>
                        <a:pt x="2038964" y="67596"/>
                        <a:pt x="2182761" y="0"/>
                      </a:cubicBezTo>
                    </a:path>
                  </a:pathLst>
                </a:custGeom>
                <a:ln w="25400">
                  <a:solidFill>
                    <a:srgbClr val="4313F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338052" y="3729335"/>
                      <a:ext cx="68580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8052" y="3729335"/>
                      <a:ext cx="685800" cy="461665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812458" y="3810000"/>
                      <a:ext cx="121674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𝒅𝒙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2458" y="3810000"/>
                      <a:ext cx="1216742" cy="461665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Straight Connector 28"/>
              <p:cNvCxnSpPr/>
              <p:nvPr/>
            </p:nvCxnSpPr>
            <p:spPr>
              <a:xfrm flipH="1">
                <a:off x="6540910" y="2364658"/>
                <a:ext cx="467032" cy="521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6543368" y="2775155"/>
                <a:ext cx="467032" cy="521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6555658" y="3139787"/>
                <a:ext cx="467032" cy="521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>
                <a:off x="6555658" y="3426993"/>
                <a:ext cx="467032" cy="5211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673829" y="3956496"/>
                    <a:ext cx="5690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3829" y="3956496"/>
                    <a:ext cx="56904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7785920" y="3962400"/>
                    <a:ext cx="56904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5920" y="3962400"/>
                    <a:ext cx="56904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81000" y="5791200"/>
                <a:ext cx="740492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Geometrically it is the area between the curve and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axis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791200"/>
                <a:ext cx="7404920" cy="369332"/>
              </a:xfrm>
              <a:prstGeom prst="rect">
                <a:avLst/>
              </a:prstGeom>
              <a:blipFill>
                <a:blip r:embed="rId10"/>
                <a:stretch>
                  <a:fillRect l="-7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Work and potential energy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70386" y="2775154"/>
                <a:ext cx="8187813" cy="132343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b="1" dirty="0" smtClean="0"/>
                  <a:t>Work done by the particle = Change in its potential energy</a:t>
                </a:r>
              </a:p>
              <a:p>
                <a:r>
                  <a:rPr lang="en-US" sz="2000" dirty="0" smtClean="0"/>
                  <a:t> (if no energy is lost by dissipation like heat, sound etc.)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000" b="1" i="1">
                          <a:latin typeface="Cambria Math"/>
                        </a:rPr>
                        <m:t> </m:t>
                      </m:r>
                      <m:r>
                        <a:rPr lang="en-US" sz="2000" b="1" i="1">
                          <a:latin typeface="Cambria Math"/>
                        </a:rPr>
                        <m:t>𝒅𝒙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latin typeface="Cambria Math"/>
                        </a:rPr>
                        <m:t>𝒅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86" y="2775154"/>
                <a:ext cx="8187813" cy="1323439"/>
              </a:xfrm>
              <a:prstGeom prst="rect">
                <a:avLst/>
              </a:prstGeom>
              <a:blipFill>
                <a:blip r:embed="rId2"/>
                <a:stretch>
                  <a:fillRect l="-520" t="-13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7929" y="1219200"/>
                <a:ext cx="7543800" cy="70788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000" dirty="0" smtClean="0"/>
                  <a:t> Change in potential energy of particle due to displacement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000" dirty="0" smtClean="0"/>
                  <a:t> under the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29" y="1219200"/>
                <a:ext cx="7543800" cy="707886"/>
              </a:xfrm>
              <a:prstGeom prst="rect">
                <a:avLst/>
              </a:prstGeom>
              <a:blipFill>
                <a:blip r:embed="rId3"/>
                <a:stretch>
                  <a:fillRect l="-564" t="-2500" b="-125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53800" y="1988884"/>
                <a:ext cx="632460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𝒅𝒙</m:t>
                    </m:r>
                    <m:r>
                      <a:rPr lang="en-US" sz="2000" b="1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Work done on the particle by external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 dirty="0" smtClean="0"/>
                  <a:t>. Hence, work done by the Particle is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𝒅𝒙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00" y="1988884"/>
                <a:ext cx="6324600" cy="707886"/>
              </a:xfrm>
              <a:prstGeom prst="rect">
                <a:avLst/>
              </a:prstGeom>
              <a:blipFill>
                <a:blip r:embed="rId4"/>
                <a:stretch>
                  <a:fillRect l="-770" t="-3390" r="-1732" b="-135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6701" y="4267200"/>
                <a:ext cx="3242186" cy="109164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Rule of partial differential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1" y="4267200"/>
                <a:ext cx="3242186" cy="1091646"/>
              </a:xfrm>
              <a:prstGeom prst="rect">
                <a:avLst/>
              </a:prstGeom>
              <a:blipFill>
                <a:blip r:embed="rId5"/>
                <a:stretch>
                  <a:fillRect l="-1679" t="-163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0387" y="5486400"/>
                <a:ext cx="1939413" cy="95455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Thus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𝒅𝑼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𝒅</m:t>
                          </m:r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87" y="5486400"/>
                <a:ext cx="1939413" cy="954557"/>
              </a:xfrm>
              <a:prstGeom prst="rect">
                <a:avLst/>
              </a:prstGeom>
              <a:blipFill>
                <a:blip r:embed="rId6"/>
                <a:stretch>
                  <a:fillRect l="-2508"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4572000" y="5064722"/>
            <a:ext cx="4342171" cy="1754326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Conversely if  force is derivable from the scalar potential (known as conservative force)  then,</a:t>
            </a:r>
          </a:p>
          <a:p>
            <a:r>
              <a:rPr lang="en-US" b="1" dirty="0"/>
              <a:t>Work done </a:t>
            </a:r>
            <a:r>
              <a:rPr lang="en-US" b="1" dirty="0" smtClean="0"/>
              <a:t>by the particle = Change in its </a:t>
            </a:r>
            <a:r>
              <a:rPr lang="en-US" b="1" dirty="0"/>
              <a:t>potential energy</a:t>
            </a:r>
          </a:p>
          <a:p>
            <a:endParaRPr lang="en-US" dirty="0"/>
          </a:p>
        </p:txBody>
      </p:sp>
      <p:sp>
        <p:nvSpPr>
          <p:cNvPr id="44" name="Freeform 43"/>
          <p:cNvSpPr/>
          <p:nvPr/>
        </p:nvSpPr>
        <p:spPr>
          <a:xfrm>
            <a:off x="2182761" y="4070555"/>
            <a:ext cx="2492478" cy="2009660"/>
          </a:xfrm>
          <a:custGeom>
            <a:avLst/>
            <a:gdLst>
              <a:gd name="connsiteX0" fmla="*/ 0 w 2492478"/>
              <a:gd name="connsiteY0" fmla="*/ 1843548 h 2009660"/>
              <a:gd name="connsiteX1" fmla="*/ 1873045 w 2492478"/>
              <a:gd name="connsiteY1" fmla="*/ 1828800 h 2009660"/>
              <a:gd name="connsiteX2" fmla="*/ 2492478 w 2492478"/>
              <a:gd name="connsiteY2" fmla="*/ 0 h 200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2478" h="2009660">
                <a:moveTo>
                  <a:pt x="0" y="1843548"/>
                </a:moveTo>
                <a:cubicBezTo>
                  <a:pt x="728816" y="1989803"/>
                  <a:pt x="1457632" y="2136058"/>
                  <a:pt x="1873045" y="1828800"/>
                </a:cubicBezTo>
                <a:cubicBezTo>
                  <a:pt x="2288458" y="1521542"/>
                  <a:pt x="2390468" y="760771"/>
                  <a:pt x="2492478" y="0"/>
                </a:cubicBezTo>
              </a:path>
            </a:pathLst>
          </a:cu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Example: Harmonic potential energy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" y="1645720"/>
                <a:ext cx="3733800" cy="1139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b="1" dirty="0" smtClean="0"/>
                  <a:t>Harmonic potential energy: </a:t>
                </a:r>
              </a:p>
              <a:p>
                <a:r>
                  <a:rPr lang="en-US" sz="2000" dirty="0" smtClean="0"/>
                  <a:t>Have the form 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1" dirty="0" smtClean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45720"/>
                <a:ext cx="3733800" cy="1139607"/>
              </a:xfrm>
              <a:prstGeom prst="rect">
                <a:avLst/>
              </a:prstGeom>
              <a:blipFill>
                <a:blip r:embed="rId2"/>
                <a:stretch>
                  <a:fillRect l="-1631" t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5751871" y="1849087"/>
            <a:ext cx="1342103" cy="1720081"/>
          </a:xfrm>
          <a:custGeom>
            <a:avLst/>
            <a:gdLst>
              <a:gd name="connsiteX0" fmla="*/ 0 w 1342103"/>
              <a:gd name="connsiteY0" fmla="*/ 0 h 1720081"/>
              <a:gd name="connsiteX1" fmla="*/ 442452 w 1342103"/>
              <a:gd name="connsiteY1" fmla="*/ 1371600 h 1720081"/>
              <a:gd name="connsiteX2" fmla="*/ 811161 w 1342103"/>
              <a:gd name="connsiteY2" fmla="*/ 1622322 h 1720081"/>
              <a:gd name="connsiteX3" fmla="*/ 1342103 w 1342103"/>
              <a:gd name="connsiteY3" fmla="*/ 0 h 172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2103" h="1720081">
                <a:moveTo>
                  <a:pt x="0" y="0"/>
                </a:moveTo>
                <a:cubicBezTo>
                  <a:pt x="153629" y="550606"/>
                  <a:pt x="307259" y="1101213"/>
                  <a:pt x="442452" y="1371600"/>
                </a:cubicBezTo>
                <a:cubicBezTo>
                  <a:pt x="577646" y="1641987"/>
                  <a:pt x="661219" y="1850922"/>
                  <a:pt x="811161" y="1622322"/>
                </a:cubicBezTo>
                <a:cubicBezTo>
                  <a:pt x="961103" y="1393722"/>
                  <a:pt x="1151603" y="696861"/>
                  <a:pt x="1342103" y="0"/>
                </a:cubicBezTo>
              </a:path>
            </a:pathLst>
          </a:custGeom>
          <a:ln w="25400">
            <a:solidFill>
              <a:srgbClr val="431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22922" y="1512332"/>
            <a:ext cx="0" cy="20568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22922" y="3569168"/>
            <a:ext cx="1730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064939" y="1143000"/>
                <a:ext cx="673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39" y="1143000"/>
                <a:ext cx="673389" cy="369332"/>
              </a:xfrm>
              <a:prstGeom prst="rect">
                <a:avLst/>
              </a:prstGeom>
              <a:blipFill>
                <a:blip r:embed="rId3"/>
                <a:stretch>
                  <a:fillRect l="-8182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153400" y="3384502"/>
                <a:ext cx="372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384502"/>
                <a:ext cx="37279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130845" y="2467394"/>
                <a:ext cx="1545488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45" y="2467394"/>
                <a:ext cx="1545488" cy="483466"/>
              </a:xfrm>
              <a:prstGeom prst="rect">
                <a:avLst/>
              </a:prstGeom>
              <a:blipFill>
                <a:blip r:embed="rId5"/>
                <a:stretch>
                  <a:fillRect l="-3557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69794" y="2544880"/>
            <a:ext cx="5773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000" b="1" dirty="0" smtClean="0"/>
              <a:t>Why this particular potential energy?</a:t>
            </a:r>
          </a:p>
          <a:p>
            <a:r>
              <a:rPr lang="en-IN" sz="2000" dirty="0" smtClean="0"/>
              <a:t> Harmonic </a:t>
            </a:r>
            <a:r>
              <a:rPr lang="en-IN" sz="2000" dirty="0"/>
              <a:t>potential is very important in physics such as in the analysis of molecular </a:t>
            </a:r>
            <a:r>
              <a:rPr lang="en-IN" sz="2000" dirty="0" smtClean="0"/>
              <a:t>vibrations, thermal properties of solids, etc.</a:t>
            </a:r>
            <a:endParaRPr lang="en-US" sz="2000" dirty="0"/>
          </a:p>
        </p:txBody>
      </p:sp>
      <p:pic>
        <p:nvPicPr>
          <p:cNvPr id="22" name="Picture 2" descr="http://www.kshitij-iitjee.com/Study/Physics/Part1/Chapter13/44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6"/>
          <a:stretch/>
        </p:blipFill>
        <p:spPr bwMode="auto">
          <a:xfrm>
            <a:off x="1049794" y="4103558"/>
            <a:ext cx="1693500" cy="160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935" y="4282309"/>
            <a:ext cx="1534795" cy="12450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616570" y="5463718"/>
            <a:ext cx="216433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Spring model for Carbon dioxide </a:t>
            </a:r>
            <a:endParaRPr lang="en-IN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163252" y="5848572"/>
            <a:ext cx="1960947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Atoms within crystal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12397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1219200"/>
                <a:ext cx="5029200" cy="1476302"/>
              </a:xfrm>
              <a:prstGeom prst="rect">
                <a:avLst/>
              </a:prstGeom>
              <a:noFill/>
              <a:ln w="25400">
                <a:solidFill>
                  <a:srgbClr val="4313F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000" dirty="0" smtClean="0"/>
                  <a:t>Force corresponding to harmonic potential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𝒅</m:t>
                        </m:r>
                      </m:num>
                      <m:den>
                        <m:r>
                          <a:rPr lang="en-US" sz="2000" b="1" i="1" smtClean="0">
                            <a:latin typeface="Cambria Math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=−</m:t>
                    </m:r>
                    <m:r>
                      <a:rPr lang="en-US" sz="2000" b="1" i="1" smtClean="0">
                        <a:latin typeface="Cambria Math"/>
                      </a:rPr>
                      <m:t>𝒌𝒙</m:t>
                    </m:r>
                  </m:oMath>
                </a14:m>
                <a:r>
                  <a:rPr lang="en-US" sz="2000" dirty="0" smtClean="0"/>
                  <a:t>, follows Hook law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𝑘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is</m:t>
                      </m:r>
                      <m:r>
                        <a:rPr lang="en-US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spring</m:t>
                      </m:r>
                      <m:r>
                        <a:rPr lang="en-US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constant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19200"/>
                <a:ext cx="5029200" cy="1476302"/>
              </a:xfrm>
              <a:prstGeom prst="rect">
                <a:avLst/>
              </a:prstGeom>
              <a:blipFill>
                <a:blip r:embed="rId2"/>
                <a:stretch>
                  <a:fillRect l="-844" t="-1220" b="-2439"/>
                </a:stretch>
              </a:blipFill>
              <a:ln w="25400">
                <a:solidFill>
                  <a:srgbClr val="4313F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More on harmonic potential energy</a:t>
            </a:r>
            <a:endParaRPr lang="en-US" sz="3600" b="1" dirty="0"/>
          </a:p>
        </p:txBody>
      </p:sp>
      <p:sp>
        <p:nvSpPr>
          <p:cNvPr id="6" name="Freeform 5"/>
          <p:cNvSpPr/>
          <p:nvPr/>
        </p:nvSpPr>
        <p:spPr>
          <a:xfrm>
            <a:off x="5751871" y="1849087"/>
            <a:ext cx="1342103" cy="1720081"/>
          </a:xfrm>
          <a:custGeom>
            <a:avLst/>
            <a:gdLst>
              <a:gd name="connsiteX0" fmla="*/ 0 w 1342103"/>
              <a:gd name="connsiteY0" fmla="*/ 0 h 1720081"/>
              <a:gd name="connsiteX1" fmla="*/ 442452 w 1342103"/>
              <a:gd name="connsiteY1" fmla="*/ 1371600 h 1720081"/>
              <a:gd name="connsiteX2" fmla="*/ 811161 w 1342103"/>
              <a:gd name="connsiteY2" fmla="*/ 1622322 h 1720081"/>
              <a:gd name="connsiteX3" fmla="*/ 1342103 w 1342103"/>
              <a:gd name="connsiteY3" fmla="*/ 0 h 172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2103" h="1720081">
                <a:moveTo>
                  <a:pt x="0" y="0"/>
                </a:moveTo>
                <a:cubicBezTo>
                  <a:pt x="153629" y="550606"/>
                  <a:pt x="307259" y="1101213"/>
                  <a:pt x="442452" y="1371600"/>
                </a:cubicBezTo>
                <a:cubicBezTo>
                  <a:pt x="577646" y="1641987"/>
                  <a:pt x="661219" y="1850922"/>
                  <a:pt x="811161" y="1622322"/>
                </a:cubicBezTo>
                <a:cubicBezTo>
                  <a:pt x="961103" y="1393722"/>
                  <a:pt x="1151603" y="696861"/>
                  <a:pt x="1342103" y="0"/>
                </a:cubicBezTo>
              </a:path>
            </a:pathLst>
          </a:custGeom>
          <a:ln w="25400">
            <a:solidFill>
              <a:srgbClr val="4313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22922" y="1512332"/>
            <a:ext cx="0" cy="20568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422922" y="3569168"/>
            <a:ext cx="173047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064939" y="1143000"/>
                <a:ext cx="6733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939" y="1143000"/>
                <a:ext cx="673389" cy="369332"/>
              </a:xfrm>
              <a:prstGeom prst="rect">
                <a:avLst/>
              </a:prstGeom>
              <a:blipFill>
                <a:blip r:embed="rId3"/>
                <a:stretch>
                  <a:fillRect l="-8182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153400" y="3384502"/>
                <a:ext cx="372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3384502"/>
                <a:ext cx="37279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130845" y="2467394"/>
                <a:ext cx="1545488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𝑘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45" y="2467394"/>
                <a:ext cx="1545488" cy="483466"/>
              </a:xfrm>
              <a:prstGeom prst="rect">
                <a:avLst/>
              </a:prstGeom>
              <a:blipFill>
                <a:blip r:embed="rId5"/>
                <a:stretch>
                  <a:fillRect l="-3557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2984905"/>
                <a:ext cx="5029200" cy="2817181"/>
              </a:xfrm>
              <a:prstGeom prst="rect">
                <a:avLst/>
              </a:prstGeom>
              <a:noFill/>
              <a:ln w="25400">
                <a:solidFill>
                  <a:srgbClr val="4313F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000" dirty="0" smtClean="0"/>
                  <a:t>Equation of motion of particle under harmonic potential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=−</m:t>
                      </m:r>
                      <m:r>
                        <a:rPr lang="en-US" sz="2000" b="0" i="1" smtClean="0">
                          <a:latin typeface="Cambria Math"/>
                        </a:rPr>
                        <m:t>𝑘𝑥</m:t>
                      </m:r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=0   ;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Solution</m:t>
                      </m:r>
                      <m:r>
                        <a:rPr lang="en-US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is</m:t>
                      </m:r>
                      <m:r>
                        <a:rPr lang="en-US" sz="20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harmonic</m:t>
                      </m:r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=0      ;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Frequency</m:t>
                      </m:r>
                      <m:r>
                        <a:rPr lang="en-US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of</m:t>
                      </m:r>
                      <m:r>
                        <a:rPr lang="en-US" sz="2000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oscillation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.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84905"/>
                <a:ext cx="5029200" cy="2817181"/>
              </a:xfrm>
              <a:prstGeom prst="rect">
                <a:avLst/>
              </a:prstGeom>
              <a:blipFill>
                <a:blip r:embed="rId6"/>
                <a:stretch>
                  <a:fillRect l="-844" t="-858" b="-858"/>
                </a:stretch>
              </a:blipFill>
              <a:ln w="25400">
                <a:solidFill>
                  <a:srgbClr val="4313F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1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Summery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143000"/>
                <a:ext cx="7772400" cy="4572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000" dirty="0" smtClean="0"/>
                  <a:t>Transformation relations in spherical polar coordinate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𝒙</m:t>
                      </m:r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latin typeface="Cambria Math"/>
                        </a:rPr>
                        <m:t>𝒓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/>
                        </a:rPr>
                        <m:t>𝒚</m:t>
                      </m:r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latin typeface="Cambria Math"/>
                        </a:rPr>
                        <m:t>𝒓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func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sz="2000" b="1" i="1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</m:func>
                    </m:oMath>
                  </m:oMathPara>
                </a14:m>
                <a:endParaRPr lang="en-US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                                                               </m:t>
                    </m:r>
                    <m:r>
                      <a:rPr lang="en-US" sz="2000" b="1" i="1">
                        <a:latin typeface="Cambria Math"/>
                      </a:rPr>
                      <m:t>𝒛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𝒓</m:t>
                    </m:r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>
                            <a:latin typeface="Cambria Math"/>
                          </a:rPr>
                          <m:t>𝐜𝐨𝐬</m:t>
                        </m:r>
                      </m:fName>
                      <m:e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func>
                  </m:oMath>
                </a14:m>
                <a:r>
                  <a:rPr lang="en-US" sz="2000" dirty="0" smtClean="0"/>
                  <a:t> </a:t>
                </a:r>
              </a:p>
              <a:p>
                <a:endParaRPr lang="en-US" sz="2000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000" dirty="0" smtClean="0"/>
                  <a:t>Unit vectors in spherical polar and Cartesian system are related by </a:t>
                </a:r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000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</m:ac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000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𝑧</m:t>
                          </m:r>
                        </m:e>
                      </m:ac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000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</m:ac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𝜑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  <m:r>
                        <a:rPr lang="en-US" sz="2000" i="1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𝑧</m:t>
                          </m:r>
                        </m:e>
                      </m:ac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  <m:r>
                        <a:rPr lang="en-US" sz="2000" i="1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</m:ac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000" dirty="0" smtClean="0"/>
                  <a:t>Elementary length in spherical polar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𝑑𝑟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𝑟𝑑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𝑟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sz="2000" i="1">
                        <a:latin typeface="Cambria Math"/>
                      </a:rPr>
                      <m:t>𝑑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endParaRPr lang="en-US" sz="2000" dirty="0" smtClean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000" dirty="0" smtClean="0"/>
                  <a:t>Force can be derivable from scalar potential , in 1D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𝑈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7772400" cy="4572149"/>
              </a:xfrm>
              <a:prstGeom prst="rect">
                <a:avLst/>
              </a:prstGeom>
              <a:blipFill>
                <a:blip r:embed="rId2"/>
                <a:stretch>
                  <a:fillRect l="-706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3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90800"/>
            <a:ext cx="9144000" cy="9144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Questions please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1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Connection of spherical polar with Cartesian</a:t>
            </a:r>
            <a:endParaRPr lang="en-US" sz="36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28600" y="1676400"/>
            <a:ext cx="5174545" cy="4403026"/>
            <a:chOff x="228600" y="1676400"/>
            <a:chExt cx="5174545" cy="4403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28600" y="5570545"/>
                  <a:ext cx="1200365" cy="508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5570545"/>
                  <a:ext cx="1200365" cy="5088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535780" y="1676400"/>
                  <a:ext cx="1200365" cy="508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5780" y="1676400"/>
                  <a:ext cx="1200365" cy="5088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2770351" y="3556969"/>
              <a:ext cx="209983" cy="209983"/>
            </a:xfrm>
            <a:prstGeom prst="ellipse">
              <a:avLst/>
            </a:prstGeom>
            <a:solidFill>
              <a:srgbClr val="242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202780" y="4315146"/>
                  <a:ext cx="1200365" cy="5088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𝒀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780" y="4315146"/>
                  <a:ext cx="1200365" cy="5088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 flipV="1">
              <a:off x="2121597" y="2032882"/>
              <a:ext cx="0" cy="24797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121597" y="4512604"/>
              <a:ext cx="25383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945393" y="4512604"/>
              <a:ext cx="1176206" cy="10887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007271" y="3288268"/>
                  <a:ext cx="9902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4313F3"/>
                            </a:solidFill>
                            <a:latin typeface="Cambria Math"/>
                          </a:rPr>
                          <m:t>𝒛</m:t>
                        </m:r>
                        <m:r>
                          <a:rPr lang="en-US" b="1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271" y="3288268"/>
                  <a:ext cx="99024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2020039" y="3623698"/>
            <a:ext cx="865244" cy="861611"/>
            <a:chOff x="2020039" y="3623698"/>
            <a:chExt cx="865244" cy="861611"/>
          </a:xfrm>
        </p:grpSpPr>
        <p:grpSp>
          <p:nvGrpSpPr>
            <p:cNvPr id="19" name="Group 18"/>
            <p:cNvGrpSpPr/>
            <p:nvPr/>
          </p:nvGrpSpPr>
          <p:grpSpPr>
            <a:xfrm>
              <a:off x="2020039" y="3718325"/>
              <a:ext cx="734941" cy="551287"/>
              <a:chOff x="4937646" y="2419508"/>
              <a:chExt cx="533400" cy="400110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4995648" y="2689847"/>
                <a:ext cx="221208" cy="110217"/>
              </a:xfrm>
              <a:custGeom>
                <a:avLst/>
                <a:gdLst>
                  <a:gd name="connsiteX0" fmla="*/ 0 w 272955"/>
                  <a:gd name="connsiteY0" fmla="*/ 152195 h 220434"/>
                  <a:gd name="connsiteX1" fmla="*/ 109182 w 272955"/>
                  <a:gd name="connsiteY1" fmla="*/ 29365 h 220434"/>
                  <a:gd name="connsiteX2" fmla="*/ 232012 w 272955"/>
                  <a:gd name="connsiteY2" fmla="*/ 15717 h 220434"/>
                  <a:gd name="connsiteX3" fmla="*/ 272955 w 272955"/>
                  <a:gd name="connsiteY3" fmla="*/ 220434 h 220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2955" h="220434">
                    <a:moveTo>
                      <a:pt x="0" y="152195"/>
                    </a:moveTo>
                    <a:cubicBezTo>
                      <a:pt x="35256" y="102153"/>
                      <a:pt x="70513" y="52111"/>
                      <a:pt x="109182" y="29365"/>
                    </a:cubicBezTo>
                    <a:cubicBezTo>
                      <a:pt x="147851" y="6619"/>
                      <a:pt x="204716" y="-16128"/>
                      <a:pt x="232012" y="15717"/>
                    </a:cubicBezTo>
                    <a:cubicBezTo>
                      <a:pt x="259308" y="47562"/>
                      <a:pt x="266131" y="133998"/>
                      <a:pt x="272955" y="220434"/>
                    </a:cubicBezTo>
                  </a:path>
                </a:pathLst>
              </a:custGeom>
              <a:ln w="19050">
                <a:solidFill>
                  <a:srgbClr val="1F1FE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937646" y="2419508"/>
                    <a:ext cx="5334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7646" y="2419508"/>
                    <a:ext cx="533400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2131537" y="3623698"/>
              <a:ext cx="753746" cy="861611"/>
              <a:chOff x="3557617" y="3599312"/>
              <a:chExt cx="753746" cy="861611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557617" y="3599312"/>
                <a:ext cx="753746" cy="8616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846582" y="3975333"/>
                    <a:ext cx="348191" cy="37653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latin typeface="Cambria Math"/>
                            </a:rPr>
                            <m:t>𝒓</m:t>
                          </m:r>
                        </m:oMath>
                      </m:oMathPara>
                    </a14:m>
                    <a:endParaRPr lang="en-US" sz="2000" b="1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6582" y="3975333"/>
                    <a:ext cx="348191" cy="37653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6" name="Group 35"/>
          <p:cNvGrpSpPr/>
          <p:nvPr/>
        </p:nvGrpSpPr>
        <p:grpSpPr>
          <a:xfrm>
            <a:off x="1828800" y="4591892"/>
            <a:ext cx="629949" cy="551288"/>
            <a:chOff x="1828800" y="4591892"/>
            <a:chExt cx="629949" cy="551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828800" y="4591892"/>
                  <a:ext cx="629949" cy="551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591892"/>
                  <a:ext cx="629949" cy="5512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/>
            <p:cNvSpPr/>
            <p:nvPr/>
          </p:nvSpPr>
          <p:spPr>
            <a:xfrm>
              <a:off x="1942956" y="4616287"/>
              <a:ext cx="394894" cy="112971"/>
            </a:xfrm>
            <a:custGeom>
              <a:avLst/>
              <a:gdLst>
                <a:gd name="connsiteX0" fmla="*/ 0 w 286603"/>
                <a:gd name="connsiteY0" fmla="*/ 13648 h 81991"/>
                <a:gd name="connsiteX1" fmla="*/ 177421 w 286603"/>
                <a:gd name="connsiteY1" fmla="*/ 81887 h 81991"/>
                <a:gd name="connsiteX2" fmla="*/ 286603 w 286603"/>
                <a:gd name="connsiteY2" fmla="*/ 0 h 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81991">
                  <a:moveTo>
                    <a:pt x="0" y="13648"/>
                  </a:moveTo>
                  <a:cubicBezTo>
                    <a:pt x="64827" y="48905"/>
                    <a:pt x="129654" y="84162"/>
                    <a:pt x="177421" y="81887"/>
                  </a:cubicBezTo>
                  <a:cubicBezTo>
                    <a:pt x="225188" y="79612"/>
                    <a:pt x="255895" y="39806"/>
                    <a:pt x="286603" y="0"/>
                  </a:cubicBezTo>
                </a:path>
              </a:pathLst>
            </a:custGeom>
            <a:ln w="25400">
              <a:solidFill>
                <a:srgbClr val="1919E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63668" y="4514741"/>
            <a:ext cx="1572364" cy="500447"/>
            <a:chOff x="2863668" y="4514741"/>
            <a:chExt cx="1572364" cy="500447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2863668" y="4514741"/>
              <a:ext cx="476381" cy="462335"/>
            </a:xfrm>
            <a:prstGeom prst="line">
              <a:avLst/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047712" y="4632861"/>
                  <a:ext cx="1388320" cy="3823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8000"/>
                            </a:solidFill>
                            <a:latin typeface="Cambria Math"/>
                          </a:rPr>
                          <m:t>𝒓</m:t>
                        </m:r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func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8000"/>
                                </a:solidFill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/>
                                <a:ea typeface="Cambria Math"/>
                              </a:rPr>
                              <m:t>𝝋</m:t>
                            </m:r>
                          </m:e>
                        </m:fun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712" y="4632861"/>
                  <a:ext cx="1388320" cy="382327"/>
                </a:xfrm>
                <a:prstGeom prst="rect">
                  <a:avLst/>
                </a:prstGeom>
                <a:blipFill>
                  <a:blip r:embed="rId9"/>
                  <a:stretch>
                    <a:fillRect b="-31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553151" y="4953000"/>
            <a:ext cx="1342449" cy="369331"/>
            <a:chOff x="1553151" y="4953000"/>
            <a:chExt cx="1342449" cy="36933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594167" y="4990725"/>
              <a:ext cx="128315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553151" y="4953000"/>
                  <a:ext cx="1342449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func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𝝋</m:t>
                            </m:r>
                          </m:e>
                        </m:fun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151" y="4953000"/>
                  <a:ext cx="1342449" cy="369331"/>
                </a:xfrm>
                <a:prstGeom prst="rect">
                  <a:avLst/>
                </a:prstGeom>
                <a:blipFill>
                  <a:blip r:embed="rId10"/>
                  <a:stretch>
                    <a:fillRect r="-455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81600" y="1800232"/>
                <a:ext cx="3733800" cy="3345403"/>
              </a:xfrm>
              <a:prstGeom prst="rect">
                <a:avLst/>
              </a:prstGeom>
              <a:noFill/>
              <a:ln w="25400">
                <a:solidFill>
                  <a:srgbClr val="1919ED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Transformation relations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8000"/>
                          </a:solidFill>
                          <a:latin typeface="Cambria Math"/>
                        </a:rPr>
                        <m:t>𝒓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func>
                      <m:func>
                        <m:funcPr>
                          <m:ctrlP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008000"/>
                              </a:solidFill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8000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𝒓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func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313F3"/>
                          </a:solidFill>
                          <a:latin typeface="Cambria Math"/>
                        </a:rPr>
                        <m:t>𝒛</m:t>
                      </m:r>
                      <m:r>
                        <a:rPr lang="en-US" b="1" i="1" smtClean="0">
                          <a:solidFill>
                            <a:srgbClr val="4313F3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4313F3"/>
                          </a:solidFill>
                          <a:latin typeface="Cambria Math"/>
                        </a:rPr>
                        <m:t>𝒓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4313F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4313F3"/>
                              </a:solidFill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4313F3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r>
                  <a:rPr lang="en-US" b="1" dirty="0" smtClean="0"/>
                  <a:t>Hence,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𝒓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𝜽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𝐭𝐚𝐧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𝒚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latin typeface="Cambria Math"/>
                                          <a:ea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𝒛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𝐭𝐚𝐧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800232"/>
                <a:ext cx="3733800" cy="3345403"/>
              </a:xfrm>
              <a:prstGeom prst="rect">
                <a:avLst/>
              </a:prstGeom>
              <a:blipFill>
                <a:blip r:embed="rId11"/>
                <a:stretch>
                  <a:fillRect l="-972" t="-542"/>
                </a:stretch>
              </a:blipFill>
              <a:ln w="25400">
                <a:solidFill>
                  <a:srgbClr val="1919E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765818" y="3134832"/>
            <a:ext cx="2414587" cy="1881052"/>
            <a:chOff x="765818" y="3134832"/>
            <a:chExt cx="2414587" cy="1881052"/>
          </a:xfrm>
        </p:grpSpPr>
        <p:cxnSp>
          <p:nvCxnSpPr>
            <p:cNvPr id="46" name="Straight Arrow Connector 45"/>
            <p:cNvCxnSpPr/>
            <p:nvPr/>
          </p:nvCxnSpPr>
          <p:spPr>
            <a:xfrm flipH="1" flipV="1">
              <a:off x="1307378" y="4284296"/>
              <a:ext cx="1236397" cy="503843"/>
            </a:xfrm>
            <a:prstGeom prst="straightConnector1">
              <a:avLst/>
            </a:prstGeom>
            <a:ln w="12700">
              <a:solidFill>
                <a:srgbClr val="9900CC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65818" y="3966096"/>
                  <a:ext cx="121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𝒓</m:t>
                        </m:r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0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b="1" i="1" smtClean="0">
                                <a:solidFill>
                                  <a:srgbClr val="9900CC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func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18" y="3966096"/>
                  <a:ext cx="121920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/>
            <p:cNvGrpSpPr/>
            <p:nvPr/>
          </p:nvGrpSpPr>
          <p:grpSpPr>
            <a:xfrm>
              <a:off x="1769584" y="3134832"/>
              <a:ext cx="1410821" cy="1881052"/>
              <a:chOff x="1769584" y="3134832"/>
              <a:chExt cx="1410821" cy="188105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2126918" y="3134832"/>
                <a:ext cx="753745" cy="539882"/>
              </a:xfrm>
              <a:prstGeom prst="line">
                <a:avLst/>
              </a:prstGeom>
              <a:ln w="25400">
                <a:solidFill>
                  <a:srgbClr val="99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121597" y="4493800"/>
                <a:ext cx="753746" cy="503279"/>
              </a:xfrm>
              <a:prstGeom prst="line">
                <a:avLst/>
              </a:prstGeom>
              <a:ln w="25400">
                <a:solidFill>
                  <a:srgbClr val="99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856538" y="3661961"/>
                <a:ext cx="0" cy="1353923"/>
              </a:xfrm>
              <a:prstGeom prst="line">
                <a:avLst/>
              </a:prstGeom>
              <a:ln w="25400">
                <a:solidFill>
                  <a:srgbClr val="1F1FED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 rot="16200000">
                    <a:off x="2521619" y="3958673"/>
                    <a:ext cx="9482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4313F3"/>
                              </a:solidFill>
                              <a:latin typeface="Cambria Math"/>
                            </a:rPr>
                            <m:t>𝒓</m:t>
                          </m:r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rgbClr val="4313F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 smtClean="0">
                                  <a:solidFill>
                                    <a:srgbClr val="4313F3"/>
                                  </a:solidFill>
                                  <a:latin typeface="Cambria Math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b="1" i="1" smtClean="0">
                                  <a:solidFill>
                                    <a:srgbClr val="4313F3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2521619" y="3958673"/>
                    <a:ext cx="94824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 rot="16200000">
                    <a:off x="1480130" y="3431138"/>
                    <a:ext cx="9482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4313F3"/>
                              </a:solidFill>
                              <a:latin typeface="Cambria Math"/>
                            </a:rPr>
                            <m:t>𝒓</m:t>
                          </m:r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rgbClr val="4313F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 smtClean="0">
                                  <a:solidFill>
                                    <a:srgbClr val="4313F3"/>
                                  </a:solidFill>
                                  <a:latin typeface="Cambria Math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b="1" i="1" smtClean="0">
                                  <a:solidFill>
                                    <a:srgbClr val="4313F3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480130" y="3431138"/>
                    <a:ext cx="94824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4006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Unit vectors in spherical polar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87214" y="1501914"/>
                <a:ext cx="5299471" cy="707886"/>
              </a:xfrm>
              <a:prstGeom prst="rect">
                <a:avLst/>
              </a:prstGeom>
              <a:noFill/>
              <a:ln w="25400">
                <a:solidFill>
                  <a:srgbClr val="4313F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dirty="0" smtClean="0"/>
                  <a:t>Position vector </a:t>
                </a:r>
                <a:endParaRPr lang="en-US" sz="20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b="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>
                              <a:latin typeface="Cambria Math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b="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b="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0" i="1"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b="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𝑟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214" y="1501914"/>
                <a:ext cx="5299471" cy="707886"/>
              </a:xfrm>
              <a:prstGeom prst="rect">
                <a:avLst/>
              </a:prstGeom>
              <a:blipFill>
                <a:blip r:embed="rId2"/>
                <a:stretch>
                  <a:fillRect l="-802" t="-2479" r="-4009" b="-2479"/>
                </a:stretch>
              </a:blipFill>
              <a:ln w="25400">
                <a:solidFill>
                  <a:srgbClr val="4313F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-381000" y="533400"/>
            <a:ext cx="4385631" cy="4403026"/>
            <a:chOff x="1584266" y="2127824"/>
            <a:chExt cx="3182971" cy="3195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584266" y="4954088"/>
                  <a:ext cx="871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4266" y="4954088"/>
                  <a:ext cx="87119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532982" y="2127824"/>
                  <a:ext cx="871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982" y="2127824"/>
                  <a:ext cx="8711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/>
            <p:cNvGrpSpPr/>
            <p:nvPr/>
          </p:nvGrpSpPr>
          <p:grpSpPr>
            <a:xfrm>
              <a:off x="2104495" y="2386549"/>
              <a:ext cx="2662742" cy="2589915"/>
              <a:chOff x="4161895" y="1264019"/>
              <a:chExt cx="2662742" cy="2589915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161895" y="1264019"/>
                <a:ext cx="2662742" cy="2589915"/>
                <a:chOff x="4161895" y="1264019"/>
                <a:chExt cx="2662742" cy="2589915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5486400" y="2370160"/>
                  <a:ext cx="152400" cy="152400"/>
                </a:xfrm>
                <a:prstGeom prst="ellipse">
                  <a:avLst/>
                </a:prstGeom>
                <a:solidFill>
                  <a:srgbClr val="2429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5953445" y="2920424"/>
                      <a:ext cx="8711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𝒀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68" name="TextBox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3445" y="2920424"/>
                      <a:ext cx="871192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5015552" y="1264019"/>
                  <a:ext cx="0" cy="179971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5015552" y="3063734"/>
                  <a:ext cx="1280701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H="1">
                  <a:off x="4161895" y="3063734"/>
                  <a:ext cx="853658" cy="7902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711178" y="2446359"/>
                    <a:ext cx="883087" cy="268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1178" y="2446359"/>
                    <a:ext cx="883087" cy="26805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2" name="Group 71"/>
          <p:cNvGrpSpPr/>
          <p:nvPr/>
        </p:nvGrpSpPr>
        <p:grpSpPr>
          <a:xfrm>
            <a:off x="1410439" y="2575322"/>
            <a:ext cx="734941" cy="551287"/>
            <a:chOff x="4937646" y="2419505"/>
            <a:chExt cx="533400" cy="400110"/>
          </a:xfrm>
        </p:grpSpPr>
        <p:sp>
          <p:nvSpPr>
            <p:cNvPr id="73" name="Freeform 72"/>
            <p:cNvSpPr/>
            <p:nvPr/>
          </p:nvSpPr>
          <p:spPr>
            <a:xfrm>
              <a:off x="4995648" y="2689847"/>
              <a:ext cx="221208" cy="110217"/>
            </a:xfrm>
            <a:custGeom>
              <a:avLst/>
              <a:gdLst>
                <a:gd name="connsiteX0" fmla="*/ 0 w 272955"/>
                <a:gd name="connsiteY0" fmla="*/ 152195 h 220434"/>
                <a:gd name="connsiteX1" fmla="*/ 109182 w 272955"/>
                <a:gd name="connsiteY1" fmla="*/ 29365 h 220434"/>
                <a:gd name="connsiteX2" fmla="*/ 232012 w 272955"/>
                <a:gd name="connsiteY2" fmla="*/ 15717 h 220434"/>
                <a:gd name="connsiteX3" fmla="*/ 272955 w 272955"/>
                <a:gd name="connsiteY3" fmla="*/ 220434 h 220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955" h="220434">
                  <a:moveTo>
                    <a:pt x="0" y="152195"/>
                  </a:moveTo>
                  <a:cubicBezTo>
                    <a:pt x="35256" y="102153"/>
                    <a:pt x="70513" y="52111"/>
                    <a:pt x="109182" y="29365"/>
                  </a:cubicBezTo>
                  <a:cubicBezTo>
                    <a:pt x="147851" y="6619"/>
                    <a:pt x="204716" y="-16128"/>
                    <a:pt x="232012" y="15717"/>
                  </a:cubicBezTo>
                  <a:cubicBezTo>
                    <a:pt x="259308" y="47562"/>
                    <a:pt x="266131" y="133998"/>
                    <a:pt x="272955" y="220434"/>
                  </a:cubicBezTo>
                </a:path>
              </a:pathLst>
            </a:custGeom>
            <a:ln w="19050">
              <a:solidFill>
                <a:srgbClr val="1F1FE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937646" y="2419505"/>
                  <a:ext cx="5334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𝜽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7646" y="2419505"/>
                  <a:ext cx="533400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1511997" y="2507993"/>
            <a:ext cx="802323" cy="861611"/>
            <a:chOff x="3557617" y="3599312"/>
            <a:chExt cx="802323" cy="861611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3557617" y="3599312"/>
              <a:ext cx="753746" cy="86161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681414" y="3887957"/>
                  <a:ext cx="678526" cy="551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414" y="3887957"/>
                  <a:ext cx="678526" cy="55128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1207032" y="2538970"/>
            <a:ext cx="1096608" cy="1525759"/>
            <a:chOff x="3214755" y="3610280"/>
            <a:chExt cx="1096608" cy="1525759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3557617" y="4442119"/>
              <a:ext cx="753746" cy="503279"/>
            </a:xfrm>
            <a:prstGeom prst="line">
              <a:avLst/>
            </a:prstGeom>
            <a:ln w="25400">
              <a:solidFill>
                <a:srgbClr val="1F1F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4292558" y="3610280"/>
              <a:ext cx="0" cy="1353923"/>
            </a:xfrm>
            <a:prstGeom prst="line">
              <a:avLst/>
            </a:prstGeom>
            <a:ln w="25400">
              <a:solidFill>
                <a:srgbClr val="1F1FE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214755" y="4584751"/>
                  <a:ext cx="629949" cy="551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𝝋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755" y="4584751"/>
                  <a:ext cx="629949" cy="5512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Freeform 81"/>
            <p:cNvSpPr/>
            <p:nvPr/>
          </p:nvSpPr>
          <p:spPr>
            <a:xfrm>
              <a:off x="3378976" y="4564606"/>
              <a:ext cx="394894" cy="112971"/>
            </a:xfrm>
            <a:custGeom>
              <a:avLst/>
              <a:gdLst>
                <a:gd name="connsiteX0" fmla="*/ 0 w 286603"/>
                <a:gd name="connsiteY0" fmla="*/ 13648 h 81991"/>
                <a:gd name="connsiteX1" fmla="*/ 177421 w 286603"/>
                <a:gd name="connsiteY1" fmla="*/ 81887 h 81991"/>
                <a:gd name="connsiteX2" fmla="*/ 286603 w 286603"/>
                <a:gd name="connsiteY2" fmla="*/ 0 h 8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81991">
                  <a:moveTo>
                    <a:pt x="0" y="13648"/>
                  </a:moveTo>
                  <a:cubicBezTo>
                    <a:pt x="64827" y="48905"/>
                    <a:pt x="129654" y="84162"/>
                    <a:pt x="177421" y="81887"/>
                  </a:cubicBezTo>
                  <a:cubicBezTo>
                    <a:pt x="225188" y="79612"/>
                    <a:pt x="255895" y="39806"/>
                    <a:pt x="286603" y="0"/>
                  </a:cubicBezTo>
                </a:path>
              </a:pathLst>
            </a:custGeom>
            <a:ln w="25400">
              <a:solidFill>
                <a:srgbClr val="1919ED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Oval 82"/>
          <p:cNvSpPr/>
          <p:nvPr/>
        </p:nvSpPr>
        <p:spPr>
          <a:xfrm>
            <a:off x="708836" y="2357155"/>
            <a:ext cx="1867832" cy="1867832"/>
          </a:xfrm>
          <a:prstGeom prst="ellipse">
            <a:avLst/>
          </a:prstGeom>
          <a:gradFill flip="none" rotWithShape="1">
            <a:gsLst>
              <a:gs pos="0">
                <a:srgbClr val="03D4A8">
                  <a:alpha val="51000"/>
                </a:srgbClr>
              </a:gs>
              <a:gs pos="41000">
                <a:srgbClr val="21D6E0">
                  <a:alpha val="45000"/>
                </a:srgbClr>
              </a:gs>
              <a:gs pos="75000">
                <a:srgbClr val="0087E6"/>
              </a:gs>
              <a:gs pos="100000">
                <a:srgbClr val="005CB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333432" y="1398327"/>
            <a:ext cx="7653254" cy="5335565"/>
            <a:chOff x="1346215" y="1378275"/>
            <a:chExt cx="7604727" cy="52786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342073" y="4282227"/>
                  <a:ext cx="4608869" cy="2374689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Wingdings" pitchFamily="2" charset="2"/>
                    <a:buChar char="q"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</m:acc>
                    </m:oMath>
                  </a14:m>
                  <a:r>
                    <a:rPr lang="en-US" sz="2000" b="1" i="1" dirty="0" smtClean="0">
                      <a:latin typeface="Cambria Math"/>
                    </a:rPr>
                    <a:t> </a:t>
                  </a:r>
                  <a:r>
                    <a:rPr lang="en-US" sz="2000" dirty="0" smtClean="0">
                      <a:latin typeface="+mj-lt"/>
                    </a:rPr>
                    <a:t>is the unit vector perpendicular to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 </m:t>
                      </m:r>
                    </m:oMath>
                  </a14:m>
                  <a:r>
                    <a:rPr lang="en-US" sz="2000" dirty="0" smtClean="0">
                      <a:latin typeface="+mj-lt"/>
                    </a:rPr>
                    <a:t>constant plane </a:t>
                  </a:r>
                  <a:r>
                    <a:rPr lang="en-US" sz="2000" b="1" dirty="0" smtClean="0">
                      <a:solidFill>
                        <a:srgbClr val="4313F3"/>
                      </a:solidFill>
                      <a:latin typeface="+mj-lt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4313F3"/>
                          </a:solidFill>
                          <a:latin typeface="Cambria Math"/>
                        </a:rPr>
                        <m:t>𝒓𝒛</m:t>
                      </m:r>
                      <m:r>
                        <a:rPr lang="en-US" sz="2000" b="1" i="1" smtClean="0">
                          <a:solidFill>
                            <a:srgbClr val="4313F3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4313F3"/>
                          </a:solidFill>
                          <a:latin typeface="Cambria Math"/>
                        </a:rPr>
                        <m:t>𝒑𝒍𝒂𝒏𝒆</m:t>
                      </m:r>
                      <m:r>
                        <a:rPr lang="en-US" sz="2000" b="1" i="1" smtClean="0">
                          <a:solidFill>
                            <a:srgbClr val="4313F3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b="1" dirty="0" smtClean="0">
                      <a:solidFill>
                        <a:srgbClr val="4313F3"/>
                      </a:solidFill>
                      <a:latin typeface="+mj-lt"/>
                    </a:rPr>
                    <a:t>, </a:t>
                  </a:r>
                </a:p>
                <a:p>
                  <a:r>
                    <a:rPr lang="en-US" sz="2000" dirty="0" err="1" smtClean="0">
                      <a:solidFill>
                        <a:srgbClr val="4313F3"/>
                      </a:solidFill>
                      <a:latin typeface="+mj-lt"/>
                    </a:rPr>
                    <a:t>i</a:t>
                  </a:r>
                  <a:r>
                    <a:rPr lang="en-US" sz="2000" dirty="0" smtClean="0">
                      <a:solidFill>
                        <a:srgbClr val="4313F3"/>
                      </a:solidFill>
                      <a:latin typeface="+mj-lt"/>
                    </a:rPr>
                    <a:t>. e., perpendicular to unit vectors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rgbClr val="4313F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solidFill>
                                <a:srgbClr val="4313F3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a14:m>
                  <a:r>
                    <a:rPr lang="en-US" sz="2000" dirty="0">
                      <a:solidFill>
                        <a:srgbClr val="4313F3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rgbClr val="4313F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solidFill>
                                <a:srgbClr val="4313F3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000" b="0" i="1">
                              <a:solidFill>
                                <a:srgbClr val="4313F3"/>
                              </a:solidFill>
                              <a:latin typeface="Cambria Math"/>
                            </a:rPr>
                            <m:t> </m:t>
                          </m:r>
                        </m:e>
                      </m:acc>
                    </m:oMath>
                  </a14:m>
                  <a:endParaRPr lang="en-US" sz="2000" dirty="0" smtClean="0">
                    <a:solidFill>
                      <a:srgbClr val="4313F3"/>
                    </a:solidFill>
                    <a:latin typeface="+mj-lt"/>
                  </a:endParaRPr>
                </a:p>
                <a:p>
                  <a:r>
                    <a:rPr lang="en-US" sz="2000" dirty="0" smtClean="0">
                      <a:solidFill>
                        <a:srgbClr val="4313F3"/>
                      </a:solidFill>
                      <a:latin typeface="+mj-lt"/>
                    </a:rPr>
                    <a:t>Thus,</a:t>
                  </a:r>
                  <a:r>
                    <a:rPr lang="en-US" sz="2000" b="1" dirty="0" smtClean="0">
                      <a:latin typeface="+mj-lt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            </m:t>
                      </m:r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acc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𝒛</m:t>
                              </m:r>
                            </m:e>
                          </m:acc>
                          <m:r>
                            <a:rPr lang="en-US" sz="2000" b="1" i="1" dirty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dirty="0" smtClean="0"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dirty="0" smtClean="0">
                                      <a:latin typeface="Cambria Math"/>
                                    </a:rPr>
                                    <m:t>𝒛</m:t>
                                  </m:r>
                                </m:e>
                              </m:acc>
                              <m:r>
                                <a:rPr lang="en-US" sz="2000" b="1" i="1" dirty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 dirty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dirty="0" smtClean="0"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a14:m>
                  <a:endParaRPr lang="en-US" sz="2000" b="1" dirty="0" smtClean="0">
                    <a:latin typeface="+mj-lt"/>
                  </a:endParaRPr>
                </a:p>
                <a:p>
                  <a:r>
                    <a:rPr lang="en-US" sz="2000" b="1" dirty="0">
                      <a:latin typeface="+mj-lt"/>
                    </a:rPr>
                    <a:t> </a:t>
                  </a:r>
                  <a:r>
                    <a:rPr lang="en-US" sz="2000" b="1" dirty="0" smtClean="0">
                      <a:latin typeface="+mj-lt"/>
                    </a:rPr>
                    <a:t>              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i="0" smtClean="0">
                                          <a:latin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i="1" smtClean="0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/>
                                      <a:ea typeface="Cambria Math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</m:den>
                      </m:f>
                    </m:oMath>
                  </a14:m>
                  <a:endParaRPr lang="en-US" sz="2000" b="1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>
                            <a:latin typeface="Cambria Math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</m:func>
                        <m:r>
                          <a:rPr lang="en-US" sz="2400" b="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</m:func>
                      </m:oMath>
                    </m:oMathPara>
                  </a14:m>
                  <a:endParaRPr lang="en-US" sz="2400" dirty="0" smtClean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073" y="4282227"/>
                  <a:ext cx="4608869" cy="2374689"/>
                </a:xfrm>
                <a:prstGeom prst="rect">
                  <a:avLst/>
                </a:prstGeom>
                <a:blipFill>
                  <a:blip r:embed="rId10"/>
                  <a:stretch>
                    <a:fillRect l="-1053" t="-761" r="-5789"/>
                  </a:stretch>
                </a:blipFill>
                <a:ln w="25400"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/>
            <p:cNvCxnSpPr>
              <a:stCxn id="86" idx="3"/>
            </p:cNvCxnSpPr>
            <p:nvPr/>
          </p:nvCxnSpPr>
          <p:spPr>
            <a:xfrm flipV="1">
              <a:off x="2302160" y="2316073"/>
              <a:ext cx="502105" cy="19423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lowchart: Decision 83"/>
            <p:cNvSpPr/>
            <p:nvPr/>
          </p:nvSpPr>
          <p:spPr>
            <a:xfrm rot="19923628">
              <a:off x="1346215" y="1378275"/>
              <a:ext cx="1675335" cy="3008012"/>
            </a:xfrm>
            <a:prstGeom prst="flowChartDecision">
              <a:avLst/>
            </a:prstGeom>
            <a:solidFill>
              <a:schemeClr val="accent2">
                <a:lumMod val="75000"/>
                <a:alpha val="63000"/>
              </a:schemeClr>
            </a:solidFill>
            <a:ln>
              <a:noFill/>
            </a:ln>
            <a:scene3d>
              <a:camera prst="orthographicFront">
                <a:rot lat="0" lon="9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18656" y="1425671"/>
            <a:ext cx="3060181" cy="1937365"/>
            <a:chOff x="2064276" y="2448750"/>
            <a:chExt cx="3060181" cy="1937365"/>
          </a:xfrm>
        </p:grpSpPr>
        <p:sp>
          <p:nvSpPr>
            <p:cNvPr id="86" name="Flowchart: Merge 85"/>
            <p:cNvSpPr/>
            <p:nvPr/>
          </p:nvSpPr>
          <p:spPr>
            <a:xfrm>
              <a:off x="2064276" y="2680648"/>
              <a:ext cx="3044672" cy="1705467"/>
            </a:xfrm>
            <a:prstGeom prst="flowChartMerge">
              <a:avLst/>
            </a:prstGeom>
            <a:gradFill>
              <a:gsLst>
                <a:gs pos="0">
                  <a:srgbClr val="FFF200"/>
                </a:gs>
                <a:gs pos="57000">
                  <a:srgbClr val="FF7A00">
                    <a:alpha val="71000"/>
                  </a:srgbClr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2105220" y="2448750"/>
              <a:ext cx="3019237" cy="3001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1" name="Straight Connector 90"/>
          <p:cNvCxnSpPr>
            <a:stCxn id="86" idx="2"/>
            <a:endCxn id="86" idx="3"/>
          </p:cNvCxnSpPr>
          <p:nvPr/>
        </p:nvCxnSpPr>
        <p:spPr>
          <a:xfrm flipV="1">
            <a:off x="1540992" y="2510303"/>
            <a:ext cx="761168" cy="852733"/>
          </a:xfrm>
          <a:prstGeom prst="line">
            <a:avLst/>
          </a:prstGeom>
          <a:ln w="3175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2302160" y="2103103"/>
            <a:ext cx="6668432" cy="2060445"/>
            <a:chOff x="2302160" y="2103103"/>
            <a:chExt cx="6668432" cy="2060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733800" y="2543233"/>
                  <a:ext cx="5236792" cy="162031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rgbClr val="4313F3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itchFamily="2" charset="2"/>
                    <a:buChar char="q"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/>
                            </a:rPr>
                            <m:t>𝒓</m:t>
                          </m:r>
                        </m:e>
                      </m:acc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n-US" sz="2000" b="1" i="1">
                              <a:latin typeface="Cambria Math"/>
                            </a:rPr>
                            <m:t>𝒓</m:t>
                          </m:r>
                        </m:den>
                      </m:f>
                    </m:oMath>
                  </a14:m>
                  <a:endParaRPr lang="en-US" sz="2000" b="1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>
                                    <a:latin typeface="Cambria Math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000" b="0" i="1">
                                        <a:latin typeface="Cambria Math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000" b="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000" b="0" i="1">
                                        <a:latin typeface="Cambria Math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sz="2000" b="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</m:func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sz="2000" b="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0" i="1">
                                    <a:latin typeface="Cambria Math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000" b="0" i="1">
                                        <a:latin typeface="Cambria Math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000" b="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000" b="0" i="1">
                                        <a:latin typeface="Cambria Math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000" b="0" i="1">
                                        <a:latin typeface="Cambria Math"/>
                                        <a:ea typeface="Cambria Math"/>
                                      </a:rPr>
                                      <m:t>𝜑</m:t>
                                    </m:r>
                                  </m:e>
                                </m:func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2000" b="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0" i="1">
                                    <a:latin typeface="Cambria Math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1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func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000" b="1" dirty="0" smtClean="0"/>
                </a:p>
                <a:p>
                  <a:r>
                    <a:rPr lang="en-US" sz="2000" b="1" dirty="0" smtClean="0"/>
                    <a:t>=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/>
                            </a:rPr>
                            <m:t>𝑐𝑜𝑠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latin typeface="Cambria Math"/>
                            </a:rPr>
                            <m:t>𝑠𝑖𝑛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1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800" y="2543233"/>
                  <a:ext cx="5236792" cy="162031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043" r="-4867" b="-4444"/>
                  </a:stretch>
                </a:blipFill>
                <a:ln w="25400">
                  <a:solidFill>
                    <a:srgbClr val="4313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/>
            <p:cNvCxnSpPr>
              <a:stCxn id="86" idx="3"/>
            </p:cNvCxnSpPr>
            <p:nvPr/>
          </p:nvCxnSpPr>
          <p:spPr>
            <a:xfrm flipV="1">
              <a:off x="2302160" y="2103103"/>
              <a:ext cx="364840" cy="407200"/>
            </a:xfrm>
            <a:prstGeom prst="straightConnector1">
              <a:avLst/>
            </a:prstGeom>
            <a:ln w="25400">
              <a:solidFill>
                <a:srgbClr val="4313F3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/>
          <p:cNvGrpSpPr/>
          <p:nvPr/>
        </p:nvGrpSpPr>
        <p:grpSpPr>
          <a:xfrm>
            <a:off x="69663" y="2539795"/>
            <a:ext cx="4182177" cy="4214347"/>
            <a:chOff x="85023" y="2519545"/>
            <a:chExt cx="4182177" cy="4214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5023" y="5414877"/>
                  <a:ext cx="4182177" cy="1319015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25400">
                  <a:solidFill>
                    <a:srgbClr val="4313F3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itchFamily="2" charset="2"/>
                    <a:buChar char="q"/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acc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  <m:t>𝝋</m:t>
                                  </m:r>
                                </m:e>
                              </m:acc>
                              <m:r>
                                <a:rPr lang="en-US" sz="2000" b="1" i="1" smtClean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𝝋</m:t>
                                  </m:r>
                                </m:e>
                              </m:acc>
                              <m:r>
                                <a:rPr lang="en-US" sz="2000" b="1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/>
                                      <a:ea typeface="Cambria Math"/>
                                    </a:rPr>
                                    <m:t>𝒓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a14:m>
                  <a:endParaRPr lang="en-US" sz="2000" b="1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𝜑</m:t>
                                </m:r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𝑧</m:t>
                            </m:r>
                          </m:e>
                        </m:acc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23" y="5414877"/>
                  <a:ext cx="4182177" cy="131901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25400">
                  <a:solidFill>
                    <a:srgbClr val="4313F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/>
            <p:cNvCxnSpPr/>
            <p:nvPr/>
          </p:nvCxnSpPr>
          <p:spPr>
            <a:xfrm>
              <a:off x="2239296" y="2519545"/>
              <a:ext cx="364840" cy="437507"/>
            </a:xfrm>
            <a:prstGeom prst="straightConnector1">
              <a:avLst/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609600" y="4312374"/>
                <a:ext cx="3581400" cy="1021626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are perpendicular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const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ant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  <a:ea typeface="Cambria Math"/>
                      </a:rPr>
                      <m:t>const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/>
                      </a:rPr>
                      <m:t>ant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const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/>
                      </a:rPr>
                      <m:t>ant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312374"/>
                <a:ext cx="3581400" cy="1021626"/>
              </a:xfrm>
              <a:prstGeom prst="rect">
                <a:avLst/>
              </a:prstGeom>
              <a:blipFill>
                <a:blip r:embed="rId13"/>
                <a:stretch>
                  <a:fillRect l="-1182" t="-581" r="-1858" b="-1163"/>
                </a:stretch>
              </a:blip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3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/>
          <p:nvPr/>
        </p:nvCxnSpPr>
        <p:spPr>
          <a:xfrm>
            <a:off x="1536288" y="3733409"/>
            <a:ext cx="333503" cy="40624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ata 80"/>
          <p:cNvSpPr/>
          <p:nvPr/>
        </p:nvSpPr>
        <p:spPr>
          <a:xfrm>
            <a:off x="23419" y="3132017"/>
            <a:ext cx="3025737" cy="1275261"/>
          </a:xfrm>
          <a:prstGeom prst="flowChartInputOutput">
            <a:avLst/>
          </a:prstGeom>
          <a:solidFill>
            <a:schemeClr val="accent2">
              <a:lumMod val="75000"/>
              <a:alpha val="51000"/>
            </a:schemeClr>
          </a:solidFill>
          <a:ln>
            <a:noFill/>
          </a:ln>
          <a:scene3d>
            <a:camera prst="orthographicFront">
              <a:rot lat="0" lon="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2448315" y="2519260"/>
                <a:ext cx="581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15" y="2519260"/>
                <a:ext cx="581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4918" r="-2736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-381000" y="4808545"/>
                <a:ext cx="1200365" cy="50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4808545"/>
                <a:ext cx="1200365" cy="50888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26180" y="914400"/>
                <a:ext cx="1200365" cy="50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80" y="914400"/>
                <a:ext cx="1200365" cy="50888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5" idx="1"/>
            <a:endCxn id="35" idx="0"/>
          </p:cNvCxnSpPr>
          <p:nvPr/>
        </p:nvCxnSpPr>
        <p:spPr>
          <a:xfrm flipV="1">
            <a:off x="2191502" y="2794969"/>
            <a:ext cx="74241" cy="30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77231" y="5309863"/>
                <a:ext cx="6100125" cy="121578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𝑟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</m:func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</m:acc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40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31" y="5309863"/>
                <a:ext cx="6100125" cy="1215782"/>
              </a:xfrm>
              <a:prstGeom prst="rect">
                <a:avLst/>
              </a:prstGeom>
              <a:blipFill rotWithShape="1">
                <a:blip r:embed="rId6"/>
                <a:stretch>
                  <a:fillRect t="-1005" b="-4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/>
          <p:nvPr/>
        </p:nvCxnSpPr>
        <p:spPr>
          <a:xfrm flipV="1">
            <a:off x="1581033" y="3658414"/>
            <a:ext cx="378597" cy="78114"/>
          </a:xfrm>
          <a:prstGeom prst="straightConnector1">
            <a:avLst/>
          </a:prstGeom>
          <a:ln w="25400">
            <a:solidFill>
              <a:srgbClr val="C0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11997" y="3717052"/>
            <a:ext cx="753746" cy="503279"/>
          </a:xfrm>
          <a:prstGeom prst="line">
            <a:avLst/>
          </a:prstGeom>
          <a:ln w="9525">
            <a:solidFill>
              <a:srgbClr val="1F1FE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276434" y="2899961"/>
            <a:ext cx="0" cy="1320370"/>
          </a:xfrm>
          <a:prstGeom prst="line">
            <a:avLst/>
          </a:prstGeom>
          <a:ln w="9525">
            <a:solidFill>
              <a:srgbClr val="1F1FE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335791" y="1270882"/>
            <a:ext cx="3093207" cy="3568493"/>
            <a:chOff x="4161895" y="1264019"/>
            <a:chExt cx="2244966" cy="2589915"/>
          </a:xfrm>
        </p:grpSpPr>
        <p:sp>
          <p:nvSpPr>
            <p:cNvPr id="35" name="Oval 34"/>
            <p:cNvSpPr/>
            <p:nvPr/>
          </p:nvSpPr>
          <p:spPr>
            <a:xfrm>
              <a:off x="5486400" y="2370160"/>
              <a:ext cx="152400" cy="152400"/>
            </a:xfrm>
            <a:prstGeom prst="ellipse">
              <a:avLst/>
            </a:prstGeom>
            <a:solidFill>
              <a:srgbClr val="242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5015552" y="1264019"/>
              <a:ext cx="0" cy="1799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5015552" y="3051254"/>
              <a:ext cx="1391309" cy="124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161895" y="3063734"/>
              <a:ext cx="853658" cy="790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Flowchart: Decision 89"/>
          <p:cNvSpPr/>
          <p:nvPr/>
        </p:nvSpPr>
        <p:spPr>
          <a:xfrm rot="19949058">
            <a:off x="1372634" y="1451429"/>
            <a:ext cx="1903816" cy="3625035"/>
          </a:xfrm>
          <a:prstGeom prst="flowChartDecision">
            <a:avLst/>
          </a:prstGeom>
          <a:solidFill>
            <a:schemeClr val="tx2">
              <a:lumMod val="60000"/>
              <a:lumOff val="40000"/>
              <a:alpha val="63000"/>
            </a:schemeClr>
          </a:solidFill>
          <a:ln>
            <a:noFill/>
          </a:ln>
          <a:scene3d>
            <a:camera prst="orthographicFront">
              <a:rot lat="0" lon="9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11997" y="2888993"/>
            <a:ext cx="753746" cy="861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235746" y="2869964"/>
            <a:ext cx="333503" cy="40624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261029" y="2510743"/>
            <a:ext cx="263976" cy="365964"/>
          </a:xfrm>
          <a:prstGeom prst="straightConnector1">
            <a:avLst/>
          </a:prstGeom>
          <a:ln w="25400">
            <a:solidFill>
              <a:srgbClr val="4313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80491" y="2794969"/>
            <a:ext cx="378597" cy="78114"/>
          </a:xfrm>
          <a:prstGeom prst="straightConnector1">
            <a:avLst/>
          </a:prstGeom>
          <a:ln w="25400">
            <a:solidFill>
              <a:srgbClr val="984807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1532075" y="3313648"/>
            <a:ext cx="316587" cy="441252"/>
          </a:xfrm>
          <a:prstGeom prst="straightConnector1">
            <a:avLst/>
          </a:prstGeom>
          <a:ln w="25400">
            <a:solidFill>
              <a:srgbClr val="4313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1367474" y="3836750"/>
            <a:ext cx="394894" cy="112971"/>
          </a:xfrm>
          <a:custGeom>
            <a:avLst/>
            <a:gdLst>
              <a:gd name="connsiteX0" fmla="*/ 0 w 286603"/>
              <a:gd name="connsiteY0" fmla="*/ 13648 h 81991"/>
              <a:gd name="connsiteX1" fmla="*/ 177421 w 286603"/>
              <a:gd name="connsiteY1" fmla="*/ 81887 h 81991"/>
              <a:gd name="connsiteX2" fmla="*/ 286603 w 286603"/>
              <a:gd name="connsiteY2" fmla="*/ 0 h 8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603" h="81991">
                <a:moveTo>
                  <a:pt x="0" y="13648"/>
                </a:moveTo>
                <a:cubicBezTo>
                  <a:pt x="64827" y="48905"/>
                  <a:pt x="129654" y="84162"/>
                  <a:pt x="177421" y="81887"/>
                </a:cubicBezTo>
                <a:cubicBezTo>
                  <a:pt x="225188" y="79612"/>
                  <a:pt x="255895" y="39806"/>
                  <a:pt x="286603" y="0"/>
                </a:cubicBezTo>
              </a:path>
            </a:pathLst>
          </a:cu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475787" y="3430771"/>
            <a:ext cx="214581" cy="89464"/>
          </a:xfrm>
          <a:custGeom>
            <a:avLst/>
            <a:gdLst>
              <a:gd name="connsiteX0" fmla="*/ 0 w 272955"/>
              <a:gd name="connsiteY0" fmla="*/ 152195 h 220434"/>
              <a:gd name="connsiteX1" fmla="*/ 109182 w 272955"/>
              <a:gd name="connsiteY1" fmla="*/ 29365 h 220434"/>
              <a:gd name="connsiteX2" fmla="*/ 232012 w 272955"/>
              <a:gd name="connsiteY2" fmla="*/ 15717 h 220434"/>
              <a:gd name="connsiteX3" fmla="*/ 272955 w 272955"/>
              <a:gd name="connsiteY3" fmla="*/ 220434 h 22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220434">
                <a:moveTo>
                  <a:pt x="0" y="152195"/>
                </a:moveTo>
                <a:cubicBezTo>
                  <a:pt x="35256" y="102153"/>
                  <a:pt x="70513" y="52111"/>
                  <a:pt x="109182" y="29365"/>
                </a:cubicBezTo>
                <a:cubicBezTo>
                  <a:pt x="147851" y="6619"/>
                  <a:pt x="204716" y="-16128"/>
                  <a:pt x="232012" y="15717"/>
                </a:cubicBezTo>
                <a:cubicBezTo>
                  <a:pt x="259308" y="47562"/>
                  <a:pt x="266131" y="133998"/>
                  <a:pt x="272955" y="220434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90493" y="3864010"/>
                <a:ext cx="629949" cy="55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𝝋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493" y="3864010"/>
                <a:ext cx="629949" cy="55128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96856" y="3083240"/>
                <a:ext cx="4742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𝜽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856" y="3083240"/>
                <a:ext cx="474286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826898" y="2981906"/>
                <a:ext cx="678526" cy="55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𝒓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898" y="2981906"/>
                <a:ext cx="678526" cy="55128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2438400" y="3134306"/>
                <a:ext cx="406822" cy="381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34306"/>
                <a:ext cx="406822" cy="381066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414978" y="2281833"/>
                <a:ext cx="3534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78" y="2281833"/>
                <a:ext cx="35349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4918" r="-4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Another way of getting the unit vectors </a:t>
            </a:r>
            <a:endParaRPr lang="en-US" sz="3600" b="1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>
            <a:off x="1190493" y="3733409"/>
            <a:ext cx="314974" cy="264710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914400" y="3667706"/>
                <a:ext cx="39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667706"/>
                <a:ext cx="397973" cy="400110"/>
              </a:xfrm>
              <a:prstGeom prst="rect">
                <a:avLst/>
              </a:prstGeom>
              <a:blipFill>
                <a:blip r:embed="rId12"/>
                <a:stretch>
                  <a:fillRect t="-6154" r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/>
          <p:cNvCxnSpPr/>
          <p:nvPr/>
        </p:nvCxnSpPr>
        <p:spPr>
          <a:xfrm flipV="1">
            <a:off x="1504956" y="3313648"/>
            <a:ext cx="11333" cy="403404"/>
          </a:xfrm>
          <a:prstGeom prst="straightConnector1">
            <a:avLst/>
          </a:prstGeom>
          <a:ln w="25400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1201115" y="3058106"/>
                <a:ext cx="39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115" y="3058106"/>
                <a:ext cx="397973" cy="400110"/>
              </a:xfrm>
              <a:prstGeom prst="rect">
                <a:avLst/>
              </a:prstGeom>
              <a:blipFill>
                <a:blip r:embed="rId13"/>
                <a:stretch>
                  <a:fillRect t="-6154" r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3573209" y="1072293"/>
                <a:ext cx="5541294" cy="4160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b="1" dirty="0" smtClean="0"/>
                  <a:t>Step-1:</a:t>
                </a:r>
                <a:r>
                  <a:rPr lang="en-US" sz="2000" dirty="0" smtClean="0"/>
                  <a:t> To get the relations easily, you can shift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𝑎𝑛𝑑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US" sz="2000" dirty="0" smtClean="0"/>
                  <a:t> from point P to the origin, (parallel shifting does not change magnitude or orientation vectors), </a:t>
                </a:r>
              </a:p>
              <a:p>
                <a:endParaRPr lang="en-US" sz="600" dirty="0" smtClean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b="1" dirty="0" smtClean="0"/>
                  <a:t>Step-2: (a) </a:t>
                </a:r>
                <a:r>
                  <a:rPr lang="en-US" sz="2000" dirty="0" smtClean="0"/>
                  <a:t>Projection of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 smtClean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𝑟𝑧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plane</m:t>
                    </m:r>
                  </m:oMath>
                </a14:m>
                <a:r>
                  <a:rPr lang="en-US" sz="2000" dirty="0" smtClean="0"/>
                  <a:t>,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𝑂𝐴</m:t>
                        </m:r>
                      </m:e>
                    </m:acc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e>
                    </m:acc>
                    <m:func>
                      <m:func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     (b) </a:t>
                </a:r>
                <a:r>
                  <a:rPr lang="en-US" sz="2000" dirty="0"/>
                  <a:t>P</a:t>
                </a:r>
                <a:r>
                  <a:rPr lang="en-US" sz="2000" dirty="0" smtClean="0"/>
                  <a:t>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sz="2000" dirty="0" smtClean="0"/>
                  <a:t> on along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000" dirty="0" smtClean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</m:t>
                    </m:r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𝑂𝐴</m:t>
                        </m:r>
                      </m:e>
                    </m:acc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 smtClean="0"/>
                  <a:t>=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</m:acc>
                    <m:func>
                      <m:func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dirty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  <m:func>
                      <m:func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</m:oMath>
                </a14:m>
                <a:endParaRPr lang="en-US" sz="2000" dirty="0" smtClean="0"/>
              </a:p>
              <a:p>
                <a:endParaRPr lang="en-US" sz="900" dirty="0" smtClean="0"/>
              </a:p>
              <a:p>
                <a:r>
                  <a:rPr lang="en-US" sz="2000" dirty="0" smtClean="0"/>
                  <a:t>Similarly, start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000" dirty="0" smtClean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sz="2000" b="1" dirty="0" smtClean="0"/>
                  <a:t> is the sum of all three contributions</a:t>
                </a:r>
                <a:r>
                  <a:rPr lang="en-US" sz="2000" dirty="0" smtClean="0"/>
                  <a:t>. </a:t>
                </a:r>
              </a:p>
              <a:p>
                <a:endParaRPr lang="en-US" sz="2000" dirty="0" smtClean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US" sz="2000" b="1" dirty="0" smtClean="0"/>
                  <a:t>Step-3: </a:t>
                </a:r>
                <a:r>
                  <a:rPr lang="en-US" sz="2000" dirty="0" smtClean="0"/>
                  <a:t>Similar way, you can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09" y="1072293"/>
                <a:ext cx="5541294" cy="4160754"/>
              </a:xfrm>
              <a:prstGeom prst="rect">
                <a:avLst/>
              </a:prstGeom>
              <a:blipFill>
                <a:blip r:embed="rId14"/>
                <a:stretch>
                  <a:fillRect l="-1100" t="-880" b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1522037" y="3733409"/>
            <a:ext cx="347754" cy="21631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736872" y="3633177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172622" y="35168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Partial differential of unit vectors in spherical polar 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550" y="1919207"/>
                <a:ext cx="7457768" cy="3186193"/>
              </a:xfrm>
              <a:prstGeom prst="rect">
                <a:avLst/>
              </a:prstGeom>
              <a:noFill/>
              <a:ln>
                <a:solidFill>
                  <a:srgbClr val="4313F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𝒓</m:t>
                          </m:r>
                        </m:den>
                      </m:f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 smtClean="0"/>
              </a:p>
              <a:p>
                <a:pPr algn="ctr"/>
                <a:endParaRPr lang="en-US" sz="24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𝝏𝜽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𝝏𝜽</m:t>
                          </m:r>
                        </m:den>
                      </m:f>
                      <m:d>
                        <m:d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𝝋</m:t>
                              </m:r>
                            </m:e>
                          </m:func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𝝋</m:t>
                              </m:r>
                            </m:e>
                          </m:func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b="1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/>
                </a:endParaRPr>
              </a:p>
              <a:p>
                <a:pPr algn="ctr"/>
                <a:r>
                  <a:rPr lang="en-US" sz="2000" b="1" dirty="0">
                    <a:solidFill>
                      <a:prstClr val="black"/>
                    </a:solidFill>
                    <a:ea typeface="Cambria Math"/>
                  </a:rPr>
                  <a:t> </a:t>
                </a:r>
                <a:r>
                  <a:rPr lang="en-US" sz="2000" b="1" dirty="0" smtClean="0">
                    <a:solidFill>
                      <a:prstClr val="black"/>
                    </a:solidFill>
                    <a:ea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</m:acc>
                        <m:func>
                          <m:func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</m:func>
                        <m:func>
                          <m:func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𝝋</m:t>
                            </m:r>
                          </m:e>
                        </m:func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</m:acc>
                        <m:func>
                          <m:func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  <m:func>
                              <m:funcPr>
                                <m:ctrlP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sz="2000" b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𝝋</m:t>
                                </m:r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𝒛</m:t>
                                    </m:r>
                                  </m:e>
                                </m:acc>
                                <m:func>
                                  <m:funcPr>
                                    <m:ctrlP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000" b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en-US" sz="2000" b="1" i="1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𝜽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d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</m:acc>
                  </m:oMath>
                </a14:m>
                <a:endParaRPr lang="en-US" sz="2400" b="1" dirty="0" smtClean="0"/>
              </a:p>
              <a:p>
                <a:r>
                  <a:rPr lang="en-US" sz="2400" b="1" dirty="0" smtClean="0"/>
                  <a:t>	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𝒓</m:t>
                              </m:r>
                            </m:e>
                          </m:acc>
                        </m:num>
                        <m:den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𝝏𝝋</m:t>
                          </m:r>
                        </m:den>
                      </m:f>
                      <m:r>
                        <a:rPr lang="en-US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𝝏𝝋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𝝋</m:t>
                              </m:r>
                            </m:e>
                          </m:func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𝝋</m:t>
                              </m:r>
                            </m:e>
                          </m:func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</m:e>
                      </m:d>
                      <m:r>
                        <a:rPr lang="en-US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b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b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𝝋</m:t>
                              </m:r>
                            </m:e>
                          </m:func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func>
                            </m:fName>
                            <m:e>
                              <m:func>
                                <m:funcPr>
                                  <m:ctrlPr>
                                    <a:rPr lang="en-US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𝝋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b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𝐬𝐢𝐧</m:t>
                          </m:r>
                        </m:fName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𝝋</m:t>
                          </m:r>
                        </m:e>
                      </m:acc>
                    </m:oMath>
                  </m:oMathPara>
                </a14:m>
                <a:endParaRPr lang="en-US" sz="2400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1919207"/>
                <a:ext cx="7457768" cy="3186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4313F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3400" y="1143000"/>
                <a:ext cx="8191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Unit vectors in spherical polar coordinate are function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𝝋</m:t>
                    </m:r>
                  </m:oMath>
                </a14:m>
                <a:r>
                  <a:rPr lang="en-US" sz="2000" b="1" dirty="0"/>
                  <a:t> only.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819150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19"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7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Partial differential of unit vectors in spherical polar 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2209800"/>
                <a:ext cx="7514918" cy="2998834"/>
              </a:xfrm>
              <a:prstGeom prst="rect">
                <a:avLst/>
              </a:prstGeom>
              <a:noFill/>
              <a:ln>
                <a:solidFill>
                  <a:srgbClr val="4313F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acc>
                        </m:num>
                        <m:den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𝒓</m:t>
                          </m:r>
                        </m:den>
                      </m:f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endParaRPr lang="en-US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acc>
                        </m:num>
                        <m:den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den>
                      </m:f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𝜽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𝝋</m:t>
                              </m:r>
                            </m:e>
                          </m:func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𝒔𝒊𝒏</m:t>
                                  </m:r>
                                </m:fName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𝝋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𝒛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𝒔𝒊𝒏</m:t>
                                      </m:r>
                                    </m:fName>
                                    <m:e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𝜽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b="1" i="0" smtClean="0">
                                  <a:latin typeface="Cambria Math"/>
                                  <a:ea typeface="Cambria Math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𝝋</m:t>
                              </m:r>
                            </m:e>
                          </m:func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func>
                            </m:fName>
                            <m:e>
                              <m:func>
                                <m:func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b="1" i="1" smtClean="0">
                                      <a:latin typeface="Cambria Math"/>
                                      <a:ea typeface="Cambria Math"/>
                                    </a:rPr>
                                    <m:t>𝝋</m:t>
                                  </m:r>
                                </m:e>
                              </m:func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</m:e>
                          </m:func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𝒛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 smtClean="0">
                                  <a:latin typeface="Cambria Math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b="1" i="1" smtClean="0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𝒓</m:t>
                          </m:r>
                        </m:e>
                      </m:acc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acc>
                        </m:num>
                        <m:den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𝝏𝝋</m:t>
                          </m:r>
                        </m:den>
                      </m:f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𝝏</m:t>
                          </m:r>
                        </m:num>
                        <m:den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𝝏𝝋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𝝋</m:t>
                              </m:r>
                            </m:e>
                          </m:func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𝒔𝒊𝒏</m:t>
                                  </m:r>
                                </m:fName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𝝋</m:t>
                                  </m:r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𝒛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𝒔𝒊𝒏</m:t>
                                      </m:r>
                                    </m:fName>
                                    <m:e>
                                      <m:r>
                                        <a:rPr lang="en-US" b="1" i="1">
                                          <a:latin typeface="Cambria Math"/>
                                          <a:ea typeface="Cambria Math"/>
                                        </a:rPr>
                                        <m:t>𝜽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lang="en-US" b="1" i="1">
                                  <a:latin typeface="Cambria Math"/>
                                  <a:ea typeface="Cambria Math"/>
                                </a:rPr>
                                <m:t>𝜽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𝝋</m:t>
                              </m:r>
                            </m:e>
                          </m:func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𝒚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𝜽</m:t>
                                  </m:r>
                                </m:e>
                              </m:func>
                            </m:fName>
                            <m:e>
                              <m:func>
                                <m:func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>
                                      <a:latin typeface="Cambria Math"/>
                                    </a:rPr>
                                    <m:t>𝐜𝐨𝐬</m:t>
                                  </m:r>
                                </m:fName>
                                <m:e>
                                  <m:r>
                                    <a:rPr lang="en-US" b="1" i="1">
                                      <a:latin typeface="Cambria Math"/>
                                      <a:ea typeface="Cambria Math"/>
                                    </a:rPr>
                                    <m:t>𝝋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b="1" i="1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𝜽</m:t>
                          </m:r>
                        </m:e>
                      </m:func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209800"/>
                <a:ext cx="7514918" cy="2998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4313F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3400" y="1143000"/>
                <a:ext cx="8191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Unit vectors in spherical polar coordinate are function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𝝋</m:t>
                    </m:r>
                  </m:oMath>
                </a14:m>
                <a:r>
                  <a:rPr lang="en-US" sz="2000" b="1" dirty="0"/>
                  <a:t> only.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819150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19"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8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Partial differential of unit vectors in spherical polar 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0550" y="2192168"/>
                <a:ext cx="7457768" cy="2532232"/>
              </a:xfrm>
              <a:prstGeom prst="rect">
                <a:avLst/>
              </a:prstGeom>
              <a:noFill/>
              <a:ln>
                <a:solidFill>
                  <a:srgbClr val="4313F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ea typeface="Cambria Math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𝒓</m:t>
                          </m:r>
                        </m:den>
                      </m:f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 smtClean="0"/>
              </a:p>
              <a:p>
                <a:pPr algn="ctr"/>
                <a:endParaRPr lang="en-US" sz="20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𝝏𝜽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 smtClean="0"/>
              </a:p>
              <a:p>
                <a:pPr algn="ctr"/>
                <a:endParaRPr lang="en-US" sz="20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</m:e>
                          </m:acc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𝝏𝝋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" y="2192168"/>
                <a:ext cx="7457768" cy="25322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4313F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33400" y="1143000"/>
                <a:ext cx="8191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Unit vectors in spherical polar coordinate are function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  <a:ea typeface="Cambria Math"/>
                      </a:rPr>
                      <m:t>𝝋</m:t>
                    </m:r>
                  </m:oMath>
                </a14:m>
                <a:r>
                  <a:rPr lang="en-US" sz="2000" b="1" dirty="0"/>
                  <a:t> only.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43000"/>
                <a:ext cx="819150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819"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92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gradFill flip="none" rotWithShape="1">
            <a:gsLst>
              <a:gs pos="27000">
                <a:srgbClr val="0000FF"/>
              </a:gs>
              <a:gs pos="100000">
                <a:srgbClr val="21D6E0"/>
              </a:gs>
              <a:gs pos="100000">
                <a:srgbClr val="0087E6"/>
              </a:gs>
              <a:gs pos="100000">
                <a:srgbClr val="005CB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Path increment in spherical polar </a:t>
            </a:r>
            <a:r>
              <a:rPr lang="en-US" sz="3600" b="1" dirty="0" err="1" smtClean="0"/>
              <a:t>coord</a:t>
            </a:r>
            <a:r>
              <a:rPr lang="en-US" sz="3600" b="1" dirty="0" smtClean="0"/>
              <a:t>.  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2419290"/>
                <a:ext cx="6733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Path increment (line element)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in spherical coordinates: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419290"/>
                <a:ext cx="6733062" cy="400110"/>
              </a:xfrm>
              <a:prstGeom prst="rect">
                <a:avLst/>
              </a:prstGeom>
              <a:blipFill>
                <a:blip r:embed="rId2"/>
                <a:stretch>
                  <a:fillRect l="-905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1828800" y="3048000"/>
            <a:ext cx="6194540" cy="2133600"/>
            <a:chOff x="2819400" y="2438400"/>
            <a:chExt cx="6194540" cy="2133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819400" y="2438400"/>
                  <a:ext cx="39567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𝑟𝑑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800" b="0" dirty="0" smtClean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2438400"/>
                  <a:ext cx="3956788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276600" y="2918050"/>
                  <a:ext cx="5737340" cy="9681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𝜕𝜃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𝜕𝜑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2918050"/>
                  <a:ext cx="5737340" cy="9681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91609" y="4122838"/>
                  <a:ext cx="4790286" cy="4491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𝑟𝑑</m:t>
                        </m:r>
                        <m:r>
                          <a:rPr lang="en-US" sz="2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2800" b="0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4313F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609" y="4122838"/>
                  <a:ext cx="4790286" cy="4491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14400" y="5257800"/>
                <a:ext cx="5724644" cy="1336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Hence, </a:t>
                </a:r>
              </a:p>
              <a:p>
                <a:r>
                  <a:rPr lang="en-US" sz="2000" dirty="0"/>
                  <a:t>	</a:t>
                </a:r>
                <a:r>
                  <a:rPr lang="en-US" sz="2000" dirty="0" smtClean="0"/>
                  <a:t>(a) line element along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𝑑𝑟</m:t>
                    </m:r>
                  </m:oMath>
                </a14:m>
                <a:endParaRPr lang="en-US" sz="2000" b="0" dirty="0" smtClean="0">
                  <a:solidFill>
                    <a:srgbClr val="FF0000"/>
                  </a:solidFill>
                </a:endParaRPr>
              </a:p>
              <a:p>
                <a:r>
                  <a:rPr lang="en-US" sz="2000" dirty="0" smtClean="0"/>
                  <a:t>	(b) line element along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000" dirty="0" smtClean="0"/>
                  <a:t>	(c) line element along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4313F3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4313F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313F3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2000" b="0" i="1" smtClean="0">
                        <a:solidFill>
                          <a:srgbClr val="4313F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313F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solidFill>
                          <a:srgbClr val="4313F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313F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srgbClr val="4313F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 smtClean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257800"/>
                <a:ext cx="5724644" cy="1336520"/>
              </a:xfrm>
              <a:prstGeom prst="rect">
                <a:avLst/>
              </a:prstGeom>
              <a:blipFill>
                <a:blip r:embed="rId6"/>
                <a:stretch>
                  <a:fillRect l="-1065" t="-2740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1000" y="1057870"/>
                <a:ext cx="8077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In spherical coordinate, PV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400" dirty="0" smtClean="0"/>
                  <a:t>. When we go from one point to the other, we do the changes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400" b="1" i="1" smtClean="0">
                          <a:solidFill>
                            <a:srgbClr val="99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 smtClean="0">
                          <a:solidFill>
                            <a:srgbClr val="99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lang="en-US" sz="2400" b="1" i="1" smtClean="0">
                          <a:solidFill>
                            <a:srgbClr val="99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 smtClean="0">
                          <a:solidFill>
                            <a:srgbClr val="99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99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 smtClean="0">
                          <a:solidFill>
                            <a:srgbClr val="99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</m:t>
                      </m:r>
                      <m:r>
                        <a:rPr lang="en-US" sz="24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4313F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57870"/>
                <a:ext cx="8077200" cy="1200329"/>
              </a:xfrm>
              <a:prstGeom prst="rect">
                <a:avLst/>
              </a:prstGeom>
              <a:blipFill>
                <a:blip r:embed="rId7"/>
                <a:stretch>
                  <a:fillRect l="-1208" t="-7143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7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741</Words>
  <Application>Microsoft Office PowerPoint</Application>
  <PresentationFormat>On-screen Show (4:3)</PresentationFormat>
  <Paragraphs>272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Bradley Hand ITC</vt:lpstr>
      <vt:lpstr>Calibri</vt:lpstr>
      <vt:lpstr>Cambria Math</vt:lpstr>
      <vt:lpstr>Chiller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Pc</dc:creator>
  <cp:lastModifiedBy>SBDas</cp:lastModifiedBy>
  <cp:revision>154</cp:revision>
  <dcterms:created xsi:type="dcterms:W3CDTF">2018-07-08T09:44:17Z</dcterms:created>
  <dcterms:modified xsi:type="dcterms:W3CDTF">2019-08-02T06:46:50Z</dcterms:modified>
</cp:coreProperties>
</file>