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2" r:id="rId2"/>
    <p:sldId id="258" r:id="rId3"/>
    <p:sldId id="263" r:id="rId4"/>
    <p:sldId id="260" r:id="rId5"/>
    <p:sldId id="322" r:id="rId6"/>
    <p:sldId id="264" r:id="rId7"/>
    <p:sldId id="265" r:id="rId8"/>
    <p:sldId id="267" r:id="rId9"/>
    <p:sldId id="329" r:id="rId10"/>
    <p:sldId id="345" r:id="rId11"/>
    <p:sldId id="330" r:id="rId12"/>
    <p:sldId id="346" r:id="rId13"/>
    <p:sldId id="299" r:id="rId14"/>
    <p:sldId id="301" r:id="rId15"/>
    <p:sldId id="317" r:id="rId16"/>
    <p:sldId id="270" r:id="rId17"/>
    <p:sldId id="347" r:id="rId18"/>
    <p:sldId id="333" r:id="rId19"/>
    <p:sldId id="334" r:id="rId20"/>
    <p:sldId id="335" r:id="rId21"/>
    <p:sldId id="324" r:id="rId22"/>
    <p:sldId id="325"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87057" autoAdjust="0"/>
  </p:normalViewPr>
  <p:slideViewPr>
    <p:cSldViewPr>
      <p:cViewPr>
        <p:scale>
          <a:sx n="64" d="100"/>
          <a:sy n="64" d="100"/>
        </p:scale>
        <p:origin x="-1644" y="-90"/>
      </p:cViewPr>
      <p:guideLst>
        <p:guide orient="horz" pos="2160"/>
        <p:guide pos="2880"/>
      </p:guideLst>
    </p:cSldViewPr>
  </p:slideViewPr>
  <p:outlineViewPr>
    <p:cViewPr>
      <p:scale>
        <a:sx n="33" d="100"/>
        <a:sy n="33" d="100"/>
      </p:scale>
      <p:origin x="0" y="23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814DF7-C8F8-4C80-9F5C-AEE28140968D}" type="datetimeFigureOut">
              <a:rPr lang="en-US" smtClean="0"/>
              <a:pPr/>
              <a:t>8/18/2020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ADB50-DE58-4D05-B868-91AEF0858F4F}" type="slidenum">
              <a:rPr lang="en-US" smtClean="0"/>
              <a:pPr/>
              <a:t>‹#›</a:t>
            </a:fld>
            <a:endParaRPr lang="en-US"/>
          </a:p>
        </p:txBody>
      </p:sp>
    </p:spTree>
    <p:extLst>
      <p:ext uri="{BB962C8B-B14F-4D97-AF65-F5344CB8AC3E}">
        <p14:creationId xmlns:p14="http://schemas.microsoft.com/office/powerpoint/2010/main" val="373064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1ADB50-DE58-4D05-B868-91AEF0858F4F}" type="slidenum">
              <a:rPr lang="en-US" smtClean="0"/>
              <a:pPr/>
              <a:t>16</a:t>
            </a:fld>
            <a:endParaRPr lang="en-US"/>
          </a:p>
        </p:txBody>
      </p:sp>
    </p:spTree>
    <p:extLst>
      <p:ext uri="{BB962C8B-B14F-4D97-AF65-F5344CB8AC3E}">
        <p14:creationId xmlns:p14="http://schemas.microsoft.com/office/powerpoint/2010/main" val="305173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1ADB50-DE58-4D05-B868-91AEF0858F4F}" type="slidenum">
              <a:rPr lang="en-US" smtClean="0"/>
              <a:pPr/>
              <a:t>21</a:t>
            </a:fld>
            <a:endParaRPr lang="en-US"/>
          </a:p>
        </p:txBody>
      </p:sp>
    </p:spTree>
    <p:extLst>
      <p:ext uri="{BB962C8B-B14F-4D97-AF65-F5344CB8AC3E}">
        <p14:creationId xmlns:p14="http://schemas.microsoft.com/office/powerpoint/2010/main" val="406432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1ADB50-DE58-4D05-B868-91AEF0858F4F}" type="slidenum">
              <a:rPr lang="en-US" smtClean="0"/>
              <a:pPr/>
              <a:t>22</a:t>
            </a:fld>
            <a:endParaRPr lang="en-US"/>
          </a:p>
        </p:txBody>
      </p:sp>
    </p:spTree>
    <p:extLst>
      <p:ext uri="{BB962C8B-B14F-4D97-AF65-F5344CB8AC3E}">
        <p14:creationId xmlns:p14="http://schemas.microsoft.com/office/powerpoint/2010/main" val="30197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5EE982-E28B-43E7-80D7-520891EDBF60}"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EE982-E28B-43E7-80D7-520891EDBF60}"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EE982-E28B-43E7-80D7-520891EDBF60}"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EE982-E28B-43E7-80D7-520891EDBF60}"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EE982-E28B-43E7-80D7-520891EDBF60}"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5EE982-E28B-43E7-80D7-520891EDBF60}"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5EE982-E28B-43E7-80D7-520891EDBF60}"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EE982-E28B-43E7-80D7-520891EDBF60}"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EE982-E28B-43E7-80D7-520891EDBF60}"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5EE982-E28B-43E7-80D7-520891EDBF60}"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5EE982-E28B-43E7-80D7-520891EDBF60}"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FBB83-4F78-47B5-8732-3A616D8DFF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EE982-E28B-43E7-80D7-520891EDBF60}" type="datetimeFigureOut">
              <a:rPr lang="en-US" smtClean="0"/>
              <a:pPr/>
              <a:t>8/18/2020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FBB83-4F78-47B5-8732-3A616D8DFF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pp.monkeylearn.com/main/classifiers/cl_pi3C7Ji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rot="10800000" flipV="1">
            <a:off x="2666999" y="1200459"/>
            <a:ext cx="5403266" cy="641842"/>
          </a:xfrm>
          <a:prstGeom prst="rect">
            <a:avLst/>
          </a:prstGeom>
        </p:spPr>
        <p:txBody>
          <a:bodyPr vert="horz" wrap="square" lIns="0" tIns="13335" rIns="0" bIns="0" rtlCol="0">
            <a:spAutoFit/>
          </a:bodyPr>
          <a:lstStyle/>
          <a:p>
            <a:pPr marL="12700">
              <a:lnSpc>
                <a:spcPct val="100000"/>
              </a:lnSpc>
              <a:spcBef>
                <a:spcPts val="105"/>
              </a:spcBef>
            </a:pPr>
            <a:endParaRPr lang="en-US" sz="2000" b="1" dirty="0">
              <a:latin typeface="Times New Roman"/>
              <a:cs typeface="Times New Roman"/>
            </a:endParaRPr>
          </a:p>
          <a:p>
            <a:pPr marL="12700" algn="just">
              <a:lnSpc>
                <a:spcPct val="100000"/>
              </a:lnSpc>
              <a:spcBef>
                <a:spcPts val="105"/>
              </a:spcBef>
            </a:pPr>
            <a:r>
              <a:rPr sz="2000" b="1" dirty="0">
                <a:latin typeface="Times New Roman"/>
                <a:cs typeface="Times New Roman"/>
              </a:rPr>
              <a:t>Department of Computer Science &amp;</a:t>
            </a:r>
            <a:r>
              <a:rPr sz="2000" b="1" spc="-165" dirty="0">
                <a:latin typeface="Times New Roman"/>
                <a:cs typeface="Times New Roman"/>
              </a:rPr>
              <a:t> </a:t>
            </a:r>
            <a:r>
              <a:rPr sz="2000" b="1" dirty="0">
                <a:latin typeface="Times New Roman"/>
                <a:cs typeface="Times New Roman"/>
              </a:rPr>
              <a:t>Engineering</a:t>
            </a:r>
            <a:endParaRPr sz="2000" dirty="0">
              <a:latin typeface="Times New Roman"/>
              <a:cs typeface="Times New Roman"/>
            </a:endParaRPr>
          </a:p>
        </p:txBody>
      </p:sp>
      <p:sp>
        <p:nvSpPr>
          <p:cNvPr id="5" name="object 5"/>
          <p:cNvSpPr txBox="1"/>
          <p:nvPr/>
        </p:nvSpPr>
        <p:spPr>
          <a:xfrm>
            <a:off x="2286000" y="2971800"/>
            <a:ext cx="4724400" cy="1257395"/>
          </a:xfrm>
          <a:prstGeom prst="rect">
            <a:avLst/>
          </a:prstGeom>
        </p:spPr>
        <p:txBody>
          <a:bodyPr vert="horz" wrap="square" lIns="0" tIns="13335" rIns="0" bIns="0" rtlCol="0">
            <a:spAutoFit/>
          </a:bodyPr>
          <a:lstStyle/>
          <a:p>
            <a:pPr marL="12700" marR="5080" algn="ctr">
              <a:spcBef>
                <a:spcPts val="105"/>
              </a:spcBef>
            </a:pPr>
            <a:r>
              <a:rPr lang="en-US" sz="2000" b="1" dirty="0">
                <a:solidFill>
                  <a:srgbClr val="FF0000"/>
                </a:solidFill>
                <a:latin typeface="Times New Roman"/>
                <a:cs typeface="Times New Roman"/>
              </a:rPr>
              <a:t>UNDER THE GUIDANCE</a:t>
            </a:r>
            <a:r>
              <a:rPr lang="en-US" sz="2000" b="1" spc="-110" dirty="0">
                <a:solidFill>
                  <a:srgbClr val="FF0000"/>
                </a:solidFill>
                <a:latin typeface="Times New Roman"/>
                <a:cs typeface="Times New Roman"/>
              </a:rPr>
              <a:t> </a:t>
            </a:r>
            <a:r>
              <a:rPr lang="en-US" sz="2000" b="1" dirty="0">
                <a:solidFill>
                  <a:srgbClr val="FF0000"/>
                </a:solidFill>
                <a:latin typeface="Times New Roman"/>
                <a:cs typeface="Times New Roman"/>
              </a:rPr>
              <a:t>OF  </a:t>
            </a:r>
          </a:p>
          <a:p>
            <a:pPr marL="12700" marR="5080" algn="ctr">
              <a:spcBef>
                <a:spcPts val="105"/>
              </a:spcBef>
            </a:pPr>
            <a:r>
              <a:rPr lang="en-US" sz="2000" b="1" dirty="0">
                <a:latin typeface="Times New Roman"/>
                <a:cs typeface="Times New Roman"/>
              </a:rPr>
              <a:t> Mrs. </a:t>
            </a:r>
            <a:r>
              <a:rPr lang="en-US" sz="2000" b="1" dirty="0" err="1" smtClean="0">
                <a:latin typeface="Times New Roman"/>
                <a:cs typeface="Times New Roman"/>
              </a:rPr>
              <a:t>Soniya</a:t>
            </a:r>
            <a:r>
              <a:rPr lang="en-US" sz="2000" b="1" dirty="0" smtClean="0">
                <a:latin typeface="Times New Roman"/>
                <a:cs typeface="Times New Roman"/>
              </a:rPr>
              <a:t> </a:t>
            </a:r>
            <a:r>
              <a:rPr lang="en-US" sz="2000" b="1" dirty="0" err="1" smtClean="0">
                <a:latin typeface="Times New Roman"/>
                <a:cs typeface="Times New Roman"/>
              </a:rPr>
              <a:t>Komal</a:t>
            </a:r>
            <a:r>
              <a:rPr lang="en-US" sz="2000" b="1" dirty="0" smtClean="0">
                <a:latin typeface="Times New Roman"/>
                <a:cs typeface="Times New Roman"/>
              </a:rPr>
              <a:t> V </a:t>
            </a:r>
            <a:endParaRPr lang="en-US" sz="2000" dirty="0">
              <a:latin typeface="Times New Roman"/>
              <a:cs typeface="Times New Roman"/>
            </a:endParaRPr>
          </a:p>
          <a:p>
            <a:pPr marL="241300" marR="241300" indent="542290"/>
            <a:r>
              <a:rPr lang="en-US" sz="2000" b="1" dirty="0">
                <a:solidFill>
                  <a:srgbClr val="0D0D0D"/>
                </a:solidFill>
                <a:latin typeface="Times New Roman"/>
                <a:cs typeface="Times New Roman"/>
              </a:rPr>
              <a:t>          Asst. </a:t>
            </a:r>
            <a:r>
              <a:rPr lang="en-US" sz="2000" b="1" spc="-25" dirty="0">
                <a:solidFill>
                  <a:srgbClr val="0D0D0D"/>
                </a:solidFill>
                <a:latin typeface="Times New Roman"/>
                <a:cs typeface="Times New Roman"/>
              </a:rPr>
              <a:t>Professor,  </a:t>
            </a:r>
          </a:p>
          <a:p>
            <a:pPr marL="241300" marR="241300" indent="542290"/>
            <a:r>
              <a:rPr lang="en-US" sz="2000" b="1" dirty="0">
                <a:solidFill>
                  <a:srgbClr val="0D0D0D"/>
                </a:solidFill>
                <a:latin typeface="Times New Roman"/>
                <a:cs typeface="Times New Roman"/>
              </a:rPr>
              <a:t>  Dept. of Computer</a:t>
            </a:r>
            <a:r>
              <a:rPr lang="en-US" sz="2000" b="1" spc="-165" dirty="0">
                <a:solidFill>
                  <a:srgbClr val="0D0D0D"/>
                </a:solidFill>
                <a:latin typeface="Times New Roman"/>
                <a:cs typeface="Times New Roman"/>
              </a:rPr>
              <a:t> </a:t>
            </a:r>
            <a:r>
              <a:rPr lang="en-US" sz="2000" b="1" dirty="0">
                <a:solidFill>
                  <a:srgbClr val="0D0D0D"/>
                </a:solidFill>
                <a:latin typeface="Times New Roman"/>
                <a:cs typeface="Times New Roman"/>
              </a:rPr>
              <a:t>Science</a:t>
            </a:r>
            <a:endParaRPr lang="en-US" sz="2000" dirty="0">
              <a:latin typeface="Times New Roman"/>
              <a:cs typeface="Times New Roman"/>
            </a:endParaRPr>
          </a:p>
        </p:txBody>
      </p:sp>
      <p:sp>
        <p:nvSpPr>
          <p:cNvPr id="6" name="object 6"/>
          <p:cNvSpPr txBox="1"/>
          <p:nvPr/>
        </p:nvSpPr>
        <p:spPr>
          <a:xfrm>
            <a:off x="2667380" y="4953000"/>
            <a:ext cx="2258060" cy="1713290"/>
          </a:xfrm>
          <a:prstGeom prst="rect">
            <a:avLst/>
          </a:prstGeom>
        </p:spPr>
        <p:txBody>
          <a:bodyPr vert="horz" wrap="square" lIns="0" tIns="12700" rIns="0" bIns="0" rtlCol="0">
            <a:spAutoFit/>
          </a:bodyPr>
          <a:lstStyle/>
          <a:p>
            <a:pPr marL="12700" marR="5080">
              <a:lnSpc>
                <a:spcPct val="150000"/>
              </a:lnSpc>
              <a:spcBef>
                <a:spcPts val="100"/>
              </a:spcBef>
            </a:pPr>
            <a:r>
              <a:rPr lang="en-US" b="1" spc="-5" dirty="0" smtClean="0">
                <a:solidFill>
                  <a:srgbClr val="001F5F"/>
                </a:solidFill>
                <a:latin typeface="Times New Roman"/>
                <a:cs typeface="Times New Roman"/>
              </a:rPr>
              <a:t>PRADAAP.S.S</a:t>
            </a:r>
            <a:endParaRPr lang="en-US" b="1" spc="-5" dirty="0">
              <a:solidFill>
                <a:srgbClr val="001F5F"/>
              </a:solidFill>
              <a:latin typeface="Times New Roman"/>
              <a:cs typeface="Times New Roman"/>
            </a:endParaRPr>
          </a:p>
          <a:p>
            <a:pPr marL="12700" marR="5080">
              <a:lnSpc>
                <a:spcPct val="150000"/>
              </a:lnSpc>
              <a:spcBef>
                <a:spcPts val="100"/>
              </a:spcBef>
            </a:pPr>
            <a:r>
              <a:rPr lang="en-US" b="1" spc="-5" dirty="0" smtClean="0">
                <a:solidFill>
                  <a:srgbClr val="001F5F"/>
                </a:solidFill>
                <a:latin typeface="Times New Roman"/>
                <a:cs typeface="Times New Roman"/>
              </a:rPr>
              <a:t>SANGAMESH</a:t>
            </a:r>
            <a:endParaRPr lang="en-US" b="1" spc="-5" dirty="0">
              <a:solidFill>
                <a:srgbClr val="001F5F"/>
              </a:solidFill>
              <a:latin typeface="Times New Roman"/>
              <a:cs typeface="Times New Roman"/>
            </a:endParaRPr>
          </a:p>
          <a:p>
            <a:pPr marL="12700" marR="5080">
              <a:lnSpc>
                <a:spcPct val="150000"/>
              </a:lnSpc>
              <a:spcBef>
                <a:spcPts val="100"/>
              </a:spcBef>
            </a:pPr>
            <a:r>
              <a:rPr lang="en-US" b="1" spc="-5" dirty="0" smtClean="0">
                <a:solidFill>
                  <a:srgbClr val="001F5F"/>
                </a:solidFill>
                <a:latin typeface="Times New Roman"/>
                <a:cs typeface="Times New Roman"/>
              </a:rPr>
              <a:t>T N VARSHA</a:t>
            </a:r>
            <a:endParaRPr lang="en-US" sz="1800" b="1" spc="-5" dirty="0">
              <a:solidFill>
                <a:srgbClr val="001F5F"/>
              </a:solidFill>
              <a:latin typeface="Times New Roman"/>
              <a:cs typeface="Times New Roman"/>
            </a:endParaRPr>
          </a:p>
          <a:p>
            <a:pPr marL="12700" marR="5080">
              <a:lnSpc>
                <a:spcPct val="150000"/>
              </a:lnSpc>
              <a:spcBef>
                <a:spcPts val="100"/>
              </a:spcBef>
            </a:pPr>
            <a:r>
              <a:rPr lang="en-US" b="1" spc="-5" dirty="0" smtClean="0">
                <a:solidFill>
                  <a:srgbClr val="001F5F"/>
                </a:solidFill>
                <a:latin typeface="Times New Roman"/>
                <a:cs typeface="Times New Roman"/>
              </a:rPr>
              <a:t>VIKRAM SRI</a:t>
            </a:r>
            <a:endParaRPr sz="1800" dirty="0">
              <a:latin typeface="Times New Roman"/>
              <a:cs typeface="Times New Roman"/>
            </a:endParaRPr>
          </a:p>
        </p:txBody>
      </p:sp>
      <p:sp>
        <p:nvSpPr>
          <p:cNvPr id="7" name="object 7"/>
          <p:cNvSpPr txBox="1"/>
          <p:nvPr/>
        </p:nvSpPr>
        <p:spPr>
          <a:xfrm>
            <a:off x="5411215" y="4953000"/>
            <a:ext cx="1497965" cy="1674817"/>
          </a:xfrm>
          <a:prstGeom prst="rect">
            <a:avLst/>
          </a:prstGeom>
        </p:spPr>
        <p:txBody>
          <a:bodyPr vert="horz" wrap="square" lIns="0" tIns="12700" rIns="0" bIns="0" rtlCol="0">
            <a:spAutoFit/>
          </a:bodyPr>
          <a:lstStyle/>
          <a:p>
            <a:pPr marL="12700" marR="5080" algn="just">
              <a:lnSpc>
                <a:spcPct val="150000"/>
              </a:lnSpc>
              <a:spcBef>
                <a:spcPts val="100"/>
              </a:spcBef>
            </a:pPr>
            <a:r>
              <a:rPr sz="1800" b="1" dirty="0">
                <a:solidFill>
                  <a:srgbClr val="001F5F"/>
                </a:solidFill>
                <a:latin typeface="Times New Roman"/>
                <a:cs typeface="Times New Roman"/>
              </a:rPr>
              <a:t>[</a:t>
            </a:r>
            <a:r>
              <a:rPr sz="1800" b="1" dirty="0" smtClean="0">
                <a:solidFill>
                  <a:srgbClr val="001F5F"/>
                </a:solidFill>
                <a:latin typeface="Times New Roman"/>
                <a:cs typeface="Times New Roman"/>
              </a:rPr>
              <a:t>1RG1</a:t>
            </a:r>
            <a:r>
              <a:rPr lang="en-IN" sz="1800" b="1" dirty="0" smtClean="0">
                <a:solidFill>
                  <a:srgbClr val="001F5F"/>
                </a:solidFill>
                <a:latin typeface="Times New Roman"/>
                <a:cs typeface="Times New Roman"/>
              </a:rPr>
              <a:t>6CS067</a:t>
            </a:r>
            <a:r>
              <a:rPr sz="1800" b="1" dirty="0" smtClean="0">
                <a:solidFill>
                  <a:srgbClr val="001F5F"/>
                </a:solidFill>
                <a:latin typeface="Times New Roman"/>
                <a:cs typeface="Times New Roman"/>
              </a:rPr>
              <a:t>]  </a:t>
            </a:r>
            <a:r>
              <a:rPr sz="1800" b="1" dirty="0">
                <a:solidFill>
                  <a:srgbClr val="001F5F"/>
                </a:solidFill>
                <a:latin typeface="Times New Roman"/>
                <a:cs typeface="Times New Roman"/>
              </a:rPr>
              <a:t>[</a:t>
            </a:r>
            <a:r>
              <a:rPr sz="1800" b="1" dirty="0" smtClean="0">
                <a:solidFill>
                  <a:srgbClr val="001F5F"/>
                </a:solidFill>
                <a:latin typeface="Times New Roman"/>
                <a:cs typeface="Times New Roman"/>
              </a:rPr>
              <a:t>1RG1</a:t>
            </a:r>
            <a:r>
              <a:rPr lang="en-IN" sz="1800" b="1" dirty="0" smtClean="0">
                <a:solidFill>
                  <a:srgbClr val="001F5F"/>
                </a:solidFill>
                <a:latin typeface="Times New Roman"/>
                <a:cs typeface="Times New Roman"/>
              </a:rPr>
              <a:t>6CS083</a:t>
            </a:r>
            <a:r>
              <a:rPr sz="1800" b="1" dirty="0" smtClean="0">
                <a:solidFill>
                  <a:srgbClr val="001F5F"/>
                </a:solidFill>
                <a:latin typeface="Times New Roman"/>
                <a:cs typeface="Times New Roman"/>
              </a:rPr>
              <a:t>]  </a:t>
            </a:r>
            <a:r>
              <a:rPr sz="1800" b="1" dirty="0">
                <a:solidFill>
                  <a:srgbClr val="001F5F"/>
                </a:solidFill>
                <a:latin typeface="Times New Roman"/>
                <a:cs typeface="Times New Roman"/>
              </a:rPr>
              <a:t>[</a:t>
            </a:r>
            <a:r>
              <a:rPr sz="1800" b="1" dirty="0" smtClean="0">
                <a:solidFill>
                  <a:srgbClr val="001F5F"/>
                </a:solidFill>
                <a:latin typeface="Times New Roman"/>
                <a:cs typeface="Times New Roman"/>
              </a:rPr>
              <a:t>1RG1</a:t>
            </a:r>
            <a:r>
              <a:rPr lang="en-US" b="1" dirty="0" smtClean="0">
                <a:solidFill>
                  <a:srgbClr val="001F5F"/>
                </a:solidFill>
                <a:latin typeface="Times New Roman"/>
                <a:cs typeface="Times New Roman"/>
              </a:rPr>
              <a:t>6</a:t>
            </a:r>
            <a:r>
              <a:rPr sz="1800" b="1" dirty="0" smtClean="0">
                <a:solidFill>
                  <a:srgbClr val="001F5F"/>
                </a:solidFill>
                <a:latin typeface="Times New Roman"/>
                <a:cs typeface="Times New Roman"/>
              </a:rPr>
              <a:t>C</a:t>
            </a:r>
            <a:r>
              <a:rPr sz="1800" b="1" spc="-10" dirty="0" smtClean="0">
                <a:solidFill>
                  <a:srgbClr val="001F5F"/>
                </a:solidFill>
                <a:latin typeface="Times New Roman"/>
                <a:cs typeface="Times New Roman"/>
              </a:rPr>
              <a:t>S</a:t>
            </a:r>
            <a:r>
              <a:rPr lang="en-IN" b="1" dirty="0" smtClean="0">
                <a:solidFill>
                  <a:srgbClr val="001F5F"/>
                </a:solidFill>
                <a:latin typeface="Times New Roman"/>
                <a:cs typeface="Times New Roman"/>
              </a:rPr>
              <a:t>103</a:t>
            </a:r>
            <a:r>
              <a:rPr sz="1800" b="1" dirty="0" smtClean="0">
                <a:solidFill>
                  <a:srgbClr val="001F5F"/>
                </a:solidFill>
                <a:latin typeface="Times New Roman"/>
                <a:cs typeface="Times New Roman"/>
              </a:rPr>
              <a:t>]  </a:t>
            </a:r>
            <a:r>
              <a:rPr sz="1800" b="1" dirty="0">
                <a:solidFill>
                  <a:srgbClr val="001F5F"/>
                </a:solidFill>
                <a:latin typeface="Times New Roman"/>
                <a:cs typeface="Times New Roman"/>
              </a:rPr>
              <a:t>[</a:t>
            </a:r>
            <a:r>
              <a:rPr sz="1800" b="1" dirty="0" smtClean="0">
                <a:solidFill>
                  <a:srgbClr val="001F5F"/>
                </a:solidFill>
                <a:latin typeface="Times New Roman"/>
                <a:cs typeface="Times New Roman"/>
              </a:rPr>
              <a:t>1RG1</a:t>
            </a:r>
            <a:r>
              <a:rPr lang="en-US" b="1" dirty="0" smtClean="0">
                <a:solidFill>
                  <a:srgbClr val="001F5F"/>
                </a:solidFill>
                <a:latin typeface="Times New Roman"/>
                <a:cs typeface="Times New Roman"/>
              </a:rPr>
              <a:t>6</a:t>
            </a:r>
            <a:r>
              <a:rPr sz="1800" b="1" dirty="0" smtClean="0">
                <a:solidFill>
                  <a:srgbClr val="001F5F"/>
                </a:solidFill>
                <a:latin typeface="Times New Roman"/>
                <a:cs typeface="Times New Roman"/>
              </a:rPr>
              <a:t>C</a:t>
            </a:r>
            <a:r>
              <a:rPr sz="1800" b="1" spc="-10" dirty="0" smtClean="0">
                <a:solidFill>
                  <a:srgbClr val="001F5F"/>
                </a:solidFill>
                <a:latin typeface="Times New Roman"/>
                <a:cs typeface="Times New Roman"/>
              </a:rPr>
              <a:t>S</a:t>
            </a:r>
            <a:r>
              <a:rPr lang="en-IN" b="1" dirty="0" smtClean="0">
                <a:solidFill>
                  <a:srgbClr val="001F5F"/>
                </a:solidFill>
                <a:latin typeface="Times New Roman"/>
                <a:cs typeface="Times New Roman"/>
              </a:rPr>
              <a:t>108</a:t>
            </a:r>
            <a:r>
              <a:rPr sz="1800" b="1" dirty="0" smtClean="0">
                <a:solidFill>
                  <a:srgbClr val="001F5F"/>
                </a:solidFill>
                <a:latin typeface="Times New Roman"/>
                <a:cs typeface="Times New Roman"/>
              </a:rPr>
              <a:t>]</a:t>
            </a:r>
            <a:endParaRPr sz="1800" dirty="0">
              <a:latin typeface="Times New Roman"/>
              <a:cs typeface="Times New Roman"/>
            </a:endParaRPr>
          </a:p>
        </p:txBody>
      </p:sp>
      <p:sp>
        <p:nvSpPr>
          <p:cNvPr id="8" name="object 8"/>
          <p:cNvSpPr txBox="1"/>
          <p:nvPr/>
        </p:nvSpPr>
        <p:spPr>
          <a:xfrm>
            <a:off x="762000" y="2209800"/>
            <a:ext cx="8141003" cy="505908"/>
          </a:xfrm>
          <a:prstGeom prst="rect">
            <a:avLst/>
          </a:prstGeom>
        </p:spPr>
        <p:txBody>
          <a:bodyPr vert="horz" wrap="square" lIns="0" tIns="13335" rIns="0" bIns="0" rtlCol="0">
            <a:spAutoFit/>
          </a:bodyPr>
          <a:lstStyle/>
          <a:p>
            <a:pPr marL="12700" algn="ctr">
              <a:spcBef>
                <a:spcPts val="105"/>
              </a:spcBef>
            </a:pPr>
            <a:r>
              <a:rPr sz="3200" b="1" i="1" dirty="0">
                <a:solidFill>
                  <a:srgbClr val="FF0000"/>
                </a:solidFill>
                <a:latin typeface="Times New Roman"/>
                <a:cs typeface="Times New Roman"/>
              </a:rPr>
              <a:t>“</a:t>
            </a:r>
            <a:r>
              <a:rPr lang="en-US" sz="3200" b="1" i="1" dirty="0" smtClean="0">
                <a:solidFill>
                  <a:srgbClr val="FF0000"/>
                </a:solidFill>
                <a:latin typeface="Times New Roman"/>
                <a:cs typeface="Times New Roman"/>
              </a:rPr>
              <a:t>Analyzing people’s behavior from media</a:t>
            </a:r>
            <a:r>
              <a:rPr sz="3200" b="1" i="1" dirty="0" smtClean="0">
                <a:solidFill>
                  <a:srgbClr val="FF0000"/>
                </a:solidFill>
                <a:latin typeface="Times New Roman"/>
                <a:cs typeface="Times New Roman"/>
              </a:rPr>
              <a:t>”</a:t>
            </a:r>
            <a:endParaRPr sz="3200" dirty="0">
              <a:latin typeface="Times New Roman"/>
              <a:cs typeface="Times New Roman"/>
            </a:endParaRPr>
          </a:p>
        </p:txBody>
      </p:sp>
      <p:pic>
        <p:nvPicPr>
          <p:cNvPr id="10" name="Picture 9" descr="rgit-logo.png"/>
          <p:cNvPicPr>
            <a:picLocks noChangeAspect="1"/>
          </p:cNvPicPr>
          <p:nvPr/>
        </p:nvPicPr>
        <p:blipFill>
          <a:blip r:embed="rId2" cstate="print"/>
          <a:stretch>
            <a:fillRect/>
          </a:stretch>
        </p:blipFill>
        <p:spPr>
          <a:xfrm>
            <a:off x="1143000" y="304800"/>
            <a:ext cx="7162800" cy="1219200"/>
          </a:xfrm>
          <a:prstGeom prst="rect">
            <a:avLst/>
          </a:prstGeom>
        </p:spPr>
      </p:pic>
      <p:sp>
        <p:nvSpPr>
          <p:cNvPr id="9" name="TextBox 8"/>
          <p:cNvSpPr txBox="1"/>
          <p:nvPr/>
        </p:nvSpPr>
        <p:spPr>
          <a:xfrm>
            <a:off x="2971800" y="4572000"/>
            <a:ext cx="3429000" cy="400110"/>
          </a:xfrm>
          <a:prstGeom prst="rect">
            <a:avLst/>
          </a:prstGeom>
          <a:noFill/>
        </p:spPr>
        <p:txBody>
          <a:bodyPr wrap="square" rtlCol="0">
            <a:spAutoFit/>
          </a:bodyPr>
          <a:lstStyle/>
          <a:p>
            <a:pPr marR="635" algn="ctr">
              <a:lnSpc>
                <a:spcPct val="100000"/>
              </a:lnSpc>
              <a:spcBef>
                <a:spcPts val="5"/>
              </a:spcBef>
            </a:pPr>
            <a:r>
              <a:rPr lang="en-US" sz="2000" b="1" spc="-5" dirty="0">
                <a:solidFill>
                  <a:srgbClr val="FF0000"/>
                </a:solidFill>
                <a:latin typeface="Times New Roman"/>
                <a:cs typeface="Times New Roman"/>
              </a:rPr>
              <a:t>Presented</a:t>
            </a:r>
            <a:r>
              <a:rPr lang="en-US" sz="2000" b="1" spc="-25" dirty="0">
                <a:solidFill>
                  <a:srgbClr val="FF0000"/>
                </a:solidFill>
                <a:latin typeface="Times New Roman"/>
                <a:cs typeface="Times New Roman"/>
              </a:rPr>
              <a:t> </a:t>
            </a:r>
            <a:r>
              <a:rPr lang="en-US" sz="2000" b="1" dirty="0">
                <a:solidFill>
                  <a:srgbClr val="FF0000"/>
                </a:solidFill>
                <a:latin typeface="Times New Roman"/>
                <a:cs typeface="Times New Roman"/>
              </a:rPr>
              <a:t>By</a:t>
            </a:r>
            <a:endParaRPr lang="en-US" sz="20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534400" cy="4953000"/>
          </a:xfrm>
        </p:spPr>
        <p:txBody>
          <a:bodyPr>
            <a:normAutofit/>
          </a:bodyPr>
          <a:lstStyle/>
          <a:p>
            <a:pPr marL="12700" indent="0">
              <a:spcBef>
                <a:spcPts val="5"/>
              </a:spcBef>
              <a:buNone/>
              <a:tabLst>
                <a:tab pos="354965" algn="l"/>
                <a:tab pos="355600" algn="l"/>
              </a:tabLst>
            </a:pPr>
            <a:r>
              <a:rPr lang="en-US" sz="2400" b="1" spc="-30" dirty="0">
                <a:latin typeface="Times New Roman"/>
                <a:cs typeface="Times New Roman"/>
              </a:rPr>
              <a:t>DISADVANTAGES:</a:t>
            </a:r>
            <a:endParaRPr lang="en-US" sz="2400" dirty="0">
              <a:latin typeface="Times New Roman"/>
              <a:cs typeface="Times New Roman"/>
            </a:endParaRPr>
          </a:p>
          <a:p>
            <a:pPr lvl="2" algn="just">
              <a:lnSpc>
                <a:spcPct val="150000"/>
              </a:lnSpc>
              <a:buFont typeface="Wingdings" pitchFamily="2" charset="2"/>
              <a:buChar char="Ø"/>
            </a:pPr>
            <a:r>
              <a:rPr lang="en-US" sz="2000" dirty="0">
                <a:latin typeface="Times New Roman" pitchFamily="18" charset="0"/>
                <a:cs typeface="Times New Roman" pitchFamily="18" charset="0"/>
              </a:rPr>
              <a:t>After processing the image, the result displays a mixed of emotions even a person is completely happy or sad. Also, it is not using face detection algorithm. Thus, when giving an image of any object or place as input, it is still showing emotions in percentage even when the image does not have any face in it.</a:t>
            </a:r>
          </a:p>
          <a:p>
            <a:pPr lvl="2" algn="just">
              <a:lnSpc>
                <a:spcPct val="150000"/>
              </a:lnSpc>
              <a:buFont typeface="Wingdings" pitchFamily="2" charset="2"/>
              <a:buChar char="Ø"/>
            </a:pPr>
            <a:r>
              <a:rPr lang="en-US" sz="2000" dirty="0" smtClean="0">
                <a:latin typeface="Times New Roman" pitchFamily="18" charset="0"/>
                <a:cs typeface="Times New Roman" pitchFamily="18" charset="0"/>
              </a:rPr>
              <a:t> In questionnaire responses the users can manipulate their responses   according to their likes thus decreasing the accuracy. A platform for analyzing video data with accurate results was not possible in the previously designed model.</a:t>
            </a:r>
            <a:endParaRPr lang="en-IN" sz="2000" dirty="0" smtClean="0">
              <a:latin typeface="Times New Roman" pitchFamily="18" charset="0"/>
              <a:cs typeface="Times New Roman"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78340"/>
            <a:ext cx="8229600" cy="535596"/>
          </a:xfrm>
          <a:prstGeom prst="rect">
            <a:avLst/>
          </a:prstGeom>
        </p:spPr>
        <p:txBody>
          <a:bodyPr vert="horz" wrap="square" lIns="0" tIns="37465" rIns="0" bIns="0" rtlCol="0">
            <a:spAutoFit/>
          </a:bodyPr>
          <a:lstStyle/>
          <a:p>
            <a:pPr marL="1104900" marR="5080" indent="-1090295">
              <a:lnSpc>
                <a:spcPts val="3760"/>
              </a:lnSpc>
              <a:spcBef>
                <a:spcPts val="295"/>
              </a:spcBef>
            </a:pPr>
            <a:r>
              <a:rPr sz="3200" b="1" dirty="0">
                <a:solidFill>
                  <a:srgbClr val="FF0000"/>
                </a:solidFill>
                <a:latin typeface="Times New Roman" panose="02020603050405020304" pitchFamily="18" charset="0"/>
                <a:cs typeface="Times New Roman" panose="02020603050405020304" pitchFamily="18" charset="0"/>
              </a:rPr>
              <a:t>PROPOSED </a:t>
            </a:r>
            <a:r>
              <a:rPr sz="3200" b="1" dirty="0" smtClean="0">
                <a:solidFill>
                  <a:srgbClr val="FF0000"/>
                </a:solidFill>
                <a:latin typeface="Times New Roman" panose="02020603050405020304" pitchFamily="18" charset="0"/>
                <a:cs typeface="Times New Roman" panose="02020603050405020304" pitchFamily="18" charset="0"/>
              </a:rPr>
              <a:t>SYSTEM</a:t>
            </a:r>
            <a:endParaRPr sz="3200" b="1" spc="-65"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59740" y="1577192"/>
            <a:ext cx="8073390" cy="1997983"/>
          </a:xfrm>
          <a:prstGeom prst="rect">
            <a:avLst/>
          </a:prstGeom>
        </p:spPr>
        <p:txBody>
          <a:bodyPr vert="horz" wrap="square" lIns="0" tIns="149860" rIns="0" bIns="0" rtlCol="0">
            <a:spAutoFit/>
          </a:bodyPr>
          <a:lstStyle/>
          <a:p>
            <a:pPr algn="just">
              <a:lnSpc>
                <a:spcPct val="150000"/>
              </a:lnSpc>
            </a:pPr>
            <a:r>
              <a:rPr lang="en-US" sz="2000" dirty="0" smtClean="0">
                <a:latin typeface="Times New Roman" pitchFamily="18" charset="0"/>
                <a:cs typeface="Times New Roman" pitchFamily="18" charset="0"/>
              </a:rPr>
              <a:t>The proposed system will analyze and predict the user behavior. For this purpose, the system will take user’s data from media. The collected data is then analyzed and classified.</a:t>
            </a:r>
          </a:p>
          <a:p>
            <a:pPr algn="just">
              <a:lnSpc>
                <a:spcPct val="150000"/>
              </a:lnSpc>
            </a:pPr>
            <a:endParaRPr lang="en-IN" sz="2000" dirty="0" smtClean="0">
              <a:latin typeface="Times New Roman" pitchFamily="18" charset="0"/>
              <a:cs typeface="Times New Roman" pitchFamily="18" charset="0"/>
            </a:endParaRPr>
          </a:p>
        </p:txBody>
      </p:sp>
      <p:pic>
        <p:nvPicPr>
          <p:cNvPr id="4" name="image6.png"/>
          <p:cNvPicPr/>
          <p:nvPr/>
        </p:nvPicPr>
        <p:blipFill>
          <a:blip r:embed="rId2" cstate="print"/>
          <a:stretch>
            <a:fillRect/>
          </a:stretch>
        </p:blipFill>
        <p:spPr>
          <a:xfrm>
            <a:off x="1066800" y="3200400"/>
            <a:ext cx="6248400" cy="2343150"/>
          </a:xfrm>
          <a:prstGeom prst="rect">
            <a:avLst/>
          </a:prstGeom>
        </p:spPr>
      </p:pic>
      <p:sp>
        <p:nvSpPr>
          <p:cNvPr id="5" name="TextBox 4"/>
          <p:cNvSpPr txBox="1"/>
          <p:nvPr/>
        </p:nvSpPr>
        <p:spPr>
          <a:xfrm>
            <a:off x="2209800" y="5715000"/>
            <a:ext cx="4648200" cy="458074"/>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Figure: Proposed System</a:t>
            </a:r>
          </a:p>
        </p:txBody>
      </p:sp>
    </p:spTree>
    <p:extLst>
      <p:ext uri="{BB962C8B-B14F-4D97-AF65-F5344CB8AC3E}">
        <p14:creationId xmlns:p14="http://schemas.microsoft.com/office/powerpoint/2010/main" val="4195677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135563"/>
          </a:xfrm>
        </p:spPr>
        <p:txBody>
          <a:bodyPr>
            <a:normAutofit/>
          </a:bodyPr>
          <a:lstStyle/>
          <a:p>
            <a:pPr marL="0" indent="0">
              <a:buNone/>
            </a:pPr>
            <a:r>
              <a:rPr lang="en-IN" sz="2400" b="1" spc="-30" dirty="0" smtClean="0">
                <a:latin typeface="Times New Roman"/>
                <a:cs typeface="Times New Roman"/>
              </a:rPr>
              <a:t>ADVANTAGES</a:t>
            </a:r>
            <a:r>
              <a:rPr lang="en-IN" b="1" spc="-30" dirty="0" smtClean="0">
                <a:latin typeface="Times New Roman"/>
                <a:cs typeface="Times New Roman"/>
              </a:rPr>
              <a:t>:</a:t>
            </a:r>
          </a:p>
          <a:p>
            <a:pPr lvl="1" algn="just">
              <a:lnSpc>
                <a:spcPct val="150000"/>
              </a:lnSpc>
              <a:buFont typeface="Wingdings" pitchFamily="2" charset="2"/>
              <a:buChar char="Ø"/>
            </a:pPr>
            <a:r>
              <a:rPr lang="en-US" sz="2000" dirty="0" smtClean="0">
                <a:latin typeface="Times New Roman" pitchFamily="18" charset="0"/>
                <a:cs typeface="Times New Roman" pitchFamily="18" charset="0"/>
              </a:rPr>
              <a:t>The input is divided into separate modules and each separate module is analyzed with the algorithms specialized specific for that module.</a:t>
            </a:r>
            <a:endParaRPr lang="en-IN" sz="2000" dirty="0" smtClean="0">
              <a:latin typeface="Times New Roman" pitchFamily="18" charset="0"/>
              <a:cs typeface="Times New Roman" pitchFamily="18" charset="0"/>
            </a:endParaRPr>
          </a:p>
          <a:p>
            <a:pPr lvl="1" algn="just">
              <a:lnSpc>
                <a:spcPct val="150000"/>
              </a:lnSpc>
              <a:buFont typeface="Wingdings" pitchFamily="2" charset="2"/>
              <a:buChar char="Ø"/>
            </a:pPr>
            <a:r>
              <a:rPr lang="en-US" sz="2000" dirty="0" smtClean="0">
                <a:latin typeface="Times New Roman" pitchFamily="18" charset="0"/>
                <a:cs typeface="Times New Roman" pitchFamily="18" charset="0"/>
              </a:rPr>
              <a:t>The highest optimal emotion is highly accurate as each module’s optimal emotion is compared ; expected outcome v/s actual outcome.</a:t>
            </a:r>
            <a:endParaRPr lang="en-IN" sz="2000" dirty="0" smtClean="0">
              <a:latin typeface="Times New Roman" pitchFamily="18" charset="0"/>
              <a:cs typeface="Times New Roman" pitchFamily="18" charset="0"/>
            </a:endParaRPr>
          </a:p>
          <a:p>
            <a:pPr lvl="1" algn="just">
              <a:lnSpc>
                <a:spcPct val="150000"/>
              </a:lnSpc>
              <a:buFont typeface="Wingdings" pitchFamily="2" charset="2"/>
              <a:buChar char="Ø"/>
            </a:pPr>
            <a:r>
              <a:rPr lang="en-US" sz="2000" dirty="0" smtClean="0">
                <a:latin typeface="Times New Roman" pitchFamily="18" charset="0"/>
                <a:cs typeface="Times New Roman" pitchFamily="18" charset="0"/>
              </a:rPr>
              <a:t>The input can be either live or stored video, thus making this designed model an on- spot emotion detector.</a:t>
            </a:r>
            <a:endParaRPr lang="en-IN" sz="2000" dirty="0" smtClean="0">
              <a:latin typeface="Times New Roman" pitchFamily="18" charset="0"/>
              <a:cs typeface="Times New Roman" pitchFamily="18" charset="0"/>
            </a:endParaRPr>
          </a:p>
          <a:p>
            <a:endParaRPr lang="en-IN" dirty="0" smtClean="0">
              <a:latin typeface="Times New Roman"/>
              <a:cs typeface="Times New Roman"/>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52400"/>
            <a:ext cx="73152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IDENTIFICATION OF MODULES</a:t>
            </a:r>
            <a:endParaRPr lang="en-US" sz="3200" dirty="0"/>
          </a:p>
        </p:txBody>
      </p:sp>
      <p:sp>
        <p:nvSpPr>
          <p:cNvPr id="3" name="TextBox 2"/>
          <p:cNvSpPr txBox="1"/>
          <p:nvPr/>
        </p:nvSpPr>
        <p:spPr>
          <a:xfrm>
            <a:off x="457200" y="838200"/>
            <a:ext cx="8229600" cy="4093428"/>
          </a:xfrm>
          <a:prstGeom prst="rect">
            <a:avLst/>
          </a:prstGeom>
          <a:noFill/>
        </p:spPr>
        <p:txBody>
          <a:bodyPr wrap="square" rtlCol="0">
            <a:spAutoFit/>
          </a:bodyPr>
          <a:lstStyle/>
          <a:p>
            <a:pPr marL="457200" lvl="0" indent="-457200" algn="just">
              <a:lnSpc>
                <a:spcPct val="150000"/>
              </a:lnSpc>
              <a:buFont typeface="Wingdings" pitchFamily="2" charset="2"/>
              <a:buChar char="Ø"/>
            </a:pPr>
            <a:r>
              <a:rPr lang="en-US" sz="2000" b="1" dirty="0" smtClean="0">
                <a:latin typeface="Times New Roman" pitchFamily="18" charset="0"/>
                <a:cs typeface="Times New Roman" pitchFamily="18" charset="0"/>
              </a:rPr>
              <a:t>Text Module:</a:t>
            </a:r>
            <a:r>
              <a:rPr lang="en-US" sz="2000" dirty="0" smtClean="0">
                <a:latin typeface="Times New Roman" pitchFamily="18" charset="0"/>
                <a:cs typeface="Times New Roman" pitchFamily="18" charset="0"/>
              </a:rPr>
              <a:t> Data will be analyzed through  </a:t>
            </a:r>
            <a:r>
              <a:rPr lang="en-US" sz="2000" dirty="0" err="1" smtClean="0">
                <a:latin typeface="Times New Roman" pitchFamily="18" charset="0"/>
                <a:cs typeface="Times New Roman" pitchFamily="18" charset="0"/>
              </a:rPr>
              <a:t>textBlob</a:t>
            </a:r>
            <a:r>
              <a:rPr lang="en-US" sz="2000" dirty="0" smtClean="0">
                <a:latin typeface="Times New Roman" pitchFamily="18" charset="0"/>
                <a:cs typeface="Times New Roman" pitchFamily="18" charset="0"/>
              </a:rPr>
              <a:t> library of python.</a:t>
            </a:r>
            <a:endParaRPr lang="en-US" sz="2000" dirty="0">
              <a:latin typeface="Times New Roman" pitchFamily="18" charset="0"/>
              <a:cs typeface="Times New Roman" pitchFamily="18" charset="0"/>
            </a:endParaRPr>
          </a:p>
          <a:p>
            <a:pPr marL="342900" indent="-342900"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Video Module</a:t>
            </a:r>
            <a:r>
              <a:rPr lang="en-US" sz="2000" dirty="0" smtClean="0">
                <a:latin typeface="Times New Roman" pitchFamily="18" charset="0"/>
                <a:cs typeface="Times New Roman" pitchFamily="18" charset="0"/>
              </a:rPr>
              <a:t>: We will use Support Vector Machine (SVM) algorithm. Initially the relevant regions are targeted and the unwanted regions are ignored, then required features will be extracted and then SVM will analyze and classify the sentiments.</a:t>
            </a:r>
          </a:p>
          <a:p>
            <a:pPr marL="342900" indent="-342900" algn="just">
              <a:lnSpc>
                <a:spcPct val="150000"/>
              </a:lnSpc>
              <a:buFont typeface="Wingdings" pitchFamily="2" charset="2"/>
              <a:buChar char="Ø"/>
            </a:pPr>
            <a:r>
              <a:rPr lang="en-US" sz="2000" b="1" dirty="0" smtClean="0">
                <a:latin typeface="Times New Roman" pitchFamily="18" charset="0"/>
                <a:cs typeface="Times New Roman" pitchFamily="18" charset="0"/>
              </a:rPr>
              <a:t>Audio Module</a:t>
            </a:r>
            <a:r>
              <a:rPr lang="en-US" sz="2000" dirty="0" smtClean="0">
                <a:latin typeface="Times New Roman" pitchFamily="18" charset="0"/>
                <a:cs typeface="Times New Roman" pitchFamily="18" charset="0"/>
              </a:rPr>
              <a:t>: Audio can be used to analyze sentiments just like text and media is used. In audio module voice is extracted from the video and then features were extracted using by plotting its waveform and spectrogram</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28600"/>
            <a:ext cx="76962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ARCHITECTURE DIAGRAM</a:t>
            </a:r>
          </a:p>
        </p:txBody>
      </p:sp>
      <p:pic>
        <p:nvPicPr>
          <p:cNvPr id="5" name="image7.jpeg"/>
          <p:cNvPicPr/>
          <p:nvPr/>
        </p:nvPicPr>
        <p:blipFill>
          <a:blip r:embed="rId2" cstate="print"/>
          <a:stretch>
            <a:fillRect/>
          </a:stretch>
        </p:blipFill>
        <p:spPr>
          <a:xfrm>
            <a:off x="990600" y="838200"/>
            <a:ext cx="7086600" cy="5257799"/>
          </a:xfrm>
          <a:prstGeom prst="rect">
            <a:avLst/>
          </a:prstGeom>
        </p:spPr>
      </p:pic>
      <p:sp>
        <p:nvSpPr>
          <p:cNvPr id="6" name="TextBox 5"/>
          <p:cNvSpPr txBox="1"/>
          <p:nvPr/>
        </p:nvSpPr>
        <p:spPr>
          <a:xfrm>
            <a:off x="2667000" y="6172200"/>
            <a:ext cx="31242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Figure: System architecture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81534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SEQUENCE DIAGRAM</a:t>
            </a:r>
          </a:p>
        </p:txBody>
      </p:sp>
      <p:pic>
        <p:nvPicPr>
          <p:cNvPr id="5" name="image13.jpeg"/>
          <p:cNvPicPr/>
          <p:nvPr/>
        </p:nvPicPr>
        <p:blipFill>
          <a:blip r:embed="rId2" cstate="print"/>
          <a:stretch>
            <a:fillRect/>
          </a:stretch>
        </p:blipFill>
        <p:spPr>
          <a:xfrm>
            <a:off x="609600" y="990600"/>
            <a:ext cx="7848600" cy="5410200"/>
          </a:xfrm>
          <a:prstGeom prst="rect">
            <a:avLst/>
          </a:prstGeom>
        </p:spPr>
      </p:pic>
      <p:sp>
        <p:nvSpPr>
          <p:cNvPr id="6" name="TextBox 5"/>
          <p:cNvSpPr txBox="1"/>
          <p:nvPr/>
        </p:nvSpPr>
        <p:spPr>
          <a:xfrm>
            <a:off x="2590800" y="6324600"/>
            <a:ext cx="388620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Figure :Sequence diagram</a:t>
            </a:r>
            <a:endParaRPr lang="en-IN" sz="2000" dirty="0">
              <a:latin typeface="Times New Roman" pitchFamily="18" charset="0"/>
              <a:cs typeface="Times New Roman" pitchFamily="18" charset="0"/>
            </a:endParaRPr>
          </a:p>
        </p:txBody>
      </p:sp>
      <p:sp>
        <p:nvSpPr>
          <p:cNvPr id="3" name="Rectangle 2"/>
          <p:cNvSpPr/>
          <p:nvPr/>
        </p:nvSpPr>
        <p:spPr>
          <a:xfrm>
            <a:off x="5867400" y="4114800"/>
            <a:ext cx="1066800" cy="2286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100" dirty="0" smtClean="0">
                <a:solidFill>
                  <a:schemeClr val="tx1"/>
                </a:solidFill>
              </a:rPr>
              <a:t>Text Blob</a:t>
            </a:r>
            <a:endParaRPr lang="en-GB" sz="11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2296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OUTCOME OF THE PROJECT</a:t>
            </a:r>
          </a:p>
        </p:txBody>
      </p:sp>
      <p:sp>
        <p:nvSpPr>
          <p:cNvPr id="3" name="Rectangle 2"/>
          <p:cNvSpPr/>
          <p:nvPr/>
        </p:nvSpPr>
        <p:spPr>
          <a:xfrm>
            <a:off x="304800" y="927675"/>
            <a:ext cx="8686800" cy="6401753"/>
          </a:xfrm>
          <a:prstGeom prst="rect">
            <a:avLst/>
          </a:prstGeom>
        </p:spPr>
        <p:txBody>
          <a:bodyPr wrap="square">
            <a:spAutoFit/>
          </a:bodyPr>
          <a:lstStyle/>
          <a:p>
            <a:pPr marL="342900" indent="-342900" algn="just">
              <a:lnSpc>
                <a:spcPct val="150000"/>
              </a:lnSpc>
            </a:pPr>
            <a:r>
              <a:rPr lang="en-US" sz="2000" dirty="0" smtClean="0">
                <a:latin typeface="Times New Roman" pitchFamily="18" charset="0"/>
                <a:cs typeface="Times New Roman" pitchFamily="18" charset="0"/>
              </a:rPr>
              <a:t>		In this project we are taking media file as input then we separate frames, voice and text from media. Then analyzing each separated part for persons sentimental characteristics. There are separate modules for analyzing each part using best algorithms. Also, checking and comparing the module’s output with expected output for detecting highest optimal output.</a:t>
            </a:r>
            <a:endParaRPr lang="en-IN" sz="2000" dirty="0">
              <a:latin typeface="Times New Roman" pitchFamily="18" charset="0"/>
              <a:cs typeface="Times New Roman" pitchFamily="18" charset="0"/>
            </a:endParaRPr>
          </a:p>
          <a:p>
            <a:pPr marL="342900" indent="-342900" algn="just">
              <a:lnSpc>
                <a:spcPct val="150000"/>
              </a:lnSpc>
              <a:buFont typeface="Wingdings" pitchFamily="2" charset="2"/>
              <a:buChar char="Ø"/>
            </a:pPr>
            <a:r>
              <a:rPr lang="en-US" sz="2000" b="1" dirty="0" smtClean="0">
                <a:latin typeface="Times New Roman" pitchFamily="18" charset="0"/>
                <a:cs typeface="Times New Roman" pitchFamily="18" charset="0"/>
              </a:rPr>
              <a:t>Highest </a:t>
            </a:r>
            <a:r>
              <a:rPr lang="en-US" sz="2000" b="1" dirty="0" smtClean="0">
                <a:latin typeface="Times New Roman" pitchFamily="18" charset="0"/>
                <a:cs typeface="Times New Roman" pitchFamily="18" charset="0"/>
              </a:rPr>
              <a:t>optimal emotion detected</a:t>
            </a:r>
            <a:r>
              <a:rPr lang="en-US" sz="2000" dirty="0" smtClean="0">
                <a:latin typeface="Times New Roman" pitchFamily="18" charset="0"/>
                <a:cs typeface="Times New Roman" pitchFamily="18" charset="0"/>
              </a:rPr>
              <a:t>: After each module is divided into respective audio, video and text, each module after processed with specialized give individual module inputs out of which the highest optimal dominant emotion is detected.</a:t>
            </a:r>
          </a:p>
          <a:p>
            <a:pPr marL="342900" indent="-342900" algn="just">
              <a:lnSpc>
                <a:spcPct val="150000"/>
              </a:lnSpc>
              <a:buFont typeface="Wingdings" pitchFamily="2" charset="2"/>
              <a:buChar char="Ø"/>
            </a:pPr>
            <a:r>
              <a:rPr lang="en-US" sz="2000" b="1" dirty="0" smtClean="0">
                <a:latin typeface="Times New Roman" pitchFamily="18" charset="0"/>
                <a:cs typeface="Times New Roman" pitchFamily="18" charset="0"/>
              </a:rPr>
              <a:t>Efficient and quick outputs: </a:t>
            </a:r>
            <a:r>
              <a:rPr lang="en-US" sz="2000" dirty="0" smtClean="0">
                <a:latin typeface="Times New Roman" pitchFamily="18" charset="0"/>
                <a:cs typeface="Times New Roman" pitchFamily="18" charset="0"/>
              </a:rPr>
              <a:t>For the non- social media users, simple recorded videos are accepted as input to this model and the emotion is detected within short span of seconds.</a:t>
            </a:r>
            <a:endParaRPr lang="en-IN" sz="2000" dirty="0" smtClean="0">
              <a:latin typeface="Times New Roman" pitchFamily="18" charset="0"/>
              <a:cs typeface="Times New Roman" pitchFamily="18" charset="0"/>
            </a:endParaRPr>
          </a:p>
          <a:p>
            <a:pPr marL="1714500" lvl="3" indent="-342900" algn="just">
              <a:lnSpc>
                <a:spcPct val="150000"/>
              </a:lnSpc>
              <a:buFont typeface="Wingdings" panose="05000000000000000000" pitchFamily="2" charset="2"/>
              <a:buChar char="Ø"/>
            </a:pPr>
            <a:endParaRPr lang="en-IN" sz="2000" dirty="0" smtClean="0">
              <a:latin typeface="Times New Roman" pitchFamily="18" charset="0"/>
              <a:cs typeface="Times New Roman" pitchFamily="18" charset="0"/>
            </a:endParaRPr>
          </a:p>
          <a:p>
            <a:pPr marL="1714500" lvl="3"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15400" cy="5745163"/>
          </a:xfrm>
        </p:spPr>
        <p:txBody>
          <a:bodyPr/>
          <a:lstStyle/>
          <a:p>
            <a:pPr lvl="1" algn="just">
              <a:lnSpc>
                <a:spcPct val="150000"/>
              </a:lnSpc>
              <a:buFont typeface="Wingdings" pitchFamily="2" charset="2"/>
              <a:buChar char="Ø"/>
            </a:pPr>
            <a:r>
              <a:rPr lang="en-US" sz="2000" b="1" dirty="0" smtClean="0">
                <a:latin typeface="Times New Roman" pitchFamily="18" charset="0"/>
                <a:cs typeface="Times New Roman" pitchFamily="18" charset="0"/>
              </a:rPr>
              <a:t>CSV File</a:t>
            </a:r>
            <a:r>
              <a:rPr lang="en-US" sz="2000" dirty="0" smtClean="0">
                <a:latin typeface="Times New Roman" pitchFamily="18" charset="0"/>
                <a:cs typeface="Times New Roman" pitchFamily="18" charset="0"/>
              </a:rPr>
              <a:t>: The outcomes of each module and in last we represent them module in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 against there input file which gives overall insight about the  characteristics of person’s in that file.</a:t>
            </a:r>
            <a:endParaRPr lang="en-IN" sz="2000" dirty="0" smtClean="0">
              <a:latin typeface="Times New Roman" pitchFamily="18" charset="0"/>
              <a:cs typeface="Times New Roman" pitchFamily="18" charset="0"/>
            </a:endParaRPr>
          </a:p>
          <a:p>
            <a:pPr lvl="1" algn="just">
              <a:lnSpc>
                <a:spcPct val="150000"/>
              </a:lnSpc>
              <a:buFont typeface="Wingdings" pitchFamily="2" charset="2"/>
              <a:buChar char="Ø"/>
            </a:pPr>
            <a:r>
              <a:rPr lang="en-US" sz="2000" b="1" dirty="0" smtClean="0">
                <a:latin typeface="Times New Roman" pitchFamily="18" charset="0"/>
                <a:cs typeface="Times New Roman" pitchFamily="18" charset="0"/>
              </a:rPr>
              <a:t>Graphs</a:t>
            </a:r>
            <a:r>
              <a:rPr lang="en-US" sz="2000" dirty="0" smtClean="0">
                <a:latin typeface="Times New Roman" pitchFamily="18" charset="0"/>
                <a:cs typeface="Times New Roman" pitchFamily="18" charset="0"/>
              </a:rPr>
              <a:t>: Each of the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filed outcomes are plotted on graph for accuracy checks ,expected v/s actual outcome.</a:t>
            </a:r>
            <a:endParaRPr lang="en-IN" sz="2000" dirty="0" smtClean="0">
              <a:latin typeface="Times New Roman" pitchFamily="18" charset="0"/>
              <a:cs typeface="Times New Roman" pitchFamily="18" charset="0"/>
            </a:endParaRPr>
          </a:p>
          <a:p>
            <a:pPr>
              <a:buFont typeface="Wingdings" pitchFamily="2" charset="2"/>
              <a:buChar char="Ø"/>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533400"/>
            <a:ext cx="6034087" cy="646331"/>
          </a:xfrm>
          <a:prstGeom prst="rect">
            <a:avLst/>
          </a:prstGeom>
          <a:noFill/>
        </p:spPr>
        <p:txBody>
          <a:bodyPr wrap="square" rtlCol="0">
            <a:spAutoFit/>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RESULTS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33400" y="1295400"/>
            <a:ext cx="3048000"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Video module</a:t>
            </a:r>
            <a:endParaRPr lang="en-IN" sz="2800" dirty="0">
              <a:latin typeface="Times New Roman" pitchFamily="18" charset="0"/>
              <a:cs typeface="Times New Roman" pitchFamily="18" charset="0"/>
            </a:endParaRPr>
          </a:p>
        </p:txBody>
      </p:sp>
      <p:pic>
        <p:nvPicPr>
          <p:cNvPr id="5" name="image17.jpeg"/>
          <p:cNvPicPr/>
          <p:nvPr/>
        </p:nvPicPr>
        <p:blipFill>
          <a:blip r:embed="rId2" cstate="print"/>
          <a:stretch>
            <a:fillRect/>
          </a:stretch>
        </p:blipFill>
        <p:spPr>
          <a:xfrm>
            <a:off x="680803" y="1839856"/>
            <a:ext cx="8077199" cy="4114800"/>
          </a:xfrm>
          <a:prstGeom prst="rect">
            <a:avLst/>
          </a:prstGeom>
        </p:spPr>
      </p:pic>
      <p:sp>
        <p:nvSpPr>
          <p:cNvPr id="6" name="TextBox 5"/>
          <p:cNvSpPr txBox="1"/>
          <p:nvPr/>
        </p:nvSpPr>
        <p:spPr>
          <a:xfrm>
            <a:off x="1828800" y="6172200"/>
            <a:ext cx="518160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Figure : Emotions extracted from video frames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50921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3048000"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Text module</a:t>
            </a:r>
            <a:endParaRPr lang="en-IN" sz="2800" dirty="0">
              <a:latin typeface="Times New Roman" pitchFamily="18" charset="0"/>
              <a:cs typeface="Times New Roman" pitchFamily="18" charset="0"/>
            </a:endParaRPr>
          </a:p>
        </p:txBody>
      </p:sp>
      <p:sp>
        <p:nvSpPr>
          <p:cNvPr id="6" name="TextBox 5"/>
          <p:cNvSpPr txBox="1"/>
          <p:nvPr/>
        </p:nvSpPr>
        <p:spPr>
          <a:xfrm>
            <a:off x="2514600" y="6172200"/>
            <a:ext cx="434340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Figure : Emotions extracted from text</a:t>
            </a:r>
            <a:endParaRPr lang="en-IN" sz="2000" dirty="0">
              <a:latin typeface="Times New Roman" pitchFamily="18" charset="0"/>
              <a:cs typeface="Times New Roman" pitchFamily="18" charset="0"/>
            </a:endParaRPr>
          </a:p>
        </p:txBody>
      </p:sp>
      <p:pic>
        <p:nvPicPr>
          <p:cNvPr id="7" name="image18.jpeg"/>
          <p:cNvPicPr/>
          <p:nvPr/>
        </p:nvPicPr>
        <p:blipFill>
          <a:blip r:embed="rId2" cstate="print"/>
          <a:stretch>
            <a:fillRect/>
          </a:stretch>
        </p:blipFill>
        <p:spPr>
          <a:xfrm>
            <a:off x="533400" y="838200"/>
            <a:ext cx="8153400" cy="5105400"/>
          </a:xfrm>
          <a:prstGeom prst="rect">
            <a:avLst/>
          </a:prstGeom>
        </p:spPr>
      </p:pic>
    </p:spTree>
    <p:extLst>
      <p:ext uri="{BB962C8B-B14F-4D97-AF65-F5344CB8AC3E}">
        <p14:creationId xmlns:p14="http://schemas.microsoft.com/office/powerpoint/2010/main" val="3686414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143000"/>
            <a:ext cx="7848600" cy="6093976"/>
          </a:xfrm>
          <a:prstGeom prst="rect">
            <a:avLst/>
          </a:prstGeom>
          <a:noFill/>
        </p:spPr>
        <p:txBody>
          <a:bodyPr wrap="square" rtlCol="0">
            <a:spAutoFit/>
          </a:bodyPr>
          <a:lstStyle/>
          <a:p>
            <a:pPr>
              <a:lnSpc>
                <a:spcPct val="150000"/>
              </a:lnSpc>
              <a:buFont typeface="Wingdings" pitchFamily="2" charset="2"/>
              <a:buChar char="Ø"/>
            </a:pPr>
            <a:r>
              <a:rPr lang="en-US" sz="2000" dirty="0">
                <a:latin typeface="Times New Roman" pitchFamily="18" charset="0"/>
                <a:cs typeface="Times New Roman" pitchFamily="18" charset="0"/>
              </a:rPr>
              <a:t> Introduction</a:t>
            </a:r>
          </a:p>
          <a:p>
            <a:pPr>
              <a:lnSpc>
                <a:spcPct val="150000"/>
              </a:lnSpc>
              <a:buFont typeface="Wingdings" pitchFamily="2" charset="2"/>
              <a:buChar char="Ø"/>
            </a:pPr>
            <a:r>
              <a:rPr lang="en-US" sz="2000" dirty="0">
                <a:latin typeface="Times New Roman" pitchFamily="18" charset="0"/>
                <a:cs typeface="Times New Roman" pitchFamily="18" charset="0"/>
              </a:rPr>
              <a:t> Technology Used</a:t>
            </a:r>
          </a:p>
          <a:p>
            <a:pPr>
              <a:lnSpc>
                <a:spcPct val="150000"/>
              </a:lnSpc>
              <a:buFont typeface="Wingdings" pitchFamily="2" charset="2"/>
              <a:buChar char="Ø"/>
            </a:pPr>
            <a:r>
              <a:rPr lang="en-US" sz="2000" dirty="0">
                <a:latin typeface="Times New Roman" pitchFamily="18" charset="0"/>
                <a:cs typeface="Times New Roman" pitchFamily="18" charset="0"/>
              </a:rPr>
              <a:t> Motivation</a:t>
            </a:r>
          </a:p>
          <a:p>
            <a:pPr>
              <a:lnSpc>
                <a:spcPct val="150000"/>
              </a:lnSpc>
              <a:buFont typeface="Wingdings" pitchFamily="2" charset="2"/>
              <a:buChar char="Ø"/>
            </a:pPr>
            <a:r>
              <a:rPr lang="en-US" sz="2000" dirty="0">
                <a:latin typeface="Times New Roman" pitchFamily="18" charset="0"/>
                <a:cs typeface="Times New Roman" pitchFamily="18" charset="0"/>
              </a:rPr>
              <a:t> Problem Identification</a:t>
            </a:r>
          </a:p>
          <a:p>
            <a:pPr>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Objective</a:t>
            </a:r>
          </a:p>
          <a:p>
            <a:pPr>
              <a:lnSpc>
                <a:spcPct val="150000"/>
              </a:lnSpc>
              <a:buFont typeface="Wingdings" pitchFamily="2" charset="2"/>
              <a:buChar char="Ø"/>
            </a:pPr>
            <a:r>
              <a:rPr lang="en-US" sz="2000" dirty="0" smtClean="0">
                <a:latin typeface="Times New Roman" pitchFamily="18" charset="0"/>
                <a:cs typeface="Times New Roman" pitchFamily="18" charset="0"/>
              </a:rPr>
              <a:t> Existing system &amp; disadvantages, Proposed system &amp; advantages</a:t>
            </a:r>
            <a:endParaRPr lang="en-US" sz="2000" dirty="0">
              <a:latin typeface="Times New Roman" pitchFamily="18" charset="0"/>
              <a:cs typeface="Times New Roman" pitchFamily="18" charset="0"/>
            </a:endParaRPr>
          </a:p>
          <a:p>
            <a:pPr>
              <a:lnSpc>
                <a:spcPct val="150000"/>
              </a:lnSpc>
              <a:buFont typeface="Wingdings" pitchFamily="2" charset="2"/>
              <a:buChar char="Ø"/>
            </a:pPr>
            <a:r>
              <a:rPr lang="en-US" sz="2000" dirty="0">
                <a:latin typeface="Times New Roman" pitchFamily="18" charset="0"/>
                <a:cs typeface="Times New Roman" pitchFamily="18" charset="0"/>
              </a:rPr>
              <a:t> Identification of Modules</a:t>
            </a:r>
          </a:p>
          <a:p>
            <a:pPr>
              <a:lnSpc>
                <a:spcPct val="150000"/>
              </a:lnSpc>
              <a:buFont typeface="Wingdings" pitchFamily="2" charset="2"/>
              <a:buChar char="Ø"/>
            </a:pPr>
            <a:r>
              <a:rPr lang="en-US" sz="2000" dirty="0">
                <a:latin typeface="Times New Roman" pitchFamily="18" charset="0"/>
                <a:cs typeface="Times New Roman" pitchFamily="18" charset="0"/>
              </a:rPr>
              <a:t> Architecture</a:t>
            </a:r>
          </a:p>
          <a:p>
            <a:pPr>
              <a:lnSpc>
                <a:spcPct val="150000"/>
              </a:lnSpc>
              <a:buFont typeface="Wingdings" pitchFamily="2" charset="2"/>
              <a:buChar char="Ø"/>
            </a:pPr>
            <a:r>
              <a:rPr lang="en-US" sz="2000" dirty="0">
                <a:latin typeface="Times New Roman" pitchFamily="18" charset="0"/>
                <a:cs typeface="Times New Roman" pitchFamily="18" charset="0"/>
              </a:rPr>
              <a:t> Sequence Diagram</a:t>
            </a:r>
          </a:p>
          <a:p>
            <a:pPr>
              <a:lnSpc>
                <a:spcPct val="150000"/>
              </a:lnSpc>
              <a:buFont typeface="Wingdings" pitchFamily="2" charset="2"/>
              <a:buChar char="Ø"/>
            </a:pPr>
            <a:r>
              <a:rPr lang="en-US" sz="2000" dirty="0">
                <a:latin typeface="Times New Roman" pitchFamily="18" charset="0"/>
                <a:cs typeface="Times New Roman" pitchFamily="18" charset="0"/>
              </a:rPr>
              <a:t> Outcomes of the </a:t>
            </a:r>
            <a:r>
              <a:rPr lang="en-US" sz="2000" dirty="0" smtClean="0">
                <a:latin typeface="Times New Roman" pitchFamily="18" charset="0"/>
                <a:cs typeface="Times New Roman" pitchFamily="18" charset="0"/>
              </a:rPr>
              <a:t>project</a:t>
            </a:r>
          </a:p>
          <a:p>
            <a:pPr>
              <a:lnSpc>
                <a:spcPct val="150000"/>
              </a:lnSpc>
              <a:buFont typeface="Wingdings" pitchFamily="2" charset="2"/>
              <a:buChar char="Ø"/>
            </a:pPr>
            <a:r>
              <a:rPr lang="en-US" sz="2000" dirty="0" smtClean="0">
                <a:latin typeface="Times New Roman" pitchFamily="18" charset="0"/>
                <a:cs typeface="Times New Roman" pitchFamily="18" charset="0"/>
              </a:rPr>
              <a:t> Future scope</a:t>
            </a:r>
          </a:p>
          <a:p>
            <a:pPr>
              <a:lnSpc>
                <a:spcPct val="150000"/>
              </a:lnSpc>
              <a:buFont typeface="Wingdings" pitchFamily="2" charset="2"/>
              <a:buChar char="Ø"/>
            </a:pPr>
            <a:r>
              <a:rPr lang="en-US" sz="2000" dirty="0" smtClean="0">
                <a:latin typeface="Times New Roman" pitchFamily="18" charset="0"/>
                <a:cs typeface="Times New Roman" pitchFamily="18" charset="0"/>
              </a:rPr>
              <a:t> Conclusion</a:t>
            </a:r>
            <a:endParaRPr lang="en-US" sz="2000"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p:txBody>
      </p:sp>
      <p:sp>
        <p:nvSpPr>
          <p:cNvPr id="3" name="TextBox 2"/>
          <p:cNvSpPr txBox="1"/>
          <p:nvPr/>
        </p:nvSpPr>
        <p:spPr>
          <a:xfrm>
            <a:off x="762000" y="533400"/>
            <a:ext cx="72390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CONTENTS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3048000"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Audio module</a:t>
            </a:r>
            <a:endParaRPr lang="en-IN" sz="2800" dirty="0">
              <a:latin typeface="Times New Roman" pitchFamily="18" charset="0"/>
              <a:cs typeface="Times New Roman" pitchFamily="18" charset="0"/>
            </a:endParaRPr>
          </a:p>
        </p:txBody>
      </p:sp>
      <p:sp>
        <p:nvSpPr>
          <p:cNvPr id="5" name="TextBox 4"/>
          <p:cNvSpPr txBox="1"/>
          <p:nvPr/>
        </p:nvSpPr>
        <p:spPr>
          <a:xfrm>
            <a:off x="2743200" y="6172200"/>
            <a:ext cx="426720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Figure : Emotions extracted from audio</a:t>
            </a:r>
            <a:endParaRPr lang="en-IN" sz="2000" dirty="0">
              <a:latin typeface="Times New Roman" pitchFamily="18" charset="0"/>
              <a:cs typeface="Times New Roman" pitchFamily="18" charset="0"/>
            </a:endParaRPr>
          </a:p>
        </p:txBody>
      </p:sp>
      <p:pic>
        <p:nvPicPr>
          <p:cNvPr id="1026" name="Picture 2" descr="C:\Users\Vishnu\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935780"/>
            <a:ext cx="5029200" cy="520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67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2296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FUTURE SCOPE</a:t>
            </a:r>
          </a:p>
        </p:txBody>
      </p:sp>
      <p:sp>
        <p:nvSpPr>
          <p:cNvPr id="3" name="Rectangle 2"/>
          <p:cNvSpPr/>
          <p:nvPr/>
        </p:nvSpPr>
        <p:spPr>
          <a:xfrm>
            <a:off x="685800" y="927675"/>
            <a:ext cx="7924800" cy="5170646"/>
          </a:xfrm>
          <a:prstGeom prst="rect">
            <a:avLst/>
          </a:prstGeom>
        </p:spPr>
        <p:txBody>
          <a:bodyPr wrap="square">
            <a:spAutoFit/>
          </a:bodyPr>
          <a:lstStyle/>
          <a:p>
            <a:pPr marL="342900" indent="-342900" algn="just">
              <a:lnSpc>
                <a:spcPct val="150000"/>
              </a:lnSpc>
              <a:buFont typeface="Wingdings" pitchFamily="2" charset="2"/>
              <a:buChar char="Ø"/>
            </a:pPr>
            <a:r>
              <a:rPr lang="en-US" sz="2000" dirty="0" smtClean="0">
                <a:latin typeface="Times New Roman" pitchFamily="18" charset="0"/>
                <a:cs typeface="Times New Roman" pitchFamily="18" charset="0"/>
              </a:rPr>
              <a:t>As future work, we intend to perform experiments and expand sentiment analysis on different areas and datasets. Video module can be further enhanced for overcoming skipping issue and some work is required over voice part so that it can generate accurate outcomes even in noise full environment.</a:t>
            </a:r>
          </a:p>
          <a:p>
            <a:pPr marL="342900" indent="-342900" algn="just">
              <a:lnSpc>
                <a:spcPct val="150000"/>
              </a:lnSpc>
              <a:buFont typeface="Wingdings" pitchFamily="2" charset="2"/>
              <a:buChar char="Ø"/>
            </a:pPr>
            <a:r>
              <a:rPr lang="en-US" sz="2000" dirty="0" smtClean="0">
                <a:latin typeface="Times New Roman" pitchFamily="18" charset="0"/>
                <a:cs typeface="Times New Roman" pitchFamily="18" charset="0"/>
              </a:rPr>
              <a:t>The technology is also used to infuse customer experiences, apps and interactive advertising with Emotion AI.</a:t>
            </a:r>
          </a:p>
          <a:p>
            <a:pPr marL="342900" indent="-342900" algn="just">
              <a:lnSpc>
                <a:spcPct val="150000"/>
              </a:lnSpc>
              <a:buFont typeface="Wingdings" pitchFamily="2" charset="2"/>
              <a:buChar char="Ø"/>
            </a:pPr>
            <a:r>
              <a:rPr lang="en-US" sz="2000" dirty="0" smtClean="0">
                <a:latin typeface="Times New Roman" pitchFamily="18" charset="0"/>
                <a:cs typeface="Times New Roman" pitchFamily="18" charset="0"/>
              </a:rPr>
              <a:t>Psychometric test along with Emotion  AI can be used to identify the hidden aspect of a candidate(personality, character and attitude). </a:t>
            </a:r>
          </a:p>
          <a:p>
            <a:pPr marL="342900" indent="-342900" algn="just">
              <a:lnSpc>
                <a:spcPct val="150000"/>
              </a:lnSpc>
              <a:buFont typeface="Wingdings" pitchFamily="2" charset="2"/>
              <a:buChar char="Ø"/>
            </a:pPr>
            <a:r>
              <a:rPr lang="en-US" sz="2000" dirty="0" smtClean="0">
                <a:latin typeface="Times New Roman" pitchFamily="18" charset="0"/>
                <a:cs typeface="Times New Roman" pitchFamily="18" charset="0"/>
              </a:rPr>
              <a:t>Presently, emotional states of research participants using automated analysis of text responses to questions regarding the pandemics.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78065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2296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CONCLUSION</a:t>
            </a:r>
          </a:p>
        </p:txBody>
      </p:sp>
      <p:sp>
        <p:nvSpPr>
          <p:cNvPr id="3" name="Rectangle 2"/>
          <p:cNvSpPr/>
          <p:nvPr/>
        </p:nvSpPr>
        <p:spPr>
          <a:xfrm>
            <a:off x="685800" y="927675"/>
            <a:ext cx="7924800" cy="4653646"/>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We were successfully able to extract emotions from different parts of a media file such as video, audio and text. We were also successful in getting the best optimal emotion for each modules of the media file under consideration. We were able to represent outcomes of input files module wise into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 which can be further analyzed for more insights and decision makings. We have faced certain issues during this project like person should continuously maintain eye contact with webcam otherwise frames are skipped. In voice analysis, voice should be clear and loud and without noise.</a:t>
            </a:r>
            <a:endParaRPr lang="en-IN"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9341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58BB1-34AD-432E-855D-CAB22E40EEAA}"/>
              </a:ext>
            </a:extLst>
          </p:cNvPr>
          <p:cNvSpPr>
            <a:spLocks noGrp="1"/>
          </p:cNvSpPr>
          <p:nvPr>
            <p:ph type="ctrTitle"/>
          </p:nvPr>
        </p:nvSpPr>
        <p:spPr/>
        <p:txBody>
          <a:bodyPr>
            <a:normAutofit/>
          </a:bodyPr>
          <a:lstStyle/>
          <a:p>
            <a:r>
              <a:rPr lang="en-IN" sz="6600" dirty="0">
                <a:solidFill>
                  <a:srgbClr val="FF000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220272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1"/>
            <a:ext cx="7848600" cy="584775"/>
          </a:xfrm>
          <a:prstGeom prst="rect">
            <a:avLst/>
          </a:prstGeom>
          <a:noFill/>
        </p:spPr>
        <p:txBody>
          <a:bodyPr wrap="square" rtlCol="0">
            <a:spAutoFit/>
          </a:bodyPr>
          <a:lstStyle/>
          <a:p>
            <a:pPr algn="ctr"/>
            <a:r>
              <a:rPr lang="en-US" sz="3200" b="1" dirty="0" smtClean="0">
                <a:solidFill>
                  <a:srgbClr val="FF0000"/>
                </a:solidFill>
                <a:latin typeface="Times New Roman" pitchFamily="18" charset="0"/>
                <a:cs typeface="Times New Roman" pitchFamily="18" charset="0"/>
              </a:rPr>
              <a:t>INTRODUCTION</a:t>
            </a:r>
            <a:endParaRPr lang="en-US" sz="3200" b="1" dirty="0">
              <a:solidFill>
                <a:srgbClr val="FF0000"/>
              </a:solidFill>
              <a:latin typeface="Times New Roman" pitchFamily="18" charset="0"/>
              <a:cs typeface="Times New Roman" pitchFamily="18" charset="0"/>
            </a:endParaRPr>
          </a:p>
        </p:txBody>
      </p:sp>
      <p:sp>
        <p:nvSpPr>
          <p:cNvPr id="3" name="TextBox 2"/>
          <p:cNvSpPr txBox="1"/>
          <p:nvPr/>
        </p:nvSpPr>
        <p:spPr>
          <a:xfrm>
            <a:off x="609600" y="990600"/>
            <a:ext cx="7696200" cy="4653646"/>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Emotion plays a significant role in daily interpersonal human interactions. This is essential to our rational as well as intelligent decisions. It helps us to match and understand the feelings of others by conveying our feelings and giving feedback to others. We analyze people's usage pattern in three major arenas, the most widely audio, video and text. We extract linguistic features and infer personality traits from all the three of these modules. Our study reveals differential relationship between personality traits. Combination of these three profiles gives an extensive view of a user's interest and sensitivity.</a:t>
            </a:r>
            <a:endParaRPr lang="en-IN"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8001000" cy="6063198"/>
          </a:xfrm>
          <a:prstGeom prst="rect">
            <a:avLst/>
          </a:prstGeom>
          <a:noFill/>
        </p:spPr>
        <p:txBody>
          <a:bodyPr wrap="square" rtlCol="0">
            <a:spAutoFit/>
          </a:bodyPr>
          <a:lstStyle/>
          <a:p>
            <a:pPr algn="ctr"/>
            <a:r>
              <a:rPr lang="en-US" sz="3200" b="1" dirty="0" smtClean="0">
                <a:solidFill>
                  <a:srgbClr val="FF0000"/>
                </a:solidFill>
                <a:latin typeface="Times New Roman" pitchFamily="18" charset="0"/>
                <a:cs typeface="Times New Roman" pitchFamily="18" charset="0"/>
              </a:rPr>
              <a:t>TECHNOLOGY USED</a:t>
            </a:r>
          </a:p>
          <a:p>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Machine learning:</a:t>
            </a:r>
            <a:endParaRPr lang="en-US" sz="2400" b="1" dirty="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  Machine Learning is an application of Artificial Intelligence that provides the system the ability to automatically learn and improve from experience without being explicitly programmed.</a:t>
            </a:r>
          </a:p>
          <a:p>
            <a:pPr algn="just">
              <a:lnSpc>
                <a:spcPct val="150000"/>
              </a:lnSpc>
              <a:buFont typeface="Wingdings" pitchFamily="2" charset="2"/>
              <a:buChar char="Ø"/>
            </a:pPr>
            <a:r>
              <a:rPr lang="en-IN" sz="2000" dirty="0" smtClean="0">
                <a:latin typeface="Times New Roman" pitchFamily="18" charset="0"/>
                <a:cs typeface="Times New Roman" pitchFamily="18" charset="0"/>
              </a:rPr>
              <a:t> Emotion from the surface of it does not look like a very direct problem. Most datasets are labelled as Valence scores to capture emotion. A lot of feature engineering was involved in training these algorithms earlier.</a:t>
            </a:r>
            <a:endParaRPr lang="en-US" sz="2000" spc="-5" dirty="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 Training classifiers  involves making emotion word lists, deciding what features to use to classify and then train an SVM.</a:t>
            </a:r>
            <a:endParaRPr lang="en-US" sz="2000" spc="-5" dirty="0">
              <a:latin typeface="Times New Roman" pitchFamily="18" charset="0"/>
              <a:cs typeface="Times New Roman" pitchFamily="18" charset="0"/>
            </a:endParaRPr>
          </a:p>
          <a:p>
            <a:pPr algn="just">
              <a:lnSpc>
                <a:spcPct val="150000"/>
              </a:lnSpc>
              <a:buFont typeface="Wingdings" pitchFamily="2" charset="2"/>
              <a:buChar char="Ø"/>
            </a:pPr>
            <a:r>
              <a:rPr lang="en-US" sz="2000" spc="-5" dirty="0">
                <a:latin typeface="Times New Roman" pitchFamily="18" charset="0"/>
                <a:cs typeface="Times New Roman" pitchFamily="18" charset="0"/>
              </a:rPr>
              <a:t> </a:t>
            </a:r>
            <a:r>
              <a:rPr lang="en-US" sz="2000" spc="-5" dirty="0" smtClean="0">
                <a:latin typeface="Times New Roman" pitchFamily="18" charset="0"/>
                <a:cs typeface="Times New Roman" pitchFamily="18" charset="0"/>
              </a:rPr>
              <a:t>We also build a CNN Model to categorize the different emotions from the audio features</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0CC2538-EA78-460D-84B1-F5C0DE801C16}"/>
              </a:ext>
            </a:extLst>
          </p:cNvPr>
          <p:cNvSpPr/>
          <p:nvPr/>
        </p:nvSpPr>
        <p:spPr>
          <a:xfrm>
            <a:off x="533400" y="838200"/>
            <a:ext cx="7924800" cy="3877985"/>
          </a:xfrm>
          <a:prstGeom prst="rect">
            <a:avLst/>
          </a:prstGeom>
        </p:spPr>
        <p:txBody>
          <a:bodyPr wrap="square">
            <a:spAutoFit/>
          </a:bodyPr>
          <a:lstStyle/>
          <a:p>
            <a:pPr algn="just">
              <a:lnSpc>
                <a:spcPct val="150000"/>
              </a:lnSpc>
            </a:pPr>
            <a:r>
              <a:rPr lang="en-US" sz="2400" b="1" spc="-5" dirty="0" smtClean="0">
                <a:latin typeface="Times New Roman" pitchFamily="18" charset="0"/>
                <a:cs typeface="Times New Roman" pitchFamily="18" charset="0"/>
              </a:rPr>
              <a:t>Python</a:t>
            </a:r>
            <a:r>
              <a:rPr lang="en-US" b="1" spc="-5" dirty="0" smtClean="0">
                <a:latin typeface="Times New Roman" pitchFamily="18" charset="0"/>
                <a:cs typeface="Times New Roman" pitchFamily="18" charset="0"/>
              </a:rPr>
              <a:t>:</a:t>
            </a:r>
            <a:endParaRPr lang="en-US" spc="-5" dirty="0">
              <a:latin typeface="Times New Roman" pitchFamily="18" charset="0"/>
              <a:cs typeface="Times New Roman" pitchFamily="18" charset="0"/>
            </a:endParaRPr>
          </a:p>
          <a:p>
            <a:pPr algn="just">
              <a:lnSpc>
                <a:spcPct val="150000"/>
              </a:lnSpc>
              <a:buFont typeface="Wingdings" pitchFamily="2" charset="2"/>
              <a:buChar char="Ø"/>
            </a:pPr>
            <a:r>
              <a:rPr lang="en-US" sz="2000" spc="-5" dirty="0">
                <a:latin typeface="Times New Roman" pitchFamily="18" charset="0"/>
                <a:cs typeface="Times New Roman" pitchFamily="18" charset="0"/>
              </a:rPr>
              <a:t> </a:t>
            </a:r>
            <a:r>
              <a:rPr lang="en-IN" sz="2000" dirty="0" smtClean="0">
                <a:latin typeface="Times New Roman" pitchFamily="18" charset="0"/>
                <a:cs typeface="Times New Roman" pitchFamily="18" charset="0"/>
                <a:hlinkClick r:id="rId2"/>
              </a:rPr>
              <a:t>sentiment analysis classification model</a:t>
            </a:r>
            <a:r>
              <a:rPr lang="en-IN" sz="2000" dirty="0" smtClean="0">
                <a:latin typeface="Times New Roman" pitchFamily="18" charset="0"/>
                <a:cs typeface="Times New Roman" pitchFamily="18" charset="0"/>
              </a:rPr>
              <a:t> categorizes texts, and you want to automate access to the model, and programmatically perform sentiment analysis. </a:t>
            </a:r>
          </a:p>
          <a:p>
            <a:pPr algn="just">
              <a:lnSpc>
                <a:spcPct val="150000"/>
              </a:lnSpc>
              <a:buFont typeface="Wingdings" pitchFamily="2" charset="2"/>
              <a:buChar char="Ø"/>
            </a:pPr>
            <a:r>
              <a:rPr lang="en-IN" sz="2000" spc="-5" dirty="0" smtClean="0">
                <a:latin typeface="Times New Roman" pitchFamily="18" charset="0"/>
                <a:cs typeface="Times New Roman" pitchFamily="18" charset="0"/>
              </a:rPr>
              <a:t> Python programming language has a special library for sentiment analysis, </a:t>
            </a:r>
            <a:r>
              <a:rPr lang="en-IN" sz="2000" spc="-5" dirty="0" err="1" smtClean="0">
                <a:latin typeface="Times New Roman" pitchFamily="18" charset="0"/>
                <a:cs typeface="Times New Roman" pitchFamily="18" charset="0"/>
              </a:rPr>
              <a:t>textBlob</a:t>
            </a:r>
            <a:r>
              <a:rPr lang="en-IN" sz="2000" spc="-5" dirty="0" smtClean="0">
                <a:latin typeface="Times New Roman" pitchFamily="18" charset="0"/>
                <a:cs typeface="Times New Roman" pitchFamily="18" charset="0"/>
              </a:rPr>
              <a:t>. This library analysis the emotion through text having subjective and objective perspectives for each word , and rating them accordingly for an accurate outcome.</a:t>
            </a:r>
            <a:endParaRPr lang="en-US" spc="-5" dirty="0">
              <a:latin typeface="Times New Roman" pitchFamily="18" charset="0"/>
              <a:cs typeface="Times New Roman" pitchFamily="18" charset="0"/>
            </a:endParaRPr>
          </a:p>
        </p:txBody>
      </p:sp>
    </p:spTree>
    <p:extLst>
      <p:ext uri="{BB962C8B-B14F-4D97-AF65-F5344CB8AC3E}">
        <p14:creationId xmlns:p14="http://schemas.microsoft.com/office/powerpoint/2010/main" val="50122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MOTIVATION </a:t>
            </a:r>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pPr algn="just">
              <a:lnSpc>
                <a:spcPct val="150000"/>
              </a:lnSpc>
              <a:buFont typeface="Wingdings" pitchFamily="2" charset="2"/>
              <a:buChar char="Ø"/>
            </a:pPr>
            <a:r>
              <a:rPr lang="en-US" sz="2200" dirty="0" smtClean="0">
                <a:latin typeface="Times New Roman" pitchFamily="18" charset="0"/>
                <a:cs typeface="Times New Roman" pitchFamily="18" charset="0"/>
              </a:rPr>
              <a:t>Psychometric test is a standard and traditional test which contains multiple choice questions. The user is asked to choose one option out of many. This test is be used  identify candidate’s personality, characteristics and attitude. It is difficult to identify hidden aspect of a candidate which can be only by face to face interview. Another traditional approach is face to face interview which involves extra man power and time. All these issues can be resolved through this project.</a:t>
            </a:r>
            <a:endParaRPr lang="en-IN" sz="2200" dirty="0" smtClean="0">
              <a:latin typeface="Times New Roman" pitchFamily="18" charset="0"/>
              <a:cs typeface="Times New Roman" pitchFamily="18" charset="0"/>
            </a:endParaRPr>
          </a:p>
          <a:p>
            <a:pPr algn="just">
              <a:lnSpc>
                <a:spcPct val="150000"/>
              </a:lnSpc>
              <a:buFont typeface="Wingdings" pitchFamily="2" charset="2"/>
              <a:buChar char="Ø"/>
            </a:pPr>
            <a:r>
              <a:rPr lang="en-US" sz="2200" dirty="0" smtClean="0">
                <a:latin typeface="Times New Roman" pitchFamily="18" charset="0"/>
                <a:cs typeface="Times New Roman" pitchFamily="18" charset="0"/>
              </a:rPr>
              <a:t>The idea behind creating this project was to build a machine learning model that could detect emotions from the speech, text and video we have with each other all the time. Nowadays personalization is something that is needed in all the things we  experience every day. So why not have a emotion detector that will gauge your emotions and in the future recommend you different things based on your mood.</a:t>
            </a:r>
            <a:endParaRPr lang="en-IN" sz="2200" dirty="0" smtClean="0">
              <a:latin typeface="Times New Roman" pitchFamily="18" charset="0"/>
              <a:cs typeface="Times New Roman" pitchFamily="18" charset="0"/>
            </a:endParaRP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560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US" sz="3200" b="1" dirty="0">
                <a:solidFill>
                  <a:srgbClr val="FF0000"/>
                </a:solidFill>
                <a:latin typeface="Times New Roman" pitchFamily="18" charset="0"/>
                <a:cs typeface="Times New Roman" pitchFamily="18" charset="0"/>
              </a:rPr>
              <a:t>PROBLEM IDENTIFICATION</a:t>
            </a:r>
          </a:p>
        </p:txBody>
      </p:sp>
      <p:sp>
        <p:nvSpPr>
          <p:cNvPr id="3" name="Content Placeholder 2"/>
          <p:cNvSpPr>
            <a:spLocks noGrp="1"/>
          </p:cNvSpPr>
          <p:nvPr>
            <p:ph idx="1"/>
          </p:nvPr>
        </p:nvSpPr>
        <p:spPr>
          <a:xfrm>
            <a:off x="457200" y="990600"/>
            <a:ext cx="8229600" cy="5410200"/>
          </a:xfrm>
        </p:spPr>
        <p:txBody>
          <a:bodyPr>
            <a:noAutofit/>
          </a:bodyPr>
          <a:lstStyle/>
          <a:p>
            <a:pPr algn="just">
              <a:lnSpc>
                <a:spcPct val="150000"/>
              </a:lnSpc>
              <a:buNone/>
            </a:pPr>
            <a:r>
              <a:rPr lang="en-US" sz="20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After </a:t>
            </a:r>
            <a:r>
              <a:rPr lang="en-US" sz="1800" dirty="0">
                <a:latin typeface="Times New Roman" pitchFamily="18" charset="0"/>
                <a:cs typeface="Times New Roman" pitchFamily="18" charset="0"/>
              </a:rPr>
              <a:t>going through various research paper’s and patent documents we observed that there previous research’s are focused on posts/comments, MCQ questions, image processing, etc. Here we are trying to improve the efficiency of </a:t>
            </a:r>
            <a:r>
              <a:rPr lang="en-US" sz="1800" dirty="0" err="1">
                <a:latin typeface="Times New Roman" pitchFamily="18" charset="0"/>
                <a:cs typeface="Times New Roman" pitchFamily="18" charset="0"/>
              </a:rPr>
              <a:t>behavioural</a:t>
            </a:r>
            <a:r>
              <a:rPr lang="en-US" sz="1800" dirty="0">
                <a:latin typeface="Times New Roman" pitchFamily="18" charset="0"/>
                <a:cs typeface="Times New Roman" pitchFamily="18" charset="0"/>
              </a:rPr>
              <a:t> analysis by combing Social Networking Sites posts along with Media/Video processing. So we can screen out people more efficiently and grade them properly</a:t>
            </a:r>
            <a:r>
              <a:rPr lang="en-US" sz="1800" dirty="0" smtClean="0">
                <a:latin typeface="Times New Roman" pitchFamily="18" charset="0"/>
                <a:cs typeface="Times New Roman" pitchFamily="18" charset="0"/>
              </a:rPr>
              <a:t>..</a:t>
            </a:r>
          </a:p>
          <a:p>
            <a:pPr algn="just">
              <a:lnSpc>
                <a:spcPct val="150000"/>
              </a:lnSpc>
              <a:buFont typeface="Wingdings" pitchFamily="2" charset="2"/>
              <a:buChar char="Ø"/>
            </a:pPr>
            <a:r>
              <a:rPr lang="en-US" sz="1800" dirty="0" smtClean="0">
                <a:latin typeface="Times New Roman" pitchFamily="18" charset="0"/>
                <a:cs typeface="Times New Roman" pitchFamily="18" charset="0"/>
              </a:rPr>
              <a:t>Image </a:t>
            </a:r>
            <a:r>
              <a:rPr lang="en-US" sz="1800" dirty="0">
                <a:latin typeface="Times New Roman" pitchFamily="18" charset="0"/>
                <a:cs typeface="Times New Roman" pitchFamily="18" charset="0"/>
              </a:rPr>
              <a:t>processing: Nowadays, people share a lot of content on social media in the form of images - be it personal, or everyday scenes, or their opinions depicted in the form of cartoons or memes. </a:t>
            </a:r>
            <a:r>
              <a:rPr lang="en-US" sz="1800" dirty="0" smtClean="0">
                <a:latin typeface="Times New Roman" pitchFamily="18" charset="0"/>
                <a:cs typeface="Times New Roman" pitchFamily="18" charset="0"/>
              </a:rPr>
              <a:t>Also</a:t>
            </a:r>
            <a:r>
              <a:rPr lang="en-US" sz="1800" dirty="0">
                <a:latin typeface="Times New Roman" pitchFamily="18" charset="0"/>
                <a:cs typeface="Times New Roman" pitchFamily="18" charset="0"/>
              </a:rPr>
              <a:t>, it would be useful to understand the emotion an image depicts to automatically predict emotional tags on them - like happiness, </a:t>
            </a:r>
            <a:r>
              <a:rPr lang="en-US" sz="1800" dirty="0" smtClean="0">
                <a:latin typeface="Times New Roman" pitchFamily="18" charset="0"/>
                <a:cs typeface="Times New Roman" pitchFamily="18" charset="0"/>
              </a:rPr>
              <a:t>etc.</a:t>
            </a:r>
          </a:p>
          <a:p>
            <a:pPr algn="just">
              <a:lnSpc>
                <a:spcPct val="150000"/>
              </a:lnSpc>
              <a:buFont typeface="Wingdings" pitchFamily="2" charset="2"/>
              <a:buChar char="Ø"/>
            </a:pPr>
            <a:r>
              <a:rPr lang="en-US" sz="1800" dirty="0" smtClean="0">
                <a:latin typeface="Times New Roman" pitchFamily="18" charset="0"/>
                <a:cs typeface="Times New Roman" pitchFamily="18" charset="0"/>
              </a:rPr>
              <a:t>Machine </a:t>
            </a:r>
            <a:r>
              <a:rPr lang="en-US" sz="1800" dirty="0">
                <a:latin typeface="Times New Roman" pitchFamily="18" charset="0"/>
                <a:cs typeface="Times New Roman" pitchFamily="18" charset="0"/>
              </a:rPr>
              <a:t>learning for voice recognition: The reason is that deep learning finally made speech recognition accurate enough to be useful outside of carefully </a:t>
            </a:r>
            <a:r>
              <a:rPr lang="en-US" sz="1800" dirty="0" smtClean="0">
                <a:latin typeface="Times New Roman" pitchFamily="18" charset="0"/>
                <a:cs typeface="Times New Roman" pitchFamily="18" charset="0"/>
              </a:rPr>
              <a:t>controlled environment.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60929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9248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OBJECTIVES</a:t>
            </a:r>
          </a:p>
        </p:txBody>
      </p:sp>
      <p:sp>
        <p:nvSpPr>
          <p:cNvPr id="3" name="TextBox 2"/>
          <p:cNvSpPr txBox="1"/>
          <p:nvPr/>
        </p:nvSpPr>
        <p:spPr>
          <a:xfrm>
            <a:off x="609600" y="1066800"/>
            <a:ext cx="7848600" cy="4062651"/>
          </a:xfrm>
          <a:prstGeom prst="rect">
            <a:avLst/>
          </a:prstGeom>
          <a:noFill/>
        </p:spPr>
        <p:txBody>
          <a:bodyPr wrap="square" rtlCol="0">
            <a:spAutoFit/>
          </a:bodyPr>
          <a:lstStyle/>
          <a:p>
            <a:pPr algn="just">
              <a:lnSpc>
                <a:spcPct val="150000"/>
              </a:lnSpc>
            </a:pPr>
            <a:r>
              <a:rPr lang="en-US" sz="2000" dirty="0" smtClean="0">
                <a:latin typeface="Times New Roman" pitchFamily="18" charset="0"/>
                <a:cs typeface="Times New Roman" pitchFamily="18" charset="0"/>
              </a:rPr>
              <a:t>The main objective of this project is to analyze people’s behavior from media either live (for not so active social media users) or uploaded media by splitting media into its different constituents like video, audio and text. Analyzing these parts separately for behavior analysis in order to extract as accurate outcome as possible.</a:t>
            </a:r>
            <a:endParaRPr lang="en-IN" sz="2000" dirty="0" smtClean="0">
              <a:latin typeface="Times New Roman" pitchFamily="18" charset="0"/>
              <a:cs typeface="Times New Roman" pitchFamily="18" charset="0"/>
            </a:endParaRPr>
          </a:p>
          <a:p>
            <a:pPr>
              <a:lnSpc>
                <a:spcPct val="150000"/>
              </a:lnSpc>
            </a:pPr>
            <a:r>
              <a:rPr lang="en-US" sz="2400" dirty="0"/>
              <a:t/>
            </a:r>
            <a:br>
              <a:rPr lang="en-US" sz="2400" dirty="0"/>
            </a:br>
            <a:endParaRPr lang="en-US" sz="2400" dirty="0"/>
          </a:p>
          <a:p>
            <a:pPr marL="342900" indent="-342900" algn="just">
              <a:lnSpc>
                <a:spcPct val="150000"/>
              </a:lnSpc>
              <a:buFont typeface="Wingdings" panose="05000000000000000000" pitchFamily="2" charset="2"/>
              <a:buChar char="Ø"/>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229600" cy="1012457"/>
          </a:xfrm>
          <a:prstGeom prst="rect">
            <a:avLst/>
          </a:prstGeom>
        </p:spPr>
        <p:txBody>
          <a:bodyPr vert="horz" wrap="square" lIns="0" tIns="37465" rIns="0" bIns="0" rtlCol="0">
            <a:spAutoFit/>
          </a:bodyPr>
          <a:lstStyle/>
          <a:p>
            <a:pPr marL="766445" marR="5080" indent="-640715">
              <a:lnSpc>
                <a:spcPts val="3760"/>
              </a:lnSpc>
              <a:spcBef>
                <a:spcPts val="295"/>
              </a:spcBef>
            </a:pPr>
            <a:r>
              <a:rPr sz="3200" b="1" dirty="0">
                <a:solidFill>
                  <a:srgbClr val="FF0000"/>
                </a:solidFill>
                <a:latin typeface="Times New Roman" panose="02020603050405020304" pitchFamily="18" charset="0"/>
                <a:cs typeface="Times New Roman" panose="02020603050405020304" pitchFamily="18" charset="0"/>
              </a:rPr>
              <a:t>EXISTING SYSTEM</a:t>
            </a:r>
            <a:r>
              <a:rPr sz="3200" b="1" spc="-245" dirty="0">
                <a:solidFill>
                  <a:srgbClr val="FF0000"/>
                </a:solidFill>
                <a:latin typeface="Times New Roman" panose="02020603050405020304" pitchFamily="18" charset="0"/>
                <a:cs typeface="Times New Roman" panose="02020603050405020304" pitchFamily="18" charset="0"/>
              </a:rPr>
              <a:t> </a:t>
            </a:r>
            <a:r>
              <a:rPr sz="3200" b="1" dirty="0">
                <a:solidFill>
                  <a:srgbClr val="FF0000"/>
                </a:solidFill>
                <a:latin typeface="Times New Roman" panose="02020603050405020304" pitchFamily="18" charset="0"/>
                <a:cs typeface="Times New Roman" panose="02020603050405020304" pitchFamily="18" charset="0"/>
              </a:rPr>
              <a:t>AND  </a:t>
            </a:r>
            <a:r>
              <a:rPr sz="3200" b="1" spc="-50" dirty="0">
                <a:solidFill>
                  <a:srgbClr val="FF0000"/>
                </a:solidFill>
                <a:latin typeface="Times New Roman" panose="02020603050405020304" pitchFamily="18" charset="0"/>
                <a:cs typeface="Times New Roman" panose="02020603050405020304" pitchFamily="18" charset="0"/>
              </a:rPr>
              <a:t>DISADVANTAGES</a:t>
            </a:r>
          </a:p>
        </p:txBody>
      </p:sp>
      <p:sp>
        <p:nvSpPr>
          <p:cNvPr id="3" name="object 3"/>
          <p:cNvSpPr txBox="1"/>
          <p:nvPr/>
        </p:nvSpPr>
        <p:spPr>
          <a:xfrm>
            <a:off x="761999" y="1659450"/>
            <a:ext cx="7848601" cy="2782172"/>
          </a:xfrm>
          <a:prstGeom prst="rect">
            <a:avLst/>
          </a:prstGeom>
        </p:spPr>
        <p:txBody>
          <a:bodyPr vert="horz" wrap="square" lIns="0" tIns="12065" rIns="0" bIns="0" rtlCol="0">
            <a:spAutoFit/>
          </a:bodyPr>
          <a:lstStyle/>
          <a:p>
            <a:pPr algn="just">
              <a:lnSpc>
                <a:spcPct val="150000"/>
              </a:lnSpc>
            </a:pPr>
            <a:r>
              <a:rPr lang="en-US" sz="2000" dirty="0" smtClean="0">
                <a:latin typeface="Times New Roman" pitchFamily="18" charset="0"/>
                <a:cs typeface="Times New Roman" pitchFamily="18" charset="0"/>
              </a:rPr>
              <a:t>In Existing System, project aimed to study analyze people’s behavior through separate platforms for each of text, speech and images only. The existing model gives an option to upload a picture and it will analyze and predict your emotion like Happy, Angry, Neutral, surprise, sad and fear. Also, through a form of questionnaire based on the responses the emotion will be detected.</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1768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1250</Words>
  <Application>Microsoft Office PowerPoint</Application>
  <PresentationFormat>On-screen Show (4:3)</PresentationFormat>
  <Paragraphs>93</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MOTIVATION </vt:lpstr>
      <vt:lpstr>PROBLEM IDENTIFICATION</vt:lpstr>
      <vt:lpstr>PowerPoint Presentation</vt:lpstr>
      <vt:lpstr>EXISTING SYSTEM AND  DISADVANTAGES</vt:lpstr>
      <vt:lpstr>PowerPoint Presentation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Surya</dc:creator>
  <cp:lastModifiedBy>Vishnu</cp:lastModifiedBy>
  <cp:revision>275</cp:revision>
  <dcterms:created xsi:type="dcterms:W3CDTF">2018-10-23T10:57:18Z</dcterms:created>
  <dcterms:modified xsi:type="dcterms:W3CDTF">2020-08-18T16:03:58Z</dcterms:modified>
</cp:coreProperties>
</file>