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63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325" r:id="rId11"/>
    <p:sldId id="328" r:id="rId12"/>
    <p:sldId id="329" r:id="rId13"/>
    <p:sldId id="265" r:id="rId14"/>
    <p:sldId id="266" r:id="rId15"/>
    <p:sldId id="267" r:id="rId16"/>
    <p:sldId id="314" r:id="rId17"/>
    <p:sldId id="268" r:id="rId18"/>
    <p:sldId id="269" r:id="rId19"/>
    <p:sldId id="270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30" r:id="rId28"/>
    <p:sldId id="331" r:id="rId29"/>
    <p:sldId id="273" r:id="rId30"/>
    <p:sldId id="274" r:id="rId31"/>
    <p:sldId id="275" r:id="rId32"/>
    <p:sldId id="276" r:id="rId33"/>
    <p:sldId id="278" r:id="rId34"/>
    <p:sldId id="280" r:id="rId35"/>
    <p:sldId id="340" r:id="rId36"/>
    <p:sldId id="341" r:id="rId37"/>
    <p:sldId id="342" r:id="rId38"/>
    <p:sldId id="343" r:id="rId39"/>
    <p:sldId id="344" r:id="rId40"/>
    <p:sldId id="286" r:id="rId41"/>
    <p:sldId id="287" r:id="rId42"/>
    <p:sldId id="371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 autoAdjust="0"/>
    <p:restoredTop sz="88897" autoAdjust="0"/>
  </p:normalViewPr>
  <p:slideViewPr>
    <p:cSldViewPr snapToGrid="0">
      <p:cViewPr varScale="1">
        <p:scale>
          <a:sx n="101" d="100"/>
          <a:sy n="101" d="100"/>
        </p:scale>
        <p:origin x="1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4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determine </a:t>
            </a:r>
            <a:r>
              <a:rPr lang="en-US" altLang="zh-TW" dirty="0" err="1"/>
              <a:t>yi</a:t>
            </a:r>
            <a:r>
              <a:rPr lang="en-US" altLang="zh-TW" dirty="0"/>
              <a:t>, you have to consider a lot ……</a:t>
            </a:r>
          </a:p>
          <a:p>
            <a:endParaRPr lang="en-US" altLang="zh-TW" dirty="0"/>
          </a:p>
          <a:p>
            <a:r>
              <a:rPr lang="en-US" altLang="zh-TW" dirty="0"/>
              <a:t>You should see</a:t>
            </a:r>
            <a:r>
              <a:rPr lang="en-US" altLang="zh-TW" baseline="0" dirty="0"/>
              <a:t> the whole sequence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0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 neuron</a:t>
            </a:r>
          </a:p>
          <a:p>
            <a:r>
              <a:rPr lang="en-US" altLang="zh-TW" dirty="0"/>
              <a:t>1</a:t>
            </a:r>
            <a:r>
              <a:rPr lang="en-US" altLang="zh-TW" baseline="0" dirty="0"/>
              <a:t>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one</a:t>
            </a:r>
          </a:p>
          <a:p>
            <a:r>
              <a:rPr lang="en-US" altLang="zh-TW" baseline="0" dirty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you find the rule?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9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Look</a:t>
            </a:r>
            <a:r>
              <a:rPr lang="en-US" altLang="zh-TW" baseline="0" dirty="0"/>
              <a:t> at the sequence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6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1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9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3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Usually when people say</a:t>
            </a:r>
            <a:r>
              <a:rPr lang="en-US" altLang="zh-TW" baseline="0" dirty="0"/>
              <a:t> RNN, they mean LSTM!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92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</a:t>
            </a:r>
            <a:r>
              <a:rPr lang="en-US" altLang="zh-TW" baseline="0" dirty="0"/>
              <a:t> because you have bug </a:t>
            </a:r>
            <a:r>
              <a:rPr lang="en-US" altLang="zh-TW" baseline="0" dirty="0" err="1"/>
              <a:t>haha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Even </a:t>
            </a:r>
            <a:r>
              <a:rPr lang="en-US" altLang="zh-TW" sz="2400" dirty="0" err="1"/>
              <a:t>adagrad</a:t>
            </a:r>
            <a:r>
              <a:rPr lang="en-US" altLang="zh-TW" sz="2400" baseline="0" dirty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Source: http://jmlr.org/proceedings/papers/v28/pascanu13.pdf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/>
              <a:t>Large or small is fine. Change quickly is bad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8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Gradient Explode/Gradient Vanishing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Echo state network -&gt;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Reference: http://colah.github.io/posts/2015-08-Understanding-LSTMs/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4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Gated Recurrent Unit (GRU):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http://www.wildml.com/2015/10/recurrent-neural-network-tutorial-part-4-implementing-a-grulstm-rnn-with-python-and-theano/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Structurally Constrained Recurrent Network (SCRN). 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 err="1"/>
              <a:t>Cloclwise</a:t>
            </a:r>
            <a:r>
              <a:rPr lang="en-US" altLang="zh-TW" dirty="0"/>
              <a:t> RNN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39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19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woman is throwing a Frisbee in a part.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7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0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81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3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6.png"/><Relationship Id="rId3" Type="http://schemas.openxmlformats.org/officeDocument/2006/relationships/image" Target="../media/image15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.wmf"/><Relationship Id="rId3" Type="http://schemas.openxmlformats.org/officeDocument/2006/relationships/image" Target="../media/image20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3" Type="http://schemas.openxmlformats.org/officeDocument/2006/relationships/image" Target="../media/image1860.png"/><Relationship Id="rId7" Type="http://schemas.openxmlformats.org/officeDocument/2006/relationships/image" Target="../media/image1901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1.png"/><Relationship Id="rId11" Type="http://schemas.openxmlformats.org/officeDocument/2006/relationships/image" Target="../media/image200.png"/><Relationship Id="rId5" Type="http://schemas.openxmlformats.org/officeDocument/2006/relationships/image" Target="../media/image1880.png"/><Relationship Id="rId10" Type="http://schemas.openxmlformats.org/officeDocument/2006/relationships/image" Target="../media/image1930.png"/><Relationship Id="rId4" Type="http://schemas.openxmlformats.org/officeDocument/2006/relationships/image" Target="../media/image1870.png"/><Relationship Id="rId9" Type="http://schemas.openxmlformats.org/officeDocument/2006/relationships/image" Target="../media/image19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1" y="1942033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2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4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5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6" y="3655038"/>
            <a:ext cx="5505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5907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596251" y="1908055"/>
            <a:ext cx="4370326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81996" y="745371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77826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Taipei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218204"/>
            <a:ext cx="1669073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5033250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5043651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Elman Network &amp; Jordan Network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Special Neuron:</a:t>
            </a:r>
          </a:p>
          <a:p>
            <a:pPr algn="ctr"/>
            <a:r>
              <a:rPr lang="en-US" altLang="zh-TW" sz="2800" dirty="0"/>
              <a:t>4 inputs, </a:t>
            </a:r>
          </a:p>
          <a:p>
            <a:pPr algn="ctr"/>
            <a:r>
              <a:rPr lang="en-US" altLang="zh-TW" sz="2800" dirty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4516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1, add the numbers of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23" y="1397244"/>
            <a:ext cx="1800290" cy="2363859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13" y="1397243"/>
            <a:ext cx="1800290" cy="2363859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1397243"/>
            <a:ext cx="1800290" cy="23638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7923" y="2271117"/>
            <a:ext cx="9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4091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464120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7497090" y="2423994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4701" y="2625622"/>
            <a:ext cx="11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vector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137" name="矩形 13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5" name="矩形 144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向下箭號 145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向下箭號 146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向下箭號 147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4212660" y="4719302"/>
            <a:ext cx="18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4 vectors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>
            <a:endCxn id="127" idx="2"/>
          </p:cNvCxnSpPr>
          <p:nvPr/>
        </p:nvCxnSpPr>
        <p:spPr>
          <a:xfrm flipH="1" flipV="1">
            <a:off x="2966268" y="3761103"/>
            <a:ext cx="8476" cy="1009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8" idx="2"/>
          </p:cNvCxnSpPr>
          <p:nvPr/>
        </p:nvCxnSpPr>
        <p:spPr>
          <a:xfrm flipV="1">
            <a:off x="2957406" y="3761102"/>
            <a:ext cx="1809152" cy="1001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0" idx="0"/>
            <a:endCxn id="129" idx="2"/>
          </p:cNvCxnSpPr>
          <p:nvPr/>
        </p:nvCxnSpPr>
        <p:spPr>
          <a:xfrm flipV="1">
            <a:off x="2997175" y="3761102"/>
            <a:ext cx="4618030" cy="9730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2092792" y="2936822"/>
            <a:ext cx="11537" cy="1789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 flipV="1">
            <a:off x="2070168" y="3002754"/>
            <a:ext cx="1865920" cy="1731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V="1">
            <a:off x="2066123" y="3049201"/>
            <a:ext cx="4744252" cy="1705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0" grpId="0" animBg="1"/>
      <p:bldP spid="131" grpId="0" animBg="1"/>
      <p:bldP spid="8" grpId="0"/>
      <p:bldP spid="140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Taipei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Taipei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November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85" y="1516558"/>
            <a:ext cx="3603520" cy="4731579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6571952" y="624813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29" name="矩形 128"/>
          <p:cNvSpPr/>
          <p:nvPr/>
        </p:nvSpPr>
        <p:spPr>
          <a:xfrm>
            <a:off x="4617831" y="4518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0" name="矩形 129"/>
          <p:cNvSpPr/>
          <p:nvPr/>
        </p:nvSpPr>
        <p:spPr>
          <a:xfrm>
            <a:off x="8391431" y="3617274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31" name="矩形 130"/>
          <p:cNvSpPr/>
          <p:nvPr/>
        </p:nvSpPr>
        <p:spPr>
          <a:xfrm>
            <a:off x="4569859" y="18777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5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6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125" grpId="0" animBg="1"/>
      <p:bldP spid="1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-tpe1-1.xx.fbcdn.net/hphotos-xlp1/v/t1.0-9/12802730_1243181679030124_7035589789981321351_n.jpg?oh=ca916a08d25b394c6012f0b2df1f518a&amp;oe=5783CA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4" y="-1"/>
            <a:ext cx="5820505" cy="64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7174" y="260493"/>
            <a:ext cx="245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Multiple-layer</a:t>
            </a:r>
          </a:p>
          <a:p>
            <a:r>
              <a:rPr lang="en-US" altLang="zh-TW" sz="2800" b="1" i="1" u="sng" dirty="0"/>
              <a:t>LSTM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5366" y="5099393"/>
            <a:ext cx="2345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This is quite standard now.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416" y="6405351"/>
            <a:ext cx="8293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https://img.komicolle.org/2015-09-20/src/14426967627131.gif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29228" y="2507432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Don’t worry if you cannot understand this.</a:t>
            </a:r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can handle it.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229228" y="3636711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err="1"/>
              <a:t>Keras</a:t>
            </a:r>
            <a:r>
              <a:rPr lang="en-US" altLang="zh-TW" dirty="0"/>
              <a:t> supports </a:t>
            </a:r>
          </a:p>
          <a:p>
            <a:pPr marL="0" indent="0" algn="ctr">
              <a:buNone/>
            </a:pPr>
            <a:r>
              <a:rPr lang="en-US" altLang="zh-TW" dirty="0"/>
              <a:t>“LSTM”, “GRU”, “</a:t>
            </a:r>
            <a:r>
              <a:rPr lang="en-US" altLang="zh-TW" dirty="0" err="1"/>
              <a:t>SimpleRNN</a:t>
            </a:r>
            <a:r>
              <a:rPr lang="en-US" altLang="zh-TW" dirty="0"/>
              <a:t>” layers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72" y="1475445"/>
            <a:ext cx="6633967" cy="3538116"/>
          </a:xfrm>
          <a:prstGeom prst="rect">
            <a:avLst/>
          </a:prstGeom>
        </p:spPr>
      </p:pic>
      <p:sp>
        <p:nvSpPr>
          <p:cNvPr id="10" name="副標題 2"/>
          <p:cNvSpPr txBox="1">
            <a:spLocks/>
          </p:cNvSpPr>
          <p:nvPr/>
        </p:nvSpPr>
        <p:spPr>
          <a:xfrm>
            <a:off x="4046126" y="1746424"/>
            <a:ext cx="2883857" cy="498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686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695854" y="462221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714903" y="347400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1695854" y="235264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65952" y="4607811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485001" y="349410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942070" y="3449788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485001" y="236018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282742" y="46140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301791" y="35003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758860" y="3494106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24744" y="23791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2040055" y="397093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上箭號 76"/>
          <p:cNvSpPr/>
          <p:nvPr/>
        </p:nvSpPr>
        <p:spPr>
          <a:xfrm>
            <a:off x="2040056" y="282734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064934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 flipH="1">
            <a:off x="2775853" y="3218656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831923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830182" y="459730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571215" y="460781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410958" y="46042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779607" y="23387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591464" y="231993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455170" y="234419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8" name="向上箭號 87"/>
          <p:cNvSpPr/>
          <p:nvPr/>
        </p:nvSpPr>
        <p:spPr>
          <a:xfrm>
            <a:off x="4835070" y="399775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4835071" y="285417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652785" y="40018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上箭號 91"/>
          <p:cNvSpPr/>
          <p:nvPr/>
        </p:nvSpPr>
        <p:spPr>
          <a:xfrm>
            <a:off x="7652786" y="28582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弧形箭號 (上彎) 113"/>
          <p:cNvSpPr/>
          <p:nvPr/>
        </p:nvSpPr>
        <p:spPr>
          <a:xfrm>
            <a:off x="3497274" y="3925613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6" name="弧形箭號 (上彎) 115"/>
          <p:cNvSpPr/>
          <p:nvPr/>
        </p:nvSpPr>
        <p:spPr>
          <a:xfrm>
            <a:off x="6230955" y="3930875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8" name="手繪多邊形 117"/>
          <p:cNvSpPr/>
          <p:nvPr/>
        </p:nvSpPr>
        <p:spPr>
          <a:xfrm flipH="1">
            <a:off x="5538639" y="321169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7873340" y="411935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baseline="30000" dirty="0"/>
              <a:t>i</a:t>
            </a:r>
            <a:endParaRPr lang="zh-TW" altLang="en-US" sz="2800" baseline="300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134695" y="309899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6652" y="342892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896298" y="346682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66839" y="3118920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7897680" y="3110538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2" name="矩形 131"/>
          <p:cNvSpPr/>
          <p:nvPr/>
        </p:nvSpPr>
        <p:spPr>
          <a:xfrm>
            <a:off x="2309215" y="5688537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sp>
        <p:nvSpPr>
          <p:cNvPr id="134" name="圓角矩形圖說文字 133"/>
          <p:cNvSpPr/>
          <p:nvPr/>
        </p:nvSpPr>
        <p:spPr>
          <a:xfrm>
            <a:off x="2577541" y="5667632"/>
            <a:ext cx="5320139" cy="511860"/>
          </a:xfrm>
          <a:prstGeom prst="wedgeRoundRectCallout">
            <a:avLst>
              <a:gd name="adj1" fmla="val -55696"/>
              <a:gd name="adj2" fmla="val 4278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/>
          <p:cNvCxnSpPr>
            <a:endCxn id="82" idx="2"/>
          </p:cNvCxnSpPr>
          <p:nvPr/>
        </p:nvCxnSpPr>
        <p:spPr>
          <a:xfrm flipH="1" flipV="1">
            <a:off x="2283968" y="5058968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4184446" y="5036278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5149015" y="5075794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5905" y="5358762"/>
            <a:ext cx="18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Sentences: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6608" y="516"/>
            <a:ext cx="2855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Learning Target</a:t>
            </a:r>
            <a:endParaRPr lang="zh-TW" altLang="en-US" sz="3200" b="1" i="1" u="sng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766556" y="625601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69189" y="6271136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871510" y="6256013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36107" y="1182342"/>
            <a:ext cx="2020069" cy="458825"/>
            <a:chOff x="1270360" y="1184930"/>
            <a:chExt cx="2020069" cy="458825"/>
          </a:xfrm>
        </p:grpSpPr>
        <p:sp>
          <p:nvSpPr>
            <p:cNvPr id="9" name="矩形 8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6887645" y="1228524"/>
            <a:ext cx="2020069" cy="458825"/>
            <a:chOff x="1270360" y="1184930"/>
            <a:chExt cx="2020069" cy="458825"/>
          </a:xfrm>
        </p:grpSpPr>
        <p:sp>
          <p:nvSpPr>
            <p:cNvPr id="148" name="矩形 147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0" name="橢圓 149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4083794" y="1221842"/>
            <a:ext cx="2020069" cy="458825"/>
            <a:chOff x="1270360" y="1184930"/>
            <a:chExt cx="2020069" cy="458825"/>
          </a:xfrm>
        </p:grpSpPr>
        <p:sp>
          <p:nvSpPr>
            <p:cNvPr id="153" name="矩形 152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5" name="橢圓 15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6" name="橢圓 15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2" name="上-下雙向箭號 11"/>
          <p:cNvSpPr/>
          <p:nvPr/>
        </p:nvSpPr>
        <p:spPr>
          <a:xfrm>
            <a:off x="2007031" y="1680911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上-下雙向箭號 156"/>
          <p:cNvSpPr/>
          <p:nvPr/>
        </p:nvSpPr>
        <p:spPr>
          <a:xfrm>
            <a:off x="4830745" y="1702587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上-下雙向箭號 157"/>
          <p:cNvSpPr/>
          <p:nvPr/>
        </p:nvSpPr>
        <p:spPr>
          <a:xfrm>
            <a:off x="7654459" y="1689910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16789" y="599122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839169" y="589484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662867" y="623783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69508" y="957645"/>
            <a:ext cx="308033" cy="314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59" idx="2"/>
          </p:cNvCxnSpPr>
          <p:nvPr/>
        </p:nvCxnSpPr>
        <p:spPr>
          <a:xfrm flipV="1">
            <a:off x="5078324" y="1051149"/>
            <a:ext cx="224918" cy="285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 flipV="1">
            <a:off x="7908956" y="973863"/>
            <a:ext cx="184798" cy="323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21164" y="1075129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368940" y="1081752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450672" y="1119651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5227894" y="112624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7268331" y="1161773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7986871" y="114275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874928" y="6266902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6960839" y="6266789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5" grpId="0"/>
      <p:bldP spid="141" grpId="0"/>
      <p:bldP spid="142" grpId="0"/>
      <p:bldP spid="143" grpId="0"/>
      <p:bldP spid="12" grpId="0" animBg="1"/>
      <p:bldP spid="157" grpId="0" animBg="1"/>
      <p:bldP spid="158" grpId="0" animBg="1"/>
      <p:bldP spid="13" grpId="0"/>
      <p:bldP spid="159" grpId="0"/>
      <p:bldP spid="160" grpId="0"/>
      <p:bldP spid="19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3937" y="2008451"/>
            <a:ext cx="33566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/>
          <p:nvPr/>
        </p:nvCxnSpPr>
        <p:spPr>
          <a:xfrm rot="16200000">
            <a:off x="7141438" y="222454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6200000">
            <a:off x="5494452" y="2192198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629375" y="5446783"/>
            <a:ext cx="342900" cy="461962"/>
            <a:chOff x="1882729" y="2137119"/>
            <a:chExt cx="342900" cy="461962"/>
          </a:xfrm>
        </p:grpSpPr>
        <p:sp>
          <p:nvSpPr>
            <p:cNvPr id="53" name="矩形 52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7236639" y="5477908"/>
            <a:ext cx="376238" cy="461963"/>
            <a:chOff x="1876911" y="2719848"/>
            <a:chExt cx="376238" cy="461963"/>
          </a:xfrm>
        </p:grpSpPr>
        <p:sp>
          <p:nvSpPr>
            <p:cNvPr id="56" name="矩形 55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橢圓 57"/>
          <p:cNvSpPr/>
          <p:nvPr/>
        </p:nvSpPr>
        <p:spPr>
          <a:xfrm rot="16200000">
            <a:off x="5565551" y="387011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 rot="16200000">
            <a:off x="7113246" y="39104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 rot="16200000">
            <a:off x="5531877" y="21921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 rot="16200000">
            <a:off x="7104553" y="22023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 rot="16200000">
            <a:off x="6106623" y="4175898"/>
            <a:ext cx="1037222" cy="1638300"/>
            <a:chOff x="1013669" y="3459098"/>
            <a:chExt cx="1588876" cy="1638300"/>
          </a:xfrm>
        </p:grpSpPr>
        <p:cxnSp>
          <p:nvCxnSpPr>
            <p:cNvPr id="63" name="直線單箭頭接點 6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21505"/>
              </p:ext>
            </p:extLst>
          </p:nvPr>
        </p:nvGraphicFramePr>
        <p:xfrm>
          <a:off x="7279559" y="1324995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559" y="1324995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83721"/>
              </p:ext>
            </p:extLst>
          </p:nvPr>
        </p:nvGraphicFramePr>
        <p:xfrm>
          <a:off x="5696097" y="132841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097" y="1328411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群組 69"/>
          <p:cNvGrpSpPr/>
          <p:nvPr/>
        </p:nvGrpSpPr>
        <p:grpSpPr>
          <a:xfrm>
            <a:off x="2136439" y="3855067"/>
            <a:ext cx="342900" cy="461962"/>
            <a:chOff x="1882729" y="2137119"/>
            <a:chExt cx="342900" cy="461962"/>
          </a:xfrm>
        </p:grpSpPr>
        <p:sp>
          <p:nvSpPr>
            <p:cNvPr id="71" name="矩形 7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群組 72"/>
          <p:cNvGrpSpPr/>
          <p:nvPr/>
        </p:nvGrpSpPr>
        <p:grpSpPr>
          <a:xfrm>
            <a:off x="3743703" y="3857102"/>
            <a:ext cx="391033" cy="461963"/>
            <a:chOff x="1876911" y="2719786"/>
            <a:chExt cx="391033" cy="461963"/>
          </a:xfrm>
        </p:grpSpPr>
        <p:sp>
          <p:nvSpPr>
            <p:cNvPr id="74" name="矩形 73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5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 rot="16200000">
            <a:off x="6106623" y="2513373"/>
            <a:ext cx="1037222" cy="1638300"/>
            <a:chOff x="1013669" y="3459098"/>
            <a:chExt cx="1588876" cy="1638300"/>
          </a:xfrm>
        </p:grpSpPr>
        <p:cxnSp>
          <p:nvCxnSpPr>
            <p:cNvPr id="77" name="直線單箭頭接點 7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手繪多邊形 81"/>
          <p:cNvSpPr/>
          <p:nvPr/>
        </p:nvSpPr>
        <p:spPr>
          <a:xfrm>
            <a:off x="3928626" y="4298637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>
            <a:off x="3915926" y="4311337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手繪多邊形 83"/>
          <p:cNvSpPr/>
          <p:nvPr/>
        </p:nvSpPr>
        <p:spPr>
          <a:xfrm>
            <a:off x="2303026" y="4298637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手繪多邊形 84"/>
          <p:cNvSpPr/>
          <p:nvPr/>
        </p:nvSpPr>
        <p:spPr>
          <a:xfrm>
            <a:off x="2315726" y="4298637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/>
          <p:nvPr/>
        </p:nvSpPr>
        <p:spPr>
          <a:xfrm>
            <a:off x="5609382" y="230152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>
            <a:off x="7193730" y="231958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手繪多邊形 87"/>
          <p:cNvSpPr/>
          <p:nvPr/>
        </p:nvSpPr>
        <p:spPr>
          <a:xfrm>
            <a:off x="7213381" y="400446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5642074" y="398333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2341394" y="320130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663392" y="3023038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copy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3952793" y="3199906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/>
          <p:nvPr/>
        </p:nvCxnSpPr>
        <p:spPr>
          <a:xfrm flipH="1">
            <a:off x="2792079" y="5121752"/>
            <a:ext cx="1075654" cy="31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Unfortunately ……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RNN-based network is not always easy to learn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682401"/>
            <a:ext cx="7384702" cy="40355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22649" y="2316632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experiments on Language modeling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8788" y="4691998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4130" y="3668699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11" name="向下箭號 10"/>
          <p:cNvSpPr/>
          <p:nvPr/>
        </p:nvSpPr>
        <p:spPr>
          <a:xfrm>
            <a:off x="7001064" y="5192145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5335682" y="3754894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 rot="16200000">
            <a:off x="334388" y="4103822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6017" y="627252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29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error surface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2" y="1690689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7200" y="6036578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0733" y="5372643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049654" y="3967880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359400" y="3081727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438649" y="443735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62399" y="460899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29105" y="4759674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955828" y="259044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155829" y="2693104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02005" y="1776016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231471" y="464621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55221" y="4817865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221927" y="4968542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05168" y="3711039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68069" y="612566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 flipH="1">
            <a:off x="7090683" y="406718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1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12" grpId="0" animBg="1"/>
      <p:bldP spid="12" grpId="1" animBg="1"/>
      <p:bldP spid="5" grpId="0" animBg="1"/>
      <p:bldP spid="5" grpId="1" animBg="1"/>
      <p:bldP spid="10" grpId="0" animBg="1"/>
      <p:bldP spid="16" grpId="0" animBg="1"/>
      <p:bldP spid="17" grpId="0" animBg="1"/>
      <p:bldP spid="18" grpId="0" animBg="1"/>
      <p:bldP spid="11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17655" y="2476945"/>
            <a:ext cx="455741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200" y="1480893"/>
            <a:ext cx="4572870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501930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6500" y="6139310"/>
            <a:ext cx="390525" cy="40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2917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3321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rot="16200000">
            <a:off x="2578270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827245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077258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241828" y="6139310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58245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12891" y="5240631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188649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230592" y="5320239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4153598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402573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618184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782754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99171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53817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9575" y="393380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771518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694524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943499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718446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883016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999433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054079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46293" y="3933802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1000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871780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794786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8043761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156346" y="4971594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r="-571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110083" y="1567546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115342" y="2055675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55" r="-49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622530" y="5108407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220134" y="511812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736085" y="5072083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869129" y="5080810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13" t="-1667" r="-33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2144589" y="2575901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2149848" y="308308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77" r="-4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977" r="-49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746585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21913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862839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963101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  <a:blipFill rotWithShape="0">
                <a:blip r:embed="rId11"/>
                <a:stretch>
                  <a:fillRect t="-25547" r="-18298" b="-10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/>
          <p:cNvSpPr txBox="1"/>
          <p:nvPr/>
        </p:nvSpPr>
        <p:spPr>
          <a:xfrm>
            <a:off x="6987755" y="1482208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Learning rate?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25362" r="-20851" b="-103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字方塊 85"/>
          <p:cNvSpPr txBox="1"/>
          <p:nvPr/>
        </p:nvSpPr>
        <p:spPr>
          <a:xfrm>
            <a:off x="6987755" y="2553489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Learning rate?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6560877" y="172249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>
            <a:off x="6514755" y="276940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5575" y="4182021"/>
            <a:ext cx="203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Toy Example</a:t>
            </a:r>
            <a:endParaRPr lang="zh-TW" altLang="en-US" sz="2800" b="1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757673" y="3498948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999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68" grpId="0"/>
      <p:bldP spid="69" grpId="0"/>
      <p:bldP spid="10" grpId="0" animBg="1"/>
      <p:bldP spid="70" grpId="0" animBg="1"/>
      <p:bldP spid="71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15" grpId="0" animBg="1"/>
      <p:bldP spid="84" grpId="0" animBg="1"/>
      <p:bldP spid="85" grpId="0" animBg="1"/>
      <p:bldP spid="86" grpId="0" animBg="1"/>
      <p:bldP spid="16" grpId="0" animBg="1"/>
      <p:bldP spid="87" grpId="0" animBg="1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5512891" y="2899787"/>
            <a:ext cx="2840433" cy="3729612"/>
            <a:chOff x="5674917" y="905495"/>
            <a:chExt cx="2840433" cy="372961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917" y="905495"/>
              <a:ext cx="2840433" cy="3729612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76980" y="3010324"/>
              <a:ext cx="94886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add</a:t>
              </a:r>
              <a:endParaRPr lang="zh-TW" alt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8650" y="1825624"/>
            <a:ext cx="5179722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dirty="0"/>
              <a:t>Long Short-term Memory (LSTM)</a:t>
            </a:r>
          </a:p>
          <a:p>
            <a:pPr lvl="1"/>
            <a:r>
              <a:rPr lang="en-US" altLang="zh-TW" sz="2800" dirty="0"/>
              <a:t>Can deal with gradient vanishing (not gradient explode)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42137" y="3086734"/>
            <a:ext cx="363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and input are </a:t>
            </a:r>
            <a:r>
              <a:rPr lang="en-US" altLang="zh-TW" sz="2400" b="1" i="1" u="sng" dirty="0"/>
              <a:t>added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42137" y="3933596"/>
            <a:ext cx="460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influence never disappears unless forget gate is closed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1331138" y="4915869"/>
            <a:ext cx="624114" cy="3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044591" y="4862121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Gradient vanishing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44590" y="5227888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(If forget gate is opened.)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72000" y="6393325"/>
            <a:ext cx="20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[Cho, EMNLP’14]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4474" y="5731808"/>
            <a:ext cx="427752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Gated Recurrent Unit (GRU): </a:t>
            </a:r>
          </a:p>
          <a:p>
            <a:pPr algn="ctr"/>
            <a:r>
              <a:rPr lang="en-US" altLang="zh-TW" sz="2800" dirty="0"/>
              <a:t>simpler than LSTM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39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83" y="2635963"/>
            <a:ext cx="3165023" cy="1769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4482" y="5257253"/>
            <a:ext cx="7717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Vanilla</a:t>
            </a:r>
            <a:r>
              <a:rPr lang="zh-TW" altLang="en-US" sz="2400" dirty="0"/>
              <a:t> </a:t>
            </a:r>
            <a:r>
              <a:rPr lang="en-US" altLang="zh-TW" sz="2400" dirty="0"/>
              <a:t>RNN Initialized with Identity matrix +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activation function </a:t>
            </a:r>
            <a:r>
              <a:rPr lang="en-US" altLang="zh-TW" dirty="0">
                <a:solidFill>
                  <a:srgbClr val="0000FF"/>
                </a:solidFill>
              </a:rPr>
              <a:t>[Quoc V. Le, 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482" y="6081554"/>
            <a:ext cx="8521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Outperform or be comparable with LSTM in 4 different tasks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68882" y="4609644"/>
            <a:ext cx="253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[Jan </a:t>
            </a:r>
            <a:r>
              <a:rPr lang="en-US" altLang="zh-TW" dirty="0" err="1">
                <a:solidFill>
                  <a:srgbClr val="0000FF"/>
                </a:solidFill>
              </a:rPr>
              <a:t>Koutnik</a:t>
            </a:r>
            <a:r>
              <a:rPr lang="en-US" altLang="zh-TW" dirty="0">
                <a:solidFill>
                  <a:srgbClr val="0000FF"/>
                </a:solidFill>
              </a:rPr>
              <a:t>, JMLR’14]</a:t>
            </a:r>
          </a:p>
        </p:txBody>
      </p:sp>
      <p:sp>
        <p:nvSpPr>
          <p:cNvPr id="12" name="矩形 11"/>
          <p:cNvSpPr/>
          <p:nvPr/>
        </p:nvSpPr>
        <p:spPr>
          <a:xfrm>
            <a:off x="1402776" y="1953346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/>
              <a:t>Clockwise RNN </a:t>
            </a:r>
          </a:p>
        </p:txBody>
      </p:sp>
      <p:sp>
        <p:nvSpPr>
          <p:cNvPr id="13" name="矩形 12"/>
          <p:cNvSpPr/>
          <p:nvPr/>
        </p:nvSpPr>
        <p:spPr>
          <a:xfrm>
            <a:off x="6207288" y="4564117"/>
            <a:ext cx="264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[Tomas </a:t>
            </a:r>
            <a:r>
              <a:rPr lang="en-US" altLang="zh-TW" dirty="0" err="1">
                <a:solidFill>
                  <a:srgbClr val="0000FF"/>
                </a:solidFill>
              </a:rPr>
              <a:t>Mikolov</a:t>
            </a:r>
            <a:r>
              <a:rPr lang="en-US" altLang="zh-TW" dirty="0">
                <a:solidFill>
                  <a:srgbClr val="0000FF"/>
                </a:solidFill>
              </a:rPr>
              <a:t>, ICLR’15]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3567" y="1769857"/>
            <a:ext cx="377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/>
              <a:t>Structurally Constrained Recurrent Network (SCRN)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2" y="2619168"/>
            <a:ext cx="4485457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 ……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6" name="向上箭號 25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上箭號 26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箭號 (上彎) 29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上彎) 30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39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圓角矩形圖說文字 3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endCxn id="20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46825" y="2915243"/>
            <a:ext cx="56431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 and output are both sequences with the same length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52501" y="4139973"/>
            <a:ext cx="56431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RNN can do more than that!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9792" y="6165298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This</a:t>
            </a:r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006398" y="6165298"/>
            <a:ext cx="1011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/>
              <a:t>movie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6202827"/>
            <a:ext cx="869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really</a:t>
            </a:r>
          </a:p>
        </p:txBody>
      </p:sp>
      <p:sp>
        <p:nvSpPr>
          <p:cNvPr id="52" name="矩形 51"/>
          <p:cNvSpPr/>
          <p:nvPr/>
        </p:nvSpPr>
        <p:spPr>
          <a:xfrm>
            <a:off x="3199157" y="617356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</a:t>
            </a:r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608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too</a:t>
            </a:r>
          </a:p>
        </p:txBody>
      </p:sp>
      <p:sp>
        <p:nvSpPr>
          <p:cNvPr id="54" name="矩形 53"/>
          <p:cNvSpPr/>
          <p:nvPr/>
        </p:nvSpPr>
        <p:spPr>
          <a:xfrm>
            <a:off x="7153988" y="6216769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/>
              <a:t>bad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1414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Awesome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Good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Normal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Bad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113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Terrible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Feel great after watching this movie 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This movie is too bad</a:t>
            </a:r>
          </a:p>
          <a:p>
            <a:pPr algn="ctr"/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This movie is awesome …….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03059" y="4017081"/>
            <a:ext cx="14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66324" y="3990875"/>
            <a:ext cx="14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Negative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260392" y="3995896"/>
            <a:ext cx="136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Positive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1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Demo: Image Caption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an image, but output a sequence of words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2" y="5035022"/>
            <a:ext cx="1425823" cy="14258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76657" y="5332434"/>
            <a:ext cx="148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image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640124" y="3861137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99048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61459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542979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86819" y="3050116"/>
            <a:ext cx="12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woman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461060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886359" y="4751218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57304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819715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782126" y="35381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2" idx="1"/>
          </p:cNvCxnSpPr>
          <p:nvPr/>
        </p:nvCxnSpPr>
        <p:spPr>
          <a:xfrm>
            <a:off x="4120090" y="4311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070511" y="431391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069424" y="430530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589533" y="3970868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92872" y="3867699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 rot="10800000">
            <a:off x="7546369" y="3068907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===</a:t>
            </a:r>
            <a:endParaRPr lang="zh-TW" altLang="en-US" sz="2400" b="1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015402" y="35447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275551" y="4316713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/>
          <p:cNvSpPr/>
          <p:nvPr/>
        </p:nvSpPr>
        <p:spPr>
          <a:xfrm>
            <a:off x="573939" y="3844578"/>
            <a:ext cx="1602718" cy="906562"/>
          </a:xfrm>
          <a:prstGeom prst="trapezoi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1144465" y="261040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1391696" y="4736874"/>
            <a:ext cx="0" cy="824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375298" y="3372740"/>
            <a:ext cx="0" cy="471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58424" y="506392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3999533" y="3359191"/>
            <a:ext cx="584241" cy="78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886686" y="3432568"/>
            <a:ext cx="674773" cy="713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853266" y="3481580"/>
            <a:ext cx="701505" cy="66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1698975" y="2378700"/>
            <a:ext cx="148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for whole image</a:t>
            </a:r>
            <a:endParaRPr lang="zh-TW" altLang="en-US" sz="2400" dirty="0"/>
          </a:p>
        </p:txBody>
      </p:sp>
      <p:sp>
        <p:nvSpPr>
          <p:cNvPr id="4" name="手繪多邊形 3"/>
          <p:cNvSpPr/>
          <p:nvPr/>
        </p:nvSpPr>
        <p:spPr>
          <a:xfrm>
            <a:off x="2743200" y="3359191"/>
            <a:ext cx="914400" cy="2127209"/>
          </a:xfrm>
          <a:custGeom>
            <a:avLst/>
            <a:gdLst>
              <a:gd name="connsiteX0" fmla="*/ 0 w 914400"/>
              <a:gd name="connsiteY0" fmla="*/ 0 h 2114550"/>
              <a:gd name="connsiteX1" fmla="*/ 285750 w 914400"/>
              <a:gd name="connsiteY1" fmla="*/ 476250 h 2114550"/>
              <a:gd name="connsiteX2" fmla="*/ 381000 w 914400"/>
              <a:gd name="connsiteY2" fmla="*/ 1828800 h 2114550"/>
              <a:gd name="connsiteX3" fmla="*/ 914400 w 914400"/>
              <a:gd name="connsiteY3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114550">
                <a:moveTo>
                  <a:pt x="0" y="0"/>
                </a:moveTo>
                <a:cubicBezTo>
                  <a:pt x="111125" y="85725"/>
                  <a:pt x="222250" y="171450"/>
                  <a:pt x="285750" y="476250"/>
                </a:cubicBezTo>
                <a:cubicBezTo>
                  <a:pt x="349250" y="781050"/>
                  <a:pt x="276225" y="1555750"/>
                  <a:pt x="381000" y="1828800"/>
                </a:cubicBezTo>
                <a:cubicBezTo>
                  <a:pt x="485775" y="2101850"/>
                  <a:pt x="700087" y="2108200"/>
                  <a:pt x="914400" y="21145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672556" y="2196914"/>
            <a:ext cx="358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[Kelvin Xu, arXiv’15][Li Yao, ICCV’15]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15654" y="5709342"/>
            <a:ext cx="3342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Caption Generation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8601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 animBg="1"/>
      <p:bldP spid="30" grpId="0"/>
      <p:bldP spid="31" grpId="0"/>
      <p:bldP spid="32" grpId="0"/>
      <p:bldP spid="47" grpId="0"/>
      <p:bldP spid="49" grpId="0" animBg="1"/>
      <p:bldP spid="51" grpId="0"/>
      <p:bldP spid="44" grpId="0" animBg="1"/>
      <p:bldP spid="50" grpId="0" animBg="1"/>
      <p:bldP spid="57" grpId="0" animBg="1"/>
      <p:bldP spid="67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Unreasonable Effectiveness of Recurrent Neural Networks</a:t>
            </a:r>
          </a:p>
          <a:p>
            <a:pPr lvl="1"/>
            <a:r>
              <a:rPr lang="en-US" altLang="zh-TW" sz="2800" dirty="0"/>
              <a:t>http://karpathy.github.io/2015/05/21/rnn-effectiveness/</a:t>
            </a:r>
          </a:p>
          <a:p>
            <a:r>
              <a:rPr lang="en-US" altLang="zh-TW" dirty="0"/>
              <a:t>Understanding LSTM Networks</a:t>
            </a:r>
          </a:p>
          <a:p>
            <a:pPr lvl="1"/>
            <a:r>
              <a:rPr lang="en-US" altLang="zh-TW" sz="2800" dirty="0"/>
              <a:t>http://colah.github.io/posts/2015-08-Understanding-LSTMs/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94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42078" y="5299060"/>
            <a:ext cx="190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“apple”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4502450" y="3845100"/>
            <a:ext cx="3371497" cy="532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6041038" y="2531373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054615" y="2917796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5400000">
            <a:off x="6041038" y="3575780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3287" y="245263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92600" y="287698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a-a-b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91200" y="4866743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p-p-l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05626" y="3892486"/>
            <a:ext cx="19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26 X 26 X 26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5102041" y="3155994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100079" y="378950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92600" y="3477388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a-p-p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5400000">
            <a:off x="5092256" y="5237147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11754" y="4193141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p-l-e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5096989" y="450236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6132400" y="312827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27473" y="381167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118022" y="5171051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6111118" y="4485703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7" name="橢圓 36"/>
          <p:cNvSpPr/>
          <p:nvPr/>
        </p:nvSpPr>
        <p:spPr>
          <a:xfrm rot="5400000">
            <a:off x="6041038" y="4261128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5400000">
            <a:off x="6018930" y="4939022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025230" y="3495984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2837" y="419420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1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22837" y="488253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28564" y="2445216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39876" y="2863119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4" name="左大括弧 43"/>
          <p:cNvSpPr/>
          <p:nvPr/>
        </p:nvSpPr>
        <p:spPr>
          <a:xfrm flipH="1">
            <a:off x="6600580" y="2445216"/>
            <a:ext cx="315722" cy="3377064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33586" y="1690689"/>
            <a:ext cx="22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hashing</a:t>
            </a:r>
            <a:endParaRPr lang="zh-TW" altLang="en-US" sz="2800" b="1" i="1" u="sng" dirty="0"/>
          </a:p>
        </p:txBody>
      </p:sp>
      <p:sp>
        <p:nvSpPr>
          <p:cNvPr id="45" name="矩形 44"/>
          <p:cNvSpPr/>
          <p:nvPr/>
        </p:nvSpPr>
        <p:spPr>
          <a:xfrm>
            <a:off x="561948" y="1681166"/>
            <a:ext cx="365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Dimension for “Other”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308384" y="6050375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</a:t>
            </a:r>
            <a:r>
              <a:rPr lang="en-US" altLang="zh-TW" sz="2400" dirty="0" err="1"/>
              <a:t>Sauron</a:t>
            </a:r>
            <a:r>
              <a:rPr lang="en-US" altLang="zh-TW" sz="2400" dirty="0"/>
              <a:t>” 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2179631" y="2474309"/>
            <a:ext cx="594445" cy="3108147"/>
            <a:chOff x="5573899" y="1757769"/>
            <a:chExt cx="594445" cy="3108147"/>
          </a:xfrm>
        </p:grpSpPr>
        <p:grpSp>
          <p:nvGrpSpPr>
            <p:cNvPr id="71" name="群組 70"/>
            <p:cNvGrpSpPr/>
            <p:nvPr/>
          </p:nvGrpSpPr>
          <p:grpSpPr>
            <a:xfrm>
              <a:off x="5573899" y="1757769"/>
              <a:ext cx="594445" cy="3108147"/>
              <a:chOff x="5720499" y="4355529"/>
              <a:chExt cx="594445" cy="3108147"/>
            </a:xfrm>
          </p:grpSpPr>
          <p:grpSp>
            <p:nvGrpSpPr>
              <p:cNvPr id="74" name="群組 73"/>
              <p:cNvGrpSpPr/>
              <p:nvPr/>
            </p:nvGrpSpPr>
            <p:grpSpPr>
              <a:xfrm rot="5400000">
                <a:off x="4463648" y="5612380"/>
                <a:ext cx="3108147" cy="594445"/>
                <a:chOff x="-1832609" y="4494767"/>
                <a:chExt cx="4854734" cy="92848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-1832609" y="4713637"/>
                  <a:ext cx="485473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1782914" y="4494767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75" name="橢圓 74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2" name="橢圓 71"/>
            <p:cNvSpPr/>
            <p:nvPr/>
          </p:nvSpPr>
          <p:spPr>
            <a:xfrm rot="5400000">
              <a:off x="5642504" y="3213561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5649614" y="3672267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46631" y="2474308"/>
            <a:ext cx="94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38998" y="2894690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bag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67607" y="3363521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73504" y="3821626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 rot="5400000">
            <a:off x="2248210" y="5202274"/>
            <a:ext cx="317106" cy="3171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75402" y="4304880"/>
            <a:ext cx="1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5956" y="5140439"/>
            <a:ext cx="129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“other”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2720" y="251811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682720" y="29680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82720" y="34142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682720" y="38354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1178" y="43010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48822" y="51434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72025" y="6084841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“Gandalf”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3680" y="5340411"/>
            <a:ext cx="900113" cy="8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439569" y="5360827"/>
            <a:ext cx="311965" cy="80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21234" y="5797312"/>
            <a:ext cx="55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893310" y="5855107"/>
            <a:ext cx="555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142352" y="5914483"/>
            <a:ext cx="544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/>
      <p:bldP spid="64" grpId="0"/>
      <p:bldP spid="65" grpId="0"/>
      <p:bldP spid="66" grpId="0"/>
      <p:bldP spid="67" grpId="0"/>
      <p:bldP spid="68" grpId="0" animBg="1"/>
      <p:bldP spid="69" grpId="0"/>
      <p:bldP spid="70" grpId="0"/>
      <p:bldP spid="80" grpId="0"/>
      <p:bldP spid="81" grpId="0"/>
      <p:bldP spid="82" grpId="0"/>
      <p:bldP spid="83" grpId="0"/>
      <p:bldP spid="84" grpId="0"/>
      <p:bldP spid="8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Taipei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4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2248</Words>
  <Application>Microsoft Macintosh PowerPoint</Application>
  <PresentationFormat>On-screen Show (4:3)</PresentationFormat>
  <Paragraphs>1122</Paragraphs>
  <Slides>43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Helvetica Light</vt:lpstr>
      <vt:lpstr>Wingdings</vt:lpstr>
      <vt:lpstr>Office 佈景主題</vt:lpstr>
      <vt:lpstr>方程式</vt:lpstr>
      <vt:lpstr>Recurrent Neural Network (RNN)</vt:lpstr>
      <vt:lpstr>Slide credits</vt:lpstr>
      <vt:lpstr>Example Application</vt:lpstr>
      <vt:lpstr>Example Application</vt:lpstr>
      <vt:lpstr>1-of-N encoding</vt:lpstr>
      <vt:lpstr>Beyond 1-of-N encoding</vt:lpstr>
      <vt:lpstr>Example Application</vt:lpstr>
      <vt:lpstr>Example Application</vt:lpstr>
      <vt:lpstr>Recurrent Neural Network (RNN)</vt:lpstr>
      <vt:lpstr>Example</vt:lpstr>
      <vt:lpstr>Example</vt:lpstr>
      <vt:lpstr>Example</vt:lpstr>
      <vt:lpstr>RNN</vt:lpstr>
      <vt:lpstr>RNN</vt:lpstr>
      <vt:lpstr>Of course it can be deep …</vt:lpstr>
      <vt:lpstr>Elman Network &amp; Jordan Network</vt:lpstr>
      <vt:lpstr>Bidirectional RNN</vt:lpstr>
      <vt:lpstr> Long Short-term Memory (LSTM)</vt:lpstr>
      <vt:lpstr>PowerPoint Presentation</vt:lpstr>
      <vt:lpstr>LSTM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</vt:lpstr>
      <vt:lpstr>LSTM</vt:lpstr>
      <vt:lpstr>LSTM</vt:lpstr>
      <vt:lpstr>PowerPoint Presentation</vt:lpstr>
      <vt:lpstr>PowerPoint Presentation</vt:lpstr>
      <vt:lpstr>Learning</vt:lpstr>
      <vt:lpstr>Unfortunately …… </vt:lpstr>
      <vt:lpstr>The error surface is rough.</vt:lpstr>
      <vt:lpstr>Why? </vt:lpstr>
      <vt:lpstr>Helpful Techniques</vt:lpstr>
      <vt:lpstr>Helpful Techniques</vt:lpstr>
      <vt:lpstr>More Applications ……</vt:lpstr>
      <vt:lpstr>Many to one</vt:lpstr>
      <vt:lpstr>Demo: Image Caption Generation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Yan, Yan</cp:lastModifiedBy>
  <cp:revision>64</cp:revision>
  <dcterms:created xsi:type="dcterms:W3CDTF">2016-12-22T03:23:40Z</dcterms:created>
  <dcterms:modified xsi:type="dcterms:W3CDTF">2021-01-13T03:35:40Z</dcterms:modified>
</cp:coreProperties>
</file>