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632" r:id="rId3"/>
    <p:sldId id="353" r:id="rId4"/>
    <p:sldId id="354" r:id="rId5"/>
    <p:sldId id="258" r:id="rId6"/>
    <p:sldId id="257" r:id="rId7"/>
    <p:sldId id="259" r:id="rId8"/>
    <p:sldId id="344" r:id="rId9"/>
    <p:sldId id="345" r:id="rId10"/>
    <p:sldId id="308" r:id="rId11"/>
    <p:sldId id="278" r:id="rId12"/>
    <p:sldId id="312" r:id="rId13"/>
    <p:sldId id="309" r:id="rId14"/>
    <p:sldId id="279" r:id="rId15"/>
    <p:sldId id="280" r:id="rId16"/>
    <p:sldId id="282" r:id="rId17"/>
    <p:sldId id="283" r:id="rId18"/>
    <p:sldId id="310" r:id="rId19"/>
    <p:sldId id="316" r:id="rId20"/>
    <p:sldId id="319" r:id="rId21"/>
    <p:sldId id="327" r:id="rId22"/>
    <p:sldId id="339" r:id="rId23"/>
    <p:sldId id="304" r:id="rId24"/>
    <p:sldId id="320" r:id="rId25"/>
    <p:sldId id="349" r:id="rId26"/>
    <p:sldId id="350" r:id="rId27"/>
    <p:sldId id="332" r:id="rId28"/>
    <p:sldId id="351" r:id="rId29"/>
    <p:sldId id="346" r:id="rId30"/>
    <p:sldId id="352" r:id="rId31"/>
    <p:sldId id="34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63" autoAdjust="0"/>
    <p:restoredTop sz="94260" autoAdjust="0"/>
  </p:normalViewPr>
  <p:slideViewPr>
    <p:cSldViewPr snapToGrid="0">
      <p:cViewPr varScale="1">
        <p:scale>
          <a:sx n="108" d="100"/>
          <a:sy n="108" d="100"/>
        </p:scale>
        <p:origin x="1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151B62-3A0F-433E-8F7F-C5400E8DE406}" type="datetimeFigureOut">
              <a:rPr lang="zh-TW" altLang="en-US" smtClean="0"/>
              <a:t>2021/1/12</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00551-177F-4DA6-A3B3-27F70ADFF490}" type="slidenum">
              <a:rPr lang="zh-TW" altLang="en-US" smtClean="0"/>
              <a:t>‹#›</a:t>
            </a:fld>
            <a:endParaRPr lang="zh-TW" altLang="en-US"/>
          </a:p>
        </p:txBody>
      </p:sp>
    </p:spTree>
    <p:extLst>
      <p:ext uri="{BB962C8B-B14F-4D97-AF65-F5344CB8AC3E}">
        <p14:creationId xmlns:p14="http://schemas.microsoft.com/office/powerpoint/2010/main" val="1785031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ymmetric_matrix"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Vector_(mathematics)" TargetMode="External"/><Relationship Id="rId5" Type="http://schemas.openxmlformats.org/officeDocument/2006/relationships/hyperlink" Target="https://en.wikipedia.org/wiki/Matrix_(mathematics)" TargetMode="External"/><Relationship Id="rId4" Type="http://schemas.openxmlformats.org/officeDocument/2006/relationships/hyperlink" Target="https://en.wikipedia.org/wiki/Real_numbe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3</a:t>
            </a:fld>
            <a:endParaRPr lang="zh-TW" altLang="en-US"/>
          </a:p>
        </p:txBody>
      </p:sp>
    </p:spTree>
    <p:extLst>
      <p:ext uri="{BB962C8B-B14F-4D97-AF65-F5344CB8AC3E}">
        <p14:creationId xmlns:p14="http://schemas.microsoft.com/office/powerpoint/2010/main" val="972719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latin typeface="Cambria Math" panose="02040503050406030204" pitchFamily="18" charset="0"/>
                        </a:rPr>
                        <m:t>𝐾</m:t>
                      </m:r>
                      <m:r>
                        <a:rPr lang="en-US" altLang="zh-TW" sz="1200" b="0" i="1" smtClean="0">
                          <a:latin typeface="Cambria Math" panose="02040503050406030204" pitchFamily="18" charset="0"/>
                        </a:rPr>
                        <m:t>=2</m:t>
                      </m:r>
                    </m:oMath>
                  </m:oMathPara>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i="0">
                    <a:latin typeface="Cambria Math" panose="02040503050406030204" pitchFamily="18" charset="0"/>
                  </a:rPr>
                  <a:t>𝐾</a:t>
                </a:r>
                <a:r>
                  <a:rPr lang="en-US" altLang="zh-TW" sz="1200" b="0" i="0">
                    <a:latin typeface="Cambria Math" panose="02040503050406030204" pitchFamily="18" charset="0"/>
                  </a:rPr>
                  <a:t>=2</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72400551-177F-4DA6-A3B3-27F70ADFF490}" type="slidenum">
              <a:rPr lang="zh-TW" altLang="en-US" smtClean="0"/>
              <a:t>24</a:t>
            </a:fld>
            <a:endParaRPr lang="zh-TW" altLang="en-US"/>
          </a:p>
        </p:txBody>
      </p:sp>
    </p:spTree>
    <p:extLst>
      <p:ext uri="{BB962C8B-B14F-4D97-AF65-F5344CB8AC3E}">
        <p14:creationId xmlns:p14="http://schemas.microsoft.com/office/powerpoint/2010/main" val="612121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latin typeface="Cambria Math" panose="02040503050406030204" pitchFamily="18" charset="0"/>
                        </a:rPr>
                        <m:t>𝐾</m:t>
                      </m:r>
                      <m:r>
                        <a:rPr lang="en-US" altLang="zh-TW" sz="1200" b="0" i="1" smtClean="0">
                          <a:latin typeface="Cambria Math" panose="02040503050406030204" pitchFamily="18" charset="0"/>
                        </a:rPr>
                        <m:t>=2</m:t>
                      </m:r>
                    </m:oMath>
                  </m:oMathPara>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i="0">
                    <a:latin typeface="Cambria Math" panose="02040503050406030204" pitchFamily="18" charset="0"/>
                  </a:rPr>
                  <a:t>𝐾</a:t>
                </a:r>
                <a:r>
                  <a:rPr lang="en-US" altLang="zh-TW" sz="1200" b="0" i="0">
                    <a:latin typeface="Cambria Math" panose="02040503050406030204" pitchFamily="18" charset="0"/>
                  </a:rPr>
                  <a:t>=2</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72400551-177F-4DA6-A3B3-27F70ADFF490}" type="slidenum">
              <a:rPr lang="zh-TW" altLang="en-US" smtClean="0"/>
              <a:t>25</a:t>
            </a:fld>
            <a:endParaRPr lang="zh-TW" altLang="en-US"/>
          </a:p>
        </p:txBody>
      </p:sp>
    </p:spTree>
    <p:extLst>
      <p:ext uri="{BB962C8B-B14F-4D97-AF65-F5344CB8AC3E}">
        <p14:creationId xmlns:p14="http://schemas.microsoft.com/office/powerpoint/2010/main" val="2039557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a:t>Gradient</a:t>
                </a:r>
                <a:r>
                  <a:rPr lang="en-US" altLang="zh-TW" baseline="0" dirty="0"/>
                  <a:t> descent is different</a:t>
                </a:r>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i="0">
                    <a:latin typeface="Cambria Math" panose="02040503050406030204" pitchFamily="18" charset="0"/>
                  </a:rPr>
                  <a:t>𝐾</a:t>
                </a:r>
                <a:r>
                  <a:rPr lang="en-US" altLang="zh-TW" sz="1200" b="0" i="0">
                    <a:latin typeface="Cambria Math" panose="02040503050406030204" pitchFamily="18" charset="0"/>
                  </a:rPr>
                  <a:t>=2</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72400551-177F-4DA6-A3B3-27F70ADFF490}" type="slidenum">
              <a:rPr lang="zh-TW" altLang="en-US" smtClean="0"/>
              <a:t>26</a:t>
            </a:fld>
            <a:endParaRPr lang="zh-TW" altLang="en-US"/>
          </a:p>
        </p:txBody>
      </p:sp>
    </p:spTree>
    <p:extLst>
      <p:ext uri="{BB962C8B-B14F-4D97-AF65-F5344CB8AC3E}">
        <p14:creationId xmlns:p14="http://schemas.microsoft.com/office/powerpoint/2010/main" val="3496602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Example of an original image of ORL face database</a:t>
            </a:r>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28</a:t>
            </a:fld>
            <a:endParaRPr lang="zh-TW" altLang="en-US"/>
          </a:p>
        </p:txBody>
      </p:sp>
    </p:spTree>
    <p:extLst>
      <p:ext uri="{BB962C8B-B14F-4D97-AF65-F5344CB8AC3E}">
        <p14:creationId xmlns:p14="http://schemas.microsoft.com/office/powerpoint/2010/main" val="1697618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Project</a:t>
            </a:r>
            <a:r>
              <a:rPr lang="en-US" baseline="0"/>
              <a:t> </a:t>
            </a:r>
            <a:r>
              <a:rPr lang="en-US" baseline="0" dirty="0"/>
              <a:t>to 1 dimension/</a:t>
            </a:r>
            <a:endParaRPr lang="en-US" dirty="0"/>
          </a:p>
        </p:txBody>
      </p:sp>
      <p:sp>
        <p:nvSpPr>
          <p:cNvPr id="4" name="Slide Number Placeholder 3"/>
          <p:cNvSpPr>
            <a:spLocks noGrp="1"/>
          </p:cNvSpPr>
          <p:nvPr>
            <p:ph type="sldNum" sz="quarter" idx="10"/>
          </p:nvPr>
        </p:nvSpPr>
        <p:spPr/>
        <p:txBody>
          <a:bodyPr/>
          <a:lstStyle/>
          <a:p>
            <a:fld id="{72400551-177F-4DA6-A3B3-27F70ADFF490}" type="slidenum">
              <a:rPr lang="zh-TW" altLang="en-US" smtClean="0"/>
              <a:t>29</a:t>
            </a:fld>
            <a:endParaRPr lang="zh-TW" altLang="en-US"/>
          </a:p>
        </p:txBody>
      </p:sp>
    </p:spTree>
    <p:extLst>
      <p:ext uri="{BB962C8B-B14F-4D97-AF65-F5344CB8AC3E}">
        <p14:creationId xmlns:p14="http://schemas.microsoft.com/office/powerpoint/2010/main" val="37893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https://www.semanticscholar.org/paper/Integrating-frame-based-and-segment-based-dynamic-Chan-Lee/7d8eaf612500420a125b3cfca98701114cf68873/pdf</a:t>
            </a:r>
            <a:endParaRPr lang="zh-TW" altLang="en-US" dirty="0"/>
          </a:p>
        </p:txBody>
      </p:sp>
      <p:sp>
        <p:nvSpPr>
          <p:cNvPr id="4" name="投影片編號版面配置區 3"/>
          <p:cNvSpPr>
            <a:spLocks noGrp="1"/>
          </p:cNvSpPr>
          <p:nvPr>
            <p:ph type="sldNum" sz="quarter" idx="10"/>
          </p:nvPr>
        </p:nvSpPr>
        <p:spPr/>
        <p:txBody>
          <a:bodyPr/>
          <a:lstStyle/>
          <a:p>
            <a:pPr>
              <a:defRPr/>
            </a:pPr>
            <a:fld id="{3BAF6DD4-9545-4A49-91CA-058829C42585}" type="slidenum">
              <a:rPr lang="zh-TW" altLang="en-US" smtClean="0"/>
              <a:pPr>
                <a:defRPr/>
              </a:pPr>
              <a:t>7</a:t>
            </a:fld>
            <a:endParaRPr lang="zh-TW" altLang="en-US"/>
          </a:p>
        </p:txBody>
      </p:sp>
    </p:spTree>
    <p:extLst>
      <p:ext uri="{BB962C8B-B14F-4D97-AF65-F5344CB8AC3E}">
        <p14:creationId xmlns:p14="http://schemas.microsoft.com/office/powerpoint/2010/main" val="3577569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http://reuter.mit.edu/blue/images/research/manifold.png</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http://archive.cnx.org/resources/51a9b2052ae167db310fda5600b89badea85eae5/isomapCNXtrue1.png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8</a:t>
            </a:fld>
            <a:endParaRPr lang="zh-TW" altLang="en-US"/>
          </a:p>
        </p:txBody>
      </p:sp>
    </p:spTree>
    <p:extLst>
      <p:ext uri="{BB962C8B-B14F-4D97-AF65-F5344CB8AC3E}">
        <p14:creationId xmlns:p14="http://schemas.microsoft.com/office/powerpoint/2010/main" val="1518004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9</a:t>
            </a:fld>
            <a:endParaRPr lang="zh-TW" altLang="en-US"/>
          </a:p>
        </p:txBody>
      </p:sp>
    </p:spTree>
    <p:extLst>
      <p:ext uri="{BB962C8B-B14F-4D97-AF65-F5344CB8AC3E}">
        <p14:creationId xmlns:p14="http://schemas.microsoft.com/office/powerpoint/2010/main" val="1215299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 The eigenvalues for symmetric matrices are always real.</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 </a:t>
            </a:r>
            <a:r>
              <a:rPr lang="en-US" altLang="zh-TW" sz="1200" b="0" i="0" u="none" strike="noStrike" kern="1200" dirty="0">
                <a:solidFill>
                  <a:schemeClr val="tx1"/>
                </a:solidFill>
                <a:effectLst/>
                <a:latin typeface="+mn-lt"/>
                <a:ea typeface="+mn-ea"/>
                <a:cs typeface="+mn-cs"/>
                <a:hlinkClick r:id="rId3" tooltip="Symmetric matrix"/>
              </a:rPr>
              <a:t>symmetric</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n} ×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n} </a:t>
            </a:r>
            <a:r>
              <a:rPr lang="en-US" altLang="zh-TW" sz="1200" b="0" i="0" u="none" strike="noStrike" kern="1200" dirty="0">
                <a:solidFill>
                  <a:schemeClr val="tx1"/>
                </a:solidFill>
                <a:effectLst/>
                <a:latin typeface="+mn-lt"/>
                <a:ea typeface="+mn-ea"/>
                <a:cs typeface="+mn-cs"/>
                <a:hlinkClick r:id="rId4" tooltip="Real number"/>
              </a:rPr>
              <a:t>real</a:t>
            </a:r>
            <a:r>
              <a:rPr lang="en-US" altLang="zh-TW" sz="1200" b="0" i="0" kern="1200" dirty="0">
                <a:solidFill>
                  <a:schemeClr val="tx1"/>
                </a:solidFill>
                <a:effectLst/>
                <a:latin typeface="+mn-lt"/>
                <a:ea typeface="+mn-ea"/>
                <a:cs typeface="+mn-cs"/>
              </a:rPr>
              <a:t> </a:t>
            </a:r>
            <a:r>
              <a:rPr lang="en-US" altLang="zh-TW" sz="1200" b="0" i="0" u="none" strike="noStrike" kern="1200" dirty="0">
                <a:solidFill>
                  <a:schemeClr val="tx1"/>
                </a:solidFill>
                <a:effectLst/>
                <a:latin typeface="+mn-lt"/>
                <a:ea typeface="+mn-ea"/>
                <a:cs typeface="+mn-cs"/>
                <a:hlinkClick r:id="rId5" tooltip="Matrix (mathematics)"/>
              </a:rPr>
              <a:t>matrix</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M} is said to be </a:t>
            </a:r>
            <a:r>
              <a:rPr lang="en-US" altLang="zh-TW" sz="1200" b="1" i="0" kern="1200" dirty="0">
                <a:solidFill>
                  <a:schemeClr val="tx1"/>
                </a:solidFill>
                <a:effectLst/>
                <a:latin typeface="+mn-lt"/>
                <a:ea typeface="+mn-ea"/>
                <a:cs typeface="+mn-cs"/>
              </a:rPr>
              <a:t>positive definite</a:t>
            </a:r>
            <a:r>
              <a:rPr lang="en-US" altLang="zh-TW" sz="1200" b="0" i="0" kern="1200" dirty="0">
                <a:solidFill>
                  <a:schemeClr val="tx1"/>
                </a:solidFill>
                <a:effectLst/>
                <a:latin typeface="+mn-lt"/>
                <a:ea typeface="+mn-ea"/>
                <a:cs typeface="+mn-cs"/>
              </a:rPr>
              <a:t> if the scalar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z^{\</a:t>
            </a:r>
            <a:r>
              <a:rPr lang="en-US" altLang="zh-TW" sz="1200" b="0" i="0" kern="1200" dirty="0" err="1">
                <a:solidFill>
                  <a:schemeClr val="tx1"/>
                </a:solidFill>
                <a:effectLst/>
                <a:latin typeface="+mn-lt"/>
                <a:ea typeface="+mn-ea"/>
                <a:cs typeface="+mn-cs"/>
              </a:rPr>
              <a:t>mathrm</a:t>
            </a:r>
            <a:r>
              <a:rPr lang="en-US" altLang="zh-TW" sz="1200" b="0" i="0" kern="1200" dirty="0">
                <a:solidFill>
                  <a:schemeClr val="tx1"/>
                </a:solidFill>
                <a:effectLst/>
                <a:latin typeface="+mn-lt"/>
                <a:ea typeface="+mn-ea"/>
                <a:cs typeface="+mn-cs"/>
              </a:rPr>
              <a:t> {T} }</a:t>
            </a:r>
            <a:r>
              <a:rPr lang="en-US" altLang="zh-TW" sz="1200" b="0" i="0" kern="1200" dirty="0" err="1">
                <a:solidFill>
                  <a:schemeClr val="tx1"/>
                </a:solidFill>
                <a:effectLst/>
                <a:latin typeface="+mn-lt"/>
                <a:ea typeface="+mn-ea"/>
                <a:cs typeface="+mn-cs"/>
              </a:rPr>
              <a:t>Mz</a:t>
            </a:r>
            <a:r>
              <a:rPr lang="en-US" altLang="zh-TW" sz="1200" b="0" i="0" kern="1200" dirty="0">
                <a:solidFill>
                  <a:schemeClr val="tx1"/>
                </a:solidFill>
                <a:effectLst/>
                <a:latin typeface="+mn-lt"/>
                <a:ea typeface="+mn-ea"/>
                <a:cs typeface="+mn-cs"/>
              </a:rPr>
              <a:t>} is positive for every non-zero column </a:t>
            </a:r>
            <a:r>
              <a:rPr lang="en-US" altLang="zh-TW" sz="1200" b="0" i="0" u="none" strike="noStrike" kern="1200" dirty="0">
                <a:solidFill>
                  <a:schemeClr val="tx1"/>
                </a:solidFill>
                <a:effectLst/>
                <a:latin typeface="+mn-lt"/>
                <a:ea typeface="+mn-ea"/>
                <a:cs typeface="+mn-cs"/>
                <a:hlinkClick r:id="rId6" tooltip="Vector (mathematics)"/>
              </a:rPr>
              <a:t>vector</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z} of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n} real numbers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a:solidFill>
                  <a:schemeClr val="tx1"/>
                </a:solidFill>
                <a:effectLst/>
                <a:latin typeface="+mn-lt"/>
                <a:ea typeface="+mn-ea"/>
                <a:cs typeface="+mn-cs"/>
              </a:rPr>
              <a:t>zTMz</a:t>
            </a:r>
            <a:r>
              <a:rPr lang="en-US" altLang="zh-TW" sz="1200" b="0" i="0" kern="1200" dirty="0">
                <a:solidFill>
                  <a:schemeClr val="tx1"/>
                </a:solidFill>
                <a:effectLst/>
                <a:latin typeface="+mn-lt"/>
                <a:ea typeface="+mn-ea"/>
                <a:cs typeface="+mn-cs"/>
              </a:rPr>
              <a:t>&gt;=0</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Ref: </a:t>
            </a:r>
            <a:r>
              <a:rPr lang="zh-TW" altLang="en-US" dirty="0"/>
              <a:t>http://speech.ee.ntu.edu.tw/~tlkagk/courses/LA_2016/Lecture/special%20matrix%20(v2).ecm.mp4/index.html</a:t>
            </a:r>
          </a:p>
          <a:p>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15</a:t>
            </a:fld>
            <a:endParaRPr lang="zh-TW" altLang="en-US"/>
          </a:p>
        </p:txBody>
      </p:sp>
    </p:spTree>
    <p:extLst>
      <p:ext uri="{BB962C8B-B14F-4D97-AF65-F5344CB8AC3E}">
        <p14:creationId xmlns:p14="http://schemas.microsoft.com/office/powerpoint/2010/main" val="2910890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endParaRPr lang="en-US" altLang="zh-TW" dirty="0"/>
          </a:p>
          <a:p>
            <a:r>
              <a:rPr lang="en-US" altLang="zh-TW" dirty="0"/>
              <a:t>http://stats.stackexchange.com/questions/2691/making-sense-of-principal-component-analysis-eigenvectors-eigenvalues</a:t>
            </a:r>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18</a:t>
            </a:fld>
            <a:endParaRPr lang="zh-TW" altLang="en-US"/>
          </a:p>
        </p:txBody>
      </p:sp>
    </p:spTree>
    <p:extLst>
      <p:ext uri="{BB962C8B-B14F-4D97-AF65-F5344CB8AC3E}">
        <p14:creationId xmlns:p14="http://schemas.microsoft.com/office/powerpoint/2010/main" val="2780538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https://pvirie.wordpress.com/2016/03/29/linear-autoencoders-do-pca/</a:t>
            </a:r>
          </a:p>
          <a:p>
            <a:endParaRPr lang="en-US" altLang="zh-TW" dirty="0"/>
          </a:p>
          <a:p>
            <a:r>
              <a:rPr lang="en-US" altLang="zh-TW" dirty="0"/>
              <a:t>https://pvirie.wordpress.com/2013/10/01/pattern-covariance-analysis-of-components/</a:t>
            </a:r>
          </a:p>
          <a:p>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19</a:t>
            </a:fld>
            <a:endParaRPr lang="zh-TW" altLang="en-US"/>
          </a:p>
        </p:txBody>
      </p:sp>
    </p:spTree>
    <p:extLst>
      <p:ext uri="{BB962C8B-B14F-4D97-AF65-F5344CB8AC3E}">
        <p14:creationId xmlns:p14="http://schemas.microsoft.com/office/powerpoint/2010/main" val="1636020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Link PCA with MDS</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[1] T. Cox and M. Cox. </a:t>
            </a:r>
            <a:r>
              <a:rPr lang="en-US" altLang="zh-TW" i="1" dirty="0"/>
              <a:t>Multidimensional Scaling</a:t>
            </a:r>
            <a:r>
              <a:rPr lang="en-US" altLang="zh-TW" dirty="0"/>
              <a:t>. Chapman Hall, Boca Raton, 2nd edition,</a:t>
            </a:r>
            <a:br>
              <a:rPr lang="en-US" altLang="zh-TW" dirty="0"/>
            </a:br>
            <a:r>
              <a:rPr lang="en-US" altLang="zh-TW" dirty="0"/>
              <a:t>2001.</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21</a:t>
            </a:fld>
            <a:endParaRPr lang="zh-TW" altLang="en-US"/>
          </a:p>
        </p:txBody>
      </p:sp>
    </p:spTree>
    <p:extLst>
      <p:ext uri="{BB962C8B-B14F-4D97-AF65-F5344CB8AC3E}">
        <p14:creationId xmlns:p14="http://schemas.microsoft.com/office/powerpoint/2010/main" val="1149048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latin typeface="Cambria Math" panose="02040503050406030204" pitchFamily="18" charset="0"/>
                        </a:rPr>
                        <m:t>𝐾</m:t>
                      </m:r>
                      <m:r>
                        <a:rPr lang="en-US" altLang="zh-TW" sz="1200" b="0" i="1" smtClean="0">
                          <a:latin typeface="Cambria Math" panose="02040503050406030204" pitchFamily="18" charset="0"/>
                        </a:rPr>
                        <m:t>=2</m:t>
                      </m:r>
                    </m:oMath>
                  </m:oMathPara>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i="0">
                    <a:latin typeface="Cambria Math" panose="02040503050406030204" pitchFamily="18" charset="0"/>
                  </a:rPr>
                  <a:t>𝐾</a:t>
                </a:r>
                <a:r>
                  <a:rPr lang="en-US" altLang="zh-TW" sz="1200" b="0" i="0">
                    <a:latin typeface="Cambria Math" panose="02040503050406030204" pitchFamily="18" charset="0"/>
                  </a:rPr>
                  <a:t>=2</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72400551-177F-4DA6-A3B3-27F70ADFF490}" type="slidenum">
              <a:rPr lang="zh-TW" altLang="en-US" smtClean="0"/>
              <a:t>23</a:t>
            </a:fld>
            <a:endParaRPr lang="zh-TW" altLang="en-US"/>
          </a:p>
        </p:txBody>
      </p:sp>
    </p:spTree>
    <p:extLst>
      <p:ext uri="{BB962C8B-B14F-4D97-AF65-F5344CB8AC3E}">
        <p14:creationId xmlns:p14="http://schemas.microsoft.com/office/powerpoint/2010/main" val="2675256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72F0A5D7-7028-48E9-B5A4-C9F13746A770}"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A754C27-103A-4C52-8E26-074906906661}" type="slidenum">
              <a:rPr lang="zh-TW" altLang="en-US" smtClean="0"/>
              <a:t>‹#›</a:t>
            </a:fld>
            <a:endParaRPr lang="zh-TW" altLang="en-US"/>
          </a:p>
        </p:txBody>
      </p:sp>
    </p:spTree>
    <p:extLst>
      <p:ext uri="{BB962C8B-B14F-4D97-AF65-F5344CB8AC3E}">
        <p14:creationId xmlns:p14="http://schemas.microsoft.com/office/powerpoint/2010/main" val="640907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2F0A5D7-7028-48E9-B5A4-C9F13746A770}"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A754C27-103A-4C52-8E26-074906906661}" type="slidenum">
              <a:rPr lang="zh-TW" altLang="en-US" smtClean="0"/>
              <a:t>‹#›</a:t>
            </a:fld>
            <a:endParaRPr lang="zh-TW" altLang="en-US"/>
          </a:p>
        </p:txBody>
      </p:sp>
    </p:spTree>
    <p:extLst>
      <p:ext uri="{BB962C8B-B14F-4D97-AF65-F5344CB8AC3E}">
        <p14:creationId xmlns:p14="http://schemas.microsoft.com/office/powerpoint/2010/main" val="272825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2F0A5D7-7028-48E9-B5A4-C9F13746A770}"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A754C27-103A-4C52-8E26-074906906661}" type="slidenum">
              <a:rPr lang="zh-TW" altLang="en-US" smtClean="0"/>
              <a:t>‹#›</a:t>
            </a:fld>
            <a:endParaRPr lang="zh-TW" altLang="en-US"/>
          </a:p>
        </p:txBody>
      </p:sp>
    </p:spTree>
    <p:extLst>
      <p:ext uri="{BB962C8B-B14F-4D97-AF65-F5344CB8AC3E}">
        <p14:creationId xmlns:p14="http://schemas.microsoft.com/office/powerpoint/2010/main" val="597158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1510652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2F0A5D7-7028-48E9-B5A4-C9F13746A770}"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A754C27-103A-4C52-8E26-074906906661}" type="slidenum">
              <a:rPr lang="zh-TW" altLang="en-US" smtClean="0"/>
              <a:t>‹#›</a:t>
            </a:fld>
            <a:endParaRPr lang="zh-TW" altLang="en-US"/>
          </a:p>
        </p:txBody>
      </p:sp>
    </p:spTree>
    <p:extLst>
      <p:ext uri="{BB962C8B-B14F-4D97-AF65-F5344CB8AC3E}">
        <p14:creationId xmlns:p14="http://schemas.microsoft.com/office/powerpoint/2010/main" val="378078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2F0A5D7-7028-48E9-B5A4-C9F13746A770}"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A754C27-103A-4C52-8E26-074906906661}" type="slidenum">
              <a:rPr lang="zh-TW" altLang="en-US" smtClean="0"/>
              <a:t>‹#›</a:t>
            </a:fld>
            <a:endParaRPr lang="zh-TW" altLang="en-US"/>
          </a:p>
        </p:txBody>
      </p:sp>
    </p:spTree>
    <p:extLst>
      <p:ext uri="{BB962C8B-B14F-4D97-AF65-F5344CB8AC3E}">
        <p14:creationId xmlns:p14="http://schemas.microsoft.com/office/powerpoint/2010/main" val="77516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2F0A5D7-7028-48E9-B5A4-C9F13746A770}" type="datetimeFigureOut">
              <a:rPr lang="zh-TW" altLang="en-US" smtClean="0"/>
              <a:t>2021/1/12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A754C27-103A-4C52-8E26-074906906661}" type="slidenum">
              <a:rPr lang="zh-TW" altLang="en-US" smtClean="0"/>
              <a:t>‹#›</a:t>
            </a:fld>
            <a:endParaRPr lang="zh-TW" altLang="en-US"/>
          </a:p>
        </p:txBody>
      </p:sp>
    </p:spTree>
    <p:extLst>
      <p:ext uri="{BB962C8B-B14F-4D97-AF65-F5344CB8AC3E}">
        <p14:creationId xmlns:p14="http://schemas.microsoft.com/office/powerpoint/2010/main" val="63942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2F0A5D7-7028-48E9-B5A4-C9F13746A770}" type="datetimeFigureOut">
              <a:rPr lang="zh-TW" altLang="en-US" smtClean="0"/>
              <a:t>2021/1/12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A754C27-103A-4C52-8E26-074906906661}" type="slidenum">
              <a:rPr lang="zh-TW" altLang="en-US" smtClean="0"/>
              <a:t>‹#›</a:t>
            </a:fld>
            <a:endParaRPr lang="zh-TW" altLang="en-US"/>
          </a:p>
        </p:txBody>
      </p:sp>
    </p:spTree>
    <p:extLst>
      <p:ext uri="{BB962C8B-B14F-4D97-AF65-F5344CB8AC3E}">
        <p14:creationId xmlns:p14="http://schemas.microsoft.com/office/powerpoint/2010/main" val="73742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2F0A5D7-7028-48E9-B5A4-C9F13746A770}" type="datetimeFigureOut">
              <a:rPr lang="zh-TW" altLang="en-US" smtClean="0"/>
              <a:t>2021/1/12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A754C27-103A-4C52-8E26-074906906661}" type="slidenum">
              <a:rPr lang="zh-TW" altLang="en-US" smtClean="0"/>
              <a:t>‹#›</a:t>
            </a:fld>
            <a:endParaRPr lang="zh-TW" altLang="en-US"/>
          </a:p>
        </p:txBody>
      </p:sp>
    </p:spTree>
    <p:extLst>
      <p:ext uri="{BB962C8B-B14F-4D97-AF65-F5344CB8AC3E}">
        <p14:creationId xmlns:p14="http://schemas.microsoft.com/office/powerpoint/2010/main" val="1830699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0A5D7-7028-48E9-B5A4-C9F13746A770}" type="datetimeFigureOut">
              <a:rPr lang="zh-TW" altLang="en-US" smtClean="0"/>
              <a:t>2021/1/12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A754C27-103A-4C52-8E26-074906906661}" type="slidenum">
              <a:rPr lang="zh-TW" altLang="en-US" smtClean="0"/>
              <a:t>‹#›</a:t>
            </a:fld>
            <a:endParaRPr lang="zh-TW" altLang="en-US"/>
          </a:p>
        </p:txBody>
      </p:sp>
    </p:spTree>
    <p:extLst>
      <p:ext uri="{BB962C8B-B14F-4D97-AF65-F5344CB8AC3E}">
        <p14:creationId xmlns:p14="http://schemas.microsoft.com/office/powerpoint/2010/main" val="130691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72F0A5D7-7028-48E9-B5A4-C9F13746A770}" type="datetimeFigureOut">
              <a:rPr lang="zh-TW" altLang="en-US" smtClean="0"/>
              <a:t>2021/1/12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A754C27-103A-4C52-8E26-074906906661}" type="slidenum">
              <a:rPr lang="zh-TW" altLang="en-US" smtClean="0"/>
              <a:t>‹#›</a:t>
            </a:fld>
            <a:endParaRPr lang="zh-TW" altLang="en-US"/>
          </a:p>
        </p:txBody>
      </p:sp>
    </p:spTree>
    <p:extLst>
      <p:ext uri="{BB962C8B-B14F-4D97-AF65-F5344CB8AC3E}">
        <p14:creationId xmlns:p14="http://schemas.microsoft.com/office/powerpoint/2010/main" val="222975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72F0A5D7-7028-48E9-B5A4-C9F13746A770}" type="datetimeFigureOut">
              <a:rPr lang="zh-TW" altLang="en-US" smtClean="0"/>
              <a:t>2021/1/12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A754C27-103A-4C52-8E26-074906906661}" type="slidenum">
              <a:rPr lang="zh-TW" altLang="en-US" smtClean="0"/>
              <a:t>‹#›</a:t>
            </a:fld>
            <a:endParaRPr lang="zh-TW" altLang="en-US"/>
          </a:p>
        </p:txBody>
      </p:sp>
    </p:spTree>
    <p:extLst>
      <p:ext uri="{BB962C8B-B14F-4D97-AF65-F5344CB8AC3E}">
        <p14:creationId xmlns:p14="http://schemas.microsoft.com/office/powerpoint/2010/main" val="611881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0A5D7-7028-48E9-B5A4-C9F13746A770}" type="datetimeFigureOut">
              <a:rPr lang="zh-TW" altLang="en-US" smtClean="0"/>
              <a:t>2021/1/12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54C27-103A-4C52-8E26-074906906661}" type="slidenum">
              <a:rPr lang="zh-TW" altLang="en-US" smtClean="0"/>
              <a:t>‹#›</a:t>
            </a:fld>
            <a:endParaRPr lang="zh-TW" altLang="en-US"/>
          </a:p>
        </p:txBody>
      </p:sp>
    </p:spTree>
    <p:extLst>
      <p:ext uri="{BB962C8B-B14F-4D97-AF65-F5344CB8AC3E}">
        <p14:creationId xmlns:p14="http://schemas.microsoft.com/office/powerpoint/2010/main" val="1308195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8.png"/><Relationship Id="rId7" Type="http://schemas.openxmlformats.org/officeDocument/2006/relationships/image" Target="../media/image34.png"/><Relationship Id="rId12" Type="http://schemas.openxmlformats.org/officeDocument/2006/relationships/image" Target="../media/image45.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44.png"/><Relationship Id="rId5" Type="http://schemas.openxmlformats.org/officeDocument/2006/relationships/image" Target="../media/image40.png"/><Relationship Id="rId10"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15.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notesSlide" Target="../notesSlides/notesSlide5.xml"/><Relationship Id="rId16"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7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s>
</file>

<file path=ppt/slides/_rels/slide16.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95.png"/><Relationship Id="rId3" Type="http://schemas.openxmlformats.org/officeDocument/2006/relationships/image" Target="../media/image80.png"/><Relationship Id="rId21" Type="http://schemas.openxmlformats.org/officeDocument/2006/relationships/image" Target="../media/image98.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png"/><Relationship Id="rId2" Type="http://schemas.openxmlformats.org/officeDocument/2006/relationships/image" Target="../media/image79.png"/><Relationship Id="rId16" Type="http://schemas.openxmlformats.org/officeDocument/2006/relationships/image" Target="../media/image93.png"/><Relationship Id="rId20"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5" Type="http://schemas.openxmlformats.org/officeDocument/2006/relationships/image" Target="../media/image92.png"/><Relationship Id="rId10" Type="http://schemas.openxmlformats.org/officeDocument/2006/relationships/image" Target="../media/image87.png"/><Relationship Id="rId19" Type="http://schemas.openxmlformats.org/officeDocument/2006/relationships/image" Target="../media/image96.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png"/><Relationship Id="rId22" Type="http://schemas.openxmlformats.org/officeDocument/2006/relationships/image" Target="../media/image99.png"/></Relationships>
</file>

<file path=ppt/slides/_rels/slide17.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27.png"/><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10.png"/><Relationship Id="rId17" Type="http://schemas.openxmlformats.org/officeDocument/2006/relationships/image" Target="../media/image115.png"/><Relationship Id="rId2" Type="http://schemas.openxmlformats.org/officeDocument/2006/relationships/image" Target="../media/image100.png"/><Relationship Id="rId16"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5" Type="http://schemas.openxmlformats.org/officeDocument/2006/relationships/image" Target="../media/image11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 Id="rId14" Type="http://schemas.openxmlformats.org/officeDocument/2006/relationships/image" Target="../media/image1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30.png"/><Relationship Id="rId3" Type="http://schemas.openxmlformats.org/officeDocument/2006/relationships/image" Target="../media/image111.png"/><Relationship Id="rId7" Type="http://schemas.openxmlformats.org/officeDocument/2006/relationships/image" Target="../media/image121.png"/><Relationship Id="rId12" Type="http://schemas.openxmlformats.org/officeDocument/2006/relationships/image" Target="../media/image12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8.png"/><Relationship Id="rId11" Type="http://schemas.openxmlformats.org/officeDocument/2006/relationships/image" Target="../media/image1210.png"/><Relationship Id="rId5" Type="http://schemas.openxmlformats.org/officeDocument/2006/relationships/image" Target="../media/image117.png"/><Relationship Id="rId4" Type="http://schemas.openxmlformats.org/officeDocument/2006/relationships/image" Target="../media/image116.png"/><Relationship Id="rId9"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image" Target="../media/image124.png"/><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3.png"/><Relationship Id="rId10" Type="http://schemas.openxmlformats.org/officeDocument/2006/relationships/image" Target="../media/image132.png"/><Relationship Id="rId4" Type="http://schemas.openxmlformats.org/officeDocument/2006/relationships/image" Target="../media/image126.png"/><Relationship Id="rId9" Type="http://schemas.openxmlformats.org/officeDocument/2006/relationships/image" Target="../media/image131.png"/></Relationships>
</file>

<file path=ppt/slides/_rels/slide21.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43.png"/><Relationship Id="rId3" Type="http://schemas.openxmlformats.org/officeDocument/2006/relationships/image" Target="../media/image133.png"/><Relationship Id="rId7" Type="http://schemas.openxmlformats.org/officeDocument/2006/relationships/image" Target="../media/image137.png"/><Relationship Id="rId12" Type="http://schemas.openxmlformats.org/officeDocument/2006/relationships/image" Target="../media/image142.png"/><Relationship Id="rId2" Type="http://schemas.openxmlformats.org/officeDocument/2006/relationships/notesSlide" Target="../notesSlides/notesSlide8.xml"/><Relationship Id="rId16" Type="http://schemas.openxmlformats.org/officeDocument/2006/relationships/image" Target="../media/image146.png"/><Relationship Id="rId1" Type="http://schemas.openxmlformats.org/officeDocument/2006/relationships/slideLayout" Target="../slideLayouts/slideLayout2.xml"/><Relationship Id="rId6" Type="http://schemas.openxmlformats.org/officeDocument/2006/relationships/image" Target="../media/image136.png"/><Relationship Id="rId11" Type="http://schemas.openxmlformats.org/officeDocument/2006/relationships/image" Target="../media/image141.png"/><Relationship Id="rId5" Type="http://schemas.openxmlformats.org/officeDocument/2006/relationships/image" Target="../media/image135.png"/><Relationship Id="rId15" Type="http://schemas.openxmlformats.org/officeDocument/2006/relationships/image" Target="../media/image145.png"/><Relationship Id="rId10" Type="http://schemas.openxmlformats.org/officeDocument/2006/relationships/image" Target="../media/image140.png"/><Relationship Id="rId4" Type="http://schemas.openxmlformats.org/officeDocument/2006/relationships/image" Target="../media/image134.png"/><Relationship Id="rId9" Type="http://schemas.openxmlformats.org/officeDocument/2006/relationships/image" Target="../media/image139.png"/><Relationship Id="rId14" Type="http://schemas.openxmlformats.org/officeDocument/2006/relationships/image" Target="../media/image144.png"/></Relationships>
</file>

<file path=ppt/slides/_rels/slide22.xml.rels><?xml version="1.0" encoding="UTF-8" standalone="yes"?>
<Relationships xmlns="http://schemas.openxmlformats.org/package/2006/relationships"><Relationship Id="rId8" Type="http://schemas.openxmlformats.org/officeDocument/2006/relationships/image" Target="../media/image153.png"/><Relationship Id="rId3" Type="http://schemas.openxmlformats.org/officeDocument/2006/relationships/image" Target="../media/image148.png"/><Relationship Id="rId7" Type="http://schemas.openxmlformats.org/officeDocument/2006/relationships/image" Target="../media/image152.png"/><Relationship Id="rId2" Type="http://schemas.openxmlformats.org/officeDocument/2006/relationships/image" Target="../media/image147.png"/><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50.png"/><Relationship Id="rId10" Type="http://schemas.openxmlformats.org/officeDocument/2006/relationships/image" Target="../media/image155.png"/><Relationship Id="rId4" Type="http://schemas.openxmlformats.org/officeDocument/2006/relationships/image" Target="../media/image149.png"/><Relationship Id="rId9" Type="http://schemas.openxmlformats.org/officeDocument/2006/relationships/image" Target="../media/image154.png"/></Relationships>
</file>

<file path=ppt/slides/_rels/slide23.xml.rels><?xml version="1.0" encoding="UTF-8" standalone="yes"?>
<Relationships xmlns="http://schemas.openxmlformats.org/package/2006/relationships"><Relationship Id="rId8" Type="http://schemas.openxmlformats.org/officeDocument/2006/relationships/image" Target="../media/image1380.png"/><Relationship Id="rId18" Type="http://schemas.openxmlformats.org/officeDocument/2006/relationships/image" Target="../media/image1480.png"/><Relationship Id="rId3" Type="http://schemas.openxmlformats.org/officeDocument/2006/relationships/image" Target="../media/image1330.png"/><Relationship Id="rId17" Type="http://schemas.openxmlformats.org/officeDocument/2006/relationships/image" Target="../media/image1470.png"/><Relationship Id="rId2" Type="http://schemas.openxmlformats.org/officeDocument/2006/relationships/notesSlide" Target="../notesSlides/notesSlide9.xml"/><Relationship Id="rId16" Type="http://schemas.openxmlformats.org/officeDocument/2006/relationships/image" Target="../media/image1460.png"/><Relationship Id="rId1" Type="http://schemas.openxmlformats.org/officeDocument/2006/relationships/slideLayout" Target="../slideLayouts/slideLayout2.xml"/><Relationship Id="rId11" Type="http://schemas.openxmlformats.org/officeDocument/2006/relationships/image" Target="../media/image157.png"/><Relationship Id="rId15" Type="http://schemas.openxmlformats.org/officeDocument/2006/relationships/image" Target="../media/image1450.png"/><Relationship Id="rId10" Type="http://schemas.openxmlformats.org/officeDocument/2006/relationships/image" Target="../media/image1400.png"/><Relationship Id="rId4" Type="http://schemas.openxmlformats.org/officeDocument/2006/relationships/image" Target="../media/image156.png"/><Relationship Id="rId9" Type="http://schemas.openxmlformats.org/officeDocument/2006/relationships/image" Target="../media/image1391.png"/></Relationships>
</file>

<file path=ppt/slides/_rels/slide24.xml.rels><?xml version="1.0" encoding="UTF-8" standalone="yes"?>
<Relationships xmlns="http://schemas.openxmlformats.org/package/2006/relationships"><Relationship Id="rId8" Type="http://schemas.openxmlformats.org/officeDocument/2006/relationships/image" Target="../media/image1510.png"/><Relationship Id="rId13" Type="http://schemas.openxmlformats.org/officeDocument/2006/relationships/image" Target="../media/image159.png"/><Relationship Id="rId18" Type="http://schemas.openxmlformats.org/officeDocument/2006/relationships/image" Target="../media/image156.png"/><Relationship Id="rId7" Type="http://schemas.openxmlformats.org/officeDocument/2006/relationships/image" Target="../media/image1500.png"/><Relationship Id="rId17" Type="http://schemas.openxmlformats.org/officeDocument/2006/relationships/image" Target="../media/image1330.png"/><Relationship Id="rId2" Type="http://schemas.openxmlformats.org/officeDocument/2006/relationships/notesSlide" Target="../notesSlides/notesSlide10.xml"/><Relationship Id="rId20" Type="http://schemas.openxmlformats.org/officeDocument/2006/relationships/image" Target="../media/image1470.png"/><Relationship Id="rId1" Type="http://schemas.openxmlformats.org/officeDocument/2006/relationships/slideLayout" Target="../slideLayouts/slideLayout2.xml"/><Relationship Id="rId6" Type="http://schemas.openxmlformats.org/officeDocument/2006/relationships/image" Target="../media/image158.png"/><Relationship Id="rId15" Type="http://schemas.openxmlformats.org/officeDocument/2006/relationships/image" Target="../media/image1480.png"/><Relationship Id="rId19" Type="http://schemas.openxmlformats.org/officeDocument/2006/relationships/image" Target="../media/image1460.png"/><Relationship Id="rId9" Type="http://schemas.openxmlformats.org/officeDocument/2006/relationships/image" Target="../media/image1521.png"/><Relationship Id="rId14" Type="http://schemas.openxmlformats.org/officeDocument/2006/relationships/image" Target="../media/image1450.png"/></Relationships>
</file>

<file path=ppt/slides/_rels/slide25.xml.rels><?xml version="1.0" encoding="UTF-8" standalone="yes"?>
<Relationships xmlns="http://schemas.openxmlformats.org/package/2006/relationships"><Relationship Id="rId8" Type="http://schemas.openxmlformats.org/officeDocument/2006/relationships/image" Target="../media/image1510.png"/><Relationship Id="rId13" Type="http://schemas.openxmlformats.org/officeDocument/2006/relationships/image" Target="../media/image159.png"/><Relationship Id="rId18" Type="http://schemas.openxmlformats.org/officeDocument/2006/relationships/image" Target="../media/image156.png"/><Relationship Id="rId21" Type="http://schemas.openxmlformats.org/officeDocument/2006/relationships/image" Target="../media/image1360.png"/><Relationship Id="rId7" Type="http://schemas.openxmlformats.org/officeDocument/2006/relationships/image" Target="../media/image1500.png"/><Relationship Id="rId17" Type="http://schemas.openxmlformats.org/officeDocument/2006/relationships/image" Target="../media/image1330.png"/><Relationship Id="rId25" Type="http://schemas.openxmlformats.org/officeDocument/2006/relationships/image" Target="../media/image162.png"/><Relationship Id="rId2" Type="http://schemas.openxmlformats.org/officeDocument/2006/relationships/notesSlide" Target="../notesSlides/notesSlide11.xml"/><Relationship Id="rId20" Type="http://schemas.openxmlformats.org/officeDocument/2006/relationships/image" Target="../media/image1470.png"/><Relationship Id="rId1" Type="http://schemas.openxmlformats.org/officeDocument/2006/relationships/slideLayout" Target="../slideLayouts/slideLayout2.xml"/><Relationship Id="rId6" Type="http://schemas.openxmlformats.org/officeDocument/2006/relationships/image" Target="../media/image158.png"/><Relationship Id="rId24" Type="http://schemas.openxmlformats.org/officeDocument/2006/relationships/image" Target="../media/image161.png"/><Relationship Id="rId15" Type="http://schemas.openxmlformats.org/officeDocument/2006/relationships/image" Target="../media/image1480.png"/><Relationship Id="rId5" Type="http://schemas.openxmlformats.org/officeDocument/2006/relationships/image" Target="../media/image1350.png"/><Relationship Id="rId23" Type="http://schemas.openxmlformats.org/officeDocument/2006/relationships/image" Target="../media/image160.png"/><Relationship Id="rId19" Type="http://schemas.openxmlformats.org/officeDocument/2006/relationships/image" Target="../media/image1460.png"/><Relationship Id="rId9" Type="http://schemas.openxmlformats.org/officeDocument/2006/relationships/image" Target="../media/image1521.png"/><Relationship Id="rId14" Type="http://schemas.openxmlformats.org/officeDocument/2006/relationships/image" Target="../media/image1450.png"/><Relationship Id="rId22" Type="http://schemas.openxmlformats.org/officeDocument/2006/relationships/image" Target="../media/image1370.png"/></Relationships>
</file>

<file path=ppt/slides/_rels/slide26.xml.rels><?xml version="1.0" encoding="UTF-8" standalone="yes"?>
<Relationships xmlns="http://schemas.openxmlformats.org/package/2006/relationships"><Relationship Id="rId8" Type="http://schemas.openxmlformats.org/officeDocument/2006/relationships/image" Target="../media/image1510.png"/><Relationship Id="rId13" Type="http://schemas.openxmlformats.org/officeDocument/2006/relationships/image" Target="../media/image159.png"/><Relationship Id="rId18" Type="http://schemas.openxmlformats.org/officeDocument/2006/relationships/image" Target="../media/image156.png"/><Relationship Id="rId26" Type="http://schemas.openxmlformats.org/officeDocument/2006/relationships/image" Target="../media/image166.png"/><Relationship Id="rId21" Type="http://schemas.openxmlformats.org/officeDocument/2006/relationships/image" Target="../media/image1360.png"/><Relationship Id="rId7" Type="http://schemas.openxmlformats.org/officeDocument/2006/relationships/image" Target="../media/image1500.png"/><Relationship Id="rId17" Type="http://schemas.openxmlformats.org/officeDocument/2006/relationships/image" Target="../media/image1330.png"/><Relationship Id="rId25" Type="http://schemas.openxmlformats.org/officeDocument/2006/relationships/image" Target="../media/image165.png"/><Relationship Id="rId2" Type="http://schemas.openxmlformats.org/officeDocument/2006/relationships/notesSlide" Target="../notesSlides/notesSlide12.xml"/><Relationship Id="rId20" Type="http://schemas.openxmlformats.org/officeDocument/2006/relationships/image" Target="../media/image1470.png"/><Relationship Id="rId1" Type="http://schemas.openxmlformats.org/officeDocument/2006/relationships/slideLayout" Target="../slideLayouts/slideLayout2.xml"/><Relationship Id="rId6" Type="http://schemas.openxmlformats.org/officeDocument/2006/relationships/image" Target="../media/image158.png"/><Relationship Id="rId24" Type="http://schemas.openxmlformats.org/officeDocument/2006/relationships/image" Target="../media/image164.png"/><Relationship Id="rId15" Type="http://schemas.openxmlformats.org/officeDocument/2006/relationships/image" Target="../media/image1480.png"/><Relationship Id="rId5" Type="http://schemas.openxmlformats.org/officeDocument/2006/relationships/image" Target="../media/image1350.png"/><Relationship Id="rId23" Type="http://schemas.openxmlformats.org/officeDocument/2006/relationships/image" Target="../media/image163.png"/><Relationship Id="rId19" Type="http://schemas.openxmlformats.org/officeDocument/2006/relationships/image" Target="../media/image1460.png"/><Relationship Id="rId9" Type="http://schemas.openxmlformats.org/officeDocument/2006/relationships/image" Target="../media/image1521.png"/><Relationship Id="rId14" Type="http://schemas.openxmlformats.org/officeDocument/2006/relationships/image" Target="../media/image1450.png"/><Relationship Id="rId22" Type="http://schemas.openxmlformats.org/officeDocument/2006/relationships/image" Target="../media/image1370.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2.png"/><Relationship Id="rId1" Type="http://schemas.openxmlformats.org/officeDocument/2006/relationships/slideLayout" Target="../slideLayouts/slideLayout2.xml"/><Relationship Id="rId4" Type="http://schemas.openxmlformats.org/officeDocument/2006/relationships/image" Target="../media/image1390.png"/></Relationships>
</file>

<file path=ppt/slides/_rels/slide28.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29.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6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4.png"/><Relationship Id="rId3" Type="http://schemas.openxmlformats.org/officeDocument/2006/relationships/image" Target="../media/image610.png"/><Relationship Id="rId7" Type="http://schemas.openxmlformats.org/officeDocument/2006/relationships/image" Target="../media/image10.jpg"/><Relationship Id="rId12" Type="http://schemas.openxmlformats.org/officeDocument/2006/relationships/image" Target="../media/image13.png"/><Relationship Id="rId17" Type="http://schemas.openxmlformats.org/officeDocument/2006/relationships/image" Target="../media/image21.png"/><Relationship Id="rId2" Type="http://schemas.openxmlformats.org/officeDocument/2006/relationships/image" Target="../media/image6.jpe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5" Type="http://schemas.openxmlformats.org/officeDocument/2006/relationships/image" Target="../media/image19.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dirty="0"/>
              <a:t>Unsupervised Learning:</a:t>
            </a:r>
            <a:br>
              <a:rPr lang="en-US" altLang="zh-TW" dirty="0"/>
            </a:br>
            <a:r>
              <a:rPr lang="en-US" altLang="zh-TW" sz="5400" dirty="0"/>
              <a:t>Principle Component Analysis</a:t>
            </a:r>
            <a:endParaRPr lang="zh-TW" altLang="en-US" sz="5300"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71728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Dimension Reduction</a:t>
            </a:r>
          </a:p>
        </p:txBody>
      </p:sp>
      <p:sp>
        <p:nvSpPr>
          <p:cNvPr id="3" name="內容版面配置區 2"/>
          <p:cNvSpPr>
            <a:spLocks noGrp="1"/>
          </p:cNvSpPr>
          <p:nvPr>
            <p:ph idx="1"/>
          </p:nvPr>
        </p:nvSpPr>
        <p:spPr/>
        <p:txBody>
          <a:bodyPr/>
          <a:lstStyle/>
          <a:p>
            <a:endParaRPr lang="en-US" altLang="zh-TW" dirty="0"/>
          </a:p>
          <a:p>
            <a:endParaRPr lang="en-US" altLang="zh-TW" dirty="0"/>
          </a:p>
          <a:p>
            <a:endParaRPr lang="en-US" altLang="zh-TW" dirty="0"/>
          </a:p>
          <a:p>
            <a:r>
              <a:rPr lang="en-US" altLang="zh-TW" dirty="0"/>
              <a:t>Feature selection</a:t>
            </a:r>
          </a:p>
          <a:p>
            <a:endParaRPr lang="en-US" altLang="zh-TW" dirty="0"/>
          </a:p>
          <a:p>
            <a:endParaRPr lang="en-US" altLang="zh-TW" dirty="0"/>
          </a:p>
          <a:p>
            <a:endParaRPr lang="en-US" altLang="zh-TW" dirty="0"/>
          </a:p>
          <a:p>
            <a:r>
              <a:rPr lang="en-US" altLang="zh-TW" dirty="0"/>
              <a:t>Principle component analysis (PCA)</a:t>
            </a:r>
          </a:p>
        </p:txBody>
      </p:sp>
      <p:pic>
        <p:nvPicPr>
          <p:cNvPr id="10" name="Picture 2" descr="http://reuter.mit.edu/blue/images/research/manifol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709" y="3288387"/>
            <a:ext cx="1892786" cy="159057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單箭頭接點 12"/>
          <p:cNvCxnSpPr/>
          <p:nvPr/>
        </p:nvCxnSpPr>
        <p:spPr>
          <a:xfrm>
            <a:off x="4519623" y="4600812"/>
            <a:ext cx="12393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4534138" y="3468805"/>
            <a:ext cx="0" cy="11320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4428435" y="4288971"/>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a:off x="4518000" y="4029675"/>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p:nvPr/>
        </p:nvSpPr>
        <p:spPr>
          <a:xfrm>
            <a:off x="4410920" y="3765755"/>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482435" y="3873755"/>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4482435" y="4124786"/>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4518000" y="4399156"/>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5" name="文字方塊 24"/>
              <p:cNvSpPr txBox="1"/>
              <p:nvPr/>
            </p:nvSpPr>
            <p:spPr>
              <a:xfrm>
                <a:off x="5488214" y="4600812"/>
                <a:ext cx="3649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488214" y="4600812"/>
                <a:ext cx="364908" cy="369332"/>
              </a:xfrm>
              <a:prstGeom prst="rect">
                <a:avLst/>
              </a:prstGeom>
              <a:blipFill>
                <a:blip r:embed="rId3"/>
                <a:stretch>
                  <a:fillRect l="-10000" r="-8333"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4110132" y="3234104"/>
                <a:ext cx="36490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4110132" y="3234104"/>
                <a:ext cx="364908" cy="369332"/>
              </a:xfrm>
              <a:prstGeom prst="rect">
                <a:avLst/>
              </a:prstGeom>
              <a:blipFill>
                <a:blip r:embed="rId4"/>
                <a:stretch>
                  <a:fillRect l="-11667" r="-8333"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4808419" y="3750922"/>
                <a:ext cx="1359589" cy="461665"/>
              </a:xfrm>
              <a:prstGeom prst="rect">
                <a:avLst/>
              </a:prstGeom>
              <a:noFill/>
            </p:spPr>
            <p:txBody>
              <a:bodyPr wrap="square" rtlCol="0">
                <a:spAutoFit/>
              </a:bodyPr>
              <a:lstStyle/>
              <a:p>
                <a:pPr algn="ctr"/>
                <a:r>
                  <a:rPr lang="en-US" altLang="zh-TW" sz="2400" dirty="0"/>
                  <a:t>Select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2</m:t>
                        </m:r>
                      </m:sub>
                    </m:sSub>
                  </m:oMath>
                </a14:m>
                <a:r>
                  <a:rPr lang="en-US" altLang="zh-TW" sz="2400" dirty="0"/>
                  <a:t>  </a:t>
                </a:r>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4808419" y="3750922"/>
                <a:ext cx="1359589" cy="461665"/>
              </a:xfrm>
              <a:prstGeom prst="rect">
                <a:avLst/>
              </a:prstGeom>
              <a:blipFill>
                <a:blip r:embed="rId5"/>
                <a:stretch>
                  <a:fillRect l="-493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6854844" y="5829644"/>
                <a:ext cx="12713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𝑊𝑥</m:t>
                      </m:r>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6854844" y="5829644"/>
                <a:ext cx="1271374" cy="430887"/>
              </a:xfrm>
              <a:prstGeom prst="rect">
                <a:avLst/>
              </a:prstGeom>
              <a:blipFill>
                <a:blip r:embed="rId6"/>
                <a:stretch>
                  <a:fillRect/>
                </a:stretch>
              </a:blipFill>
            </p:spPr>
            <p:txBody>
              <a:bodyPr/>
              <a:lstStyle/>
              <a:p>
                <a:r>
                  <a:rPr lang="zh-TW" altLang="en-US">
                    <a:noFill/>
                  </a:rPr>
                  <a:t> </a:t>
                </a:r>
              </a:p>
            </p:txBody>
          </p:sp>
        </mc:Fallback>
      </mc:AlternateContent>
      <p:sp>
        <p:nvSpPr>
          <p:cNvPr id="30" name="矩形 29"/>
          <p:cNvSpPr/>
          <p:nvPr/>
        </p:nvSpPr>
        <p:spPr>
          <a:xfrm>
            <a:off x="1892536" y="5763495"/>
            <a:ext cx="2839367" cy="461665"/>
          </a:xfrm>
          <a:prstGeom prst="rect">
            <a:avLst/>
          </a:prstGeom>
        </p:spPr>
        <p:txBody>
          <a:bodyPr wrap="none">
            <a:spAutoFit/>
          </a:bodyPr>
          <a:lstStyle/>
          <a:p>
            <a:r>
              <a:rPr lang="en-US" altLang="zh-TW" sz="2400" dirty="0"/>
              <a:t>[Bishop, Chapter 12]</a:t>
            </a:r>
            <a:endParaRPr lang="zh-TW" altLang="en-US" sz="2400" dirty="0"/>
          </a:p>
        </p:txBody>
      </p:sp>
      <p:grpSp>
        <p:nvGrpSpPr>
          <p:cNvPr id="6" name="群組 5"/>
          <p:cNvGrpSpPr/>
          <p:nvPr/>
        </p:nvGrpSpPr>
        <p:grpSpPr>
          <a:xfrm>
            <a:off x="2036534" y="1690689"/>
            <a:ext cx="5212224" cy="1043307"/>
            <a:chOff x="2036534" y="1690689"/>
            <a:chExt cx="5212224" cy="1043307"/>
          </a:xfrm>
        </p:grpSpPr>
        <p:sp>
          <p:nvSpPr>
            <p:cNvPr id="31" name="矩形 30"/>
            <p:cNvSpPr/>
            <p:nvPr/>
          </p:nvSpPr>
          <p:spPr>
            <a:xfrm>
              <a:off x="3975769" y="1690689"/>
              <a:ext cx="1404730" cy="9520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function</a:t>
              </a:r>
              <a:endParaRPr lang="zh-TW" altLang="en-US" sz="2400" dirty="0"/>
            </a:p>
          </p:txBody>
        </p:sp>
        <p:sp>
          <p:nvSpPr>
            <p:cNvPr id="32" name="箭號: 向右 31"/>
            <p:cNvSpPr/>
            <p:nvPr/>
          </p:nvSpPr>
          <p:spPr>
            <a:xfrm>
              <a:off x="3467769" y="1876425"/>
              <a:ext cx="508000" cy="5805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3" name="箭號: 向右 32"/>
            <p:cNvSpPr/>
            <p:nvPr/>
          </p:nvSpPr>
          <p:spPr>
            <a:xfrm>
              <a:off x="5380499" y="1876425"/>
              <a:ext cx="508000" cy="5805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4" name="文字方塊 33"/>
            <p:cNvSpPr txBox="1"/>
            <p:nvPr/>
          </p:nvSpPr>
          <p:spPr>
            <a:xfrm>
              <a:off x="2066094" y="1857368"/>
              <a:ext cx="1454585" cy="461665"/>
            </a:xfrm>
            <a:prstGeom prst="rect">
              <a:avLst/>
            </a:prstGeom>
            <a:noFill/>
          </p:spPr>
          <p:txBody>
            <a:bodyPr wrap="square" rtlCol="0">
              <a:spAutoFit/>
            </a:bodyPr>
            <a:lstStyle/>
            <a:p>
              <a:pPr algn="ctr"/>
              <a:r>
                <a:rPr lang="en-US" altLang="zh-TW" sz="2400" dirty="0"/>
                <a:t>vector x</a:t>
              </a:r>
              <a:endParaRPr lang="zh-TW" altLang="en-US" sz="2400" dirty="0"/>
            </a:p>
          </p:txBody>
        </p:sp>
        <p:sp>
          <p:nvSpPr>
            <p:cNvPr id="35" name="文字方塊 34"/>
            <p:cNvSpPr txBox="1"/>
            <p:nvPr/>
          </p:nvSpPr>
          <p:spPr>
            <a:xfrm>
              <a:off x="5718429" y="1879916"/>
              <a:ext cx="1428080" cy="461665"/>
            </a:xfrm>
            <a:prstGeom prst="rect">
              <a:avLst/>
            </a:prstGeom>
            <a:noFill/>
          </p:spPr>
          <p:txBody>
            <a:bodyPr wrap="square" rtlCol="0">
              <a:spAutoFit/>
            </a:bodyPr>
            <a:lstStyle/>
            <a:p>
              <a:pPr algn="ctr"/>
              <a:r>
                <a:rPr lang="en-US" altLang="zh-TW" sz="2400" dirty="0"/>
                <a:t>vector z</a:t>
              </a:r>
              <a:endParaRPr lang="zh-TW" altLang="en-US" sz="2400" dirty="0"/>
            </a:p>
          </p:txBody>
        </p:sp>
        <p:sp>
          <p:nvSpPr>
            <p:cNvPr id="36" name="文字方塊 35"/>
            <p:cNvSpPr txBox="1"/>
            <p:nvPr/>
          </p:nvSpPr>
          <p:spPr>
            <a:xfrm>
              <a:off x="2036534" y="2272331"/>
              <a:ext cx="1513706" cy="461665"/>
            </a:xfrm>
            <a:prstGeom prst="rect">
              <a:avLst/>
            </a:prstGeom>
            <a:noFill/>
          </p:spPr>
          <p:txBody>
            <a:bodyPr wrap="square" rtlCol="0">
              <a:spAutoFit/>
            </a:bodyPr>
            <a:lstStyle/>
            <a:p>
              <a:r>
                <a:rPr lang="en-US" altLang="zh-TW" sz="2400" dirty="0">
                  <a:solidFill>
                    <a:srgbClr val="FF0000"/>
                  </a:solidFill>
                </a:rPr>
                <a:t>(High Dim)</a:t>
              </a:r>
              <a:endParaRPr lang="zh-TW" altLang="en-US" sz="2400" dirty="0">
                <a:solidFill>
                  <a:srgbClr val="FF0000"/>
                </a:solidFill>
              </a:endParaRPr>
            </a:p>
          </p:txBody>
        </p:sp>
        <p:sp>
          <p:nvSpPr>
            <p:cNvPr id="37" name="文字方塊 36"/>
            <p:cNvSpPr txBox="1"/>
            <p:nvPr/>
          </p:nvSpPr>
          <p:spPr>
            <a:xfrm>
              <a:off x="5735052" y="2204079"/>
              <a:ext cx="1513706" cy="461665"/>
            </a:xfrm>
            <a:prstGeom prst="rect">
              <a:avLst/>
            </a:prstGeom>
            <a:noFill/>
          </p:spPr>
          <p:txBody>
            <a:bodyPr wrap="square" rtlCol="0">
              <a:spAutoFit/>
            </a:bodyPr>
            <a:lstStyle/>
            <a:p>
              <a:r>
                <a:rPr lang="en-US" altLang="zh-TW" sz="2400" dirty="0">
                  <a:solidFill>
                    <a:srgbClr val="FF0000"/>
                  </a:solidFill>
                </a:rPr>
                <a:t>(Low Dim)</a:t>
              </a:r>
              <a:endParaRPr lang="zh-TW" altLang="en-US" sz="2400" dirty="0">
                <a:solidFill>
                  <a:srgbClr val="FF0000"/>
                </a:solidFill>
              </a:endParaRPr>
            </a:p>
          </p:txBody>
        </p:sp>
      </p:grpSp>
    </p:spTree>
    <p:extLst>
      <p:ext uri="{BB962C8B-B14F-4D97-AF65-F5344CB8AC3E}">
        <p14:creationId xmlns:p14="http://schemas.microsoft.com/office/powerpoint/2010/main" val="281171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2" grpId="0" animBg="1"/>
      <p:bldP spid="23" grpId="0" animBg="1"/>
      <p:bldP spid="24" grpId="0" animBg="1"/>
      <p:bldP spid="25" grpId="0"/>
      <p:bldP spid="26" grpId="0"/>
      <p:bldP spid="27" grpId="0"/>
      <p:bldP spid="28"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550" y="258720"/>
            <a:ext cx="5257800" cy="3598141"/>
          </a:xfrm>
        </p:spPr>
      </p:pic>
      <p:cxnSp>
        <p:nvCxnSpPr>
          <p:cNvPr id="6" name="直線單箭頭接點 5"/>
          <p:cNvCxnSpPr/>
          <p:nvPr/>
        </p:nvCxnSpPr>
        <p:spPr>
          <a:xfrm flipV="1">
            <a:off x="3924300" y="921501"/>
            <a:ext cx="3185659" cy="24201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952791" y="4972094"/>
            <a:ext cx="1687285" cy="8247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字方塊 11"/>
              <p:cNvSpPr txBox="1"/>
              <p:nvPr/>
            </p:nvSpPr>
            <p:spPr>
              <a:xfrm>
                <a:off x="2465650" y="5050884"/>
                <a:ext cx="4513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465650" y="5050884"/>
                <a:ext cx="451341" cy="369332"/>
              </a:xfrm>
              <a:prstGeom prst="rect">
                <a:avLst/>
              </a:prstGeom>
              <a:blipFill>
                <a:blip r:embed="rId3"/>
                <a:stretch>
                  <a:fillRect l="-8000" t="-1667" r="-4000"/>
                </a:stretch>
              </a:blipFill>
            </p:spPr>
            <p:txBody>
              <a:bodyPr/>
              <a:lstStyle/>
              <a:p>
                <a:r>
                  <a:rPr lang="zh-TW" altLang="en-US">
                    <a:noFill/>
                  </a:rPr>
                  <a:t> </a:t>
                </a:r>
              </a:p>
            </p:txBody>
          </p:sp>
        </mc:Fallback>
      </mc:AlternateContent>
      <p:cxnSp>
        <p:nvCxnSpPr>
          <p:cNvPr id="13" name="直線單箭頭接點 12"/>
          <p:cNvCxnSpPr/>
          <p:nvPr/>
        </p:nvCxnSpPr>
        <p:spPr>
          <a:xfrm flipV="1">
            <a:off x="1006322" y="4148316"/>
            <a:ext cx="429068" cy="160567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字方塊 15"/>
              <p:cNvSpPr txBox="1"/>
              <p:nvPr/>
            </p:nvSpPr>
            <p:spPr>
              <a:xfrm>
                <a:off x="1006322" y="4091261"/>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006322" y="4091261"/>
                <a:ext cx="241733" cy="369332"/>
              </a:xfrm>
              <a:prstGeom prst="rect">
                <a:avLst/>
              </a:prstGeom>
              <a:blipFill>
                <a:blip r:embed="rId4"/>
                <a:stretch>
                  <a:fillRect l="-15000" r="-15000"/>
                </a:stretch>
              </a:blipFill>
            </p:spPr>
            <p:txBody>
              <a:bodyPr/>
              <a:lstStyle/>
              <a:p>
                <a:r>
                  <a:rPr lang="zh-TW" altLang="en-US">
                    <a:noFill/>
                  </a:rPr>
                  <a:t> </a:t>
                </a:r>
              </a:p>
            </p:txBody>
          </p:sp>
        </mc:Fallback>
      </mc:AlternateContent>
      <p:cxnSp>
        <p:nvCxnSpPr>
          <p:cNvPr id="18" name="直線接點 17"/>
          <p:cNvCxnSpPr/>
          <p:nvPr/>
        </p:nvCxnSpPr>
        <p:spPr>
          <a:xfrm>
            <a:off x="1488921" y="4189584"/>
            <a:ext cx="518427" cy="104596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1789147" y="5300409"/>
            <a:ext cx="162799" cy="4385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flipH="1">
            <a:off x="1901579" y="5157838"/>
            <a:ext cx="184666" cy="1846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5" name="文字方塊 24"/>
              <p:cNvSpPr txBox="1"/>
              <p:nvPr/>
            </p:nvSpPr>
            <p:spPr>
              <a:xfrm>
                <a:off x="3331523" y="4109033"/>
                <a:ext cx="5183827" cy="830997"/>
              </a:xfrm>
              <a:prstGeom prst="rect">
                <a:avLst/>
              </a:prstGeom>
              <a:noFill/>
            </p:spPr>
            <p:txBody>
              <a:bodyPr wrap="square" rtlCol="0">
                <a:spAutoFit/>
              </a:bodyPr>
              <a:lstStyle/>
              <a:p>
                <a:r>
                  <a:rPr lang="en-US" altLang="zh-TW" sz="2400" dirty="0"/>
                  <a:t>Project all the data points x onto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a14:m>
                <a:r>
                  <a:rPr lang="en-US" altLang="zh-TW" sz="2400" dirty="0"/>
                  <a:t>, and obtain a set of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oMath>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3331523" y="4109033"/>
                <a:ext cx="5183827" cy="830997"/>
              </a:xfrm>
              <a:prstGeom prst="rect">
                <a:avLst/>
              </a:prstGeom>
              <a:blipFill>
                <a:blip r:embed="rId5"/>
                <a:stretch>
                  <a:fillRect l="-1882"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3375293" y="4922990"/>
                <a:ext cx="5140057" cy="830997"/>
              </a:xfrm>
              <a:prstGeom prst="rect">
                <a:avLst/>
              </a:prstGeom>
              <a:noFill/>
            </p:spPr>
            <p:txBody>
              <a:bodyPr wrap="square" rtlCol="0">
                <a:spAutoFit/>
              </a:bodyPr>
              <a:lstStyle/>
              <a:p>
                <a:r>
                  <a:rPr lang="en-US" altLang="zh-TW" sz="2400" dirty="0">
                    <a:solidFill>
                      <a:srgbClr val="0000FF"/>
                    </a:solidFill>
                  </a:rPr>
                  <a:t>We want the variance of </a:t>
                </a:r>
                <a14:m>
                  <m:oMath xmlns:m="http://schemas.openxmlformats.org/officeDocument/2006/math">
                    <m:sSub>
                      <m:sSubPr>
                        <m:ctrlPr>
                          <a:rPr lang="en-US" altLang="zh-TW" sz="2400" i="1">
                            <a:solidFill>
                              <a:srgbClr val="0000FF"/>
                            </a:solidFill>
                            <a:latin typeface="Cambria Math" panose="02040503050406030204" pitchFamily="18" charset="0"/>
                          </a:rPr>
                        </m:ctrlPr>
                      </m:sSubPr>
                      <m:e>
                        <m:r>
                          <a:rPr lang="en-US" altLang="zh-TW" sz="2400" i="1">
                            <a:solidFill>
                              <a:srgbClr val="0000FF"/>
                            </a:solidFill>
                            <a:latin typeface="Cambria Math" panose="02040503050406030204" pitchFamily="18" charset="0"/>
                          </a:rPr>
                          <m:t>𝑧</m:t>
                        </m:r>
                      </m:e>
                      <m:sub>
                        <m:r>
                          <a:rPr lang="en-US" altLang="zh-TW" sz="2400" i="1">
                            <a:solidFill>
                              <a:srgbClr val="0000FF"/>
                            </a:solidFill>
                            <a:latin typeface="Cambria Math" panose="02040503050406030204" pitchFamily="18" charset="0"/>
                          </a:rPr>
                          <m:t>1</m:t>
                        </m:r>
                      </m:sub>
                    </m:sSub>
                  </m:oMath>
                </a14:m>
                <a:r>
                  <a:rPr lang="en-US" altLang="zh-TW" sz="2400" dirty="0">
                    <a:solidFill>
                      <a:srgbClr val="0000FF"/>
                    </a:solidFill>
                  </a:rPr>
                  <a:t> as large as possible</a:t>
                </a:r>
                <a:endParaRPr lang="zh-TW" altLang="en-US" sz="2400" dirty="0">
                  <a:solidFill>
                    <a:srgbClr val="0000FF"/>
                  </a:solidFill>
                </a:endParaRPr>
              </a:p>
            </p:txBody>
          </p:sp>
        </mc:Choice>
        <mc:Fallback xmlns="">
          <p:sp>
            <p:nvSpPr>
              <p:cNvPr id="29" name="文字方塊 28"/>
              <p:cNvSpPr txBox="1">
                <a:spLocks noRot="1" noChangeAspect="1" noMove="1" noResize="1" noEditPoints="1" noAdjustHandles="1" noChangeArrowheads="1" noChangeShapeType="1" noTextEdit="1"/>
              </p:cNvSpPr>
              <p:nvPr/>
            </p:nvSpPr>
            <p:spPr>
              <a:xfrm>
                <a:off x="3375293" y="4922990"/>
                <a:ext cx="5140057" cy="830997"/>
              </a:xfrm>
              <a:prstGeom prst="rect">
                <a:avLst/>
              </a:prstGeom>
              <a:blipFill>
                <a:blip r:embed="rId6"/>
                <a:stretch>
                  <a:fillRect l="-1898" t="-5882" b="-16176"/>
                </a:stretch>
              </a:blipFill>
            </p:spPr>
            <p:txBody>
              <a:bodyPr/>
              <a:lstStyle/>
              <a:p>
                <a:r>
                  <a:rPr lang="zh-TW" altLang="en-US">
                    <a:noFill/>
                  </a:rPr>
                  <a:t> </a:t>
                </a:r>
              </a:p>
            </p:txBody>
          </p:sp>
        </mc:Fallback>
      </mc:AlternateContent>
      <p:cxnSp>
        <p:nvCxnSpPr>
          <p:cNvPr id="30" name="直線單箭頭接點 29"/>
          <p:cNvCxnSpPr/>
          <p:nvPr/>
        </p:nvCxnSpPr>
        <p:spPr>
          <a:xfrm flipH="1" flipV="1">
            <a:off x="2956509" y="2131573"/>
            <a:ext cx="950700" cy="1222780"/>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rot="3199993">
            <a:off x="5327130" y="747104"/>
            <a:ext cx="295532" cy="2906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4" name="矩形 33"/>
          <p:cNvSpPr/>
          <p:nvPr/>
        </p:nvSpPr>
        <p:spPr>
          <a:xfrm rot="19245637">
            <a:off x="3722306" y="2619620"/>
            <a:ext cx="330876" cy="1347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5" name="文字方塊 34"/>
          <p:cNvSpPr txBox="1"/>
          <p:nvPr/>
        </p:nvSpPr>
        <p:spPr>
          <a:xfrm>
            <a:off x="5938681" y="2011191"/>
            <a:ext cx="1282041" cy="8309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Large variance</a:t>
            </a:r>
            <a:endParaRPr lang="zh-TW" altLang="en-US" sz="2400" dirty="0"/>
          </a:p>
        </p:txBody>
      </p:sp>
      <p:sp>
        <p:nvSpPr>
          <p:cNvPr id="36" name="文字方塊 35"/>
          <p:cNvSpPr txBox="1"/>
          <p:nvPr/>
        </p:nvSpPr>
        <p:spPr>
          <a:xfrm>
            <a:off x="4452716" y="3410888"/>
            <a:ext cx="204435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Small variance</a:t>
            </a:r>
            <a:endParaRPr lang="zh-TW" altLang="en-US" sz="2400" dirty="0"/>
          </a:p>
        </p:txBody>
      </p:sp>
      <mc:AlternateContent xmlns:mc="http://schemas.openxmlformats.org/markup-compatibility/2006" xmlns:a14="http://schemas.microsoft.com/office/drawing/2010/main">
        <mc:Choice Requires="a14">
          <p:sp>
            <p:nvSpPr>
              <p:cNvPr id="37" name="文字方塊 36"/>
              <p:cNvSpPr txBox="1"/>
              <p:nvPr/>
            </p:nvSpPr>
            <p:spPr>
              <a:xfrm>
                <a:off x="3375293" y="5632217"/>
                <a:ext cx="3762983" cy="10477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𝑉𝑎𝑟</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acc>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3375293" y="5632217"/>
                <a:ext cx="3762983" cy="10477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693345" y="1876260"/>
                <a:ext cx="12713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𝑊𝑥</m:t>
                      </m:r>
                    </m:oMath>
                  </m:oMathPara>
                </a14:m>
                <a:endParaRPr lang="zh-TW" altLang="en-US" sz="28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693345" y="1876260"/>
                <a:ext cx="1271374" cy="430887"/>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1150524" y="3267613"/>
                <a:ext cx="15247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1150524" y="3267613"/>
                <a:ext cx="1524776" cy="369332"/>
              </a:xfrm>
              <a:prstGeom prst="rect">
                <a:avLst/>
              </a:prstGeom>
              <a:blipFill>
                <a:blip r:embed="rId9"/>
                <a:stretch>
                  <a:fillRect l="-2400" r="-16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435390" y="5779052"/>
                <a:ext cx="15247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rPr>
                        <m:t>𝑥</m:t>
                      </m:r>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435390" y="5779052"/>
                <a:ext cx="1524776" cy="369332"/>
              </a:xfrm>
              <a:prstGeom prst="rect">
                <a:avLst/>
              </a:prstGeom>
              <a:blipFill>
                <a:blip r:embed="rId10"/>
                <a:stretch>
                  <a:fillRect l="-1992" r="-1594" b="-13115"/>
                </a:stretch>
              </a:blipFill>
            </p:spPr>
            <p:txBody>
              <a:bodyPr/>
              <a:lstStyle/>
              <a:p>
                <a:r>
                  <a:rPr lang="zh-TW" altLang="en-US">
                    <a:noFill/>
                  </a:rPr>
                  <a:t> </a:t>
                </a:r>
              </a:p>
            </p:txBody>
          </p:sp>
        </mc:Fallback>
      </mc:AlternateContent>
      <p:sp>
        <p:nvSpPr>
          <p:cNvPr id="27" name="文字方塊 26"/>
          <p:cNvSpPr txBox="1"/>
          <p:nvPr/>
        </p:nvSpPr>
        <p:spPr>
          <a:xfrm>
            <a:off x="577584" y="2595019"/>
            <a:ext cx="2220464" cy="461665"/>
          </a:xfrm>
          <a:prstGeom prst="rect">
            <a:avLst/>
          </a:prstGeom>
          <a:noFill/>
        </p:spPr>
        <p:txBody>
          <a:bodyPr wrap="square" rtlCol="0">
            <a:spAutoFit/>
          </a:bodyPr>
          <a:lstStyle/>
          <a:p>
            <a:r>
              <a:rPr lang="en-US" altLang="zh-TW" sz="2400" dirty="0"/>
              <a:t>Reduce to 1-D:</a:t>
            </a:r>
            <a:endParaRPr lang="zh-TW" altLang="en-US" sz="2400" dirty="0"/>
          </a:p>
        </p:txBody>
      </p:sp>
      <mc:AlternateContent xmlns:mc="http://schemas.openxmlformats.org/markup-compatibility/2006" xmlns:a14="http://schemas.microsoft.com/office/drawing/2010/main">
        <mc:Choice Requires="a14">
          <p:sp>
            <p:nvSpPr>
              <p:cNvPr id="28" name="文字方塊 27"/>
              <p:cNvSpPr txBox="1"/>
              <p:nvPr/>
            </p:nvSpPr>
            <p:spPr>
              <a:xfrm>
                <a:off x="7109959" y="5873412"/>
                <a:ext cx="14895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7109959" y="5873412"/>
                <a:ext cx="1489510" cy="369332"/>
              </a:xfrm>
              <a:prstGeom prst="rect">
                <a:avLst/>
              </a:prstGeom>
              <a:blipFill>
                <a:blip r:embed="rId11"/>
                <a:stretch>
                  <a:fillRect r="-4490" b="-1311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6772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24" grpId="0" animBg="1"/>
      <p:bldP spid="25" grpId="0"/>
      <p:bldP spid="29" grpId="0"/>
      <p:bldP spid="33" grpId="0" animBg="1"/>
      <p:bldP spid="34" grpId="0" animBg="1"/>
      <p:bldP spid="35" grpId="0" animBg="1"/>
      <p:bldP spid="36" grpId="0" animBg="1"/>
      <p:bldP spid="37" grpId="0"/>
      <p:bldP spid="21" grpId="0"/>
      <p:bldP spid="22" grpId="0"/>
      <p:bldP spid="26" grpId="0"/>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a:t>
            </a:r>
            <a:endParaRPr lang="zh-TW" altLang="en-US" dirty="0"/>
          </a:p>
        </p:txBody>
      </p:sp>
      <mc:AlternateContent xmlns:mc="http://schemas.openxmlformats.org/markup-compatibility/2006" xmlns:a14="http://schemas.microsoft.com/office/drawing/2010/main">
        <mc:Choice Requires="a14">
          <p:sp>
            <p:nvSpPr>
              <p:cNvPr id="31" name="文字方塊 30"/>
              <p:cNvSpPr txBox="1"/>
              <p:nvPr/>
            </p:nvSpPr>
            <p:spPr>
              <a:xfrm>
                <a:off x="3400740" y="3902607"/>
                <a:ext cx="5727145" cy="830997"/>
              </a:xfrm>
              <a:prstGeom prst="rect">
                <a:avLst/>
              </a:prstGeom>
              <a:noFill/>
            </p:spPr>
            <p:txBody>
              <a:bodyPr wrap="square" rtlCol="0">
                <a:spAutoFit/>
              </a:bodyPr>
              <a:lstStyle/>
              <a:p>
                <a:r>
                  <a:rPr lang="en-US" altLang="zh-TW" sz="2400" dirty="0"/>
                  <a:t>We want the variance of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2</m:t>
                        </m:r>
                      </m:sub>
                    </m:sSub>
                  </m:oMath>
                </a14:m>
                <a:r>
                  <a:rPr lang="en-US" altLang="zh-TW" sz="2400" dirty="0"/>
                  <a:t> as large as possible</a:t>
                </a:r>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400740" y="3902607"/>
                <a:ext cx="5727145" cy="830997"/>
              </a:xfrm>
              <a:prstGeom prst="rect">
                <a:avLst/>
              </a:prstGeom>
              <a:blipFill>
                <a:blip r:embed="rId2"/>
                <a:stretch>
                  <a:fillRect l="-1704" t="-5839" b="-1532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3340668" y="4747653"/>
                <a:ext cx="3762983" cy="10468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𝑉𝑎𝑟</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2</m:t>
                              </m:r>
                            </m:sub>
                          </m:sSub>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2</m:t>
                                          </m:r>
                                        </m:sub>
                                      </m:sSub>
                                    </m:e>
                                  </m:acc>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3340668" y="4747653"/>
                <a:ext cx="3762983" cy="104689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p:cNvSpPr txBox="1"/>
              <p:nvPr/>
            </p:nvSpPr>
            <p:spPr>
              <a:xfrm>
                <a:off x="7019235" y="5045078"/>
                <a:ext cx="149611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oMath>
                  </m:oMathPara>
                </a14:m>
                <a:endParaRPr lang="zh-TW" altLang="en-US" sz="2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7019235" y="5045078"/>
                <a:ext cx="1496115" cy="369332"/>
              </a:xfrm>
              <a:prstGeom prst="rect">
                <a:avLst/>
              </a:prstGeom>
              <a:blipFill>
                <a:blip r:embed="rId4"/>
                <a:stretch>
                  <a:fillRect t="-1667" r="-4472"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6949715" y="5527169"/>
                <a:ext cx="163384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solidFill>
                                <a:srgbClr val="FF0000"/>
                              </a:solidFill>
                              <a:latin typeface="Cambria Math" panose="02040503050406030204" pitchFamily="18" charset="0"/>
                            </a:rPr>
                          </m:ctrlPr>
                        </m:sSupPr>
                        <m:e>
                          <m:r>
                            <a:rPr lang="en-US" altLang="zh-TW" sz="2400" i="1">
                              <a:solidFill>
                                <a:srgbClr val="FF0000"/>
                              </a:solidFill>
                              <a:latin typeface="Cambria Math" panose="02040503050406030204" pitchFamily="18" charset="0"/>
                            </a:rPr>
                            <m:t>𝑤</m:t>
                          </m:r>
                        </m:e>
                        <m:sup>
                          <m:r>
                            <a:rPr lang="en-US" altLang="zh-TW" sz="2400" i="1">
                              <a:solidFill>
                                <a:srgbClr val="FF0000"/>
                              </a:solidFill>
                              <a:latin typeface="Cambria Math" panose="02040503050406030204" pitchFamily="18" charset="0"/>
                            </a:rPr>
                            <m:t>1</m:t>
                          </m:r>
                        </m:sup>
                      </m:sSup>
                      <m:r>
                        <a:rPr lang="en-US" altLang="zh-TW" sz="2400" b="0" i="1" smtClean="0">
                          <a:solidFill>
                            <a:srgbClr val="FF0000"/>
                          </a:solidFill>
                          <a:latin typeface="Cambria Math" panose="02040503050406030204" pitchFamily="18" charset="0"/>
                          <a:ea typeface="Cambria Math" panose="02040503050406030204" pitchFamily="18" charset="0"/>
                        </a:rPr>
                        <m:t>∙</m:t>
                      </m:r>
                      <m:sSup>
                        <m:sSupPr>
                          <m:ctrlPr>
                            <a:rPr lang="en-US" altLang="zh-TW" sz="2400" i="1">
                              <a:solidFill>
                                <a:srgbClr val="FF0000"/>
                              </a:solidFill>
                              <a:latin typeface="Cambria Math" panose="02040503050406030204" pitchFamily="18" charset="0"/>
                            </a:rPr>
                          </m:ctrlPr>
                        </m:sSupPr>
                        <m:e>
                          <m:r>
                            <a:rPr lang="en-US" altLang="zh-TW" sz="2400" i="1">
                              <a:solidFill>
                                <a:srgbClr val="FF0000"/>
                              </a:solidFill>
                              <a:latin typeface="Cambria Math" panose="02040503050406030204" pitchFamily="18" charset="0"/>
                            </a:rPr>
                            <m:t>𝑤</m:t>
                          </m:r>
                        </m:e>
                        <m:sup>
                          <m:r>
                            <a:rPr lang="en-US" altLang="zh-TW" sz="2400" b="0" i="1" smtClean="0">
                              <a:solidFill>
                                <a:srgbClr val="FF0000"/>
                              </a:solidFill>
                              <a:latin typeface="Cambria Math" panose="02040503050406030204" pitchFamily="18" charset="0"/>
                            </a:rPr>
                            <m:t>2</m:t>
                          </m:r>
                        </m:sup>
                      </m:sSup>
                      <m:r>
                        <a:rPr lang="en-US" altLang="zh-TW" sz="2400" b="0" i="1" smtClean="0">
                          <a:solidFill>
                            <a:srgbClr val="FF0000"/>
                          </a:solidFill>
                          <a:latin typeface="Cambria Math" panose="02040503050406030204" pitchFamily="18" charset="0"/>
                        </a:rPr>
                        <m:t>=0</m:t>
                      </m:r>
                    </m:oMath>
                  </m:oMathPara>
                </a14:m>
                <a:endParaRPr lang="zh-TW" altLang="en-US" sz="2400" dirty="0">
                  <a:solidFill>
                    <a:srgbClr val="FF0000"/>
                  </a:solidFill>
                </a:endParaRPr>
              </a:p>
            </p:txBody>
          </p:sp>
        </mc:Choice>
        <mc:Fallback xmlns="">
          <p:sp>
            <p:nvSpPr>
              <p:cNvPr id="40" name="文字方塊 39"/>
              <p:cNvSpPr txBox="1">
                <a:spLocks noRot="1" noChangeAspect="1" noMove="1" noResize="1" noEditPoints="1" noAdjustHandles="1" noChangeArrowheads="1" noChangeShapeType="1" noTextEdit="1"/>
              </p:cNvSpPr>
              <p:nvPr/>
            </p:nvSpPr>
            <p:spPr>
              <a:xfrm>
                <a:off x="6949715" y="5527169"/>
                <a:ext cx="1633845" cy="369332"/>
              </a:xfrm>
              <a:prstGeom prst="rect">
                <a:avLst/>
              </a:prstGeom>
              <a:blipFill>
                <a:blip r:embed="rId5"/>
                <a:stretch>
                  <a:fillRect l="-1866" t="-1667" r="-4104"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693345" y="1876260"/>
                <a:ext cx="12713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𝑊𝑥</m:t>
                      </m:r>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693345" y="1876260"/>
                <a:ext cx="1271374"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1150524" y="3267613"/>
                <a:ext cx="15247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1150524" y="3267613"/>
                <a:ext cx="1524776" cy="369332"/>
              </a:xfrm>
              <a:prstGeom prst="rect">
                <a:avLst/>
              </a:prstGeom>
              <a:blipFill>
                <a:blip r:embed="rId7"/>
                <a:stretch>
                  <a:fillRect l="-2400" r="-1600" b="-13115"/>
                </a:stretch>
              </a:blipFill>
            </p:spPr>
            <p:txBody>
              <a:bodyPr/>
              <a:lstStyle/>
              <a:p>
                <a:r>
                  <a:rPr lang="zh-TW" altLang="en-US">
                    <a:noFill/>
                  </a:rPr>
                  <a:t> </a:t>
                </a:r>
              </a:p>
            </p:txBody>
          </p:sp>
        </mc:Fallback>
      </mc:AlternateContent>
      <p:sp>
        <p:nvSpPr>
          <p:cNvPr id="43" name="文字方塊 42"/>
          <p:cNvSpPr txBox="1"/>
          <p:nvPr/>
        </p:nvSpPr>
        <p:spPr>
          <a:xfrm>
            <a:off x="577584" y="2595019"/>
            <a:ext cx="2220464" cy="461665"/>
          </a:xfrm>
          <a:prstGeom prst="rect">
            <a:avLst/>
          </a:prstGeom>
          <a:noFill/>
        </p:spPr>
        <p:txBody>
          <a:bodyPr wrap="square" rtlCol="0">
            <a:spAutoFit/>
          </a:bodyPr>
          <a:lstStyle/>
          <a:p>
            <a:r>
              <a:rPr lang="en-US" altLang="zh-TW" sz="2400" dirty="0"/>
              <a:t>Reduce to 1-D:</a:t>
            </a:r>
            <a:endParaRPr lang="zh-TW" altLang="en-US" sz="2400" dirty="0"/>
          </a:p>
        </p:txBody>
      </p:sp>
      <p:grpSp>
        <p:nvGrpSpPr>
          <p:cNvPr id="9" name="群組 8"/>
          <p:cNvGrpSpPr/>
          <p:nvPr/>
        </p:nvGrpSpPr>
        <p:grpSpPr>
          <a:xfrm>
            <a:off x="3340668" y="817601"/>
            <a:ext cx="5422962" cy="2674892"/>
            <a:chOff x="3340668" y="817601"/>
            <a:chExt cx="5422962" cy="2674892"/>
          </a:xfrm>
        </p:grpSpPr>
        <p:grpSp>
          <p:nvGrpSpPr>
            <p:cNvPr id="5" name="群組 4"/>
            <p:cNvGrpSpPr/>
            <p:nvPr/>
          </p:nvGrpSpPr>
          <p:grpSpPr>
            <a:xfrm>
              <a:off x="3378430" y="884532"/>
              <a:ext cx="5290256" cy="2607961"/>
              <a:chOff x="3410472" y="1061327"/>
              <a:chExt cx="5290256" cy="2607961"/>
            </a:xfrm>
          </p:grpSpPr>
          <mc:AlternateContent xmlns:mc="http://schemas.openxmlformats.org/markup-compatibility/2006" xmlns:a14="http://schemas.microsoft.com/office/drawing/2010/main">
            <mc:Choice Requires="a14">
              <p:sp>
                <p:nvSpPr>
                  <p:cNvPr id="44" name="文字方塊 43"/>
                  <p:cNvSpPr txBox="1"/>
                  <p:nvPr/>
                </p:nvSpPr>
                <p:spPr>
                  <a:xfrm>
                    <a:off x="3432782" y="1061327"/>
                    <a:ext cx="5183827" cy="830997"/>
                  </a:xfrm>
                  <a:prstGeom prst="rect">
                    <a:avLst/>
                  </a:prstGeom>
                  <a:noFill/>
                </p:spPr>
                <p:txBody>
                  <a:bodyPr wrap="square" rtlCol="0">
                    <a:spAutoFit/>
                  </a:bodyPr>
                  <a:lstStyle/>
                  <a:p>
                    <a:r>
                      <a:rPr lang="en-US" altLang="zh-TW" sz="2400" dirty="0"/>
                      <a:t>Project all the data points x onto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a14:m>
                    <a:r>
                      <a:rPr lang="en-US" altLang="zh-TW" sz="2400" dirty="0"/>
                      <a:t>, and obtain a set of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oMath>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3432782" y="1061327"/>
                    <a:ext cx="5183827" cy="830997"/>
                  </a:xfrm>
                  <a:prstGeom prst="rect">
                    <a:avLst/>
                  </a:prstGeom>
                  <a:blipFill>
                    <a:blip r:embed="rId8"/>
                    <a:stretch>
                      <a:fillRect l="-1882"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3476552" y="1875284"/>
                    <a:ext cx="5140057" cy="830997"/>
                  </a:xfrm>
                  <a:prstGeom prst="rect">
                    <a:avLst/>
                  </a:prstGeom>
                  <a:noFill/>
                </p:spPr>
                <p:txBody>
                  <a:bodyPr wrap="square" rtlCol="0">
                    <a:spAutoFit/>
                  </a:bodyPr>
                  <a:lstStyle/>
                  <a:p>
                    <a:r>
                      <a:rPr lang="en-US" altLang="zh-TW" sz="2400" dirty="0">
                        <a:solidFill>
                          <a:srgbClr val="0000FF"/>
                        </a:solidFill>
                      </a:rPr>
                      <a:t>We want the variance of </a:t>
                    </a:r>
                    <a14:m>
                      <m:oMath xmlns:m="http://schemas.openxmlformats.org/officeDocument/2006/math">
                        <m:sSub>
                          <m:sSubPr>
                            <m:ctrlPr>
                              <a:rPr lang="en-US" altLang="zh-TW" sz="2400" i="1">
                                <a:solidFill>
                                  <a:srgbClr val="0000FF"/>
                                </a:solidFill>
                                <a:latin typeface="Cambria Math" panose="02040503050406030204" pitchFamily="18" charset="0"/>
                              </a:rPr>
                            </m:ctrlPr>
                          </m:sSubPr>
                          <m:e>
                            <m:r>
                              <a:rPr lang="en-US" altLang="zh-TW" sz="2400" i="1">
                                <a:solidFill>
                                  <a:srgbClr val="0000FF"/>
                                </a:solidFill>
                                <a:latin typeface="Cambria Math" panose="02040503050406030204" pitchFamily="18" charset="0"/>
                              </a:rPr>
                              <m:t>𝑧</m:t>
                            </m:r>
                          </m:e>
                          <m:sub>
                            <m:r>
                              <a:rPr lang="en-US" altLang="zh-TW" sz="2400" i="1">
                                <a:solidFill>
                                  <a:srgbClr val="0000FF"/>
                                </a:solidFill>
                                <a:latin typeface="Cambria Math" panose="02040503050406030204" pitchFamily="18" charset="0"/>
                              </a:rPr>
                              <m:t>1</m:t>
                            </m:r>
                          </m:sub>
                        </m:sSub>
                      </m:oMath>
                    </a14:m>
                    <a:r>
                      <a:rPr lang="en-US" altLang="zh-TW" sz="2400" dirty="0">
                        <a:solidFill>
                          <a:srgbClr val="0000FF"/>
                        </a:solidFill>
                      </a:rPr>
                      <a:t> as large as possible</a:t>
                    </a:r>
                    <a:endParaRPr lang="zh-TW" altLang="en-US" sz="2400" dirty="0">
                      <a:solidFill>
                        <a:srgbClr val="0000FF"/>
                      </a:solidFill>
                    </a:endParaRPr>
                  </a:p>
                </p:txBody>
              </p:sp>
            </mc:Choice>
            <mc:Fallback xmlns="">
              <p:sp>
                <p:nvSpPr>
                  <p:cNvPr id="45" name="文字方塊 44"/>
                  <p:cNvSpPr txBox="1">
                    <a:spLocks noRot="1" noChangeAspect="1" noMove="1" noResize="1" noEditPoints="1" noAdjustHandles="1" noChangeArrowheads="1" noChangeShapeType="1" noTextEdit="1"/>
                  </p:cNvSpPr>
                  <p:nvPr/>
                </p:nvSpPr>
                <p:spPr>
                  <a:xfrm>
                    <a:off x="3476552" y="1875284"/>
                    <a:ext cx="5140057" cy="830997"/>
                  </a:xfrm>
                  <a:prstGeom prst="rect">
                    <a:avLst/>
                  </a:prstGeom>
                  <a:blipFill>
                    <a:blip r:embed="rId9"/>
                    <a:stretch>
                      <a:fillRect l="-1779"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3410472" y="2636954"/>
                    <a:ext cx="3762983" cy="10323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𝑉𝑎𝑟</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acc>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3410472" y="2636954"/>
                    <a:ext cx="3762983" cy="1032334"/>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7211218" y="2825706"/>
                    <a:ext cx="14895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211218" y="2825706"/>
                    <a:ext cx="1489510" cy="369332"/>
                  </a:xfrm>
                  <a:prstGeom prst="rect">
                    <a:avLst/>
                  </a:prstGeom>
                  <a:blipFill>
                    <a:blip r:embed="rId11"/>
                    <a:stretch>
                      <a:fillRect t="-1667" r="-4508" b="-15000"/>
                    </a:stretch>
                  </a:blipFill>
                </p:spPr>
                <p:txBody>
                  <a:bodyPr/>
                  <a:lstStyle/>
                  <a:p>
                    <a:r>
                      <a:rPr lang="zh-TW" altLang="en-US">
                        <a:noFill/>
                      </a:rPr>
                      <a:t> </a:t>
                    </a:r>
                  </a:p>
                </p:txBody>
              </p:sp>
            </mc:Fallback>
          </mc:AlternateContent>
        </p:grpSp>
        <p:sp>
          <p:nvSpPr>
            <p:cNvPr id="7" name="矩形 6"/>
            <p:cNvSpPr/>
            <p:nvPr/>
          </p:nvSpPr>
          <p:spPr>
            <a:xfrm>
              <a:off x="3340668" y="817601"/>
              <a:ext cx="5422962" cy="267260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48" name="文字方塊 47"/>
              <p:cNvSpPr txBox="1"/>
              <p:nvPr/>
            </p:nvSpPr>
            <p:spPr>
              <a:xfrm>
                <a:off x="1150524" y="3776348"/>
                <a:ext cx="15384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150524" y="3776348"/>
                <a:ext cx="1538498" cy="369332"/>
              </a:xfrm>
              <a:prstGeom prst="rect">
                <a:avLst/>
              </a:prstGeom>
              <a:blipFill>
                <a:blip r:embed="rId12"/>
                <a:stretch>
                  <a:fillRect l="-2381" r="-1587" b="-13115"/>
                </a:stretch>
              </a:blipFill>
            </p:spPr>
            <p:txBody>
              <a:bodyPr/>
              <a:lstStyle/>
              <a:p>
                <a:r>
                  <a:rPr lang="zh-TW" altLang="en-US">
                    <a:noFill/>
                  </a:rPr>
                  <a:t> </a:t>
                </a:r>
              </a:p>
            </p:txBody>
          </p:sp>
        </mc:Fallback>
      </mc:AlternateContent>
      <p:sp>
        <p:nvSpPr>
          <p:cNvPr id="49" name="矩形 48"/>
          <p:cNvSpPr/>
          <p:nvPr/>
        </p:nvSpPr>
        <p:spPr>
          <a:xfrm>
            <a:off x="3340668" y="3849584"/>
            <a:ext cx="5422962" cy="2306288"/>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0" name="文字方塊 49"/>
              <p:cNvSpPr txBox="1"/>
              <p:nvPr/>
            </p:nvSpPr>
            <p:spPr>
              <a:xfrm>
                <a:off x="633322" y="4367092"/>
                <a:ext cx="2132379" cy="1369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𝑊</m:t>
                      </m:r>
                      <m:r>
                        <a:rPr lang="en-US" altLang="zh-TW" sz="2800" b="0" i="1" smtClean="0">
                          <a:latin typeface="Cambria Math" panose="02040503050406030204" pitchFamily="18" charset="0"/>
                        </a:rPr>
                        <m:t>=</m:t>
                      </m:r>
                      <m:d>
                        <m:dPr>
                          <m:begChr m:val="["/>
                          <m:endChr m:val="]"/>
                          <m:ctrlPr>
                            <a:rPr lang="en-US" altLang="zh-TW" sz="2800" b="0" i="1" smtClean="0">
                              <a:latin typeface="Cambria Math" panose="02040503050406030204" pitchFamily="18" charset="0"/>
                            </a:rPr>
                          </m:ctrlPr>
                        </m:dPr>
                        <m:e>
                          <m:eqArr>
                            <m:eqArrPr>
                              <m:ctrlPr>
                                <a:rPr lang="en-US" altLang="zh-TW" sz="2800" b="0" i="1" smtClean="0">
                                  <a:latin typeface="Cambria Math" panose="02040503050406030204" pitchFamily="18" charset="0"/>
                                </a:rPr>
                              </m:ctrlPr>
                            </m:eqArrPr>
                            <m:e>
                              <m:sSup>
                                <m:sSupPr>
                                  <m:ctrlPr>
                                    <a:rPr lang="en-US" altLang="zh-TW" sz="2800" b="0" i="1" smtClean="0">
                                      <a:latin typeface="Cambria Math" panose="02040503050406030204" pitchFamily="18" charset="0"/>
                                    </a:rPr>
                                  </m:ctrlPr>
                                </m:sSupPr>
                                <m:e>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1</m:t>
                                          </m:r>
                                        </m:sup>
                                      </m:sSup>
                                    </m:e>
                                  </m:d>
                                </m:e>
                                <m:sup>
                                  <m:r>
                                    <a:rPr lang="en-US" altLang="zh-TW" sz="2800" b="0" i="1" smtClean="0">
                                      <a:latin typeface="Cambria Math" panose="02040503050406030204" pitchFamily="18" charset="0"/>
                                    </a:rPr>
                                    <m:t>𝑇</m:t>
                                  </m:r>
                                </m:sup>
                              </m:sSup>
                            </m:e>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b="0" i="1" smtClean="0">
                                              <a:latin typeface="Cambria Math" panose="02040503050406030204" pitchFamily="18" charset="0"/>
                                            </a:rPr>
                                            <m:t>2</m:t>
                                          </m:r>
                                        </m:sup>
                                      </m:sSup>
                                    </m:e>
                                  </m:d>
                                </m:e>
                                <m:sup>
                                  <m:r>
                                    <a:rPr lang="en-US" altLang="zh-TW" sz="2800" i="1">
                                      <a:latin typeface="Cambria Math" panose="02040503050406030204" pitchFamily="18" charset="0"/>
                                    </a:rPr>
                                    <m:t>𝑇</m:t>
                                  </m:r>
                                </m:sup>
                              </m:sSup>
                            </m:e>
                            <m:e>
                              <m:r>
                                <a:rPr lang="zh-TW" altLang="en-US" sz="2800" i="1" smtClean="0">
                                  <a:latin typeface="Cambria Math" panose="02040503050406030204" pitchFamily="18" charset="0"/>
                                </a:rPr>
                                <m:t>⋮</m:t>
                              </m:r>
                            </m:e>
                          </m:eqArr>
                        </m:e>
                      </m:d>
                    </m:oMath>
                  </m:oMathPara>
                </a14:m>
                <a:endParaRPr lang="zh-TW" altLang="en-US" sz="28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633322" y="4367092"/>
                <a:ext cx="2132379" cy="1369477"/>
              </a:xfrm>
              <a:prstGeom prst="rect">
                <a:avLst/>
              </a:prstGeom>
              <a:blipFill>
                <a:blip r:embed="rId13"/>
                <a:stretch>
                  <a:fillRect/>
                </a:stretch>
              </a:blipFill>
            </p:spPr>
            <p:txBody>
              <a:bodyPr/>
              <a:lstStyle/>
              <a:p>
                <a:r>
                  <a:rPr lang="zh-TW" altLang="en-US">
                    <a:noFill/>
                  </a:rPr>
                  <a:t> </a:t>
                </a:r>
              </a:p>
            </p:txBody>
          </p:sp>
        </mc:Fallback>
      </mc:AlternateContent>
      <p:sp>
        <p:nvSpPr>
          <p:cNvPr id="10" name="文字方塊 9"/>
          <p:cNvSpPr txBox="1"/>
          <p:nvPr/>
        </p:nvSpPr>
        <p:spPr>
          <a:xfrm>
            <a:off x="820810" y="5794543"/>
            <a:ext cx="1757402"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Orthogonal matrix</a:t>
            </a:r>
            <a:endParaRPr lang="zh-TW" altLang="en-US" sz="2400" dirty="0"/>
          </a:p>
        </p:txBody>
      </p:sp>
      <p:cxnSp>
        <p:nvCxnSpPr>
          <p:cNvPr id="14" name="直線單箭頭接點 13"/>
          <p:cNvCxnSpPr/>
          <p:nvPr/>
        </p:nvCxnSpPr>
        <p:spPr>
          <a:xfrm flipV="1">
            <a:off x="2798048" y="2307147"/>
            <a:ext cx="542620" cy="11329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48" idx="3"/>
          </p:cNvCxnSpPr>
          <p:nvPr/>
        </p:nvCxnSpPr>
        <p:spPr>
          <a:xfrm>
            <a:off x="2689022" y="3961014"/>
            <a:ext cx="651646" cy="904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45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9" grpId="0"/>
      <p:bldP spid="40" grpId="0"/>
      <p:bldP spid="48" grpId="0"/>
      <p:bldP spid="49" grpId="0" animBg="1"/>
      <p:bldP spid="50"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Warning of Math</a:t>
            </a:r>
            <a:endParaRPr lang="zh-TW" altLang="en-US" dirty="0">
              <a:solidFill>
                <a:srgbClr val="FF0000"/>
              </a:solidFill>
            </a:endParaRPr>
          </a:p>
        </p:txBody>
      </p:sp>
    </p:spTree>
    <p:extLst>
      <p:ext uri="{BB962C8B-B14F-4D97-AF65-F5344CB8AC3E}">
        <p14:creationId xmlns:p14="http://schemas.microsoft.com/office/powerpoint/2010/main" val="4285474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5405975" y="5106451"/>
                <a:ext cx="30673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5405975" y="5106451"/>
                <a:ext cx="3067378" cy="369332"/>
              </a:xfrm>
              <a:prstGeom prst="rect">
                <a:avLst/>
              </a:prstGeom>
              <a:blipFill>
                <a:blip r:embed="rId2"/>
                <a:stretch>
                  <a:fillRect t="-1667" r="-1988"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2087649" y="845799"/>
                <a:ext cx="3690241"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latin typeface="Cambria Math" panose="02040503050406030204" pitchFamily="18" charset="0"/>
                            </a:rPr>
                          </m:ctrlPr>
                        </m:acc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acc>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b="0" i="1" smtClean="0">
                              <a:latin typeface="Cambria Math" panose="02040503050406030204" pitchFamily="18" charset="0"/>
                            </a:rPr>
                          </m:ctrlPr>
                        </m:naryP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nary>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i="1">
                              <a:latin typeface="Cambria Math" panose="02040503050406030204" pitchFamily="18" charset="0"/>
                            </a:rPr>
                          </m:ctrlPr>
                        </m:naryPr>
                        <m:sub/>
                        <m:sup/>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rPr>
                            <m:t>𝑥</m:t>
                          </m:r>
                        </m:e>
                      </m:nary>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2087649" y="845799"/>
                <a:ext cx="3690241" cy="89434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5820879" y="853319"/>
                <a:ext cx="1906356"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i="1">
                              <a:latin typeface="Cambria Math" panose="02040503050406030204" pitchFamily="18" charset="0"/>
                            </a:rPr>
                          </m:ctrlPr>
                        </m:naryPr>
                        <m:sub/>
                        <m:sup/>
                        <m:e>
                          <m:r>
                            <a:rPr lang="en-US" altLang="zh-TW" sz="2400" i="1">
                              <a:latin typeface="Cambria Math" panose="02040503050406030204" pitchFamily="18" charset="0"/>
                            </a:rPr>
                            <m:t>𝑥</m:t>
                          </m:r>
                        </m:e>
                      </m:nary>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5820879" y="853319"/>
                <a:ext cx="1906356" cy="89434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7676880" y="1063042"/>
                <a:ext cx="11622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7676880" y="1063042"/>
                <a:ext cx="1162241" cy="369332"/>
              </a:xfrm>
              <a:prstGeom prst="rect">
                <a:avLst/>
              </a:prstGeom>
              <a:blipFill>
                <a:blip r:embed="rId5"/>
                <a:stretch>
                  <a:fillRect l="-2094" r="-361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411099" y="2514220"/>
                <a:ext cx="3871840" cy="98854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𝑥</m:t>
                          </m:r>
                        </m:sub>
                        <m:sup/>
                        <m:e>
                          <m:sSup>
                            <m:sSupPr>
                              <m:ctrlPr>
                                <a:rPr lang="en-US" altLang="zh-TW" sz="2400" b="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rPr>
                                    <m:t>𝑥</m:t>
                                  </m:r>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411099" y="2514220"/>
                <a:ext cx="3871840" cy="98854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409931" y="3446995"/>
                <a:ext cx="3181432" cy="98668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b="0" i="1" smtClean="0">
                              <a:latin typeface="Cambria Math" panose="02040503050406030204" pitchFamily="18" charset="0"/>
                            </a:rPr>
                          </m:ctrlPr>
                        </m:naryPr>
                        <m:sub/>
                        <m:sup/>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d>
                            </m:e>
                            <m:sup>
                              <m:r>
                                <a:rPr lang="en-US" altLang="zh-TW" sz="2400" i="1">
                                  <a:latin typeface="Cambria Math" panose="02040503050406030204" pitchFamily="18" charset="0"/>
                                </a:rPr>
                                <m:t>2</m:t>
                              </m:r>
                            </m:sup>
                          </m:sSup>
                        </m:e>
                      </m:nary>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409931" y="3446995"/>
                <a:ext cx="3181432" cy="98668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4466537" y="2305454"/>
                <a:ext cx="2350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𝑎</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𝑏</m:t>
                              </m:r>
                            </m:e>
                          </m:d>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e>
                          </m:d>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4466537" y="2305454"/>
                <a:ext cx="2350964" cy="369332"/>
              </a:xfrm>
              <a:prstGeom prst="rect">
                <a:avLst/>
              </a:prstGeom>
              <a:blipFill>
                <a:blip r:embed="rId8"/>
                <a:stretch>
                  <a:fillRect r="-1039"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6905916" y="2305454"/>
                <a:ext cx="14033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905916" y="2305454"/>
                <a:ext cx="1403398" cy="369332"/>
              </a:xfrm>
              <a:prstGeom prst="rect">
                <a:avLst/>
              </a:prstGeom>
              <a:blipFill>
                <a:blip r:embed="rId9"/>
                <a:stretch>
                  <a:fillRect l="-1739" r="-4783"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4458613" y="2907268"/>
                <a:ext cx="1816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e>
                          </m:d>
                        </m:e>
                        <m:sup>
                          <m:r>
                            <a:rPr lang="en-US" altLang="zh-TW" sz="2400" b="0" i="1" smtClean="0">
                              <a:latin typeface="Cambria Math" panose="02040503050406030204" pitchFamily="18" charset="0"/>
                            </a:rPr>
                            <m:t>𝑇</m:t>
                          </m:r>
                        </m:sup>
                      </m:sSup>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4458613" y="2907268"/>
                <a:ext cx="1816266" cy="369332"/>
              </a:xfrm>
              <a:prstGeom prst="rect">
                <a:avLst/>
              </a:prstGeom>
              <a:blipFill>
                <a:blip r:embed="rId10"/>
                <a:stretch>
                  <a:fillRect l="-1342" r="-1007"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6382440" y="2887624"/>
                <a:ext cx="140641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ea typeface="Cambria Math" panose="02040503050406030204" pitchFamily="18" charset="0"/>
                        </a:rPr>
                        <m:t>𝑎</m:t>
                      </m:r>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6382440" y="2887624"/>
                <a:ext cx="1406411" cy="369332"/>
              </a:xfrm>
              <a:prstGeom prst="rect">
                <a:avLst/>
              </a:prstGeom>
              <a:blipFill>
                <a:blip r:embed="rId11"/>
                <a:stretch>
                  <a:fillRect l="-1732" t="-1667" r="-1732"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409931" y="4240922"/>
                <a:ext cx="4481562" cy="98668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b="0" i="1" smtClean="0">
                              <a:latin typeface="Cambria Math" panose="02040503050406030204" pitchFamily="18" charset="0"/>
                            </a:rPr>
                          </m:ctrlPr>
                        </m:naryPr>
                        <m:sub/>
                        <m:sup/>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sup>
                              <m:r>
                                <a:rPr lang="en-US" altLang="zh-TW" sz="2400" b="0" i="1" smtClean="0">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nary>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409931" y="4240922"/>
                <a:ext cx="4481562" cy="986680"/>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426260" y="5090122"/>
                <a:ext cx="4996028" cy="98668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b="0" i="1" smtClean="0">
                              <a:latin typeface="Cambria Math" panose="02040503050406030204" pitchFamily="18" charset="0"/>
                            </a:rPr>
                          </m:ctrlPr>
                        </m:naryPr>
                        <m:sub/>
                        <m:sup/>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sup>
                              <m:r>
                                <a:rPr lang="en-US" altLang="zh-TW" sz="2400" b="0" i="1" smtClean="0">
                                  <a:latin typeface="Cambria Math" panose="02040503050406030204" pitchFamily="18" charset="0"/>
                                </a:rPr>
                                <m:t>𝑇</m:t>
                              </m:r>
                            </m:sup>
                          </m:sSup>
                        </m:e>
                      </m:nary>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426260" y="5090122"/>
                <a:ext cx="4996028" cy="986680"/>
              </a:xfrm>
              <a:prstGeom prst="rect">
                <a:avLst/>
              </a:prstGeom>
              <a:blipFill>
                <a:blip r:embed="rId13"/>
                <a:stretch>
                  <a:fillRect/>
                </a:stretch>
              </a:blipFill>
            </p:spPr>
            <p:txBody>
              <a:bodyPr/>
              <a:lstStyle/>
              <a:p>
                <a:r>
                  <a:rPr lang="zh-TW" altLang="en-US">
                    <a:noFill/>
                  </a:rPr>
                  <a:t> </a:t>
                </a:r>
              </a:p>
            </p:txBody>
          </p:sp>
        </mc:Fallback>
      </mc:AlternateContent>
      <p:sp>
        <p:nvSpPr>
          <p:cNvPr id="18" name="矩形 17"/>
          <p:cNvSpPr/>
          <p:nvPr/>
        </p:nvSpPr>
        <p:spPr>
          <a:xfrm>
            <a:off x="1646908" y="5145714"/>
            <a:ext cx="2832104" cy="78739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9" name="文字方塊 18"/>
              <p:cNvSpPr txBox="1"/>
              <p:nvPr/>
            </p:nvSpPr>
            <p:spPr>
              <a:xfrm>
                <a:off x="567281" y="6125913"/>
                <a:ext cx="2827303"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𝐶𝑜𝑣</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67281" y="6125913"/>
                <a:ext cx="2827303" cy="461665"/>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366746" y="3840559"/>
                <a:ext cx="2827085" cy="461665"/>
              </a:xfrm>
              <a:prstGeom prst="rect">
                <a:avLst/>
              </a:prstGeom>
              <a:noFill/>
            </p:spPr>
            <p:txBody>
              <a:bodyPr wrap="square" rtlCol="0">
                <a:spAutoFit/>
              </a:bodyPr>
              <a:lstStyle/>
              <a:p>
                <a:r>
                  <a:rPr lang="en-US" altLang="zh-TW" sz="2400" dirty="0"/>
                  <a:t>Find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a14:m>
                <a:r>
                  <a:rPr lang="en-US" altLang="zh-TW" sz="2400" dirty="0"/>
                  <a:t> maximizing </a:t>
                </a:r>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366746" y="3840559"/>
                <a:ext cx="2827085" cy="461665"/>
              </a:xfrm>
              <a:prstGeom prst="rect">
                <a:avLst/>
              </a:prstGeom>
              <a:blipFill>
                <a:blip r:embed="rId15"/>
                <a:stretch>
                  <a:fillRect l="-323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6733221" y="4387508"/>
                <a:ext cx="1732940"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6733221" y="4387508"/>
                <a:ext cx="1732940" cy="461665"/>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3232917" y="6172910"/>
                <a:ext cx="1796137"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rPr>
                        <m:t>𝑆</m:t>
                      </m:r>
                      <m:r>
                        <a:rPr lang="en-US" altLang="zh-TW" sz="2400" b="0" i="1" smtClean="0">
                          <a:latin typeface="Cambria Math" panose="02040503050406030204" pitchFamily="18" charset="0"/>
                        </a:rPr>
                        <m:t>=</m:t>
                      </m:r>
                      <m:r>
                        <a:rPr lang="en-US" altLang="zh-TW" sz="2400" i="1">
                          <a:latin typeface="Cambria Math" panose="02040503050406030204" pitchFamily="18" charset="0"/>
                        </a:rPr>
                        <m:t>𝐶𝑜𝑣</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3232917" y="6172910"/>
                <a:ext cx="1796137" cy="461665"/>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368003" y="1652610"/>
                <a:ext cx="3762983" cy="10477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𝑉𝑎𝑟</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acc>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68003" y="1652610"/>
                <a:ext cx="3762983" cy="1047787"/>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2114935" y="357994"/>
                <a:ext cx="15247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rPr>
                        <m:t>𝑥</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2114935" y="357994"/>
                <a:ext cx="1524776" cy="369332"/>
              </a:xfrm>
              <a:prstGeom prst="rect">
                <a:avLst/>
              </a:prstGeom>
              <a:blipFill>
                <a:blip r:embed="rId19"/>
                <a:stretch>
                  <a:fillRect l="-2400" t="-1667" r="-1600" b="-15000"/>
                </a:stretch>
              </a:blipFill>
            </p:spPr>
            <p:txBody>
              <a:bodyPr/>
              <a:lstStyle/>
              <a:p>
                <a:r>
                  <a:rPr lang="zh-TW" altLang="en-US">
                    <a:noFill/>
                  </a:rPr>
                  <a:t> </a:t>
                </a:r>
              </a:p>
            </p:txBody>
          </p:sp>
        </mc:Fallback>
      </mc:AlternateContent>
      <p:sp>
        <p:nvSpPr>
          <p:cNvPr id="25" name="矩形 24"/>
          <p:cNvSpPr/>
          <p:nvPr/>
        </p:nvSpPr>
        <p:spPr>
          <a:xfrm>
            <a:off x="5110013" y="3645429"/>
            <a:ext cx="3707416" cy="2117817"/>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2402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P spid="13" grpId="0"/>
      <p:bldP spid="14" grpId="0"/>
      <p:bldP spid="15" grpId="0"/>
      <p:bldP spid="16" grpId="0"/>
      <p:bldP spid="17" grpId="0"/>
      <p:bldP spid="18" grpId="0" animBg="1"/>
      <p:bldP spid="19" grpId="0"/>
      <p:bldP spid="20" grpId="0"/>
      <p:bldP spid="21" grpId="0"/>
      <p:bldP spid="22" grpId="0" animBg="1"/>
      <p:bldP spid="23" grpId="0"/>
      <p:bldP spid="24" grpId="0"/>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p:cNvSpPr txBox="1"/>
              <p:nvPr/>
            </p:nvSpPr>
            <p:spPr>
              <a:xfrm>
                <a:off x="599663" y="296193"/>
                <a:ext cx="2827085" cy="461665"/>
              </a:xfrm>
              <a:prstGeom prst="rect">
                <a:avLst/>
              </a:prstGeom>
              <a:noFill/>
            </p:spPr>
            <p:txBody>
              <a:bodyPr wrap="square" rtlCol="0">
                <a:spAutoFit/>
              </a:bodyPr>
              <a:lstStyle/>
              <a:p>
                <a:r>
                  <a:rPr lang="en-US" altLang="zh-TW" sz="2400" dirty="0"/>
                  <a:t>Find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a14:m>
                <a:r>
                  <a:rPr lang="en-US" altLang="zh-TW" sz="2400" dirty="0"/>
                  <a:t> maximizing </a:t>
                </a:r>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599663" y="296193"/>
                <a:ext cx="2827085" cy="461665"/>
              </a:xfrm>
              <a:prstGeom prst="rect">
                <a:avLst/>
              </a:prstGeom>
              <a:blipFill>
                <a:blip r:embed="rId3"/>
                <a:stretch>
                  <a:fillRect l="-3233"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3256097" y="345850"/>
                <a:ext cx="2490177"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3256097" y="345850"/>
                <a:ext cx="2490177" cy="461665"/>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5255254" y="358202"/>
                <a:ext cx="18167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5255254" y="358202"/>
                <a:ext cx="1816716" cy="369332"/>
              </a:xfrm>
              <a:prstGeom prst="rect">
                <a:avLst/>
              </a:prstGeom>
              <a:blipFill>
                <a:blip r:embed="rId5"/>
                <a:stretch>
                  <a:fillRect r="-3691"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202142" y="997781"/>
                <a:ext cx="1796137"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𝑆</m:t>
                      </m:r>
                      <m:r>
                        <a:rPr lang="en-US" altLang="zh-TW" sz="2400" b="0" i="1" smtClean="0">
                          <a:latin typeface="Cambria Math" panose="02040503050406030204" pitchFamily="18" charset="0"/>
                        </a:rPr>
                        <m:t>=</m:t>
                      </m:r>
                      <m:r>
                        <a:rPr lang="en-US" altLang="zh-TW" sz="2400" i="1">
                          <a:latin typeface="Cambria Math" panose="02040503050406030204" pitchFamily="18" charset="0"/>
                        </a:rPr>
                        <m:t>𝐶𝑜𝑣</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202142" y="997781"/>
                <a:ext cx="1796137" cy="461665"/>
              </a:xfrm>
              <a:prstGeom prst="rect">
                <a:avLst/>
              </a:prstGeom>
              <a:blipFill>
                <a:blip r:embed="rId6"/>
                <a:stretch>
                  <a:fillRect l="-678"/>
                </a:stretch>
              </a:blipFill>
            </p:spPr>
            <p:txBody>
              <a:bodyPr/>
              <a:lstStyle/>
              <a:p>
                <a:r>
                  <a:rPr lang="zh-TW" altLang="en-US">
                    <a:noFill/>
                  </a:rPr>
                  <a:t> </a:t>
                </a:r>
              </a:p>
            </p:txBody>
          </p:sp>
        </mc:Fallback>
      </mc:AlternateContent>
      <p:sp>
        <p:nvSpPr>
          <p:cNvPr id="10" name="文字方塊 9"/>
          <p:cNvSpPr txBox="1"/>
          <p:nvPr/>
        </p:nvSpPr>
        <p:spPr>
          <a:xfrm>
            <a:off x="3131594" y="997781"/>
            <a:ext cx="1662860" cy="461665"/>
          </a:xfrm>
          <a:prstGeom prst="rect">
            <a:avLst/>
          </a:prstGeom>
          <a:noFill/>
        </p:spPr>
        <p:txBody>
          <a:bodyPr wrap="square" rtlCol="0">
            <a:spAutoFit/>
          </a:bodyPr>
          <a:lstStyle/>
          <a:p>
            <a:r>
              <a:rPr lang="en-US" altLang="zh-TW" sz="2400" dirty="0"/>
              <a:t>Symmetric </a:t>
            </a:r>
            <a:endParaRPr lang="zh-TW" altLang="en-US" sz="2400" dirty="0"/>
          </a:p>
        </p:txBody>
      </p:sp>
      <p:sp>
        <p:nvSpPr>
          <p:cNvPr id="11" name="文字方塊 10"/>
          <p:cNvSpPr txBox="1"/>
          <p:nvPr/>
        </p:nvSpPr>
        <p:spPr>
          <a:xfrm>
            <a:off x="4737186" y="984194"/>
            <a:ext cx="3213167" cy="461665"/>
          </a:xfrm>
          <a:prstGeom prst="rect">
            <a:avLst/>
          </a:prstGeom>
          <a:noFill/>
        </p:spPr>
        <p:txBody>
          <a:bodyPr wrap="square" rtlCol="0">
            <a:spAutoFit/>
          </a:bodyPr>
          <a:lstStyle/>
          <a:p>
            <a:r>
              <a:rPr lang="en-US" altLang="zh-TW" sz="2400" dirty="0"/>
              <a:t>Positive-semidefinite</a:t>
            </a:r>
            <a:endParaRPr lang="zh-TW" altLang="en-US" sz="2400" dirty="0"/>
          </a:p>
        </p:txBody>
      </p:sp>
      <p:sp>
        <p:nvSpPr>
          <p:cNvPr id="13" name="文字方塊 12"/>
          <p:cNvSpPr txBox="1"/>
          <p:nvPr/>
        </p:nvSpPr>
        <p:spPr>
          <a:xfrm>
            <a:off x="4714250" y="1348295"/>
            <a:ext cx="4186395" cy="461665"/>
          </a:xfrm>
          <a:prstGeom prst="rect">
            <a:avLst/>
          </a:prstGeom>
          <a:noFill/>
        </p:spPr>
        <p:txBody>
          <a:bodyPr wrap="square" rtlCol="0">
            <a:spAutoFit/>
          </a:bodyPr>
          <a:lstStyle/>
          <a:p>
            <a:r>
              <a:rPr lang="en-US" altLang="zh-TW" sz="2400" dirty="0"/>
              <a:t>(non-negative eigenvalues)</a:t>
            </a:r>
            <a:endParaRPr lang="zh-TW" altLang="en-US" sz="2400" dirty="0"/>
          </a:p>
        </p:txBody>
      </p:sp>
      <p:sp>
        <p:nvSpPr>
          <p:cNvPr id="14" name="文字方塊 13"/>
          <p:cNvSpPr txBox="1"/>
          <p:nvPr/>
        </p:nvSpPr>
        <p:spPr>
          <a:xfrm>
            <a:off x="651746" y="2048192"/>
            <a:ext cx="6211507" cy="461665"/>
          </a:xfrm>
          <a:prstGeom prst="rect">
            <a:avLst/>
          </a:prstGeom>
          <a:noFill/>
        </p:spPr>
        <p:txBody>
          <a:bodyPr wrap="square" rtlCol="0">
            <a:spAutoFit/>
          </a:bodyPr>
          <a:lstStyle/>
          <a:p>
            <a:r>
              <a:rPr lang="en-US" altLang="zh-TW" sz="2400" dirty="0"/>
              <a:t>Using Lagrange multiplier [Bishop, Appendix E]</a:t>
            </a:r>
            <a:endParaRPr lang="zh-TW" altLang="en-US" sz="2400" dirty="0"/>
          </a:p>
        </p:txBody>
      </p:sp>
      <mc:AlternateContent xmlns:mc="http://schemas.openxmlformats.org/markup-compatibility/2006" xmlns:a14="http://schemas.microsoft.com/office/drawing/2010/main">
        <mc:Choice Requires="a14">
          <p:sp>
            <p:nvSpPr>
              <p:cNvPr id="15" name="文字方塊 14"/>
              <p:cNvSpPr txBox="1"/>
              <p:nvPr/>
            </p:nvSpPr>
            <p:spPr>
              <a:xfrm>
                <a:off x="733595" y="5761047"/>
                <a:ext cx="6458857" cy="461665"/>
              </a:xfrm>
              <a:prstGeom prst="rect">
                <a:avLst/>
              </a:prstGeom>
              <a:noFill/>
            </p:spPr>
            <p:txBody>
              <a:bodyPr wrap="square" rtlCol="0">
                <a:spAutoFit/>
              </a:bodyPr>
              <a:lstStyle/>
              <a:p>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oMath>
                </a14:m>
                <a:r>
                  <a:rPr lang="zh-TW" altLang="en-US" sz="2400" dirty="0"/>
                  <a:t> </a:t>
                </a:r>
                <a:r>
                  <a:rPr lang="en-US" altLang="zh-TW" sz="2400" dirty="0"/>
                  <a:t>is the eigenvector of the covariance matrix S</a:t>
                </a:r>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733595" y="5761047"/>
                <a:ext cx="6458857" cy="461665"/>
              </a:xfrm>
              <a:prstGeom prst="rect">
                <a:avLst/>
              </a:prstGeom>
              <a:blipFill>
                <a:blip r:embed="rId7"/>
                <a:stretch>
                  <a:fillRect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3223669" y="6158557"/>
                <a:ext cx="5541072" cy="461665"/>
              </a:xfrm>
              <a:prstGeom prst="rect">
                <a:avLst/>
              </a:prstGeom>
              <a:noFill/>
            </p:spPr>
            <p:txBody>
              <a:bodyPr wrap="square" rtlCol="0">
                <a:spAutoFit/>
              </a:bodyPr>
              <a:lstStyle/>
              <a:p>
                <a:pPr algn="ctr"/>
                <a:r>
                  <a:rPr lang="en-US" altLang="zh-TW" sz="2400" dirty="0"/>
                  <a:t>Corresponding to the largest eigenvalue </a:t>
                </a:r>
                <a14:m>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𝜆</m:t>
                        </m:r>
                      </m:e>
                      <m:sub>
                        <m:r>
                          <a:rPr lang="en-US" altLang="zh-TW" sz="2400" b="0" i="1" smtClean="0">
                            <a:latin typeface="Cambria Math" panose="02040503050406030204" pitchFamily="18" charset="0"/>
                          </a:rPr>
                          <m:t>1</m:t>
                        </m:r>
                      </m:sub>
                    </m:sSub>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3223669" y="6158557"/>
                <a:ext cx="5541072" cy="461665"/>
              </a:xfrm>
              <a:prstGeom prst="rect">
                <a:avLst/>
              </a:prstGeom>
              <a:blipFill>
                <a:blip r:embed="rId8"/>
                <a:stretch>
                  <a:fillRect l="-110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2097664" y="2602107"/>
                <a:ext cx="5097549" cy="416845"/>
              </a:xfrm>
              <a:prstGeom prst="rect">
                <a:avLst/>
              </a:prstGeom>
              <a:noFill/>
            </p:spPr>
            <p:txBody>
              <a:bodyPr wrap="none" lIns="0" tIns="0" rIns="0" bIns="0" rtlCol="0">
                <a:spAutoFit/>
              </a:bodyPr>
              <a:lstStyle/>
              <a:p>
                <a14:m>
                  <m:oMath xmlns:m="http://schemas.openxmlformats.org/officeDocument/2006/math">
                    <m:r>
                      <a:rPr lang="en-US" altLang="zh-TW" sz="2400" b="0" i="1" smtClean="0">
                        <a:latin typeface="Cambria Math" panose="02040503050406030204" pitchFamily="18" charset="0"/>
                      </a:rPr>
                      <m:t>𝑔</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r>
                      <a:rPr lang="en-US" altLang="zh-TW" sz="2400" b="0" i="1" smtClean="0">
                        <a:latin typeface="Cambria Math" panose="02040503050406030204" pitchFamily="18" charset="0"/>
                      </a:rPr>
                      <m:t>=</m:t>
                    </m:r>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i="1">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−1</m:t>
                        </m:r>
                      </m:e>
                    </m:d>
                  </m:oMath>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2097664" y="2602107"/>
                <a:ext cx="5097549" cy="416845"/>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845054" y="3441690"/>
                <a:ext cx="2359557"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zh-TW" altLang="en-US"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𝑔</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num>
                        <m:den>
                          <m:r>
                            <a:rPr lang="zh-TW" altLang="en-US" sz="2400" i="1" smtClean="0">
                              <a:latin typeface="Cambria Math" panose="02040503050406030204" pitchFamily="18" charset="0"/>
                            </a:rPr>
                            <m:t>𝜕</m:t>
                          </m:r>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r>
                            <a:rPr lang="en-US" altLang="zh-TW" sz="2400" b="0" i="1" smtClean="0">
                              <a:latin typeface="Cambria Math" panose="02040503050406030204" pitchFamily="18" charset="0"/>
                            </a:rPr>
                            <m:t>=0</m:t>
                          </m:r>
                        </m:den>
                      </m:f>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845054" y="3441690"/>
                <a:ext cx="2359557" cy="372859"/>
              </a:xfrm>
              <a:prstGeom prst="rect">
                <a:avLst/>
              </a:prstGeom>
              <a:blipFill>
                <a:blip r:embed="rId10"/>
                <a:stretch>
                  <a:fillRect l="-3101" t="-167213" r="-2842" b="-25082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845053" y="3968679"/>
                <a:ext cx="2359557"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zh-TW" altLang="en-US"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𝑔</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num>
                        <m:den>
                          <m:r>
                            <a:rPr lang="zh-TW" altLang="en-US" sz="2400" i="1" smtClean="0">
                              <a:latin typeface="Cambria Math" panose="02040503050406030204" pitchFamily="18" charset="0"/>
                            </a:rPr>
                            <m:t>𝜕</m:t>
                          </m:r>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r>
                            <a:rPr lang="en-US" altLang="zh-TW" sz="2400" b="0" i="1" smtClean="0">
                              <a:latin typeface="Cambria Math" panose="02040503050406030204" pitchFamily="18" charset="0"/>
                            </a:rPr>
                            <m:t>=0</m:t>
                          </m:r>
                        </m:den>
                      </m:f>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845053" y="3968679"/>
                <a:ext cx="2359557" cy="373564"/>
              </a:xfrm>
              <a:prstGeom prst="rect">
                <a:avLst/>
              </a:prstGeom>
              <a:blipFill>
                <a:blip r:embed="rId11"/>
                <a:stretch>
                  <a:fillRect l="-3101" t="-165574" r="-2842" b="-252459"/>
                </a:stretch>
              </a:blipFill>
            </p:spPr>
            <p:txBody>
              <a:bodyPr/>
              <a:lstStyle/>
              <a:p>
                <a:r>
                  <a:rPr lang="zh-TW" altLang="en-US">
                    <a:noFill/>
                  </a:rPr>
                  <a:t> </a:t>
                </a:r>
              </a:p>
            </p:txBody>
          </p:sp>
        </mc:Fallback>
      </mc:AlternateContent>
      <p:sp>
        <p:nvSpPr>
          <p:cNvPr id="22" name="文字方塊 21"/>
          <p:cNvSpPr txBox="1"/>
          <p:nvPr/>
        </p:nvSpPr>
        <p:spPr>
          <a:xfrm rot="5400000">
            <a:off x="1773994" y="4472127"/>
            <a:ext cx="61444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右大括弧 22"/>
          <p:cNvSpPr/>
          <p:nvPr/>
        </p:nvSpPr>
        <p:spPr>
          <a:xfrm>
            <a:off x="3311267" y="3435798"/>
            <a:ext cx="385347" cy="1747936"/>
          </a:xfrm>
          <a:prstGeom prst="rightBrace">
            <a:avLst>
              <a:gd name="adj1" fmla="val 18965"/>
              <a:gd name="adj2" fmla="val 18979"/>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4" name="文字方塊 23"/>
              <p:cNvSpPr txBox="1"/>
              <p:nvPr/>
            </p:nvSpPr>
            <p:spPr>
              <a:xfrm>
                <a:off x="4220705" y="3355106"/>
                <a:ext cx="21330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𝛼</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220705" y="3355106"/>
                <a:ext cx="2133084" cy="369332"/>
              </a:xfrm>
              <a:prstGeom prst="rect">
                <a:avLst/>
              </a:prstGeom>
              <a:blipFill>
                <a:blip r:embed="rId12"/>
                <a:stretch>
                  <a:fillRect l="-2857" r="-3143"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4106105" y="4426008"/>
                <a:ext cx="342340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𝛼</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4106105" y="4426008"/>
                <a:ext cx="3423408" cy="46166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4201830" y="4919751"/>
                <a:ext cx="932571"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𝛼</m:t>
                      </m:r>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4201830" y="4919751"/>
                <a:ext cx="932571" cy="461665"/>
              </a:xfrm>
              <a:prstGeom prst="rect">
                <a:avLst/>
              </a:prstGeom>
              <a:blipFill>
                <a:blip r:embed="rId14"/>
                <a:stretch>
                  <a:fillRect/>
                </a:stretch>
              </a:blipFill>
            </p:spPr>
            <p:txBody>
              <a:bodyPr/>
              <a:lstStyle/>
              <a:p>
                <a:r>
                  <a:rPr lang="zh-TW" altLang="en-US">
                    <a:noFill/>
                  </a:rPr>
                  <a:t> </a:t>
                </a:r>
              </a:p>
            </p:txBody>
          </p:sp>
        </mc:Fallback>
      </mc:AlternateContent>
      <p:sp>
        <p:nvSpPr>
          <p:cNvPr id="27" name="文字方塊 26"/>
          <p:cNvSpPr txBox="1"/>
          <p:nvPr/>
        </p:nvSpPr>
        <p:spPr>
          <a:xfrm>
            <a:off x="5058061" y="4937682"/>
            <a:ext cx="361038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a:t>Choose the maximum one</a:t>
            </a:r>
            <a:endParaRPr lang="zh-TW" altLang="en-US" sz="2400" dirty="0"/>
          </a:p>
        </p:txBody>
      </p:sp>
      <p:sp>
        <p:nvSpPr>
          <p:cNvPr id="7" name="矩形 6"/>
          <p:cNvSpPr/>
          <p:nvPr/>
        </p:nvSpPr>
        <p:spPr>
          <a:xfrm>
            <a:off x="613113" y="5696892"/>
            <a:ext cx="8202275" cy="972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1101676" y="1026922"/>
            <a:ext cx="7209567" cy="78739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4220705" y="3816012"/>
                <a:ext cx="159710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𝛼</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4220705" y="3816012"/>
                <a:ext cx="1597104" cy="369332"/>
              </a:xfrm>
              <a:prstGeom prst="rect">
                <a:avLst/>
              </a:prstGeom>
              <a:blipFill>
                <a:blip r:embed="rId15"/>
                <a:stretch>
                  <a:fillRect l="-3817" r="-1145" b="-49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5927376" y="3764865"/>
                <a:ext cx="2321469"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a14:m>
                <a:r>
                  <a:rPr lang="zh-TW" altLang="en-US" sz="2400" dirty="0"/>
                  <a:t> </a:t>
                </a:r>
                <a:r>
                  <a:rPr lang="en-US" altLang="zh-TW" sz="2400" dirty="0"/>
                  <a:t>: eigenvector </a:t>
                </a:r>
                <a:endParaRPr lang="zh-TW"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5927376" y="3764865"/>
                <a:ext cx="2321469" cy="461665"/>
              </a:xfrm>
              <a:prstGeom prst="rect">
                <a:avLst/>
              </a:prstGeom>
              <a:blipFill>
                <a:blip r:embed="rId16"/>
                <a:stretch>
                  <a:fillRect t="-10526" r="-2880" b="-2894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78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P spid="15" grpId="0"/>
      <p:bldP spid="16" grpId="0"/>
      <p:bldP spid="17" grpId="0"/>
      <p:bldP spid="18" grpId="0"/>
      <p:bldP spid="19" grpId="0"/>
      <p:bldP spid="22" grpId="0"/>
      <p:bldP spid="23" grpId="0" animBg="1"/>
      <p:bldP spid="24" grpId="0"/>
      <p:bldP spid="25" grpId="0"/>
      <p:bldP spid="26" grpId="0"/>
      <p:bldP spid="27" grpId="0" animBg="1"/>
      <p:bldP spid="7" grpId="0" animBg="1"/>
      <p:bldP spid="29" grpId="0" animBg="1"/>
      <p:bldP spid="30" grpId="0"/>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群組 32"/>
          <p:cNvGrpSpPr/>
          <p:nvPr/>
        </p:nvGrpSpPr>
        <p:grpSpPr>
          <a:xfrm>
            <a:off x="408080" y="326922"/>
            <a:ext cx="8268922" cy="461772"/>
            <a:chOff x="408080" y="326922"/>
            <a:chExt cx="8268922" cy="461772"/>
          </a:xfrm>
        </p:grpSpPr>
        <p:grpSp>
          <p:nvGrpSpPr>
            <p:cNvPr id="32" name="群組 31"/>
            <p:cNvGrpSpPr/>
            <p:nvPr/>
          </p:nvGrpSpPr>
          <p:grpSpPr>
            <a:xfrm>
              <a:off x="408080" y="326922"/>
              <a:ext cx="5076860" cy="461772"/>
              <a:chOff x="359827" y="459881"/>
              <a:chExt cx="5076860" cy="461772"/>
            </a:xfrm>
          </p:grpSpPr>
          <mc:AlternateContent xmlns:mc="http://schemas.openxmlformats.org/markup-compatibility/2006" xmlns:a14="http://schemas.microsoft.com/office/drawing/2010/main">
            <mc:Choice Requires="a14">
              <p:sp>
                <p:nvSpPr>
                  <p:cNvPr id="4" name="文字方塊 3"/>
                  <p:cNvSpPr txBox="1"/>
                  <p:nvPr/>
                </p:nvSpPr>
                <p:spPr>
                  <a:xfrm>
                    <a:off x="359827" y="459881"/>
                    <a:ext cx="2827085" cy="461665"/>
                  </a:xfrm>
                  <a:prstGeom prst="rect">
                    <a:avLst/>
                  </a:prstGeom>
                  <a:noFill/>
                </p:spPr>
                <p:txBody>
                  <a:bodyPr wrap="square" rtlCol="0">
                    <a:spAutoFit/>
                  </a:bodyPr>
                  <a:lstStyle/>
                  <a:p>
                    <a:r>
                      <a:rPr lang="en-US" altLang="zh-TW" sz="2400" dirty="0"/>
                      <a:t>Find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oMath>
                    </a14:m>
                    <a:r>
                      <a:rPr lang="en-US" altLang="zh-TW" sz="2400" dirty="0"/>
                      <a:t> maximizing </a:t>
                    </a:r>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359827" y="459881"/>
                    <a:ext cx="2827085" cy="461665"/>
                  </a:xfrm>
                  <a:prstGeom prst="rect">
                    <a:avLst/>
                  </a:prstGeom>
                  <a:blipFill>
                    <a:blip r:embed="rId2"/>
                    <a:stretch>
                      <a:fillRect l="-3448"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2946510" y="459988"/>
                    <a:ext cx="2490177"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2946510" y="459988"/>
                    <a:ext cx="2490177" cy="461665"/>
                  </a:xfrm>
                  <a:prstGeom prst="rect">
                    <a:avLst/>
                  </a:prstGeom>
                  <a:blipFill>
                    <a:blip r:embed="rId3"/>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6" name="文字方塊 5"/>
                <p:cNvSpPr txBox="1"/>
                <p:nvPr/>
              </p:nvSpPr>
              <p:spPr>
                <a:xfrm>
                  <a:off x="4777820" y="376542"/>
                  <a:ext cx="1829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4777820" y="376542"/>
                  <a:ext cx="1829925" cy="369332"/>
                </a:xfrm>
                <a:prstGeom prst="rect">
                  <a:avLst/>
                </a:prstGeom>
                <a:blipFill>
                  <a:blip r:embed="rId4"/>
                  <a:stretch>
                    <a:fillRect r="-3333"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6847077" y="376542"/>
                  <a:ext cx="1829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6847077" y="376542"/>
                  <a:ext cx="1829925" cy="369332"/>
                </a:xfrm>
                <a:prstGeom prst="rect">
                  <a:avLst/>
                </a:prstGeom>
                <a:blipFill>
                  <a:blip r:embed="rId5"/>
                  <a:stretch>
                    <a:fillRect r="-3667" b="-666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9" name="文字方塊 8"/>
              <p:cNvSpPr txBox="1"/>
              <p:nvPr/>
            </p:nvSpPr>
            <p:spPr>
              <a:xfrm>
                <a:off x="643022" y="1153543"/>
                <a:ext cx="5130572" cy="416845"/>
              </a:xfrm>
              <a:prstGeom prst="rect">
                <a:avLst/>
              </a:prstGeom>
              <a:noFill/>
            </p:spPr>
            <p:txBody>
              <a:bodyPr wrap="none" lIns="0" tIns="0" rIns="0" bIns="0" rtlCol="0">
                <a:spAutoFit/>
              </a:bodyPr>
              <a:lstStyle/>
              <a:p>
                <a14:m>
                  <m:oMath xmlns:m="http://schemas.openxmlformats.org/officeDocument/2006/math">
                    <m:r>
                      <a:rPr lang="en-US" altLang="zh-TW" sz="2400" b="0" i="1" smtClean="0">
                        <a:latin typeface="Cambria Math" panose="02040503050406030204" pitchFamily="18" charset="0"/>
                      </a:rPr>
                      <m:t>𝑔</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r>
                      <a:rPr lang="en-US" altLang="zh-TW" sz="2400" b="0" i="1" smtClean="0">
                        <a:latin typeface="Cambria Math" panose="02040503050406030204" pitchFamily="18" charset="0"/>
                      </a:rPr>
                      <m:t>=</m:t>
                    </m:r>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r>
                      <a:rPr lang="en-US" altLang="zh-TW" sz="2400" i="1">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−1</m:t>
                        </m:r>
                      </m:e>
                    </m:d>
                  </m:oMath>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643022" y="1153543"/>
                <a:ext cx="5130572" cy="41684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5881781" y="1149216"/>
                <a:ext cx="2490169"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𝛽</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−0</m:t>
                          </m:r>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5881781" y="1149216"/>
                <a:ext cx="2490169" cy="41684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576444" y="2081066"/>
                <a:ext cx="2386615"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zh-TW" altLang="en-US"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𝑔</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num>
                        <m:den>
                          <m:r>
                            <a:rPr lang="zh-TW" altLang="en-US" sz="2400" i="1" smtClean="0">
                              <a:latin typeface="Cambria Math" panose="02040503050406030204" pitchFamily="18" charset="0"/>
                            </a:rPr>
                            <m:t>𝜕</m:t>
                          </m:r>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r>
                            <a:rPr lang="en-US" altLang="zh-TW" sz="2400" b="0" i="1" smtClean="0">
                              <a:latin typeface="Cambria Math" panose="02040503050406030204" pitchFamily="18" charset="0"/>
                            </a:rPr>
                            <m:t>=0</m:t>
                          </m:r>
                        </m:den>
                      </m:f>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576444" y="2081066"/>
                <a:ext cx="2386615" cy="373628"/>
              </a:xfrm>
              <a:prstGeom prst="rect">
                <a:avLst/>
              </a:prstGeom>
              <a:blipFill>
                <a:blip r:embed="rId8"/>
                <a:stretch>
                  <a:fillRect l="-2813" t="-162903" r="-2558" b="-24677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625443" y="2888127"/>
                <a:ext cx="2372765"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zh-TW" altLang="en-US"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𝑔</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num>
                        <m:den>
                          <m:r>
                            <a:rPr lang="zh-TW" altLang="en-US" sz="2400" i="1" smtClean="0">
                              <a:latin typeface="Cambria Math" panose="02040503050406030204" pitchFamily="18" charset="0"/>
                            </a:rPr>
                            <m:t>𝜕</m:t>
                          </m:r>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r>
                            <a:rPr lang="en-US" altLang="zh-TW" sz="2400" b="0" i="1" smtClean="0">
                              <a:latin typeface="Cambria Math" panose="02040503050406030204" pitchFamily="18" charset="0"/>
                            </a:rPr>
                            <m:t>=0</m:t>
                          </m:r>
                        </m:den>
                      </m:f>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625443" y="2888127"/>
                <a:ext cx="2372765" cy="374333"/>
              </a:xfrm>
              <a:prstGeom prst="rect">
                <a:avLst/>
              </a:prstGeom>
              <a:blipFill>
                <a:blip r:embed="rId9"/>
                <a:stretch>
                  <a:fillRect l="-3085" t="-167213" r="-2828" b="-250820"/>
                </a:stretch>
              </a:blipFill>
            </p:spPr>
            <p:txBody>
              <a:bodyPr/>
              <a:lstStyle/>
              <a:p>
                <a:r>
                  <a:rPr lang="zh-TW" altLang="en-US">
                    <a:noFill/>
                  </a:rPr>
                  <a:t> </a:t>
                </a:r>
              </a:p>
            </p:txBody>
          </p:sp>
        </mc:Fallback>
      </mc:AlternateContent>
      <p:sp>
        <p:nvSpPr>
          <p:cNvPr id="14" name="文字方塊 13"/>
          <p:cNvSpPr txBox="1"/>
          <p:nvPr/>
        </p:nvSpPr>
        <p:spPr>
          <a:xfrm rot="5400000">
            <a:off x="1515506" y="3550653"/>
            <a:ext cx="61444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5" name="右大括弧 14"/>
          <p:cNvSpPr/>
          <p:nvPr/>
        </p:nvSpPr>
        <p:spPr>
          <a:xfrm>
            <a:off x="2963059" y="2112181"/>
            <a:ext cx="390889" cy="1947757"/>
          </a:xfrm>
          <a:prstGeom prst="rightBrace">
            <a:avLst>
              <a:gd name="adj1" fmla="val 49533"/>
              <a:gd name="adj2" fmla="val 10878"/>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3546464" y="2125552"/>
                <a:ext cx="30900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𝛽</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3546464" y="2125552"/>
                <a:ext cx="3090013" cy="369332"/>
              </a:xfrm>
              <a:prstGeom prst="rect">
                <a:avLst/>
              </a:prstGeom>
              <a:blipFill>
                <a:blip r:embed="rId10"/>
                <a:stretch>
                  <a:fillRect l="-1972" t="-1667" r="-1775"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3453123" y="2726163"/>
                <a:ext cx="54758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𝛽</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3453123" y="2726163"/>
                <a:ext cx="5475858" cy="369332"/>
              </a:xfrm>
              <a:prstGeom prst="rect">
                <a:avLst/>
              </a:prstGeom>
              <a:blipFill>
                <a:blip r:embed="rId11"/>
                <a:stretch>
                  <a:fillRect r="-890" b="-34426"/>
                </a:stretch>
              </a:blipFill>
            </p:spPr>
            <p:txBody>
              <a:bodyPr/>
              <a:lstStyle/>
              <a:p>
                <a:r>
                  <a:rPr lang="zh-TW" altLang="en-US">
                    <a:noFill/>
                  </a:rPr>
                  <a:t> </a:t>
                </a:r>
              </a:p>
            </p:txBody>
          </p:sp>
        </mc:Fallback>
      </mc:AlternateContent>
      <p:sp>
        <p:nvSpPr>
          <p:cNvPr id="19" name="文字方塊 18"/>
          <p:cNvSpPr txBox="1"/>
          <p:nvPr/>
        </p:nvSpPr>
        <p:spPr>
          <a:xfrm>
            <a:off x="7158757" y="2587328"/>
            <a:ext cx="110273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a:t>
            </a:r>
            <a:endParaRPr lang="zh-TW" altLang="en-US" sz="2400" dirty="0"/>
          </a:p>
        </p:txBody>
      </p:sp>
      <p:sp>
        <p:nvSpPr>
          <p:cNvPr id="20" name="文字方塊 19"/>
          <p:cNvSpPr txBox="1"/>
          <p:nvPr/>
        </p:nvSpPr>
        <p:spPr>
          <a:xfrm>
            <a:off x="5449172" y="2604404"/>
            <a:ext cx="1080363"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21" name="文字方塊 20"/>
              <p:cNvSpPr txBox="1"/>
              <p:nvPr/>
            </p:nvSpPr>
            <p:spPr>
              <a:xfrm>
                <a:off x="3518439" y="4033946"/>
                <a:ext cx="173746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3518439" y="4033946"/>
                <a:ext cx="1737463" cy="369332"/>
              </a:xfrm>
              <a:prstGeom prst="rect">
                <a:avLst/>
              </a:prstGeom>
              <a:blipFill>
                <a:blip r:embed="rId12"/>
                <a:stretch>
                  <a:fillRect l="-1404" t="-1667" r="-1053"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5683125" y="3416433"/>
                <a:ext cx="173746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𝑆</m:t>
                          </m:r>
                        </m:e>
                        <m:sup>
                          <m:r>
                            <a:rPr lang="en-US" altLang="zh-TW" sz="2400" b="0" i="1" smtClean="0">
                              <a:latin typeface="Cambria Math" panose="02040503050406030204" pitchFamily="18" charset="0"/>
                            </a:rPr>
                            <m:t>𝑇</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683125" y="3416433"/>
                <a:ext cx="1737463" cy="369332"/>
              </a:xfrm>
              <a:prstGeom prst="rect">
                <a:avLst/>
              </a:prstGeom>
              <a:blipFill>
                <a:blip r:embed="rId13"/>
                <a:stretch>
                  <a:fillRect l="-3860" r="-8421"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3537329" y="3313415"/>
                <a:ext cx="2079020" cy="490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i="1">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2</m:t>
                                  </m:r>
                                </m:sup>
                              </m:sSup>
                            </m:e>
                          </m:d>
                        </m:e>
                        <m:sup>
                          <m:r>
                            <a:rPr lang="en-US" altLang="zh-TW" sz="2400" i="1">
                              <a:latin typeface="Cambria Math" panose="02040503050406030204" pitchFamily="18" charset="0"/>
                            </a:rPr>
                            <m:t>𝑇</m:t>
                          </m:r>
                        </m:sup>
                      </m:sSup>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537329" y="3313415"/>
                <a:ext cx="2079020" cy="490006"/>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5296644" y="4014748"/>
                <a:ext cx="18621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𝜆</m:t>
                          </m:r>
                        </m:e>
                        <m:sub>
                          <m:r>
                            <a:rPr lang="en-US" altLang="zh-TW" sz="2400" i="1">
                              <a:latin typeface="Cambria Math" panose="02040503050406030204" pitchFamily="18" charset="0"/>
                            </a:rPr>
                            <m:t>1</m:t>
                          </m:r>
                        </m:sub>
                      </m:sSub>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5296644" y="4014748"/>
                <a:ext cx="1862113" cy="369332"/>
              </a:xfrm>
              <a:prstGeom prst="rect">
                <a:avLst/>
              </a:prstGeom>
              <a:blipFill>
                <a:blip r:embed="rId15"/>
                <a:stretch>
                  <a:fillRect l="-1311" t="-1667" r="-1311"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7198598" y="4000715"/>
                <a:ext cx="5535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=0</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7198598" y="4000715"/>
                <a:ext cx="553549" cy="369332"/>
              </a:xfrm>
              <a:prstGeom prst="rect">
                <a:avLst/>
              </a:prstGeom>
              <a:blipFill>
                <a:blip r:embed="rId16"/>
                <a:stretch>
                  <a:fillRect l="-5495" r="-12088"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714027" y="4901481"/>
                <a:ext cx="847091" cy="369332"/>
              </a:xfrm>
              <a:prstGeom prst="rect">
                <a:avLst/>
              </a:prstGeom>
              <a:noFill/>
            </p:spPr>
            <p:txBody>
              <a:bodyPr wrap="none" lIns="0" tIns="0" rIns="0" bIns="0" rtlCol="0">
                <a:spAutoFit/>
              </a:bodyPr>
              <a:lstStyle/>
              <a:p>
                <a14:m>
                  <m:oMath xmlns:m="http://schemas.openxmlformats.org/officeDocument/2006/math">
                    <m:r>
                      <a:rPr lang="zh-TW" altLang="en-US" sz="2400" i="1" smtClean="0">
                        <a:latin typeface="Cambria Math" panose="02040503050406030204" pitchFamily="18" charset="0"/>
                      </a:rPr>
                      <m:t>𝛽</m:t>
                    </m:r>
                    <m:r>
                      <a:rPr lang="en-US" altLang="zh-TW" sz="2400" b="0" i="1" smtClean="0">
                        <a:latin typeface="Cambria Math" panose="02040503050406030204" pitchFamily="18" charset="0"/>
                      </a:rPr>
                      <m:t>=0</m:t>
                    </m:r>
                  </m:oMath>
                </a14:m>
                <a:r>
                  <a:rPr lang="en-US" altLang="zh-TW" sz="2400" dirty="0"/>
                  <a:t>:</a:t>
                </a:r>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714027" y="4901481"/>
                <a:ext cx="847091" cy="369332"/>
              </a:xfrm>
              <a:prstGeom prst="rect">
                <a:avLst/>
              </a:prstGeom>
              <a:blipFill>
                <a:blip r:embed="rId17"/>
                <a:stretch>
                  <a:fillRect l="-16547" t="-24590" r="-20863" b="-4918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1994290" y="4901481"/>
                <a:ext cx="21462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2</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1994290" y="4901481"/>
                <a:ext cx="2146293" cy="369332"/>
              </a:xfrm>
              <a:prstGeom prst="rect">
                <a:avLst/>
              </a:prstGeom>
              <a:blipFill>
                <a:blip r:embed="rId18"/>
                <a:stretch>
                  <a:fillRect l="-2841" r="-312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4552644" y="4900868"/>
                <a:ext cx="16103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552644" y="4900868"/>
                <a:ext cx="1610313" cy="369332"/>
              </a:xfrm>
              <a:prstGeom prst="rect">
                <a:avLst/>
              </a:prstGeom>
              <a:blipFill>
                <a:blip r:embed="rId19"/>
                <a:stretch>
                  <a:fillRect l="-4167" r="-1136" b="-49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613113" y="5713891"/>
                <a:ext cx="6458857" cy="461665"/>
              </a:xfrm>
              <a:prstGeom prst="rect">
                <a:avLst/>
              </a:prstGeom>
              <a:noFill/>
            </p:spPr>
            <p:txBody>
              <a:bodyPr wrap="square" rtlCol="0">
                <a:spAutoFit/>
              </a:bodyPr>
              <a:lstStyle/>
              <a:p>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oMath>
                </a14:m>
                <a:r>
                  <a:rPr lang="zh-TW" altLang="en-US" sz="2400" dirty="0"/>
                  <a:t> </a:t>
                </a:r>
                <a:r>
                  <a:rPr lang="en-US" altLang="zh-TW" sz="2400" dirty="0"/>
                  <a:t>is the eigenvector of the covariance matrix S</a:t>
                </a:r>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613113" y="5713891"/>
                <a:ext cx="6458857" cy="461665"/>
              </a:xfrm>
              <a:prstGeom prst="rect">
                <a:avLst/>
              </a:prstGeom>
              <a:blipFill>
                <a:blip r:embed="rId20"/>
                <a:stretch>
                  <a:fillRect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2689886" y="6129836"/>
                <a:ext cx="6216236" cy="461665"/>
              </a:xfrm>
              <a:prstGeom prst="rect">
                <a:avLst/>
              </a:prstGeom>
              <a:noFill/>
            </p:spPr>
            <p:txBody>
              <a:bodyPr wrap="square" rtlCol="0">
                <a:spAutoFit/>
              </a:bodyPr>
              <a:lstStyle/>
              <a:p>
                <a:pPr algn="ctr"/>
                <a:r>
                  <a:rPr lang="en-US" altLang="zh-TW" sz="2400" dirty="0"/>
                  <a:t>Corresponding to the 2</a:t>
                </a:r>
                <a:r>
                  <a:rPr lang="en-US" altLang="zh-TW" sz="2400" baseline="30000" dirty="0"/>
                  <a:t>nd</a:t>
                </a:r>
                <a:r>
                  <a:rPr lang="en-US" altLang="zh-TW" sz="2400" dirty="0"/>
                  <a:t> largest eigenvalue </a:t>
                </a:r>
                <a14:m>
                  <m:oMath xmlns:m="http://schemas.openxmlformats.org/officeDocument/2006/math">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𝜆</m:t>
                        </m:r>
                      </m:e>
                      <m:sub>
                        <m:r>
                          <a:rPr lang="en-US" altLang="zh-TW" sz="2400" b="0" i="1" smtClean="0">
                            <a:latin typeface="Cambria Math" panose="02040503050406030204" pitchFamily="18" charset="0"/>
                          </a:rPr>
                          <m:t>2</m:t>
                        </m:r>
                      </m:sub>
                    </m:sSub>
                  </m:oMath>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2689886" y="6129836"/>
                <a:ext cx="6216236" cy="461665"/>
              </a:xfrm>
              <a:prstGeom prst="rect">
                <a:avLst/>
              </a:prstGeom>
              <a:blipFill>
                <a:blip r:embed="rId21"/>
                <a:stretch>
                  <a:fillRect t="-10667" b="-30667"/>
                </a:stretch>
              </a:blipFill>
            </p:spPr>
            <p:txBody>
              <a:bodyPr/>
              <a:lstStyle/>
              <a:p>
                <a:r>
                  <a:rPr lang="zh-TW" altLang="en-US">
                    <a:noFill/>
                  </a:rPr>
                  <a:t> </a:t>
                </a:r>
              </a:p>
            </p:txBody>
          </p:sp>
        </mc:Fallback>
      </mc:AlternateContent>
      <p:sp>
        <p:nvSpPr>
          <p:cNvPr id="31" name="矩形 30"/>
          <p:cNvSpPr/>
          <p:nvPr/>
        </p:nvSpPr>
        <p:spPr>
          <a:xfrm>
            <a:off x="613113" y="5664234"/>
            <a:ext cx="8202275" cy="972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6" name="直線接點 35"/>
          <p:cNvCxnSpPr/>
          <p:nvPr/>
        </p:nvCxnSpPr>
        <p:spPr>
          <a:xfrm>
            <a:off x="7162912" y="3128153"/>
            <a:ext cx="1102735"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5452097" y="3134280"/>
            <a:ext cx="1102735"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a:off x="3530135" y="3098727"/>
            <a:ext cx="128457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文字方塊 39"/>
          <p:cNvSpPr txBox="1"/>
          <p:nvPr/>
        </p:nvSpPr>
        <p:spPr>
          <a:xfrm>
            <a:off x="3512562" y="2579796"/>
            <a:ext cx="1302143"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41" name="文字方塊 40"/>
              <p:cNvSpPr txBox="1"/>
              <p:nvPr/>
            </p:nvSpPr>
            <p:spPr>
              <a:xfrm>
                <a:off x="7071970" y="4511375"/>
                <a:ext cx="1697644" cy="369332"/>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𝜆</m:t>
                          </m:r>
                        </m:e>
                        <m:sub>
                          <m:r>
                            <a:rPr lang="en-US" altLang="zh-TW" sz="2400" b="0" i="1" smtClean="0">
                              <a:latin typeface="Cambria Math" panose="02040503050406030204" pitchFamily="18" charset="0"/>
                            </a:rPr>
                            <m:t>1</m:t>
                          </m:r>
                        </m:sub>
                      </m:sSub>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7071970" y="4511375"/>
                <a:ext cx="1697644" cy="369332"/>
              </a:xfrm>
              <a:prstGeom prst="rect">
                <a:avLst/>
              </a:prstGeom>
              <a:blipFill>
                <a:blip r:embed="rId22"/>
                <a:stretch>
                  <a:fillRect l="-3571" r="-714" b="-112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8248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4" grpId="0"/>
      <p:bldP spid="15" grpId="0" animBg="1"/>
      <p:bldP spid="13" grpId="0"/>
      <p:bldP spid="18" grpId="0"/>
      <p:bldP spid="19" grpId="0" animBg="1"/>
      <p:bldP spid="20" grpId="0" animBg="1"/>
      <p:bldP spid="21" grpId="0"/>
      <p:bldP spid="22" grpId="0"/>
      <p:bldP spid="23" grpId="0"/>
      <p:bldP spid="24" grpId="0"/>
      <p:bldP spid="25" grpId="0"/>
      <p:bldP spid="26" grpId="0"/>
      <p:bldP spid="27" grpId="0"/>
      <p:bldP spid="28" grpId="0"/>
      <p:bldP spid="29" grpId="0"/>
      <p:bldP spid="30" grpId="0"/>
      <p:bldP spid="31" grpId="0" animBg="1"/>
      <p:bldP spid="40" grpId="0" animBg="1"/>
      <p:bldP spid="4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p:cNvSpPr txBox="1"/>
              <p:nvPr/>
            </p:nvSpPr>
            <p:spPr>
              <a:xfrm>
                <a:off x="679640" y="1156802"/>
                <a:ext cx="12713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𝑊𝑥</m:t>
                      </m:r>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679640" y="1156802"/>
                <a:ext cx="1271374" cy="430887"/>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642243" y="1703022"/>
                <a:ext cx="18969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𝐶𝑜𝑣</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𝑧</m:t>
                          </m:r>
                        </m:e>
                      </m:d>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𝐷</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642243" y="1703022"/>
                <a:ext cx="1896930" cy="430887"/>
              </a:xfrm>
              <a:prstGeom prst="rect">
                <a:avLst/>
              </a:prstGeom>
              <a:blipFill>
                <a:blip r:embed="rId3"/>
                <a:stretch>
                  <a:fillRect/>
                </a:stretch>
              </a:blipFill>
            </p:spPr>
            <p:txBody>
              <a:bodyPr/>
              <a:lstStyle/>
              <a:p>
                <a:r>
                  <a:rPr lang="zh-TW" altLang="en-US">
                    <a:noFill/>
                  </a:rPr>
                  <a:t> </a:t>
                </a:r>
              </a:p>
            </p:txBody>
          </p:sp>
        </mc:Fallback>
      </mc:AlternateContent>
      <p:sp>
        <p:nvSpPr>
          <p:cNvPr id="7" name="文字方塊 6"/>
          <p:cNvSpPr txBox="1"/>
          <p:nvPr/>
        </p:nvSpPr>
        <p:spPr>
          <a:xfrm>
            <a:off x="642243" y="2297259"/>
            <a:ext cx="2758398"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Diagonal matrix</a:t>
            </a:r>
            <a:endParaRPr lang="zh-TW" altLang="en-US" sz="2400" dirty="0"/>
          </a:p>
        </p:txBody>
      </p:sp>
      <mc:AlternateContent xmlns:mc="http://schemas.openxmlformats.org/markup-compatibility/2006" xmlns:a14="http://schemas.microsoft.com/office/drawing/2010/main">
        <mc:Choice Requires="a14">
          <p:sp>
            <p:nvSpPr>
              <p:cNvPr id="8" name="文字方塊 7"/>
              <p:cNvSpPr txBox="1"/>
              <p:nvPr/>
            </p:nvSpPr>
            <p:spPr>
              <a:xfrm>
                <a:off x="321408" y="3289446"/>
                <a:ext cx="4854791" cy="10613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𝐶𝑜𝑣</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𝑧</m:t>
                          </m:r>
                        </m:e>
                      </m:d>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en-US" altLang="zh-TW" sz="2800" b="0" i="1" smtClean="0">
                              <a:latin typeface="Cambria Math" panose="02040503050406030204" pitchFamily="18" charset="0"/>
                            </a:rPr>
                            <m:t>1</m:t>
                          </m:r>
                        </m:num>
                        <m:den>
                          <m:r>
                            <a:rPr lang="en-US" altLang="zh-TW" sz="2800" b="0" i="1" smtClean="0">
                              <a:latin typeface="Cambria Math" panose="02040503050406030204" pitchFamily="18" charset="0"/>
                            </a:rPr>
                            <m:t>𝑁</m:t>
                          </m:r>
                        </m:den>
                      </m:f>
                      <m:nary>
                        <m:naryPr>
                          <m:chr m:val="∑"/>
                          <m:subHide m:val="on"/>
                          <m:supHide m:val="on"/>
                          <m:ctrlPr>
                            <a:rPr lang="en-US" altLang="zh-TW" sz="2800" b="0" i="1" smtClean="0">
                              <a:latin typeface="Cambria Math" panose="02040503050406030204" pitchFamily="18" charset="0"/>
                            </a:rPr>
                          </m:ctrlPr>
                        </m:naryPr>
                        <m:sub/>
                        <m:sup/>
                        <m:e>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𝑧</m:t>
                                  </m:r>
                                </m:e>
                              </m:acc>
                            </m:e>
                          </m:d>
                          <m:sSup>
                            <m:sSupPr>
                              <m:ctrlPr>
                                <a:rPr lang="en-US" altLang="zh-TW" sz="2800" b="0" i="1" smtClean="0">
                                  <a:latin typeface="Cambria Math" panose="02040503050406030204" pitchFamily="18" charset="0"/>
                                </a:rPr>
                              </m:ctrlPr>
                            </m:sSupPr>
                            <m:e>
                              <m:d>
                                <m:dPr>
                                  <m:ctrlPr>
                                    <a:rPr lang="en-US" altLang="zh-TW" sz="2800" i="1">
                                      <a:latin typeface="Cambria Math" panose="02040503050406030204" pitchFamily="18" charset="0"/>
                                    </a:rPr>
                                  </m:ctrlPr>
                                </m:dPr>
                                <m:e>
                                  <m:r>
                                    <a:rPr lang="en-US" altLang="zh-TW" sz="2800" i="1">
                                      <a:latin typeface="Cambria Math" panose="02040503050406030204" pitchFamily="18" charset="0"/>
                                    </a:rPr>
                                    <m:t>𝑧</m:t>
                                  </m:r>
                                  <m:r>
                                    <a:rPr lang="en-US" altLang="zh-TW" sz="2800" i="1">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d>
                            </m:e>
                            <m:sup>
                              <m:r>
                                <a:rPr lang="en-US" altLang="zh-TW" sz="2800" b="0" i="1" smtClean="0">
                                  <a:latin typeface="Cambria Math" panose="02040503050406030204" pitchFamily="18" charset="0"/>
                                </a:rPr>
                                <m:t>𝑇</m:t>
                              </m:r>
                            </m:sup>
                          </m:sSup>
                        </m:e>
                      </m:nary>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321408" y="3289446"/>
                <a:ext cx="4854791" cy="106138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6967332" y="3558879"/>
                <a:ext cx="185807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𝑆</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𝐶𝑜𝑣</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𝑥</m:t>
                          </m:r>
                        </m:e>
                      </m:d>
                    </m:oMath>
                  </m:oMathPara>
                </a14:m>
                <a:endParaRPr lang="zh-TW" altLang="en-US" sz="28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6967332" y="3558879"/>
                <a:ext cx="1858073"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5044941" y="3558880"/>
                <a:ext cx="153542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𝑊𝑆</m:t>
                      </m:r>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𝑇</m:t>
                          </m:r>
                        </m:sup>
                      </m:sSup>
                    </m:oMath>
                  </m:oMathPara>
                </a14:m>
                <a:endParaRPr lang="zh-TW" altLang="en-US" sz="28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5044941" y="3558880"/>
                <a:ext cx="1535420" cy="430887"/>
              </a:xfrm>
              <a:prstGeom prst="rect">
                <a:avLst/>
              </a:prstGeom>
              <a:blipFill>
                <a:blip r:embed="rId6"/>
                <a:stretch>
                  <a:fillRect/>
                </a:stretch>
              </a:blipFill>
            </p:spPr>
            <p:txBody>
              <a:bodyPr/>
              <a:lstStyle/>
              <a:p>
                <a:r>
                  <a:rPr lang="zh-TW" altLang="en-US">
                    <a:noFill/>
                  </a:rPr>
                  <a:t> </a:t>
                </a:r>
              </a:p>
            </p:txBody>
          </p:sp>
        </mc:Fallback>
      </mc:AlternateContent>
      <p:sp>
        <p:nvSpPr>
          <p:cNvPr id="11" name="矩形 10"/>
          <p:cNvSpPr/>
          <p:nvPr/>
        </p:nvSpPr>
        <p:spPr>
          <a:xfrm>
            <a:off x="321408" y="377977"/>
            <a:ext cx="3474862" cy="584775"/>
          </a:xfrm>
          <a:prstGeom prst="rect">
            <a:avLst/>
          </a:prstGeom>
        </p:spPr>
        <p:txBody>
          <a:bodyPr wrap="none">
            <a:spAutoFit/>
          </a:bodyPr>
          <a:lstStyle/>
          <a:p>
            <a:r>
              <a:rPr lang="en-US" altLang="zh-TW" sz="3200" b="1" i="1" u="sng" dirty="0"/>
              <a:t>PCA - decorrelation</a:t>
            </a:r>
            <a:endParaRPr lang="zh-TW" altLang="en-US" sz="3200" b="1" i="1" u="sng" dirty="0"/>
          </a:p>
        </p:txBody>
      </p:sp>
      <mc:AlternateContent xmlns:mc="http://schemas.openxmlformats.org/markup-compatibility/2006" xmlns:a14="http://schemas.microsoft.com/office/drawing/2010/main">
        <mc:Choice Requires="a14">
          <p:sp>
            <p:nvSpPr>
              <p:cNvPr id="12" name="文字方塊 11"/>
              <p:cNvSpPr txBox="1"/>
              <p:nvPr/>
            </p:nvSpPr>
            <p:spPr>
              <a:xfrm>
                <a:off x="586160" y="4347968"/>
                <a:ext cx="321011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𝑊𝑆</m:t>
                      </m:r>
                      <m:d>
                        <m:dPr>
                          <m:begChr m:val="["/>
                          <m:endChr m:val="]"/>
                          <m:ctrlPr>
                            <a:rPr lang="en-US" altLang="zh-TW" sz="2800" i="1">
                              <a:latin typeface="Cambria Math" panose="02040503050406030204" pitchFamily="18" charset="0"/>
                            </a:rPr>
                          </m:ctrlPr>
                        </m:dPr>
                        <m:e>
                          <m:m>
                            <m:mPr>
                              <m:mcs>
                                <m:mc>
                                  <m:mcPr>
                                    <m:count m:val="3"/>
                                    <m:mcJc m:val="center"/>
                                  </m:mcPr>
                                </m:mc>
                              </m:mcs>
                              <m:ctrlPr>
                                <a:rPr lang="en-US" altLang="zh-TW" sz="2800" i="1">
                                  <a:latin typeface="Cambria Math" panose="02040503050406030204" pitchFamily="18" charset="0"/>
                                </a:rPr>
                              </m:ctrlPr>
                            </m:mPr>
                            <m:m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1</m:t>
                                    </m:r>
                                  </m:sup>
                                </m:sSup>
                              </m:e>
                              <m:e>
                                <m:r>
                                  <a:rPr lang="en-US" altLang="zh-TW" sz="2800" i="1">
                                    <a:latin typeface="Cambria Math" panose="02040503050406030204" pitchFamily="18" charset="0"/>
                                    <a:ea typeface="Cambria Math" panose="02040503050406030204" pitchFamily="18" charset="0"/>
                                  </a:rPr>
                                  <m:t>⋯</m:t>
                                </m:r>
                              </m:e>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𝐾</m:t>
                                    </m:r>
                                  </m:sup>
                                </m:sSup>
                              </m:e>
                            </m:mr>
                          </m:m>
                        </m:e>
                      </m:d>
                    </m:oMath>
                  </m:oMathPara>
                </a14:m>
                <a:endParaRPr lang="zh-TW" altLang="en-US" sz="28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586160" y="4347968"/>
                <a:ext cx="3210110"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900738" y="4357883"/>
                <a:ext cx="34218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𝑊</m:t>
                      </m:r>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𝑆</m:t>
                          </m:r>
                          <m:m>
                            <m:mPr>
                              <m:mcs>
                                <m:mc>
                                  <m:mcPr>
                                    <m:count m:val="3"/>
                                    <m:mcJc m:val="center"/>
                                  </m:mcPr>
                                </m:mc>
                              </m:mcs>
                              <m:ctrlPr>
                                <a:rPr lang="en-US" altLang="zh-TW" sz="2800" i="1">
                                  <a:latin typeface="Cambria Math" panose="02040503050406030204" pitchFamily="18" charset="0"/>
                                </a:rPr>
                              </m:ctrlPr>
                            </m:mPr>
                            <m:m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1</m:t>
                                    </m:r>
                                  </m:sup>
                                </m:sSup>
                              </m:e>
                              <m:e>
                                <m:r>
                                  <a:rPr lang="en-US" altLang="zh-TW" sz="2800" i="1">
                                    <a:latin typeface="Cambria Math" panose="02040503050406030204" pitchFamily="18" charset="0"/>
                                    <a:ea typeface="Cambria Math" panose="02040503050406030204" pitchFamily="18" charset="0"/>
                                  </a:rPr>
                                  <m:t>⋯</m:t>
                                </m:r>
                              </m:e>
                              <m:e>
                                <m:r>
                                  <a:rPr lang="en-US" altLang="zh-TW" sz="2800" b="0" i="1" smtClean="0">
                                    <a:latin typeface="Cambria Math" panose="02040503050406030204" pitchFamily="18" charset="0"/>
                                    <a:ea typeface="Cambria Math" panose="02040503050406030204" pitchFamily="18" charset="0"/>
                                  </a:rPr>
                                  <m:t>𝑆</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𝐾</m:t>
                                    </m:r>
                                  </m:sup>
                                </m:sSup>
                              </m:e>
                            </m:mr>
                          </m:m>
                        </m:e>
                      </m:d>
                    </m:oMath>
                  </m:oMathPara>
                </a14:m>
                <a:endParaRPr lang="zh-TW" altLang="en-US" sz="28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3900738" y="4357883"/>
                <a:ext cx="3421899" cy="430887"/>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564123" y="5044759"/>
                <a:ext cx="38125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𝑊</m:t>
                      </m:r>
                      <m:d>
                        <m:dPr>
                          <m:begChr m:val="["/>
                          <m:endChr m:val="]"/>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𝜆</m:t>
                              </m:r>
                            </m:e>
                            <m:sub>
                              <m:r>
                                <a:rPr lang="en-US" altLang="zh-TW" sz="2800" b="0" i="1" smtClean="0">
                                  <a:latin typeface="Cambria Math" panose="02040503050406030204" pitchFamily="18" charset="0"/>
                                </a:rPr>
                                <m:t>1</m:t>
                              </m:r>
                            </m:sub>
                          </m:sSub>
                          <m:m>
                            <m:mPr>
                              <m:mcs>
                                <m:mc>
                                  <m:mcPr>
                                    <m:count m:val="3"/>
                                    <m:mcJc m:val="center"/>
                                  </m:mcPr>
                                </m:mc>
                              </m:mcs>
                              <m:ctrlPr>
                                <a:rPr lang="en-US" altLang="zh-TW" sz="2800" i="1">
                                  <a:latin typeface="Cambria Math" panose="02040503050406030204" pitchFamily="18" charset="0"/>
                                </a:rPr>
                              </m:ctrlPr>
                            </m:mPr>
                            <m:m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1</m:t>
                                    </m:r>
                                  </m:sup>
                                </m:sSup>
                              </m:e>
                              <m:e>
                                <m:r>
                                  <a:rPr lang="en-US" altLang="zh-TW" sz="2800" i="1">
                                    <a:latin typeface="Cambria Math" panose="02040503050406030204" pitchFamily="18" charset="0"/>
                                    <a:ea typeface="Cambria Math" panose="02040503050406030204" pitchFamily="18" charset="0"/>
                                  </a:rPr>
                                  <m:t>⋯</m:t>
                                </m:r>
                              </m:e>
                              <m:e>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𝜆</m:t>
                                    </m:r>
                                  </m:e>
                                  <m:sub>
                                    <m:r>
                                      <a:rPr lang="en-US" altLang="zh-TW" sz="2800" b="0" i="1" smtClean="0">
                                        <a:latin typeface="Cambria Math" panose="02040503050406030204" pitchFamily="18" charset="0"/>
                                      </a:rPr>
                                      <m:t>𝐾</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𝐾</m:t>
                                    </m:r>
                                  </m:sup>
                                </m:sSup>
                              </m:e>
                            </m:mr>
                          </m:m>
                        </m:e>
                      </m:d>
                    </m:oMath>
                  </m:oMathPara>
                </a14:m>
                <a:endParaRPr lang="zh-TW" altLang="en-US" sz="28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64123" y="5044759"/>
                <a:ext cx="3812519" cy="43088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4539898" y="5044758"/>
                <a:ext cx="40809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d>
                        <m:dPr>
                          <m:begChr m:val="["/>
                          <m:endChr m:val="]"/>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𝜆</m:t>
                              </m:r>
                            </m:e>
                            <m:sub>
                              <m:r>
                                <a:rPr lang="en-US" altLang="zh-TW" sz="2800" b="0" i="1" smtClean="0">
                                  <a:latin typeface="Cambria Math" panose="02040503050406030204" pitchFamily="18" charset="0"/>
                                </a:rPr>
                                <m:t>1</m:t>
                              </m:r>
                            </m:sub>
                          </m:sSub>
                          <m:m>
                            <m:mPr>
                              <m:mcs>
                                <m:mc>
                                  <m:mcPr>
                                    <m:count m:val="3"/>
                                    <m:mcJc m:val="center"/>
                                  </m:mcPr>
                                </m:mc>
                              </m:mcs>
                              <m:ctrlPr>
                                <a:rPr lang="en-US" altLang="zh-TW" sz="2800" i="1">
                                  <a:latin typeface="Cambria Math" panose="02040503050406030204" pitchFamily="18" charset="0"/>
                                </a:rPr>
                              </m:ctrlPr>
                            </m:mPr>
                            <m:m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𝑊𝑤</m:t>
                                    </m:r>
                                  </m:e>
                                  <m:sup>
                                    <m:r>
                                      <a:rPr lang="en-US" altLang="zh-TW" sz="2800" i="1">
                                        <a:latin typeface="Cambria Math" panose="02040503050406030204" pitchFamily="18" charset="0"/>
                                      </a:rPr>
                                      <m:t>1</m:t>
                                    </m:r>
                                  </m:sup>
                                </m:sSup>
                              </m:e>
                              <m:e>
                                <m:r>
                                  <a:rPr lang="en-US" altLang="zh-TW" sz="2800" i="1">
                                    <a:latin typeface="Cambria Math" panose="02040503050406030204" pitchFamily="18" charset="0"/>
                                    <a:ea typeface="Cambria Math" panose="02040503050406030204" pitchFamily="18" charset="0"/>
                                  </a:rPr>
                                  <m:t>⋯</m:t>
                                </m:r>
                              </m:e>
                              <m:e>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𝜆</m:t>
                                    </m:r>
                                  </m:e>
                                  <m:sub>
                                    <m:r>
                                      <a:rPr lang="en-US" altLang="zh-TW" sz="2800" b="0" i="1" smtClean="0">
                                        <a:latin typeface="Cambria Math" panose="02040503050406030204" pitchFamily="18" charset="0"/>
                                      </a:rPr>
                                      <m:t>𝐾</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𝑊𝑤</m:t>
                                    </m:r>
                                  </m:e>
                                  <m:sup>
                                    <m:r>
                                      <a:rPr lang="en-US" altLang="zh-TW" sz="2800" i="1">
                                        <a:latin typeface="Cambria Math" panose="02040503050406030204" pitchFamily="18" charset="0"/>
                                      </a:rPr>
                                      <m:t>𝐾</m:t>
                                    </m:r>
                                  </m:sup>
                                </m:sSup>
                              </m:e>
                            </m:mr>
                          </m:m>
                        </m:e>
                      </m:d>
                    </m:oMath>
                  </m:oMathPara>
                </a14:m>
                <a:endParaRPr lang="zh-TW" altLang="en-US" sz="28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4539898" y="5044758"/>
                <a:ext cx="4080925" cy="430887"/>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586160" y="5822218"/>
                <a:ext cx="32289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d>
                        <m:dPr>
                          <m:begChr m:val="["/>
                          <m:endChr m:val="]"/>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𝜆</m:t>
                              </m:r>
                            </m:e>
                            <m:sub>
                              <m:r>
                                <a:rPr lang="en-US" altLang="zh-TW" sz="2800" b="0" i="1" smtClean="0">
                                  <a:latin typeface="Cambria Math" panose="02040503050406030204" pitchFamily="18" charset="0"/>
                                </a:rPr>
                                <m:t>1</m:t>
                              </m:r>
                            </m:sub>
                          </m:sSub>
                          <m:m>
                            <m:mPr>
                              <m:mcs>
                                <m:mc>
                                  <m:mcPr>
                                    <m:count m:val="3"/>
                                    <m:mcJc m:val="center"/>
                                  </m:mcPr>
                                </m:mc>
                              </m:mcs>
                              <m:ctrlPr>
                                <a:rPr lang="en-US" altLang="zh-TW" sz="2800" i="1">
                                  <a:latin typeface="Cambria Math" panose="02040503050406030204" pitchFamily="18" charset="0"/>
                                </a:rPr>
                              </m:ctrlPr>
                            </m:mPr>
                            <m:mr>
                              <m:e>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𝑒</m:t>
                                    </m:r>
                                  </m:e>
                                  <m:sub>
                                    <m:r>
                                      <a:rPr lang="en-US" altLang="zh-TW" sz="2800" i="1">
                                        <a:latin typeface="Cambria Math" panose="02040503050406030204" pitchFamily="18" charset="0"/>
                                      </a:rPr>
                                      <m:t>1</m:t>
                                    </m:r>
                                  </m:sub>
                                </m:sSub>
                              </m:e>
                              <m:e>
                                <m:r>
                                  <a:rPr lang="en-US" altLang="zh-TW" sz="2800" i="1">
                                    <a:latin typeface="Cambria Math" panose="02040503050406030204" pitchFamily="18" charset="0"/>
                                    <a:ea typeface="Cambria Math" panose="02040503050406030204" pitchFamily="18" charset="0"/>
                                  </a:rPr>
                                  <m:t>⋯</m:t>
                                </m:r>
                              </m:e>
                              <m:e>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𝜆</m:t>
                                    </m:r>
                                  </m:e>
                                  <m:sub>
                                    <m:r>
                                      <a:rPr lang="en-US" altLang="zh-TW" sz="2800" b="0" i="1" smtClean="0">
                                        <a:latin typeface="Cambria Math" panose="02040503050406030204" pitchFamily="18" charset="0"/>
                                      </a:rPr>
                                      <m:t>𝐾</m:t>
                                    </m:r>
                                  </m:sub>
                                </m:sSub>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𝑒</m:t>
                                    </m:r>
                                  </m:e>
                                  <m:sub>
                                    <m:r>
                                      <a:rPr lang="en-US" altLang="zh-TW" sz="2800" b="0" i="1" smtClean="0">
                                        <a:latin typeface="Cambria Math" panose="02040503050406030204" pitchFamily="18" charset="0"/>
                                      </a:rPr>
                                      <m:t>𝐾</m:t>
                                    </m:r>
                                  </m:sub>
                                </m:sSub>
                              </m:e>
                            </m:mr>
                          </m:m>
                        </m:e>
                      </m:d>
                    </m:oMath>
                  </m:oMathPara>
                </a14:m>
                <a:endParaRPr lang="zh-TW" altLang="en-US" sz="28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586160" y="5822218"/>
                <a:ext cx="3228961" cy="430887"/>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3900738" y="5822218"/>
                <a:ext cx="70820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𝐷</m:t>
                      </m:r>
                    </m:oMath>
                  </m:oMathPara>
                </a14:m>
                <a:endParaRPr lang="zh-TW" altLang="en-US" sz="28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3900738" y="5822218"/>
                <a:ext cx="708207" cy="430887"/>
              </a:xfrm>
              <a:prstGeom prst="rect">
                <a:avLst/>
              </a:prstGeom>
              <a:blipFill>
                <a:blip r:embed="rId12"/>
                <a:stretch>
                  <a:fillRect/>
                </a:stretch>
              </a:blipFill>
            </p:spPr>
            <p:txBody>
              <a:bodyPr/>
              <a:lstStyle/>
              <a:p>
                <a:r>
                  <a:rPr lang="zh-TW" altLang="en-US">
                    <a:noFill/>
                  </a:rPr>
                  <a:t> </a:t>
                </a:r>
              </a:p>
            </p:txBody>
          </p:sp>
        </mc:Fallback>
      </mc:AlternateContent>
      <p:sp>
        <p:nvSpPr>
          <p:cNvPr id="18" name="文字方塊 17"/>
          <p:cNvSpPr txBox="1"/>
          <p:nvPr/>
        </p:nvSpPr>
        <p:spPr>
          <a:xfrm>
            <a:off x="4810573" y="5782235"/>
            <a:ext cx="2309362"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Diagonal matrix</a:t>
            </a:r>
            <a:endParaRPr lang="zh-TW" altLang="en-US" sz="2400" dirty="0"/>
          </a:p>
        </p:txBody>
      </p:sp>
      <p:grpSp>
        <p:nvGrpSpPr>
          <p:cNvPr id="22" name="群組 21"/>
          <p:cNvGrpSpPr/>
          <p:nvPr/>
        </p:nvGrpSpPr>
        <p:grpSpPr>
          <a:xfrm>
            <a:off x="3796270" y="350206"/>
            <a:ext cx="5040097" cy="2638989"/>
            <a:chOff x="3796270" y="350206"/>
            <a:chExt cx="5040097" cy="2638989"/>
          </a:xfrm>
        </p:grpSpPr>
        <p:pic>
          <p:nvPicPr>
            <p:cNvPr id="5" name="圖片 4"/>
            <p:cNvPicPr>
              <a:picLocks noChangeAspect="1"/>
            </p:cNvPicPr>
            <p:nvPr/>
          </p:nvPicPr>
          <p:blipFill>
            <a:blip r:embed="rId13"/>
            <a:stretch>
              <a:fillRect/>
            </a:stretch>
          </p:blipFill>
          <p:spPr>
            <a:xfrm>
              <a:off x="3796270" y="350206"/>
              <a:ext cx="5040097" cy="2638989"/>
            </a:xfrm>
            <a:prstGeom prst="rect">
              <a:avLst/>
            </a:prstGeom>
          </p:spPr>
        </p:pic>
        <p:sp>
          <p:nvSpPr>
            <p:cNvPr id="19" name="矩形 18"/>
            <p:cNvSpPr/>
            <p:nvPr/>
          </p:nvSpPr>
          <p:spPr>
            <a:xfrm>
              <a:off x="5965254" y="1877242"/>
              <a:ext cx="702128" cy="4530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dirty="0"/>
                <a:t>PCA</a:t>
              </a:r>
              <a:endParaRPr lang="zh-TW" altLang="en-US" sz="2400" dirty="0"/>
            </a:p>
          </p:txBody>
        </p:sp>
        <mc:AlternateContent xmlns:mc="http://schemas.openxmlformats.org/markup-compatibility/2006" xmlns:a14="http://schemas.microsoft.com/office/drawing/2010/main">
          <mc:Choice Requires="a14">
            <p:sp>
              <p:nvSpPr>
                <p:cNvPr id="20" name="文字方塊 19"/>
                <p:cNvSpPr txBox="1"/>
                <p:nvPr/>
              </p:nvSpPr>
              <p:spPr>
                <a:xfrm>
                  <a:off x="8372509" y="1249417"/>
                  <a:ext cx="3459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8372509" y="1249417"/>
                  <a:ext cx="345992" cy="369332"/>
                </a:xfrm>
                <a:prstGeom prst="rect">
                  <a:avLst/>
                </a:prstGeom>
                <a:blipFill>
                  <a:blip r:embed="rId14"/>
                  <a:stretch>
                    <a:fillRect l="-10526" r="-7018"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7322637" y="670364"/>
                  <a:ext cx="3531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7322637" y="670364"/>
                  <a:ext cx="353110" cy="369332"/>
                </a:xfrm>
                <a:prstGeom prst="rect">
                  <a:avLst/>
                </a:prstGeom>
                <a:blipFill>
                  <a:blip r:embed="rId15"/>
                  <a:stretch>
                    <a:fillRect l="-10345" r="-6897" b="-13115"/>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3" name="文字方塊 22"/>
              <p:cNvSpPr txBox="1"/>
              <p:nvPr/>
            </p:nvSpPr>
            <p:spPr>
              <a:xfrm>
                <a:off x="5792258" y="1249417"/>
                <a:ext cx="3649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5792258" y="1249417"/>
                <a:ext cx="364908" cy="369332"/>
              </a:xfrm>
              <a:prstGeom prst="rect">
                <a:avLst/>
              </a:prstGeom>
              <a:blipFill>
                <a:blip r:embed="rId16"/>
                <a:stretch>
                  <a:fillRect l="-10000" r="-833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698844" y="670364"/>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698844" y="670364"/>
                <a:ext cx="372025" cy="369332"/>
              </a:xfrm>
              <a:prstGeom prst="rect">
                <a:avLst/>
              </a:prstGeom>
              <a:blipFill>
                <a:blip r:embed="rId17"/>
                <a:stretch>
                  <a:fillRect l="-11475" r="-8197" b="-1311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8477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P spid="9" grpId="0"/>
      <p:bldP spid="10" grpId="0"/>
      <p:bldP spid="12" grpId="0"/>
      <p:bldP spid="13" grpId="0"/>
      <p:bldP spid="14" grpId="0"/>
      <p:bldP spid="15" grpId="0"/>
      <p:bldP spid="16" grpId="0"/>
      <p:bldP spid="17" grpId="0"/>
      <p:bldP spid="18" grpId="0" animBg="1"/>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End of Warning</a:t>
            </a:r>
            <a:endParaRPr lang="zh-TW" altLang="en-US" dirty="0">
              <a:solidFill>
                <a:srgbClr val="FF0000"/>
              </a:solidFill>
            </a:endParaRPr>
          </a:p>
        </p:txBody>
      </p:sp>
    </p:spTree>
    <p:extLst>
      <p:ext uri="{BB962C8B-B14F-4D97-AF65-F5344CB8AC3E}">
        <p14:creationId xmlns:p14="http://schemas.microsoft.com/office/powerpoint/2010/main" val="404234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圖片 65"/>
          <p:cNvPicPr>
            <a:picLocks noChangeAspect="1"/>
          </p:cNvPicPr>
          <p:nvPr/>
        </p:nvPicPr>
        <p:blipFill>
          <a:blip r:embed="rId3"/>
          <a:stretch>
            <a:fillRect/>
          </a:stretch>
        </p:blipFill>
        <p:spPr>
          <a:xfrm>
            <a:off x="4074773" y="1961808"/>
            <a:ext cx="1283531" cy="1291503"/>
          </a:xfrm>
          <a:prstGeom prst="rect">
            <a:avLst/>
          </a:prstGeom>
        </p:spPr>
      </p:pic>
      <p:sp>
        <p:nvSpPr>
          <p:cNvPr id="2" name="標題 1"/>
          <p:cNvSpPr>
            <a:spLocks noGrp="1"/>
          </p:cNvSpPr>
          <p:nvPr>
            <p:ph type="title"/>
          </p:nvPr>
        </p:nvSpPr>
        <p:spPr/>
        <p:txBody>
          <a:bodyPr/>
          <a:lstStyle/>
          <a:p>
            <a:r>
              <a:rPr lang="en-US" altLang="zh-TW" dirty="0"/>
              <a:t>PCA – Another Point of View</a:t>
            </a:r>
            <a:endParaRPr lang="zh-TW" altLang="en-US" dirty="0"/>
          </a:p>
        </p:txBody>
      </p:sp>
      <p:pic>
        <p:nvPicPr>
          <p:cNvPr id="5" name="圖片 4"/>
          <p:cNvPicPr>
            <a:picLocks noChangeAspect="1"/>
          </p:cNvPicPr>
          <p:nvPr/>
        </p:nvPicPr>
        <p:blipFill>
          <a:blip r:embed="rId4"/>
          <a:stretch>
            <a:fillRect/>
          </a:stretch>
        </p:blipFill>
        <p:spPr>
          <a:xfrm>
            <a:off x="837217" y="3288104"/>
            <a:ext cx="1556981" cy="1619890"/>
          </a:xfrm>
          <a:prstGeom prst="rect">
            <a:avLst/>
          </a:prstGeom>
        </p:spPr>
      </p:pic>
      <p:pic>
        <p:nvPicPr>
          <p:cNvPr id="9" name="圖片 8"/>
          <p:cNvPicPr>
            <a:picLocks noChangeAspect="1"/>
          </p:cNvPicPr>
          <p:nvPr/>
        </p:nvPicPr>
        <p:blipFill>
          <a:blip r:embed="rId5"/>
          <a:stretch>
            <a:fillRect/>
          </a:stretch>
        </p:blipFill>
        <p:spPr>
          <a:xfrm>
            <a:off x="3053068" y="3361797"/>
            <a:ext cx="1638300" cy="1514475"/>
          </a:xfrm>
          <a:prstGeom prst="rect">
            <a:avLst/>
          </a:prstGeom>
        </p:spPr>
      </p:pic>
      <p:pic>
        <p:nvPicPr>
          <p:cNvPr id="10" name="圖片 9"/>
          <p:cNvPicPr>
            <a:picLocks noChangeAspect="1"/>
          </p:cNvPicPr>
          <p:nvPr/>
        </p:nvPicPr>
        <p:blipFill>
          <a:blip r:embed="rId3"/>
          <a:stretch>
            <a:fillRect/>
          </a:stretch>
        </p:blipFill>
        <p:spPr>
          <a:xfrm>
            <a:off x="4941861" y="3346467"/>
            <a:ext cx="1533525" cy="1543050"/>
          </a:xfrm>
          <a:prstGeom prst="rect">
            <a:avLst/>
          </a:prstGeom>
        </p:spPr>
      </p:pic>
      <p:pic>
        <p:nvPicPr>
          <p:cNvPr id="11" name="圖片 10"/>
          <p:cNvPicPr>
            <a:picLocks noChangeAspect="1"/>
          </p:cNvPicPr>
          <p:nvPr/>
        </p:nvPicPr>
        <p:blipFill>
          <a:blip r:embed="rId6"/>
          <a:stretch>
            <a:fillRect/>
          </a:stretch>
        </p:blipFill>
        <p:spPr>
          <a:xfrm>
            <a:off x="6876004" y="3375042"/>
            <a:ext cx="1552575" cy="1514475"/>
          </a:xfrm>
          <a:prstGeom prst="rect">
            <a:avLst/>
          </a:prstGeom>
        </p:spPr>
      </p:pic>
      <mc:AlternateContent xmlns:mc="http://schemas.openxmlformats.org/markup-compatibility/2006" xmlns:a14="http://schemas.microsoft.com/office/drawing/2010/main">
        <mc:Choice Requires="a14">
          <p:sp>
            <p:nvSpPr>
              <p:cNvPr id="12" name="文字方塊 11"/>
              <p:cNvSpPr txBox="1"/>
              <p:nvPr/>
            </p:nvSpPr>
            <p:spPr>
              <a:xfrm>
                <a:off x="2423318" y="3870669"/>
                <a:ext cx="730083"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oMath>
                  </m:oMathPara>
                </a14:m>
                <a:endParaRPr lang="zh-TW" altLang="en-US" sz="28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423318" y="3870669"/>
                <a:ext cx="730083" cy="523220"/>
              </a:xfrm>
              <a:prstGeom prst="rect">
                <a:avLst/>
              </a:prstGeom>
              <a:blipFill>
                <a:blip r:embed="rId7"/>
                <a:stretch>
                  <a:fillRect/>
                </a:stretch>
              </a:blipFill>
            </p:spPr>
            <p:txBody>
              <a:bodyPr/>
              <a:lstStyle/>
              <a:p>
                <a:r>
                  <a:rPr lang="zh-TW" altLang="en-US">
                    <a:noFill/>
                  </a:rPr>
                  <a:t> </a:t>
                </a:r>
              </a:p>
            </p:txBody>
          </p:sp>
        </mc:Fallback>
      </mc:AlternateContent>
      <p:sp>
        <p:nvSpPr>
          <p:cNvPr id="13" name="文字方塊 12"/>
          <p:cNvSpPr txBox="1"/>
          <p:nvPr/>
        </p:nvSpPr>
        <p:spPr>
          <a:xfrm>
            <a:off x="4376511" y="3870669"/>
            <a:ext cx="730083"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4" name="文字方塊 13"/>
          <p:cNvSpPr txBox="1"/>
          <p:nvPr/>
        </p:nvSpPr>
        <p:spPr>
          <a:xfrm>
            <a:off x="6310654" y="3870669"/>
            <a:ext cx="730083"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36" name="群組 35"/>
          <p:cNvGrpSpPr/>
          <p:nvPr/>
        </p:nvGrpSpPr>
        <p:grpSpPr>
          <a:xfrm>
            <a:off x="1311124" y="1961808"/>
            <a:ext cx="7682646" cy="1325181"/>
            <a:chOff x="782948" y="4490093"/>
            <a:chExt cx="7682646" cy="1325181"/>
          </a:xfrm>
        </p:grpSpPr>
        <p:pic>
          <p:nvPicPr>
            <p:cNvPr id="37" name="圖片 36"/>
            <p:cNvPicPr>
              <a:picLocks noChangeAspect="1"/>
            </p:cNvPicPr>
            <p:nvPr/>
          </p:nvPicPr>
          <p:blipFill>
            <a:blip r:embed="rId5"/>
            <a:stretch>
              <a:fillRect/>
            </a:stretch>
          </p:blipFill>
          <p:spPr>
            <a:xfrm>
              <a:off x="782948" y="4490093"/>
              <a:ext cx="1395776" cy="1290281"/>
            </a:xfrm>
            <a:prstGeom prst="rect">
              <a:avLst/>
            </a:prstGeom>
          </p:spPr>
        </p:pic>
        <p:pic>
          <p:nvPicPr>
            <p:cNvPr id="39" name="圖片 38"/>
            <p:cNvPicPr>
              <a:picLocks noChangeAspect="1"/>
            </p:cNvPicPr>
            <p:nvPr/>
          </p:nvPicPr>
          <p:blipFill>
            <a:blip r:embed="rId6"/>
            <a:stretch>
              <a:fillRect/>
            </a:stretch>
          </p:blipFill>
          <p:spPr>
            <a:xfrm>
              <a:off x="6227277" y="4549716"/>
              <a:ext cx="1297396" cy="1265558"/>
            </a:xfrm>
            <a:prstGeom prst="rect">
              <a:avLst/>
            </a:prstGeom>
          </p:spPr>
        </p:pic>
        <p:pic>
          <p:nvPicPr>
            <p:cNvPr id="40" name="圖片 39"/>
            <p:cNvPicPr>
              <a:picLocks noChangeAspect="1"/>
            </p:cNvPicPr>
            <p:nvPr/>
          </p:nvPicPr>
          <p:blipFill>
            <a:blip r:embed="rId8"/>
            <a:stretch>
              <a:fillRect/>
            </a:stretch>
          </p:blipFill>
          <p:spPr>
            <a:xfrm>
              <a:off x="2230183" y="4531333"/>
              <a:ext cx="1323975" cy="1257300"/>
            </a:xfrm>
            <a:prstGeom prst="rect">
              <a:avLst/>
            </a:prstGeom>
          </p:spPr>
        </p:pic>
        <p:pic>
          <p:nvPicPr>
            <p:cNvPr id="41" name="圖片 40"/>
            <p:cNvPicPr>
              <a:picLocks noChangeAspect="1"/>
            </p:cNvPicPr>
            <p:nvPr/>
          </p:nvPicPr>
          <p:blipFill>
            <a:blip r:embed="rId9"/>
            <a:stretch>
              <a:fillRect/>
            </a:stretch>
          </p:blipFill>
          <p:spPr>
            <a:xfrm>
              <a:off x="4925270" y="4507854"/>
              <a:ext cx="1325524" cy="1257299"/>
            </a:xfrm>
            <a:prstGeom prst="rect">
              <a:avLst/>
            </a:prstGeom>
          </p:spPr>
        </p:pic>
        <p:sp>
          <p:nvSpPr>
            <p:cNvPr id="42" name="文字方塊 41"/>
            <p:cNvSpPr txBox="1"/>
            <p:nvPr/>
          </p:nvSpPr>
          <p:spPr>
            <a:xfrm>
              <a:off x="7524673" y="4972082"/>
              <a:ext cx="940921" cy="523220"/>
            </a:xfrm>
            <a:prstGeom prst="rect">
              <a:avLst/>
            </a:prstGeom>
            <a:noFill/>
          </p:spPr>
          <p:txBody>
            <a:bodyPr wrap="square" rtlCol="0">
              <a:spAutoFit/>
            </a:bodyPr>
            <a:lstStyle/>
            <a:p>
              <a:r>
                <a:rPr lang="en-US" altLang="zh-TW" sz="2800" b="1" dirty="0"/>
                <a:t>…….</a:t>
              </a:r>
              <a:endParaRPr lang="zh-TW" altLang="en-US" sz="2800" b="1" dirty="0"/>
            </a:p>
          </p:txBody>
        </p:sp>
        <p:sp>
          <p:nvSpPr>
            <p:cNvPr id="43" name="文字方塊 42"/>
            <p:cNvSpPr txBox="1"/>
            <p:nvPr/>
          </p:nvSpPr>
          <p:spPr>
            <a:xfrm>
              <a:off x="1256994" y="5233692"/>
              <a:ext cx="1103312" cy="461665"/>
            </a:xfrm>
            <a:prstGeom prst="rect">
              <a:avLst/>
            </a:prstGeom>
            <a:noFill/>
          </p:spPr>
          <p:txBody>
            <a:bodyPr wrap="square" rtlCol="0">
              <a:spAutoFit/>
            </a:bodyPr>
            <a:lstStyle/>
            <a:p>
              <a:pPr algn="ctr"/>
              <a:r>
                <a:rPr lang="en-US" altLang="zh-TW" sz="2400" dirty="0"/>
                <a:t>u</a:t>
              </a:r>
              <a:r>
                <a:rPr lang="en-US" altLang="zh-TW" sz="2400" baseline="30000" dirty="0"/>
                <a:t>1</a:t>
              </a:r>
              <a:endParaRPr lang="zh-TW" altLang="en-US" sz="2400" baseline="30000" dirty="0"/>
            </a:p>
          </p:txBody>
        </p:sp>
        <p:sp>
          <p:nvSpPr>
            <p:cNvPr id="44" name="文字方塊 43"/>
            <p:cNvSpPr txBox="1"/>
            <p:nvPr/>
          </p:nvSpPr>
          <p:spPr>
            <a:xfrm>
              <a:off x="2644555" y="5249612"/>
              <a:ext cx="1103312" cy="461665"/>
            </a:xfrm>
            <a:prstGeom prst="rect">
              <a:avLst/>
            </a:prstGeom>
            <a:noFill/>
          </p:spPr>
          <p:txBody>
            <a:bodyPr wrap="square" rtlCol="0">
              <a:spAutoFit/>
            </a:bodyPr>
            <a:lstStyle/>
            <a:p>
              <a:pPr algn="ctr"/>
              <a:r>
                <a:rPr lang="en-US" altLang="zh-TW" sz="2400" dirty="0"/>
                <a:t>u</a:t>
              </a:r>
              <a:r>
                <a:rPr lang="en-US" altLang="zh-TW" sz="2400" baseline="30000" dirty="0"/>
                <a:t>2</a:t>
              </a:r>
              <a:endParaRPr lang="zh-TW" altLang="en-US" sz="2400" baseline="30000" dirty="0"/>
            </a:p>
          </p:txBody>
        </p:sp>
        <p:sp>
          <p:nvSpPr>
            <p:cNvPr id="45" name="文字方塊 44"/>
            <p:cNvSpPr txBox="1"/>
            <p:nvPr/>
          </p:nvSpPr>
          <p:spPr>
            <a:xfrm>
              <a:off x="3975631" y="5264469"/>
              <a:ext cx="1103312" cy="461665"/>
            </a:xfrm>
            <a:prstGeom prst="rect">
              <a:avLst/>
            </a:prstGeom>
            <a:noFill/>
          </p:spPr>
          <p:txBody>
            <a:bodyPr wrap="square" rtlCol="0">
              <a:spAutoFit/>
            </a:bodyPr>
            <a:lstStyle/>
            <a:p>
              <a:pPr algn="ctr"/>
              <a:r>
                <a:rPr lang="en-US" altLang="zh-TW" sz="2400" dirty="0"/>
                <a:t>u</a:t>
              </a:r>
              <a:r>
                <a:rPr lang="en-US" altLang="zh-TW" sz="2400" baseline="30000" dirty="0"/>
                <a:t>3</a:t>
              </a:r>
              <a:endParaRPr lang="zh-TW" altLang="en-US" sz="2400" baseline="30000" dirty="0"/>
            </a:p>
          </p:txBody>
        </p:sp>
        <p:sp>
          <p:nvSpPr>
            <p:cNvPr id="46" name="文字方塊 45"/>
            <p:cNvSpPr txBox="1"/>
            <p:nvPr/>
          </p:nvSpPr>
          <p:spPr>
            <a:xfrm>
              <a:off x="5415473" y="5293101"/>
              <a:ext cx="1103312" cy="461665"/>
            </a:xfrm>
            <a:prstGeom prst="rect">
              <a:avLst/>
            </a:prstGeom>
            <a:noFill/>
          </p:spPr>
          <p:txBody>
            <a:bodyPr wrap="square" rtlCol="0">
              <a:spAutoFit/>
            </a:bodyPr>
            <a:lstStyle/>
            <a:p>
              <a:pPr algn="ctr"/>
              <a:r>
                <a:rPr lang="en-US" altLang="zh-TW" sz="2400" dirty="0"/>
                <a:t>u</a:t>
              </a:r>
              <a:r>
                <a:rPr lang="en-US" altLang="zh-TW" sz="2400" baseline="30000" dirty="0"/>
                <a:t>4</a:t>
              </a:r>
              <a:endParaRPr lang="zh-TW" altLang="en-US" sz="2400" baseline="30000" dirty="0"/>
            </a:p>
          </p:txBody>
        </p:sp>
        <p:sp>
          <p:nvSpPr>
            <p:cNvPr id="47" name="文字方塊 46"/>
            <p:cNvSpPr txBox="1"/>
            <p:nvPr/>
          </p:nvSpPr>
          <p:spPr>
            <a:xfrm>
              <a:off x="6646781" y="5293100"/>
              <a:ext cx="1103312" cy="461665"/>
            </a:xfrm>
            <a:prstGeom prst="rect">
              <a:avLst/>
            </a:prstGeom>
            <a:noFill/>
          </p:spPr>
          <p:txBody>
            <a:bodyPr wrap="square" rtlCol="0">
              <a:spAutoFit/>
            </a:bodyPr>
            <a:lstStyle/>
            <a:p>
              <a:pPr algn="ctr"/>
              <a:r>
                <a:rPr lang="en-US" altLang="zh-TW" sz="2400" dirty="0"/>
                <a:t>u</a:t>
              </a:r>
              <a:r>
                <a:rPr lang="en-US" altLang="zh-TW" sz="2400" baseline="30000" dirty="0"/>
                <a:t>5</a:t>
              </a:r>
              <a:endParaRPr lang="zh-TW" altLang="en-US" sz="2400" baseline="30000" dirty="0"/>
            </a:p>
          </p:txBody>
        </p:sp>
      </p:grpSp>
      <mc:AlternateContent xmlns:mc="http://schemas.openxmlformats.org/markup-compatibility/2006" xmlns:a14="http://schemas.microsoft.com/office/drawing/2010/main">
        <mc:Choice Requires="a14">
          <p:sp>
            <p:nvSpPr>
              <p:cNvPr id="58" name="文字方塊 57"/>
              <p:cNvSpPr txBox="1"/>
              <p:nvPr/>
            </p:nvSpPr>
            <p:spPr>
              <a:xfrm>
                <a:off x="690079" y="5168585"/>
                <a:ext cx="592204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r>
                        <a:rPr lang="zh-TW" altLang="en-US" sz="2800" i="1">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𝑐</m:t>
                          </m:r>
                        </m:e>
                        <m:sub>
                          <m:r>
                            <a:rPr lang="en-US" altLang="zh-TW" sz="2800" b="0" i="1" smtClean="0">
                              <a:latin typeface="Cambria Math" panose="02040503050406030204" pitchFamily="18" charset="0"/>
                            </a:rPr>
                            <m:t>1</m:t>
                          </m:r>
                        </m:sub>
                      </m:sSub>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𝑢</m:t>
                          </m:r>
                        </m:e>
                        <m:sup>
                          <m:r>
                            <a:rPr lang="en-US" altLang="zh-TW" sz="2800" b="0" i="1" smtClean="0">
                              <a:latin typeface="Cambria Math" panose="02040503050406030204" pitchFamily="18" charset="0"/>
                            </a:rPr>
                            <m:t>1</m:t>
                          </m:r>
                        </m:sup>
                      </m:sSup>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a:rPr lang="en-US" altLang="zh-TW" sz="2800" b="0" i="1" smtClean="0">
                              <a:latin typeface="Cambria Math" panose="02040503050406030204" pitchFamily="18" charset="0"/>
                            </a:rPr>
                            <m:t>2</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2</m:t>
                          </m:r>
                        </m:sup>
                      </m:sSup>
                      <m:r>
                        <a:rPr lang="en-US" altLang="zh-TW" sz="2800" b="0" i="1" smtClean="0">
                          <a:latin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m:rPr>
                              <m:sty m:val="p"/>
                            </m:rPr>
                            <a:rPr lang="en-US" altLang="zh-TW" sz="2800" i="1">
                              <a:latin typeface="Cambria Math" panose="02040503050406030204" pitchFamily="18" charset="0"/>
                            </a:rPr>
                            <m:t>K</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𝐾</m:t>
                          </m:r>
                        </m:sup>
                      </m:sSup>
                      <m:r>
                        <a:rPr lang="en-US" altLang="zh-TW" sz="2800" b="0" i="1" smtClean="0">
                          <a:latin typeface="Cambria Math" panose="02040503050406030204" pitchFamily="18" charset="0"/>
                        </a:rPr>
                        <m:t>+</m:t>
                      </m:r>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𝑥</m:t>
                          </m:r>
                        </m:e>
                      </m:acc>
                    </m:oMath>
                  </m:oMathPara>
                </a14:m>
                <a:endParaRPr lang="zh-TW" altLang="en-US" sz="28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690079" y="5168585"/>
                <a:ext cx="5922044" cy="430887"/>
              </a:xfrm>
              <a:prstGeom prst="rect">
                <a:avLst/>
              </a:prstGeom>
              <a:blipFill>
                <a:blip r:embed="rId11"/>
                <a:stretch>
                  <a:fillRect/>
                </a:stretch>
              </a:blipFill>
            </p:spPr>
            <p:txBody>
              <a:bodyPr/>
              <a:lstStyle/>
              <a:p>
                <a:r>
                  <a:rPr lang="zh-TW" altLang="en-US">
                    <a:noFill/>
                  </a:rPr>
                  <a:t> </a:t>
                </a:r>
              </a:p>
            </p:txBody>
          </p:sp>
        </mc:Fallback>
      </mc:AlternateContent>
      <p:sp>
        <p:nvSpPr>
          <p:cNvPr id="59" name="文字方塊 58"/>
          <p:cNvSpPr txBox="1"/>
          <p:nvPr/>
        </p:nvSpPr>
        <p:spPr>
          <a:xfrm>
            <a:off x="474495" y="5645557"/>
            <a:ext cx="1597720" cy="830997"/>
          </a:xfrm>
          <a:prstGeom prst="rect">
            <a:avLst/>
          </a:prstGeom>
          <a:noFill/>
        </p:spPr>
        <p:txBody>
          <a:bodyPr wrap="square" rtlCol="0">
            <a:spAutoFit/>
          </a:bodyPr>
          <a:lstStyle/>
          <a:p>
            <a:r>
              <a:rPr lang="en-US" altLang="zh-TW" sz="2400" dirty="0"/>
              <a:t>Pixels in a digit image</a:t>
            </a:r>
            <a:endParaRPr lang="zh-TW" altLang="en-US" sz="2400" dirty="0"/>
          </a:p>
        </p:txBody>
      </p:sp>
      <p:sp>
        <p:nvSpPr>
          <p:cNvPr id="60" name="文字方塊 59"/>
          <p:cNvSpPr txBox="1"/>
          <p:nvPr/>
        </p:nvSpPr>
        <p:spPr>
          <a:xfrm>
            <a:off x="2416199" y="6061055"/>
            <a:ext cx="2922913" cy="461665"/>
          </a:xfrm>
          <a:prstGeom prst="rect">
            <a:avLst/>
          </a:prstGeom>
          <a:noFill/>
        </p:spPr>
        <p:txBody>
          <a:bodyPr wrap="square" rtlCol="0">
            <a:spAutoFit/>
          </a:bodyPr>
          <a:lstStyle/>
          <a:p>
            <a:pPr algn="ctr"/>
            <a:r>
              <a:rPr lang="en-US" altLang="zh-TW" sz="2400" dirty="0"/>
              <a:t>component</a:t>
            </a:r>
            <a:endParaRPr lang="zh-TW" altLang="en-US" sz="2400" dirty="0"/>
          </a:p>
        </p:txBody>
      </p:sp>
      <p:cxnSp>
        <p:nvCxnSpPr>
          <p:cNvPr id="61" name="直線單箭頭接點 60"/>
          <p:cNvCxnSpPr/>
          <p:nvPr/>
        </p:nvCxnSpPr>
        <p:spPr>
          <a:xfrm>
            <a:off x="2267049" y="5620057"/>
            <a:ext cx="860256" cy="5214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a:off x="3372494" y="5600587"/>
            <a:ext cx="280140" cy="5214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flipH="1">
            <a:off x="4304049" y="5585020"/>
            <a:ext cx="826580" cy="53699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文字方塊 63"/>
              <p:cNvSpPr txBox="1"/>
              <p:nvPr/>
            </p:nvSpPr>
            <p:spPr>
              <a:xfrm>
                <a:off x="6421654" y="4993774"/>
                <a:ext cx="739946" cy="15874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𝑐</m:t>
                                  </m:r>
                                </m:e>
                                <m:sub>
                                  <m:r>
                                    <a:rPr lang="en-US" altLang="zh-TW" sz="2800" b="0" i="1" smtClean="0">
                                      <a:latin typeface="Cambria Math" panose="02040503050406030204" pitchFamily="18" charset="0"/>
                                    </a:rPr>
                                    <m:t>1</m:t>
                                  </m:r>
                                </m:sub>
                              </m:sSub>
                            </m:e>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a:rPr lang="en-US" altLang="zh-TW" sz="2800" b="0" i="1" smtClean="0">
                                      <a:latin typeface="Cambria Math" panose="02040503050406030204" pitchFamily="18" charset="0"/>
                                    </a:rPr>
                                    <m:t>2</m:t>
                                  </m:r>
                                </m:sub>
                              </m:sSub>
                            </m:e>
                            <m:e>
                              <m:r>
                                <a:rPr lang="zh-TW" altLang="en-US" sz="2800" i="1" smtClean="0">
                                  <a:latin typeface="Cambria Math" panose="02040503050406030204" pitchFamily="18" charset="0"/>
                                </a:rPr>
                                <m:t>⋮</m:t>
                              </m:r>
                            </m:e>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m:rPr>
                                      <m:sty m:val="p"/>
                                    </m:rPr>
                                    <a:rPr lang="en-US" altLang="zh-TW" sz="2800" i="1">
                                      <a:latin typeface="Cambria Math" panose="02040503050406030204" pitchFamily="18" charset="0"/>
                                    </a:rPr>
                                    <m:t>K</m:t>
                                  </m:r>
                                </m:sub>
                              </m:sSub>
                            </m:e>
                          </m:eqArr>
                        </m:e>
                      </m:d>
                    </m:oMath>
                  </m:oMathPara>
                </a14:m>
                <a:endParaRPr lang="zh-TW" altLang="en-US" sz="2800" dirty="0"/>
              </a:p>
            </p:txBody>
          </p:sp>
        </mc:Choice>
        <mc:Fallback xmlns="">
          <p:sp>
            <p:nvSpPr>
              <p:cNvPr id="64" name="文字方塊 63"/>
              <p:cNvSpPr txBox="1">
                <a:spLocks noRot="1" noChangeAspect="1" noMove="1" noResize="1" noEditPoints="1" noAdjustHandles="1" noChangeArrowheads="1" noChangeShapeType="1" noTextEdit="1"/>
              </p:cNvSpPr>
              <p:nvPr/>
            </p:nvSpPr>
            <p:spPr>
              <a:xfrm>
                <a:off x="6421654" y="4993774"/>
                <a:ext cx="739946" cy="1587422"/>
              </a:xfrm>
              <a:prstGeom prst="rect">
                <a:avLst/>
              </a:prstGeom>
              <a:blipFill>
                <a:blip r:embed="rId12"/>
                <a:stretch>
                  <a:fillRect/>
                </a:stretch>
              </a:blipFill>
            </p:spPr>
            <p:txBody>
              <a:bodyPr/>
              <a:lstStyle/>
              <a:p>
                <a:r>
                  <a:rPr lang="zh-TW" altLang="en-US">
                    <a:noFill/>
                  </a:rPr>
                  <a:t> </a:t>
                </a:r>
              </a:p>
            </p:txBody>
          </p:sp>
        </mc:Fallback>
      </mc:AlternateContent>
      <p:sp>
        <p:nvSpPr>
          <p:cNvPr id="65" name="文字方塊 64"/>
          <p:cNvSpPr txBox="1"/>
          <p:nvPr/>
        </p:nvSpPr>
        <p:spPr>
          <a:xfrm>
            <a:off x="7099590" y="5371986"/>
            <a:ext cx="1877378" cy="830997"/>
          </a:xfrm>
          <a:prstGeom prst="rect">
            <a:avLst/>
          </a:prstGeom>
          <a:noFill/>
        </p:spPr>
        <p:txBody>
          <a:bodyPr wrap="square" rtlCol="0">
            <a:spAutoFit/>
          </a:bodyPr>
          <a:lstStyle/>
          <a:p>
            <a:r>
              <a:rPr lang="en-US" altLang="zh-TW" sz="2400" dirty="0"/>
              <a:t>Represent a digit image</a:t>
            </a:r>
            <a:endParaRPr lang="zh-TW" altLang="en-US" sz="2400" dirty="0"/>
          </a:p>
        </p:txBody>
      </p:sp>
      <p:sp>
        <p:nvSpPr>
          <p:cNvPr id="3" name="文字方塊 2"/>
          <p:cNvSpPr txBox="1"/>
          <p:nvPr/>
        </p:nvSpPr>
        <p:spPr>
          <a:xfrm>
            <a:off x="284086" y="1505550"/>
            <a:ext cx="2672621" cy="461665"/>
          </a:xfrm>
          <a:prstGeom prst="rect">
            <a:avLst/>
          </a:prstGeom>
          <a:noFill/>
        </p:spPr>
        <p:txBody>
          <a:bodyPr wrap="square" rtlCol="0">
            <a:spAutoFit/>
          </a:bodyPr>
          <a:lstStyle/>
          <a:p>
            <a:r>
              <a:rPr lang="en-US" altLang="zh-TW" sz="2400" dirty="0"/>
              <a:t>Basic Component:</a:t>
            </a:r>
            <a:endParaRPr lang="zh-TW" altLang="en-US" sz="2400" dirty="0"/>
          </a:p>
        </p:txBody>
      </p:sp>
      <p:sp>
        <p:nvSpPr>
          <p:cNvPr id="8" name="文字方塊 7"/>
          <p:cNvSpPr txBox="1"/>
          <p:nvPr/>
        </p:nvSpPr>
        <p:spPr>
          <a:xfrm>
            <a:off x="2139332" y="2085945"/>
            <a:ext cx="42625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1</a:t>
            </a:r>
            <a:endParaRPr lang="zh-TW" altLang="en-US" sz="2400" dirty="0"/>
          </a:p>
        </p:txBody>
      </p:sp>
      <p:sp>
        <p:nvSpPr>
          <p:cNvPr id="35" name="文字方塊 34"/>
          <p:cNvSpPr txBox="1"/>
          <p:nvPr/>
        </p:nvSpPr>
        <p:spPr>
          <a:xfrm>
            <a:off x="3603629" y="2075387"/>
            <a:ext cx="342172" cy="46706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0</a:t>
            </a:r>
            <a:endParaRPr lang="zh-TW" altLang="en-US" sz="2400" dirty="0"/>
          </a:p>
        </p:txBody>
      </p:sp>
      <p:sp>
        <p:nvSpPr>
          <p:cNvPr id="48" name="文字方塊 47"/>
          <p:cNvSpPr txBox="1"/>
          <p:nvPr/>
        </p:nvSpPr>
        <p:spPr>
          <a:xfrm>
            <a:off x="4904074" y="2083087"/>
            <a:ext cx="342172" cy="46706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1</a:t>
            </a:r>
            <a:endParaRPr lang="zh-TW" altLang="en-US" sz="2400" dirty="0"/>
          </a:p>
        </p:txBody>
      </p:sp>
      <p:sp>
        <p:nvSpPr>
          <p:cNvPr id="49" name="文字方塊 48"/>
          <p:cNvSpPr txBox="1"/>
          <p:nvPr/>
        </p:nvSpPr>
        <p:spPr>
          <a:xfrm>
            <a:off x="6304211" y="2074927"/>
            <a:ext cx="342172" cy="46706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0</a:t>
            </a:r>
            <a:endParaRPr lang="zh-TW" altLang="en-US" sz="2400" dirty="0"/>
          </a:p>
        </p:txBody>
      </p:sp>
      <p:sp>
        <p:nvSpPr>
          <p:cNvPr id="50" name="文字方塊 49"/>
          <p:cNvSpPr txBox="1"/>
          <p:nvPr/>
        </p:nvSpPr>
        <p:spPr>
          <a:xfrm>
            <a:off x="7606218" y="2083087"/>
            <a:ext cx="342172" cy="46706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1</a:t>
            </a:r>
            <a:endParaRPr lang="zh-TW" altLang="en-US" sz="2400" dirty="0"/>
          </a:p>
        </p:txBody>
      </p:sp>
      <mc:AlternateContent xmlns:mc="http://schemas.openxmlformats.org/markup-compatibility/2006" xmlns:a14="http://schemas.microsoft.com/office/drawing/2010/main">
        <mc:Choice Requires="a14">
          <p:sp>
            <p:nvSpPr>
              <p:cNvPr id="51" name="文字方塊 50"/>
              <p:cNvSpPr txBox="1"/>
              <p:nvPr/>
            </p:nvSpPr>
            <p:spPr>
              <a:xfrm>
                <a:off x="310666" y="3063475"/>
                <a:ext cx="454292" cy="20590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i="1" smtClean="0">
                                  <a:latin typeface="Cambria Math" panose="02040503050406030204" pitchFamily="18" charset="0"/>
                                </a:rPr>
                                <m:t>1</m:t>
                              </m:r>
                            </m:e>
                            <m:e>
                              <m:r>
                                <a:rPr lang="en-US" altLang="zh-TW" sz="2400" i="1" smtClean="0">
                                  <a:latin typeface="Cambria Math" panose="02040503050406030204" pitchFamily="18" charset="0"/>
                                </a:rPr>
                                <m:t>0</m:t>
                              </m:r>
                            </m:e>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ea typeface="Cambria Math" panose="02040503050406030204" pitchFamily="18" charset="0"/>
                                </a:rPr>
                                <m:t>⋮</m:t>
                              </m:r>
                            </m:e>
                          </m:eqArr>
                        </m:e>
                      </m:d>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310666" y="3063475"/>
                <a:ext cx="454292" cy="2059025"/>
              </a:xfrm>
              <a:prstGeom prst="rect">
                <a:avLst/>
              </a:prstGeom>
              <a:blipFill>
                <a:blip r:embed="rId13"/>
                <a:stretch>
                  <a:fillRect/>
                </a:stretch>
              </a:blipFill>
            </p:spPr>
            <p:txBody>
              <a:bodyPr/>
              <a:lstStyle/>
              <a:p>
                <a:r>
                  <a:rPr lang="zh-TW" altLang="en-US">
                    <a:noFill/>
                  </a:rPr>
                  <a:t> </a:t>
                </a:r>
              </a:p>
            </p:txBody>
          </p:sp>
        </mc:Fallback>
      </mc:AlternateContent>
      <p:sp>
        <p:nvSpPr>
          <p:cNvPr id="52" name="文字方塊 51"/>
          <p:cNvSpPr txBox="1"/>
          <p:nvPr/>
        </p:nvSpPr>
        <p:spPr>
          <a:xfrm>
            <a:off x="3976324" y="4302590"/>
            <a:ext cx="522035"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u</a:t>
            </a:r>
            <a:r>
              <a:rPr lang="en-US" altLang="zh-TW" sz="2400" baseline="30000" dirty="0"/>
              <a:t>1</a:t>
            </a:r>
            <a:endParaRPr lang="zh-TW" altLang="en-US" sz="2400" baseline="30000" dirty="0"/>
          </a:p>
        </p:txBody>
      </p:sp>
      <p:sp>
        <p:nvSpPr>
          <p:cNvPr id="53" name="文字方塊 52"/>
          <p:cNvSpPr txBox="1"/>
          <p:nvPr/>
        </p:nvSpPr>
        <p:spPr>
          <a:xfrm>
            <a:off x="5811113" y="4302591"/>
            <a:ext cx="518591"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u</a:t>
            </a:r>
            <a:r>
              <a:rPr lang="en-US" altLang="zh-TW" sz="2400" baseline="30000" dirty="0"/>
              <a:t>3</a:t>
            </a:r>
            <a:endParaRPr lang="zh-TW" altLang="en-US" sz="2400" baseline="30000" dirty="0"/>
          </a:p>
        </p:txBody>
      </p:sp>
      <p:sp>
        <p:nvSpPr>
          <p:cNvPr id="54" name="文字方塊 53"/>
          <p:cNvSpPr txBox="1"/>
          <p:nvPr/>
        </p:nvSpPr>
        <p:spPr>
          <a:xfrm>
            <a:off x="7831072" y="4286481"/>
            <a:ext cx="447197"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u</a:t>
            </a:r>
            <a:r>
              <a:rPr lang="en-US" altLang="zh-TW" sz="2400" baseline="30000" dirty="0"/>
              <a:t>5</a:t>
            </a:r>
            <a:endParaRPr lang="zh-TW" altLang="en-US" sz="2400" baseline="30000" dirty="0"/>
          </a:p>
        </p:txBody>
      </p:sp>
      <p:sp>
        <p:nvSpPr>
          <p:cNvPr id="55" name="文字方塊 54"/>
          <p:cNvSpPr txBox="1"/>
          <p:nvPr/>
        </p:nvSpPr>
        <p:spPr>
          <a:xfrm>
            <a:off x="2758359" y="3443021"/>
            <a:ext cx="52203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1x</a:t>
            </a:r>
            <a:endParaRPr lang="zh-TW" altLang="en-US" sz="2400" baseline="30000" dirty="0"/>
          </a:p>
        </p:txBody>
      </p:sp>
      <p:sp>
        <p:nvSpPr>
          <p:cNvPr id="56" name="文字方塊 55"/>
          <p:cNvSpPr txBox="1"/>
          <p:nvPr/>
        </p:nvSpPr>
        <p:spPr>
          <a:xfrm>
            <a:off x="4741552" y="3432645"/>
            <a:ext cx="52203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1x</a:t>
            </a:r>
            <a:endParaRPr lang="zh-TW" altLang="en-US" sz="2400" baseline="30000" dirty="0"/>
          </a:p>
        </p:txBody>
      </p:sp>
      <p:sp>
        <p:nvSpPr>
          <p:cNvPr id="57" name="文字方塊 56"/>
          <p:cNvSpPr txBox="1"/>
          <p:nvPr/>
        </p:nvSpPr>
        <p:spPr>
          <a:xfrm>
            <a:off x="6675695" y="3425209"/>
            <a:ext cx="52203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1x</a:t>
            </a:r>
            <a:endParaRPr lang="zh-TW" altLang="en-US" sz="2400" baseline="30000" dirty="0"/>
          </a:p>
        </p:txBody>
      </p:sp>
    </p:spTree>
    <p:extLst>
      <p:ext uri="{BB962C8B-B14F-4D97-AF65-F5344CB8AC3E}">
        <p14:creationId xmlns:p14="http://schemas.microsoft.com/office/powerpoint/2010/main" val="314418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58" grpId="0"/>
      <p:bldP spid="59" grpId="0"/>
      <p:bldP spid="60" grpId="0"/>
      <p:bldP spid="64" grpId="0"/>
      <p:bldP spid="65" grpId="0"/>
      <p:bldP spid="8" grpId="0" animBg="1"/>
      <p:bldP spid="35" grpId="0" animBg="1"/>
      <p:bldP spid="48" grpId="0" animBg="1"/>
      <p:bldP spid="49" grpId="0" animBg="1"/>
      <p:bldP spid="50" grpId="0" animBg="1"/>
      <p:bldP spid="51" grpId="0"/>
      <p:bldP spid="52" grpId="0" animBg="1"/>
      <p:bldP spid="53" grpId="0" animBg="1"/>
      <p:bldP spid="54" grpId="0" animBg="1"/>
      <p:bldP spid="55" grpId="0" animBg="1"/>
      <p:bldP spid="56" grpId="0" animBg="1"/>
      <p:bldP spid="5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xfrm>
            <a:off x="0" y="857250"/>
            <a:ext cx="9144000" cy="994172"/>
          </a:xfrm>
          <a:prstGeom prst="rect">
            <a:avLst/>
          </a:prstGeom>
        </p:spPr>
        <p:txBody>
          <a:bodyPr/>
          <a:lstStyle/>
          <a:p>
            <a:pPr algn="ctr"/>
            <a:r>
              <a:rPr lang="en-US" dirty="0"/>
              <a:t>Slide credits</a:t>
            </a:r>
            <a:endParaRPr dirty="0"/>
          </a:p>
        </p:txBody>
      </p:sp>
      <p:sp>
        <p:nvSpPr>
          <p:cNvPr id="4" name="Shape 667"/>
          <p:cNvSpPr txBox="1">
            <a:spLocks/>
          </p:cNvSpPr>
          <p:nvPr/>
        </p:nvSpPr>
        <p:spPr>
          <a:xfrm>
            <a:off x="379829" y="2034146"/>
            <a:ext cx="8384344" cy="278970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42915">
              <a:defRPr/>
            </a:pPr>
            <a:r>
              <a:rPr lang="en-US" sz="1800" dirty="0">
                <a:solidFill>
                  <a:srgbClr val="000000"/>
                </a:solidFill>
                <a:latin typeface="Helvetica Light"/>
                <a:sym typeface="Helvetica Light"/>
              </a:rPr>
              <a:t>Most of these slides were adapted from:</a:t>
            </a:r>
          </a:p>
          <a:p>
            <a:pPr defTabSz="642915">
              <a:defRPr/>
            </a:pPr>
            <a:endParaRPr lang="en-US" sz="1800" dirty="0">
              <a:solidFill>
                <a:srgbClr val="000000"/>
              </a:solidFill>
              <a:latin typeface="Helvetica Light"/>
              <a:sym typeface="Helvetica Light"/>
            </a:endParaRPr>
          </a:p>
          <a:p>
            <a:pPr marL="257174" indent="-257174" defTabSz="642915">
              <a:buFont typeface="Arial" panose="020B0604020202020204" pitchFamily="34" charset="0"/>
              <a:buChar char="•"/>
              <a:defRPr/>
            </a:pPr>
            <a:r>
              <a:rPr lang="en-US" sz="1800" dirty="0">
                <a:solidFill>
                  <a:srgbClr val="000000"/>
                </a:solidFill>
                <a:latin typeface="Helvetica Light"/>
                <a:sym typeface="Helvetica Light"/>
              </a:rPr>
              <a:t>Hung-</a:t>
            </a:r>
            <a:r>
              <a:rPr lang="en-US" sz="1800" dirty="0" err="1">
                <a:solidFill>
                  <a:srgbClr val="000000"/>
                </a:solidFill>
                <a:latin typeface="Helvetica Light"/>
                <a:sym typeface="Helvetica Light"/>
              </a:rPr>
              <a:t>yi</a:t>
            </a:r>
            <a:r>
              <a:rPr lang="en-US" sz="1800" dirty="0">
                <a:solidFill>
                  <a:srgbClr val="000000"/>
                </a:solidFill>
                <a:latin typeface="Helvetica Light"/>
                <a:sym typeface="Helvetica Light"/>
              </a:rPr>
              <a:t> Lee (National Taiwan University)</a:t>
            </a:r>
          </a:p>
          <a:p>
            <a:pPr marL="257174" indent="-257174" defTabSz="642915">
              <a:buFont typeface="Arial" panose="020B0604020202020204" pitchFamily="34" charset="0"/>
              <a:buChar char="•"/>
              <a:defRPr/>
            </a:pPr>
            <a:endParaRPr lang="en-US" sz="1800" dirty="0">
              <a:solidFill>
                <a:srgbClr val="000000"/>
              </a:solidFill>
              <a:latin typeface="Helvetica Light"/>
              <a:sym typeface="Helvetica Light"/>
            </a:endParaRPr>
          </a:p>
          <a:p>
            <a:pPr marL="257174" indent="-257174" defTabSz="642915">
              <a:buFont typeface="Arial" panose="020B0604020202020204" pitchFamily="34" charset="0"/>
              <a:buChar char="•"/>
              <a:defRPr/>
            </a:pPr>
            <a:r>
              <a:rPr lang="en-US" sz="1800" dirty="0">
                <a:solidFill>
                  <a:srgbClr val="000000"/>
                </a:solidFill>
                <a:latin typeface="Helvetica Light"/>
                <a:sym typeface="Helvetica Light"/>
              </a:rPr>
              <a:t>Kris </a:t>
            </a:r>
            <a:r>
              <a:rPr lang="en-US" sz="1800" dirty="0" err="1">
                <a:solidFill>
                  <a:srgbClr val="000000"/>
                </a:solidFill>
                <a:latin typeface="Helvetica Light"/>
                <a:sym typeface="Helvetica Light"/>
              </a:rPr>
              <a:t>Kitani</a:t>
            </a:r>
            <a:r>
              <a:rPr lang="en-US" sz="1800" dirty="0">
                <a:solidFill>
                  <a:srgbClr val="000000"/>
                </a:solidFill>
                <a:latin typeface="Helvetica Light"/>
                <a:sym typeface="Helvetica Light"/>
              </a:rPr>
              <a:t> (Carnegie Mellon University).</a:t>
            </a:r>
          </a:p>
          <a:p>
            <a:pPr marL="257174" indent="-257174" defTabSz="642915">
              <a:buFont typeface="Arial" panose="020B0604020202020204" pitchFamily="34" charset="0"/>
              <a:buChar char="•"/>
              <a:defRPr/>
            </a:pPr>
            <a:endParaRPr lang="en-US" sz="1800" dirty="0">
              <a:solidFill>
                <a:srgbClr val="000000"/>
              </a:solidFill>
              <a:latin typeface="Helvetica Light"/>
              <a:sym typeface="Helvetica Light"/>
            </a:endParaRPr>
          </a:p>
          <a:p>
            <a:pPr marL="257174" indent="-257174" defTabSz="642915">
              <a:buFont typeface="Arial" panose="020B0604020202020204" pitchFamily="34" charset="0"/>
              <a:buChar char="•"/>
              <a:defRPr/>
            </a:pPr>
            <a:r>
              <a:rPr lang="en-US" sz="1800" dirty="0">
                <a:solidFill>
                  <a:srgbClr val="000000"/>
                </a:solidFill>
                <a:latin typeface="Helvetica Light"/>
                <a:sym typeface="Helvetica Light"/>
              </a:rPr>
              <a:t>Noah Snavely (Cornell University).</a:t>
            </a:r>
          </a:p>
          <a:p>
            <a:pPr marL="257174" indent="-257174" defTabSz="642915">
              <a:buFont typeface="Arial" panose="020B0604020202020204" pitchFamily="34" charset="0"/>
              <a:buChar char="•"/>
              <a:defRPr/>
            </a:pPr>
            <a:endParaRPr lang="en-US" sz="1800" dirty="0">
              <a:solidFill>
                <a:srgbClr val="000000"/>
              </a:solidFill>
              <a:latin typeface="Helvetica Light"/>
            </a:endParaRPr>
          </a:p>
          <a:p>
            <a:pPr marL="257174" indent="-257174" defTabSz="642915">
              <a:buFont typeface="Arial" panose="020B0604020202020204" pitchFamily="34" charset="0"/>
              <a:buChar char="•"/>
              <a:defRPr/>
            </a:pPr>
            <a:r>
              <a:rPr lang="en-US" sz="1800" dirty="0">
                <a:solidFill>
                  <a:srgbClr val="000000"/>
                </a:solidFill>
                <a:latin typeface="Helvetica Light"/>
                <a:sym typeface="Helvetica Light"/>
              </a:rPr>
              <a:t>Fei-Fei Li (Stanford University).</a:t>
            </a:r>
          </a:p>
        </p:txBody>
      </p:sp>
    </p:spTree>
    <p:extLst>
      <p:ext uri="{BB962C8B-B14F-4D97-AF65-F5344CB8AC3E}">
        <p14:creationId xmlns:p14="http://schemas.microsoft.com/office/powerpoint/2010/main" val="3841831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 – Another Point of View</a:t>
            </a:r>
            <a:endParaRPr lang="zh-TW" altLang="en-US" dirty="0"/>
          </a:p>
        </p:txBody>
      </p:sp>
      <mc:AlternateContent xmlns:mc="http://schemas.openxmlformats.org/markup-compatibility/2006" xmlns:a14="http://schemas.microsoft.com/office/drawing/2010/main">
        <mc:Choice Requires="a14">
          <p:sp>
            <p:nvSpPr>
              <p:cNvPr id="25" name="文字方塊 24"/>
              <p:cNvSpPr txBox="1"/>
              <p:nvPr/>
            </p:nvSpPr>
            <p:spPr>
              <a:xfrm>
                <a:off x="1469080" y="2915734"/>
                <a:ext cx="6492418" cy="1443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m:rPr>
                                  <m:sty m:val="p"/>
                                </m:rPr>
                                <a:rPr lang="en-US" altLang="zh-TW" sz="2800" b="0" i="0" smtClean="0">
                                  <a:latin typeface="Cambria Math" panose="02040503050406030204" pitchFamily="18" charset="0"/>
                                </a:rPr>
                                <m:t>min</m:t>
                              </m:r>
                            </m:e>
                            <m:lim>
                              <m:d>
                                <m:dPr>
                                  <m:begChr m:val="{"/>
                                  <m:endChr m:val="}"/>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1</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𝐾</m:t>
                                      </m:r>
                                    </m:sup>
                                  </m:sSup>
                                </m:e>
                              </m:d>
                            </m:lim>
                          </m:limLow>
                        </m:fName>
                        <m:e>
                          <m:nary>
                            <m:naryPr>
                              <m:chr m:val="∑"/>
                              <m:subHide m:val="on"/>
                              <m:supHide m:val="on"/>
                              <m:ctrlPr>
                                <a:rPr lang="en-US" altLang="zh-TW" sz="2800" i="1">
                                  <a:latin typeface="Cambria Math" panose="02040503050406030204" pitchFamily="18" charset="0"/>
                                </a:rPr>
                              </m:ctrlPr>
                            </m:naryPr>
                            <m:sub/>
                            <m:sup/>
                            <m:e>
                              <m:sSub>
                                <m:sSubPr>
                                  <m:ctrlPr>
                                    <a:rPr lang="en-US" altLang="zh-TW" sz="2800" i="1">
                                      <a:latin typeface="Cambria Math" panose="02040503050406030204" pitchFamily="18" charset="0"/>
                                    </a:rPr>
                                  </m:ctrlPr>
                                </m:sSubPr>
                                <m:e>
                                  <m:d>
                                    <m:dPr>
                                      <m:begChr m:val="‖"/>
                                      <m:endChr m:val="‖"/>
                                      <m:ctrlPr>
                                        <a:rPr lang="en-US" altLang="zh-TW" sz="2800" i="1">
                                          <a:latin typeface="Cambria Math" panose="02040503050406030204" pitchFamily="18" charset="0"/>
                                        </a:rPr>
                                      </m:ctrlPr>
                                    </m:dPr>
                                    <m:e>
                                      <m:d>
                                        <m:dPr>
                                          <m:ctrlPr>
                                            <a:rPr lang="en-US" altLang="zh-TW" sz="2800" i="1" smtClean="0">
                                              <a:latin typeface="Cambria Math" panose="02040503050406030204" pitchFamily="18" charset="0"/>
                                            </a:rPr>
                                          </m:ctrlPr>
                                        </m:dPr>
                                        <m:e>
                                          <m:r>
                                            <a:rPr lang="en-US" altLang="zh-TW" sz="2800" i="1">
                                              <a:latin typeface="Cambria Math" panose="02040503050406030204" pitchFamily="18" charset="0"/>
                                            </a:rPr>
                                            <m:t>𝑥</m:t>
                                          </m:r>
                                          <m:r>
                                            <a:rPr lang="en-US" altLang="zh-TW" sz="2800" i="1">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𝑥</m:t>
                                              </m:r>
                                            </m:e>
                                          </m:acc>
                                        </m:e>
                                      </m:d>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nary>
                                            <m:naryPr>
                                              <m:chr m:val="∑"/>
                                              <m:ctrlPr>
                                                <a:rPr lang="zh-TW" altLang="en-US" sz="2800" i="1">
                                                  <a:latin typeface="Cambria Math" panose="02040503050406030204" pitchFamily="18" charset="0"/>
                                                </a:rPr>
                                              </m:ctrlPr>
                                            </m:naryPr>
                                            <m:sub>
                                              <m:r>
                                                <m:rPr>
                                                  <m:brk m:alnAt="23"/>
                                                </m:rPr>
                                                <a:rPr lang="en-US" altLang="zh-TW" sz="2800" i="1">
                                                  <a:latin typeface="Cambria Math" panose="02040503050406030204" pitchFamily="18" charset="0"/>
                                                </a:rPr>
                                                <m:t>𝑘</m:t>
                                              </m:r>
                                              <m:r>
                                                <a:rPr lang="en-US" altLang="zh-TW" sz="2800" i="1">
                                                  <a:latin typeface="Cambria Math" panose="02040503050406030204" pitchFamily="18" charset="0"/>
                                                </a:rPr>
                                                <m:t>=1</m:t>
                                              </m:r>
                                            </m:sub>
                                            <m:sup>
                                              <m:r>
                                                <a:rPr lang="en-US" altLang="zh-TW" sz="2800" i="1">
                                                  <a:latin typeface="Cambria Math" panose="02040503050406030204" pitchFamily="18" charset="0"/>
                                                </a:rPr>
                                                <m:t>𝐾</m:t>
                                              </m:r>
                                            </m:sup>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a:rPr lang="en-US" altLang="zh-TW" sz="2800" i="1">
                                                      <a:latin typeface="Cambria Math" panose="02040503050406030204" pitchFamily="18" charset="0"/>
                                                    </a:rPr>
                                                    <m:t>𝑘</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𝑘</m:t>
                                                  </m:r>
                                                </m:sup>
                                              </m:sSup>
                                            </m:e>
                                          </m:nary>
                                        </m:e>
                                      </m:d>
                                    </m:e>
                                  </m:d>
                                </m:e>
                                <m:sub>
                                  <m:r>
                                    <a:rPr lang="en-US" altLang="zh-TW" sz="2800" i="1">
                                      <a:latin typeface="Cambria Math" panose="02040503050406030204" pitchFamily="18" charset="0"/>
                                    </a:rPr>
                                    <m:t>2</m:t>
                                  </m:r>
                                </m:sub>
                              </m:sSub>
                            </m:e>
                          </m:nary>
                        </m:e>
                      </m:func>
                    </m:oMath>
                  </m:oMathPara>
                </a14:m>
                <a:endParaRPr lang="zh-TW" altLang="en-US" sz="28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1469080" y="2915734"/>
                <a:ext cx="6492418" cy="1443280"/>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628650" y="4902275"/>
                <a:ext cx="2743572" cy="1767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a:latin typeface="Cambria Math" panose="02040503050406030204" pitchFamily="18" charset="0"/>
                                </a:rPr>
                              </m:ctrlPr>
                            </m:eqArr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𝑧</m:t>
                                  </m:r>
                                </m:e>
                                <m:sub>
                                  <m:r>
                                    <a:rPr lang="en-US" altLang="zh-TW" sz="2800" i="1">
                                      <a:latin typeface="Cambria Math" panose="02040503050406030204" pitchFamily="18" charset="0"/>
                                    </a:rPr>
                                    <m:t>1</m:t>
                                  </m:r>
                                </m:sub>
                              </m:sSub>
                            </m:e>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𝑧</m:t>
                                  </m:r>
                                </m:e>
                                <m:sub>
                                  <m:r>
                                    <a:rPr lang="en-US" altLang="zh-TW" sz="2800" i="1">
                                      <a:latin typeface="Cambria Math" panose="02040503050406030204" pitchFamily="18" charset="0"/>
                                    </a:rPr>
                                    <m:t>2</m:t>
                                  </m:r>
                                </m:sub>
                              </m:sSub>
                            </m:e>
                            <m:e>
                              <m:r>
                                <a:rPr lang="en-US" altLang="zh-TW" sz="2800" i="1">
                                  <a:latin typeface="Cambria Math" panose="02040503050406030204" pitchFamily="18" charset="0"/>
                                  <a:ea typeface="Cambria Math" panose="02040503050406030204" pitchFamily="18" charset="0"/>
                                </a:rPr>
                                <m:t>⋮</m:t>
                              </m:r>
                            </m:e>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𝑧</m:t>
                                  </m:r>
                                </m:e>
                                <m:sub>
                                  <m:r>
                                    <a:rPr lang="en-US" altLang="zh-TW" sz="2800" i="1">
                                      <a:latin typeface="Cambria Math" panose="02040503050406030204" pitchFamily="18" charset="0"/>
                                    </a:rPr>
                                    <m:t>𝐾</m:t>
                                  </m:r>
                                </m:sub>
                              </m:sSub>
                            </m:e>
                          </m:eqArr>
                        </m:e>
                      </m:d>
                      <m:r>
                        <a:rPr lang="en-US" altLang="zh-TW" sz="2800" b="0" i="1" smtClean="0">
                          <a:latin typeface="Cambria Math" panose="02040503050406030204" pitchFamily="18" charset="0"/>
                        </a:rPr>
                        <m:t>=</m:t>
                      </m:r>
                      <m:d>
                        <m:dPr>
                          <m:begChr m:val="["/>
                          <m:endChr m:val="]"/>
                          <m:ctrlPr>
                            <a:rPr lang="en-US" altLang="zh-TW" sz="2800" i="1">
                              <a:latin typeface="Cambria Math" panose="02040503050406030204" pitchFamily="18" charset="0"/>
                            </a:rPr>
                          </m:ctrlPr>
                        </m:dPr>
                        <m:e>
                          <m:eqArr>
                            <m:eqArrPr>
                              <m:ctrlPr>
                                <a:rPr lang="en-US" altLang="zh-TW" sz="2800" i="1">
                                  <a:latin typeface="Cambria Math" panose="02040503050406030204" pitchFamily="18" charset="0"/>
                                </a:rPr>
                              </m:ctrlPr>
                            </m:eqArrPr>
                            <m:e>
                              <m:sSup>
                                <m:sSupPr>
                                  <m:ctrlPr>
                                    <a:rPr lang="en-US" altLang="zh-TW" sz="2800" i="1" smtClean="0">
                                      <a:latin typeface="Cambria Math" panose="02040503050406030204" pitchFamily="18" charset="0"/>
                                    </a:rPr>
                                  </m:ctrlPr>
                                </m:sSupPr>
                                <m:e>
                                  <m:d>
                                    <m:dPr>
                                      <m:ctrlPr>
                                        <a:rPr lang="en-US" altLang="zh-TW" sz="2800" i="1" smtClean="0">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e>
                                  </m:d>
                                </m:e>
                                <m:sup>
                                  <m:r>
                                    <m:rPr>
                                      <m:sty m:val="p"/>
                                    </m:rPr>
                                    <a:rPr lang="en-US" altLang="zh-TW" sz="2800" i="1">
                                      <a:latin typeface="Cambria Math" panose="02040503050406030204" pitchFamily="18" charset="0"/>
                                    </a:rPr>
                                    <m:t>T</m:t>
                                  </m:r>
                                </m:sup>
                              </m:sSup>
                            </m:e>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b="0" i="1" smtClean="0">
                                              <a:latin typeface="Cambria Math" panose="02040503050406030204" pitchFamily="18" charset="0"/>
                                            </a:rPr>
                                            <m:t>2</m:t>
                                          </m:r>
                                        </m:sub>
                                      </m:sSub>
                                    </m:e>
                                  </m:d>
                                </m:e>
                                <m:sup>
                                  <m:r>
                                    <m:rPr>
                                      <m:sty m:val="p"/>
                                    </m:rPr>
                                    <a:rPr lang="en-US" altLang="zh-TW" sz="2800" i="1">
                                      <a:latin typeface="Cambria Math" panose="02040503050406030204" pitchFamily="18" charset="0"/>
                                    </a:rPr>
                                    <m:t>T</m:t>
                                  </m:r>
                                </m:sup>
                              </m:sSup>
                            </m:e>
                            <m:e>
                              <m:r>
                                <a:rPr lang="en-US" altLang="zh-TW" sz="2800" i="1">
                                  <a:latin typeface="Cambria Math" panose="02040503050406030204" pitchFamily="18" charset="0"/>
                                  <a:ea typeface="Cambria Math" panose="02040503050406030204" pitchFamily="18" charset="0"/>
                                </a:rPr>
                                <m:t>⋮</m:t>
                              </m:r>
                            </m:e>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b="0" i="1" smtClean="0">
                                              <a:latin typeface="Cambria Math" panose="02040503050406030204" pitchFamily="18" charset="0"/>
                                            </a:rPr>
                                            <m:t>𝐾</m:t>
                                          </m:r>
                                        </m:sub>
                                      </m:sSub>
                                    </m:e>
                                  </m:d>
                                </m:e>
                                <m:sup>
                                  <m:r>
                                    <m:rPr>
                                      <m:sty m:val="p"/>
                                    </m:rPr>
                                    <a:rPr lang="en-US" altLang="zh-TW" sz="2800" i="1">
                                      <a:latin typeface="Cambria Math" panose="02040503050406030204" pitchFamily="18" charset="0"/>
                                    </a:rPr>
                                    <m:t>T</m:t>
                                  </m:r>
                                </m:sup>
                              </m:sSup>
                            </m:e>
                          </m:eqArr>
                        </m:e>
                      </m:d>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628650" y="4902275"/>
                <a:ext cx="2743572" cy="176798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1727721" y="4368447"/>
                <a:ext cx="12713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𝑊𝑥</m:t>
                      </m:r>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1727721" y="4368447"/>
                <a:ext cx="1271374" cy="430887"/>
              </a:xfrm>
              <a:prstGeom prst="rect">
                <a:avLst/>
              </a:prstGeom>
              <a:blipFill>
                <a:blip r:embed="rId4"/>
                <a:stretch>
                  <a:fillRect/>
                </a:stretch>
              </a:blipFill>
            </p:spPr>
            <p:txBody>
              <a:bodyPr/>
              <a:lstStyle/>
              <a:p>
                <a:r>
                  <a:rPr lang="zh-TW" altLang="en-US">
                    <a:noFill/>
                  </a:rPr>
                  <a:t> </a:t>
                </a:r>
              </a:p>
            </p:txBody>
          </p:sp>
        </mc:Fallback>
      </mc:AlternateContent>
      <p:sp>
        <p:nvSpPr>
          <p:cNvPr id="31" name="矩形 30"/>
          <p:cNvSpPr/>
          <p:nvPr/>
        </p:nvSpPr>
        <p:spPr>
          <a:xfrm>
            <a:off x="4770607" y="6287270"/>
            <a:ext cx="4354077" cy="461665"/>
          </a:xfrm>
          <a:prstGeom prst="rect">
            <a:avLst/>
          </a:prstGeom>
        </p:spPr>
        <p:txBody>
          <a:bodyPr wrap="none">
            <a:spAutoFit/>
          </a:bodyPr>
          <a:lstStyle/>
          <a:p>
            <a:r>
              <a:rPr lang="en-US" altLang="zh-TW" sz="2400" dirty="0"/>
              <a:t>Proof in [Bishop, Chapter 12.1.2]</a:t>
            </a:r>
            <a:endParaRPr lang="zh-TW" altLang="en-US" sz="2400" dirty="0"/>
          </a:p>
        </p:txBody>
      </p:sp>
      <mc:AlternateContent xmlns:mc="http://schemas.openxmlformats.org/markup-compatibility/2006" xmlns:a14="http://schemas.microsoft.com/office/drawing/2010/main">
        <mc:Choice Requires="a14">
          <p:sp>
            <p:nvSpPr>
              <p:cNvPr id="32" name="文字方塊 31"/>
              <p:cNvSpPr txBox="1"/>
              <p:nvPr/>
            </p:nvSpPr>
            <p:spPr>
              <a:xfrm>
                <a:off x="3614170" y="4902275"/>
                <a:ext cx="5071135" cy="1384995"/>
              </a:xfrm>
              <a:prstGeom prst="rect">
                <a:avLst/>
              </a:prstGeom>
              <a:noFill/>
            </p:spPr>
            <p:txBody>
              <a:bodyPr wrap="square" rtlCol="0">
                <a:spAutoFit/>
              </a:bodyPr>
              <a:lstStyle/>
              <a:p>
                <a14:m>
                  <m:oMath xmlns:m="http://schemas.openxmlformats.org/officeDocument/2006/math">
                    <m:d>
                      <m:dPr>
                        <m:begChr m:val="{"/>
                        <m:endChr m:val="}"/>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𝑤</m:t>
                            </m:r>
                          </m:e>
                          <m:sup>
                            <m:r>
                              <a:rPr lang="en-US" altLang="zh-TW" sz="2800" b="0" i="1" smtClean="0">
                                <a:latin typeface="Cambria Math" panose="02040503050406030204" pitchFamily="18" charset="0"/>
                              </a:rPr>
                              <m:t>1</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𝑤</m:t>
                            </m:r>
                          </m:e>
                          <m:sup>
                            <m:r>
                              <a:rPr lang="en-US" altLang="zh-TW" sz="2800" b="0" i="1" smtClean="0">
                                <a:latin typeface="Cambria Math" panose="02040503050406030204" pitchFamily="18" charset="0"/>
                              </a:rPr>
                              <m:t>2</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𝑤</m:t>
                            </m:r>
                          </m:e>
                          <m:sup>
                            <m:r>
                              <a:rPr lang="en-US" altLang="zh-TW" sz="2800" b="0" i="1" smtClean="0">
                                <a:latin typeface="Cambria Math" panose="02040503050406030204" pitchFamily="18" charset="0"/>
                              </a:rPr>
                              <m:t>𝐾</m:t>
                            </m:r>
                          </m:sup>
                        </m:sSup>
                      </m:e>
                    </m:d>
                  </m:oMath>
                </a14:m>
                <a:r>
                  <a:rPr lang="en-US" altLang="zh-TW" sz="2800" dirty="0"/>
                  <a:t> (from PCA) is the component </a:t>
                </a:r>
                <a14:m>
                  <m:oMath xmlns:m="http://schemas.openxmlformats.org/officeDocument/2006/math">
                    <m:d>
                      <m:dPr>
                        <m:begChr m:val="{"/>
                        <m:endChr m:val="}"/>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1</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𝐾</m:t>
                            </m:r>
                          </m:sup>
                        </m:sSup>
                      </m:e>
                    </m:d>
                  </m:oMath>
                </a14:m>
                <a:r>
                  <a:rPr lang="en-US" altLang="zh-TW" sz="2800" dirty="0"/>
                  <a:t> minimizing L </a:t>
                </a:r>
                <a:endParaRPr lang="zh-TW" altLang="en-US" sz="28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3614170" y="4902275"/>
                <a:ext cx="5071135" cy="1384995"/>
              </a:xfrm>
              <a:prstGeom prst="rect">
                <a:avLst/>
              </a:prstGeom>
              <a:blipFill>
                <a:blip r:embed="rId5"/>
                <a:stretch>
                  <a:fillRect l="-2524" t="-3965" r="-1683" b="-1189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6543417" y="1408470"/>
                <a:ext cx="80845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𝑥</m:t>
                          </m:r>
                        </m:e>
                      </m:acc>
                    </m:oMath>
                  </m:oMathPara>
                </a14:m>
                <a:endParaRPr lang="zh-TW" altLang="en-US" sz="28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543417" y="1408470"/>
                <a:ext cx="808458" cy="430887"/>
              </a:xfrm>
              <a:prstGeom prst="rect">
                <a:avLst/>
              </a:prstGeom>
              <a:blipFill>
                <a:blip r:embed="rId6"/>
                <a:stretch>
                  <a:fillRect/>
                </a:stretch>
              </a:blipFill>
            </p:spPr>
            <p:txBody>
              <a:bodyPr/>
              <a:lstStyle/>
              <a:p>
                <a:r>
                  <a:rPr lang="zh-TW" altLang="en-US">
                    <a:noFill/>
                  </a:rPr>
                  <a:t> </a:t>
                </a:r>
              </a:p>
            </p:txBody>
          </p:sp>
        </mc:Fallback>
      </mc:AlternateContent>
      <p:cxnSp>
        <p:nvCxnSpPr>
          <p:cNvPr id="6" name="直線接點 5"/>
          <p:cNvCxnSpPr/>
          <p:nvPr/>
        </p:nvCxnSpPr>
        <p:spPr>
          <a:xfrm>
            <a:off x="1838049" y="2060552"/>
            <a:ext cx="528159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1860967" y="1752921"/>
            <a:ext cx="0" cy="31966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7119647" y="1752273"/>
            <a:ext cx="0" cy="30827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145142" y="2094733"/>
            <a:ext cx="4307814" cy="461665"/>
          </a:xfrm>
          <a:prstGeom prst="rect">
            <a:avLst/>
          </a:prstGeom>
          <a:noFill/>
        </p:spPr>
        <p:txBody>
          <a:bodyPr wrap="square" rtlCol="0">
            <a:spAutoFit/>
          </a:bodyPr>
          <a:lstStyle/>
          <a:p>
            <a:pPr algn="ctr"/>
            <a:r>
              <a:rPr lang="en-US" altLang="zh-TW" sz="2400" dirty="0"/>
              <a:t>Reconstruction error:</a:t>
            </a:r>
            <a:endParaRPr lang="zh-TW" altLang="en-US" sz="2400" dirty="0"/>
          </a:p>
        </p:txBody>
      </p:sp>
      <mc:AlternateContent xmlns:mc="http://schemas.openxmlformats.org/markup-compatibility/2006" xmlns:a14="http://schemas.microsoft.com/office/drawing/2010/main">
        <mc:Choice Requires="a14">
          <p:sp>
            <p:nvSpPr>
              <p:cNvPr id="9" name="文字方塊 8"/>
              <p:cNvSpPr txBox="1"/>
              <p:nvPr/>
            </p:nvSpPr>
            <p:spPr>
              <a:xfrm>
                <a:off x="3814066" y="2310748"/>
                <a:ext cx="487123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Find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r>
                  <a:rPr lang="en-US" altLang="zh-TW" sz="2400" dirty="0"/>
                  <a:t> minimizing the error </a:t>
                </a:r>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3814066" y="2310748"/>
                <a:ext cx="4871239" cy="461665"/>
              </a:xfrm>
              <a:prstGeom prst="rect">
                <a:avLst/>
              </a:prstGeom>
              <a:blipFill>
                <a:blip r:embed="rId7"/>
                <a:stretch>
                  <a:fillRect l="-1125" t="-10390" r="-2500" b="-2727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6249685" y="4331193"/>
                <a:ext cx="80845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𝑥</m:t>
                          </m:r>
                        </m:e>
                      </m:acc>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249685" y="4331193"/>
                <a:ext cx="808458" cy="430887"/>
              </a:xfrm>
              <a:prstGeom prst="rect">
                <a:avLst/>
              </a:prstGeom>
              <a:blipFill>
                <a:blip r:embed="rId8"/>
                <a:stretch>
                  <a:fillRect/>
                </a:stretch>
              </a:blipFill>
            </p:spPr>
            <p:txBody>
              <a:bodyPr/>
              <a:lstStyle/>
              <a:p>
                <a:r>
                  <a:rPr lang="zh-TW" altLang="en-US">
                    <a:noFill/>
                  </a:rPr>
                  <a:t> </a:t>
                </a:r>
              </a:p>
            </p:txBody>
          </p:sp>
        </mc:Fallback>
      </mc:AlternateContent>
      <p:cxnSp>
        <p:nvCxnSpPr>
          <p:cNvPr id="15" name="直線接點 14"/>
          <p:cNvCxnSpPr/>
          <p:nvPr/>
        </p:nvCxnSpPr>
        <p:spPr>
          <a:xfrm>
            <a:off x="5805714" y="4301184"/>
            <a:ext cx="1771585"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415128" y="4342972"/>
            <a:ext cx="1422921" cy="461665"/>
          </a:xfrm>
          <a:prstGeom prst="rect">
            <a:avLst/>
          </a:prstGeom>
          <a:noFill/>
        </p:spPr>
        <p:txBody>
          <a:bodyPr wrap="square" rtlCol="0">
            <a:spAutoFit/>
          </a:bodyPr>
          <a:lstStyle/>
          <a:p>
            <a:pPr algn="ctr"/>
            <a:r>
              <a:rPr lang="en-US" altLang="zh-TW" sz="2400" dirty="0"/>
              <a:t>PCA:</a:t>
            </a:r>
            <a:endParaRPr lang="zh-TW" altLang="en-US" sz="2400" dirty="0"/>
          </a:p>
        </p:txBody>
      </p:sp>
      <mc:AlternateContent xmlns:mc="http://schemas.openxmlformats.org/markup-compatibility/2006" xmlns:a14="http://schemas.microsoft.com/office/drawing/2010/main">
        <mc:Choice Requires="a14">
          <p:sp>
            <p:nvSpPr>
              <p:cNvPr id="28" name="文字方塊 27"/>
              <p:cNvSpPr txBox="1"/>
              <p:nvPr/>
            </p:nvSpPr>
            <p:spPr>
              <a:xfrm>
                <a:off x="994641" y="1408471"/>
                <a:ext cx="592204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r>
                        <a:rPr lang="en-US" altLang="zh-TW" sz="2800" b="0" i="1" smtClean="0">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𝑥</m:t>
                          </m:r>
                        </m:e>
                      </m:acc>
                      <m:r>
                        <a:rPr lang="zh-TW" altLang="en-US" sz="2800" i="1">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𝑐</m:t>
                          </m:r>
                        </m:e>
                        <m:sub>
                          <m:r>
                            <a:rPr lang="en-US" altLang="zh-TW" sz="2800" b="0" i="1" smtClean="0">
                              <a:latin typeface="Cambria Math" panose="02040503050406030204" pitchFamily="18" charset="0"/>
                            </a:rPr>
                            <m:t>1</m:t>
                          </m:r>
                        </m:sub>
                      </m:sSub>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𝑢</m:t>
                          </m:r>
                        </m:e>
                        <m:sup>
                          <m:r>
                            <a:rPr lang="en-US" altLang="zh-TW" sz="2800" b="0" i="1" smtClean="0">
                              <a:latin typeface="Cambria Math" panose="02040503050406030204" pitchFamily="18" charset="0"/>
                            </a:rPr>
                            <m:t>1</m:t>
                          </m:r>
                        </m:sup>
                      </m:sSup>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a:rPr lang="en-US" altLang="zh-TW" sz="2800" b="0" i="1" smtClean="0">
                              <a:latin typeface="Cambria Math" panose="02040503050406030204" pitchFamily="18" charset="0"/>
                            </a:rPr>
                            <m:t>2</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2</m:t>
                          </m:r>
                        </m:sup>
                      </m:sSup>
                      <m:r>
                        <a:rPr lang="en-US" altLang="zh-TW" sz="2800" b="0" i="1" smtClean="0">
                          <a:latin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m:rPr>
                              <m:sty m:val="p"/>
                            </m:rPr>
                            <a:rPr lang="en-US" altLang="zh-TW" sz="2800" i="1">
                              <a:latin typeface="Cambria Math" panose="02040503050406030204" pitchFamily="18" charset="0"/>
                            </a:rPr>
                            <m:t>K</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𝐾</m:t>
                          </m:r>
                        </m:sup>
                      </m:sSup>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994641" y="1408471"/>
                <a:ext cx="5922044" cy="43088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1221351" y="2436329"/>
                <a:ext cx="22960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r>
                                <a:rPr lang="en-US" altLang="zh-TW" sz="2400" i="1" smtClean="0">
                                  <a:latin typeface="Cambria Math" panose="02040503050406030204" pitchFamily="18" charset="0"/>
                                </a:rPr>
                                <m:t> </m:t>
                              </m:r>
                              <m:r>
                                <a:rPr lang="en-US" altLang="zh-TW" sz="2400" b="0" i="1" smtClean="0">
                                  <a:latin typeface="Cambria Math" panose="02040503050406030204" pitchFamily="18" charset="0"/>
                                </a:rPr>
                                <m:t>(</m:t>
                              </m:r>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sub>
                          <m:r>
                            <a:rPr lang="en-US" altLang="zh-TW" sz="2400" i="1">
                              <a:latin typeface="Cambria Math" panose="02040503050406030204" pitchFamily="18" charset="0"/>
                            </a:rPr>
                            <m:t>2</m:t>
                          </m:r>
                        </m:sub>
                      </m:sSub>
                    </m:oMath>
                  </m:oMathPara>
                </a14:m>
                <a:endParaRPr lang="zh-TW" altLang="en-US" sz="2400" dirty="0"/>
              </a:p>
            </p:txBody>
          </p:sp>
        </mc:Choice>
        <mc:Fallback xmlns="">
          <p:sp>
            <p:nvSpPr>
              <p:cNvPr id="21" name="矩形 20"/>
              <p:cNvSpPr>
                <a:spLocks noRot="1" noChangeAspect="1" noMove="1" noResize="1" noEditPoints="1" noAdjustHandles="1" noChangeArrowheads="1" noChangeShapeType="1" noTextEdit="1"/>
              </p:cNvSpPr>
              <p:nvPr/>
            </p:nvSpPr>
            <p:spPr>
              <a:xfrm>
                <a:off x="1221351" y="2436329"/>
                <a:ext cx="2296013" cy="461665"/>
              </a:xfrm>
              <a:prstGeom prst="rect">
                <a:avLst/>
              </a:prstGeom>
              <a:blipFill>
                <a:blip r:embed="rId10"/>
                <a:stretch>
                  <a:fillRect t="-4000" r="-2387" b="-18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963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13" grpId="0"/>
      <p:bldP spid="8" grpId="0"/>
      <p:bldP spid="9" grpId="0" animBg="1"/>
      <p:bldP spid="23" grpId="0"/>
      <p:bldP spid="17"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p:cNvSpPr txBox="1"/>
              <p:nvPr/>
            </p:nvSpPr>
            <p:spPr>
              <a:xfrm>
                <a:off x="6546383" y="284520"/>
                <a:ext cx="80845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𝑥</m:t>
                          </m:r>
                        </m:e>
                      </m:acc>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6546383" y="284520"/>
                <a:ext cx="808458" cy="430887"/>
              </a:xfrm>
              <a:prstGeom prst="rect">
                <a:avLst/>
              </a:prstGeom>
              <a:blipFill>
                <a:blip r:embed="rId3"/>
                <a:stretch>
                  <a:fillRect/>
                </a:stretch>
              </a:blipFill>
            </p:spPr>
            <p:txBody>
              <a:bodyPr/>
              <a:lstStyle/>
              <a:p>
                <a:r>
                  <a:rPr lang="zh-TW" altLang="en-US">
                    <a:noFill/>
                  </a:rPr>
                  <a:t> </a:t>
                </a:r>
              </a:p>
            </p:txBody>
          </p:sp>
        </mc:Fallback>
      </mc:AlternateContent>
      <p:cxnSp>
        <p:nvCxnSpPr>
          <p:cNvPr id="5" name="直線接點 4"/>
          <p:cNvCxnSpPr/>
          <p:nvPr/>
        </p:nvCxnSpPr>
        <p:spPr>
          <a:xfrm>
            <a:off x="1841015" y="936602"/>
            <a:ext cx="528159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a:off x="1863933" y="628971"/>
            <a:ext cx="0" cy="31966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7122613" y="628323"/>
            <a:ext cx="0" cy="30827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148108" y="970783"/>
            <a:ext cx="4307814" cy="461665"/>
          </a:xfrm>
          <a:prstGeom prst="rect">
            <a:avLst/>
          </a:prstGeom>
          <a:noFill/>
        </p:spPr>
        <p:txBody>
          <a:bodyPr wrap="square" rtlCol="0">
            <a:spAutoFit/>
          </a:bodyPr>
          <a:lstStyle/>
          <a:p>
            <a:pPr algn="ctr"/>
            <a:r>
              <a:rPr lang="en-US" altLang="zh-TW" sz="2400" dirty="0"/>
              <a:t>Reconstruction error:</a:t>
            </a:r>
            <a:endParaRPr lang="zh-TW" altLang="en-US" sz="2400" dirty="0"/>
          </a:p>
        </p:txBody>
      </p:sp>
      <mc:AlternateContent xmlns:mc="http://schemas.openxmlformats.org/markup-compatibility/2006" xmlns:a14="http://schemas.microsoft.com/office/drawing/2010/main">
        <mc:Choice Requires="a14">
          <p:sp>
            <p:nvSpPr>
              <p:cNvPr id="9" name="文字方塊 8"/>
              <p:cNvSpPr txBox="1"/>
              <p:nvPr/>
            </p:nvSpPr>
            <p:spPr>
              <a:xfrm>
                <a:off x="3817032" y="1186798"/>
                <a:ext cx="487123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Find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r>
                  <a:rPr lang="en-US" altLang="zh-TW" sz="2400" dirty="0"/>
                  <a:t> minimizing the error </a:t>
                </a:r>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3817032" y="1186798"/>
                <a:ext cx="4871239" cy="461665"/>
              </a:xfrm>
              <a:prstGeom prst="rect">
                <a:avLst/>
              </a:prstGeom>
              <a:blipFill>
                <a:blip r:embed="rId4"/>
                <a:stretch>
                  <a:fillRect l="-1000" t="-10526" r="-2625"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997607" y="284521"/>
                <a:ext cx="592204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r>
                        <a:rPr lang="en-US" altLang="zh-TW" sz="2800" b="0" i="1" smtClean="0">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𝑥</m:t>
                          </m:r>
                        </m:e>
                      </m:acc>
                      <m:r>
                        <a:rPr lang="zh-TW" altLang="en-US" sz="2800" i="1">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𝑐</m:t>
                          </m:r>
                        </m:e>
                        <m:sub>
                          <m:r>
                            <a:rPr lang="en-US" altLang="zh-TW" sz="2800" b="0" i="1" smtClean="0">
                              <a:latin typeface="Cambria Math" panose="02040503050406030204" pitchFamily="18" charset="0"/>
                            </a:rPr>
                            <m:t>1</m:t>
                          </m:r>
                        </m:sub>
                      </m:sSub>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𝑢</m:t>
                          </m:r>
                        </m:e>
                        <m:sup>
                          <m:r>
                            <a:rPr lang="en-US" altLang="zh-TW" sz="2800" b="0" i="1" smtClean="0">
                              <a:latin typeface="Cambria Math" panose="02040503050406030204" pitchFamily="18" charset="0"/>
                            </a:rPr>
                            <m:t>1</m:t>
                          </m:r>
                        </m:sup>
                      </m:sSup>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a:rPr lang="en-US" altLang="zh-TW" sz="2800" b="0" i="1" smtClean="0">
                              <a:latin typeface="Cambria Math" panose="02040503050406030204" pitchFamily="18" charset="0"/>
                            </a:rPr>
                            <m:t>2</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2</m:t>
                          </m:r>
                        </m:sup>
                      </m:sSup>
                      <m:r>
                        <a:rPr lang="en-US" altLang="zh-TW" sz="2800" b="0" i="1" smtClean="0">
                          <a:latin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m:rPr>
                              <m:sty m:val="p"/>
                            </m:rPr>
                            <a:rPr lang="en-US" altLang="zh-TW" sz="2800" i="1">
                              <a:latin typeface="Cambria Math" panose="02040503050406030204" pitchFamily="18" charset="0"/>
                            </a:rPr>
                            <m:t>K</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𝐾</m:t>
                          </m:r>
                        </m:sup>
                      </m:sSup>
                    </m:oMath>
                  </m:oMathPara>
                </a14:m>
                <a:endParaRPr lang="zh-TW" altLang="en-US" sz="28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997607" y="284521"/>
                <a:ext cx="5922044"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224317" y="1312379"/>
                <a:ext cx="22960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r>
                                <a:rPr lang="en-US" altLang="zh-TW" sz="2400" i="1" smtClean="0">
                                  <a:latin typeface="Cambria Math" panose="02040503050406030204" pitchFamily="18" charset="0"/>
                                </a:rPr>
                                <m:t> </m:t>
                              </m:r>
                              <m:r>
                                <a:rPr lang="en-US" altLang="zh-TW" sz="2400" b="0" i="1" smtClean="0">
                                  <a:latin typeface="Cambria Math" panose="02040503050406030204" pitchFamily="18" charset="0"/>
                                </a:rPr>
                                <m:t>(</m:t>
                              </m:r>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sub>
                          <m:r>
                            <a:rPr lang="en-US" altLang="zh-TW" sz="2400" i="1">
                              <a:latin typeface="Cambria Math" panose="02040503050406030204" pitchFamily="18" charset="0"/>
                            </a:rPr>
                            <m:t>2</m:t>
                          </m:r>
                        </m:sub>
                      </m:sSub>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1224317" y="1312379"/>
                <a:ext cx="2296013" cy="461665"/>
              </a:xfrm>
              <a:prstGeom prst="rect">
                <a:avLst/>
              </a:prstGeom>
              <a:blipFill>
                <a:blip r:embed="rId6"/>
                <a:stretch>
                  <a:fillRect t="-3947" r="-2394"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2722056" y="2022184"/>
                <a:ext cx="3608615" cy="3735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a:rPr lang="zh-TW" altLang="en-US" sz="2400" i="1">
                          <a:latin typeface="Cambria Math" panose="02040503050406030204" pitchFamily="18" charset="0"/>
                        </a:rPr>
                        <m:t>≈</m:t>
                      </m:r>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𝑢</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i="1">
                              <a:latin typeface="Cambria Math" panose="02040503050406030204" pitchFamily="18" charset="0"/>
                            </a:rPr>
                            <m:t>1</m:t>
                          </m:r>
                        </m:sup>
                      </m:sSub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722056" y="2022184"/>
                <a:ext cx="3608615" cy="373564"/>
              </a:xfrm>
              <a:prstGeom prst="rect">
                <a:avLst/>
              </a:prstGeom>
              <a:blipFill>
                <a:blip r:embed="rId7"/>
                <a:stretch>
                  <a:fillRect l="-2200" t="-1639"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2722056" y="2547990"/>
                <a:ext cx="3608615" cy="37433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a:rPr lang="zh-TW" altLang="en-US" sz="2400" i="1">
                          <a:latin typeface="Cambria Math" panose="02040503050406030204" pitchFamily="18" charset="0"/>
                        </a:rPr>
                        <m:t>≈</m:t>
                      </m:r>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𝑢</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2722056" y="2547990"/>
                <a:ext cx="3608615" cy="374333"/>
              </a:xfrm>
              <a:prstGeom prst="rect">
                <a:avLst/>
              </a:prstGeom>
              <a:blipFill>
                <a:blip r:embed="rId8"/>
                <a:stretch>
                  <a:fillRect l="-220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2722056" y="3076752"/>
                <a:ext cx="3608615" cy="37619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a:rPr lang="zh-TW" altLang="en-US" sz="2400" i="1">
                          <a:latin typeface="Cambria Math" panose="02040503050406030204" pitchFamily="18" charset="0"/>
                        </a:rPr>
                        <m:t>≈</m:t>
                      </m:r>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3</m:t>
                          </m:r>
                        </m:sup>
                      </m:sSub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𝑢</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3</m:t>
                          </m:r>
                        </m:sup>
                      </m:sSub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2722056" y="3076752"/>
                <a:ext cx="3608615" cy="376193"/>
              </a:xfrm>
              <a:prstGeom prst="rect">
                <a:avLst/>
              </a:prstGeom>
              <a:blipFill>
                <a:blip r:embed="rId9"/>
                <a:stretch>
                  <a:fillRect l="-2200" t="-1639" b="-16393"/>
                </a:stretch>
              </a:blipFill>
            </p:spPr>
            <p:txBody>
              <a:bodyPr/>
              <a:lstStyle/>
              <a:p>
                <a:r>
                  <a:rPr lang="zh-TW" altLang="en-US">
                    <a:noFill/>
                  </a:rPr>
                  <a:t> </a:t>
                </a:r>
              </a:p>
            </p:txBody>
          </p:sp>
        </mc:Fallback>
      </mc:AlternateContent>
      <p:sp>
        <p:nvSpPr>
          <p:cNvPr id="15" name="文字方塊 14"/>
          <p:cNvSpPr txBox="1"/>
          <p:nvPr/>
        </p:nvSpPr>
        <p:spPr>
          <a:xfrm rot="5400000">
            <a:off x="4165038" y="3630111"/>
            <a:ext cx="735833" cy="523220"/>
          </a:xfrm>
          <a:prstGeom prst="rect">
            <a:avLst/>
          </a:prstGeom>
          <a:noFill/>
        </p:spPr>
        <p:txBody>
          <a:bodyPr wrap="square" rtlCol="0">
            <a:spAutoFit/>
          </a:bodyPr>
          <a:lstStyle/>
          <a:p>
            <a:r>
              <a:rPr lang="en-US" altLang="zh-TW" sz="2800" dirty="0"/>
              <a:t>……</a:t>
            </a:r>
            <a:endParaRPr lang="zh-TW" altLang="en-US" sz="2800" dirty="0"/>
          </a:p>
        </p:txBody>
      </p:sp>
      <p:sp>
        <p:nvSpPr>
          <p:cNvPr id="16" name="矩形 15"/>
          <p:cNvSpPr/>
          <p:nvPr/>
        </p:nvSpPr>
        <p:spPr>
          <a:xfrm>
            <a:off x="997607" y="4319661"/>
            <a:ext cx="2293263" cy="175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6410780" y="4542480"/>
            <a:ext cx="2008524" cy="128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1206436" y="4519894"/>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35" name="文字方塊 34"/>
              <p:cNvSpPr txBox="1"/>
              <p:nvPr/>
            </p:nvSpPr>
            <p:spPr>
              <a:xfrm>
                <a:off x="3605897" y="4959843"/>
                <a:ext cx="3462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oMath>
                  </m:oMathPara>
                </a14:m>
                <a:endParaRPr lang="zh-TW" altLang="en-US" sz="28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3605897" y="4959843"/>
                <a:ext cx="346249" cy="430887"/>
              </a:xfrm>
              <a:prstGeom prst="rect">
                <a:avLst/>
              </a:prstGeom>
              <a:blipFill>
                <a:blip r:embed="rId10"/>
                <a:stretch>
                  <a:fillRect/>
                </a:stretch>
              </a:blipFill>
            </p:spPr>
            <p:txBody>
              <a:bodyPr/>
              <a:lstStyle/>
              <a:p>
                <a:r>
                  <a:rPr lang="zh-TW" altLang="en-US">
                    <a:noFill/>
                  </a:rPr>
                  <a:t> </a:t>
                </a:r>
              </a:p>
            </p:txBody>
          </p:sp>
        </mc:Fallback>
      </mc:AlternateContent>
      <p:sp>
        <p:nvSpPr>
          <p:cNvPr id="39" name="矩形 38"/>
          <p:cNvSpPr/>
          <p:nvPr/>
        </p:nvSpPr>
        <p:spPr>
          <a:xfrm>
            <a:off x="1684060" y="4519894"/>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p:sp>
        <p:nvSpPr>
          <p:cNvPr id="40" name="矩形 39"/>
          <p:cNvSpPr/>
          <p:nvPr/>
        </p:nvSpPr>
        <p:spPr>
          <a:xfrm>
            <a:off x="2161140" y="4519894"/>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p:sp>
        <p:nvSpPr>
          <p:cNvPr id="42" name="文字方塊 41"/>
          <p:cNvSpPr txBox="1"/>
          <p:nvPr/>
        </p:nvSpPr>
        <p:spPr>
          <a:xfrm rot="10800000">
            <a:off x="2546843" y="5057483"/>
            <a:ext cx="735833"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3" name="矩形 42"/>
          <p:cNvSpPr/>
          <p:nvPr/>
        </p:nvSpPr>
        <p:spPr>
          <a:xfrm>
            <a:off x="4227663" y="4343317"/>
            <a:ext cx="1736119" cy="175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4384863" y="4575970"/>
            <a:ext cx="492230" cy="13107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u</a:t>
            </a:r>
            <a:r>
              <a:rPr lang="en-US" altLang="zh-TW" sz="2400" baseline="30000" dirty="0"/>
              <a:t>1</a:t>
            </a:r>
            <a:endParaRPr lang="zh-TW" altLang="en-US" sz="2400" baseline="30000" dirty="0"/>
          </a:p>
        </p:txBody>
      </p:sp>
      <p:sp>
        <p:nvSpPr>
          <p:cNvPr id="47" name="文字方塊 46"/>
          <p:cNvSpPr txBox="1"/>
          <p:nvPr/>
        </p:nvSpPr>
        <p:spPr>
          <a:xfrm rot="10800000">
            <a:off x="5367782" y="5116459"/>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48" name="文字方塊 47"/>
              <p:cNvSpPr txBox="1"/>
              <p:nvPr/>
            </p:nvSpPr>
            <p:spPr>
              <a:xfrm>
                <a:off x="6533009" y="5117779"/>
                <a:ext cx="434868" cy="37356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6533009" y="5117779"/>
                <a:ext cx="434868" cy="373564"/>
              </a:xfrm>
              <a:prstGeom prst="rect">
                <a:avLst/>
              </a:prstGeom>
              <a:blipFill>
                <a:blip r:embed="rId11"/>
                <a:stretch>
                  <a:fillRect l="-1389" t="-1613"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6533009" y="4661058"/>
                <a:ext cx="434868" cy="37356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6533009" y="4661058"/>
                <a:ext cx="434868" cy="373564"/>
              </a:xfrm>
              <a:prstGeom prst="rect">
                <a:avLst/>
              </a:prstGeom>
              <a:blipFill>
                <a:blip r:embed="rId12"/>
                <a:stretch>
                  <a:fillRect l="-1389" t="-1613" b="-14516"/>
                </a:stretch>
              </a:blipFill>
            </p:spPr>
            <p:txBody>
              <a:bodyPr/>
              <a:lstStyle/>
              <a:p>
                <a:r>
                  <a:rPr lang="zh-TW" altLang="en-US">
                    <a:noFill/>
                  </a:rPr>
                  <a:t> </a:t>
                </a:r>
              </a:p>
            </p:txBody>
          </p:sp>
        </mc:Fallback>
      </mc:AlternateContent>
      <p:sp>
        <p:nvSpPr>
          <p:cNvPr id="50" name="文字方塊 49"/>
          <p:cNvSpPr txBox="1"/>
          <p:nvPr/>
        </p:nvSpPr>
        <p:spPr>
          <a:xfrm rot="5400000">
            <a:off x="6488181" y="5410868"/>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51" name="文字方塊 50"/>
              <p:cNvSpPr txBox="1"/>
              <p:nvPr/>
            </p:nvSpPr>
            <p:spPr>
              <a:xfrm>
                <a:off x="7029355" y="5095481"/>
                <a:ext cx="434868" cy="374333"/>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7029355" y="5095481"/>
                <a:ext cx="434868" cy="374333"/>
              </a:xfrm>
              <a:prstGeom prst="rect">
                <a:avLst/>
              </a:prstGeom>
              <a:blipFill>
                <a:blip r:embed="rId13"/>
                <a:stretch>
                  <a:fillRect l="-1389"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7029355" y="4638760"/>
                <a:ext cx="434868" cy="373628"/>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7029355" y="4638760"/>
                <a:ext cx="434868" cy="373628"/>
              </a:xfrm>
              <a:prstGeom prst="rect">
                <a:avLst/>
              </a:prstGeom>
              <a:blipFill>
                <a:blip r:embed="rId14"/>
                <a:stretch>
                  <a:fillRect l="-1389" b="-14516"/>
                </a:stretch>
              </a:blipFill>
            </p:spPr>
            <p:txBody>
              <a:bodyPr/>
              <a:lstStyle/>
              <a:p>
                <a:r>
                  <a:rPr lang="zh-TW" altLang="en-US">
                    <a:noFill/>
                  </a:rPr>
                  <a:t> </a:t>
                </a:r>
              </a:p>
            </p:txBody>
          </p:sp>
        </mc:Fallback>
      </mc:AlternateContent>
      <p:sp>
        <p:nvSpPr>
          <p:cNvPr id="53" name="文字方塊 52"/>
          <p:cNvSpPr txBox="1"/>
          <p:nvPr/>
        </p:nvSpPr>
        <p:spPr>
          <a:xfrm rot="5400000">
            <a:off x="6984527" y="5388570"/>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54" name="文字方塊 53"/>
              <p:cNvSpPr txBox="1"/>
              <p:nvPr/>
            </p:nvSpPr>
            <p:spPr>
              <a:xfrm>
                <a:off x="7537970" y="5117779"/>
                <a:ext cx="434868" cy="376193"/>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3</m:t>
                          </m:r>
                        </m:sup>
                      </m:sSubSup>
                    </m:oMath>
                  </m:oMathPara>
                </a14:m>
                <a:endParaRPr lang="zh-TW" altLang="en-US" sz="24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7537970" y="5117779"/>
                <a:ext cx="434868" cy="376193"/>
              </a:xfrm>
              <a:prstGeom prst="rect">
                <a:avLst/>
              </a:prstGeom>
              <a:blipFill>
                <a:blip r:embed="rId15"/>
                <a:stretch>
                  <a:fillRect l="-2778" t="-1613"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7537970" y="4661058"/>
                <a:ext cx="434868" cy="37542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3</m:t>
                          </m:r>
                        </m:sup>
                      </m:sSubSup>
                    </m:oMath>
                  </m:oMathPara>
                </a14:m>
                <a:endParaRPr lang="zh-TW" altLang="en-US" sz="24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7537970" y="4661058"/>
                <a:ext cx="434868" cy="375424"/>
              </a:xfrm>
              <a:prstGeom prst="rect">
                <a:avLst/>
              </a:prstGeom>
              <a:blipFill>
                <a:blip r:embed="rId16"/>
                <a:stretch>
                  <a:fillRect l="-2778" t="-1613" b="-14516"/>
                </a:stretch>
              </a:blipFill>
            </p:spPr>
            <p:txBody>
              <a:bodyPr/>
              <a:lstStyle/>
              <a:p>
                <a:r>
                  <a:rPr lang="zh-TW" altLang="en-US">
                    <a:noFill/>
                  </a:rPr>
                  <a:t> </a:t>
                </a:r>
              </a:p>
            </p:txBody>
          </p:sp>
        </mc:Fallback>
      </mc:AlternateContent>
      <p:sp>
        <p:nvSpPr>
          <p:cNvPr id="56" name="文字方塊 55"/>
          <p:cNvSpPr txBox="1"/>
          <p:nvPr/>
        </p:nvSpPr>
        <p:spPr>
          <a:xfrm rot="5400000">
            <a:off x="7493142" y="5410868"/>
            <a:ext cx="735833"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7" name="文字方塊 36"/>
          <p:cNvSpPr txBox="1"/>
          <p:nvPr/>
        </p:nvSpPr>
        <p:spPr>
          <a:xfrm>
            <a:off x="3028470" y="5405242"/>
            <a:ext cx="1403906"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TW" sz="2400" dirty="0"/>
              <a:t>Minimize Error</a:t>
            </a:r>
            <a:endParaRPr lang="zh-TW" altLang="en-US" sz="2400" dirty="0"/>
          </a:p>
        </p:txBody>
      </p:sp>
      <p:sp>
        <p:nvSpPr>
          <p:cNvPr id="23" name="文字方塊 22"/>
          <p:cNvSpPr txBox="1"/>
          <p:nvPr/>
        </p:nvSpPr>
        <p:spPr>
          <a:xfrm>
            <a:off x="1440603" y="5556432"/>
            <a:ext cx="1342823"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Matrix X</a:t>
            </a:r>
            <a:endParaRPr lang="zh-TW" altLang="en-US" sz="2400" dirty="0"/>
          </a:p>
        </p:txBody>
      </p:sp>
      <p:sp>
        <p:nvSpPr>
          <p:cNvPr id="57" name="矩形 56"/>
          <p:cNvSpPr/>
          <p:nvPr/>
        </p:nvSpPr>
        <p:spPr>
          <a:xfrm>
            <a:off x="4993383" y="4575970"/>
            <a:ext cx="492230" cy="13107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u</a:t>
            </a:r>
            <a:r>
              <a:rPr lang="en-US" altLang="zh-TW" sz="2400" baseline="30000" dirty="0"/>
              <a:t>2</a:t>
            </a:r>
            <a:endParaRPr lang="zh-TW" altLang="en-US" sz="2400" baseline="30000" dirty="0"/>
          </a:p>
        </p:txBody>
      </p:sp>
      <p:cxnSp>
        <p:nvCxnSpPr>
          <p:cNvPr id="59" name="直線接點 58"/>
          <p:cNvCxnSpPr/>
          <p:nvPr/>
        </p:nvCxnSpPr>
        <p:spPr>
          <a:xfrm>
            <a:off x="2712531" y="2386223"/>
            <a:ext cx="9019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4271420" y="2386223"/>
            <a:ext cx="2422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a:off x="3958629" y="2395748"/>
            <a:ext cx="2422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a:off x="5239498" y="2386223"/>
            <a:ext cx="2422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線接點 68"/>
          <p:cNvCxnSpPr/>
          <p:nvPr/>
        </p:nvCxnSpPr>
        <p:spPr>
          <a:xfrm>
            <a:off x="4926707" y="2395748"/>
            <a:ext cx="2422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endCxn id="20" idx="0"/>
          </p:cNvCxnSpPr>
          <p:nvPr/>
        </p:nvCxnSpPr>
        <p:spPr>
          <a:xfrm flipH="1">
            <a:off x="1383954" y="2395748"/>
            <a:ext cx="1412956" cy="21241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28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animBg="1"/>
      <p:bldP spid="18" grpId="0" animBg="1"/>
      <p:bldP spid="20" grpId="0" animBg="1"/>
      <p:bldP spid="35" grpId="0"/>
      <p:bldP spid="39" grpId="0" animBg="1"/>
      <p:bldP spid="40" grpId="0" animBg="1"/>
      <p:bldP spid="42" grpId="0"/>
      <p:bldP spid="43" grpId="0" animBg="1"/>
      <p:bldP spid="44" grpId="0" animBg="1"/>
      <p:bldP spid="47" grpId="0"/>
      <p:bldP spid="48" grpId="0" animBg="1"/>
      <p:bldP spid="49" grpId="0" animBg="1"/>
      <p:bldP spid="50" grpId="0"/>
      <p:bldP spid="51" grpId="0" animBg="1"/>
      <p:bldP spid="52" grpId="0" animBg="1"/>
      <p:bldP spid="53" grpId="0"/>
      <p:bldP spid="54" grpId="0" animBg="1"/>
      <p:bldP spid="55" grpId="0" animBg="1"/>
      <p:bldP spid="56" grpId="0"/>
      <p:bldP spid="37" grpId="0" animBg="1"/>
      <p:bldP spid="23" grpId="0" animBg="1"/>
      <p:bldP spid="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2594" y="861073"/>
            <a:ext cx="2293263" cy="175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6465767" y="1083892"/>
            <a:ext cx="2008524" cy="128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261423" y="1061306"/>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 name="文字方塊 6"/>
              <p:cNvSpPr txBox="1"/>
              <p:nvPr/>
            </p:nvSpPr>
            <p:spPr>
              <a:xfrm>
                <a:off x="3390795" y="3626314"/>
                <a:ext cx="3462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390795" y="3626314"/>
                <a:ext cx="346249" cy="430887"/>
              </a:xfrm>
              <a:prstGeom prst="rect">
                <a:avLst/>
              </a:prstGeom>
              <a:blipFill>
                <a:blip r:embed="rId2"/>
                <a:stretch>
                  <a:fillRect/>
                </a:stretch>
              </a:blipFill>
            </p:spPr>
            <p:txBody>
              <a:bodyPr/>
              <a:lstStyle/>
              <a:p>
                <a:r>
                  <a:rPr lang="zh-TW" altLang="en-US">
                    <a:noFill/>
                  </a:rPr>
                  <a:t> </a:t>
                </a:r>
              </a:p>
            </p:txBody>
          </p:sp>
        </mc:Fallback>
      </mc:AlternateContent>
      <p:sp>
        <p:nvSpPr>
          <p:cNvPr id="8" name="矩形 7"/>
          <p:cNvSpPr/>
          <p:nvPr/>
        </p:nvSpPr>
        <p:spPr>
          <a:xfrm>
            <a:off x="1739047" y="1061306"/>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p:sp>
        <p:nvSpPr>
          <p:cNvPr id="9" name="矩形 8"/>
          <p:cNvSpPr/>
          <p:nvPr/>
        </p:nvSpPr>
        <p:spPr>
          <a:xfrm>
            <a:off x="2216127" y="1061306"/>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p:sp>
        <p:nvSpPr>
          <p:cNvPr id="10" name="文字方塊 9"/>
          <p:cNvSpPr txBox="1"/>
          <p:nvPr/>
        </p:nvSpPr>
        <p:spPr>
          <a:xfrm rot="10800000">
            <a:off x="2601830" y="1598895"/>
            <a:ext cx="735833"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 name="矩形 10"/>
          <p:cNvSpPr/>
          <p:nvPr/>
        </p:nvSpPr>
        <p:spPr>
          <a:xfrm>
            <a:off x="4282650" y="884729"/>
            <a:ext cx="1736119" cy="175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4439850" y="1117382"/>
            <a:ext cx="492230" cy="13107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u</a:t>
            </a:r>
            <a:r>
              <a:rPr lang="en-US" altLang="zh-TW" sz="2400" baseline="30000" dirty="0"/>
              <a:t>1</a:t>
            </a:r>
            <a:endParaRPr lang="zh-TW" altLang="en-US" sz="2400" baseline="30000" dirty="0"/>
          </a:p>
        </p:txBody>
      </p:sp>
      <p:sp>
        <p:nvSpPr>
          <p:cNvPr id="13" name="文字方塊 12"/>
          <p:cNvSpPr txBox="1"/>
          <p:nvPr/>
        </p:nvSpPr>
        <p:spPr>
          <a:xfrm rot="10800000">
            <a:off x="5422769" y="1657871"/>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4" name="文字方塊 13"/>
              <p:cNvSpPr txBox="1"/>
              <p:nvPr/>
            </p:nvSpPr>
            <p:spPr>
              <a:xfrm>
                <a:off x="6587996" y="1659191"/>
                <a:ext cx="434868" cy="37356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6587996" y="1659191"/>
                <a:ext cx="434868" cy="373564"/>
              </a:xfrm>
              <a:prstGeom prst="rect">
                <a:avLst/>
              </a:prstGeom>
              <a:blipFill>
                <a:blip r:embed="rId3"/>
                <a:stretch>
                  <a:fillRect l="-1389"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6587996" y="1202470"/>
                <a:ext cx="434868" cy="37356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6587996" y="1202470"/>
                <a:ext cx="434868" cy="373564"/>
              </a:xfrm>
              <a:prstGeom prst="rect">
                <a:avLst/>
              </a:prstGeom>
              <a:blipFill>
                <a:blip r:embed="rId4"/>
                <a:stretch>
                  <a:fillRect l="-1389" b="-12698"/>
                </a:stretch>
              </a:blipFill>
            </p:spPr>
            <p:txBody>
              <a:bodyPr/>
              <a:lstStyle/>
              <a:p>
                <a:r>
                  <a:rPr lang="zh-TW" altLang="en-US">
                    <a:noFill/>
                  </a:rPr>
                  <a:t> </a:t>
                </a:r>
              </a:p>
            </p:txBody>
          </p:sp>
        </mc:Fallback>
      </mc:AlternateContent>
      <p:sp>
        <p:nvSpPr>
          <p:cNvPr id="16" name="文字方塊 15"/>
          <p:cNvSpPr txBox="1"/>
          <p:nvPr/>
        </p:nvSpPr>
        <p:spPr>
          <a:xfrm rot="5400000">
            <a:off x="6543168" y="1952280"/>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7" name="文字方塊 16"/>
              <p:cNvSpPr txBox="1"/>
              <p:nvPr/>
            </p:nvSpPr>
            <p:spPr>
              <a:xfrm>
                <a:off x="7084342" y="1636893"/>
                <a:ext cx="434868" cy="374333"/>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7084342" y="1636893"/>
                <a:ext cx="434868" cy="374333"/>
              </a:xfrm>
              <a:prstGeom prst="rect">
                <a:avLst/>
              </a:prstGeom>
              <a:blipFill>
                <a:blip r:embed="rId5"/>
                <a:stretch>
                  <a:fillRect l="-1389" t="-1613"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7084342" y="1180172"/>
                <a:ext cx="434868" cy="373628"/>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7084342" y="1180172"/>
                <a:ext cx="434868" cy="373628"/>
              </a:xfrm>
              <a:prstGeom prst="rect">
                <a:avLst/>
              </a:prstGeom>
              <a:blipFill>
                <a:blip r:embed="rId6"/>
                <a:stretch>
                  <a:fillRect l="-1389" t="-1613" b="-14516"/>
                </a:stretch>
              </a:blipFill>
            </p:spPr>
            <p:txBody>
              <a:bodyPr/>
              <a:lstStyle/>
              <a:p>
                <a:r>
                  <a:rPr lang="zh-TW" altLang="en-US">
                    <a:noFill/>
                  </a:rPr>
                  <a:t> </a:t>
                </a:r>
              </a:p>
            </p:txBody>
          </p:sp>
        </mc:Fallback>
      </mc:AlternateContent>
      <p:sp>
        <p:nvSpPr>
          <p:cNvPr id="19" name="文字方塊 18"/>
          <p:cNvSpPr txBox="1"/>
          <p:nvPr/>
        </p:nvSpPr>
        <p:spPr>
          <a:xfrm rot="5400000">
            <a:off x="7039514" y="1929982"/>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20" name="文字方塊 19"/>
              <p:cNvSpPr txBox="1"/>
              <p:nvPr/>
            </p:nvSpPr>
            <p:spPr>
              <a:xfrm>
                <a:off x="7592957" y="1659191"/>
                <a:ext cx="434868" cy="376193"/>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3</m:t>
                          </m:r>
                        </m:sup>
                      </m:sSubSup>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7592957" y="1659191"/>
                <a:ext cx="434868" cy="376193"/>
              </a:xfrm>
              <a:prstGeom prst="rect">
                <a:avLst/>
              </a:prstGeom>
              <a:blipFill>
                <a:blip r:embed="rId7"/>
                <a:stretch>
                  <a:fillRect l="-2778" b="-1269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7592957" y="1202470"/>
                <a:ext cx="434868" cy="37542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3</m:t>
                          </m:r>
                        </m:sup>
                      </m:sSub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7592957" y="1202470"/>
                <a:ext cx="434868" cy="375424"/>
              </a:xfrm>
              <a:prstGeom prst="rect">
                <a:avLst/>
              </a:prstGeom>
              <a:blipFill>
                <a:blip r:embed="rId8"/>
                <a:stretch>
                  <a:fillRect l="-2778" b="-12698"/>
                </a:stretch>
              </a:blipFill>
            </p:spPr>
            <p:txBody>
              <a:bodyPr/>
              <a:lstStyle/>
              <a:p>
                <a:r>
                  <a:rPr lang="zh-TW" altLang="en-US">
                    <a:noFill/>
                  </a:rPr>
                  <a:t> </a:t>
                </a:r>
              </a:p>
            </p:txBody>
          </p:sp>
        </mc:Fallback>
      </mc:AlternateContent>
      <p:sp>
        <p:nvSpPr>
          <p:cNvPr id="22" name="文字方塊 21"/>
          <p:cNvSpPr txBox="1"/>
          <p:nvPr/>
        </p:nvSpPr>
        <p:spPr>
          <a:xfrm rot="5400000">
            <a:off x="7548129" y="1952280"/>
            <a:ext cx="735833"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3083457" y="1946654"/>
            <a:ext cx="1403906"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TW" sz="2400" dirty="0"/>
              <a:t>Minimize Error</a:t>
            </a:r>
            <a:endParaRPr lang="zh-TW" altLang="en-US" sz="2400" dirty="0"/>
          </a:p>
        </p:txBody>
      </p:sp>
      <p:sp>
        <p:nvSpPr>
          <p:cNvPr id="24" name="文字方塊 23"/>
          <p:cNvSpPr txBox="1"/>
          <p:nvPr/>
        </p:nvSpPr>
        <p:spPr>
          <a:xfrm>
            <a:off x="1495590" y="2097844"/>
            <a:ext cx="1342823"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Matrix X</a:t>
            </a:r>
            <a:endParaRPr lang="zh-TW" altLang="en-US" sz="2400" dirty="0"/>
          </a:p>
        </p:txBody>
      </p:sp>
      <p:sp>
        <p:nvSpPr>
          <p:cNvPr id="25" name="矩形 24"/>
          <p:cNvSpPr/>
          <p:nvPr/>
        </p:nvSpPr>
        <p:spPr>
          <a:xfrm>
            <a:off x="5048370" y="1117382"/>
            <a:ext cx="492230" cy="13107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u</a:t>
            </a:r>
            <a:r>
              <a:rPr lang="en-US" altLang="zh-TW" sz="2400" baseline="30000" dirty="0"/>
              <a:t>2</a:t>
            </a:r>
            <a:endParaRPr lang="zh-TW" altLang="en-US" sz="2400" baseline="30000" dirty="0"/>
          </a:p>
        </p:txBody>
      </p:sp>
      <mc:AlternateContent xmlns:mc="http://schemas.openxmlformats.org/markup-compatibility/2006" xmlns:a14="http://schemas.microsoft.com/office/drawing/2010/main">
        <mc:Choice Requires="a14">
          <p:sp>
            <p:nvSpPr>
              <p:cNvPr id="26" name="文字方塊 25"/>
              <p:cNvSpPr txBox="1"/>
              <p:nvPr/>
            </p:nvSpPr>
            <p:spPr>
              <a:xfrm>
                <a:off x="967417" y="256139"/>
                <a:ext cx="989374" cy="373564"/>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967417" y="256139"/>
                <a:ext cx="989374" cy="373564"/>
              </a:xfrm>
              <a:prstGeom prst="rect">
                <a:avLst/>
              </a:prstGeom>
              <a:blipFill>
                <a:blip r:embed="rId9"/>
                <a:stretch>
                  <a:fillRect l="-617" r="-39506"/>
                </a:stretch>
              </a:blipFill>
            </p:spPr>
            <p:txBody>
              <a:bodyPr/>
              <a:lstStyle/>
              <a:p>
                <a:r>
                  <a:rPr lang="zh-TW" altLang="en-US">
                    <a:noFill/>
                  </a:rPr>
                  <a:t> </a:t>
                </a:r>
              </a:p>
            </p:txBody>
          </p:sp>
        </mc:Fallback>
      </mc:AlternateContent>
      <p:cxnSp>
        <p:nvCxnSpPr>
          <p:cNvPr id="27" name="直線單箭頭接點 26"/>
          <p:cNvCxnSpPr>
            <a:endCxn id="6" idx="0"/>
          </p:cNvCxnSpPr>
          <p:nvPr/>
        </p:nvCxnSpPr>
        <p:spPr>
          <a:xfrm flipH="1">
            <a:off x="1438941" y="595798"/>
            <a:ext cx="4639" cy="4655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5261" y="5831450"/>
            <a:ext cx="9271068" cy="461665"/>
          </a:xfrm>
          <a:prstGeom prst="rect">
            <a:avLst/>
          </a:prstGeom>
        </p:spPr>
        <p:txBody>
          <a:bodyPr wrap="square">
            <a:spAutoFit/>
          </a:bodyPr>
          <a:lstStyle/>
          <a:p>
            <a:r>
              <a:rPr lang="en-US" altLang="zh-TW" sz="2400" dirty="0"/>
              <a:t>SVD (Singular Value Decomposition)</a:t>
            </a:r>
          </a:p>
        </p:txBody>
      </p:sp>
      <p:sp>
        <p:nvSpPr>
          <p:cNvPr id="30" name="矩形 29"/>
          <p:cNvSpPr/>
          <p:nvPr/>
        </p:nvSpPr>
        <p:spPr>
          <a:xfrm>
            <a:off x="1925125" y="3183310"/>
            <a:ext cx="1187355" cy="139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X</a:t>
            </a:r>
            <a:endParaRPr lang="zh-TW" altLang="en-US" sz="2800" dirty="0"/>
          </a:p>
        </p:txBody>
      </p:sp>
      <p:sp>
        <p:nvSpPr>
          <p:cNvPr id="31" name="矩形 30"/>
          <p:cNvSpPr/>
          <p:nvPr/>
        </p:nvSpPr>
        <p:spPr>
          <a:xfrm>
            <a:off x="3974217" y="3141839"/>
            <a:ext cx="931265" cy="1392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U</a:t>
            </a:r>
            <a:endParaRPr lang="zh-TW" altLang="en-US" sz="2800" baseline="-25000" dirty="0"/>
          </a:p>
        </p:txBody>
      </p:sp>
      <p:sp>
        <p:nvSpPr>
          <p:cNvPr id="32" name="矩形 31"/>
          <p:cNvSpPr/>
          <p:nvPr/>
        </p:nvSpPr>
        <p:spPr>
          <a:xfrm>
            <a:off x="5027328" y="3162860"/>
            <a:ext cx="771098" cy="717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800" dirty="0"/>
              <a:t>∑</a:t>
            </a:r>
          </a:p>
        </p:txBody>
      </p:sp>
      <p:sp>
        <p:nvSpPr>
          <p:cNvPr id="33" name="矩形 32"/>
          <p:cNvSpPr/>
          <p:nvPr/>
        </p:nvSpPr>
        <p:spPr>
          <a:xfrm>
            <a:off x="5997092" y="3162860"/>
            <a:ext cx="1199866" cy="7056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V</a:t>
            </a:r>
            <a:endParaRPr lang="zh-TW" altLang="en-US" sz="2800" baseline="30000" dirty="0"/>
          </a:p>
        </p:txBody>
      </p:sp>
      <p:sp>
        <p:nvSpPr>
          <p:cNvPr id="35" name="文字方塊 34"/>
          <p:cNvSpPr txBox="1"/>
          <p:nvPr/>
        </p:nvSpPr>
        <p:spPr>
          <a:xfrm>
            <a:off x="2020658" y="2721645"/>
            <a:ext cx="996287" cy="461665"/>
          </a:xfrm>
          <a:prstGeom prst="rect">
            <a:avLst/>
          </a:prstGeom>
          <a:noFill/>
        </p:spPr>
        <p:txBody>
          <a:bodyPr wrap="square" rtlCol="0">
            <a:spAutoFit/>
          </a:bodyPr>
          <a:lstStyle/>
          <a:p>
            <a:pPr algn="ctr"/>
            <a:r>
              <a:rPr lang="en-US" altLang="zh-TW" sz="2400" dirty="0"/>
              <a:t>M x N</a:t>
            </a:r>
            <a:endParaRPr lang="zh-TW" altLang="en-US" sz="2400" dirty="0"/>
          </a:p>
        </p:txBody>
      </p:sp>
      <p:sp>
        <p:nvSpPr>
          <p:cNvPr id="36" name="文字方塊 35"/>
          <p:cNvSpPr txBox="1"/>
          <p:nvPr/>
        </p:nvSpPr>
        <p:spPr>
          <a:xfrm>
            <a:off x="4914733" y="2749548"/>
            <a:ext cx="996287" cy="461665"/>
          </a:xfrm>
          <a:prstGeom prst="rect">
            <a:avLst/>
          </a:prstGeom>
          <a:noFill/>
        </p:spPr>
        <p:txBody>
          <a:bodyPr wrap="square" rtlCol="0">
            <a:spAutoFit/>
          </a:bodyPr>
          <a:lstStyle/>
          <a:p>
            <a:pPr algn="ctr"/>
            <a:r>
              <a:rPr lang="en-US" altLang="zh-TW" sz="2400" dirty="0"/>
              <a:t>K x K</a:t>
            </a:r>
            <a:endParaRPr lang="zh-TW" altLang="en-US" sz="2400" dirty="0"/>
          </a:p>
        </p:txBody>
      </p:sp>
      <p:sp>
        <p:nvSpPr>
          <p:cNvPr id="37" name="文字方塊 36"/>
          <p:cNvSpPr txBox="1"/>
          <p:nvPr/>
        </p:nvSpPr>
        <p:spPr>
          <a:xfrm>
            <a:off x="6083528" y="2714714"/>
            <a:ext cx="996287" cy="461665"/>
          </a:xfrm>
          <a:prstGeom prst="rect">
            <a:avLst/>
          </a:prstGeom>
          <a:noFill/>
        </p:spPr>
        <p:txBody>
          <a:bodyPr wrap="square" rtlCol="0">
            <a:spAutoFit/>
          </a:bodyPr>
          <a:lstStyle/>
          <a:p>
            <a:pPr algn="ctr"/>
            <a:r>
              <a:rPr lang="en-US" altLang="zh-TW" sz="2400" dirty="0"/>
              <a:t>K x N</a:t>
            </a:r>
            <a:endParaRPr lang="zh-TW" altLang="en-US" sz="2400" dirty="0"/>
          </a:p>
        </p:txBody>
      </p:sp>
      <p:sp>
        <p:nvSpPr>
          <p:cNvPr id="38" name="文字方塊 37"/>
          <p:cNvSpPr txBox="1"/>
          <p:nvPr/>
        </p:nvSpPr>
        <p:spPr>
          <a:xfrm>
            <a:off x="3938946" y="2713578"/>
            <a:ext cx="996287" cy="461665"/>
          </a:xfrm>
          <a:prstGeom prst="rect">
            <a:avLst/>
          </a:prstGeom>
          <a:noFill/>
        </p:spPr>
        <p:txBody>
          <a:bodyPr wrap="square" rtlCol="0">
            <a:spAutoFit/>
          </a:bodyPr>
          <a:lstStyle/>
          <a:p>
            <a:pPr algn="ctr"/>
            <a:r>
              <a:rPr lang="en-US" altLang="zh-TW" sz="2400" dirty="0"/>
              <a:t>M x K</a:t>
            </a:r>
            <a:endParaRPr lang="zh-TW" altLang="en-US" sz="2400" dirty="0"/>
          </a:p>
        </p:txBody>
      </p:sp>
      <mc:AlternateContent xmlns:mc="http://schemas.openxmlformats.org/markup-compatibility/2006" xmlns:a14="http://schemas.microsoft.com/office/drawing/2010/main">
        <mc:Choice Requires="a14">
          <p:sp>
            <p:nvSpPr>
              <p:cNvPr id="40" name="文字方塊 39"/>
              <p:cNvSpPr txBox="1"/>
              <p:nvPr/>
            </p:nvSpPr>
            <p:spPr>
              <a:xfrm>
                <a:off x="3610624" y="1488593"/>
                <a:ext cx="3462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oMath>
                  </m:oMathPara>
                </a14:m>
                <a:endParaRPr lang="zh-TW" altLang="en-US" sz="28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3610624" y="1488593"/>
                <a:ext cx="346249" cy="430887"/>
              </a:xfrm>
              <a:prstGeom prst="rect">
                <a:avLst/>
              </a:prstGeom>
              <a:blipFill>
                <a:blip r:embed="rId10"/>
                <a:stretch>
                  <a:fillRect/>
                </a:stretch>
              </a:blipFill>
            </p:spPr>
            <p:txBody>
              <a:bodyPr/>
              <a:lstStyle/>
              <a:p>
                <a:r>
                  <a:rPr lang="zh-TW" altLang="en-US">
                    <a:noFill/>
                  </a:rPr>
                  <a:t> </a:t>
                </a:r>
              </a:p>
            </p:txBody>
          </p:sp>
        </mc:Fallback>
      </mc:AlternateContent>
      <p:sp>
        <p:nvSpPr>
          <p:cNvPr id="41" name="文字方塊 40"/>
          <p:cNvSpPr txBox="1"/>
          <p:nvPr/>
        </p:nvSpPr>
        <p:spPr>
          <a:xfrm>
            <a:off x="967417" y="4616014"/>
            <a:ext cx="7265825" cy="830997"/>
          </a:xfrm>
          <a:prstGeom prst="rect">
            <a:avLst/>
          </a:prstGeom>
          <a:noFill/>
        </p:spPr>
        <p:txBody>
          <a:bodyPr wrap="square" rtlCol="0">
            <a:spAutoFit/>
          </a:bodyPr>
          <a:lstStyle/>
          <a:p>
            <a:r>
              <a:rPr lang="en-US" altLang="zh-TW" sz="2400" dirty="0"/>
              <a:t>K columns of U: a set of orthonormal eigen vectors corresponding to the K largest eigenvalues of XX</a:t>
            </a:r>
            <a:r>
              <a:rPr lang="en-US" altLang="zh-TW" sz="2400" baseline="30000" dirty="0"/>
              <a:t>T</a:t>
            </a:r>
            <a:r>
              <a:rPr lang="en-US" altLang="zh-TW" sz="2400" dirty="0"/>
              <a:t> </a:t>
            </a:r>
            <a:endParaRPr lang="zh-TW" altLang="en-US" sz="2400" dirty="0"/>
          </a:p>
        </p:txBody>
      </p:sp>
      <p:sp>
        <p:nvSpPr>
          <p:cNvPr id="42" name="矩形 41"/>
          <p:cNvSpPr/>
          <p:nvPr/>
        </p:nvSpPr>
        <p:spPr>
          <a:xfrm>
            <a:off x="4905482" y="5501478"/>
            <a:ext cx="3740567" cy="521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dirty="0"/>
              <a:t>This is the solution of PCA</a:t>
            </a:r>
            <a:endParaRPr lang="zh-TW" altLang="en-US" sz="2400" dirty="0"/>
          </a:p>
        </p:txBody>
      </p:sp>
    </p:spTree>
    <p:extLst>
      <p:ext uri="{BB962C8B-B14F-4D97-AF65-F5344CB8AC3E}">
        <p14:creationId xmlns:p14="http://schemas.microsoft.com/office/powerpoint/2010/main" val="315239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1" grpId="0" animBg="1"/>
      <p:bldP spid="32" grpId="0" animBg="1"/>
      <p:bldP spid="33" grpId="0" animBg="1"/>
      <p:bldP spid="35" grpId="0"/>
      <p:bldP spid="36" grpId="0"/>
      <p:bldP spid="37" grpId="0"/>
      <p:bldP spid="38" grpId="0"/>
      <p:bldP spid="41" grpId="0"/>
      <p:bldP spid="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97450" y="336161"/>
            <a:ext cx="8102395" cy="878168"/>
            <a:chOff x="535550" y="5384411"/>
            <a:chExt cx="8102395" cy="878168"/>
          </a:xfrm>
        </p:grpSpPr>
        <p:sp>
          <p:nvSpPr>
            <p:cNvPr id="33" name="文字方塊 32"/>
            <p:cNvSpPr txBox="1"/>
            <p:nvPr/>
          </p:nvSpPr>
          <p:spPr>
            <a:xfrm>
              <a:off x="790883" y="5416834"/>
              <a:ext cx="5579188" cy="830997"/>
            </a:xfrm>
            <a:prstGeom prst="rect">
              <a:avLst/>
            </a:prstGeom>
            <a:noFill/>
          </p:spPr>
          <p:txBody>
            <a:bodyPr wrap="square" rtlCol="0">
              <a:spAutoFit/>
            </a:bodyPr>
            <a:lstStyle/>
            <a:p>
              <a:r>
                <a:rPr lang="en-US" altLang="zh-TW" sz="2400" dirty="0"/>
                <a:t>PCA looks like a neural network with one hidden layer (linear activation function)</a:t>
              </a:r>
              <a:endParaRPr lang="zh-TW" altLang="en-US" sz="2400" dirty="0"/>
            </a:p>
          </p:txBody>
        </p:sp>
        <p:sp>
          <p:nvSpPr>
            <p:cNvPr id="34" name="文字方塊 33"/>
            <p:cNvSpPr txBox="1"/>
            <p:nvPr/>
          </p:nvSpPr>
          <p:spPr>
            <a:xfrm>
              <a:off x="6370071" y="5601499"/>
              <a:ext cx="187366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Autoencoder</a:t>
              </a:r>
              <a:endParaRPr lang="zh-TW" altLang="en-US" sz="2400" dirty="0"/>
            </a:p>
          </p:txBody>
        </p:sp>
        <p:sp>
          <p:nvSpPr>
            <p:cNvPr id="3" name="矩形 2"/>
            <p:cNvSpPr/>
            <p:nvPr/>
          </p:nvSpPr>
          <p:spPr>
            <a:xfrm>
              <a:off x="535550" y="5384411"/>
              <a:ext cx="8102395" cy="8781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15" name="文字方塊 14"/>
              <p:cNvSpPr txBox="1"/>
              <p:nvPr/>
            </p:nvSpPr>
            <p:spPr>
              <a:xfrm>
                <a:off x="476321" y="1354793"/>
                <a:ext cx="7596884" cy="461665"/>
              </a:xfrm>
              <a:prstGeom prst="rect">
                <a:avLst/>
              </a:prstGeom>
              <a:noFill/>
            </p:spPr>
            <p:txBody>
              <a:bodyPr wrap="square" rtlCol="0">
                <a:spAutoFit/>
              </a:bodyPr>
              <a:lstStyle/>
              <a:p>
                <a:r>
                  <a:rPr lang="en-US" altLang="zh-TW" sz="2400" dirty="0"/>
                  <a:t>If </a:t>
                </a:r>
                <a14:m>
                  <m:oMath xmlns:m="http://schemas.openxmlformats.org/officeDocument/2006/math">
                    <m:d>
                      <m:dPr>
                        <m:begChr m:val="{"/>
                        <m:endChr m:val="}"/>
                        <m:ctrlPr>
                          <a:rPr lang="en-US" altLang="zh-TW" sz="2400" i="1" smtClean="0">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𝐾</m:t>
                            </m:r>
                          </m:sup>
                        </m:sSup>
                      </m:e>
                    </m:d>
                  </m:oMath>
                </a14:m>
                <a:r>
                  <a:rPr lang="en-US" altLang="zh-TW" sz="2400" dirty="0"/>
                  <a:t> is the component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476321" y="1354793"/>
                <a:ext cx="7596884" cy="461665"/>
              </a:xfrm>
              <a:prstGeom prst="rect">
                <a:avLst/>
              </a:prstGeom>
              <a:blipFill>
                <a:blip r:embed="rId3"/>
                <a:stretch>
                  <a:fillRect l="-1204" t="-10526" b="-28947"/>
                </a:stretch>
              </a:blipFill>
            </p:spPr>
            <p:txBody>
              <a:bodyPr/>
              <a:lstStyle/>
              <a:p>
                <a:r>
                  <a:rPr lang="zh-TW" altLang="en-US">
                    <a:noFill/>
                  </a:rPr>
                  <a:t> </a:t>
                </a:r>
              </a:p>
            </p:txBody>
          </p:sp>
        </mc:Fallback>
      </mc:AlternateContent>
      <p:sp>
        <p:nvSpPr>
          <p:cNvPr id="16" name="文字方塊 15"/>
          <p:cNvSpPr txBox="1"/>
          <p:nvPr/>
        </p:nvSpPr>
        <p:spPr>
          <a:xfrm>
            <a:off x="4318642" y="1838044"/>
            <a:ext cx="4499455" cy="461665"/>
          </a:xfrm>
          <a:prstGeom prst="rect">
            <a:avLst/>
          </a:prstGeom>
          <a:noFill/>
        </p:spPr>
        <p:txBody>
          <a:bodyPr wrap="square" rtlCol="0">
            <a:spAutoFit/>
          </a:bodyPr>
          <a:lstStyle/>
          <a:p>
            <a:r>
              <a:rPr lang="en-US" altLang="zh-TW" sz="2400" dirty="0"/>
              <a:t>To minimize reconstruction error:</a:t>
            </a:r>
            <a:endParaRPr lang="zh-TW" altLang="en-US" sz="2400" dirty="0"/>
          </a:p>
        </p:txBody>
      </p:sp>
      <mc:AlternateContent xmlns:mc="http://schemas.openxmlformats.org/markup-compatibility/2006" xmlns:a14="http://schemas.microsoft.com/office/drawing/2010/main">
        <mc:Choice Requires="a14">
          <p:sp>
            <p:nvSpPr>
              <p:cNvPr id="17" name="文字方塊 16"/>
              <p:cNvSpPr txBox="1"/>
              <p:nvPr/>
            </p:nvSpPr>
            <p:spPr>
              <a:xfrm>
                <a:off x="5930085" y="2310887"/>
                <a:ext cx="2677431"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i="1">
                              <a:latin typeface="Cambria Math" panose="02040503050406030204" pitchFamily="18" charset="0"/>
                            </a:rPr>
                            <m:t>𝑘</m:t>
                          </m:r>
                        </m:sub>
                      </m:sSub>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r>
                        <a:rPr lang="en-US" altLang="zh-TW" sz="2400" b="0" i="1" smtClean="0">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930085" y="2310887"/>
                <a:ext cx="2677431" cy="468205"/>
              </a:xfrm>
              <a:prstGeom prst="rect">
                <a:avLst/>
              </a:prstGeom>
              <a:blipFill>
                <a:blip r:embed="rId4"/>
                <a:stretch>
                  <a:fillRect b="-2597"/>
                </a:stretch>
              </a:blipFill>
            </p:spPr>
            <p:txBody>
              <a:bodyPr/>
              <a:lstStyle/>
              <a:p>
                <a:r>
                  <a:rPr lang="zh-TW" altLang="en-US">
                    <a:noFill/>
                  </a:rPr>
                  <a:t> </a:t>
                </a:r>
              </a:p>
            </p:txBody>
          </p:sp>
        </mc:Fallback>
      </mc:AlternateContent>
      <p:grpSp>
        <p:nvGrpSpPr>
          <p:cNvPr id="7" name="群組 6"/>
          <p:cNvGrpSpPr/>
          <p:nvPr/>
        </p:nvGrpSpPr>
        <p:grpSpPr>
          <a:xfrm>
            <a:off x="994609" y="3607827"/>
            <a:ext cx="545431" cy="2727153"/>
            <a:chOff x="994609" y="3607827"/>
            <a:chExt cx="545431" cy="2727153"/>
          </a:xfrm>
        </p:grpSpPr>
        <p:sp>
          <p:nvSpPr>
            <p:cNvPr id="6" name="橢圓 5"/>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8" name="橢圓 37"/>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9" name="橢圓 38"/>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grpSp>
        <p:nvGrpSpPr>
          <p:cNvPr id="11" name="群組 10"/>
          <p:cNvGrpSpPr/>
          <p:nvPr/>
        </p:nvGrpSpPr>
        <p:grpSpPr>
          <a:xfrm>
            <a:off x="3360821" y="4153258"/>
            <a:ext cx="545431" cy="545431"/>
            <a:chOff x="3360821" y="4153258"/>
            <a:chExt cx="545431" cy="545431"/>
          </a:xfrm>
        </p:grpSpPr>
        <p:sp>
          <p:nvSpPr>
            <p:cNvPr id="22" name="橢圓 21"/>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線單箭頭接點 18"/>
          <p:cNvCxnSpPr>
            <a:endCxn id="22" idx="2"/>
          </p:cNvCxnSpPr>
          <p:nvPr/>
        </p:nvCxnSpPr>
        <p:spPr>
          <a:xfrm>
            <a:off x="1554928" y="3905703"/>
            <a:ext cx="1805893" cy="520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22" idx="2"/>
          </p:cNvCxnSpPr>
          <p:nvPr/>
        </p:nvCxnSpPr>
        <p:spPr>
          <a:xfrm flipV="1">
            <a:off x="1547484" y="4425974"/>
            <a:ext cx="1813337" cy="5826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endCxn id="22" idx="2"/>
          </p:cNvCxnSpPr>
          <p:nvPr/>
        </p:nvCxnSpPr>
        <p:spPr>
          <a:xfrm flipV="1">
            <a:off x="1520738" y="4425974"/>
            <a:ext cx="1840083" cy="16549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字方塊 56"/>
              <p:cNvSpPr txBox="1"/>
              <p:nvPr/>
            </p:nvSpPr>
            <p:spPr>
              <a:xfrm>
                <a:off x="1876930" y="3632988"/>
                <a:ext cx="451342"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1876930" y="3632988"/>
                <a:ext cx="451342" cy="372859"/>
              </a:xfrm>
              <a:prstGeom prst="rect">
                <a:avLst/>
              </a:prstGeom>
              <a:blipFill>
                <a:blip r:embed="rId8"/>
                <a:stretch>
                  <a:fillRect l="-9459" r="-5405"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1876930" y="4417402"/>
                <a:ext cx="45134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1876930" y="4417402"/>
                <a:ext cx="451341" cy="373564"/>
              </a:xfrm>
              <a:prstGeom prst="rect">
                <a:avLst/>
              </a:prstGeom>
              <a:blipFill>
                <a:blip r:embed="rId9"/>
                <a:stretch>
                  <a:fillRect l="-9459" t="-1639" r="-5405"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1879129" y="5049965"/>
                <a:ext cx="451341" cy="375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1879129" y="5049965"/>
                <a:ext cx="451341" cy="375424"/>
              </a:xfrm>
              <a:prstGeom prst="rect">
                <a:avLst/>
              </a:prstGeom>
              <a:blipFill>
                <a:blip r:embed="rId10"/>
                <a:stretch>
                  <a:fillRect l="-8108" r="-5405"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3715473" y="3840077"/>
                <a:ext cx="603169"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3715473" y="3840077"/>
                <a:ext cx="603169" cy="468205"/>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499592" y="3014578"/>
                <a:ext cx="1184066" cy="468205"/>
              </a:xfrm>
              <a:prstGeom prst="rect">
                <a:avLst/>
              </a:prstGeom>
              <a:noFill/>
            </p:spPr>
            <p:txBody>
              <a:bodyPr wrap="square" rtlCol="0">
                <a:spAutoFit/>
              </a:bodyPr>
              <a:lstStyle/>
              <a:p>
                <a14:m>
                  <m:oMath xmlns:m="http://schemas.openxmlformats.org/officeDocument/2006/math">
                    <m:r>
                      <a:rPr lang="en-US" altLang="zh-TW" sz="2400" i="1" smtClean="0">
                        <a:latin typeface="Cambria Math" panose="02040503050406030204" pitchFamily="18" charset="0"/>
                      </a:rPr>
                      <m:t>𝐾</m:t>
                    </m:r>
                    <m:r>
                      <a:rPr lang="en-US" altLang="zh-TW" sz="2400" b="0" i="1" smtClean="0">
                        <a:latin typeface="Cambria Math" panose="02040503050406030204" pitchFamily="18" charset="0"/>
                      </a:rPr>
                      <m:t>=2</m:t>
                    </m:r>
                  </m:oMath>
                </a14:m>
                <a:r>
                  <a:rPr lang="en-US" altLang="zh-TW" sz="2400" dirty="0"/>
                  <a:t>:</a:t>
                </a:r>
                <a:endParaRPr lang="zh-TW" altLang="en-US" sz="24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499592" y="3014578"/>
                <a:ext cx="1184066" cy="468205"/>
              </a:xfrm>
              <a:prstGeom prst="rect">
                <a:avLst/>
              </a:prstGeom>
              <a:blipFill>
                <a:blip r:embed="rId15"/>
                <a:stretch>
                  <a:fillRect l="-154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680608" y="1846490"/>
                <a:ext cx="182062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nary>
                        <m:naryPr>
                          <m:chr m:val="∑"/>
                          <m:ctrlPr>
                            <a:rPr lang="zh-TW" altLang="en-US" sz="2400" i="1">
                              <a:latin typeface="Cambria Math" panose="02040503050406030204" pitchFamily="18" charset="0"/>
                            </a:rPr>
                          </m:ctrlPr>
                        </m:naryPr>
                        <m:sub>
                          <m:r>
                            <m:rPr>
                              <m:brk m:alnAt="23"/>
                            </m:rPr>
                            <a:rPr lang="en-US" altLang="zh-TW" sz="2400" i="1">
                              <a:latin typeface="Cambria Math" panose="02040503050406030204" pitchFamily="18" charset="0"/>
                            </a:rPr>
                            <m:t>𝑘</m:t>
                          </m:r>
                          <m:r>
                            <a:rPr lang="en-US" altLang="zh-TW" sz="2400" i="1">
                              <a:latin typeface="Cambria Math" panose="02040503050406030204" pitchFamily="18" charset="0"/>
                            </a:rPr>
                            <m:t>=1</m:t>
                          </m:r>
                        </m:sub>
                        <m:sup>
                          <m:r>
                            <a:rPr lang="en-US" altLang="zh-TW" sz="2400" i="1">
                              <a:latin typeface="Cambria Math" panose="02040503050406030204" pitchFamily="18" charset="0"/>
                            </a:rPr>
                            <m:t>𝐾</m:t>
                          </m:r>
                        </m:sup>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𝑘</m:t>
                              </m:r>
                            </m:sub>
                          </m:sSub>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i="1">
                                  <a:latin typeface="Cambria Math" panose="02040503050406030204" pitchFamily="18" charset="0"/>
                                </a:rPr>
                                <m:t>𝑘</m:t>
                              </m:r>
                            </m:sup>
                          </m:sSup>
                        </m:e>
                      </m:nary>
                    </m:oMath>
                  </m:oMathPara>
                </a14:m>
                <a:endParaRPr lang="zh-TW" altLang="en-US" sz="2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680608" y="1846490"/>
                <a:ext cx="1820627" cy="1038489"/>
              </a:xfrm>
              <a:prstGeom prst="rect">
                <a:avLst/>
              </a:prstGeom>
              <a:blipFill>
                <a:blip r:embed="rId16"/>
                <a:stretch>
                  <a:fillRect/>
                </a:stretch>
              </a:blipFill>
            </p:spPr>
            <p:txBody>
              <a:bodyPr/>
              <a:lstStyle/>
              <a:p>
                <a:r>
                  <a:rPr lang="zh-TW" altLang="en-US">
                    <a:noFill/>
                  </a:rPr>
                  <a:t> </a:t>
                </a:r>
              </a:p>
            </p:txBody>
          </p:sp>
        </mc:Fallback>
      </mc:AlternateContent>
      <p:sp>
        <p:nvSpPr>
          <p:cNvPr id="74" name="箭號: 左-右雙向 73"/>
          <p:cNvSpPr/>
          <p:nvPr/>
        </p:nvSpPr>
        <p:spPr>
          <a:xfrm>
            <a:off x="2501235" y="2240623"/>
            <a:ext cx="513182" cy="3043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5" name="文字方塊 74"/>
              <p:cNvSpPr txBox="1"/>
              <p:nvPr/>
            </p:nvSpPr>
            <p:spPr>
              <a:xfrm>
                <a:off x="3032127" y="2157520"/>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3032127" y="2157520"/>
                <a:ext cx="926942" cy="369332"/>
              </a:xfrm>
              <a:prstGeom prst="rect">
                <a:avLst/>
              </a:prstGeom>
              <a:blipFill>
                <a:blip r:embed="rId17"/>
                <a:stretch>
                  <a:fillRect r="-381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62824" y="4514022"/>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62824" y="4514022"/>
                <a:ext cx="926942" cy="369332"/>
              </a:xfrm>
              <a:prstGeom prst="rect">
                <a:avLst/>
              </a:prstGeom>
              <a:blipFill>
                <a:blip r:embed="rId18"/>
                <a:stretch>
                  <a:fillRect r="-38158"/>
                </a:stretch>
              </a:blipFill>
            </p:spPr>
            <p:txBody>
              <a:bodyPr/>
              <a:lstStyle/>
              <a:p>
                <a:r>
                  <a:rPr lang="zh-TW" altLang="en-US">
                    <a:noFill/>
                  </a:rPr>
                  <a:t> </a:t>
                </a:r>
              </a:p>
            </p:txBody>
          </p:sp>
        </mc:Fallback>
      </mc:AlternateContent>
      <p:sp>
        <p:nvSpPr>
          <p:cNvPr id="77" name="左大括弧 76"/>
          <p:cNvSpPr/>
          <p:nvPr/>
        </p:nvSpPr>
        <p:spPr>
          <a:xfrm>
            <a:off x="918193" y="3584585"/>
            <a:ext cx="153533" cy="2750395"/>
          </a:xfrm>
          <a:prstGeom prst="leftBrace">
            <a:avLst>
              <a:gd name="adj1" fmla="val 3599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305896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57" grpId="0"/>
      <p:bldP spid="58" grpId="0"/>
      <p:bldP spid="59" grpId="0"/>
      <p:bldP spid="60" grpId="0"/>
      <p:bldP spid="72" grpId="0"/>
      <p:bldP spid="73" grpId="0"/>
      <p:bldP spid="74" grpId="0" animBg="1"/>
      <p:bldP spid="75" grpId="0"/>
      <p:bldP spid="76" grpId="0"/>
      <p:bldP spid="7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97450" y="336161"/>
            <a:ext cx="8102395" cy="878168"/>
            <a:chOff x="535550" y="5384411"/>
            <a:chExt cx="8102395" cy="878168"/>
          </a:xfrm>
        </p:grpSpPr>
        <p:sp>
          <p:nvSpPr>
            <p:cNvPr id="33" name="文字方塊 32"/>
            <p:cNvSpPr txBox="1"/>
            <p:nvPr/>
          </p:nvSpPr>
          <p:spPr>
            <a:xfrm>
              <a:off x="790883" y="5416834"/>
              <a:ext cx="5579188" cy="830997"/>
            </a:xfrm>
            <a:prstGeom prst="rect">
              <a:avLst/>
            </a:prstGeom>
            <a:noFill/>
          </p:spPr>
          <p:txBody>
            <a:bodyPr wrap="square" rtlCol="0">
              <a:spAutoFit/>
            </a:bodyPr>
            <a:lstStyle/>
            <a:p>
              <a:r>
                <a:rPr lang="en-US" altLang="zh-TW" sz="2400" dirty="0"/>
                <a:t>PCA looks like a neural network with one hidden layer (linear activation function)</a:t>
              </a:r>
              <a:endParaRPr lang="zh-TW" altLang="en-US" sz="2400" dirty="0"/>
            </a:p>
          </p:txBody>
        </p:sp>
        <p:sp>
          <p:nvSpPr>
            <p:cNvPr id="34" name="文字方塊 33"/>
            <p:cNvSpPr txBox="1"/>
            <p:nvPr/>
          </p:nvSpPr>
          <p:spPr>
            <a:xfrm>
              <a:off x="6370071" y="5601499"/>
              <a:ext cx="187366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Autoencoder</a:t>
              </a:r>
              <a:endParaRPr lang="zh-TW" altLang="en-US" sz="2400" dirty="0"/>
            </a:p>
          </p:txBody>
        </p:sp>
        <p:sp>
          <p:nvSpPr>
            <p:cNvPr id="3" name="矩形 2"/>
            <p:cNvSpPr/>
            <p:nvPr/>
          </p:nvSpPr>
          <p:spPr>
            <a:xfrm>
              <a:off x="535550" y="5384411"/>
              <a:ext cx="8102395" cy="8781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 name="群組 6"/>
          <p:cNvGrpSpPr/>
          <p:nvPr/>
        </p:nvGrpSpPr>
        <p:grpSpPr>
          <a:xfrm>
            <a:off x="994609" y="3607827"/>
            <a:ext cx="545431" cy="2727153"/>
            <a:chOff x="994609" y="3607827"/>
            <a:chExt cx="545431" cy="2727153"/>
          </a:xfrm>
        </p:grpSpPr>
        <p:sp>
          <p:nvSpPr>
            <p:cNvPr id="6" name="橢圓 5"/>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8" name="橢圓 37"/>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9" name="橢圓 38"/>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grpSp>
        <p:nvGrpSpPr>
          <p:cNvPr id="11" name="群組 10"/>
          <p:cNvGrpSpPr/>
          <p:nvPr/>
        </p:nvGrpSpPr>
        <p:grpSpPr>
          <a:xfrm>
            <a:off x="3360821" y="4153258"/>
            <a:ext cx="545431" cy="545431"/>
            <a:chOff x="3360821" y="4153258"/>
            <a:chExt cx="545431" cy="545431"/>
          </a:xfrm>
        </p:grpSpPr>
        <p:sp>
          <p:nvSpPr>
            <p:cNvPr id="22" name="橢圓 21"/>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群組 47"/>
          <p:cNvGrpSpPr/>
          <p:nvPr/>
        </p:nvGrpSpPr>
        <p:grpSpPr>
          <a:xfrm>
            <a:off x="3360820" y="5322680"/>
            <a:ext cx="545431" cy="545431"/>
            <a:chOff x="3360821" y="4153258"/>
            <a:chExt cx="545431" cy="545431"/>
          </a:xfrm>
        </p:grpSpPr>
        <p:sp>
          <p:nvSpPr>
            <p:cNvPr id="49" name="橢圓 48"/>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0" name="直線接點 49"/>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線單箭頭接點 18"/>
          <p:cNvCxnSpPr>
            <a:endCxn id="22" idx="2"/>
          </p:cNvCxnSpPr>
          <p:nvPr/>
        </p:nvCxnSpPr>
        <p:spPr>
          <a:xfrm>
            <a:off x="1554928" y="3905703"/>
            <a:ext cx="1805893" cy="520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22" idx="2"/>
          </p:cNvCxnSpPr>
          <p:nvPr/>
        </p:nvCxnSpPr>
        <p:spPr>
          <a:xfrm flipV="1">
            <a:off x="1547484" y="4425974"/>
            <a:ext cx="1813337" cy="5826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endCxn id="22" idx="2"/>
          </p:cNvCxnSpPr>
          <p:nvPr/>
        </p:nvCxnSpPr>
        <p:spPr>
          <a:xfrm flipV="1">
            <a:off x="1520738" y="4425974"/>
            <a:ext cx="1840083" cy="16549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字方塊 59"/>
              <p:cNvSpPr txBox="1"/>
              <p:nvPr/>
            </p:nvSpPr>
            <p:spPr>
              <a:xfrm>
                <a:off x="3742702" y="3956417"/>
                <a:ext cx="603167"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3742702" y="3956417"/>
                <a:ext cx="603167" cy="468205"/>
              </a:xfrm>
              <a:prstGeom prst="rect">
                <a:avLst/>
              </a:prstGeom>
              <a:blipFill>
                <a:blip r:embed="rId6"/>
                <a:stretch>
                  <a:fillRect/>
                </a:stretch>
              </a:blipFill>
            </p:spPr>
            <p:txBody>
              <a:bodyPr/>
              <a:lstStyle/>
              <a:p>
                <a:r>
                  <a:rPr lang="zh-TW" altLang="en-US">
                    <a:noFill/>
                  </a:rPr>
                  <a:t> </a:t>
                </a:r>
              </a:p>
            </p:txBody>
          </p:sp>
        </mc:Fallback>
      </mc:AlternateContent>
      <p:cxnSp>
        <p:nvCxnSpPr>
          <p:cNvPr id="44" name="直線單箭頭接點 43"/>
          <p:cNvCxnSpPr>
            <a:stCxn id="6" idx="6"/>
            <a:endCxn id="49" idx="2"/>
          </p:cNvCxnSpPr>
          <p:nvPr/>
        </p:nvCxnSpPr>
        <p:spPr>
          <a:xfrm>
            <a:off x="1540040" y="3880543"/>
            <a:ext cx="1820780" cy="1714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stCxn id="38" idx="6"/>
            <a:endCxn id="49" idx="2"/>
          </p:cNvCxnSpPr>
          <p:nvPr/>
        </p:nvCxnSpPr>
        <p:spPr>
          <a:xfrm>
            <a:off x="1540040" y="4971404"/>
            <a:ext cx="1820780" cy="623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39" idx="6"/>
            <a:endCxn id="49" idx="2"/>
          </p:cNvCxnSpPr>
          <p:nvPr/>
        </p:nvCxnSpPr>
        <p:spPr>
          <a:xfrm flipV="1">
            <a:off x="1540040" y="5595396"/>
            <a:ext cx="1820780" cy="466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p:cNvSpPr txBox="1"/>
              <p:nvPr/>
            </p:nvSpPr>
            <p:spPr>
              <a:xfrm>
                <a:off x="2982727" y="4907717"/>
                <a:ext cx="45794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2982727" y="4907717"/>
                <a:ext cx="457946" cy="373628"/>
              </a:xfrm>
              <a:prstGeom prst="rect">
                <a:avLst/>
              </a:prstGeom>
              <a:blipFill>
                <a:blip r:embed="rId7"/>
                <a:stretch>
                  <a:fillRect l="-8000" r="-5333"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2343482" y="5345309"/>
                <a:ext cx="45794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7" name="文字方塊 66"/>
              <p:cNvSpPr txBox="1">
                <a:spLocks noRot="1" noChangeAspect="1" noMove="1" noResize="1" noEditPoints="1" noAdjustHandles="1" noChangeArrowheads="1" noChangeShapeType="1" noTextEdit="1"/>
              </p:cNvSpPr>
              <p:nvPr/>
            </p:nvSpPr>
            <p:spPr>
              <a:xfrm>
                <a:off x="2343482" y="5345309"/>
                <a:ext cx="457946" cy="374333"/>
              </a:xfrm>
              <a:prstGeom prst="rect">
                <a:avLst/>
              </a:prstGeom>
              <a:blipFill>
                <a:blip r:embed="rId8"/>
                <a:stretch>
                  <a:fillRect l="-7895" r="-3947"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2630159" y="5790751"/>
                <a:ext cx="45794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8" name="文字方塊 67"/>
              <p:cNvSpPr txBox="1">
                <a:spLocks noRot="1" noChangeAspect="1" noMove="1" noResize="1" noEditPoints="1" noAdjustHandles="1" noChangeArrowheads="1" noChangeShapeType="1" noTextEdit="1"/>
              </p:cNvSpPr>
              <p:nvPr/>
            </p:nvSpPr>
            <p:spPr>
              <a:xfrm>
                <a:off x="2630159" y="5790751"/>
                <a:ext cx="457946" cy="376193"/>
              </a:xfrm>
              <a:prstGeom prst="rect">
                <a:avLst/>
              </a:prstGeom>
              <a:blipFill>
                <a:blip r:embed="rId9"/>
                <a:stretch>
                  <a:fillRect l="-7895" r="-3947"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3742982" y="5086259"/>
                <a:ext cx="603169"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3742982" y="5086259"/>
                <a:ext cx="603169" cy="46820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499592" y="3014578"/>
                <a:ext cx="1184066" cy="468205"/>
              </a:xfrm>
              <a:prstGeom prst="rect">
                <a:avLst/>
              </a:prstGeom>
              <a:noFill/>
            </p:spPr>
            <p:txBody>
              <a:bodyPr wrap="square" rtlCol="0">
                <a:spAutoFit/>
              </a:bodyPr>
              <a:lstStyle/>
              <a:p>
                <a14:m>
                  <m:oMath xmlns:m="http://schemas.openxmlformats.org/officeDocument/2006/math">
                    <m:r>
                      <a:rPr lang="en-US" altLang="zh-TW" sz="2400" i="1" smtClean="0">
                        <a:latin typeface="Cambria Math" panose="02040503050406030204" pitchFamily="18" charset="0"/>
                      </a:rPr>
                      <m:t>𝐾</m:t>
                    </m:r>
                    <m:r>
                      <a:rPr lang="en-US" altLang="zh-TW" sz="2400" b="0" i="1" smtClean="0">
                        <a:latin typeface="Cambria Math" panose="02040503050406030204" pitchFamily="18" charset="0"/>
                      </a:rPr>
                      <m:t>=2</m:t>
                    </m:r>
                  </m:oMath>
                </a14:m>
                <a:r>
                  <a:rPr lang="en-US" altLang="zh-TW" sz="2400" dirty="0"/>
                  <a:t>:</a:t>
                </a:r>
                <a:endParaRPr lang="zh-TW" altLang="en-US" sz="2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499592" y="3014578"/>
                <a:ext cx="1184066" cy="468205"/>
              </a:xfrm>
              <a:prstGeom prst="rect">
                <a:avLst/>
              </a:prstGeom>
              <a:blipFill>
                <a:blip r:embed="rId14"/>
                <a:stretch>
                  <a:fillRect l="-154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 name="文字方塊 87"/>
              <p:cNvSpPr txBox="1"/>
              <p:nvPr/>
            </p:nvSpPr>
            <p:spPr>
              <a:xfrm>
                <a:off x="62824" y="4514022"/>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62824" y="4514022"/>
                <a:ext cx="926942" cy="369332"/>
              </a:xfrm>
              <a:prstGeom prst="rect">
                <a:avLst/>
              </a:prstGeom>
              <a:blipFill>
                <a:blip r:embed="rId15"/>
                <a:stretch>
                  <a:fillRect r="-38158"/>
                </a:stretch>
              </a:blipFill>
            </p:spPr>
            <p:txBody>
              <a:bodyPr/>
              <a:lstStyle/>
              <a:p>
                <a:r>
                  <a:rPr lang="zh-TW" altLang="en-US">
                    <a:noFill/>
                  </a:rPr>
                  <a:t> </a:t>
                </a:r>
              </a:p>
            </p:txBody>
          </p:sp>
        </mc:Fallback>
      </mc:AlternateContent>
      <p:sp>
        <p:nvSpPr>
          <p:cNvPr id="89" name="左大括弧 88"/>
          <p:cNvSpPr/>
          <p:nvPr/>
        </p:nvSpPr>
        <p:spPr>
          <a:xfrm>
            <a:off x="918193" y="3584585"/>
            <a:ext cx="153533" cy="2750395"/>
          </a:xfrm>
          <a:prstGeom prst="leftBrace">
            <a:avLst>
              <a:gd name="adj1" fmla="val 3599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6" name="文字方塊 95"/>
              <p:cNvSpPr txBox="1"/>
              <p:nvPr/>
            </p:nvSpPr>
            <p:spPr>
              <a:xfrm>
                <a:off x="476321" y="1354793"/>
                <a:ext cx="7596884" cy="461665"/>
              </a:xfrm>
              <a:prstGeom prst="rect">
                <a:avLst/>
              </a:prstGeom>
              <a:noFill/>
            </p:spPr>
            <p:txBody>
              <a:bodyPr wrap="square" rtlCol="0">
                <a:spAutoFit/>
              </a:bodyPr>
              <a:lstStyle/>
              <a:p>
                <a:r>
                  <a:rPr lang="en-US" altLang="zh-TW" sz="2400" dirty="0"/>
                  <a:t>If </a:t>
                </a:r>
                <a14:m>
                  <m:oMath xmlns:m="http://schemas.openxmlformats.org/officeDocument/2006/math">
                    <m:d>
                      <m:dPr>
                        <m:begChr m:val="{"/>
                        <m:endChr m:val="}"/>
                        <m:ctrlPr>
                          <a:rPr lang="en-US" altLang="zh-TW" sz="2400" i="1" smtClean="0">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𝐾</m:t>
                            </m:r>
                          </m:sup>
                        </m:sSup>
                      </m:e>
                    </m:d>
                  </m:oMath>
                </a14:m>
                <a:r>
                  <a:rPr lang="en-US" altLang="zh-TW" sz="2400" dirty="0"/>
                  <a:t> is the component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endParaRPr lang="zh-TW" altLang="en-US" sz="2400" dirty="0"/>
              </a:p>
            </p:txBody>
          </p:sp>
        </mc:Choice>
        <mc:Fallback xmlns="">
          <p:sp>
            <p:nvSpPr>
              <p:cNvPr id="96" name="文字方塊 95"/>
              <p:cNvSpPr txBox="1">
                <a:spLocks noRot="1" noChangeAspect="1" noMove="1" noResize="1" noEditPoints="1" noAdjustHandles="1" noChangeArrowheads="1" noChangeShapeType="1" noTextEdit="1"/>
              </p:cNvSpPr>
              <p:nvPr/>
            </p:nvSpPr>
            <p:spPr>
              <a:xfrm>
                <a:off x="476321" y="1354793"/>
                <a:ext cx="7596884" cy="461665"/>
              </a:xfrm>
              <a:prstGeom prst="rect">
                <a:avLst/>
              </a:prstGeom>
              <a:blipFill>
                <a:blip r:embed="rId17"/>
                <a:stretch>
                  <a:fillRect l="-1204" t="-10526" b="-28947"/>
                </a:stretch>
              </a:blipFill>
            </p:spPr>
            <p:txBody>
              <a:bodyPr/>
              <a:lstStyle/>
              <a:p>
                <a:r>
                  <a:rPr lang="zh-TW" altLang="en-US">
                    <a:noFill/>
                  </a:rPr>
                  <a:t> </a:t>
                </a:r>
              </a:p>
            </p:txBody>
          </p:sp>
        </mc:Fallback>
      </mc:AlternateContent>
      <p:sp>
        <p:nvSpPr>
          <p:cNvPr id="97" name="文字方塊 96"/>
          <p:cNvSpPr txBox="1"/>
          <p:nvPr/>
        </p:nvSpPr>
        <p:spPr>
          <a:xfrm>
            <a:off x="4318642" y="1838044"/>
            <a:ext cx="4499455" cy="461665"/>
          </a:xfrm>
          <a:prstGeom prst="rect">
            <a:avLst/>
          </a:prstGeom>
          <a:noFill/>
        </p:spPr>
        <p:txBody>
          <a:bodyPr wrap="square" rtlCol="0">
            <a:spAutoFit/>
          </a:bodyPr>
          <a:lstStyle/>
          <a:p>
            <a:r>
              <a:rPr lang="en-US" altLang="zh-TW" sz="2400" dirty="0"/>
              <a:t>To minimize reconstruction error:</a:t>
            </a:r>
            <a:endParaRPr lang="zh-TW" altLang="en-US" sz="2400" dirty="0"/>
          </a:p>
        </p:txBody>
      </p:sp>
      <mc:AlternateContent xmlns:mc="http://schemas.openxmlformats.org/markup-compatibility/2006" xmlns:a14="http://schemas.microsoft.com/office/drawing/2010/main">
        <mc:Choice Requires="a14">
          <p:sp>
            <p:nvSpPr>
              <p:cNvPr id="98" name="文字方塊 97"/>
              <p:cNvSpPr txBox="1"/>
              <p:nvPr/>
            </p:nvSpPr>
            <p:spPr>
              <a:xfrm>
                <a:off x="5930085" y="2310887"/>
                <a:ext cx="2677431"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i="1">
                              <a:latin typeface="Cambria Math" panose="02040503050406030204" pitchFamily="18" charset="0"/>
                            </a:rPr>
                            <m:t>𝑘</m:t>
                          </m:r>
                        </m:sub>
                      </m:sSub>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r>
                        <a:rPr lang="en-US" altLang="zh-TW" sz="2400" b="0" i="1" smtClean="0">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5930085" y="2310887"/>
                <a:ext cx="2677431" cy="468205"/>
              </a:xfrm>
              <a:prstGeom prst="rect">
                <a:avLst/>
              </a:prstGeom>
              <a:blipFill>
                <a:blip r:embed="rId18"/>
                <a:stretch>
                  <a:fillRect b="-25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680608" y="1846490"/>
                <a:ext cx="182062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nary>
                        <m:naryPr>
                          <m:chr m:val="∑"/>
                          <m:ctrlPr>
                            <a:rPr lang="zh-TW" altLang="en-US" sz="2400" i="1">
                              <a:latin typeface="Cambria Math" panose="02040503050406030204" pitchFamily="18" charset="0"/>
                            </a:rPr>
                          </m:ctrlPr>
                        </m:naryPr>
                        <m:sub>
                          <m:r>
                            <m:rPr>
                              <m:brk m:alnAt="23"/>
                            </m:rPr>
                            <a:rPr lang="en-US" altLang="zh-TW" sz="2400" i="1">
                              <a:latin typeface="Cambria Math" panose="02040503050406030204" pitchFamily="18" charset="0"/>
                            </a:rPr>
                            <m:t>𝑘</m:t>
                          </m:r>
                          <m:r>
                            <a:rPr lang="en-US" altLang="zh-TW" sz="2400" i="1">
                              <a:latin typeface="Cambria Math" panose="02040503050406030204" pitchFamily="18" charset="0"/>
                            </a:rPr>
                            <m:t>=1</m:t>
                          </m:r>
                        </m:sub>
                        <m:sup>
                          <m:r>
                            <a:rPr lang="en-US" altLang="zh-TW" sz="2400" i="1">
                              <a:latin typeface="Cambria Math" panose="02040503050406030204" pitchFamily="18" charset="0"/>
                            </a:rPr>
                            <m:t>𝐾</m:t>
                          </m:r>
                        </m:sup>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𝑘</m:t>
                              </m:r>
                            </m:sub>
                          </m:sSub>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i="1">
                                  <a:latin typeface="Cambria Math" panose="02040503050406030204" pitchFamily="18" charset="0"/>
                                </a:rPr>
                                <m:t>𝑘</m:t>
                              </m:r>
                            </m:sup>
                          </m:sSup>
                        </m:e>
                      </m:nary>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80608" y="1846490"/>
                <a:ext cx="1820627" cy="1038489"/>
              </a:xfrm>
              <a:prstGeom prst="rect">
                <a:avLst/>
              </a:prstGeom>
              <a:blipFill>
                <a:blip r:embed="rId19"/>
                <a:stretch>
                  <a:fillRect/>
                </a:stretch>
              </a:blipFill>
            </p:spPr>
            <p:txBody>
              <a:bodyPr/>
              <a:lstStyle/>
              <a:p>
                <a:r>
                  <a:rPr lang="zh-TW" altLang="en-US">
                    <a:noFill/>
                  </a:rPr>
                  <a:t> </a:t>
                </a:r>
              </a:p>
            </p:txBody>
          </p:sp>
        </mc:Fallback>
      </mc:AlternateContent>
      <p:sp>
        <p:nvSpPr>
          <p:cNvPr id="100" name="箭號: 左-右雙向 99"/>
          <p:cNvSpPr/>
          <p:nvPr/>
        </p:nvSpPr>
        <p:spPr>
          <a:xfrm>
            <a:off x="2501235" y="2240623"/>
            <a:ext cx="513182" cy="3043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1" name="文字方塊 100"/>
              <p:cNvSpPr txBox="1"/>
              <p:nvPr/>
            </p:nvSpPr>
            <p:spPr>
              <a:xfrm>
                <a:off x="3032127" y="2157520"/>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3032127" y="2157520"/>
                <a:ext cx="926942" cy="369332"/>
              </a:xfrm>
              <a:prstGeom prst="rect">
                <a:avLst/>
              </a:prstGeom>
              <a:blipFill>
                <a:blip r:embed="rId20"/>
                <a:stretch>
                  <a:fillRect r="-3815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1431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7" grpId="0"/>
      <p:bldP spid="68" grpId="0"/>
      <p:bldP spid="7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97450" y="336161"/>
            <a:ext cx="8102395" cy="878168"/>
            <a:chOff x="535550" y="5384411"/>
            <a:chExt cx="8102395" cy="878168"/>
          </a:xfrm>
        </p:grpSpPr>
        <p:sp>
          <p:nvSpPr>
            <p:cNvPr id="33" name="文字方塊 32"/>
            <p:cNvSpPr txBox="1"/>
            <p:nvPr/>
          </p:nvSpPr>
          <p:spPr>
            <a:xfrm>
              <a:off x="790883" y="5416834"/>
              <a:ext cx="5579188" cy="830997"/>
            </a:xfrm>
            <a:prstGeom prst="rect">
              <a:avLst/>
            </a:prstGeom>
            <a:noFill/>
          </p:spPr>
          <p:txBody>
            <a:bodyPr wrap="square" rtlCol="0">
              <a:spAutoFit/>
            </a:bodyPr>
            <a:lstStyle/>
            <a:p>
              <a:r>
                <a:rPr lang="en-US" altLang="zh-TW" sz="2400" dirty="0"/>
                <a:t>PCA looks like a neural network with one hidden layer (linear activation function)</a:t>
              </a:r>
              <a:endParaRPr lang="zh-TW" altLang="en-US" sz="2400" dirty="0"/>
            </a:p>
          </p:txBody>
        </p:sp>
        <p:sp>
          <p:nvSpPr>
            <p:cNvPr id="34" name="文字方塊 33"/>
            <p:cNvSpPr txBox="1"/>
            <p:nvPr/>
          </p:nvSpPr>
          <p:spPr>
            <a:xfrm>
              <a:off x="6370071" y="5601499"/>
              <a:ext cx="187366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Autoencoder</a:t>
              </a:r>
              <a:endParaRPr lang="zh-TW" altLang="en-US" sz="2400" dirty="0"/>
            </a:p>
          </p:txBody>
        </p:sp>
        <p:sp>
          <p:nvSpPr>
            <p:cNvPr id="3" name="矩形 2"/>
            <p:cNvSpPr/>
            <p:nvPr/>
          </p:nvSpPr>
          <p:spPr>
            <a:xfrm>
              <a:off x="535550" y="5384411"/>
              <a:ext cx="8102395" cy="8781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 name="群組 6"/>
          <p:cNvGrpSpPr/>
          <p:nvPr/>
        </p:nvGrpSpPr>
        <p:grpSpPr>
          <a:xfrm>
            <a:off x="994609" y="3607827"/>
            <a:ext cx="545431" cy="2727153"/>
            <a:chOff x="994609" y="3607827"/>
            <a:chExt cx="545431" cy="2727153"/>
          </a:xfrm>
        </p:grpSpPr>
        <p:sp>
          <p:nvSpPr>
            <p:cNvPr id="6" name="橢圓 5"/>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8" name="橢圓 37"/>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9" name="橢圓 38"/>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grpSp>
        <p:nvGrpSpPr>
          <p:cNvPr id="11" name="群組 10"/>
          <p:cNvGrpSpPr/>
          <p:nvPr/>
        </p:nvGrpSpPr>
        <p:grpSpPr>
          <a:xfrm>
            <a:off x="3360821" y="4153258"/>
            <a:ext cx="545431" cy="545431"/>
            <a:chOff x="3360821" y="4153258"/>
            <a:chExt cx="545431" cy="545431"/>
          </a:xfrm>
        </p:grpSpPr>
        <p:sp>
          <p:nvSpPr>
            <p:cNvPr id="22" name="橢圓 21"/>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群組 47"/>
          <p:cNvGrpSpPr/>
          <p:nvPr/>
        </p:nvGrpSpPr>
        <p:grpSpPr>
          <a:xfrm>
            <a:off x="3360820" y="5322680"/>
            <a:ext cx="545431" cy="545431"/>
            <a:chOff x="3360821" y="4153258"/>
            <a:chExt cx="545431" cy="545431"/>
          </a:xfrm>
        </p:grpSpPr>
        <p:sp>
          <p:nvSpPr>
            <p:cNvPr id="49" name="橢圓 48"/>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0" name="直線接點 49"/>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線單箭頭接點 18"/>
          <p:cNvCxnSpPr>
            <a:endCxn id="22" idx="2"/>
          </p:cNvCxnSpPr>
          <p:nvPr/>
        </p:nvCxnSpPr>
        <p:spPr>
          <a:xfrm>
            <a:off x="1554928" y="3905703"/>
            <a:ext cx="1805893" cy="520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22" idx="2"/>
          </p:cNvCxnSpPr>
          <p:nvPr/>
        </p:nvCxnSpPr>
        <p:spPr>
          <a:xfrm flipV="1">
            <a:off x="1547484" y="4425974"/>
            <a:ext cx="1813337" cy="5826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endCxn id="22" idx="2"/>
          </p:cNvCxnSpPr>
          <p:nvPr/>
        </p:nvCxnSpPr>
        <p:spPr>
          <a:xfrm flipV="1">
            <a:off x="1520738" y="4425974"/>
            <a:ext cx="1840083" cy="16549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字方塊 59"/>
              <p:cNvSpPr txBox="1"/>
              <p:nvPr/>
            </p:nvSpPr>
            <p:spPr>
              <a:xfrm>
                <a:off x="3742702" y="3956417"/>
                <a:ext cx="603167"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3742702" y="3956417"/>
                <a:ext cx="603167" cy="468205"/>
              </a:xfrm>
              <a:prstGeom prst="rect">
                <a:avLst/>
              </a:prstGeom>
              <a:blipFill>
                <a:blip r:embed="rId6"/>
                <a:stretch>
                  <a:fillRect/>
                </a:stretch>
              </a:blipFill>
            </p:spPr>
            <p:txBody>
              <a:bodyPr/>
              <a:lstStyle/>
              <a:p>
                <a:r>
                  <a:rPr lang="zh-TW" altLang="en-US">
                    <a:noFill/>
                  </a:rPr>
                  <a:t> </a:t>
                </a:r>
              </a:p>
            </p:txBody>
          </p:sp>
        </mc:Fallback>
      </mc:AlternateContent>
      <p:cxnSp>
        <p:nvCxnSpPr>
          <p:cNvPr id="44" name="直線單箭頭接點 43"/>
          <p:cNvCxnSpPr>
            <a:stCxn id="6" idx="6"/>
            <a:endCxn id="49" idx="2"/>
          </p:cNvCxnSpPr>
          <p:nvPr/>
        </p:nvCxnSpPr>
        <p:spPr>
          <a:xfrm>
            <a:off x="1540040" y="3880543"/>
            <a:ext cx="1820780" cy="1714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stCxn id="38" idx="6"/>
            <a:endCxn id="49" idx="2"/>
          </p:cNvCxnSpPr>
          <p:nvPr/>
        </p:nvCxnSpPr>
        <p:spPr>
          <a:xfrm>
            <a:off x="1540040" y="4971404"/>
            <a:ext cx="1820780" cy="623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39" idx="6"/>
            <a:endCxn id="49" idx="2"/>
          </p:cNvCxnSpPr>
          <p:nvPr/>
        </p:nvCxnSpPr>
        <p:spPr>
          <a:xfrm flipV="1">
            <a:off x="1540040" y="5595396"/>
            <a:ext cx="1820780" cy="466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p:cNvSpPr txBox="1"/>
              <p:nvPr/>
            </p:nvSpPr>
            <p:spPr>
              <a:xfrm>
                <a:off x="2982727" y="4907717"/>
                <a:ext cx="45794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2982727" y="4907717"/>
                <a:ext cx="457946" cy="373628"/>
              </a:xfrm>
              <a:prstGeom prst="rect">
                <a:avLst/>
              </a:prstGeom>
              <a:blipFill>
                <a:blip r:embed="rId7"/>
                <a:stretch>
                  <a:fillRect l="-8000" r="-5333"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2343482" y="5345309"/>
                <a:ext cx="45794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7" name="文字方塊 66"/>
              <p:cNvSpPr txBox="1">
                <a:spLocks noRot="1" noChangeAspect="1" noMove="1" noResize="1" noEditPoints="1" noAdjustHandles="1" noChangeArrowheads="1" noChangeShapeType="1" noTextEdit="1"/>
              </p:cNvSpPr>
              <p:nvPr/>
            </p:nvSpPr>
            <p:spPr>
              <a:xfrm>
                <a:off x="2343482" y="5345309"/>
                <a:ext cx="457946" cy="374333"/>
              </a:xfrm>
              <a:prstGeom prst="rect">
                <a:avLst/>
              </a:prstGeom>
              <a:blipFill>
                <a:blip r:embed="rId8"/>
                <a:stretch>
                  <a:fillRect l="-7895" r="-3947"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2630159" y="5790751"/>
                <a:ext cx="45794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8" name="文字方塊 67"/>
              <p:cNvSpPr txBox="1">
                <a:spLocks noRot="1" noChangeAspect="1" noMove="1" noResize="1" noEditPoints="1" noAdjustHandles="1" noChangeArrowheads="1" noChangeShapeType="1" noTextEdit="1"/>
              </p:cNvSpPr>
              <p:nvPr/>
            </p:nvSpPr>
            <p:spPr>
              <a:xfrm>
                <a:off x="2630159" y="5790751"/>
                <a:ext cx="457946" cy="376193"/>
              </a:xfrm>
              <a:prstGeom prst="rect">
                <a:avLst/>
              </a:prstGeom>
              <a:blipFill>
                <a:blip r:embed="rId9"/>
                <a:stretch>
                  <a:fillRect l="-7895" r="-3947"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3742982" y="5086259"/>
                <a:ext cx="603169"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3742982" y="5086259"/>
                <a:ext cx="603169" cy="46820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499592" y="3014578"/>
                <a:ext cx="1184066" cy="468205"/>
              </a:xfrm>
              <a:prstGeom prst="rect">
                <a:avLst/>
              </a:prstGeom>
              <a:noFill/>
            </p:spPr>
            <p:txBody>
              <a:bodyPr wrap="square" rtlCol="0">
                <a:spAutoFit/>
              </a:bodyPr>
              <a:lstStyle/>
              <a:p>
                <a14:m>
                  <m:oMath xmlns:m="http://schemas.openxmlformats.org/officeDocument/2006/math">
                    <m:r>
                      <a:rPr lang="en-US" altLang="zh-TW" sz="2400" i="1" smtClean="0">
                        <a:latin typeface="Cambria Math" panose="02040503050406030204" pitchFamily="18" charset="0"/>
                      </a:rPr>
                      <m:t>𝐾</m:t>
                    </m:r>
                    <m:r>
                      <a:rPr lang="en-US" altLang="zh-TW" sz="2400" b="0" i="1" smtClean="0">
                        <a:latin typeface="Cambria Math" panose="02040503050406030204" pitchFamily="18" charset="0"/>
                      </a:rPr>
                      <m:t>=2</m:t>
                    </m:r>
                  </m:oMath>
                </a14:m>
                <a:r>
                  <a:rPr lang="en-US" altLang="zh-TW" sz="2400" dirty="0"/>
                  <a:t>:</a:t>
                </a:r>
                <a:endParaRPr lang="zh-TW" altLang="en-US" sz="2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499592" y="3014578"/>
                <a:ext cx="1184066" cy="468205"/>
              </a:xfrm>
              <a:prstGeom prst="rect">
                <a:avLst/>
              </a:prstGeom>
              <a:blipFill>
                <a:blip r:embed="rId14"/>
                <a:stretch>
                  <a:fillRect l="-154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 name="文字方塊 87"/>
              <p:cNvSpPr txBox="1"/>
              <p:nvPr/>
            </p:nvSpPr>
            <p:spPr>
              <a:xfrm>
                <a:off x="62824" y="4514022"/>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62824" y="4514022"/>
                <a:ext cx="926942" cy="369332"/>
              </a:xfrm>
              <a:prstGeom prst="rect">
                <a:avLst/>
              </a:prstGeom>
              <a:blipFill>
                <a:blip r:embed="rId15"/>
                <a:stretch>
                  <a:fillRect r="-38158"/>
                </a:stretch>
              </a:blipFill>
            </p:spPr>
            <p:txBody>
              <a:bodyPr/>
              <a:lstStyle/>
              <a:p>
                <a:r>
                  <a:rPr lang="zh-TW" altLang="en-US">
                    <a:noFill/>
                  </a:rPr>
                  <a:t> </a:t>
                </a:r>
              </a:p>
            </p:txBody>
          </p:sp>
        </mc:Fallback>
      </mc:AlternateContent>
      <p:sp>
        <p:nvSpPr>
          <p:cNvPr id="89" name="左大括弧 88"/>
          <p:cNvSpPr/>
          <p:nvPr/>
        </p:nvSpPr>
        <p:spPr>
          <a:xfrm>
            <a:off x="918193" y="3584585"/>
            <a:ext cx="153533" cy="2750395"/>
          </a:xfrm>
          <a:prstGeom prst="leftBrace">
            <a:avLst>
              <a:gd name="adj1" fmla="val 3599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6" name="文字方塊 95"/>
              <p:cNvSpPr txBox="1"/>
              <p:nvPr/>
            </p:nvSpPr>
            <p:spPr>
              <a:xfrm>
                <a:off x="476321" y="1354793"/>
                <a:ext cx="7596884" cy="461665"/>
              </a:xfrm>
              <a:prstGeom prst="rect">
                <a:avLst/>
              </a:prstGeom>
              <a:noFill/>
            </p:spPr>
            <p:txBody>
              <a:bodyPr wrap="square" rtlCol="0">
                <a:spAutoFit/>
              </a:bodyPr>
              <a:lstStyle/>
              <a:p>
                <a:r>
                  <a:rPr lang="en-US" altLang="zh-TW" sz="2400" dirty="0"/>
                  <a:t>If </a:t>
                </a:r>
                <a14:m>
                  <m:oMath xmlns:m="http://schemas.openxmlformats.org/officeDocument/2006/math">
                    <m:d>
                      <m:dPr>
                        <m:begChr m:val="{"/>
                        <m:endChr m:val="}"/>
                        <m:ctrlPr>
                          <a:rPr lang="en-US" altLang="zh-TW" sz="2400" i="1" smtClean="0">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𝐾</m:t>
                            </m:r>
                          </m:sup>
                        </m:sSup>
                      </m:e>
                    </m:d>
                  </m:oMath>
                </a14:m>
                <a:r>
                  <a:rPr lang="en-US" altLang="zh-TW" sz="2400" dirty="0"/>
                  <a:t> is the component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endParaRPr lang="zh-TW" altLang="en-US" sz="2400" dirty="0"/>
              </a:p>
            </p:txBody>
          </p:sp>
        </mc:Choice>
        <mc:Fallback xmlns="">
          <p:sp>
            <p:nvSpPr>
              <p:cNvPr id="96" name="文字方塊 95"/>
              <p:cNvSpPr txBox="1">
                <a:spLocks noRot="1" noChangeAspect="1" noMove="1" noResize="1" noEditPoints="1" noAdjustHandles="1" noChangeArrowheads="1" noChangeShapeType="1" noTextEdit="1"/>
              </p:cNvSpPr>
              <p:nvPr/>
            </p:nvSpPr>
            <p:spPr>
              <a:xfrm>
                <a:off x="476321" y="1354793"/>
                <a:ext cx="7596884" cy="461665"/>
              </a:xfrm>
              <a:prstGeom prst="rect">
                <a:avLst/>
              </a:prstGeom>
              <a:blipFill>
                <a:blip r:embed="rId17"/>
                <a:stretch>
                  <a:fillRect l="-1204" t="-10526" b="-28947"/>
                </a:stretch>
              </a:blipFill>
            </p:spPr>
            <p:txBody>
              <a:bodyPr/>
              <a:lstStyle/>
              <a:p>
                <a:r>
                  <a:rPr lang="zh-TW" altLang="en-US">
                    <a:noFill/>
                  </a:rPr>
                  <a:t> </a:t>
                </a:r>
              </a:p>
            </p:txBody>
          </p:sp>
        </mc:Fallback>
      </mc:AlternateContent>
      <p:sp>
        <p:nvSpPr>
          <p:cNvPr id="97" name="文字方塊 96"/>
          <p:cNvSpPr txBox="1"/>
          <p:nvPr/>
        </p:nvSpPr>
        <p:spPr>
          <a:xfrm>
            <a:off x="4318642" y="1838044"/>
            <a:ext cx="4499455" cy="461665"/>
          </a:xfrm>
          <a:prstGeom prst="rect">
            <a:avLst/>
          </a:prstGeom>
          <a:noFill/>
        </p:spPr>
        <p:txBody>
          <a:bodyPr wrap="square" rtlCol="0">
            <a:spAutoFit/>
          </a:bodyPr>
          <a:lstStyle/>
          <a:p>
            <a:r>
              <a:rPr lang="en-US" altLang="zh-TW" sz="2400" dirty="0"/>
              <a:t>To minimize reconstruction error:</a:t>
            </a:r>
            <a:endParaRPr lang="zh-TW" altLang="en-US" sz="2400" dirty="0"/>
          </a:p>
        </p:txBody>
      </p:sp>
      <mc:AlternateContent xmlns:mc="http://schemas.openxmlformats.org/markup-compatibility/2006" xmlns:a14="http://schemas.microsoft.com/office/drawing/2010/main">
        <mc:Choice Requires="a14">
          <p:sp>
            <p:nvSpPr>
              <p:cNvPr id="98" name="文字方塊 97"/>
              <p:cNvSpPr txBox="1"/>
              <p:nvPr/>
            </p:nvSpPr>
            <p:spPr>
              <a:xfrm>
                <a:off x="5930085" y="2310887"/>
                <a:ext cx="2677431"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i="1">
                              <a:latin typeface="Cambria Math" panose="02040503050406030204" pitchFamily="18" charset="0"/>
                            </a:rPr>
                            <m:t>𝑘</m:t>
                          </m:r>
                        </m:sub>
                      </m:sSub>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r>
                        <a:rPr lang="en-US" altLang="zh-TW" sz="2400" b="0" i="1" smtClean="0">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5930085" y="2310887"/>
                <a:ext cx="2677431" cy="468205"/>
              </a:xfrm>
              <a:prstGeom prst="rect">
                <a:avLst/>
              </a:prstGeom>
              <a:blipFill>
                <a:blip r:embed="rId18"/>
                <a:stretch>
                  <a:fillRect b="-25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680608" y="1846490"/>
                <a:ext cx="182062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nary>
                        <m:naryPr>
                          <m:chr m:val="∑"/>
                          <m:ctrlPr>
                            <a:rPr lang="zh-TW" altLang="en-US" sz="2400" i="1">
                              <a:latin typeface="Cambria Math" panose="02040503050406030204" pitchFamily="18" charset="0"/>
                            </a:rPr>
                          </m:ctrlPr>
                        </m:naryPr>
                        <m:sub>
                          <m:r>
                            <m:rPr>
                              <m:brk m:alnAt="23"/>
                            </m:rPr>
                            <a:rPr lang="en-US" altLang="zh-TW" sz="2400" i="1">
                              <a:latin typeface="Cambria Math" panose="02040503050406030204" pitchFamily="18" charset="0"/>
                            </a:rPr>
                            <m:t>𝑘</m:t>
                          </m:r>
                          <m:r>
                            <a:rPr lang="en-US" altLang="zh-TW" sz="2400" i="1">
                              <a:latin typeface="Cambria Math" panose="02040503050406030204" pitchFamily="18" charset="0"/>
                            </a:rPr>
                            <m:t>=1</m:t>
                          </m:r>
                        </m:sub>
                        <m:sup>
                          <m:r>
                            <a:rPr lang="en-US" altLang="zh-TW" sz="2400" i="1">
                              <a:latin typeface="Cambria Math" panose="02040503050406030204" pitchFamily="18" charset="0"/>
                            </a:rPr>
                            <m:t>𝐾</m:t>
                          </m:r>
                        </m:sup>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𝑘</m:t>
                              </m:r>
                            </m:sub>
                          </m:sSub>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i="1">
                                  <a:latin typeface="Cambria Math" panose="02040503050406030204" pitchFamily="18" charset="0"/>
                                </a:rPr>
                                <m:t>𝑘</m:t>
                              </m:r>
                            </m:sup>
                          </m:sSup>
                        </m:e>
                      </m:nary>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80608" y="1846490"/>
                <a:ext cx="1820627" cy="1038489"/>
              </a:xfrm>
              <a:prstGeom prst="rect">
                <a:avLst/>
              </a:prstGeom>
              <a:blipFill>
                <a:blip r:embed="rId19"/>
                <a:stretch>
                  <a:fillRect/>
                </a:stretch>
              </a:blipFill>
            </p:spPr>
            <p:txBody>
              <a:bodyPr/>
              <a:lstStyle/>
              <a:p>
                <a:r>
                  <a:rPr lang="zh-TW" altLang="en-US">
                    <a:noFill/>
                  </a:rPr>
                  <a:t> </a:t>
                </a:r>
              </a:p>
            </p:txBody>
          </p:sp>
        </mc:Fallback>
      </mc:AlternateContent>
      <p:sp>
        <p:nvSpPr>
          <p:cNvPr id="100" name="箭號: 左-右雙向 99"/>
          <p:cNvSpPr/>
          <p:nvPr/>
        </p:nvSpPr>
        <p:spPr>
          <a:xfrm>
            <a:off x="2501235" y="2240623"/>
            <a:ext cx="513182" cy="3043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1" name="文字方塊 100"/>
              <p:cNvSpPr txBox="1"/>
              <p:nvPr/>
            </p:nvSpPr>
            <p:spPr>
              <a:xfrm>
                <a:off x="3032127" y="2157520"/>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3032127" y="2157520"/>
                <a:ext cx="926942" cy="369332"/>
              </a:xfrm>
              <a:prstGeom prst="rect">
                <a:avLst/>
              </a:prstGeom>
              <a:blipFill>
                <a:blip r:embed="rId20"/>
                <a:stretch>
                  <a:fillRect r="-38158"/>
                </a:stretch>
              </a:blipFill>
            </p:spPr>
            <p:txBody>
              <a:bodyPr/>
              <a:lstStyle/>
              <a:p>
                <a:r>
                  <a:rPr lang="zh-TW" altLang="en-US">
                    <a:noFill/>
                  </a:rPr>
                  <a:t> </a:t>
                </a:r>
              </a:p>
            </p:txBody>
          </p:sp>
        </mc:Fallback>
      </mc:AlternateContent>
      <p:grpSp>
        <p:nvGrpSpPr>
          <p:cNvPr id="57" name="群組 56"/>
          <p:cNvGrpSpPr/>
          <p:nvPr/>
        </p:nvGrpSpPr>
        <p:grpSpPr>
          <a:xfrm>
            <a:off x="5674241" y="3686389"/>
            <a:ext cx="545431" cy="2727153"/>
            <a:chOff x="994609" y="3607827"/>
            <a:chExt cx="545431" cy="2727153"/>
          </a:xfrm>
        </p:grpSpPr>
        <mc:AlternateContent xmlns:mc="http://schemas.openxmlformats.org/markup-compatibility/2006" xmlns:a14="http://schemas.microsoft.com/office/drawing/2010/main">
          <mc:Choice Requires="a14">
            <p:sp>
              <p:nvSpPr>
                <p:cNvPr id="58" name="橢圓 57"/>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𝑥</m:t>
                                </m:r>
                              </m:e>
                            </m:acc>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1" name="橢圓 40"/>
                <p:cNvSpPr>
                  <a:spLocks noRot="1" noChangeAspect="1" noMove="1" noResize="1" noEditPoints="1" noAdjustHandles="1" noChangeArrowheads="1" noChangeShapeType="1" noTextEdit="1"/>
                </p:cNvSpPr>
                <p:nvPr/>
              </p:nvSpPr>
              <p:spPr>
                <a:xfrm>
                  <a:off x="994609" y="3607827"/>
                  <a:ext cx="545431" cy="545431"/>
                </a:xfrm>
                <a:prstGeom prst="ellipse">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橢圓 58"/>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2" name="橢圓 41"/>
                <p:cNvSpPr>
                  <a:spLocks noRot="1" noChangeAspect="1" noMove="1" noResize="1" noEditPoints="1" noAdjustHandles="1" noChangeArrowheads="1" noChangeShapeType="1" noTextEdit="1"/>
                </p:cNvSpPr>
                <p:nvPr/>
              </p:nvSpPr>
              <p:spPr>
                <a:xfrm>
                  <a:off x="994609" y="4698688"/>
                  <a:ext cx="545431" cy="545431"/>
                </a:xfrm>
                <a:prstGeom prst="ellipse">
                  <a:avLst/>
                </a:prstGeom>
                <a:blipFill>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橢圓 63"/>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43" name="橢圓 42"/>
                <p:cNvSpPr>
                  <a:spLocks noRot="1" noChangeAspect="1" noMove="1" noResize="1" noEditPoints="1" noAdjustHandles="1" noChangeArrowheads="1" noChangeShapeType="1" noTextEdit="1"/>
                </p:cNvSpPr>
                <p:nvPr/>
              </p:nvSpPr>
              <p:spPr>
                <a:xfrm>
                  <a:off x="994609" y="5789549"/>
                  <a:ext cx="545431" cy="545431"/>
                </a:xfrm>
                <a:prstGeom prst="ellipse">
                  <a:avLst/>
                </a:prstGeom>
                <a:blipFill>
                  <a:blip r:embed="rId22"/>
                  <a:stretch>
                    <a:fillRect/>
                  </a:stretch>
                </a:blipFill>
              </p:spPr>
              <p:txBody>
                <a:bodyPr/>
                <a:lstStyle/>
                <a:p>
                  <a:r>
                    <a:rPr lang="zh-TW" altLang="en-US">
                      <a:noFill/>
                    </a:rPr>
                    <a:t> </a:t>
                  </a:r>
                </a:p>
              </p:txBody>
            </p:sp>
          </mc:Fallback>
        </mc:AlternateContent>
      </p:grpSp>
      <p:cxnSp>
        <p:nvCxnSpPr>
          <p:cNvPr id="65" name="直線單箭頭接點 64"/>
          <p:cNvCxnSpPr>
            <a:endCxn id="58" idx="2"/>
          </p:cNvCxnSpPr>
          <p:nvPr/>
        </p:nvCxnSpPr>
        <p:spPr>
          <a:xfrm flipV="1">
            <a:off x="3886200" y="3959105"/>
            <a:ext cx="1788041" cy="458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endCxn id="59" idx="2"/>
          </p:cNvCxnSpPr>
          <p:nvPr/>
        </p:nvCxnSpPr>
        <p:spPr>
          <a:xfrm>
            <a:off x="3906252" y="4425974"/>
            <a:ext cx="1767989" cy="623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4" idx="2"/>
          </p:cNvCxnSpPr>
          <p:nvPr/>
        </p:nvCxnSpPr>
        <p:spPr>
          <a:xfrm>
            <a:off x="3906252" y="4425974"/>
            <a:ext cx="1767989" cy="1714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文字方塊 74"/>
              <p:cNvSpPr txBox="1"/>
              <p:nvPr/>
            </p:nvSpPr>
            <p:spPr>
              <a:xfrm>
                <a:off x="4660338" y="3724370"/>
                <a:ext cx="451342"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4660338" y="3724370"/>
                <a:ext cx="451342" cy="372859"/>
              </a:xfrm>
              <a:prstGeom prst="rect">
                <a:avLst/>
              </a:prstGeom>
              <a:blipFill>
                <a:blip r:embed="rId23"/>
                <a:stretch>
                  <a:fillRect l="-8000" r="-400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4660338" y="4349648"/>
                <a:ext cx="45134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4660338" y="4349648"/>
                <a:ext cx="451341" cy="373564"/>
              </a:xfrm>
              <a:prstGeom prst="rect">
                <a:avLst/>
              </a:prstGeom>
              <a:blipFill>
                <a:blip r:embed="rId24"/>
                <a:stretch>
                  <a:fillRect l="-8000" t="-1639" r="-400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660338" y="4964010"/>
                <a:ext cx="451341" cy="375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660338" y="4964010"/>
                <a:ext cx="451341" cy="375424"/>
              </a:xfrm>
              <a:prstGeom prst="rect">
                <a:avLst/>
              </a:prstGeom>
              <a:blipFill>
                <a:blip r:embed="rId25"/>
                <a:stretch>
                  <a:fillRect l="-8000" r="-4000" b="-1451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5910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97450" y="336161"/>
            <a:ext cx="8102395" cy="878168"/>
            <a:chOff x="535550" y="5384411"/>
            <a:chExt cx="8102395" cy="878168"/>
          </a:xfrm>
        </p:grpSpPr>
        <p:sp>
          <p:nvSpPr>
            <p:cNvPr id="33" name="文字方塊 32"/>
            <p:cNvSpPr txBox="1"/>
            <p:nvPr/>
          </p:nvSpPr>
          <p:spPr>
            <a:xfrm>
              <a:off x="790883" y="5416834"/>
              <a:ext cx="5579188" cy="830997"/>
            </a:xfrm>
            <a:prstGeom prst="rect">
              <a:avLst/>
            </a:prstGeom>
            <a:noFill/>
          </p:spPr>
          <p:txBody>
            <a:bodyPr wrap="square" rtlCol="0">
              <a:spAutoFit/>
            </a:bodyPr>
            <a:lstStyle/>
            <a:p>
              <a:r>
                <a:rPr lang="en-US" altLang="zh-TW" sz="2400" dirty="0"/>
                <a:t>PCA looks like a neural network with one hidden layer (linear activation function)</a:t>
              </a:r>
              <a:endParaRPr lang="zh-TW" altLang="en-US" sz="2400" dirty="0"/>
            </a:p>
          </p:txBody>
        </p:sp>
        <p:sp>
          <p:nvSpPr>
            <p:cNvPr id="34" name="文字方塊 33"/>
            <p:cNvSpPr txBox="1"/>
            <p:nvPr/>
          </p:nvSpPr>
          <p:spPr>
            <a:xfrm>
              <a:off x="6370071" y="5601499"/>
              <a:ext cx="187366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Autoencoder</a:t>
              </a:r>
              <a:endParaRPr lang="zh-TW" altLang="en-US" sz="2400" dirty="0"/>
            </a:p>
          </p:txBody>
        </p:sp>
        <p:sp>
          <p:nvSpPr>
            <p:cNvPr id="3" name="矩形 2"/>
            <p:cNvSpPr/>
            <p:nvPr/>
          </p:nvSpPr>
          <p:spPr>
            <a:xfrm>
              <a:off x="535550" y="5384411"/>
              <a:ext cx="8102395" cy="8781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 name="群組 6"/>
          <p:cNvGrpSpPr/>
          <p:nvPr/>
        </p:nvGrpSpPr>
        <p:grpSpPr>
          <a:xfrm>
            <a:off x="994609" y="3607827"/>
            <a:ext cx="545431" cy="2727153"/>
            <a:chOff x="994609" y="3607827"/>
            <a:chExt cx="545431" cy="2727153"/>
          </a:xfrm>
        </p:grpSpPr>
        <p:sp>
          <p:nvSpPr>
            <p:cNvPr id="6" name="橢圓 5"/>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8" name="橢圓 37"/>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9" name="橢圓 38"/>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grpSp>
        <p:nvGrpSpPr>
          <p:cNvPr id="11" name="群組 10"/>
          <p:cNvGrpSpPr/>
          <p:nvPr/>
        </p:nvGrpSpPr>
        <p:grpSpPr>
          <a:xfrm>
            <a:off x="3360821" y="4153258"/>
            <a:ext cx="545431" cy="545431"/>
            <a:chOff x="3360821" y="4153258"/>
            <a:chExt cx="545431" cy="545431"/>
          </a:xfrm>
        </p:grpSpPr>
        <p:sp>
          <p:nvSpPr>
            <p:cNvPr id="22" name="橢圓 21"/>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群組 47"/>
          <p:cNvGrpSpPr/>
          <p:nvPr/>
        </p:nvGrpSpPr>
        <p:grpSpPr>
          <a:xfrm>
            <a:off x="3360820" y="5322680"/>
            <a:ext cx="545431" cy="545431"/>
            <a:chOff x="3360821" y="4153258"/>
            <a:chExt cx="545431" cy="545431"/>
          </a:xfrm>
        </p:grpSpPr>
        <p:sp>
          <p:nvSpPr>
            <p:cNvPr id="49" name="橢圓 48"/>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0" name="直線接點 49"/>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線單箭頭接點 18"/>
          <p:cNvCxnSpPr>
            <a:endCxn id="22" idx="2"/>
          </p:cNvCxnSpPr>
          <p:nvPr/>
        </p:nvCxnSpPr>
        <p:spPr>
          <a:xfrm>
            <a:off x="1554928" y="3905703"/>
            <a:ext cx="1805893" cy="520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22" idx="2"/>
          </p:cNvCxnSpPr>
          <p:nvPr/>
        </p:nvCxnSpPr>
        <p:spPr>
          <a:xfrm flipV="1">
            <a:off x="1547484" y="4425974"/>
            <a:ext cx="1813337" cy="5826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endCxn id="22" idx="2"/>
          </p:cNvCxnSpPr>
          <p:nvPr/>
        </p:nvCxnSpPr>
        <p:spPr>
          <a:xfrm flipV="1">
            <a:off x="1520738" y="4425974"/>
            <a:ext cx="1840083" cy="16549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字方塊 59"/>
              <p:cNvSpPr txBox="1"/>
              <p:nvPr/>
            </p:nvSpPr>
            <p:spPr>
              <a:xfrm>
                <a:off x="3742702" y="3956417"/>
                <a:ext cx="603167"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3742702" y="3956417"/>
                <a:ext cx="603167" cy="468205"/>
              </a:xfrm>
              <a:prstGeom prst="rect">
                <a:avLst/>
              </a:prstGeom>
              <a:blipFill>
                <a:blip r:embed="rId6"/>
                <a:stretch>
                  <a:fillRect/>
                </a:stretch>
              </a:blipFill>
            </p:spPr>
            <p:txBody>
              <a:bodyPr/>
              <a:lstStyle/>
              <a:p>
                <a:r>
                  <a:rPr lang="zh-TW" altLang="en-US">
                    <a:noFill/>
                  </a:rPr>
                  <a:t> </a:t>
                </a:r>
              </a:p>
            </p:txBody>
          </p:sp>
        </mc:Fallback>
      </mc:AlternateContent>
      <p:cxnSp>
        <p:nvCxnSpPr>
          <p:cNvPr id="44" name="直線單箭頭接點 43"/>
          <p:cNvCxnSpPr>
            <a:stCxn id="6" idx="6"/>
            <a:endCxn id="49" idx="2"/>
          </p:cNvCxnSpPr>
          <p:nvPr/>
        </p:nvCxnSpPr>
        <p:spPr>
          <a:xfrm>
            <a:off x="1540040" y="3880543"/>
            <a:ext cx="1820780" cy="1714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stCxn id="38" idx="6"/>
            <a:endCxn id="49" idx="2"/>
          </p:cNvCxnSpPr>
          <p:nvPr/>
        </p:nvCxnSpPr>
        <p:spPr>
          <a:xfrm>
            <a:off x="1540040" y="4971404"/>
            <a:ext cx="1820780" cy="623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39" idx="6"/>
            <a:endCxn id="49" idx="2"/>
          </p:cNvCxnSpPr>
          <p:nvPr/>
        </p:nvCxnSpPr>
        <p:spPr>
          <a:xfrm flipV="1">
            <a:off x="1540040" y="5595396"/>
            <a:ext cx="1820780" cy="466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p:cNvSpPr txBox="1"/>
              <p:nvPr/>
            </p:nvSpPr>
            <p:spPr>
              <a:xfrm>
                <a:off x="2982727" y="4907717"/>
                <a:ext cx="45794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2982727" y="4907717"/>
                <a:ext cx="457946" cy="373628"/>
              </a:xfrm>
              <a:prstGeom prst="rect">
                <a:avLst/>
              </a:prstGeom>
              <a:blipFill>
                <a:blip r:embed="rId7"/>
                <a:stretch>
                  <a:fillRect l="-8000" r="-5333"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2343482" y="5345309"/>
                <a:ext cx="45794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7" name="文字方塊 66"/>
              <p:cNvSpPr txBox="1">
                <a:spLocks noRot="1" noChangeAspect="1" noMove="1" noResize="1" noEditPoints="1" noAdjustHandles="1" noChangeArrowheads="1" noChangeShapeType="1" noTextEdit="1"/>
              </p:cNvSpPr>
              <p:nvPr/>
            </p:nvSpPr>
            <p:spPr>
              <a:xfrm>
                <a:off x="2343482" y="5345309"/>
                <a:ext cx="457946" cy="374333"/>
              </a:xfrm>
              <a:prstGeom prst="rect">
                <a:avLst/>
              </a:prstGeom>
              <a:blipFill>
                <a:blip r:embed="rId8"/>
                <a:stretch>
                  <a:fillRect l="-7895" r="-3947"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2630159" y="5790751"/>
                <a:ext cx="45794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8" name="文字方塊 67"/>
              <p:cNvSpPr txBox="1">
                <a:spLocks noRot="1" noChangeAspect="1" noMove="1" noResize="1" noEditPoints="1" noAdjustHandles="1" noChangeArrowheads="1" noChangeShapeType="1" noTextEdit="1"/>
              </p:cNvSpPr>
              <p:nvPr/>
            </p:nvSpPr>
            <p:spPr>
              <a:xfrm>
                <a:off x="2630159" y="5790751"/>
                <a:ext cx="457946" cy="376193"/>
              </a:xfrm>
              <a:prstGeom prst="rect">
                <a:avLst/>
              </a:prstGeom>
              <a:blipFill>
                <a:blip r:embed="rId9"/>
                <a:stretch>
                  <a:fillRect l="-7895" r="-3947"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3742982" y="5086259"/>
                <a:ext cx="603169"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3742982" y="5086259"/>
                <a:ext cx="603169" cy="46820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499592" y="3014578"/>
                <a:ext cx="1184066" cy="468205"/>
              </a:xfrm>
              <a:prstGeom prst="rect">
                <a:avLst/>
              </a:prstGeom>
              <a:noFill/>
            </p:spPr>
            <p:txBody>
              <a:bodyPr wrap="square" rtlCol="0">
                <a:spAutoFit/>
              </a:bodyPr>
              <a:lstStyle/>
              <a:p>
                <a14:m>
                  <m:oMath xmlns:m="http://schemas.openxmlformats.org/officeDocument/2006/math">
                    <m:r>
                      <a:rPr lang="en-US" altLang="zh-TW" sz="2400" i="1" smtClean="0">
                        <a:latin typeface="Cambria Math" panose="02040503050406030204" pitchFamily="18" charset="0"/>
                      </a:rPr>
                      <m:t>𝐾</m:t>
                    </m:r>
                    <m:r>
                      <a:rPr lang="en-US" altLang="zh-TW" sz="2400" b="0" i="1" smtClean="0">
                        <a:latin typeface="Cambria Math" panose="02040503050406030204" pitchFamily="18" charset="0"/>
                      </a:rPr>
                      <m:t>=2</m:t>
                    </m:r>
                  </m:oMath>
                </a14:m>
                <a:r>
                  <a:rPr lang="en-US" altLang="zh-TW" sz="2400" dirty="0"/>
                  <a:t>:</a:t>
                </a:r>
                <a:endParaRPr lang="zh-TW" altLang="en-US" sz="2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499592" y="3014578"/>
                <a:ext cx="1184066" cy="468205"/>
              </a:xfrm>
              <a:prstGeom prst="rect">
                <a:avLst/>
              </a:prstGeom>
              <a:blipFill>
                <a:blip r:embed="rId14"/>
                <a:stretch>
                  <a:fillRect l="-154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 name="文字方塊 87"/>
              <p:cNvSpPr txBox="1"/>
              <p:nvPr/>
            </p:nvSpPr>
            <p:spPr>
              <a:xfrm>
                <a:off x="62824" y="4514022"/>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62824" y="4514022"/>
                <a:ext cx="926942" cy="369332"/>
              </a:xfrm>
              <a:prstGeom prst="rect">
                <a:avLst/>
              </a:prstGeom>
              <a:blipFill>
                <a:blip r:embed="rId15"/>
                <a:stretch>
                  <a:fillRect r="-38158"/>
                </a:stretch>
              </a:blipFill>
            </p:spPr>
            <p:txBody>
              <a:bodyPr/>
              <a:lstStyle/>
              <a:p>
                <a:r>
                  <a:rPr lang="zh-TW" altLang="en-US">
                    <a:noFill/>
                  </a:rPr>
                  <a:t> </a:t>
                </a:r>
              </a:p>
            </p:txBody>
          </p:sp>
        </mc:Fallback>
      </mc:AlternateContent>
      <p:sp>
        <p:nvSpPr>
          <p:cNvPr id="89" name="左大括弧 88"/>
          <p:cNvSpPr/>
          <p:nvPr/>
        </p:nvSpPr>
        <p:spPr>
          <a:xfrm>
            <a:off x="918193" y="3584585"/>
            <a:ext cx="153533" cy="2750395"/>
          </a:xfrm>
          <a:prstGeom prst="leftBrace">
            <a:avLst>
              <a:gd name="adj1" fmla="val 3599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6" name="文字方塊 95"/>
              <p:cNvSpPr txBox="1"/>
              <p:nvPr/>
            </p:nvSpPr>
            <p:spPr>
              <a:xfrm>
                <a:off x="476321" y="1354793"/>
                <a:ext cx="7596884" cy="461665"/>
              </a:xfrm>
              <a:prstGeom prst="rect">
                <a:avLst/>
              </a:prstGeom>
              <a:noFill/>
            </p:spPr>
            <p:txBody>
              <a:bodyPr wrap="square" rtlCol="0">
                <a:spAutoFit/>
              </a:bodyPr>
              <a:lstStyle/>
              <a:p>
                <a:r>
                  <a:rPr lang="en-US" altLang="zh-TW" sz="2400" dirty="0"/>
                  <a:t>If </a:t>
                </a:r>
                <a14:m>
                  <m:oMath xmlns:m="http://schemas.openxmlformats.org/officeDocument/2006/math">
                    <m:d>
                      <m:dPr>
                        <m:begChr m:val="{"/>
                        <m:endChr m:val="}"/>
                        <m:ctrlPr>
                          <a:rPr lang="en-US" altLang="zh-TW" sz="2400" i="1" smtClean="0">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𝐾</m:t>
                            </m:r>
                          </m:sup>
                        </m:sSup>
                      </m:e>
                    </m:d>
                  </m:oMath>
                </a14:m>
                <a:r>
                  <a:rPr lang="en-US" altLang="zh-TW" sz="2400" dirty="0"/>
                  <a:t> is the component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endParaRPr lang="zh-TW" altLang="en-US" sz="2400" dirty="0"/>
              </a:p>
            </p:txBody>
          </p:sp>
        </mc:Choice>
        <mc:Fallback xmlns="">
          <p:sp>
            <p:nvSpPr>
              <p:cNvPr id="96" name="文字方塊 95"/>
              <p:cNvSpPr txBox="1">
                <a:spLocks noRot="1" noChangeAspect="1" noMove="1" noResize="1" noEditPoints="1" noAdjustHandles="1" noChangeArrowheads="1" noChangeShapeType="1" noTextEdit="1"/>
              </p:cNvSpPr>
              <p:nvPr/>
            </p:nvSpPr>
            <p:spPr>
              <a:xfrm>
                <a:off x="476321" y="1354793"/>
                <a:ext cx="7596884" cy="461665"/>
              </a:xfrm>
              <a:prstGeom prst="rect">
                <a:avLst/>
              </a:prstGeom>
              <a:blipFill>
                <a:blip r:embed="rId17"/>
                <a:stretch>
                  <a:fillRect l="-1204" t="-10526" b="-28947"/>
                </a:stretch>
              </a:blipFill>
            </p:spPr>
            <p:txBody>
              <a:bodyPr/>
              <a:lstStyle/>
              <a:p>
                <a:r>
                  <a:rPr lang="zh-TW" altLang="en-US">
                    <a:noFill/>
                  </a:rPr>
                  <a:t> </a:t>
                </a:r>
              </a:p>
            </p:txBody>
          </p:sp>
        </mc:Fallback>
      </mc:AlternateContent>
      <p:sp>
        <p:nvSpPr>
          <p:cNvPr id="97" name="文字方塊 96"/>
          <p:cNvSpPr txBox="1"/>
          <p:nvPr/>
        </p:nvSpPr>
        <p:spPr>
          <a:xfrm>
            <a:off x="4318642" y="1838044"/>
            <a:ext cx="4499455" cy="461665"/>
          </a:xfrm>
          <a:prstGeom prst="rect">
            <a:avLst/>
          </a:prstGeom>
          <a:noFill/>
        </p:spPr>
        <p:txBody>
          <a:bodyPr wrap="square" rtlCol="0">
            <a:spAutoFit/>
          </a:bodyPr>
          <a:lstStyle/>
          <a:p>
            <a:r>
              <a:rPr lang="en-US" altLang="zh-TW" sz="2400" dirty="0"/>
              <a:t>To minimize reconstruction error:</a:t>
            </a:r>
            <a:endParaRPr lang="zh-TW" altLang="en-US" sz="2400" dirty="0"/>
          </a:p>
        </p:txBody>
      </p:sp>
      <mc:AlternateContent xmlns:mc="http://schemas.openxmlformats.org/markup-compatibility/2006" xmlns:a14="http://schemas.microsoft.com/office/drawing/2010/main">
        <mc:Choice Requires="a14">
          <p:sp>
            <p:nvSpPr>
              <p:cNvPr id="98" name="文字方塊 97"/>
              <p:cNvSpPr txBox="1"/>
              <p:nvPr/>
            </p:nvSpPr>
            <p:spPr>
              <a:xfrm>
                <a:off x="5930085" y="2310887"/>
                <a:ext cx="2677431"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i="1">
                              <a:latin typeface="Cambria Math" panose="02040503050406030204" pitchFamily="18" charset="0"/>
                            </a:rPr>
                            <m:t>𝑘</m:t>
                          </m:r>
                        </m:sub>
                      </m:sSub>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r>
                        <a:rPr lang="en-US" altLang="zh-TW" sz="2400" b="0" i="1" smtClean="0">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5930085" y="2310887"/>
                <a:ext cx="2677431" cy="468205"/>
              </a:xfrm>
              <a:prstGeom prst="rect">
                <a:avLst/>
              </a:prstGeom>
              <a:blipFill>
                <a:blip r:embed="rId18"/>
                <a:stretch>
                  <a:fillRect b="-25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680608" y="1846490"/>
                <a:ext cx="182062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nary>
                        <m:naryPr>
                          <m:chr m:val="∑"/>
                          <m:ctrlPr>
                            <a:rPr lang="zh-TW" altLang="en-US" sz="2400" i="1">
                              <a:latin typeface="Cambria Math" panose="02040503050406030204" pitchFamily="18" charset="0"/>
                            </a:rPr>
                          </m:ctrlPr>
                        </m:naryPr>
                        <m:sub>
                          <m:r>
                            <m:rPr>
                              <m:brk m:alnAt="23"/>
                            </m:rPr>
                            <a:rPr lang="en-US" altLang="zh-TW" sz="2400" i="1">
                              <a:latin typeface="Cambria Math" panose="02040503050406030204" pitchFamily="18" charset="0"/>
                            </a:rPr>
                            <m:t>𝑘</m:t>
                          </m:r>
                          <m:r>
                            <a:rPr lang="en-US" altLang="zh-TW" sz="2400" i="1">
                              <a:latin typeface="Cambria Math" panose="02040503050406030204" pitchFamily="18" charset="0"/>
                            </a:rPr>
                            <m:t>=1</m:t>
                          </m:r>
                        </m:sub>
                        <m:sup>
                          <m:r>
                            <a:rPr lang="en-US" altLang="zh-TW" sz="2400" i="1">
                              <a:latin typeface="Cambria Math" panose="02040503050406030204" pitchFamily="18" charset="0"/>
                            </a:rPr>
                            <m:t>𝐾</m:t>
                          </m:r>
                        </m:sup>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𝑘</m:t>
                              </m:r>
                            </m:sub>
                          </m:sSub>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i="1">
                                  <a:latin typeface="Cambria Math" panose="02040503050406030204" pitchFamily="18" charset="0"/>
                                </a:rPr>
                                <m:t>𝑘</m:t>
                              </m:r>
                            </m:sup>
                          </m:sSup>
                        </m:e>
                      </m:nary>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80608" y="1846490"/>
                <a:ext cx="1820627" cy="1038489"/>
              </a:xfrm>
              <a:prstGeom prst="rect">
                <a:avLst/>
              </a:prstGeom>
              <a:blipFill>
                <a:blip r:embed="rId19"/>
                <a:stretch>
                  <a:fillRect/>
                </a:stretch>
              </a:blipFill>
            </p:spPr>
            <p:txBody>
              <a:bodyPr/>
              <a:lstStyle/>
              <a:p>
                <a:r>
                  <a:rPr lang="zh-TW" altLang="en-US">
                    <a:noFill/>
                  </a:rPr>
                  <a:t> </a:t>
                </a:r>
              </a:p>
            </p:txBody>
          </p:sp>
        </mc:Fallback>
      </mc:AlternateContent>
      <p:sp>
        <p:nvSpPr>
          <p:cNvPr id="100" name="箭號: 左-右雙向 99"/>
          <p:cNvSpPr/>
          <p:nvPr/>
        </p:nvSpPr>
        <p:spPr>
          <a:xfrm>
            <a:off x="2501235" y="2240623"/>
            <a:ext cx="513182" cy="3043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1" name="文字方塊 100"/>
              <p:cNvSpPr txBox="1"/>
              <p:nvPr/>
            </p:nvSpPr>
            <p:spPr>
              <a:xfrm>
                <a:off x="3032127" y="2157520"/>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3032127" y="2157520"/>
                <a:ext cx="926942" cy="369332"/>
              </a:xfrm>
              <a:prstGeom prst="rect">
                <a:avLst/>
              </a:prstGeom>
              <a:blipFill>
                <a:blip r:embed="rId20"/>
                <a:stretch>
                  <a:fillRect r="-38158"/>
                </a:stretch>
              </a:blipFill>
            </p:spPr>
            <p:txBody>
              <a:bodyPr/>
              <a:lstStyle/>
              <a:p>
                <a:r>
                  <a:rPr lang="zh-TW" altLang="en-US">
                    <a:noFill/>
                  </a:rPr>
                  <a:t> </a:t>
                </a:r>
              </a:p>
            </p:txBody>
          </p:sp>
        </mc:Fallback>
      </mc:AlternateContent>
      <p:grpSp>
        <p:nvGrpSpPr>
          <p:cNvPr id="57" name="群組 56"/>
          <p:cNvGrpSpPr/>
          <p:nvPr/>
        </p:nvGrpSpPr>
        <p:grpSpPr>
          <a:xfrm>
            <a:off x="5674241" y="3686389"/>
            <a:ext cx="545431" cy="2727153"/>
            <a:chOff x="994609" y="3607827"/>
            <a:chExt cx="545431" cy="2727153"/>
          </a:xfrm>
        </p:grpSpPr>
        <mc:AlternateContent xmlns:mc="http://schemas.openxmlformats.org/markup-compatibility/2006" xmlns:a14="http://schemas.microsoft.com/office/drawing/2010/main">
          <mc:Choice Requires="a14">
            <p:sp>
              <p:nvSpPr>
                <p:cNvPr id="58" name="橢圓 57"/>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𝑥</m:t>
                                </m:r>
                              </m:e>
                            </m:acc>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1" name="橢圓 40"/>
                <p:cNvSpPr>
                  <a:spLocks noRot="1" noChangeAspect="1" noMove="1" noResize="1" noEditPoints="1" noAdjustHandles="1" noChangeArrowheads="1" noChangeShapeType="1" noTextEdit="1"/>
                </p:cNvSpPr>
                <p:nvPr/>
              </p:nvSpPr>
              <p:spPr>
                <a:xfrm>
                  <a:off x="994609" y="3607827"/>
                  <a:ext cx="545431" cy="545431"/>
                </a:xfrm>
                <a:prstGeom prst="ellipse">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橢圓 58"/>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2" name="橢圓 41"/>
                <p:cNvSpPr>
                  <a:spLocks noRot="1" noChangeAspect="1" noMove="1" noResize="1" noEditPoints="1" noAdjustHandles="1" noChangeArrowheads="1" noChangeShapeType="1" noTextEdit="1"/>
                </p:cNvSpPr>
                <p:nvPr/>
              </p:nvSpPr>
              <p:spPr>
                <a:xfrm>
                  <a:off x="994609" y="4698688"/>
                  <a:ext cx="545431" cy="545431"/>
                </a:xfrm>
                <a:prstGeom prst="ellipse">
                  <a:avLst/>
                </a:prstGeom>
                <a:blipFill>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橢圓 63"/>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43" name="橢圓 42"/>
                <p:cNvSpPr>
                  <a:spLocks noRot="1" noChangeAspect="1" noMove="1" noResize="1" noEditPoints="1" noAdjustHandles="1" noChangeArrowheads="1" noChangeShapeType="1" noTextEdit="1"/>
                </p:cNvSpPr>
                <p:nvPr/>
              </p:nvSpPr>
              <p:spPr>
                <a:xfrm>
                  <a:off x="994609" y="5789549"/>
                  <a:ext cx="545431" cy="545431"/>
                </a:xfrm>
                <a:prstGeom prst="ellipse">
                  <a:avLst/>
                </a:prstGeom>
                <a:blipFill>
                  <a:blip r:embed="rId22"/>
                  <a:stretch>
                    <a:fillRect/>
                  </a:stretch>
                </a:blipFill>
              </p:spPr>
              <p:txBody>
                <a:bodyPr/>
                <a:lstStyle/>
                <a:p>
                  <a:r>
                    <a:rPr lang="zh-TW" altLang="en-US">
                      <a:noFill/>
                    </a:rPr>
                    <a:t> </a:t>
                  </a:r>
                </a:p>
              </p:txBody>
            </p:sp>
          </mc:Fallback>
        </mc:AlternateContent>
      </p:grpSp>
      <p:cxnSp>
        <p:nvCxnSpPr>
          <p:cNvPr id="65" name="直線單箭頭接點 64"/>
          <p:cNvCxnSpPr>
            <a:endCxn id="58" idx="2"/>
          </p:cNvCxnSpPr>
          <p:nvPr/>
        </p:nvCxnSpPr>
        <p:spPr>
          <a:xfrm flipV="1">
            <a:off x="3886200" y="3959105"/>
            <a:ext cx="1788041" cy="458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endCxn id="59" idx="2"/>
          </p:cNvCxnSpPr>
          <p:nvPr/>
        </p:nvCxnSpPr>
        <p:spPr>
          <a:xfrm>
            <a:off x="3906252" y="4425974"/>
            <a:ext cx="1767989" cy="623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4" idx="2"/>
          </p:cNvCxnSpPr>
          <p:nvPr/>
        </p:nvCxnSpPr>
        <p:spPr>
          <a:xfrm>
            <a:off x="3906252" y="4425974"/>
            <a:ext cx="1767989" cy="1714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3921137" y="3959105"/>
            <a:ext cx="1753104" cy="16362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flipV="1">
            <a:off x="3900311" y="5049966"/>
            <a:ext cx="1773930" cy="544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a:off x="3906251" y="5595396"/>
            <a:ext cx="1767990" cy="5454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字方塊 60"/>
              <p:cNvSpPr txBox="1"/>
              <p:nvPr/>
            </p:nvSpPr>
            <p:spPr>
              <a:xfrm>
                <a:off x="5261851" y="4174108"/>
                <a:ext cx="45794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1" name="文字方塊 60"/>
              <p:cNvSpPr txBox="1">
                <a:spLocks noRot="1" noChangeAspect="1" noMove="1" noResize="1" noEditPoints="1" noAdjustHandles="1" noChangeArrowheads="1" noChangeShapeType="1" noTextEdit="1"/>
              </p:cNvSpPr>
              <p:nvPr/>
            </p:nvSpPr>
            <p:spPr>
              <a:xfrm>
                <a:off x="5261851" y="4174108"/>
                <a:ext cx="457946" cy="373628"/>
              </a:xfrm>
              <a:prstGeom prst="rect">
                <a:avLst/>
              </a:prstGeom>
              <a:blipFill>
                <a:blip r:embed="rId23"/>
                <a:stretch>
                  <a:fillRect l="-8000" t="-1639" r="-5333"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p:cNvSpPr txBox="1"/>
              <p:nvPr/>
            </p:nvSpPr>
            <p:spPr>
              <a:xfrm>
                <a:off x="5153221" y="5162462"/>
                <a:ext cx="45794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5153221" y="5162462"/>
                <a:ext cx="457946" cy="374333"/>
              </a:xfrm>
              <a:prstGeom prst="rect">
                <a:avLst/>
              </a:prstGeom>
              <a:blipFill>
                <a:blip r:embed="rId24"/>
                <a:stretch>
                  <a:fillRect l="-8000" r="-5333"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p:cNvSpPr txBox="1"/>
              <p:nvPr/>
            </p:nvSpPr>
            <p:spPr>
              <a:xfrm>
                <a:off x="4899837" y="6064152"/>
                <a:ext cx="45794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4899837" y="6064152"/>
                <a:ext cx="457946" cy="376193"/>
              </a:xfrm>
              <a:prstGeom prst="rect">
                <a:avLst/>
              </a:prstGeom>
              <a:blipFill>
                <a:blip r:embed="rId25"/>
                <a:stretch>
                  <a:fillRect l="-9333" r="-5333" b="-16393"/>
                </a:stretch>
              </a:blipFill>
            </p:spPr>
            <p:txBody>
              <a:bodyPr/>
              <a:lstStyle/>
              <a:p>
                <a:r>
                  <a:rPr lang="zh-TW" altLang="en-US">
                    <a:noFill/>
                  </a:rPr>
                  <a:t> </a:t>
                </a:r>
              </a:p>
            </p:txBody>
          </p:sp>
        </mc:Fallback>
      </mc:AlternateContent>
      <p:sp>
        <p:nvSpPr>
          <p:cNvPr id="69" name="箭號: 左-右雙向 68"/>
          <p:cNvSpPr/>
          <p:nvPr/>
        </p:nvSpPr>
        <p:spPr>
          <a:xfrm>
            <a:off x="6446986" y="4594403"/>
            <a:ext cx="1446245" cy="56805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0" name="文字方塊 69"/>
          <p:cNvSpPr txBox="1"/>
          <p:nvPr/>
        </p:nvSpPr>
        <p:spPr>
          <a:xfrm>
            <a:off x="6428462" y="3841879"/>
            <a:ext cx="1479540" cy="830997"/>
          </a:xfrm>
          <a:prstGeom prst="rect">
            <a:avLst/>
          </a:prstGeom>
          <a:noFill/>
        </p:spPr>
        <p:txBody>
          <a:bodyPr wrap="square" rtlCol="0">
            <a:spAutoFit/>
          </a:bodyPr>
          <a:lstStyle/>
          <a:p>
            <a:pPr algn="ctr"/>
            <a:r>
              <a:rPr lang="en-US" altLang="zh-TW" sz="2400" dirty="0"/>
              <a:t>Minimize error</a:t>
            </a:r>
            <a:endParaRPr lang="zh-TW" altLang="en-US" sz="2400" dirty="0"/>
          </a:p>
        </p:txBody>
      </p:sp>
      <p:sp>
        <p:nvSpPr>
          <p:cNvPr id="71" name="文字方塊 70"/>
          <p:cNvSpPr txBox="1"/>
          <p:nvPr/>
        </p:nvSpPr>
        <p:spPr>
          <a:xfrm>
            <a:off x="6449068" y="5486060"/>
            <a:ext cx="1458934"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Gradient Descent?</a:t>
            </a:r>
            <a:endParaRPr lang="zh-TW" altLang="en-US" sz="2400" dirty="0"/>
          </a:p>
        </p:txBody>
      </p:sp>
      <mc:AlternateContent xmlns:mc="http://schemas.openxmlformats.org/markup-compatibility/2006" xmlns:a14="http://schemas.microsoft.com/office/drawing/2010/main">
        <mc:Choice Requires="a14">
          <p:sp>
            <p:nvSpPr>
              <p:cNvPr id="78" name="文字方塊 77"/>
              <p:cNvSpPr txBox="1"/>
              <p:nvPr/>
            </p:nvSpPr>
            <p:spPr>
              <a:xfrm>
                <a:off x="7926526" y="4652807"/>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7926526" y="4652807"/>
                <a:ext cx="926942" cy="369332"/>
              </a:xfrm>
              <a:prstGeom prst="rect">
                <a:avLst/>
              </a:prstGeom>
              <a:blipFill>
                <a:blip r:embed="rId26"/>
                <a:stretch>
                  <a:fillRect r="-38158"/>
                </a:stretch>
              </a:blipFill>
            </p:spPr>
            <p:txBody>
              <a:bodyPr/>
              <a:lstStyle/>
              <a:p>
                <a:r>
                  <a:rPr lang="zh-TW" altLang="en-US">
                    <a:noFill/>
                  </a:rPr>
                  <a:t> </a:t>
                </a:r>
              </a:p>
            </p:txBody>
          </p:sp>
        </mc:Fallback>
      </mc:AlternateContent>
      <p:sp>
        <p:nvSpPr>
          <p:cNvPr id="79" name="文字方塊 78"/>
          <p:cNvSpPr txBox="1"/>
          <p:nvPr/>
        </p:nvSpPr>
        <p:spPr>
          <a:xfrm>
            <a:off x="2457874" y="3051688"/>
            <a:ext cx="2078894"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It can be deep.</a:t>
            </a:r>
            <a:endParaRPr lang="zh-TW" altLang="en-US" sz="2400" dirty="0"/>
          </a:p>
        </p:txBody>
      </p:sp>
      <p:sp>
        <p:nvSpPr>
          <p:cNvPr id="81" name="文字方塊 80"/>
          <p:cNvSpPr txBox="1"/>
          <p:nvPr/>
        </p:nvSpPr>
        <p:spPr>
          <a:xfrm>
            <a:off x="5287855" y="3052357"/>
            <a:ext cx="2963478"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Deep Autoencoder</a:t>
            </a:r>
            <a:endParaRPr lang="zh-TW" altLang="en-US" sz="2400" dirty="0"/>
          </a:p>
        </p:txBody>
      </p:sp>
      <p:sp>
        <p:nvSpPr>
          <p:cNvPr id="82" name="箭號: 向右 81"/>
          <p:cNvSpPr/>
          <p:nvPr/>
        </p:nvSpPr>
        <p:spPr>
          <a:xfrm>
            <a:off x="4592189" y="3051688"/>
            <a:ext cx="604574" cy="4310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9447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9" grpId="0" animBg="1"/>
      <p:bldP spid="70" grpId="0"/>
      <p:bldP spid="71" grpId="0" animBg="1"/>
      <p:bldP spid="78" grpId="0"/>
      <p:bldP spid="79" grpId="0" animBg="1"/>
      <p:bldP spid="81" grpId="0" animBg="1"/>
      <p:bldP spid="8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 - MNIST</a:t>
            </a:r>
            <a:endParaRPr lang="zh-TW" altLang="en-US" dirty="0"/>
          </a:p>
        </p:txBody>
      </p:sp>
      <p:pic>
        <p:nvPicPr>
          <p:cNvPr id="8" name="內容版面配置區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54" y="1882061"/>
            <a:ext cx="8659091" cy="4994879"/>
          </a:xfrm>
        </p:spPr>
      </p:pic>
      <p:pic>
        <p:nvPicPr>
          <p:cNvPr id="4" name="圖片 3"/>
          <p:cNvPicPr>
            <a:picLocks noChangeAspect="1"/>
          </p:cNvPicPr>
          <p:nvPr/>
        </p:nvPicPr>
        <p:blipFill>
          <a:blip r:embed="rId3"/>
          <a:stretch>
            <a:fillRect/>
          </a:stretch>
        </p:blipFill>
        <p:spPr>
          <a:xfrm>
            <a:off x="4004509" y="602780"/>
            <a:ext cx="859389" cy="794284"/>
          </a:xfrm>
          <a:prstGeom prst="rect">
            <a:avLst/>
          </a:prstGeom>
        </p:spPr>
      </p:pic>
      <p:sp>
        <p:nvSpPr>
          <p:cNvPr id="3" name="文字方塊 2"/>
          <p:cNvSpPr txBox="1"/>
          <p:nvPr/>
        </p:nvSpPr>
        <p:spPr>
          <a:xfrm>
            <a:off x="377371" y="1741453"/>
            <a:ext cx="2322286" cy="461665"/>
          </a:xfrm>
          <a:prstGeom prst="rect">
            <a:avLst/>
          </a:prstGeom>
          <a:noFill/>
        </p:spPr>
        <p:txBody>
          <a:bodyPr wrap="square" rtlCol="0">
            <a:spAutoFit/>
          </a:bodyPr>
          <a:lstStyle/>
          <a:p>
            <a:r>
              <a:rPr lang="en-US" altLang="zh-TW" sz="2400" dirty="0"/>
              <a:t>30 components:</a:t>
            </a:r>
            <a:endParaRPr lang="zh-TW" altLang="en-US" sz="2400" dirty="0"/>
          </a:p>
        </p:txBody>
      </p:sp>
      <mc:AlternateContent xmlns:mc="http://schemas.openxmlformats.org/markup-compatibility/2006" xmlns:a14="http://schemas.microsoft.com/office/drawing/2010/main">
        <mc:Choice Requires="a14">
          <p:sp>
            <p:nvSpPr>
              <p:cNvPr id="7" name="文字方塊 6"/>
              <p:cNvSpPr txBox="1"/>
              <p:nvPr/>
            </p:nvSpPr>
            <p:spPr>
              <a:xfrm>
                <a:off x="5078734" y="812463"/>
                <a:ext cx="32377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𝑎</m:t>
                          </m:r>
                        </m:e>
                        <m:sub>
                          <m:r>
                            <a:rPr lang="en-US" altLang="zh-TW" sz="2800" b="0" i="1" smtClean="0">
                              <a:latin typeface="Cambria Math" panose="02040503050406030204" pitchFamily="18" charset="0"/>
                            </a:rPr>
                            <m:t>1</m:t>
                          </m:r>
                        </m:sub>
                      </m:sSub>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𝑤</m:t>
                          </m:r>
                        </m:e>
                        <m:sup>
                          <m:r>
                            <a:rPr lang="en-US" altLang="zh-TW" sz="2800" b="0" i="1" smtClean="0">
                              <a:latin typeface="Cambria Math" panose="02040503050406030204" pitchFamily="18" charset="0"/>
                            </a:rPr>
                            <m:t>1</m:t>
                          </m:r>
                        </m:sup>
                      </m:sSup>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𝑎</m:t>
                          </m:r>
                        </m:e>
                        <m:sub>
                          <m:r>
                            <a:rPr lang="en-US" altLang="zh-TW" sz="2800" b="0" i="1" smtClean="0">
                              <a:latin typeface="Cambria Math" panose="02040503050406030204" pitchFamily="18" charset="0"/>
                            </a:rPr>
                            <m:t>2</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b="0" i="1" smtClean="0">
                              <a:latin typeface="Cambria Math" panose="02040503050406030204" pitchFamily="18" charset="0"/>
                            </a:rPr>
                            <m:t>2</m:t>
                          </m:r>
                        </m:sup>
                      </m:sSup>
                      <m:r>
                        <a:rPr lang="en-US" altLang="zh-TW" sz="2800" b="0" i="1" smtClean="0">
                          <a:latin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5078734" y="812463"/>
                <a:ext cx="3237745" cy="430887"/>
              </a:xfrm>
              <a:prstGeom prst="rect">
                <a:avLst/>
              </a:prstGeom>
              <a:blipFill>
                <a:blip r:embed="rId4"/>
                <a:stretch>
                  <a:fillRect/>
                </a:stretch>
              </a:blipFill>
            </p:spPr>
            <p:txBody>
              <a:bodyPr/>
              <a:lstStyle/>
              <a:p>
                <a:r>
                  <a:rPr lang="zh-TW" altLang="en-US">
                    <a:noFill/>
                  </a:rPr>
                  <a:t> </a:t>
                </a:r>
              </a:p>
            </p:txBody>
          </p:sp>
        </mc:Fallback>
      </mc:AlternateContent>
      <p:sp>
        <p:nvSpPr>
          <p:cNvPr id="9" name="文字方塊 8"/>
          <p:cNvSpPr txBox="1"/>
          <p:nvPr/>
        </p:nvSpPr>
        <p:spPr>
          <a:xfrm>
            <a:off x="5935606" y="1485239"/>
            <a:ext cx="1524000" cy="461665"/>
          </a:xfrm>
          <a:prstGeom prst="rect">
            <a:avLst/>
          </a:prstGeom>
          <a:noFill/>
        </p:spPr>
        <p:txBody>
          <a:bodyPr wrap="square" rtlCol="0">
            <a:spAutoFit/>
          </a:bodyPr>
          <a:lstStyle/>
          <a:p>
            <a:pPr algn="ctr"/>
            <a:r>
              <a:rPr lang="en-US" altLang="zh-TW" sz="2400" dirty="0"/>
              <a:t>images</a:t>
            </a:r>
            <a:endParaRPr lang="zh-TW" altLang="en-US" sz="2400" dirty="0"/>
          </a:p>
        </p:txBody>
      </p:sp>
      <p:sp>
        <p:nvSpPr>
          <p:cNvPr id="10" name="文字方塊 9"/>
          <p:cNvSpPr txBox="1"/>
          <p:nvPr/>
        </p:nvSpPr>
        <p:spPr>
          <a:xfrm>
            <a:off x="6676571" y="6180611"/>
            <a:ext cx="1850657" cy="461665"/>
          </a:xfrm>
          <a:prstGeom prst="rect">
            <a:avLst/>
          </a:prstGeom>
          <a:noFill/>
        </p:spPr>
        <p:txBody>
          <a:bodyPr wrap="square" rtlCol="0">
            <a:spAutoFit/>
          </a:bodyPr>
          <a:lstStyle/>
          <a:p>
            <a:pPr algn="ctr"/>
            <a:r>
              <a:rPr lang="en-US" altLang="zh-TW" sz="2400" dirty="0"/>
              <a:t>Eigen-digits</a:t>
            </a:r>
            <a:endParaRPr lang="zh-TW" altLang="en-US" sz="2400" dirty="0"/>
          </a:p>
        </p:txBody>
      </p:sp>
      <p:cxnSp>
        <p:nvCxnSpPr>
          <p:cNvPr id="12" name="直線接點 11"/>
          <p:cNvCxnSpPr/>
          <p:nvPr/>
        </p:nvCxnSpPr>
        <p:spPr>
          <a:xfrm>
            <a:off x="5848522" y="1199808"/>
            <a:ext cx="34908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6052457" y="1199808"/>
            <a:ext cx="319314" cy="285431"/>
          </a:xfrm>
          <a:prstGeom prst="line">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7110526" y="1199808"/>
            <a:ext cx="34908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flipH="1">
            <a:off x="6936357" y="1204589"/>
            <a:ext cx="320786" cy="280650"/>
          </a:xfrm>
          <a:prstGeom prst="line">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8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 - Face</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382" y="1878138"/>
            <a:ext cx="8783782" cy="4878264"/>
          </a:xfrm>
        </p:spPr>
      </p:pic>
      <p:pic>
        <p:nvPicPr>
          <p:cNvPr id="3" name="圖片 2"/>
          <p:cNvPicPr>
            <a:picLocks noChangeAspect="1"/>
          </p:cNvPicPr>
          <p:nvPr/>
        </p:nvPicPr>
        <p:blipFill>
          <a:blip r:embed="rId4"/>
          <a:stretch>
            <a:fillRect/>
          </a:stretch>
        </p:blipFill>
        <p:spPr>
          <a:xfrm>
            <a:off x="4940300" y="276111"/>
            <a:ext cx="3952875" cy="1590675"/>
          </a:xfrm>
          <a:prstGeom prst="rect">
            <a:avLst/>
          </a:prstGeom>
        </p:spPr>
      </p:pic>
      <p:sp>
        <p:nvSpPr>
          <p:cNvPr id="6" name="文字方塊 5"/>
          <p:cNvSpPr txBox="1"/>
          <p:nvPr/>
        </p:nvSpPr>
        <p:spPr>
          <a:xfrm>
            <a:off x="6730546" y="6125029"/>
            <a:ext cx="2162629" cy="461665"/>
          </a:xfrm>
          <a:prstGeom prst="rect">
            <a:avLst/>
          </a:prstGeom>
          <a:noFill/>
        </p:spPr>
        <p:txBody>
          <a:bodyPr wrap="square" rtlCol="0">
            <a:spAutoFit/>
          </a:bodyPr>
          <a:lstStyle/>
          <a:p>
            <a:pPr algn="ctr"/>
            <a:r>
              <a:rPr lang="en-US" altLang="zh-TW" sz="2400" dirty="0"/>
              <a:t>Eigen-face</a:t>
            </a:r>
            <a:endParaRPr lang="zh-TW" altLang="en-US" sz="2400" dirty="0"/>
          </a:p>
        </p:txBody>
      </p:sp>
      <p:sp>
        <p:nvSpPr>
          <p:cNvPr id="7" name="文字方塊 6"/>
          <p:cNvSpPr txBox="1"/>
          <p:nvPr/>
        </p:nvSpPr>
        <p:spPr>
          <a:xfrm>
            <a:off x="377371" y="1741453"/>
            <a:ext cx="2322286" cy="461665"/>
          </a:xfrm>
          <a:prstGeom prst="rect">
            <a:avLst/>
          </a:prstGeom>
          <a:noFill/>
        </p:spPr>
        <p:txBody>
          <a:bodyPr wrap="square" rtlCol="0">
            <a:spAutoFit/>
          </a:bodyPr>
          <a:lstStyle/>
          <a:p>
            <a:r>
              <a:rPr lang="en-US" altLang="zh-TW" sz="2400" dirty="0"/>
              <a:t>30 components:</a:t>
            </a:r>
            <a:endParaRPr lang="zh-TW" altLang="en-US" sz="2400" dirty="0"/>
          </a:p>
        </p:txBody>
      </p:sp>
      <p:sp>
        <p:nvSpPr>
          <p:cNvPr id="5" name="矩形 4"/>
          <p:cNvSpPr/>
          <p:nvPr/>
        </p:nvSpPr>
        <p:spPr>
          <a:xfrm>
            <a:off x="2158546" y="6110071"/>
            <a:ext cx="4572000" cy="646331"/>
          </a:xfrm>
          <a:prstGeom prst="rect">
            <a:avLst/>
          </a:prstGeom>
        </p:spPr>
        <p:txBody>
          <a:bodyPr>
            <a:spAutoFit/>
          </a:bodyPr>
          <a:lstStyle/>
          <a:p>
            <a:r>
              <a:rPr lang="en-US" altLang="zh-TW" dirty="0"/>
              <a:t>http://www.cs.unc.edu/~lazebnik/research/spring08/assignment3.html</a:t>
            </a:r>
            <a:endParaRPr lang="zh-TW" altLang="en-US" dirty="0"/>
          </a:p>
        </p:txBody>
      </p:sp>
    </p:spTree>
    <p:extLst>
      <p:ext uri="{BB962C8B-B14F-4D97-AF65-F5344CB8AC3E}">
        <p14:creationId xmlns:p14="http://schemas.microsoft.com/office/powerpoint/2010/main" val="339844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Weakness of PCA</a:t>
            </a:r>
            <a:endParaRPr lang="zh-TW" altLang="en-US" dirty="0"/>
          </a:p>
        </p:txBody>
      </p:sp>
      <p:sp>
        <p:nvSpPr>
          <p:cNvPr id="3" name="內容版面配置區 2"/>
          <p:cNvSpPr>
            <a:spLocks noGrp="1"/>
          </p:cNvSpPr>
          <p:nvPr>
            <p:ph sz="half" idx="1"/>
          </p:nvPr>
        </p:nvSpPr>
        <p:spPr/>
        <p:txBody>
          <a:bodyPr/>
          <a:lstStyle/>
          <a:p>
            <a:r>
              <a:rPr lang="en-US" altLang="zh-TW" dirty="0"/>
              <a:t>Unsupervised</a:t>
            </a:r>
          </a:p>
          <a:p>
            <a:endParaRPr lang="zh-TW" altLang="en-US" dirty="0"/>
          </a:p>
        </p:txBody>
      </p:sp>
      <p:sp>
        <p:nvSpPr>
          <p:cNvPr id="4" name="內容版面配置區 3"/>
          <p:cNvSpPr>
            <a:spLocks noGrp="1"/>
          </p:cNvSpPr>
          <p:nvPr>
            <p:ph sz="half" idx="2"/>
          </p:nvPr>
        </p:nvSpPr>
        <p:spPr/>
        <p:txBody>
          <a:bodyPr/>
          <a:lstStyle/>
          <a:p>
            <a:r>
              <a:rPr lang="en-US" altLang="zh-TW" dirty="0"/>
              <a:t>Linear</a:t>
            </a:r>
            <a:endParaRPr lang="zh-TW" altLang="en-US" dirty="0"/>
          </a:p>
          <a:p>
            <a:endParaRPr lang="zh-TW" altLang="en-US" dirty="0"/>
          </a:p>
        </p:txBody>
      </p:sp>
      <p:grpSp>
        <p:nvGrpSpPr>
          <p:cNvPr id="16" name="群組 15"/>
          <p:cNvGrpSpPr/>
          <p:nvPr/>
        </p:nvGrpSpPr>
        <p:grpSpPr>
          <a:xfrm rot="256791">
            <a:off x="2760473" y="2585701"/>
            <a:ext cx="1291848" cy="1273592"/>
            <a:chOff x="2370272" y="2727702"/>
            <a:chExt cx="1291848" cy="1273592"/>
          </a:xfrm>
        </p:grpSpPr>
        <p:sp>
          <p:nvSpPr>
            <p:cNvPr id="5" name="橢圓 4"/>
            <p:cNvSpPr/>
            <p:nvPr/>
          </p:nvSpPr>
          <p:spPr>
            <a:xfrm rot="2206548">
              <a:off x="2370272" y="2727702"/>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 name="橢圓 6"/>
            <p:cNvSpPr/>
            <p:nvPr/>
          </p:nvSpPr>
          <p:spPr>
            <a:xfrm rot="2206548">
              <a:off x="2638586" y="2929180"/>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 name="橢圓 7"/>
            <p:cNvSpPr/>
            <p:nvPr/>
          </p:nvSpPr>
          <p:spPr>
            <a:xfrm rot="2206548">
              <a:off x="2956947" y="3241728"/>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 name="橢圓 8"/>
            <p:cNvSpPr/>
            <p:nvPr/>
          </p:nvSpPr>
          <p:spPr>
            <a:xfrm rot="2206548">
              <a:off x="2370272" y="3102244"/>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 name="橢圓 9"/>
            <p:cNvSpPr/>
            <p:nvPr/>
          </p:nvSpPr>
          <p:spPr>
            <a:xfrm rot="2206548">
              <a:off x="2662641" y="3373464"/>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 name="橢圓 10"/>
            <p:cNvSpPr/>
            <p:nvPr/>
          </p:nvSpPr>
          <p:spPr>
            <a:xfrm rot="2206548">
              <a:off x="3158425" y="3574942"/>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2" name="橢圓 11"/>
            <p:cNvSpPr/>
            <p:nvPr/>
          </p:nvSpPr>
          <p:spPr>
            <a:xfrm rot="2206548">
              <a:off x="3359903" y="3386070"/>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 name="橢圓 12"/>
            <p:cNvSpPr/>
            <p:nvPr/>
          </p:nvSpPr>
          <p:spPr>
            <a:xfrm rot="2206548">
              <a:off x="2984553" y="2918847"/>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4" name="橢圓 13"/>
            <p:cNvSpPr/>
            <p:nvPr/>
          </p:nvSpPr>
          <p:spPr>
            <a:xfrm rot="2206548">
              <a:off x="3460642" y="3799816"/>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5" name="橢圓 14"/>
            <p:cNvSpPr/>
            <p:nvPr/>
          </p:nvSpPr>
          <p:spPr>
            <a:xfrm rot="2206548">
              <a:off x="2883814" y="3699077"/>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grpSp>
        <p:nvGrpSpPr>
          <p:cNvPr id="17" name="群組 16"/>
          <p:cNvGrpSpPr/>
          <p:nvPr/>
        </p:nvGrpSpPr>
        <p:grpSpPr>
          <a:xfrm rot="256791">
            <a:off x="1640370" y="2757201"/>
            <a:ext cx="1291848" cy="1273592"/>
            <a:chOff x="2370272" y="2727702"/>
            <a:chExt cx="1291848" cy="1273592"/>
          </a:xfrm>
        </p:grpSpPr>
        <p:sp>
          <p:nvSpPr>
            <p:cNvPr id="18" name="橢圓 17"/>
            <p:cNvSpPr/>
            <p:nvPr/>
          </p:nvSpPr>
          <p:spPr>
            <a:xfrm rot="2206548">
              <a:off x="2370272" y="2727702"/>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9" name="橢圓 18"/>
            <p:cNvSpPr/>
            <p:nvPr/>
          </p:nvSpPr>
          <p:spPr>
            <a:xfrm rot="2206548">
              <a:off x="2638586" y="2929180"/>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0" name="橢圓 19"/>
            <p:cNvSpPr/>
            <p:nvPr/>
          </p:nvSpPr>
          <p:spPr>
            <a:xfrm rot="2206548">
              <a:off x="2956947" y="3241728"/>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1" name="橢圓 20"/>
            <p:cNvSpPr/>
            <p:nvPr/>
          </p:nvSpPr>
          <p:spPr>
            <a:xfrm rot="2206548">
              <a:off x="2370272" y="3102244"/>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2" name="橢圓 21"/>
            <p:cNvSpPr/>
            <p:nvPr/>
          </p:nvSpPr>
          <p:spPr>
            <a:xfrm rot="2206548">
              <a:off x="2662641" y="3373464"/>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橢圓 22"/>
            <p:cNvSpPr/>
            <p:nvPr/>
          </p:nvSpPr>
          <p:spPr>
            <a:xfrm rot="2206548">
              <a:off x="3158425" y="3574942"/>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4" name="橢圓 23"/>
            <p:cNvSpPr/>
            <p:nvPr/>
          </p:nvSpPr>
          <p:spPr>
            <a:xfrm rot="2206548">
              <a:off x="3359903" y="3386070"/>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5" name="橢圓 24"/>
            <p:cNvSpPr/>
            <p:nvPr/>
          </p:nvSpPr>
          <p:spPr>
            <a:xfrm rot="2206548">
              <a:off x="2984553" y="2918847"/>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橢圓 25"/>
            <p:cNvSpPr/>
            <p:nvPr/>
          </p:nvSpPr>
          <p:spPr>
            <a:xfrm rot="2206548">
              <a:off x="3460642" y="3799816"/>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7" name="橢圓 26"/>
            <p:cNvSpPr/>
            <p:nvPr/>
          </p:nvSpPr>
          <p:spPr>
            <a:xfrm rot="2206548">
              <a:off x="2883814" y="3699077"/>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sp>
        <p:nvSpPr>
          <p:cNvPr id="28" name="文字方塊 27"/>
          <p:cNvSpPr txBox="1"/>
          <p:nvPr/>
        </p:nvSpPr>
        <p:spPr>
          <a:xfrm>
            <a:off x="723663" y="3595861"/>
            <a:ext cx="898901" cy="461665"/>
          </a:xfrm>
          <a:prstGeom prst="rect">
            <a:avLst/>
          </a:prstGeom>
          <a:noFill/>
        </p:spPr>
        <p:txBody>
          <a:bodyPr wrap="square" rtlCol="0">
            <a:spAutoFit/>
          </a:bodyPr>
          <a:lstStyle/>
          <a:p>
            <a:pPr algn="ctr"/>
            <a:r>
              <a:rPr lang="en-US" altLang="zh-TW" sz="2400" dirty="0"/>
              <a:t>PCA</a:t>
            </a:r>
            <a:endParaRPr lang="zh-TW" altLang="en-US" sz="2400" dirty="0"/>
          </a:p>
        </p:txBody>
      </p:sp>
      <p:cxnSp>
        <p:nvCxnSpPr>
          <p:cNvPr id="30" name="直線接點 29"/>
          <p:cNvCxnSpPr/>
          <p:nvPr/>
        </p:nvCxnSpPr>
        <p:spPr>
          <a:xfrm>
            <a:off x="2191244" y="2509782"/>
            <a:ext cx="1207006" cy="1552407"/>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文字方塊 76"/>
          <p:cNvSpPr txBox="1"/>
          <p:nvPr/>
        </p:nvSpPr>
        <p:spPr>
          <a:xfrm>
            <a:off x="768199" y="5743999"/>
            <a:ext cx="898901" cy="461665"/>
          </a:xfrm>
          <a:prstGeom prst="rect">
            <a:avLst/>
          </a:prstGeom>
          <a:noFill/>
        </p:spPr>
        <p:txBody>
          <a:bodyPr wrap="square" rtlCol="0">
            <a:spAutoFit/>
          </a:bodyPr>
          <a:lstStyle/>
          <a:p>
            <a:pPr algn="ctr"/>
            <a:r>
              <a:rPr lang="en-US" altLang="zh-TW" sz="2400" dirty="0"/>
              <a:t>LDA</a:t>
            </a:r>
            <a:endParaRPr lang="zh-TW" altLang="en-US" sz="2400" dirty="0"/>
          </a:p>
        </p:txBody>
      </p:sp>
      <p:cxnSp>
        <p:nvCxnSpPr>
          <p:cNvPr id="78" name="直線接點 77"/>
          <p:cNvCxnSpPr/>
          <p:nvPr/>
        </p:nvCxnSpPr>
        <p:spPr>
          <a:xfrm flipV="1">
            <a:off x="1918096" y="4818864"/>
            <a:ext cx="1942446" cy="1343598"/>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1" name="群組 80"/>
          <p:cNvGrpSpPr/>
          <p:nvPr/>
        </p:nvGrpSpPr>
        <p:grpSpPr>
          <a:xfrm rot="256791">
            <a:off x="2876999" y="4788111"/>
            <a:ext cx="1291848" cy="1273592"/>
            <a:chOff x="2370272" y="2727702"/>
            <a:chExt cx="1291848" cy="1273592"/>
          </a:xfrm>
        </p:grpSpPr>
        <p:sp>
          <p:nvSpPr>
            <p:cNvPr id="82" name="橢圓 81"/>
            <p:cNvSpPr/>
            <p:nvPr/>
          </p:nvSpPr>
          <p:spPr>
            <a:xfrm rot="2206548">
              <a:off x="2370272" y="2727702"/>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3" name="橢圓 82"/>
            <p:cNvSpPr/>
            <p:nvPr/>
          </p:nvSpPr>
          <p:spPr>
            <a:xfrm rot="2206548">
              <a:off x="2638586" y="2929180"/>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4" name="橢圓 83"/>
            <p:cNvSpPr/>
            <p:nvPr/>
          </p:nvSpPr>
          <p:spPr>
            <a:xfrm rot="2206548">
              <a:off x="2956947" y="3241728"/>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5" name="橢圓 84"/>
            <p:cNvSpPr/>
            <p:nvPr/>
          </p:nvSpPr>
          <p:spPr>
            <a:xfrm rot="2206548">
              <a:off x="2370272" y="3102244"/>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6" name="橢圓 85"/>
            <p:cNvSpPr/>
            <p:nvPr/>
          </p:nvSpPr>
          <p:spPr>
            <a:xfrm rot="2206548">
              <a:off x="2662641" y="3373464"/>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7" name="橢圓 86"/>
            <p:cNvSpPr/>
            <p:nvPr/>
          </p:nvSpPr>
          <p:spPr>
            <a:xfrm rot="2206548">
              <a:off x="3158425" y="3574942"/>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8" name="橢圓 87"/>
            <p:cNvSpPr/>
            <p:nvPr/>
          </p:nvSpPr>
          <p:spPr>
            <a:xfrm rot="2206548">
              <a:off x="3359903" y="3386070"/>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9" name="橢圓 88"/>
            <p:cNvSpPr/>
            <p:nvPr/>
          </p:nvSpPr>
          <p:spPr>
            <a:xfrm rot="2206548">
              <a:off x="2984553" y="2918847"/>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90" name="橢圓 89"/>
            <p:cNvSpPr/>
            <p:nvPr/>
          </p:nvSpPr>
          <p:spPr>
            <a:xfrm rot="2206548">
              <a:off x="3460642" y="3799816"/>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91" name="橢圓 90"/>
            <p:cNvSpPr/>
            <p:nvPr/>
          </p:nvSpPr>
          <p:spPr>
            <a:xfrm rot="2206548">
              <a:off x="2883814" y="3699077"/>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grpSp>
        <p:nvGrpSpPr>
          <p:cNvPr id="92" name="群組 91"/>
          <p:cNvGrpSpPr/>
          <p:nvPr/>
        </p:nvGrpSpPr>
        <p:grpSpPr>
          <a:xfrm rot="256791">
            <a:off x="1756896" y="4959611"/>
            <a:ext cx="1291848" cy="1273592"/>
            <a:chOff x="2370272" y="2727702"/>
            <a:chExt cx="1291848" cy="1273592"/>
          </a:xfrm>
        </p:grpSpPr>
        <p:sp>
          <p:nvSpPr>
            <p:cNvPr id="93" name="橢圓 92"/>
            <p:cNvSpPr/>
            <p:nvPr/>
          </p:nvSpPr>
          <p:spPr>
            <a:xfrm rot="2206548">
              <a:off x="2370272" y="2727702"/>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4" name="橢圓 93"/>
            <p:cNvSpPr/>
            <p:nvPr/>
          </p:nvSpPr>
          <p:spPr>
            <a:xfrm rot="2206548">
              <a:off x="2638586" y="2929180"/>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5" name="橢圓 94"/>
            <p:cNvSpPr/>
            <p:nvPr/>
          </p:nvSpPr>
          <p:spPr>
            <a:xfrm rot="2206548">
              <a:off x="2956947" y="3241728"/>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6" name="橢圓 95"/>
            <p:cNvSpPr/>
            <p:nvPr/>
          </p:nvSpPr>
          <p:spPr>
            <a:xfrm rot="2206548">
              <a:off x="2370272" y="3102244"/>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7" name="橢圓 96"/>
            <p:cNvSpPr/>
            <p:nvPr/>
          </p:nvSpPr>
          <p:spPr>
            <a:xfrm rot="2206548">
              <a:off x="2662641" y="3373464"/>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8" name="橢圓 97"/>
            <p:cNvSpPr/>
            <p:nvPr/>
          </p:nvSpPr>
          <p:spPr>
            <a:xfrm rot="2206548">
              <a:off x="3158425" y="3574942"/>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9" name="橢圓 98"/>
            <p:cNvSpPr/>
            <p:nvPr/>
          </p:nvSpPr>
          <p:spPr>
            <a:xfrm rot="2206548">
              <a:off x="3359903" y="3386070"/>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0" name="橢圓 99"/>
            <p:cNvSpPr/>
            <p:nvPr/>
          </p:nvSpPr>
          <p:spPr>
            <a:xfrm rot="2206548">
              <a:off x="2984553" y="2918847"/>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1" name="橢圓 100"/>
            <p:cNvSpPr/>
            <p:nvPr/>
          </p:nvSpPr>
          <p:spPr>
            <a:xfrm rot="2206548">
              <a:off x="3460642" y="3799816"/>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2" name="橢圓 101"/>
            <p:cNvSpPr/>
            <p:nvPr/>
          </p:nvSpPr>
          <p:spPr>
            <a:xfrm rot="2206548">
              <a:off x="2883814" y="3699077"/>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sp>
        <p:nvSpPr>
          <p:cNvPr id="104" name="矩形 103"/>
          <p:cNvSpPr/>
          <p:nvPr/>
        </p:nvSpPr>
        <p:spPr>
          <a:xfrm>
            <a:off x="4793402" y="5988733"/>
            <a:ext cx="4003406" cy="646331"/>
          </a:xfrm>
          <a:prstGeom prst="rect">
            <a:avLst/>
          </a:prstGeom>
        </p:spPr>
        <p:txBody>
          <a:bodyPr wrap="square">
            <a:spAutoFit/>
          </a:bodyPr>
          <a:lstStyle/>
          <a:p>
            <a:r>
              <a:rPr lang="zh-TW" altLang="en-US" dirty="0"/>
              <a:t>http://www.astroml.org/book_figures/chapter7/fig_S_manifold_PCA.html</a:t>
            </a:r>
          </a:p>
        </p:txBody>
      </p:sp>
      <p:pic>
        <p:nvPicPr>
          <p:cNvPr id="105" name="圖片 104"/>
          <p:cNvPicPr>
            <a:picLocks noChangeAspect="1"/>
          </p:cNvPicPr>
          <p:nvPr/>
        </p:nvPicPr>
        <p:blipFill>
          <a:blip r:embed="rId3"/>
          <a:stretch>
            <a:fillRect/>
          </a:stretch>
        </p:blipFill>
        <p:spPr>
          <a:xfrm>
            <a:off x="6286435" y="712703"/>
            <a:ext cx="2438504" cy="2225844"/>
          </a:xfrm>
          <a:prstGeom prst="rect">
            <a:avLst/>
          </a:prstGeom>
        </p:spPr>
      </p:pic>
      <p:pic>
        <p:nvPicPr>
          <p:cNvPr id="106" name="圖片 105"/>
          <p:cNvPicPr>
            <a:picLocks noChangeAspect="1"/>
          </p:cNvPicPr>
          <p:nvPr/>
        </p:nvPicPr>
        <p:blipFill>
          <a:blip r:embed="rId4"/>
          <a:stretch>
            <a:fillRect/>
          </a:stretch>
        </p:blipFill>
        <p:spPr>
          <a:xfrm>
            <a:off x="5135681" y="2913073"/>
            <a:ext cx="3035013" cy="2881164"/>
          </a:xfrm>
          <a:prstGeom prst="rect">
            <a:avLst/>
          </a:prstGeom>
        </p:spPr>
      </p:pic>
    </p:spTree>
    <p:extLst>
      <p:ext uri="{BB962C8B-B14F-4D97-AF65-F5344CB8AC3E}">
        <p14:creationId xmlns:p14="http://schemas.microsoft.com/office/powerpoint/2010/main" val="301699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Unsupervised Learning</a:t>
            </a:r>
            <a:endParaRPr lang="zh-TW" altLang="en-US" dirty="0"/>
          </a:p>
        </p:txBody>
      </p:sp>
      <p:sp>
        <p:nvSpPr>
          <p:cNvPr id="4" name="矩形 3"/>
          <p:cNvSpPr/>
          <p:nvPr/>
        </p:nvSpPr>
        <p:spPr>
          <a:xfrm>
            <a:off x="173182" y="2849567"/>
            <a:ext cx="8797636" cy="1938992"/>
          </a:xfrm>
          <a:prstGeom prst="rect">
            <a:avLst/>
          </a:prstGeom>
        </p:spPr>
        <p:txBody>
          <a:bodyPr wrap="square">
            <a:spAutoFit/>
          </a:bodyPr>
          <a:lstStyle/>
          <a:p>
            <a:r>
              <a:rPr lang="en-US" altLang="zh-TW" sz="2400" dirty="0">
                <a:solidFill>
                  <a:srgbClr val="383838"/>
                </a:solidFill>
                <a:latin typeface="Times" charset="0"/>
                <a:ea typeface="Times" charset="0"/>
                <a:cs typeface="Times" charset="0"/>
              </a:rPr>
              <a:t>We expect unsupervised learning to become far more important in the longer term. Human and animal learning is largely unsupervised: we discover the structure of the world by observing it, not by being told the name of every object.</a:t>
            </a:r>
            <a:br>
              <a:rPr lang="en-US" altLang="zh-TW" sz="2400" dirty="0">
                <a:latin typeface="Times" charset="0"/>
                <a:ea typeface="Times" charset="0"/>
                <a:cs typeface="Times" charset="0"/>
              </a:rPr>
            </a:br>
            <a:r>
              <a:rPr lang="en-US" altLang="zh-TW" sz="2400" b="1" dirty="0">
                <a:solidFill>
                  <a:srgbClr val="383838"/>
                </a:solidFill>
                <a:latin typeface="Times" charset="0"/>
                <a:ea typeface="Times" charset="0"/>
                <a:cs typeface="Times" charset="0"/>
              </a:rPr>
              <a:t>– </a:t>
            </a:r>
            <a:r>
              <a:rPr lang="en-US" altLang="zh-TW" sz="2400" b="1" dirty="0" err="1">
                <a:solidFill>
                  <a:srgbClr val="383838"/>
                </a:solidFill>
                <a:latin typeface="Times" charset="0"/>
                <a:ea typeface="Times" charset="0"/>
                <a:cs typeface="Times" charset="0"/>
              </a:rPr>
              <a:t>LeCun</a:t>
            </a:r>
            <a:r>
              <a:rPr lang="en-US" altLang="zh-TW" sz="2400" b="1" dirty="0">
                <a:solidFill>
                  <a:srgbClr val="383838"/>
                </a:solidFill>
                <a:latin typeface="Times" charset="0"/>
                <a:ea typeface="Times" charset="0"/>
                <a:cs typeface="Times" charset="0"/>
              </a:rPr>
              <a:t>, </a:t>
            </a:r>
            <a:r>
              <a:rPr lang="en-US" altLang="zh-TW" sz="2400" b="1" dirty="0" err="1">
                <a:solidFill>
                  <a:srgbClr val="383838"/>
                </a:solidFill>
                <a:latin typeface="Times" charset="0"/>
                <a:ea typeface="Times" charset="0"/>
                <a:cs typeface="Times" charset="0"/>
              </a:rPr>
              <a:t>Bengio</a:t>
            </a:r>
            <a:r>
              <a:rPr lang="en-US" altLang="zh-TW" sz="2400" b="1" dirty="0">
                <a:solidFill>
                  <a:srgbClr val="383838"/>
                </a:solidFill>
                <a:latin typeface="Times" charset="0"/>
                <a:ea typeface="Times" charset="0"/>
                <a:cs typeface="Times" charset="0"/>
              </a:rPr>
              <a:t>, Hinton, Nature 2015</a:t>
            </a:r>
            <a:endParaRPr lang="zh-TW" altLang="en-US" sz="2400" b="1" dirty="0">
              <a:latin typeface="Times" charset="0"/>
              <a:ea typeface="Times" charset="0"/>
              <a:cs typeface="Times" charset="0"/>
            </a:endParaRPr>
          </a:p>
        </p:txBody>
      </p:sp>
      <p:sp>
        <p:nvSpPr>
          <p:cNvPr id="6" name="Rectangle 1"/>
          <p:cNvSpPr>
            <a:spLocks noChangeArrowheads="1"/>
          </p:cNvSpPr>
          <p:nvPr/>
        </p:nvSpPr>
        <p:spPr bwMode="auto">
          <a:xfrm>
            <a:off x="4745182" y="5947437"/>
            <a:ext cx="65" cy="2946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45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499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Weakness of PCA</a:t>
            </a:r>
            <a:endParaRPr lang="zh-TW" altLang="en-US" dirty="0"/>
          </a:p>
        </p:txBody>
      </p:sp>
      <p:pic>
        <p:nvPicPr>
          <p:cNvPr id="8" name="內容版面配置區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050" y="1632041"/>
            <a:ext cx="4526869" cy="4351338"/>
          </a:xfrm>
        </p:spPr>
      </p:pic>
      <p:pic>
        <p:nvPicPr>
          <p:cNvPr id="5" name="內容版面配置區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394" y="1583639"/>
            <a:ext cx="4428279" cy="4234981"/>
          </a:xfrm>
          <a:prstGeom prst="rect">
            <a:avLst/>
          </a:prstGeom>
        </p:spPr>
      </p:pic>
      <p:sp>
        <p:nvSpPr>
          <p:cNvPr id="6" name="文字方塊 5"/>
          <p:cNvSpPr txBox="1"/>
          <p:nvPr/>
        </p:nvSpPr>
        <p:spPr>
          <a:xfrm>
            <a:off x="5004124" y="5607710"/>
            <a:ext cx="3081863" cy="461665"/>
          </a:xfrm>
          <a:prstGeom prst="rect">
            <a:avLst/>
          </a:prstGeom>
          <a:noFill/>
        </p:spPr>
        <p:txBody>
          <a:bodyPr wrap="square" rtlCol="0">
            <a:spAutoFit/>
          </a:bodyPr>
          <a:lstStyle/>
          <a:p>
            <a:pPr algn="ctr"/>
            <a:r>
              <a:rPr lang="en-US" altLang="zh-TW" sz="2400" dirty="0"/>
              <a:t>Pixel (28x28) -&gt; </a:t>
            </a:r>
            <a:r>
              <a:rPr lang="en-US" altLang="zh-TW" sz="2400" dirty="0" err="1"/>
              <a:t>tSNE</a:t>
            </a:r>
            <a:r>
              <a:rPr lang="en-US" altLang="zh-TW" sz="2400" dirty="0"/>
              <a:t> (2)</a:t>
            </a:r>
            <a:endParaRPr lang="zh-TW" altLang="en-US" sz="2400" dirty="0"/>
          </a:p>
        </p:txBody>
      </p:sp>
      <p:sp>
        <p:nvSpPr>
          <p:cNvPr id="7" name="文字方塊 6"/>
          <p:cNvSpPr txBox="1"/>
          <p:nvPr/>
        </p:nvSpPr>
        <p:spPr>
          <a:xfrm>
            <a:off x="1073588" y="5607710"/>
            <a:ext cx="3081863" cy="461665"/>
          </a:xfrm>
          <a:prstGeom prst="rect">
            <a:avLst/>
          </a:prstGeom>
          <a:noFill/>
        </p:spPr>
        <p:txBody>
          <a:bodyPr wrap="square" rtlCol="0">
            <a:spAutoFit/>
          </a:bodyPr>
          <a:lstStyle/>
          <a:p>
            <a:pPr algn="ctr"/>
            <a:r>
              <a:rPr lang="en-US" altLang="zh-TW" sz="2400" dirty="0"/>
              <a:t>Pixel (28x28) -&gt; PCA (2)</a:t>
            </a:r>
            <a:endParaRPr lang="zh-TW" altLang="en-US" sz="2400" dirty="0"/>
          </a:p>
        </p:txBody>
      </p:sp>
    </p:spTree>
    <p:extLst>
      <p:ext uri="{BB962C8B-B14F-4D97-AF65-F5344CB8AC3E}">
        <p14:creationId xmlns:p14="http://schemas.microsoft.com/office/powerpoint/2010/main" val="69043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Appendix</a:t>
            </a:r>
            <a:endParaRPr lang="zh-TW" altLang="en-US" dirty="0"/>
          </a:p>
        </p:txBody>
      </p:sp>
      <p:sp>
        <p:nvSpPr>
          <p:cNvPr id="3" name="內容版面配置區 2"/>
          <p:cNvSpPr>
            <a:spLocks noGrp="1"/>
          </p:cNvSpPr>
          <p:nvPr>
            <p:ph idx="1"/>
          </p:nvPr>
        </p:nvSpPr>
        <p:spPr/>
        <p:txBody>
          <a:bodyPr>
            <a:normAutofit/>
          </a:bodyPr>
          <a:lstStyle/>
          <a:p>
            <a:r>
              <a:rPr lang="zh-TW" altLang="en-US" sz="1800" dirty="0"/>
              <a:t>http://4.bp.blogspot.com/_sHcZHRnxlLE/S9EpFXYjfvI/AAAAAAAABZ0/_oEQiaR3WVM/s640/dimensionality+reduction.jpg</a:t>
            </a:r>
          </a:p>
          <a:p>
            <a:r>
              <a:rPr lang="en-US" altLang="zh-TW" sz="1800" dirty="0"/>
              <a:t>https://lvdmaaten.github.io/publications/papers/TR_Dimensionality_Reduction_Review_2009.pdf</a:t>
            </a:r>
            <a:endParaRPr lang="zh-TW" altLang="en-US" sz="1800" dirty="0"/>
          </a:p>
        </p:txBody>
      </p:sp>
      <p:pic>
        <p:nvPicPr>
          <p:cNvPr id="1026" name="Picture 2" descr="http://4.bp.blogspot.com/_sHcZHRnxlLE/S9EpFXYjfvI/AAAAAAAABZ0/_oEQiaR3WVM/s640/dimensionality+redu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421" y="3039382"/>
            <a:ext cx="3455079" cy="3495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71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82436" y="3103418"/>
            <a:ext cx="5599774" cy="3585570"/>
          </a:xfrm>
          <a:prstGeom prst="rect">
            <a:avLst/>
          </a:prstGeom>
        </p:spPr>
      </p:pic>
      <p:sp>
        <p:nvSpPr>
          <p:cNvPr id="5" name="矩形 4"/>
          <p:cNvSpPr/>
          <p:nvPr/>
        </p:nvSpPr>
        <p:spPr>
          <a:xfrm>
            <a:off x="173181" y="235484"/>
            <a:ext cx="8797636" cy="2677656"/>
          </a:xfrm>
          <a:prstGeom prst="rect">
            <a:avLst/>
          </a:prstGeom>
        </p:spPr>
        <p:txBody>
          <a:bodyPr wrap="square">
            <a:spAutoFit/>
          </a:bodyPr>
          <a:lstStyle/>
          <a:p>
            <a:pPr lvl="0" algn="just" defTabSz="914400" eaLnBrk="0" fontAlgn="base" hangingPunct="0">
              <a:spcBef>
                <a:spcPct val="0"/>
              </a:spcBef>
              <a:spcAft>
                <a:spcPct val="0"/>
              </a:spcAft>
            </a:pPr>
            <a:r>
              <a:rPr lang="en-US" altLang="zh-TW" sz="2400" dirty="0">
                <a:solidFill>
                  <a:srgbClr val="1D2129"/>
                </a:solidFill>
                <a:latin typeface="Times" charset="0"/>
                <a:ea typeface="Times" charset="0"/>
                <a:cs typeface="Times" charset="0"/>
              </a:rPr>
              <a:t>As I've said in previous statements: most of human and animal learning is unsupervised learning. If intelligence was a cake, unsupervised learning would be the cake, supervised learning would be the icing on the cake, and reinforcement learning would be the cherry on the cake. We know how to make the icing and the cherry, but we don't know how to make the cake. </a:t>
            </a:r>
          </a:p>
          <a:p>
            <a:pPr lvl="0" defTabSz="914400" eaLnBrk="0" fontAlgn="base" hangingPunct="0">
              <a:spcBef>
                <a:spcPct val="0"/>
              </a:spcBef>
              <a:spcAft>
                <a:spcPct val="0"/>
              </a:spcAft>
            </a:pPr>
            <a:r>
              <a:rPr lang="en-US" altLang="zh-TW" sz="2400" b="1" dirty="0">
                <a:solidFill>
                  <a:srgbClr val="383838"/>
                </a:solidFill>
                <a:latin typeface="Times" charset="0"/>
                <a:ea typeface="Times" charset="0"/>
                <a:cs typeface="Times" charset="0"/>
              </a:rPr>
              <a:t>– </a:t>
            </a:r>
            <a:r>
              <a:rPr lang="zh-TW" altLang="zh-TW" sz="2400" b="1" dirty="0">
                <a:solidFill>
                  <a:srgbClr val="1D2129"/>
                </a:solidFill>
                <a:latin typeface="Times" charset="0"/>
                <a:ea typeface="Times" charset="0"/>
                <a:cs typeface="Times" charset="0"/>
              </a:rPr>
              <a:t>Yann LeCun</a:t>
            </a:r>
            <a:r>
              <a:rPr lang="en-US" altLang="zh-TW" sz="2400" b="1" dirty="0">
                <a:solidFill>
                  <a:srgbClr val="1D2129"/>
                </a:solidFill>
                <a:latin typeface="Times" charset="0"/>
                <a:ea typeface="Times" charset="0"/>
                <a:cs typeface="Times" charset="0"/>
              </a:rPr>
              <a:t>, </a:t>
            </a:r>
            <a:r>
              <a:rPr lang="zh-TW" altLang="zh-TW" sz="2400" b="1" dirty="0">
                <a:solidFill>
                  <a:srgbClr val="1D2129"/>
                </a:solidFill>
                <a:latin typeface="Times" charset="0"/>
                <a:ea typeface="Times" charset="0"/>
                <a:cs typeface="Times" charset="0"/>
              </a:rPr>
              <a:t>March 14, 2016</a:t>
            </a:r>
            <a:r>
              <a:rPr lang="en-US" altLang="zh-TW" sz="2400" b="1" dirty="0">
                <a:solidFill>
                  <a:srgbClr val="1D2129"/>
                </a:solidFill>
                <a:latin typeface="Times" charset="0"/>
                <a:ea typeface="Times" charset="0"/>
                <a:cs typeface="Times" charset="0"/>
              </a:rPr>
              <a:t> (Facebook)</a:t>
            </a:r>
            <a:endParaRPr lang="zh-TW" altLang="zh-TW" sz="2400" b="1" dirty="0">
              <a:solidFill>
                <a:srgbClr val="1D2129"/>
              </a:solidFill>
              <a:latin typeface="Times" charset="0"/>
              <a:ea typeface="Times" charset="0"/>
              <a:cs typeface="Times" charset="0"/>
            </a:endParaRPr>
          </a:p>
        </p:txBody>
      </p:sp>
    </p:spTree>
    <p:extLst>
      <p:ext uri="{BB962C8B-B14F-4D97-AF65-F5344CB8AC3E}">
        <p14:creationId xmlns:p14="http://schemas.microsoft.com/office/powerpoint/2010/main" val="185415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Unsupervised Learning</a:t>
            </a:r>
            <a:endParaRPr lang="zh-TW" altLang="en-US" dirty="0"/>
          </a:p>
        </p:txBody>
      </p:sp>
      <p:sp>
        <p:nvSpPr>
          <p:cNvPr id="3" name="內容版面配置區 2"/>
          <p:cNvSpPr>
            <a:spLocks noGrp="1"/>
          </p:cNvSpPr>
          <p:nvPr>
            <p:ph sz="half" idx="1"/>
          </p:nvPr>
        </p:nvSpPr>
        <p:spPr/>
        <p:txBody>
          <a:bodyPr/>
          <a:lstStyle/>
          <a:p>
            <a:r>
              <a:rPr lang="en-US" altLang="zh-TW" dirty="0"/>
              <a:t>Clustering &amp; Dimension Reduction (Complex to Simple)</a:t>
            </a:r>
            <a:endParaRPr lang="zh-TW" altLang="en-US" dirty="0"/>
          </a:p>
        </p:txBody>
      </p:sp>
      <p:sp>
        <p:nvSpPr>
          <p:cNvPr id="4" name="內容版面配置區 3"/>
          <p:cNvSpPr>
            <a:spLocks noGrp="1"/>
          </p:cNvSpPr>
          <p:nvPr>
            <p:ph sz="half" idx="2"/>
          </p:nvPr>
        </p:nvSpPr>
        <p:spPr/>
        <p:txBody>
          <a:bodyPr/>
          <a:lstStyle/>
          <a:p>
            <a:r>
              <a:rPr lang="en-US" altLang="zh-TW" dirty="0"/>
              <a:t>Generation (Out of Noting)</a:t>
            </a:r>
            <a:endParaRPr lang="zh-TW" altLang="en-US" dirty="0"/>
          </a:p>
        </p:txBody>
      </p:sp>
      <p:sp>
        <p:nvSpPr>
          <p:cNvPr id="6" name="矩形 5"/>
          <p:cNvSpPr/>
          <p:nvPr/>
        </p:nvSpPr>
        <p:spPr>
          <a:xfrm>
            <a:off x="2499586" y="4186010"/>
            <a:ext cx="1404730" cy="477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function</a:t>
            </a:r>
            <a:endParaRPr lang="zh-TW" altLang="en-US" sz="2400" dirty="0"/>
          </a:p>
        </p:txBody>
      </p:sp>
      <p:sp>
        <p:nvSpPr>
          <p:cNvPr id="7" name="矩形 6"/>
          <p:cNvSpPr/>
          <p:nvPr/>
        </p:nvSpPr>
        <p:spPr>
          <a:xfrm>
            <a:off x="6645657" y="4440386"/>
            <a:ext cx="1404730" cy="67586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function</a:t>
            </a:r>
            <a:endParaRPr lang="zh-TW" altLang="en-US" sz="2400" dirty="0"/>
          </a:p>
        </p:txBody>
      </p:sp>
      <p:pic>
        <p:nvPicPr>
          <p:cNvPr id="3074" name="Picture 2" descr="「tree」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594" y="2908885"/>
            <a:ext cx="1052512" cy="989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76" name="Picture 4" descr="「tree」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179" y="4875682"/>
            <a:ext cx="1404731" cy="1003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tree」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4209" y="2821255"/>
            <a:ext cx="1404731" cy="1003400"/>
          </a:xfrm>
          <a:prstGeom prst="rect">
            <a:avLst/>
          </a:prstGeom>
          <a:noFill/>
          <a:extLst>
            <a:ext uri="{909E8E84-426E-40DD-AFC4-6F175D3DCCD1}">
              <a14:hiddenFill xmlns:a14="http://schemas.microsoft.com/office/drawing/2010/main">
                <a:solidFill>
                  <a:srgbClr val="FFFFFF"/>
                </a:solidFill>
              </a14:hiddenFill>
            </a:ext>
          </a:extLst>
        </p:spPr>
      </p:pic>
      <p:sp>
        <p:nvSpPr>
          <p:cNvPr id="8" name="箭號: 向下 7"/>
          <p:cNvSpPr/>
          <p:nvPr/>
        </p:nvSpPr>
        <p:spPr>
          <a:xfrm flipV="1">
            <a:off x="2861950" y="4654542"/>
            <a:ext cx="680002" cy="4229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箭號: 向下 11"/>
          <p:cNvSpPr/>
          <p:nvPr/>
        </p:nvSpPr>
        <p:spPr>
          <a:xfrm flipV="1">
            <a:off x="2864849" y="3744568"/>
            <a:ext cx="680002" cy="4229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3" name="箭號: 向下 12"/>
          <p:cNvSpPr/>
          <p:nvPr/>
        </p:nvSpPr>
        <p:spPr>
          <a:xfrm flipV="1">
            <a:off x="7005431" y="4017391"/>
            <a:ext cx="680002" cy="4229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 name="箭號: 向下 13"/>
          <p:cNvSpPr/>
          <p:nvPr/>
        </p:nvSpPr>
        <p:spPr>
          <a:xfrm flipV="1">
            <a:off x="7005431" y="5109977"/>
            <a:ext cx="680002" cy="4229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9" name="文字方塊 8"/>
          <p:cNvSpPr txBox="1"/>
          <p:nvPr/>
        </p:nvSpPr>
        <p:spPr>
          <a:xfrm>
            <a:off x="6046719" y="5532972"/>
            <a:ext cx="2597426" cy="461665"/>
          </a:xfrm>
          <a:prstGeom prst="rect">
            <a:avLst/>
          </a:prstGeom>
          <a:noFill/>
        </p:spPr>
        <p:txBody>
          <a:bodyPr wrap="square" rtlCol="0">
            <a:spAutoFit/>
          </a:bodyPr>
          <a:lstStyle/>
          <a:p>
            <a:pPr algn="ctr"/>
            <a:r>
              <a:rPr lang="en-US" altLang="zh-TW" sz="2400" dirty="0"/>
              <a:t>Random numbers</a:t>
            </a:r>
            <a:endParaRPr lang="zh-TW" altLang="en-US" sz="2400" dirty="0"/>
          </a:p>
        </p:txBody>
      </p:sp>
      <p:sp>
        <p:nvSpPr>
          <p:cNvPr id="11" name="文字方塊 10"/>
          <p:cNvSpPr txBox="1"/>
          <p:nvPr/>
        </p:nvSpPr>
        <p:spPr>
          <a:xfrm>
            <a:off x="-21349" y="3222058"/>
            <a:ext cx="2173358" cy="830997"/>
          </a:xfrm>
          <a:prstGeom prst="rect">
            <a:avLst/>
          </a:prstGeom>
          <a:noFill/>
        </p:spPr>
        <p:txBody>
          <a:bodyPr wrap="square" rtlCol="0">
            <a:spAutoFit/>
          </a:bodyPr>
          <a:lstStyle/>
          <a:p>
            <a:pPr algn="r"/>
            <a:r>
              <a:rPr lang="en-US" altLang="zh-TW" sz="2400" dirty="0"/>
              <a:t>only having function input</a:t>
            </a:r>
            <a:endParaRPr lang="zh-TW" altLang="en-US" sz="2400" dirty="0"/>
          </a:p>
        </p:txBody>
      </p:sp>
      <p:sp>
        <p:nvSpPr>
          <p:cNvPr id="17" name="文字方塊 16"/>
          <p:cNvSpPr txBox="1"/>
          <p:nvPr/>
        </p:nvSpPr>
        <p:spPr>
          <a:xfrm>
            <a:off x="4415148" y="4024887"/>
            <a:ext cx="2173358" cy="830997"/>
          </a:xfrm>
          <a:prstGeom prst="rect">
            <a:avLst/>
          </a:prstGeom>
          <a:noFill/>
        </p:spPr>
        <p:txBody>
          <a:bodyPr wrap="square" rtlCol="0">
            <a:spAutoFit/>
          </a:bodyPr>
          <a:lstStyle/>
          <a:p>
            <a:pPr algn="r"/>
            <a:r>
              <a:rPr lang="en-US" altLang="zh-TW" sz="2400" dirty="0"/>
              <a:t>only having function output</a:t>
            </a:r>
            <a:endParaRPr lang="zh-TW" altLang="en-US" sz="2400" dirty="0"/>
          </a:p>
        </p:txBody>
      </p:sp>
      <p:pic>
        <p:nvPicPr>
          <p:cNvPr id="1026" name="Picture 2" descr="Horse chestnut tr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055" y="5050095"/>
            <a:ext cx="1449873" cy="10277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5/56/Sequoiadendron_giganteum_at_Kenilworth_Cast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0210" y="5193584"/>
            <a:ext cx="1262340" cy="10212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orse chestnut tr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4794" y="2974221"/>
            <a:ext cx="1449873" cy="102779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s://upload.wikimedia.org/wikipedia/commons/5/56/Sequoiadendron_giganteum_at_Kenilworth_Cast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400" y="3129969"/>
            <a:ext cx="1262340" cy="1021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54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animBg="1"/>
      <p:bldP spid="13" grpId="0" animBg="1"/>
      <p:bldP spid="14" grpId="0" animBg="1"/>
      <p:bldP spid="9" grpId="0"/>
      <p:bldP spid="11"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http://d21vu35cjx7sd4.cloudfront.net/dims3/MMAH/crop/0x0%2B0%2B0/resize/645x380/quality/90/?url=http%3A%2F%2Fs3.amazonaws.com%2Fassets.prod.vetstreet.com%2Fc2%2F2a9f709eb411e0a2380050568d634f%2Ffile%2FHarrier-5-645mk062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7523" y="2612662"/>
            <a:ext cx="879247" cy="1040853"/>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a:t>Clustering  </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28650" y="1825624"/>
                <a:ext cx="8515350" cy="5032375"/>
              </a:xfrm>
            </p:spPr>
            <p:txBody>
              <a:bodyPr/>
              <a:lstStyle/>
              <a:p>
                <a:endParaRPr lang="en-US" altLang="zh-TW" dirty="0"/>
              </a:p>
              <a:p>
                <a:endParaRPr lang="en-US" altLang="zh-TW" dirty="0"/>
              </a:p>
              <a:p>
                <a:endParaRPr lang="en-US" altLang="zh-TW" dirty="0"/>
              </a:p>
              <a:p>
                <a:r>
                  <a:rPr lang="en-US" altLang="zh-TW" dirty="0"/>
                  <a:t>K-means</a:t>
                </a:r>
              </a:p>
              <a:p>
                <a:pPr lvl="1"/>
                <a:r>
                  <a:rPr lang="en-US" altLang="zh-TW" dirty="0"/>
                  <a:t>Clustering </a:t>
                </a:r>
                <a14:m>
                  <m:oMath xmlns:m="http://schemas.openxmlformats.org/officeDocument/2006/math">
                    <m:r>
                      <a:rPr lang="en-US" altLang="zh-TW" b="0" i="1" smtClean="0">
                        <a:latin typeface="Cambria Math" panose="02040503050406030204" pitchFamily="18" charset="0"/>
                      </a:rPr>
                      <m:t>𝑋</m:t>
                    </m:r>
                    <m:r>
                      <a:rPr lang="en-US" altLang="zh-TW" b="0" i="1" smtClean="0">
                        <a:latin typeface="Cambria Math" panose="02040503050406030204" pitchFamily="18" charset="0"/>
                      </a:rPr>
                      <m:t>=</m:t>
                    </m:r>
                    <m:d>
                      <m:dPr>
                        <m:begChr m:val="{"/>
                        <m:endChr m:val="}"/>
                        <m:ctrlPr>
                          <a:rPr lang="en-US" altLang="zh-TW" b="0" i="1" smtClean="0">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𝑥</m:t>
                            </m:r>
                          </m:e>
                          <m:sup>
                            <m:r>
                              <a:rPr lang="en-US" altLang="zh-TW" b="0" i="1" smtClean="0">
                                <a:latin typeface="Cambria Math" panose="02040503050406030204" pitchFamily="18" charset="0"/>
                              </a:rPr>
                              <m:t>1</m:t>
                            </m:r>
                          </m:sup>
                        </m:sSup>
                        <m:r>
                          <a:rPr lang="en-US" altLang="zh-TW" b="0" i="1" smtClean="0">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𝑥</m:t>
                            </m:r>
                          </m:e>
                          <m:sup>
                            <m:r>
                              <a:rPr lang="en-US" altLang="zh-TW" b="0" i="1" smtClean="0">
                                <a:latin typeface="Cambria Math" panose="02040503050406030204" pitchFamily="18" charset="0"/>
                              </a:rPr>
                              <m:t>𝑛</m:t>
                            </m:r>
                          </m:sup>
                        </m:sSup>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𝑥</m:t>
                            </m:r>
                          </m:e>
                          <m:sup>
                            <m:r>
                              <a:rPr lang="en-US" altLang="zh-TW" b="0" i="1" smtClean="0">
                                <a:latin typeface="Cambria Math" panose="02040503050406030204" pitchFamily="18" charset="0"/>
                              </a:rPr>
                              <m:t>𝑁</m:t>
                            </m:r>
                          </m:sup>
                        </m:sSup>
                      </m:e>
                    </m:d>
                  </m:oMath>
                </a14:m>
                <a:r>
                  <a:rPr lang="en-US" altLang="zh-TW" dirty="0"/>
                  <a:t> into K clusters</a:t>
                </a:r>
              </a:p>
              <a:p>
                <a:pPr lvl="1"/>
                <a:r>
                  <a:rPr lang="en-US" altLang="zh-TW" dirty="0"/>
                  <a:t>Initialize cluster center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𝑐</m:t>
                        </m:r>
                      </m:e>
                      <m:sup>
                        <m:r>
                          <a:rPr lang="en-US" altLang="zh-TW" b="0" i="1" smtClean="0">
                            <a:latin typeface="Cambria Math" panose="02040503050406030204" pitchFamily="18" charset="0"/>
                          </a:rPr>
                          <m:t>𝑖</m:t>
                        </m:r>
                      </m:sup>
                    </m:sSup>
                  </m:oMath>
                </a14:m>
                <a:r>
                  <a:rPr lang="en-US" altLang="zh-TW" dirty="0"/>
                  <a:t>, i=1,2, … K (K random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𝑥</m:t>
                        </m:r>
                      </m:e>
                      <m:sup>
                        <m:r>
                          <a:rPr lang="en-US" altLang="zh-TW" i="1">
                            <a:latin typeface="Cambria Math" panose="02040503050406030204" pitchFamily="18" charset="0"/>
                          </a:rPr>
                          <m:t>𝑛</m:t>
                        </m:r>
                      </m:sup>
                    </m:sSup>
                  </m:oMath>
                </a14:m>
                <a:r>
                  <a:rPr lang="en-US" altLang="zh-TW" dirty="0"/>
                  <a:t> from  </a:t>
                </a:r>
                <a14:m>
                  <m:oMath xmlns:m="http://schemas.openxmlformats.org/officeDocument/2006/math">
                    <m:r>
                      <a:rPr lang="en-US" altLang="zh-TW" i="1">
                        <a:latin typeface="Cambria Math" panose="02040503050406030204" pitchFamily="18" charset="0"/>
                      </a:rPr>
                      <m:t>𝑋</m:t>
                    </m:r>
                  </m:oMath>
                </a14:m>
                <a:r>
                  <a:rPr lang="en-US" altLang="zh-TW" dirty="0"/>
                  <a:t>)</a:t>
                </a:r>
              </a:p>
              <a:p>
                <a:pPr lvl="1"/>
                <a:r>
                  <a:rPr lang="en-US" altLang="zh-TW" dirty="0"/>
                  <a:t>Repeat</a:t>
                </a:r>
              </a:p>
              <a:p>
                <a:pPr lvl="2"/>
                <a:r>
                  <a:rPr lang="en-US" altLang="zh-TW" sz="2400" dirty="0"/>
                  <a:t>For all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oMath>
                </a14:m>
                <a:r>
                  <a:rPr lang="en-US" altLang="zh-TW" sz="2400" dirty="0"/>
                  <a:t> in </a:t>
                </a:r>
                <a14:m>
                  <m:oMath xmlns:m="http://schemas.openxmlformats.org/officeDocument/2006/math">
                    <m:r>
                      <a:rPr lang="en-US" altLang="zh-TW" sz="2400" i="1">
                        <a:latin typeface="Cambria Math" panose="02040503050406030204" pitchFamily="18" charset="0"/>
                      </a:rPr>
                      <m:t>𝑋</m:t>
                    </m:r>
                  </m:oMath>
                </a14:m>
                <a:r>
                  <a:rPr lang="en-US" altLang="zh-TW" sz="2400" dirty="0"/>
                  <a:t>:</a:t>
                </a:r>
              </a:p>
              <a:p>
                <a:pPr lvl="2"/>
                <a:endParaRPr lang="en-US" altLang="zh-TW" sz="2400" dirty="0"/>
              </a:p>
              <a:p>
                <a:pPr lvl="2"/>
                <a:r>
                  <a:rPr lang="en-US" altLang="zh-TW" sz="2400" dirty="0"/>
                  <a:t>Updating all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𝑐</m:t>
                        </m:r>
                      </m:e>
                      <m:sup>
                        <m:r>
                          <a:rPr lang="en-US" altLang="zh-TW" sz="2400" i="1">
                            <a:latin typeface="Cambria Math" panose="02040503050406030204" pitchFamily="18" charset="0"/>
                          </a:rPr>
                          <m:t>𝑖</m:t>
                        </m:r>
                      </m:sup>
                    </m:sSup>
                  </m:oMath>
                </a14:m>
                <a:r>
                  <a:rPr lang="en-US" altLang="zh-TW" sz="2400" dirty="0"/>
                  <a:t>:</a:t>
                </a:r>
              </a:p>
              <a:p>
                <a:pPr lvl="2"/>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28650" y="1825624"/>
                <a:ext cx="8515350" cy="5032375"/>
              </a:xfrm>
              <a:blipFill>
                <a:blip r:embed="rId3"/>
                <a:stretch>
                  <a:fillRect l="-1288"/>
                </a:stretch>
              </a:blipFill>
            </p:spPr>
            <p:txBody>
              <a:bodyPr/>
              <a:lstStyle/>
              <a:p>
                <a:r>
                  <a:rPr lang="zh-TW" altLang="en-US">
                    <a:noFill/>
                  </a:rPr>
                  <a:t> </a:t>
                </a:r>
              </a:p>
            </p:txBody>
          </p:sp>
        </mc:Fallback>
      </mc:AlternateContent>
      <p:pic>
        <p:nvPicPr>
          <p:cNvPr id="4" name="圖片 3"/>
          <p:cNvPicPr>
            <a:picLocks noChangeAspect="1"/>
          </p:cNvPicPr>
          <p:nvPr/>
        </p:nvPicPr>
        <p:blipFill>
          <a:blip r:embed="rId4"/>
          <a:stretch>
            <a:fillRect/>
          </a:stretch>
        </p:blipFill>
        <p:spPr>
          <a:xfrm>
            <a:off x="3093037" y="1580880"/>
            <a:ext cx="884072" cy="1150918"/>
          </a:xfrm>
          <a:prstGeom prst="rect">
            <a:avLst/>
          </a:prstGeom>
        </p:spPr>
      </p:pic>
      <p:pic>
        <p:nvPicPr>
          <p:cNvPr id="5" name="Picture 2" descr="https://s-media-cache-ak0.pinimg.com/originals/0d/1e/96/0d1e961819031a6c8a05a62b7e8b331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57784" y="2223807"/>
            <a:ext cx="1377289" cy="7743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s://encrypted-tbn1.gstatic.com/images?q=tbn:ANd9GcRcwlRKAlSIaCI4W5PRYVbuBQQXifF-56bFqAjh9DMe-_3Lh8_YK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5312" y="2457686"/>
            <a:ext cx="1336515" cy="897514"/>
          </a:xfrm>
          <a:prstGeom prst="rect">
            <a:avLst/>
          </a:prstGeom>
          <a:noFill/>
          <a:extLst>
            <a:ext uri="{909E8E84-426E-40DD-AFC4-6F175D3DCCD1}">
              <a14:hiddenFill xmlns:a14="http://schemas.microsoft.com/office/drawing/2010/main">
                <a:solidFill>
                  <a:srgbClr val="FFFFFF"/>
                </a:solidFill>
              </a14:hiddenFill>
            </a:ext>
          </a:extLst>
        </p:spPr>
      </p:pic>
      <p:pic>
        <p:nvPicPr>
          <p:cNvPr id="9" name="圖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79" y="1742938"/>
            <a:ext cx="1343468" cy="1255216"/>
          </a:xfrm>
          <a:prstGeom prst="rect">
            <a:avLst/>
          </a:prstGeom>
        </p:spPr>
      </p:pic>
      <p:pic>
        <p:nvPicPr>
          <p:cNvPr id="10" name="Picture 4" descr="http://all4desktop.com/data_images/original/4244361-bird.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78334" y="813839"/>
            <a:ext cx="1278177" cy="9218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upload.wikimedia.org/wikipedia/commons/5/5e/Silverbird_in_Murchison_Falls_National_Park,_Uganda.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8703" y="123826"/>
            <a:ext cx="1276010" cy="85067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insider.si.edu/wordpress/wp-content/uploads/2016/04/Mountain_Bluebird.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411783" y="494136"/>
            <a:ext cx="1435740" cy="9725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www.picturesnew.com/media/images/b1bb6faa9d.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41525" y="2692953"/>
            <a:ext cx="1321914" cy="880273"/>
          </a:xfrm>
          <a:prstGeom prst="rect">
            <a:avLst/>
          </a:prstGeom>
          <a:noFill/>
          <a:extLst>
            <a:ext uri="{909E8E84-426E-40DD-AFC4-6F175D3DCCD1}">
              <a14:hiddenFill xmlns:a14="http://schemas.microsoft.com/office/drawing/2010/main">
                <a:solidFill>
                  <a:srgbClr val="FFFFFF"/>
                </a:solidFill>
              </a14:hiddenFill>
            </a:ext>
          </a:extLst>
        </p:spPr>
      </p:pic>
      <p:sp>
        <p:nvSpPr>
          <p:cNvPr id="13" name="橢圓 12"/>
          <p:cNvSpPr/>
          <p:nvPr/>
        </p:nvSpPr>
        <p:spPr>
          <a:xfrm rot="1754898">
            <a:off x="2281495" y="1709900"/>
            <a:ext cx="2545657" cy="14955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rot="1754898">
            <a:off x="5557248" y="2041131"/>
            <a:ext cx="2317332" cy="14955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4421196" y="99160"/>
            <a:ext cx="2426327" cy="14817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937894" y="2976158"/>
            <a:ext cx="1333146" cy="461665"/>
          </a:xfrm>
          <a:prstGeom prst="rect">
            <a:avLst/>
          </a:prstGeom>
          <a:noFill/>
        </p:spPr>
        <p:txBody>
          <a:bodyPr wrap="square" rtlCol="0">
            <a:spAutoFit/>
          </a:bodyPr>
          <a:lstStyle/>
          <a:p>
            <a:r>
              <a:rPr lang="en-US" altLang="zh-TW" sz="2400" dirty="0">
                <a:solidFill>
                  <a:srgbClr val="FF0000"/>
                </a:solidFill>
              </a:rPr>
              <a:t>Cluster 1</a:t>
            </a:r>
            <a:endParaRPr lang="zh-TW" altLang="en-US" sz="2400" dirty="0">
              <a:solidFill>
                <a:srgbClr val="FF0000"/>
              </a:solidFill>
            </a:endParaRPr>
          </a:p>
        </p:txBody>
      </p:sp>
      <p:sp>
        <p:nvSpPr>
          <p:cNvPr id="17" name="文字方塊 16"/>
          <p:cNvSpPr txBox="1"/>
          <p:nvPr/>
        </p:nvSpPr>
        <p:spPr>
          <a:xfrm>
            <a:off x="7810854" y="3091777"/>
            <a:ext cx="1333146" cy="461665"/>
          </a:xfrm>
          <a:prstGeom prst="rect">
            <a:avLst/>
          </a:prstGeom>
          <a:noFill/>
        </p:spPr>
        <p:txBody>
          <a:bodyPr wrap="square" rtlCol="0">
            <a:spAutoFit/>
          </a:bodyPr>
          <a:lstStyle/>
          <a:p>
            <a:r>
              <a:rPr lang="en-US" altLang="zh-TW" sz="2400" dirty="0">
                <a:solidFill>
                  <a:srgbClr val="FF0000"/>
                </a:solidFill>
              </a:rPr>
              <a:t>Cluster 2</a:t>
            </a:r>
            <a:endParaRPr lang="zh-TW" altLang="en-US" sz="2400" dirty="0">
              <a:solidFill>
                <a:srgbClr val="FF0000"/>
              </a:solidFill>
            </a:endParaRPr>
          </a:p>
        </p:txBody>
      </p:sp>
      <p:sp>
        <p:nvSpPr>
          <p:cNvPr id="18" name="文字方塊 17"/>
          <p:cNvSpPr txBox="1"/>
          <p:nvPr/>
        </p:nvSpPr>
        <p:spPr>
          <a:xfrm>
            <a:off x="6897893" y="593765"/>
            <a:ext cx="1333146" cy="461665"/>
          </a:xfrm>
          <a:prstGeom prst="rect">
            <a:avLst/>
          </a:prstGeom>
          <a:noFill/>
        </p:spPr>
        <p:txBody>
          <a:bodyPr wrap="square" rtlCol="0">
            <a:spAutoFit/>
          </a:bodyPr>
          <a:lstStyle/>
          <a:p>
            <a:r>
              <a:rPr lang="en-US" altLang="zh-TW" sz="2400" dirty="0">
                <a:solidFill>
                  <a:srgbClr val="FF0000"/>
                </a:solidFill>
              </a:rPr>
              <a:t>Cluster 3</a:t>
            </a:r>
            <a:endParaRPr lang="zh-TW" altLang="en-US" sz="2400" dirty="0">
              <a:solidFill>
                <a:srgbClr val="FF0000"/>
              </a:solidFill>
            </a:endParaRPr>
          </a:p>
        </p:txBody>
      </p:sp>
      <p:sp>
        <p:nvSpPr>
          <p:cNvPr id="19" name="文字方塊 18"/>
          <p:cNvSpPr txBox="1"/>
          <p:nvPr/>
        </p:nvSpPr>
        <p:spPr>
          <a:xfrm>
            <a:off x="3360586" y="1673372"/>
            <a:ext cx="3617946"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Open question: how many clusters do we need?</a:t>
            </a:r>
            <a:endParaRPr lang="zh-TW" altLang="en-US" sz="2400" dirty="0"/>
          </a:p>
        </p:txBody>
      </p:sp>
      <mc:AlternateContent xmlns:mc="http://schemas.openxmlformats.org/markup-compatibility/2006" xmlns:a14="http://schemas.microsoft.com/office/drawing/2010/main">
        <mc:Choice Requires="a14">
          <p:sp>
            <p:nvSpPr>
              <p:cNvPr id="20" name="文字方塊 19"/>
              <p:cNvSpPr txBox="1"/>
              <p:nvPr/>
            </p:nvSpPr>
            <p:spPr>
              <a:xfrm>
                <a:off x="3972668" y="4986315"/>
                <a:ext cx="407869" cy="370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𝑖</m:t>
                          </m:r>
                        </m:sub>
                        <m:sup>
                          <m:r>
                            <a:rPr lang="en-US" altLang="zh-TW" sz="2400" b="0" i="1" smtClean="0">
                              <a:latin typeface="Cambria Math" panose="02040503050406030204" pitchFamily="18" charset="0"/>
                            </a:rPr>
                            <m:t>𝑛</m:t>
                          </m:r>
                        </m:sup>
                      </m:sSubSup>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3972668" y="4986315"/>
                <a:ext cx="407869" cy="370614"/>
              </a:xfrm>
              <a:prstGeom prst="rect">
                <a:avLst/>
              </a:prstGeom>
              <a:blipFill>
                <a:blip r:embed="rId12"/>
                <a:stretch>
                  <a:fillRect l="-17910" b="-18033"/>
                </a:stretch>
              </a:blipFill>
            </p:spPr>
            <p:txBody>
              <a:bodyPr/>
              <a:lstStyle/>
              <a:p>
                <a:r>
                  <a:rPr lang="zh-TW" altLang="en-US">
                    <a:noFill/>
                  </a:rPr>
                  <a:t> </a:t>
                </a:r>
              </a:p>
            </p:txBody>
          </p:sp>
        </mc:Fallback>
      </mc:AlternateContent>
      <p:sp>
        <p:nvSpPr>
          <p:cNvPr id="21" name="左大括弧 20"/>
          <p:cNvSpPr/>
          <p:nvPr/>
        </p:nvSpPr>
        <p:spPr>
          <a:xfrm>
            <a:off x="4499293" y="4875933"/>
            <a:ext cx="294321" cy="723753"/>
          </a:xfrm>
          <a:prstGeom prst="leftBrace">
            <a:avLst>
              <a:gd name="adj1" fmla="val 28239"/>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文字方塊 21"/>
          <p:cNvSpPr txBox="1"/>
          <p:nvPr/>
        </p:nvSpPr>
        <p:spPr>
          <a:xfrm>
            <a:off x="4694029" y="5240823"/>
            <a:ext cx="333896"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23" name="文字方塊 22"/>
          <p:cNvSpPr txBox="1"/>
          <p:nvPr/>
        </p:nvSpPr>
        <p:spPr>
          <a:xfrm>
            <a:off x="4713430" y="4777531"/>
            <a:ext cx="337774"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24" name="文字方塊 23"/>
          <p:cNvSpPr txBox="1"/>
          <p:nvPr/>
        </p:nvSpPr>
        <p:spPr>
          <a:xfrm>
            <a:off x="4133850" y="2971800"/>
            <a:ext cx="65" cy="276999"/>
          </a:xfrm>
          <a:prstGeom prst="rect">
            <a:avLst/>
          </a:prstGeom>
          <a:noFill/>
        </p:spPr>
        <p:txBody>
          <a:bodyPr wrap="none" lIns="0" tIns="0" rIns="0" bIns="0" rtlCol="0">
            <a:spAutoFit/>
          </a:bodyPr>
          <a:lstStyle/>
          <a:p>
            <a:endParaRPr lang="zh-TW" altLang="en-US" dirty="0"/>
          </a:p>
        </p:txBody>
      </p:sp>
      <mc:AlternateContent xmlns:mc="http://schemas.openxmlformats.org/markup-compatibility/2006" xmlns:a14="http://schemas.microsoft.com/office/drawing/2010/main">
        <mc:Choice Requires="a14">
          <p:sp>
            <p:nvSpPr>
              <p:cNvPr id="25" name="文字方塊 24"/>
              <p:cNvSpPr txBox="1"/>
              <p:nvPr/>
            </p:nvSpPr>
            <p:spPr>
              <a:xfrm>
                <a:off x="3986062" y="5721819"/>
                <a:ext cx="2910925"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𝑐</m:t>
                          </m:r>
                        </m:e>
                        <m:sup>
                          <m:r>
                            <a:rPr lang="en-US" altLang="zh-TW" sz="2400" b="0" i="1" smtClean="0">
                              <a:latin typeface="Cambria Math" panose="02040503050406030204" pitchFamily="18" charset="0"/>
                            </a:rPr>
                            <m:t>𝑖</m:t>
                          </m:r>
                        </m:sup>
                      </m:sSup>
                      <m:r>
                        <a:rPr lang="en-US" altLang="zh-TW" sz="2400" b="0" i="1" smtClean="0">
                          <a:latin typeface="Cambria Math" panose="02040503050406030204" pitchFamily="18" charset="0"/>
                        </a:rPr>
                        <m:t>=</m:t>
                      </m:r>
                      <m:f>
                        <m:fPr>
                          <m:type m:val="lin"/>
                          <m:ctrlPr>
                            <a:rPr lang="en-US" altLang="zh-TW" sz="2400" b="0" i="1" smtClean="0">
                              <a:latin typeface="Cambria Math" panose="02040503050406030204" pitchFamily="18" charset="0"/>
                            </a:rPr>
                          </m:ctrlPr>
                        </m:fPr>
                        <m:num>
                          <m:nary>
                            <m:naryPr>
                              <m:chr m:val="∑"/>
                              <m:supHide m:val="on"/>
                              <m:ctrlPr>
                                <a:rPr lang="en-US" altLang="zh-TW" sz="2400" i="1">
                                  <a:latin typeface="Cambria Math" panose="02040503050406030204" pitchFamily="18" charset="0"/>
                                </a:rPr>
                              </m:ctrlPr>
                            </m:naryPr>
                            <m:sub>
                              <m:sSup>
                                <m:sSupPr>
                                  <m:ctrlPr>
                                    <a:rPr lang="en-US" altLang="zh-TW" sz="2400" i="1">
                                      <a:latin typeface="Cambria Math" panose="02040503050406030204" pitchFamily="18" charset="0"/>
                                    </a:rPr>
                                  </m:ctrlPr>
                                </m:sSupPr>
                                <m:e>
                                  <m:r>
                                    <a:rPr lang="en-US" altLang="zh-TW" sz="2400" b="0" i="1" smtClean="0">
                                      <a:latin typeface="Cambria Math" charset="0"/>
                                    </a:rPr>
                                    <m:t>𝑥</m:t>
                                  </m:r>
                                </m:e>
                                <m:sup>
                                  <m:r>
                                    <a:rPr lang="en-US" altLang="zh-TW" sz="2400" i="1">
                                      <a:latin typeface="Cambria Math" panose="02040503050406030204" pitchFamily="18" charset="0"/>
                                    </a:rPr>
                                    <m:t>𝑛</m:t>
                                  </m:r>
                                </m:sup>
                              </m:sSup>
                            </m:sub>
                            <m:sup/>
                            <m:e>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𝑏</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nary>
                        </m:num>
                        <m:den>
                          <m:nary>
                            <m:naryPr>
                              <m:chr m:val="∑"/>
                              <m:supHide m:val="on"/>
                              <m:ctrlPr>
                                <a:rPr lang="en-US" altLang="zh-TW" sz="2400" b="0" i="1" smtClean="0">
                                  <a:latin typeface="Cambria Math" panose="02040503050406030204" pitchFamily="18" charset="0"/>
                                </a:rPr>
                              </m:ctrlPr>
                            </m:naryPr>
                            <m:sub>
                              <m:sSup>
                                <m:sSupPr>
                                  <m:ctrlPr>
                                    <a:rPr lang="en-US" altLang="zh-TW" sz="2400" i="1">
                                      <a:latin typeface="Cambria Math" panose="02040503050406030204" pitchFamily="18" charset="0"/>
                                    </a:rPr>
                                  </m:ctrlPr>
                                </m:sSupPr>
                                <m:e>
                                  <m:r>
                                    <a:rPr lang="en-US" altLang="zh-TW" sz="2400" b="0" i="1" smtClean="0">
                                      <a:latin typeface="Cambria Math" charset="0"/>
                                    </a:rPr>
                                    <m:t>𝑥</m:t>
                                  </m:r>
                                </m:e>
                                <m:sup>
                                  <m:r>
                                    <a:rPr lang="en-US" altLang="zh-TW" sz="2400" i="1">
                                      <a:latin typeface="Cambria Math" panose="02040503050406030204" pitchFamily="18" charset="0"/>
                                    </a:rPr>
                                    <m:t>𝑛</m:t>
                                  </m:r>
                                </m:sup>
                              </m:sSup>
                            </m:sub>
                            <m:sup/>
                            <m:e>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𝑏</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den>
                      </m:f>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3986062" y="5721819"/>
                <a:ext cx="2910925" cy="896207"/>
              </a:xfrm>
              <a:prstGeom prst="rect">
                <a:avLst/>
              </a:prstGeom>
              <a:blipFill rotWithShape="0">
                <a:blip r:embed="rId13"/>
                <a:stretch>
                  <a:fillRect/>
                </a:stretch>
              </a:blipFill>
            </p:spPr>
            <p:txBody>
              <a:bodyPr/>
              <a:lstStyle/>
              <a:p>
                <a:r>
                  <a:rPr lang="en-US">
                    <a:noFill/>
                  </a:rPr>
                  <a:t> </a:t>
                </a:r>
              </a:p>
            </p:txBody>
          </p:sp>
        </mc:Fallback>
      </mc:AlternateContent>
      <p:sp>
        <p:nvSpPr>
          <p:cNvPr id="26" name="文字方塊 25"/>
          <p:cNvSpPr txBox="1"/>
          <p:nvPr/>
        </p:nvSpPr>
        <p:spPr>
          <a:xfrm>
            <a:off x="5315822" y="5239196"/>
            <a:ext cx="1639753" cy="461665"/>
          </a:xfrm>
          <a:prstGeom prst="rect">
            <a:avLst/>
          </a:prstGeom>
          <a:noFill/>
        </p:spPr>
        <p:txBody>
          <a:bodyPr wrap="square" rtlCol="0">
            <a:spAutoFit/>
          </a:bodyPr>
          <a:lstStyle/>
          <a:p>
            <a:r>
              <a:rPr lang="en-US" altLang="zh-TW" sz="2400" dirty="0"/>
              <a:t>Otherwise</a:t>
            </a:r>
            <a:endParaRPr lang="zh-TW" altLang="en-US" sz="2400" dirty="0"/>
          </a:p>
        </p:txBody>
      </p:sp>
      <mc:AlternateContent xmlns:mc="http://schemas.openxmlformats.org/markup-compatibility/2006" xmlns:a14="http://schemas.microsoft.com/office/drawing/2010/main">
        <mc:Choice Requires="a14">
          <p:sp>
            <p:nvSpPr>
              <p:cNvPr id="28" name="矩形 27"/>
              <p:cNvSpPr/>
              <p:nvPr/>
            </p:nvSpPr>
            <p:spPr>
              <a:xfrm>
                <a:off x="5325185" y="4742370"/>
                <a:ext cx="3148619" cy="473591"/>
              </a:xfrm>
              <a:prstGeom prst="rect">
                <a:avLst/>
              </a:prstGeom>
            </p:spPr>
            <p:txBody>
              <a:bodyPr wrap="none">
                <a:spAutoFit/>
              </a:bodyPr>
              <a:lstStyle/>
              <a:p>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oMath>
                </a14:m>
                <a:r>
                  <a:rPr lang="zh-TW" altLang="en-US" sz="2400" dirty="0"/>
                  <a:t> is most </a:t>
                </a:r>
                <a:r>
                  <a:rPr lang="en-US" altLang="zh-TW" sz="2400" dirty="0"/>
                  <a:t>“</a:t>
                </a:r>
                <a:r>
                  <a:rPr lang="zh-TW" altLang="en-US" sz="2400" b="1" i="1" dirty="0"/>
                  <a:t>close</a:t>
                </a:r>
                <a:r>
                  <a:rPr lang="en-US" altLang="zh-TW" sz="2400" dirty="0"/>
                  <a:t>”</a:t>
                </a:r>
                <a:r>
                  <a:rPr lang="zh-TW" altLang="en-US" sz="2400" dirty="0"/>
                  <a:t> to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𝑐</m:t>
                        </m:r>
                      </m:e>
                      <m:sup>
                        <m:r>
                          <a:rPr lang="en-US" altLang="zh-TW" sz="2400" i="1">
                            <a:latin typeface="Cambria Math" panose="02040503050406030204" pitchFamily="18" charset="0"/>
                          </a:rPr>
                          <m:t>𝑖</m:t>
                        </m:r>
                      </m:sup>
                    </m:sSup>
                  </m:oMath>
                </a14:m>
                <a:r>
                  <a:rPr lang="zh-TW" altLang="en-US" sz="2400" dirty="0"/>
                  <a:t> </a:t>
                </a:r>
              </a:p>
            </p:txBody>
          </p:sp>
        </mc:Choice>
        <mc:Fallback xmlns="">
          <p:sp>
            <p:nvSpPr>
              <p:cNvPr id="28" name="矩形 27"/>
              <p:cNvSpPr>
                <a:spLocks noRot="1" noChangeAspect="1" noMove="1" noResize="1" noEditPoints="1" noAdjustHandles="1" noChangeArrowheads="1" noChangeShapeType="1" noTextEdit="1"/>
              </p:cNvSpPr>
              <p:nvPr/>
            </p:nvSpPr>
            <p:spPr>
              <a:xfrm>
                <a:off x="5325185" y="4742370"/>
                <a:ext cx="3148619" cy="473591"/>
              </a:xfrm>
              <a:prstGeom prst="rect">
                <a:avLst/>
              </a:prstGeom>
              <a:blipFill>
                <a:blip r:embed="rId14"/>
                <a:stretch>
                  <a:fillRect t="-7692" b="-282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1287577" y="1800839"/>
                <a:ext cx="567015"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FF0000"/>
                              </a:solidFill>
                              <a:latin typeface="Cambria Math" panose="02040503050406030204" pitchFamily="18" charset="0"/>
                            </a:rPr>
                          </m:ctrlPr>
                        </m:dPr>
                        <m:e>
                          <m:eqArr>
                            <m:eqArrPr>
                              <m:ctrlPr>
                                <a:rPr lang="en-US" altLang="zh-TW" sz="2800" i="1" smtClean="0">
                                  <a:solidFill>
                                    <a:srgbClr val="FF0000"/>
                                  </a:solidFill>
                                  <a:latin typeface="Cambria Math" panose="02040503050406030204" pitchFamily="18" charset="0"/>
                                </a:rPr>
                              </m:ctrlPr>
                            </m:eqArrPr>
                            <m:e>
                              <m:r>
                                <a:rPr lang="en-US" altLang="zh-TW" sz="2800" b="0" i="1" smtClean="0">
                                  <a:solidFill>
                                    <a:srgbClr val="FF0000"/>
                                  </a:solidFill>
                                  <a:latin typeface="Cambria Math" panose="02040503050406030204" pitchFamily="18" charset="0"/>
                                </a:rPr>
                                <m:t>1</m:t>
                              </m:r>
                            </m:e>
                            <m:e>
                              <m:r>
                                <a:rPr lang="en-US" altLang="zh-TW" sz="2800" b="0" i="1" smtClean="0">
                                  <a:solidFill>
                                    <a:srgbClr val="FF0000"/>
                                  </a:solidFill>
                                  <a:latin typeface="Cambria Math" panose="02040503050406030204" pitchFamily="18" charset="0"/>
                                </a:rPr>
                                <m:t>0</m:t>
                              </m:r>
                            </m:e>
                            <m:e>
                              <m:r>
                                <a:rPr lang="en-US" altLang="zh-TW" sz="2800" b="0" i="1" smtClean="0">
                                  <a:solidFill>
                                    <a:srgbClr val="FF0000"/>
                                  </a:solidFill>
                                  <a:latin typeface="Cambria Math" panose="02040503050406030204" pitchFamily="18" charset="0"/>
                                </a:rPr>
                                <m:t>0</m:t>
                              </m:r>
                            </m:e>
                          </m:eqArr>
                        </m:e>
                      </m:d>
                    </m:oMath>
                  </m:oMathPara>
                </a14:m>
                <a:endParaRPr lang="zh-TW" altLang="en-US" sz="2800" dirty="0">
                  <a:solidFill>
                    <a:srgbClr val="FF0000"/>
                  </a:solidFill>
                </a:endParaRPr>
              </a:p>
            </p:txBody>
          </p:sp>
        </mc:Choice>
        <mc:Fallback xmlns="">
          <p:sp>
            <p:nvSpPr>
              <p:cNvPr id="27" name="文字方塊 26"/>
              <p:cNvSpPr txBox="1">
                <a:spLocks noRot="1" noChangeAspect="1" noMove="1" noResize="1" noEditPoints="1" noAdjustHandles="1" noChangeArrowheads="1" noChangeShapeType="1" noTextEdit="1"/>
              </p:cNvSpPr>
              <p:nvPr/>
            </p:nvSpPr>
            <p:spPr>
              <a:xfrm>
                <a:off x="1287577" y="1800839"/>
                <a:ext cx="567015" cy="1139414"/>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7987822" y="1907378"/>
                <a:ext cx="567015"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FF0000"/>
                              </a:solidFill>
                              <a:latin typeface="Cambria Math" panose="02040503050406030204" pitchFamily="18" charset="0"/>
                            </a:rPr>
                          </m:ctrlPr>
                        </m:dPr>
                        <m:e>
                          <m:eqArr>
                            <m:eqArrPr>
                              <m:ctrlPr>
                                <a:rPr lang="en-US" altLang="zh-TW" sz="2800" i="1" smtClean="0">
                                  <a:solidFill>
                                    <a:srgbClr val="FF0000"/>
                                  </a:solidFill>
                                  <a:latin typeface="Cambria Math" panose="02040503050406030204" pitchFamily="18" charset="0"/>
                                </a:rPr>
                              </m:ctrlPr>
                            </m:eqArrPr>
                            <m:e>
                              <m:r>
                                <a:rPr lang="en-US" altLang="zh-TW" sz="2800" b="0" i="1" smtClean="0">
                                  <a:solidFill>
                                    <a:srgbClr val="FF0000"/>
                                  </a:solidFill>
                                  <a:latin typeface="Cambria Math" panose="02040503050406030204" pitchFamily="18" charset="0"/>
                                </a:rPr>
                                <m:t>0</m:t>
                              </m:r>
                            </m:e>
                            <m:e>
                              <m:r>
                                <a:rPr lang="en-US" altLang="zh-TW" sz="2800" b="0" i="1" smtClean="0">
                                  <a:solidFill>
                                    <a:srgbClr val="FF0000"/>
                                  </a:solidFill>
                                  <a:latin typeface="Cambria Math" panose="02040503050406030204" pitchFamily="18" charset="0"/>
                                </a:rPr>
                                <m:t>1</m:t>
                              </m:r>
                            </m:e>
                            <m:e>
                              <m:r>
                                <a:rPr lang="en-US" altLang="zh-TW" sz="2800" b="0" i="1" smtClean="0">
                                  <a:solidFill>
                                    <a:srgbClr val="FF0000"/>
                                  </a:solidFill>
                                  <a:latin typeface="Cambria Math" panose="02040503050406030204" pitchFamily="18" charset="0"/>
                                </a:rPr>
                                <m:t>0</m:t>
                              </m:r>
                            </m:e>
                          </m:eqArr>
                        </m:e>
                      </m:d>
                    </m:oMath>
                  </m:oMathPara>
                </a14:m>
                <a:endParaRPr lang="zh-TW" altLang="en-US" sz="2800" dirty="0">
                  <a:solidFill>
                    <a:srgbClr val="FF0000"/>
                  </a:solidFill>
                </a:endParaRPr>
              </a:p>
            </p:txBody>
          </p:sp>
        </mc:Choice>
        <mc:Fallback xmlns="">
          <p:sp>
            <p:nvSpPr>
              <p:cNvPr id="29" name="文字方塊 28"/>
              <p:cNvSpPr txBox="1">
                <a:spLocks noRot="1" noChangeAspect="1" noMove="1" noResize="1" noEditPoints="1" noAdjustHandles="1" noChangeArrowheads="1" noChangeShapeType="1" noTextEdit="1"/>
              </p:cNvSpPr>
              <p:nvPr/>
            </p:nvSpPr>
            <p:spPr>
              <a:xfrm>
                <a:off x="7987822" y="1907378"/>
                <a:ext cx="567015" cy="1139414"/>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8190296" y="263656"/>
                <a:ext cx="567015"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FF0000"/>
                              </a:solidFill>
                              <a:latin typeface="Cambria Math" panose="02040503050406030204" pitchFamily="18" charset="0"/>
                            </a:rPr>
                          </m:ctrlPr>
                        </m:dPr>
                        <m:e>
                          <m:eqArr>
                            <m:eqArrPr>
                              <m:ctrlPr>
                                <a:rPr lang="en-US" altLang="zh-TW" sz="2800" i="1" smtClean="0">
                                  <a:solidFill>
                                    <a:srgbClr val="FF0000"/>
                                  </a:solidFill>
                                  <a:latin typeface="Cambria Math" panose="02040503050406030204" pitchFamily="18" charset="0"/>
                                </a:rPr>
                              </m:ctrlPr>
                            </m:eqArrPr>
                            <m:e>
                              <m:r>
                                <a:rPr lang="en-US" altLang="zh-TW" sz="2800" b="0" i="1" smtClean="0">
                                  <a:solidFill>
                                    <a:srgbClr val="FF0000"/>
                                  </a:solidFill>
                                  <a:latin typeface="Cambria Math" panose="02040503050406030204" pitchFamily="18" charset="0"/>
                                </a:rPr>
                                <m:t>0</m:t>
                              </m:r>
                            </m:e>
                            <m:e>
                              <m:r>
                                <a:rPr lang="en-US" altLang="zh-TW" sz="2800" b="0" i="1" smtClean="0">
                                  <a:solidFill>
                                    <a:srgbClr val="FF0000"/>
                                  </a:solidFill>
                                  <a:latin typeface="Cambria Math" panose="02040503050406030204" pitchFamily="18" charset="0"/>
                                </a:rPr>
                                <m:t>0</m:t>
                              </m:r>
                            </m:e>
                            <m:e>
                              <m:r>
                                <a:rPr lang="en-US" altLang="zh-TW" sz="2800" b="0" i="1" smtClean="0">
                                  <a:solidFill>
                                    <a:srgbClr val="FF0000"/>
                                  </a:solidFill>
                                  <a:latin typeface="Cambria Math" panose="02040503050406030204" pitchFamily="18" charset="0"/>
                                </a:rPr>
                                <m:t>1</m:t>
                              </m:r>
                            </m:e>
                          </m:eqArr>
                        </m:e>
                      </m:d>
                    </m:oMath>
                  </m:oMathPara>
                </a14:m>
                <a:endParaRPr lang="zh-TW" altLang="en-US" sz="2800" dirty="0">
                  <a:solidFill>
                    <a:srgbClr val="FF0000"/>
                  </a:solidFill>
                </a:endParaRPr>
              </a:p>
            </p:txBody>
          </p:sp>
        </mc:Choice>
        <mc:Fallback xmlns="">
          <p:sp>
            <p:nvSpPr>
              <p:cNvPr id="30" name="文字方塊 29"/>
              <p:cNvSpPr txBox="1">
                <a:spLocks noRot="1" noChangeAspect="1" noMove="1" noResize="1" noEditPoints="1" noAdjustHandles="1" noChangeArrowheads="1" noChangeShapeType="1" noTextEdit="1"/>
              </p:cNvSpPr>
              <p:nvPr/>
            </p:nvSpPr>
            <p:spPr>
              <a:xfrm>
                <a:off x="8190296" y="263656"/>
                <a:ext cx="567015" cy="1139414"/>
              </a:xfrm>
              <a:prstGeom prst="rect">
                <a:avLst/>
              </a:prstGeom>
              <a:blipFill>
                <a:blip r:embed="rId1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3929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animBg="1"/>
      <p:bldP spid="15" grpId="0" animBg="1"/>
      <p:bldP spid="16" grpId="0"/>
      <p:bldP spid="17" grpId="0"/>
      <p:bldP spid="18" grpId="0"/>
      <p:bldP spid="19" grpId="0" animBg="1"/>
      <p:bldP spid="20" grpId="0"/>
      <p:bldP spid="21" grpId="0" animBg="1"/>
      <p:bldP spid="22" grpId="0"/>
      <p:bldP spid="23" grpId="0"/>
      <p:bldP spid="25" grpId="0"/>
      <p:bldP spid="26" grpId="0"/>
      <p:bldP spid="28" grpId="0"/>
      <p:bldP spid="27"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a:t>
            </a:r>
            <a:endParaRPr lang="zh-TW" altLang="en-US" dirty="0"/>
          </a:p>
        </p:txBody>
      </p:sp>
      <p:sp>
        <p:nvSpPr>
          <p:cNvPr id="3" name="內容版面配置區 2"/>
          <p:cNvSpPr>
            <a:spLocks noGrp="1"/>
          </p:cNvSpPr>
          <p:nvPr>
            <p:ph sz="quarter" idx="1"/>
          </p:nvPr>
        </p:nvSpPr>
        <p:spPr/>
        <p:txBody>
          <a:bodyPr/>
          <a:lstStyle/>
          <a:p>
            <a:r>
              <a:rPr lang="en-US" altLang="zh-TW" dirty="0"/>
              <a:t>Hierarchical Agglomerative Clustering (HAC)</a:t>
            </a:r>
            <a:endParaRPr lang="zh-TW" altLang="en-US" dirty="0"/>
          </a:p>
          <a:p>
            <a:endParaRPr lang="zh-TW" altLang="en-US" dirty="0"/>
          </a:p>
        </p:txBody>
      </p:sp>
      <p:sp>
        <p:nvSpPr>
          <p:cNvPr id="51" name="矩形 50"/>
          <p:cNvSpPr/>
          <p:nvPr/>
        </p:nvSpPr>
        <p:spPr>
          <a:xfrm>
            <a:off x="3750533" y="5750928"/>
            <a:ext cx="216024"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2" name="矩形 51"/>
          <p:cNvSpPr/>
          <p:nvPr/>
        </p:nvSpPr>
        <p:spPr>
          <a:xfrm>
            <a:off x="4715561" y="5750928"/>
            <a:ext cx="216024"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3" name="矩形 52"/>
          <p:cNvSpPr/>
          <p:nvPr/>
        </p:nvSpPr>
        <p:spPr>
          <a:xfrm>
            <a:off x="5680589" y="5750928"/>
            <a:ext cx="216024"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4" name="矩形 53"/>
          <p:cNvSpPr/>
          <p:nvPr/>
        </p:nvSpPr>
        <p:spPr>
          <a:xfrm>
            <a:off x="6645617" y="5750928"/>
            <a:ext cx="216024"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5" name="矩形 54"/>
          <p:cNvSpPr/>
          <p:nvPr/>
        </p:nvSpPr>
        <p:spPr>
          <a:xfrm>
            <a:off x="7610643" y="5750928"/>
            <a:ext cx="216024"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6" name="文字方塊 55"/>
          <p:cNvSpPr txBox="1"/>
          <p:nvPr/>
        </p:nvSpPr>
        <p:spPr>
          <a:xfrm>
            <a:off x="1099017" y="3115369"/>
            <a:ext cx="2814210" cy="461665"/>
          </a:xfrm>
          <a:prstGeom prst="rect">
            <a:avLst/>
          </a:prstGeom>
          <a:noFill/>
        </p:spPr>
        <p:txBody>
          <a:bodyPr wrap="square" rtlCol="0">
            <a:spAutoFit/>
          </a:bodyPr>
          <a:lstStyle/>
          <a:p>
            <a:r>
              <a:rPr lang="en-US" altLang="zh-TW" sz="2400" dirty="0"/>
              <a:t>Step 1: build a tree</a:t>
            </a:r>
            <a:endParaRPr lang="zh-TW" altLang="en-US" sz="2400" dirty="0"/>
          </a:p>
        </p:txBody>
      </p:sp>
      <p:sp>
        <p:nvSpPr>
          <p:cNvPr id="57" name="文字方塊 56"/>
          <p:cNvSpPr txBox="1"/>
          <p:nvPr/>
        </p:nvSpPr>
        <p:spPr>
          <a:xfrm>
            <a:off x="1099017" y="3905998"/>
            <a:ext cx="2343535" cy="830997"/>
          </a:xfrm>
          <a:prstGeom prst="rect">
            <a:avLst/>
          </a:prstGeom>
          <a:noFill/>
        </p:spPr>
        <p:txBody>
          <a:bodyPr wrap="square" rtlCol="0">
            <a:spAutoFit/>
          </a:bodyPr>
          <a:lstStyle/>
          <a:p>
            <a:r>
              <a:rPr lang="en-US" altLang="zh-TW" sz="2400" dirty="0"/>
              <a:t>Step 2: pick a threshold</a:t>
            </a:r>
            <a:endParaRPr lang="zh-TW" altLang="en-US" sz="2400" dirty="0"/>
          </a:p>
        </p:txBody>
      </p:sp>
      <p:sp>
        <p:nvSpPr>
          <p:cNvPr id="58" name="矩形 57"/>
          <p:cNvSpPr/>
          <p:nvPr/>
        </p:nvSpPr>
        <p:spPr>
          <a:xfrm>
            <a:off x="4240577" y="4710912"/>
            <a:ext cx="216024"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59" name="矩形 58"/>
          <p:cNvSpPr/>
          <p:nvPr/>
        </p:nvSpPr>
        <p:spPr>
          <a:xfrm>
            <a:off x="7013461" y="3983744"/>
            <a:ext cx="216024"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0" name="矩形 59"/>
          <p:cNvSpPr/>
          <p:nvPr/>
        </p:nvSpPr>
        <p:spPr>
          <a:xfrm>
            <a:off x="5021628" y="3018082"/>
            <a:ext cx="216024"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62" name="直線接點 61"/>
          <p:cNvCxnSpPr>
            <a:stCxn id="51" idx="0"/>
            <a:endCxn id="58" idx="2"/>
          </p:cNvCxnSpPr>
          <p:nvPr/>
        </p:nvCxnSpPr>
        <p:spPr>
          <a:xfrm flipV="1">
            <a:off x="3858545" y="5250912"/>
            <a:ext cx="490044" cy="500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52" idx="0"/>
            <a:endCxn id="58" idx="2"/>
          </p:cNvCxnSpPr>
          <p:nvPr/>
        </p:nvCxnSpPr>
        <p:spPr>
          <a:xfrm flipH="1" flipV="1">
            <a:off x="4348589" y="5250912"/>
            <a:ext cx="474984" cy="500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接點 66"/>
          <p:cNvCxnSpPr>
            <a:stCxn id="55" idx="0"/>
            <a:endCxn id="59" idx="2"/>
          </p:cNvCxnSpPr>
          <p:nvPr/>
        </p:nvCxnSpPr>
        <p:spPr>
          <a:xfrm flipH="1" flipV="1">
            <a:off x="7121473" y="4523744"/>
            <a:ext cx="597182" cy="1227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接點 68"/>
          <p:cNvCxnSpPr>
            <a:stCxn id="54" idx="0"/>
            <a:endCxn id="59" idx="2"/>
          </p:cNvCxnSpPr>
          <p:nvPr/>
        </p:nvCxnSpPr>
        <p:spPr>
          <a:xfrm flipV="1">
            <a:off x="6753629" y="4523744"/>
            <a:ext cx="367844" cy="1227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a:stCxn id="53" idx="0"/>
            <a:endCxn id="60" idx="2"/>
          </p:cNvCxnSpPr>
          <p:nvPr/>
        </p:nvCxnSpPr>
        <p:spPr>
          <a:xfrm flipH="1" flipV="1">
            <a:off x="5129640" y="3558082"/>
            <a:ext cx="658961" cy="21928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stCxn id="58" idx="0"/>
            <a:endCxn id="60" idx="2"/>
          </p:cNvCxnSpPr>
          <p:nvPr/>
        </p:nvCxnSpPr>
        <p:spPr>
          <a:xfrm flipV="1">
            <a:off x="4348589" y="3558082"/>
            <a:ext cx="781051" cy="11528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stCxn id="59" idx="0"/>
          </p:cNvCxnSpPr>
          <p:nvPr/>
        </p:nvCxnSpPr>
        <p:spPr>
          <a:xfrm flipH="1" flipV="1">
            <a:off x="6346053" y="2777590"/>
            <a:ext cx="775420" cy="12061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flipH="1">
            <a:off x="5261686" y="2810822"/>
            <a:ext cx="1070957" cy="341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flipH="1">
            <a:off x="3863314" y="2957356"/>
            <a:ext cx="412524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3547398" y="5665262"/>
            <a:ext cx="1637844" cy="72827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p:nvSpPr>
        <p:spPr>
          <a:xfrm>
            <a:off x="6486678" y="5656789"/>
            <a:ext cx="1710751" cy="72827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矩形 88"/>
          <p:cNvSpPr/>
          <p:nvPr/>
        </p:nvSpPr>
        <p:spPr>
          <a:xfrm>
            <a:off x="5446167" y="5645378"/>
            <a:ext cx="701994" cy="72827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5922890" y="2429431"/>
            <a:ext cx="722727"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altLang="zh-TW" sz="2400" dirty="0"/>
              <a:t>root</a:t>
            </a:r>
            <a:endParaRPr lang="zh-TW" altLang="en-US" sz="2400" dirty="0"/>
          </a:p>
        </p:txBody>
      </p:sp>
      <p:cxnSp>
        <p:nvCxnSpPr>
          <p:cNvPr id="37" name="直線接點 36"/>
          <p:cNvCxnSpPr/>
          <p:nvPr/>
        </p:nvCxnSpPr>
        <p:spPr>
          <a:xfrm flipH="1">
            <a:off x="3860268" y="3775154"/>
            <a:ext cx="412524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flipH="1">
            <a:off x="3833991" y="4638508"/>
            <a:ext cx="412524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3445764" y="5535924"/>
            <a:ext cx="2852509" cy="9826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6382583" y="5544181"/>
            <a:ext cx="1942381" cy="9826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3585697" y="5685626"/>
            <a:ext cx="1543943" cy="64934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41"/>
          <p:cNvSpPr/>
          <p:nvPr/>
        </p:nvSpPr>
        <p:spPr>
          <a:xfrm>
            <a:off x="5491309" y="5691766"/>
            <a:ext cx="603359" cy="64934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p:cNvSpPr/>
          <p:nvPr/>
        </p:nvSpPr>
        <p:spPr>
          <a:xfrm>
            <a:off x="6518114" y="5684841"/>
            <a:ext cx="529161" cy="64934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7481479" y="5691765"/>
            <a:ext cx="529161" cy="64934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638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2"/>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87"/>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89"/>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8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39"/>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40"/>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56" grpId="0"/>
      <p:bldP spid="57" grpId="0"/>
      <p:bldP spid="58" grpId="0" animBg="1"/>
      <p:bldP spid="59" grpId="0" animBg="1"/>
      <p:bldP spid="60" grpId="0" animBg="1"/>
      <p:bldP spid="87" grpId="0" animBg="1"/>
      <p:bldP spid="87" grpId="1" animBg="1"/>
      <p:bldP spid="88" grpId="0" animBg="1"/>
      <p:bldP spid="88" grpId="1" animBg="1"/>
      <p:bldP spid="89" grpId="0" animBg="1"/>
      <p:bldP spid="89" grpId="1" animBg="1"/>
      <p:bldP spid="5" grpId="0" animBg="1"/>
      <p:bldP spid="39" grpId="0" animBg="1"/>
      <p:bldP spid="39" grpId="1" animBg="1"/>
      <p:bldP spid="40" grpId="0" animBg="1"/>
      <p:bldP spid="40" grpId="1" animBg="1"/>
      <p:bldP spid="41" grpId="0" animBg="1"/>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Dimension Reduction</a:t>
            </a:r>
            <a:endParaRPr lang="zh-TW" altLang="en-US" dirty="0"/>
          </a:p>
        </p:txBody>
      </p:sp>
      <p:pic>
        <p:nvPicPr>
          <p:cNvPr id="2050" name="Picture 2" descr="http://reuter.mit.edu/blue/images/research/manifol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071" y="3057270"/>
            <a:ext cx="3800063" cy="3193330"/>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p:cNvPicPr>
            <a:picLocks noChangeAspect="1"/>
          </p:cNvPicPr>
          <p:nvPr/>
        </p:nvPicPr>
        <p:blipFill>
          <a:blip r:embed="rId4"/>
          <a:stretch>
            <a:fillRect/>
          </a:stretch>
        </p:blipFill>
        <p:spPr>
          <a:xfrm>
            <a:off x="5176981" y="3057270"/>
            <a:ext cx="2956287" cy="2901959"/>
          </a:xfrm>
          <a:prstGeom prst="rect">
            <a:avLst/>
          </a:prstGeom>
        </p:spPr>
      </p:pic>
      <p:sp>
        <p:nvSpPr>
          <p:cNvPr id="7" name="文字方塊 6"/>
          <p:cNvSpPr txBox="1"/>
          <p:nvPr/>
        </p:nvSpPr>
        <p:spPr>
          <a:xfrm>
            <a:off x="1302399" y="6019767"/>
            <a:ext cx="2830717" cy="461665"/>
          </a:xfrm>
          <a:prstGeom prst="rect">
            <a:avLst/>
          </a:prstGeom>
          <a:noFill/>
        </p:spPr>
        <p:txBody>
          <a:bodyPr wrap="square" rtlCol="0">
            <a:spAutoFit/>
          </a:bodyPr>
          <a:lstStyle/>
          <a:p>
            <a:pPr algn="ctr"/>
            <a:r>
              <a:rPr lang="en-US" altLang="zh-TW" sz="2400" dirty="0"/>
              <a:t>Looks like 3-D</a:t>
            </a:r>
            <a:endParaRPr lang="zh-TW" altLang="en-US" sz="2400" dirty="0"/>
          </a:p>
        </p:txBody>
      </p:sp>
      <p:sp>
        <p:nvSpPr>
          <p:cNvPr id="9" name="文字方塊 8"/>
          <p:cNvSpPr txBox="1"/>
          <p:nvPr/>
        </p:nvSpPr>
        <p:spPr>
          <a:xfrm>
            <a:off x="5176981" y="6019767"/>
            <a:ext cx="2830717" cy="461665"/>
          </a:xfrm>
          <a:prstGeom prst="rect">
            <a:avLst/>
          </a:prstGeom>
          <a:noFill/>
        </p:spPr>
        <p:txBody>
          <a:bodyPr wrap="square" rtlCol="0">
            <a:spAutoFit/>
          </a:bodyPr>
          <a:lstStyle/>
          <a:p>
            <a:pPr algn="ctr"/>
            <a:r>
              <a:rPr lang="en-US" altLang="zh-TW" sz="2400" dirty="0"/>
              <a:t>Actually, 2-D</a:t>
            </a:r>
            <a:endParaRPr lang="zh-TW" altLang="en-US" sz="2400" dirty="0"/>
          </a:p>
        </p:txBody>
      </p:sp>
      <p:sp>
        <p:nvSpPr>
          <p:cNvPr id="8" name="矩形 7"/>
          <p:cNvSpPr/>
          <p:nvPr/>
        </p:nvSpPr>
        <p:spPr>
          <a:xfrm>
            <a:off x="3975769" y="1690689"/>
            <a:ext cx="1404730" cy="9520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function</a:t>
            </a:r>
            <a:endParaRPr lang="zh-TW" altLang="en-US" sz="2400" dirty="0"/>
          </a:p>
        </p:txBody>
      </p:sp>
      <p:sp>
        <p:nvSpPr>
          <p:cNvPr id="10" name="箭號: 向右 9"/>
          <p:cNvSpPr/>
          <p:nvPr/>
        </p:nvSpPr>
        <p:spPr>
          <a:xfrm>
            <a:off x="3467769" y="1876425"/>
            <a:ext cx="508000" cy="5805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 name="箭號: 向右 10"/>
          <p:cNvSpPr/>
          <p:nvPr/>
        </p:nvSpPr>
        <p:spPr>
          <a:xfrm>
            <a:off x="5380499" y="1876425"/>
            <a:ext cx="508000" cy="5805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文字方塊 11"/>
          <p:cNvSpPr txBox="1"/>
          <p:nvPr/>
        </p:nvSpPr>
        <p:spPr>
          <a:xfrm>
            <a:off x="2066094" y="1857368"/>
            <a:ext cx="1454585" cy="461665"/>
          </a:xfrm>
          <a:prstGeom prst="rect">
            <a:avLst/>
          </a:prstGeom>
          <a:noFill/>
        </p:spPr>
        <p:txBody>
          <a:bodyPr wrap="square" rtlCol="0">
            <a:spAutoFit/>
          </a:bodyPr>
          <a:lstStyle/>
          <a:p>
            <a:pPr algn="ctr"/>
            <a:r>
              <a:rPr lang="en-US" altLang="zh-TW" sz="2400" dirty="0"/>
              <a:t>vector x</a:t>
            </a:r>
            <a:endParaRPr lang="zh-TW" altLang="en-US" sz="2400" dirty="0"/>
          </a:p>
        </p:txBody>
      </p:sp>
      <p:sp>
        <p:nvSpPr>
          <p:cNvPr id="13" name="文字方塊 12"/>
          <p:cNvSpPr txBox="1"/>
          <p:nvPr/>
        </p:nvSpPr>
        <p:spPr>
          <a:xfrm>
            <a:off x="5718429" y="1879916"/>
            <a:ext cx="1428080" cy="461665"/>
          </a:xfrm>
          <a:prstGeom prst="rect">
            <a:avLst/>
          </a:prstGeom>
          <a:noFill/>
        </p:spPr>
        <p:txBody>
          <a:bodyPr wrap="square" rtlCol="0">
            <a:spAutoFit/>
          </a:bodyPr>
          <a:lstStyle/>
          <a:p>
            <a:pPr algn="ctr"/>
            <a:r>
              <a:rPr lang="en-US" altLang="zh-TW" sz="2400" dirty="0"/>
              <a:t>vector z</a:t>
            </a:r>
            <a:endParaRPr lang="zh-TW" altLang="en-US" sz="2400" dirty="0"/>
          </a:p>
        </p:txBody>
      </p:sp>
      <p:sp>
        <p:nvSpPr>
          <p:cNvPr id="3" name="文字方塊 2"/>
          <p:cNvSpPr txBox="1"/>
          <p:nvPr/>
        </p:nvSpPr>
        <p:spPr>
          <a:xfrm>
            <a:off x="2036534" y="2272331"/>
            <a:ext cx="1513706" cy="461665"/>
          </a:xfrm>
          <a:prstGeom prst="rect">
            <a:avLst/>
          </a:prstGeom>
          <a:noFill/>
        </p:spPr>
        <p:txBody>
          <a:bodyPr wrap="square" rtlCol="0">
            <a:spAutoFit/>
          </a:bodyPr>
          <a:lstStyle/>
          <a:p>
            <a:r>
              <a:rPr lang="en-US" altLang="zh-TW" sz="2400" dirty="0">
                <a:solidFill>
                  <a:srgbClr val="FF0000"/>
                </a:solidFill>
              </a:rPr>
              <a:t>(High Dim)</a:t>
            </a:r>
            <a:endParaRPr lang="zh-TW" altLang="en-US" sz="2400" dirty="0">
              <a:solidFill>
                <a:srgbClr val="FF0000"/>
              </a:solidFill>
            </a:endParaRPr>
          </a:p>
        </p:txBody>
      </p:sp>
      <p:sp>
        <p:nvSpPr>
          <p:cNvPr id="14" name="文字方塊 13"/>
          <p:cNvSpPr txBox="1"/>
          <p:nvPr/>
        </p:nvSpPr>
        <p:spPr>
          <a:xfrm>
            <a:off x="5735052" y="2204079"/>
            <a:ext cx="1513706" cy="461665"/>
          </a:xfrm>
          <a:prstGeom prst="rect">
            <a:avLst/>
          </a:prstGeom>
          <a:noFill/>
        </p:spPr>
        <p:txBody>
          <a:bodyPr wrap="square" rtlCol="0">
            <a:spAutoFit/>
          </a:bodyPr>
          <a:lstStyle/>
          <a:p>
            <a:r>
              <a:rPr lang="en-US" altLang="zh-TW" sz="2400" dirty="0">
                <a:solidFill>
                  <a:srgbClr val="FF0000"/>
                </a:solidFill>
              </a:rPr>
              <a:t>(Low Dim)</a:t>
            </a:r>
            <a:endParaRPr lang="zh-TW" altLang="en-US" sz="2400" dirty="0">
              <a:solidFill>
                <a:srgbClr val="FF0000"/>
              </a:solidFill>
            </a:endParaRPr>
          </a:p>
        </p:txBody>
      </p:sp>
    </p:spTree>
    <p:extLst>
      <p:ext uri="{BB962C8B-B14F-4D97-AF65-F5344CB8AC3E}">
        <p14:creationId xmlns:p14="http://schemas.microsoft.com/office/powerpoint/2010/main" val="393871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animBg="1"/>
      <p:bldP spid="10" grpId="0" animBg="1"/>
      <p:bldP spid="11" grpId="0" animBg="1"/>
      <p:bldP spid="12" grpId="0"/>
      <p:bldP spid="13" grpId="0"/>
      <p:bldP spid="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Dimension Reduction</a:t>
            </a:r>
            <a:endParaRPr lang="zh-TW" altLang="en-US" dirty="0"/>
          </a:p>
        </p:txBody>
      </p:sp>
      <p:sp>
        <p:nvSpPr>
          <p:cNvPr id="3" name="內容版面配置區 2"/>
          <p:cNvSpPr>
            <a:spLocks noGrp="1"/>
          </p:cNvSpPr>
          <p:nvPr>
            <p:ph idx="1"/>
          </p:nvPr>
        </p:nvSpPr>
        <p:spPr/>
        <p:txBody>
          <a:bodyPr>
            <a:normAutofit/>
          </a:bodyPr>
          <a:lstStyle/>
          <a:p>
            <a:r>
              <a:rPr lang="en-US" altLang="zh-TW" dirty="0"/>
              <a:t>In MNIST, a digit is 28 x 28 dims.</a:t>
            </a:r>
          </a:p>
          <a:p>
            <a:pPr lvl="1"/>
            <a:r>
              <a:rPr lang="en-US" altLang="zh-TW" sz="2800" dirty="0"/>
              <a:t>Most 28 x 28 dim vectors are not digits</a:t>
            </a:r>
            <a:endParaRPr lang="zh-TW" altLang="en-US" sz="2800" dirty="0"/>
          </a:p>
        </p:txBody>
      </p:sp>
      <p:pic>
        <p:nvPicPr>
          <p:cNvPr id="5" name="圖片 4"/>
          <p:cNvPicPr>
            <a:picLocks noChangeAspect="1"/>
          </p:cNvPicPr>
          <p:nvPr/>
        </p:nvPicPr>
        <p:blipFill>
          <a:blip r:embed="rId3"/>
          <a:stretch>
            <a:fillRect/>
          </a:stretch>
        </p:blipFill>
        <p:spPr>
          <a:xfrm>
            <a:off x="6005222" y="546590"/>
            <a:ext cx="1280042" cy="1183070"/>
          </a:xfrm>
          <a:prstGeom prst="rect">
            <a:avLst/>
          </a:prstGeom>
        </p:spPr>
      </p:pic>
      <p:pic>
        <p:nvPicPr>
          <p:cNvPr id="7" name="圖片 6"/>
          <p:cNvPicPr>
            <a:picLocks noChangeAspect="1"/>
          </p:cNvPicPr>
          <p:nvPr/>
        </p:nvPicPr>
        <p:blipFill>
          <a:blip r:embed="rId4"/>
          <a:stretch>
            <a:fillRect/>
          </a:stretch>
        </p:blipFill>
        <p:spPr>
          <a:xfrm>
            <a:off x="7505700" y="523082"/>
            <a:ext cx="1230086" cy="1230086"/>
          </a:xfrm>
          <a:prstGeom prst="rect">
            <a:avLst/>
          </a:prstGeom>
        </p:spPr>
      </p:pic>
      <p:sp>
        <p:nvSpPr>
          <p:cNvPr id="8" name="文字方塊 7"/>
          <p:cNvSpPr txBox="1"/>
          <p:nvPr/>
        </p:nvSpPr>
        <p:spPr>
          <a:xfrm>
            <a:off x="4374086" y="2976747"/>
            <a:ext cx="979714" cy="1446550"/>
          </a:xfrm>
          <a:prstGeom prst="rect">
            <a:avLst/>
          </a:prstGeom>
          <a:noFill/>
        </p:spPr>
        <p:txBody>
          <a:bodyPr wrap="square" rtlCol="0">
            <a:spAutoFit/>
          </a:bodyPr>
          <a:lstStyle/>
          <a:p>
            <a:pPr algn="ctr"/>
            <a:r>
              <a:rPr lang="en-US" altLang="zh-TW" sz="8800" dirty="0"/>
              <a:t>3</a:t>
            </a:r>
            <a:endParaRPr lang="zh-TW" altLang="en-US" sz="8800" dirty="0"/>
          </a:p>
        </p:txBody>
      </p:sp>
      <p:sp>
        <p:nvSpPr>
          <p:cNvPr id="9" name="文字方塊 8"/>
          <p:cNvSpPr txBox="1"/>
          <p:nvPr/>
        </p:nvSpPr>
        <p:spPr>
          <a:xfrm rot="600000">
            <a:off x="5573105" y="2976746"/>
            <a:ext cx="979714" cy="1446550"/>
          </a:xfrm>
          <a:prstGeom prst="rect">
            <a:avLst/>
          </a:prstGeom>
          <a:noFill/>
        </p:spPr>
        <p:txBody>
          <a:bodyPr wrap="square" rtlCol="0">
            <a:spAutoFit/>
          </a:bodyPr>
          <a:lstStyle/>
          <a:p>
            <a:pPr algn="ctr"/>
            <a:r>
              <a:rPr lang="en-US" altLang="zh-TW" sz="8800" dirty="0"/>
              <a:t>3</a:t>
            </a:r>
            <a:endParaRPr lang="zh-TW" altLang="en-US" sz="8800" dirty="0"/>
          </a:p>
        </p:txBody>
      </p:sp>
      <p:sp>
        <p:nvSpPr>
          <p:cNvPr id="10" name="文字方塊 9"/>
          <p:cNvSpPr txBox="1"/>
          <p:nvPr/>
        </p:nvSpPr>
        <p:spPr>
          <a:xfrm rot="1200000">
            <a:off x="6754203" y="3009404"/>
            <a:ext cx="979714" cy="1446550"/>
          </a:xfrm>
          <a:prstGeom prst="rect">
            <a:avLst/>
          </a:prstGeom>
          <a:noFill/>
        </p:spPr>
        <p:txBody>
          <a:bodyPr wrap="square" rtlCol="0">
            <a:spAutoFit/>
          </a:bodyPr>
          <a:lstStyle/>
          <a:p>
            <a:pPr algn="ctr"/>
            <a:r>
              <a:rPr lang="en-US" altLang="zh-TW" sz="8800" dirty="0"/>
              <a:t>3</a:t>
            </a:r>
            <a:endParaRPr lang="zh-TW" altLang="en-US" sz="8800" dirty="0"/>
          </a:p>
        </p:txBody>
      </p:sp>
      <p:sp>
        <p:nvSpPr>
          <p:cNvPr id="11" name="文字方塊 10"/>
          <p:cNvSpPr txBox="1"/>
          <p:nvPr/>
        </p:nvSpPr>
        <p:spPr>
          <a:xfrm rot="-600000">
            <a:off x="3247415" y="2968048"/>
            <a:ext cx="979714" cy="1446550"/>
          </a:xfrm>
          <a:prstGeom prst="rect">
            <a:avLst/>
          </a:prstGeom>
          <a:noFill/>
        </p:spPr>
        <p:txBody>
          <a:bodyPr wrap="square" rtlCol="0">
            <a:spAutoFit/>
          </a:bodyPr>
          <a:lstStyle/>
          <a:p>
            <a:pPr algn="ctr"/>
            <a:r>
              <a:rPr lang="en-US" altLang="zh-TW" sz="8800" dirty="0"/>
              <a:t>3</a:t>
            </a:r>
            <a:endParaRPr lang="zh-TW" altLang="en-US" sz="8800" dirty="0"/>
          </a:p>
        </p:txBody>
      </p:sp>
      <p:sp>
        <p:nvSpPr>
          <p:cNvPr id="12" name="文字方塊 11"/>
          <p:cNvSpPr txBox="1"/>
          <p:nvPr/>
        </p:nvSpPr>
        <p:spPr>
          <a:xfrm rot="-1200000">
            <a:off x="2137073" y="3000706"/>
            <a:ext cx="979714" cy="1446550"/>
          </a:xfrm>
          <a:prstGeom prst="rect">
            <a:avLst/>
          </a:prstGeom>
          <a:noFill/>
        </p:spPr>
        <p:txBody>
          <a:bodyPr wrap="square" rtlCol="0">
            <a:spAutoFit/>
          </a:bodyPr>
          <a:lstStyle/>
          <a:p>
            <a:pPr algn="ctr"/>
            <a:r>
              <a:rPr lang="en-US" altLang="zh-TW" sz="8800" dirty="0"/>
              <a:t>3</a:t>
            </a:r>
            <a:endParaRPr lang="zh-TW" altLang="en-US" sz="8800" dirty="0"/>
          </a:p>
        </p:txBody>
      </p:sp>
      <p:sp>
        <p:nvSpPr>
          <p:cNvPr id="13" name="矩形 12"/>
          <p:cNvSpPr/>
          <p:nvPr/>
        </p:nvSpPr>
        <p:spPr>
          <a:xfrm>
            <a:off x="4360647" y="3172688"/>
            <a:ext cx="993153" cy="10739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3223902" y="3182324"/>
            <a:ext cx="993153" cy="10739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5533947" y="3182324"/>
            <a:ext cx="993153" cy="10739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096610" y="3149667"/>
            <a:ext cx="993153" cy="10739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6706808" y="3182324"/>
            <a:ext cx="993153" cy="10739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p:cNvCxnSpPr/>
          <p:nvPr/>
        </p:nvCxnSpPr>
        <p:spPr>
          <a:xfrm>
            <a:off x="2593186" y="5866905"/>
            <a:ext cx="465087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27" name="橢圓 26"/>
          <p:cNvSpPr/>
          <p:nvPr/>
        </p:nvSpPr>
        <p:spPr>
          <a:xfrm>
            <a:off x="4739632" y="5750990"/>
            <a:ext cx="248621" cy="248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5612735" y="5750990"/>
            <a:ext cx="248621" cy="248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p:nvSpPr>
        <p:spPr>
          <a:xfrm>
            <a:off x="6485838" y="5750990"/>
            <a:ext cx="248621" cy="248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3043165" y="5750990"/>
            <a:ext cx="248621" cy="248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3916268" y="5750990"/>
            <a:ext cx="248621" cy="248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3" name="直線單箭頭接點 32"/>
          <p:cNvCxnSpPr>
            <a:stCxn id="27" idx="0"/>
            <a:endCxn id="13" idx="2"/>
          </p:cNvCxnSpPr>
          <p:nvPr/>
        </p:nvCxnSpPr>
        <p:spPr>
          <a:xfrm flipH="1" flipV="1">
            <a:off x="4857224" y="4246595"/>
            <a:ext cx="6719" cy="15043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5743765" y="4256231"/>
            <a:ext cx="325907" cy="15075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6623588" y="4256231"/>
            <a:ext cx="603539" cy="15075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H="1" flipV="1">
            <a:off x="3734935" y="4275420"/>
            <a:ext cx="296210" cy="14753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flipV="1">
            <a:off x="2646747" y="4223574"/>
            <a:ext cx="507910" cy="15323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字方塊 42"/>
          <p:cNvSpPr txBox="1"/>
          <p:nvPr/>
        </p:nvSpPr>
        <p:spPr>
          <a:xfrm>
            <a:off x="4739632" y="6102767"/>
            <a:ext cx="467218" cy="461665"/>
          </a:xfrm>
          <a:prstGeom prst="rect">
            <a:avLst/>
          </a:prstGeom>
          <a:noFill/>
        </p:spPr>
        <p:txBody>
          <a:bodyPr wrap="square" rtlCol="0">
            <a:spAutoFit/>
          </a:bodyPr>
          <a:lstStyle/>
          <a:p>
            <a:r>
              <a:rPr lang="en-US" altLang="zh-TW" sz="2400" dirty="0"/>
              <a:t>0</a:t>
            </a:r>
            <a:r>
              <a:rPr lang="zh-TW" altLang="en-US" sz="2400" baseline="30000" dirty="0">
                <a:latin typeface="PMingLiU" panose="02020500000000000000" pitchFamily="18" charset="-120"/>
                <a:ea typeface="PMingLiU" panose="02020500000000000000" pitchFamily="18" charset="-120"/>
              </a:rPr>
              <a:t>。</a:t>
            </a:r>
            <a:endParaRPr lang="zh-TW" altLang="en-US" sz="2400" baseline="30000" dirty="0"/>
          </a:p>
        </p:txBody>
      </p:sp>
      <p:sp>
        <p:nvSpPr>
          <p:cNvPr id="44" name="文字方塊 43"/>
          <p:cNvSpPr txBox="1"/>
          <p:nvPr/>
        </p:nvSpPr>
        <p:spPr>
          <a:xfrm>
            <a:off x="5467606" y="6102767"/>
            <a:ext cx="816749" cy="461665"/>
          </a:xfrm>
          <a:prstGeom prst="rect">
            <a:avLst/>
          </a:prstGeom>
          <a:noFill/>
        </p:spPr>
        <p:txBody>
          <a:bodyPr wrap="square" rtlCol="0">
            <a:spAutoFit/>
          </a:bodyPr>
          <a:lstStyle/>
          <a:p>
            <a:r>
              <a:rPr lang="en-US" altLang="zh-TW" sz="2400" dirty="0"/>
              <a:t>10</a:t>
            </a:r>
            <a:r>
              <a:rPr lang="zh-TW" altLang="en-US" sz="2400" baseline="30000" dirty="0">
                <a:latin typeface="PMingLiU" panose="02020500000000000000" pitchFamily="18" charset="-120"/>
                <a:ea typeface="PMingLiU" panose="02020500000000000000" pitchFamily="18" charset="-120"/>
              </a:rPr>
              <a:t>。</a:t>
            </a:r>
            <a:endParaRPr lang="zh-TW" altLang="en-US" sz="2400" baseline="30000" dirty="0"/>
          </a:p>
        </p:txBody>
      </p:sp>
      <p:sp>
        <p:nvSpPr>
          <p:cNvPr id="45" name="文字方塊 44"/>
          <p:cNvSpPr txBox="1"/>
          <p:nvPr/>
        </p:nvSpPr>
        <p:spPr>
          <a:xfrm>
            <a:off x="6274019" y="6102767"/>
            <a:ext cx="784698" cy="461665"/>
          </a:xfrm>
          <a:prstGeom prst="rect">
            <a:avLst/>
          </a:prstGeom>
          <a:noFill/>
        </p:spPr>
        <p:txBody>
          <a:bodyPr wrap="square" rtlCol="0">
            <a:spAutoFit/>
          </a:bodyPr>
          <a:lstStyle/>
          <a:p>
            <a:r>
              <a:rPr lang="en-US" altLang="zh-TW" sz="2400" dirty="0"/>
              <a:t>20</a:t>
            </a:r>
            <a:r>
              <a:rPr lang="zh-TW" altLang="en-US" sz="2400" baseline="30000" dirty="0">
                <a:latin typeface="PMingLiU" panose="02020500000000000000" pitchFamily="18" charset="-120"/>
                <a:ea typeface="PMingLiU" panose="02020500000000000000" pitchFamily="18" charset="-120"/>
              </a:rPr>
              <a:t>。</a:t>
            </a:r>
            <a:endParaRPr lang="zh-TW" altLang="en-US" sz="2400" baseline="30000" dirty="0"/>
          </a:p>
        </p:txBody>
      </p:sp>
      <p:sp>
        <p:nvSpPr>
          <p:cNvPr id="46" name="文字方塊 45"/>
          <p:cNvSpPr txBox="1"/>
          <p:nvPr/>
        </p:nvSpPr>
        <p:spPr>
          <a:xfrm>
            <a:off x="3734935" y="6102767"/>
            <a:ext cx="663563" cy="461665"/>
          </a:xfrm>
          <a:prstGeom prst="rect">
            <a:avLst/>
          </a:prstGeom>
          <a:noFill/>
        </p:spPr>
        <p:txBody>
          <a:bodyPr wrap="square" rtlCol="0">
            <a:spAutoFit/>
          </a:bodyPr>
          <a:lstStyle/>
          <a:p>
            <a:r>
              <a:rPr lang="en-US" altLang="zh-TW" sz="2400" dirty="0"/>
              <a:t>-10</a:t>
            </a:r>
            <a:r>
              <a:rPr lang="zh-TW" altLang="en-US" sz="2400" baseline="30000" dirty="0">
                <a:latin typeface="PMingLiU" panose="02020500000000000000" pitchFamily="18" charset="-120"/>
                <a:ea typeface="PMingLiU" panose="02020500000000000000" pitchFamily="18" charset="-120"/>
              </a:rPr>
              <a:t>。</a:t>
            </a:r>
            <a:endParaRPr lang="zh-TW" altLang="en-US" sz="2400" baseline="30000" dirty="0"/>
          </a:p>
        </p:txBody>
      </p:sp>
      <p:sp>
        <p:nvSpPr>
          <p:cNvPr id="47" name="文字方塊 46"/>
          <p:cNvSpPr txBox="1"/>
          <p:nvPr/>
        </p:nvSpPr>
        <p:spPr>
          <a:xfrm>
            <a:off x="2770313" y="6102767"/>
            <a:ext cx="768687" cy="461665"/>
          </a:xfrm>
          <a:prstGeom prst="rect">
            <a:avLst/>
          </a:prstGeom>
          <a:noFill/>
        </p:spPr>
        <p:txBody>
          <a:bodyPr wrap="square" rtlCol="0">
            <a:spAutoFit/>
          </a:bodyPr>
          <a:lstStyle/>
          <a:p>
            <a:r>
              <a:rPr lang="en-US" altLang="zh-TW" sz="2400" dirty="0"/>
              <a:t>-20</a:t>
            </a:r>
            <a:r>
              <a:rPr lang="zh-TW" altLang="en-US" sz="2400" baseline="30000" dirty="0">
                <a:latin typeface="PMingLiU" panose="02020500000000000000" pitchFamily="18" charset="-120"/>
                <a:ea typeface="PMingLiU" panose="02020500000000000000" pitchFamily="18" charset="-120"/>
              </a:rPr>
              <a:t>。</a:t>
            </a:r>
            <a:endParaRPr lang="zh-TW" altLang="en-US" sz="2400" baseline="30000" dirty="0"/>
          </a:p>
        </p:txBody>
      </p:sp>
    </p:spTree>
    <p:extLst>
      <p:ext uri="{BB962C8B-B14F-4D97-AF65-F5344CB8AC3E}">
        <p14:creationId xmlns:p14="http://schemas.microsoft.com/office/powerpoint/2010/main" val="16572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animBg="1"/>
      <p:bldP spid="14" grpId="0" animBg="1"/>
      <p:bldP spid="15" grpId="0" animBg="1"/>
      <p:bldP spid="16" grpId="0" animBg="1"/>
      <p:bldP spid="17" grpId="0" animBg="1"/>
      <p:bldP spid="27" grpId="0" animBg="1"/>
      <p:bldP spid="28" grpId="0" animBg="1"/>
      <p:bldP spid="29" grpId="0" animBg="1"/>
      <p:bldP spid="30" grpId="0" animBg="1"/>
      <p:bldP spid="31" grpId="0" animBg="1"/>
      <p:bldP spid="43" grpId="0"/>
      <p:bldP spid="44" grpId="0"/>
      <p:bldP spid="45" grpId="0"/>
      <p:bldP spid="46" grpId="0"/>
      <p:bldP spid="47"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7057</TotalTime>
  <Words>1719</Words>
  <Application>Microsoft Macintosh PowerPoint</Application>
  <PresentationFormat>On-screen Show (4:3)</PresentationFormat>
  <Paragraphs>430</Paragraphs>
  <Slides>31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PMingLiU</vt:lpstr>
      <vt:lpstr>Arial</vt:lpstr>
      <vt:lpstr>Calibri</vt:lpstr>
      <vt:lpstr>Calibri Light</vt:lpstr>
      <vt:lpstr>Cambria Math</vt:lpstr>
      <vt:lpstr>Helvetica Light</vt:lpstr>
      <vt:lpstr>Times</vt:lpstr>
      <vt:lpstr>Office 佈景主題</vt:lpstr>
      <vt:lpstr>Unsupervised Learning: Principle Component Analysis</vt:lpstr>
      <vt:lpstr>Slide credits</vt:lpstr>
      <vt:lpstr>Unsupervised Learning</vt:lpstr>
      <vt:lpstr>PowerPoint Presentation</vt:lpstr>
      <vt:lpstr>Unsupervised Learning</vt:lpstr>
      <vt:lpstr>Clustering  </vt:lpstr>
      <vt:lpstr>Clustering</vt:lpstr>
      <vt:lpstr>Dimension Reduction</vt:lpstr>
      <vt:lpstr>Dimension Reduction</vt:lpstr>
      <vt:lpstr>Dimension Reduction</vt:lpstr>
      <vt:lpstr>PCA</vt:lpstr>
      <vt:lpstr>PCA</vt:lpstr>
      <vt:lpstr>Warning of Math</vt:lpstr>
      <vt:lpstr>PCA</vt:lpstr>
      <vt:lpstr>PowerPoint Presentation</vt:lpstr>
      <vt:lpstr>PowerPoint Presentation</vt:lpstr>
      <vt:lpstr>PowerPoint Presentation</vt:lpstr>
      <vt:lpstr>End of Warning</vt:lpstr>
      <vt:lpstr>PCA – Another Point of View</vt:lpstr>
      <vt:lpstr>PCA – Another Point of View</vt:lpstr>
      <vt:lpstr>PowerPoint Presentation</vt:lpstr>
      <vt:lpstr>PowerPoint Presentation</vt:lpstr>
      <vt:lpstr>PowerPoint Presentation</vt:lpstr>
      <vt:lpstr>PowerPoint Presentation</vt:lpstr>
      <vt:lpstr>PowerPoint Presentation</vt:lpstr>
      <vt:lpstr>PowerPoint Presentation</vt:lpstr>
      <vt:lpstr>PCA - MNIST</vt:lpstr>
      <vt:lpstr>PCA - Face</vt:lpstr>
      <vt:lpstr>Weakness of PCA</vt:lpstr>
      <vt:lpstr>Weakness of PCA</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creator>Hung-yi Lee</dc:creator>
  <cp:lastModifiedBy>Yan, Yan</cp:lastModifiedBy>
  <cp:revision>237</cp:revision>
  <dcterms:created xsi:type="dcterms:W3CDTF">2016-11-08T08:43:56Z</dcterms:created>
  <dcterms:modified xsi:type="dcterms:W3CDTF">2021-01-13T03:36:21Z</dcterms:modified>
</cp:coreProperties>
</file>