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632" r:id="rId4"/>
    <p:sldId id="633" r:id="rId5"/>
    <p:sldId id="304" r:id="rId6"/>
    <p:sldId id="317" r:id="rId7"/>
    <p:sldId id="318" r:id="rId8"/>
    <p:sldId id="319" r:id="rId9"/>
    <p:sldId id="297" r:id="rId11"/>
    <p:sldId id="320" r:id="rId12"/>
    <p:sldId id="321" r:id="rId13"/>
    <p:sldId id="322" r:id="rId14"/>
    <p:sldId id="338" r:id="rId15"/>
    <p:sldId id="339" r:id="rId16"/>
    <p:sldId id="340" r:id="rId17"/>
    <p:sldId id="341" r:id="rId18"/>
    <p:sldId id="330" r:id="rId19"/>
    <p:sldId id="361" r:id="rId20"/>
    <p:sldId id="360" r:id="rId21"/>
    <p:sldId id="342" r:id="rId22"/>
    <p:sldId id="357" r:id="rId23"/>
    <p:sldId id="352" r:id="rId24"/>
    <p:sldId id="354" r:id="rId25"/>
    <p:sldId id="333" r:id="rId26"/>
    <p:sldId id="334" r:id="rId27"/>
    <p:sldId id="335" r:id="rId28"/>
    <p:sldId id="336" r:id="rId29"/>
    <p:sldId id="344" r:id="rId30"/>
    <p:sldId id="337" r:id="rId31"/>
    <p:sldId id="305" r:id="rId32"/>
    <p:sldId id="307" r:id="rId33"/>
    <p:sldId id="355" r:id="rId34"/>
    <p:sldId id="347" r:id="rId35"/>
    <p:sldId id="348" r:id="rId36"/>
    <p:sldId id="356" r:id="rId37"/>
    <p:sldId id="350" r:id="rId38"/>
    <p:sldId id="345" r:id="rId39"/>
    <p:sldId id="310" r:id="rId40"/>
    <p:sldId id="291" r:id="rId4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0" autoAdjust="0"/>
    <p:restoredTop sz="84126" autoAdjust="0"/>
  </p:normalViewPr>
  <p:slideViewPr>
    <p:cSldViewPr snapToGrid="0">
      <p:cViewPr varScale="1">
        <p:scale>
          <a:sx n="94" d="100"/>
          <a:sy n="94" d="100"/>
        </p:scale>
        <p:origin x="2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C0D3C-9D97-48B3-A8BD-2F8412874814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F5848-695C-4954-8FA3-37BB77D7C21E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Nabla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FD5E6-1D4C-4574-A5FD-B73197860C4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FD5E6-1D4C-4574-A5FD-B73197860C4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B1B2-B2BD-4E0F-92D8-71067FCAE6E8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443B-442A-463B-BDF5-DE4EAAEF411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DB1B2-B2BD-4E0F-92D8-71067FCAE6E8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443B-442A-463B-BDF5-DE4EAAEF4110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14.wmf"/><Relationship Id="rId1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w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1.png"/><Relationship Id="rId7" Type="http://schemas.openxmlformats.org/officeDocument/2006/relationships/image" Target="../media/image55.png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50.wmf"/><Relationship Id="rId2" Type="http://schemas.openxmlformats.org/officeDocument/2006/relationships/oleObject" Target="../embeddings/oleObject6.bin"/><Relationship Id="rId11" Type="http://schemas.openxmlformats.org/officeDocument/2006/relationships/notesSlide" Target="../notesSlides/notesSlide4.xml"/><Relationship Id="rId10" Type="http://schemas.openxmlformats.org/officeDocument/2006/relationships/vmlDrawing" Target="../drawings/vmlDrawing6.vml"/><Relationship Id="rId1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1.png"/><Relationship Id="rId7" Type="http://schemas.openxmlformats.org/officeDocument/2006/relationships/image" Target="../media/image57.pn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2.png"/><Relationship Id="rId3" Type="http://schemas.openxmlformats.org/officeDocument/2006/relationships/image" Target="../media/image50.wmf"/><Relationship Id="rId2" Type="http://schemas.openxmlformats.org/officeDocument/2006/relationships/oleObject" Target="../embeddings/oleObject7.bin"/><Relationship Id="rId11" Type="http://schemas.openxmlformats.org/officeDocument/2006/relationships/notesSlide" Target="../notesSlides/notesSlide5.xml"/><Relationship Id="rId10" Type="http://schemas.openxmlformats.org/officeDocument/2006/relationships/vmlDrawing" Target="../drawings/vmlDrawing7.vml"/><Relationship Id="rId1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5.png"/><Relationship Id="rId8" Type="http://schemas.openxmlformats.org/officeDocument/2006/relationships/image" Target="../media/image64.png"/><Relationship Id="rId7" Type="http://schemas.openxmlformats.org/officeDocument/2006/relationships/image" Target="../media/image63.png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0.png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image" Target="../media/image87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image" Target="../media/image9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image" Target="../media/image96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image" Target="../media/image99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image" Target="../media/image102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image" Target="../media/image9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image" Target="../media/image112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24.png"/><Relationship Id="rId7" Type="http://schemas.openxmlformats.org/officeDocument/2006/relationships/image" Target="../media/image123.png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2" Type="http://schemas.openxmlformats.org/officeDocument/2006/relationships/notesSlide" Target="../notesSlides/notesSlide13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25.png"/><Relationship Id="rId1" Type="http://schemas.openxmlformats.org/officeDocument/2006/relationships/image" Target="../media/image117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4.png"/><Relationship Id="rId8" Type="http://schemas.openxmlformats.org/officeDocument/2006/relationships/image" Target="../media/image133.png"/><Relationship Id="rId7" Type="http://schemas.openxmlformats.org/officeDocument/2006/relationships/image" Target="../media/image132.png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5" Type="http://schemas.openxmlformats.org/officeDocument/2006/relationships/notesSlide" Target="../notesSlides/notesSlide14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36.png"/><Relationship Id="rId12" Type="http://schemas.openxmlformats.org/officeDocument/2006/relationships/image" Target="../media/image121.png"/><Relationship Id="rId11" Type="http://schemas.openxmlformats.org/officeDocument/2006/relationships/image" Target="../media/image135.png"/><Relationship Id="rId10" Type="http://schemas.openxmlformats.org/officeDocument/2006/relationships/image" Target="../media/image18.png"/><Relationship Id="rId1" Type="http://schemas.openxmlformats.org/officeDocument/2006/relationships/image" Target="../media/image1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8.png"/><Relationship Id="rId1" Type="http://schemas.openxmlformats.org/officeDocument/2006/relationships/image" Target="../media/image137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image" Target="../media/image139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6.png"/><Relationship Id="rId8" Type="http://schemas.openxmlformats.org/officeDocument/2006/relationships/image" Target="../media/image145.png"/><Relationship Id="rId7" Type="http://schemas.openxmlformats.org/officeDocument/2006/relationships/image" Target="../media/image144.png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20.png"/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2" Type="http://schemas.openxmlformats.org/officeDocument/2006/relationships/notesSlide" Target="../notesSlides/notesSlide15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47.png"/><Relationship Id="rId1" Type="http://schemas.openxmlformats.org/officeDocument/2006/relationships/image" Target="../media/image117.png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2.png"/><Relationship Id="rId4" Type="http://schemas.openxmlformats.org/officeDocument/2006/relationships/image" Target="../media/image151.png"/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image" Target="../media/image148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6.png"/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image" Target="../media/image15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6.jpeg"/><Relationship Id="rId3" Type="http://schemas.openxmlformats.org/officeDocument/2006/relationships/image" Target="../media/image1.png"/><Relationship Id="rId2" Type="http://schemas.openxmlformats.org/officeDocument/2006/relationships/image" Target="../media/image14.wmf"/><Relationship Id="rId15" Type="http://schemas.openxmlformats.org/officeDocument/2006/relationships/vmlDrawing" Target="../drawings/vmlDrawing1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1.png"/><Relationship Id="rId12" Type="http://schemas.openxmlformats.org/officeDocument/2006/relationships/image" Target="../media/image20.png"/><Relationship Id="rId11" Type="http://schemas.openxmlformats.org/officeDocument/2006/relationships/image" Target="../media/image8.png"/><Relationship Id="rId10" Type="http://schemas.openxmlformats.org/officeDocument/2006/relationships/image" Target="../media/image7.png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14.wmf"/><Relationship Id="rId2" Type="http://schemas.openxmlformats.org/officeDocument/2006/relationships/oleObject" Target="../embeddings/oleObject2.bin"/><Relationship Id="rId12" Type="http://schemas.openxmlformats.org/officeDocument/2006/relationships/notesSlide" Target="../notesSlides/notesSlide1.xml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0.png"/><Relationship Id="rId7" Type="http://schemas.openxmlformats.org/officeDocument/2006/relationships/image" Target="../media/image21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14.wmf"/><Relationship Id="rId2" Type="http://schemas.openxmlformats.org/officeDocument/2006/relationships/oleObject" Target="../embeddings/oleObject3.bin"/><Relationship Id="rId11" Type="http://schemas.openxmlformats.org/officeDocument/2006/relationships/notesSlide" Target="../notesSlides/notesSlide2.xml"/><Relationship Id="rId10" Type="http://schemas.openxmlformats.org/officeDocument/2006/relationships/vmlDrawing" Target="../drawings/vmlDrawing3.vml"/><Relationship Id="rId1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Regression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379" y="2162217"/>
            <a:ext cx="6624408" cy="469578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Loss Function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24115" y="2765303"/>
            <a:ext cx="2119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point in the figure is a function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620469" y="4527759"/>
                <a:ext cx="19789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color represents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TW" sz="2400" dirty="0"/>
                  <a:t>.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69" y="4527759"/>
                <a:ext cx="1978932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4" t="-17" r="17" b="-44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764269" y="6051890"/>
            <a:ext cx="197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(true example)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068108" y="2977595"/>
            <a:ext cx="1204995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smallest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273103" y="5497532"/>
            <a:ext cx="1483297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Very large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4154906" y="1212692"/>
                <a:ext cx="5198069" cy="11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i="1" smtClean="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906" y="1212692"/>
                <a:ext cx="5198069" cy="1130631"/>
              </a:xfrm>
              <a:prstGeom prst="rect">
                <a:avLst/>
              </a:prstGeom>
              <a:blipFill rotWithShape="1">
                <a:blip r:embed="rId3"/>
                <a:stretch>
                  <a:fillRect l="-2" t="-42" r="1" b="1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5186859" y="3985836"/>
                <a:ext cx="2291669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 = - 180 - 2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859" y="3985836"/>
                <a:ext cx="2291669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85" t="-1500" r="-271" b="-94915"/>
                </a:stretch>
              </a:blip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橢圓 14"/>
          <p:cNvSpPr/>
          <p:nvPr/>
        </p:nvSpPr>
        <p:spPr>
          <a:xfrm>
            <a:off x="4235116" y="4924926"/>
            <a:ext cx="144379" cy="14437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>
            <a:stCxn id="15" idx="7"/>
          </p:cNvCxnSpPr>
          <p:nvPr/>
        </p:nvCxnSpPr>
        <p:spPr>
          <a:xfrm flipV="1">
            <a:off x="4358351" y="4299284"/>
            <a:ext cx="828508" cy="646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Best Function</a:t>
            </a:r>
            <a:endParaRPr lang="zh-TW" altLang="en-US" dirty="0"/>
          </a:p>
        </p:txBody>
      </p:sp>
      <p:sp>
        <p:nvSpPr>
          <p:cNvPr id="4" name="圓柱 5"/>
          <p:cNvSpPr/>
          <p:nvPr/>
        </p:nvSpPr>
        <p:spPr>
          <a:xfrm>
            <a:off x="1088600" y="2034599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set of function</a:t>
            </a:r>
            <a:endParaRPr lang="zh-TW" altLang="en-US" sz="2400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2820745" y="2663625"/>
          <a:ext cx="11096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0" name="方程式" r:id="rId1" imgW="12496800" imgH="5181600" progId="Equation.3">
                  <p:embed/>
                </p:oleObj>
              </mc:Choice>
              <mc:Fallback>
                <p:oleObj name="方程式" r:id="rId1" imgW="124968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745" y="2663625"/>
                        <a:ext cx="11096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820746" y="2127572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Model</a:t>
            </a:r>
            <a:endParaRPr lang="zh-TW" altLang="en-US" sz="2800" dirty="0"/>
          </a:p>
        </p:txBody>
      </p:sp>
      <p:sp>
        <p:nvSpPr>
          <p:cNvPr id="7" name="圓柱 22"/>
          <p:cNvSpPr/>
          <p:nvPr/>
        </p:nvSpPr>
        <p:spPr>
          <a:xfrm>
            <a:off x="1029821" y="5215692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Training</a:t>
            </a:r>
            <a:endParaRPr lang="en-US" altLang="zh-TW" sz="2400" dirty="0"/>
          </a:p>
          <a:p>
            <a:pPr algn="ctr"/>
            <a:r>
              <a:rPr lang="en-US" altLang="zh-TW" sz="2400" dirty="0"/>
              <a:t>Data</a:t>
            </a:r>
            <a:endParaRPr lang="zh-TW" altLang="en-US" sz="2400" dirty="0"/>
          </a:p>
        </p:txBody>
      </p:sp>
      <p:sp>
        <p:nvSpPr>
          <p:cNvPr id="8" name="圓角矩形 26"/>
          <p:cNvSpPr/>
          <p:nvPr/>
        </p:nvSpPr>
        <p:spPr>
          <a:xfrm>
            <a:off x="891920" y="3661530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Goodness of function f</a:t>
            </a:r>
            <a:endParaRPr lang="en-US" altLang="zh-TW" sz="2400" baseline="30000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1869025" y="4774164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1869025" y="3158798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986656" y="3713905"/>
            <a:ext cx="349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Pick the “Best” Function</a:t>
            </a:r>
            <a:endParaRPr lang="zh-TW" altLang="en-US" sz="2400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2820745" y="4214618"/>
            <a:ext cx="37249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614513" y="1629848"/>
            <a:ext cx="3843687" cy="15862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2666116" y="2914650"/>
            <a:ext cx="1891247" cy="79925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168316" y="3709656"/>
            <a:ext cx="3131159" cy="434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3200400" y="4460786"/>
                <a:ext cx="2509533" cy="5224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𝑎𝑟𝑔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460786"/>
                <a:ext cx="2509533" cy="522451"/>
              </a:xfrm>
              <a:prstGeom prst="rect">
                <a:avLst/>
              </a:prstGeom>
              <a:blipFill rotWithShape="1">
                <a:blip r:embed="rId3"/>
                <a:stretch>
                  <a:fillRect t="-105" r="1" b="7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3145704" y="5092683"/>
                <a:ext cx="3324243" cy="509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704" y="5092683"/>
                <a:ext cx="3324243" cy="509050"/>
              </a:xfrm>
              <a:prstGeom prst="rect">
                <a:avLst/>
              </a:prstGeom>
              <a:blipFill rotWithShape="1">
                <a:blip r:embed="rId4"/>
                <a:stretch>
                  <a:fillRect l="-17" t="-121" r="17" b="7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4025900" y="5575142"/>
                <a:ext cx="4860754" cy="1038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𝑐𝑝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00" y="5575142"/>
                <a:ext cx="4860754" cy="1038298"/>
              </a:xfrm>
              <a:prstGeom prst="rect">
                <a:avLst/>
              </a:prstGeom>
              <a:blipFill rotWithShape="1">
                <a:blip r:embed="rId5"/>
                <a:stretch>
                  <a:fillRect t="-46" r="10" b="5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6754536" y="4569825"/>
            <a:ext cx="1813958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Gradient Descent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/>
              <p:cNvSpPr txBox="1"/>
              <p:nvPr/>
            </p:nvSpPr>
            <p:spPr>
              <a:xfrm>
                <a:off x="4629468" y="1671285"/>
                <a:ext cx="3917708" cy="1499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i="1" smtClean="0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468" y="1671285"/>
                <a:ext cx="3917708" cy="1499962"/>
              </a:xfrm>
              <a:prstGeom prst="rect">
                <a:avLst/>
              </a:prstGeom>
              <a:blipFill rotWithShape="1">
                <a:blip r:embed="rId6"/>
                <a:stretch>
                  <a:fillRect l="-8" t="-40" r="2" b="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 animBg="1"/>
      <p:bldP spid="15" grpId="0" animBg="1"/>
      <p:bldP spid="16" grpId="0"/>
      <p:bldP spid="22" grpId="0"/>
      <p:bldP spid="23" grpId="0"/>
      <p:bldP spid="20" grpId="0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Consider loss function </a:t>
            </a:r>
            <a:r>
              <a:rPr lang="en-US" altLang="zh-TW" sz="2400" dirty="0">
                <a:latin typeface="Cambria Math" panose="02040503050406030204" pitchFamily="18" charset="0"/>
              </a:rPr>
              <a:t>𝐿(𝑤)</a:t>
            </a:r>
            <a:r>
              <a:rPr lang="en-US" altLang="zh-TW" sz="2400" dirty="0"/>
              <a:t> with one parameter w: 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  <a:endParaRPr lang="en-US" altLang="zh-TW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blipFill rotWithShape="1">
                <a:blip r:embed="rId1"/>
                <a:stretch>
                  <a:fillRect l="-41" t="-72" r="18" b="-10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>
            <a:off x="526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8290382" y="6032024"/>
          <a:ext cx="3270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0" name="方程式" r:id="rId2" imgW="3657600" imgH="3352800" progId="Equation.3">
                  <p:embed/>
                </p:oleObj>
              </mc:Choice>
              <mc:Fallback>
                <p:oleObj name="方程式" r:id="rId2" imgW="3657600" imgH="3352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0382" y="6032024"/>
                        <a:ext cx="327025" cy="298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1339907" y="2445530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手繪多邊形 54"/>
          <p:cNvSpPr/>
          <p:nvPr/>
        </p:nvSpPr>
        <p:spPr>
          <a:xfrm>
            <a:off x="994530" y="2356475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-1" fmla="*/ 0 w 7754816"/>
              <a:gd name="connsiteY0-2" fmla="*/ 0 h 4208267"/>
              <a:gd name="connsiteX1-3" fmla="*/ 1019908 w 7754816"/>
              <a:gd name="connsiteY1-4" fmla="*/ 2356339 h 4208267"/>
              <a:gd name="connsiteX2-5" fmla="*/ 3499339 w 7754816"/>
              <a:gd name="connsiteY2-6" fmla="*/ 2760785 h 4208267"/>
              <a:gd name="connsiteX3-7" fmla="*/ 5732254 w 7754816"/>
              <a:gd name="connsiteY3-8" fmla="*/ 3511062 h 4208267"/>
              <a:gd name="connsiteX4-9" fmla="*/ 5820508 w 7754816"/>
              <a:gd name="connsiteY4-10" fmla="*/ 2602523 h 4208267"/>
              <a:gd name="connsiteX5-11" fmla="*/ 6664570 w 7754816"/>
              <a:gd name="connsiteY5-12" fmla="*/ 2391508 h 4208267"/>
              <a:gd name="connsiteX6-13" fmla="*/ 7561385 w 7754816"/>
              <a:gd name="connsiteY6-14" fmla="*/ 3991708 h 4208267"/>
              <a:gd name="connsiteX7-15" fmla="*/ 7754816 w 7754816"/>
              <a:gd name="connsiteY7-16" fmla="*/ 4149970 h 4208267"/>
              <a:gd name="connsiteX0-17" fmla="*/ 0 w 7754816"/>
              <a:gd name="connsiteY0-18" fmla="*/ 0 h 4208267"/>
              <a:gd name="connsiteX1-19" fmla="*/ 1019908 w 7754816"/>
              <a:gd name="connsiteY1-20" fmla="*/ 2356339 h 4208267"/>
              <a:gd name="connsiteX2-21" fmla="*/ 3499339 w 7754816"/>
              <a:gd name="connsiteY2-22" fmla="*/ 2760785 h 4208267"/>
              <a:gd name="connsiteX3-23" fmla="*/ 5732254 w 7754816"/>
              <a:gd name="connsiteY3-24" fmla="*/ 3511062 h 4208267"/>
              <a:gd name="connsiteX4-25" fmla="*/ 6289268 w 7754816"/>
              <a:gd name="connsiteY4-26" fmla="*/ 2754923 h 4208267"/>
              <a:gd name="connsiteX5-27" fmla="*/ 6664570 w 7754816"/>
              <a:gd name="connsiteY5-28" fmla="*/ 2391508 h 4208267"/>
              <a:gd name="connsiteX6-29" fmla="*/ 7561385 w 7754816"/>
              <a:gd name="connsiteY6-30" fmla="*/ 3991708 h 4208267"/>
              <a:gd name="connsiteX7-31" fmla="*/ 7754816 w 7754816"/>
              <a:gd name="connsiteY7-32" fmla="*/ 4149970 h 4208267"/>
              <a:gd name="connsiteX0-33" fmla="*/ 0 w 7754816"/>
              <a:gd name="connsiteY0-34" fmla="*/ 0 h 4208267"/>
              <a:gd name="connsiteX1-35" fmla="*/ 1019908 w 7754816"/>
              <a:gd name="connsiteY1-36" fmla="*/ 2356339 h 4208267"/>
              <a:gd name="connsiteX2-37" fmla="*/ 3941312 w 7754816"/>
              <a:gd name="connsiteY2-38" fmla="*/ 2760785 h 4208267"/>
              <a:gd name="connsiteX3-39" fmla="*/ 5732254 w 7754816"/>
              <a:gd name="connsiteY3-40" fmla="*/ 3511062 h 4208267"/>
              <a:gd name="connsiteX4-41" fmla="*/ 6289268 w 7754816"/>
              <a:gd name="connsiteY4-42" fmla="*/ 2754923 h 4208267"/>
              <a:gd name="connsiteX5-43" fmla="*/ 6664570 w 7754816"/>
              <a:gd name="connsiteY5-44" fmla="*/ 2391508 h 4208267"/>
              <a:gd name="connsiteX6-45" fmla="*/ 7561385 w 7754816"/>
              <a:gd name="connsiteY6-46" fmla="*/ 3991708 h 4208267"/>
              <a:gd name="connsiteX7-47" fmla="*/ 7754816 w 7754816"/>
              <a:gd name="connsiteY7-48" fmla="*/ 4149970 h 4208267"/>
              <a:gd name="connsiteX0-49" fmla="*/ 0 w 7754816"/>
              <a:gd name="connsiteY0-50" fmla="*/ 0 h 4208267"/>
              <a:gd name="connsiteX1-51" fmla="*/ 1019908 w 7754816"/>
              <a:gd name="connsiteY1-52" fmla="*/ 2356339 h 4208267"/>
              <a:gd name="connsiteX2-53" fmla="*/ 3941312 w 7754816"/>
              <a:gd name="connsiteY2-54" fmla="*/ 2760785 h 4208267"/>
              <a:gd name="connsiteX3-55" fmla="*/ 5732254 w 7754816"/>
              <a:gd name="connsiteY3-56" fmla="*/ 3511062 h 4208267"/>
              <a:gd name="connsiteX4-57" fmla="*/ 6289268 w 7754816"/>
              <a:gd name="connsiteY4-58" fmla="*/ 2754923 h 4208267"/>
              <a:gd name="connsiteX5-59" fmla="*/ 6664570 w 7754816"/>
              <a:gd name="connsiteY5-60" fmla="*/ 2391508 h 4208267"/>
              <a:gd name="connsiteX6-61" fmla="*/ 7561385 w 7754816"/>
              <a:gd name="connsiteY6-62" fmla="*/ 3991708 h 4208267"/>
              <a:gd name="connsiteX7-63" fmla="*/ 7754816 w 7754816"/>
              <a:gd name="connsiteY7-64" fmla="*/ 4149970 h 4208267"/>
              <a:gd name="connsiteX0-65" fmla="*/ 0 w 7754816"/>
              <a:gd name="connsiteY0-66" fmla="*/ 0 h 4208267"/>
              <a:gd name="connsiteX1-67" fmla="*/ 1314558 w 7754816"/>
              <a:gd name="connsiteY1-68" fmla="*/ 2225710 h 4208267"/>
              <a:gd name="connsiteX2-69" fmla="*/ 3941312 w 7754816"/>
              <a:gd name="connsiteY2-70" fmla="*/ 2760785 h 4208267"/>
              <a:gd name="connsiteX3-71" fmla="*/ 5732254 w 7754816"/>
              <a:gd name="connsiteY3-72" fmla="*/ 3511062 h 4208267"/>
              <a:gd name="connsiteX4-73" fmla="*/ 6289268 w 7754816"/>
              <a:gd name="connsiteY4-74" fmla="*/ 2754923 h 4208267"/>
              <a:gd name="connsiteX5-75" fmla="*/ 6664570 w 7754816"/>
              <a:gd name="connsiteY5-76" fmla="*/ 2391508 h 4208267"/>
              <a:gd name="connsiteX6-77" fmla="*/ 7561385 w 7754816"/>
              <a:gd name="connsiteY6-78" fmla="*/ 3991708 h 4208267"/>
              <a:gd name="connsiteX7-79" fmla="*/ 7754816 w 7754816"/>
              <a:gd name="connsiteY7-80" fmla="*/ 4149970 h 4208267"/>
              <a:gd name="connsiteX0-81" fmla="*/ 0 w 7754816"/>
              <a:gd name="connsiteY0-82" fmla="*/ 0 h 4208267"/>
              <a:gd name="connsiteX1-83" fmla="*/ 1314558 w 7754816"/>
              <a:gd name="connsiteY1-84" fmla="*/ 2225710 h 4208267"/>
              <a:gd name="connsiteX2-85" fmla="*/ 3767202 w 7754816"/>
              <a:gd name="connsiteY2-86" fmla="*/ 2717243 h 4208267"/>
              <a:gd name="connsiteX3-87" fmla="*/ 5732254 w 7754816"/>
              <a:gd name="connsiteY3-88" fmla="*/ 3511062 h 4208267"/>
              <a:gd name="connsiteX4-89" fmla="*/ 6289268 w 7754816"/>
              <a:gd name="connsiteY4-90" fmla="*/ 2754923 h 4208267"/>
              <a:gd name="connsiteX5-91" fmla="*/ 6664570 w 7754816"/>
              <a:gd name="connsiteY5-92" fmla="*/ 2391508 h 4208267"/>
              <a:gd name="connsiteX6-93" fmla="*/ 7561385 w 7754816"/>
              <a:gd name="connsiteY6-94" fmla="*/ 3991708 h 4208267"/>
              <a:gd name="connsiteX7-95" fmla="*/ 7754816 w 7754816"/>
              <a:gd name="connsiteY7-96" fmla="*/ 4149970 h 4208267"/>
              <a:gd name="connsiteX0-97" fmla="*/ 0 w 7754816"/>
              <a:gd name="connsiteY0-98" fmla="*/ 0 h 4208267"/>
              <a:gd name="connsiteX1-99" fmla="*/ 1314558 w 7754816"/>
              <a:gd name="connsiteY1-100" fmla="*/ 2225710 h 4208267"/>
              <a:gd name="connsiteX2-101" fmla="*/ 3767202 w 7754816"/>
              <a:gd name="connsiteY2-102" fmla="*/ 2717243 h 4208267"/>
              <a:gd name="connsiteX3-103" fmla="*/ 5732254 w 7754816"/>
              <a:gd name="connsiteY3-104" fmla="*/ 3511062 h 4208267"/>
              <a:gd name="connsiteX4-105" fmla="*/ 6289268 w 7754816"/>
              <a:gd name="connsiteY4-106" fmla="*/ 2754923 h 4208267"/>
              <a:gd name="connsiteX5-107" fmla="*/ 6664570 w 7754816"/>
              <a:gd name="connsiteY5-108" fmla="*/ 2391508 h 4208267"/>
              <a:gd name="connsiteX6-109" fmla="*/ 7561385 w 7754816"/>
              <a:gd name="connsiteY6-110" fmla="*/ 3991708 h 4208267"/>
              <a:gd name="connsiteX7-111" fmla="*/ 7754816 w 7754816"/>
              <a:gd name="connsiteY7-112" fmla="*/ 4149970 h 4208267"/>
              <a:gd name="connsiteX0-113" fmla="*/ 0 w 7754816"/>
              <a:gd name="connsiteY0-114" fmla="*/ 0 h 4208267"/>
              <a:gd name="connsiteX1-115" fmla="*/ 1314558 w 7754816"/>
              <a:gd name="connsiteY1-116" fmla="*/ 2225710 h 4208267"/>
              <a:gd name="connsiteX2-117" fmla="*/ 3823199 w 7754816"/>
              <a:gd name="connsiteY2-118" fmla="*/ 2698193 h 4208267"/>
              <a:gd name="connsiteX3-119" fmla="*/ 5732254 w 7754816"/>
              <a:gd name="connsiteY3-120" fmla="*/ 3511062 h 4208267"/>
              <a:gd name="connsiteX4-121" fmla="*/ 6289268 w 7754816"/>
              <a:gd name="connsiteY4-122" fmla="*/ 2754923 h 4208267"/>
              <a:gd name="connsiteX5-123" fmla="*/ 6664570 w 7754816"/>
              <a:gd name="connsiteY5-124" fmla="*/ 2391508 h 4208267"/>
              <a:gd name="connsiteX6-125" fmla="*/ 7561385 w 7754816"/>
              <a:gd name="connsiteY6-126" fmla="*/ 3991708 h 4208267"/>
              <a:gd name="connsiteX7-127" fmla="*/ 7754816 w 7754816"/>
              <a:gd name="connsiteY7-128" fmla="*/ 4149970 h 42082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59"/>
          <p:cNvSpPr/>
          <p:nvPr/>
        </p:nvSpPr>
        <p:spPr>
          <a:xfrm flipH="1">
            <a:off x="7661489" y="236015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-1" fmla="*/ 0 w 7754816"/>
              <a:gd name="connsiteY0-2" fmla="*/ 0 h 4208267"/>
              <a:gd name="connsiteX1-3" fmla="*/ 1019908 w 7754816"/>
              <a:gd name="connsiteY1-4" fmla="*/ 2356339 h 4208267"/>
              <a:gd name="connsiteX2-5" fmla="*/ 3499339 w 7754816"/>
              <a:gd name="connsiteY2-6" fmla="*/ 2760785 h 4208267"/>
              <a:gd name="connsiteX3-7" fmla="*/ 5732254 w 7754816"/>
              <a:gd name="connsiteY3-8" fmla="*/ 3511062 h 4208267"/>
              <a:gd name="connsiteX4-9" fmla="*/ 5820508 w 7754816"/>
              <a:gd name="connsiteY4-10" fmla="*/ 2602523 h 4208267"/>
              <a:gd name="connsiteX5-11" fmla="*/ 6664570 w 7754816"/>
              <a:gd name="connsiteY5-12" fmla="*/ 2391508 h 4208267"/>
              <a:gd name="connsiteX6-13" fmla="*/ 7561385 w 7754816"/>
              <a:gd name="connsiteY6-14" fmla="*/ 3991708 h 4208267"/>
              <a:gd name="connsiteX7-15" fmla="*/ 7754816 w 7754816"/>
              <a:gd name="connsiteY7-16" fmla="*/ 4149970 h 4208267"/>
              <a:gd name="connsiteX0-17" fmla="*/ 0 w 7754816"/>
              <a:gd name="connsiteY0-18" fmla="*/ 0 h 4208267"/>
              <a:gd name="connsiteX1-19" fmla="*/ 1019908 w 7754816"/>
              <a:gd name="connsiteY1-20" fmla="*/ 2356339 h 4208267"/>
              <a:gd name="connsiteX2-21" fmla="*/ 3499339 w 7754816"/>
              <a:gd name="connsiteY2-22" fmla="*/ 2760785 h 4208267"/>
              <a:gd name="connsiteX3-23" fmla="*/ 5732254 w 7754816"/>
              <a:gd name="connsiteY3-24" fmla="*/ 3511062 h 4208267"/>
              <a:gd name="connsiteX4-25" fmla="*/ 6289268 w 7754816"/>
              <a:gd name="connsiteY4-26" fmla="*/ 2754923 h 4208267"/>
              <a:gd name="connsiteX5-27" fmla="*/ 6664570 w 7754816"/>
              <a:gd name="connsiteY5-28" fmla="*/ 2391508 h 4208267"/>
              <a:gd name="connsiteX6-29" fmla="*/ 7561385 w 7754816"/>
              <a:gd name="connsiteY6-30" fmla="*/ 3991708 h 4208267"/>
              <a:gd name="connsiteX7-31" fmla="*/ 7754816 w 7754816"/>
              <a:gd name="connsiteY7-32" fmla="*/ 4149970 h 4208267"/>
              <a:gd name="connsiteX0-33" fmla="*/ 0 w 7754816"/>
              <a:gd name="connsiteY0-34" fmla="*/ 0 h 4208267"/>
              <a:gd name="connsiteX1-35" fmla="*/ 1019908 w 7754816"/>
              <a:gd name="connsiteY1-36" fmla="*/ 2356339 h 4208267"/>
              <a:gd name="connsiteX2-37" fmla="*/ 3941312 w 7754816"/>
              <a:gd name="connsiteY2-38" fmla="*/ 2760785 h 4208267"/>
              <a:gd name="connsiteX3-39" fmla="*/ 5732254 w 7754816"/>
              <a:gd name="connsiteY3-40" fmla="*/ 3511062 h 4208267"/>
              <a:gd name="connsiteX4-41" fmla="*/ 6289268 w 7754816"/>
              <a:gd name="connsiteY4-42" fmla="*/ 2754923 h 4208267"/>
              <a:gd name="connsiteX5-43" fmla="*/ 6664570 w 7754816"/>
              <a:gd name="connsiteY5-44" fmla="*/ 2391508 h 4208267"/>
              <a:gd name="connsiteX6-45" fmla="*/ 7561385 w 7754816"/>
              <a:gd name="connsiteY6-46" fmla="*/ 3991708 h 4208267"/>
              <a:gd name="connsiteX7-47" fmla="*/ 7754816 w 7754816"/>
              <a:gd name="connsiteY7-48" fmla="*/ 4149970 h 4208267"/>
              <a:gd name="connsiteX0-49" fmla="*/ 0 w 7754816"/>
              <a:gd name="connsiteY0-50" fmla="*/ 0 h 4208267"/>
              <a:gd name="connsiteX1-51" fmla="*/ 1019908 w 7754816"/>
              <a:gd name="connsiteY1-52" fmla="*/ 2356339 h 4208267"/>
              <a:gd name="connsiteX2-53" fmla="*/ 3941312 w 7754816"/>
              <a:gd name="connsiteY2-54" fmla="*/ 2760785 h 4208267"/>
              <a:gd name="connsiteX3-55" fmla="*/ 5732254 w 7754816"/>
              <a:gd name="connsiteY3-56" fmla="*/ 3511062 h 4208267"/>
              <a:gd name="connsiteX4-57" fmla="*/ 6289268 w 7754816"/>
              <a:gd name="connsiteY4-58" fmla="*/ 2754923 h 4208267"/>
              <a:gd name="connsiteX5-59" fmla="*/ 6664570 w 7754816"/>
              <a:gd name="connsiteY5-60" fmla="*/ 2391508 h 4208267"/>
              <a:gd name="connsiteX6-61" fmla="*/ 7561385 w 7754816"/>
              <a:gd name="connsiteY6-62" fmla="*/ 3991708 h 4208267"/>
              <a:gd name="connsiteX7-63" fmla="*/ 7754816 w 7754816"/>
              <a:gd name="connsiteY7-64" fmla="*/ 4149970 h 4208267"/>
              <a:gd name="connsiteX0-65" fmla="*/ 0 w 7754816"/>
              <a:gd name="connsiteY0-66" fmla="*/ 0 h 4208267"/>
              <a:gd name="connsiteX1-67" fmla="*/ 1314558 w 7754816"/>
              <a:gd name="connsiteY1-68" fmla="*/ 2225710 h 4208267"/>
              <a:gd name="connsiteX2-69" fmla="*/ 3941312 w 7754816"/>
              <a:gd name="connsiteY2-70" fmla="*/ 2760785 h 4208267"/>
              <a:gd name="connsiteX3-71" fmla="*/ 5732254 w 7754816"/>
              <a:gd name="connsiteY3-72" fmla="*/ 3511062 h 4208267"/>
              <a:gd name="connsiteX4-73" fmla="*/ 6289268 w 7754816"/>
              <a:gd name="connsiteY4-74" fmla="*/ 2754923 h 4208267"/>
              <a:gd name="connsiteX5-75" fmla="*/ 6664570 w 7754816"/>
              <a:gd name="connsiteY5-76" fmla="*/ 2391508 h 4208267"/>
              <a:gd name="connsiteX6-77" fmla="*/ 7561385 w 7754816"/>
              <a:gd name="connsiteY6-78" fmla="*/ 3991708 h 4208267"/>
              <a:gd name="connsiteX7-79" fmla="*/ 7754816 w 7754816"/>
              <a:gd name="connsiteY7-80" fmla="*/ 4149970 h 4208267"/>
              <a:gd name="connsiteX0-81" fmla="*/ 0 w 7754816"/>
              <a:gd name="connsiteY0-82" fmla="*/ 0 h 4208267"/>
              <a:gd name="connsiteX1-83" fmla="*/ 1314558 w 7754816"/>
              <a:gd name="connsiteY1-84" fmla="*/ 2225710 h 4208267"/>
              <a:gd name="connsiteX2-85" fmla="*/ 3767202 w 7754816"/>
              <a:gd name="connsiteY2-86" fmla="*/ 2717243 h 4208267"/>
              <a:gd name="connsiteX3-87" fmla="*/ 5732254 w 7754816"/>
              <a:gd name="connsiteY3-88" fmla="*/ 3511062 h 4208267"/>
              <a:gd name="connsiteX4-89" fmla="*/ 6289268 w 7754816"/>
              <a:gd name="connsiteY4-90" fmla="*/ 2754923 h 4208267"/>
              <a:gd name="connsiteX5-91" fmla="*/ 6664570 w 7754816"/>
              <a:gd name="connsiteY5-92" fmla="*/ 2391508 h 4208267"/>
              <a:gd name="connsiteX6-93" fmla="*/ 7561385 w 7754816"/>
              <a:gd name="connsiteY6-94" fmla="*/ 3991708 h 4208267"/>
              <a:gd name="connsiteX7-95" fmla="*/ 7754816 w 7754816"/>
              <a:gd name="connsiteY7-96" fmla="*/ 4149970 h 4208267"/>
              <a:gd name="connsiteX0-97" fmla="*/ 0 w 7754816"/>
              <a:gd name="connsiteY0-98" fmla="*/ 0 h 4208267"/>
              <a:gd name="connsiteX1-99" fmla="*/ 1314558 w 7754816"/>
              <a:gd name="connsiteY1-100" fmla="*/ 2225710 h 4208267"/>
              <a:gd name="connsiteX2-101" fmla="*/ 3767202 w 7754816"/>
              <a:gd name="connsiteY2-102" fmla="*/ 2717243 h 4208267"/>
              <a:gd name="connsiteX3-103" fmla="*/ 5732254 w 7754816"/>
              <a:gd name="connsiteY3-104" fmla="*/ 3511062 h 4208267"/>
              <a:gd name="connsiteX4-105" fmla="*/ 6289268 w 7754816"/>
              <a:gd name="connsiteY4-106" fmla="*/ 2754923 h 4208267"/>
              <a:gd name="connsiteX5-107" fmla="*/ 6664570 w 7754816"/>
              <a:gd name="connsiteY5-108" fmla="*/ 2391508 h 4208267"/>
              <a:gd name="connsiteX6-109" fmla="*/ 7561385 w 7754816"/>
              <a:gd name="connsiteY6-110" fmla="*/ 3991708 h 4208267"/>
              <a:gd name="connsiteX7-111" fmla="*/ 7754816 w 7754816"/>
              <a:gd name="connsiteY7-112" fmla="*/ 4149970 h 4208267"/>
              <a:gd name="connsiteX0-113" fmla="*/ 0 w 7754816"/>
              <a:gd name="connsiteY0-114" fmla="*/ 0 h 4208267"/>
              <a:gd name="connsiteX1-115" fmla="*/ 1314558 w 7754816"/>
              <a:gd name="connsiteY1-116" fmla="*/ 2225710 h 4208267"/>
              <a:gd name="connsiteX2-117" fmla="*/ 3823199 w 7754816"/>
              <a:gd name="connsiteY2-118" fmla="*/ 2698193 h 4208267"/>
              <a:gd name="connsiteX3-119" fmla="*/ 5732254 w 7754816"/>
              <a:gd name="connsiteY3-120" fmla="*/ 3511062 h 4208267"/>
              <a:gd name="connsiteX4-121" fmla="*/ 6289268 w 7754816"/>
              <a:gd name="connsiteY4-122" fmla="*/ 2754923 h 4208267"/>
              <a:gd name="connsiteX5-123" fmla="*/ 6664570 w 7754816"/>
              <a:gd name="connsiteY5-124" fmla="*/ 2391508 h 4208267"/>
              <a:gd name="connsiteX6-125" fmla="*/ 7561385 w 7754816"/>
              <a:gd name="connsiteY6-126" fmla="*/ 3991708 h 4208267"/>
              <a:gd name="connsiteX7-127" fmla="*/ 7754816 w 7754816"/>
              <a:gd name="connsiteY7-128" fmla="*/ 4149970 h 42082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6248331" y="1356089"/>
                <a:ext cx="2809615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31" y="1356089"/>
                <a:ext cx="2809615" cy="572849"/>
              </a:xfrm>
              <a:prstGeom prst="rect">
                <a:avLst/>
              </a:prstGeom>
              <a:blipFill rotWithShape="1">
                <a:blip r:embed="rId4"/>
                <a:stretch>
                  <a:fillRect l="-20" t="-64" r="11" b="7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2073695" y="2366222"/>
            <a:ext cx="529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(Randomly) Pick an initial value w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sp>
        <p:nvSpPr>
          <p:cNvPr id="12" name="橢圓 11"/>
          <p:cNvSpPr/>
          <p:nvPr/>
        </p:nvSpPr>
        <p:spPr>
          <a:xfrm>
            <a:off x="1894642" y="584022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1971466" y="4455075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2086441" y="2800379"/>
                <a:ext cx="4406380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441" y="2800379"/>
                <a:ext cx="4406380" cy="624273"/>
              </a:xfrm>
              <a:prstGeom prst="rect">
                <a:avLst/>
              </a:prstGeom>
              <a:blipFill rotWithShape="1">
                <a:blip r:embed="rId5"/>
                <a:stretch>
                  <a:fillRect l="-11" t="-5" r="13" b="1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736304" y="5979159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1271969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1990542" y="3354664"/>
            <a:ext cx="1328230" cy="110041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499158" y="4052966"/>
            <a:ext cx="163304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Positive 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504997" y="3436602"/>
            <a:ext cx="163304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Negative</a:t>
            </a:r>
            <a:endParaRPr lang="zh-TW" altLang="en-US" sz="2400" dirty="0"/>
          </a:p>
        </p:txBody>
      </p:sp>
      <p:sp>
        <p:nvSpPr>
          <p:cNvPr id="20" name="向右箭號 3"/>
          <p:cNvSpPr/>
          <p:nvPr/>
        </p:nvSpPr>
        <p:spPr>
          <a:xfrm>
            <a:off x="6248331" y="4090185"/>
            <a:ext cx="657843" cy="4244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2"/>
          <p:cNvSpPr/>
          <p:nvPr/>
        </p:nvSpPr>
        <p:spPr>
          <a:xfrm>
            <a:off x="6258542" y="3441639"/>
            <a:ext cx="657843" cy="4244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7042398" y="4040784"/>
            <a:ext cx="163304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Decrease w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042398" y="3422742"/>
            <a:ext cx="163304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Increase w</a:t>
            </a:r>
            <a:endParaRPr lang="zh-TW" altLang="en-US" sz="2400" dirty="0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94" y="3445371"/>
            <a:ext cx="1163839" cy="1163839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6169298" y="75518"/>
            <a:ext cx="2974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http://chico386.pixnet.net/album/photo/171572850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 animBg="1"/>
      <p:bldP spid="10" grpId="0"/>
      <p:bldP spid="11" grpId="0"/>
      <p:bldP spid="12" grpId="0" animBg="1"/>
      <p:bldP spid="14" grpId="0"/>
      <p:bldP spid="15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Consider loss function </a:t>
            </a:r>
            <a:r>
              <a:rPr lang="en-US" altLang="zh-TW" sz="2400" dirty="0">
                <a:latin typeface="Cambria Math" panose="02040503050406030204" pitchFamily="18" charset="0"/>
              </a:rPr>
              <a:t>𝐿(𝑤)</a:t>
            </a:r>
            <a:r>
              <a:rPr lang="en-US" altLang="zh-TW" sz="2400" dirty="0"/>
              <a:t> with one parameter w: 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  <a:endParaRPr lang="en-US" altLang="zh-TW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blipFill rotWithShape="1">
                <a:blip r:embed="rId1"/>
                <a:stretch>
                  <a:fillRect l="-41" t="-72" r="18" b="-10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>
            <a:off x="526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8290382" y="6032024"/>
          <a:ext cx="3270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5" name="方程式" r:id="rId2" imgW="3657600" imgH="3352800" progId="Equation.3">
                  <p:embed/>
                </p:oleObj>
              </mc:Choice>
              <mc:Fallback>
                <p:oleObj name="方程式" r:id="rId2" imgW="3657600" imgH="3352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0382" y="6032024"/>
                        <a:ext cx="327025" cy="298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1339907" y="2445530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手繪多邊形 54"/>
          <p:cNvSpPr/>
          <p:nvPr/>
        </p:nvSpPr>
        <p:spPr>
          <a:xfrm>
            <a:off x="994530" y="2356475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-1" fmla="*/ 0 w 7754816"/>
              <a:gd name="connsiteY0-2" fmla="*/ 0 h 4208267"/>
              <a:gd name="connsiteX1-3" fmla="*/ 1019908 w 7754816"/>
              <a:gd name="connsiteY1-4" fmla="*/ 2356339 h 4208267"/>
              <a:gd name="connsiteX2-5" fmla="*/ 3499339 w 7754816"/>
              <a:gd name="connsiteY2-6" fmla="*/ 2760785 h 4208267"/>
              <a:gd name="connsiteX3-7" fmla="*/ 5732254 w 7754816"/>
              <a:gd name="connsiteY3-8" fmla="*/ 3511062 h 4208267"/>
              <a:gd name="connsiteX4-9" fmla="*/ 5820508 w 7754816"/>
              <a:gd name="connsiteY4-10" fmla="*/ 2602523 h 4208267"/>
              <a:gd name="connsiteX5-11" fmla="*/ 6664570 w 7754816"/>
              <a:gd name="connsiteY5-12" fmla="*/ 2391508 h 4208267"/>
              <a:gd name="connsiteX6-13" fmla="*/ 7561385 w 7754816"/>
              <a:gd name="connsiteY6-14" fmla="*/ 3991708 h 4208267"/>
              <a:gd name="connsiteX7-15" fmla="*/ 7754816 w 7754816"/>
              <a:gd name="connsiteY7-16" fmla="*/ 4149970 h 4208267"/>
              <a:gd name="connsiteX0-17" fmla="*/ 0 w 7754816"/>
              <a:gd name="connsiteY0-18" fmla="*/ 0 h 4208267"/>
              <a:gd name="connsiteX1-19" fmla="*/ 1019908 w 7754816"/>
              <a:gd name="connsiteY1-20" fmla="*/ 2356339 h 4208267"/>
              <a:gd name="connsiteX2-21" fmla="*/ 3499339 w 7754816"/>
              <a:gd name="connsiteY2-22" fmla="*/ 2760785 h 4208267"/>
              <a:gd name="connsiteX3-23" fmla="*/ 5732254 w 7754816"/>
              <a:gd name="connsiteY3-24" fmla="*/ 3511062 h 4208267"/>
              <a:gd name="connsiteX4-25" fmla="*/ 6289268 w 7754816"/>
              <a:gd name="connsiteY4-26" fmla="*/ 2754923 h 4208267"/>
              <a:gd name="connsiteX5-27" fmla="*/ 6664570 w 7754816"/>
              <a:gd name="connsiteY5-28" fmla="*/ 2391508 h 4208267"/>
              <a:gd name="connsiteX6-29" fmla="*/ 7561385 w 7754816"/>
              <a:gd name="connsiteY6-30" fmla="*/ 3991708 h 4208267"/>
              <a:gd name="connsiteX7-31" fmla="*/ 7754816 w 7754816"/>
              <a:gd name="connsiteY7-32" fmla="*/ 4149970 h 4208267"/>
              <a:gd name="connsiteX0-33" fmla="*/ 0 w 7754816"/>
              <a:gd name="connsiteY0-34" fmla="*/ 0 h 4208267"/>
              <a:gd name="connsiteX1-35" fmla="*/ 1019908 w 7754816"/>
              <a:gd name="connsiteY1-36" fmla="*/ 2356339 h 4208267"/>
              <a:gd name="connsiteX2-37" fmla="*/ 3941312 w 7754816"/>
              <a:gd name="connsiteY2-38" fmla="*/ 2760785 h 4208267"/>
              <a:gd name="connsiteX3-39" fmla="*/ 5732254 w 7754816"/>
              <a:gd name="connsiteY3-40" fmla="*/ 3511062 h 4208267"/>
              <a:gd name="connsiteX4-41" fmla="*/ 6289268 w 7754816"/>
              <a:gd name="connsiteY4-42" fmla="*/ 2754923 h 4208267"/>
              <a:gd name="connsiteX5-43" fmla="*/ 6664570 w 7754816"/>
              <a:gd name="connsiteY5-44" fmla="*/ 2391508 h 4208267"/>
              <a:gd name="connsiteX6-45" fmla="*/ 7561385 w 7754816"/>
              <a:gd name="connsiteY6-46" fmla="*/ 3991708 h 4208267"/>
              <a:gd name="connsiteX7-47" fmla="*/ 7754816 w 7754816"/>
              <a:gd name="connsiteY7-48" fmla="*/ 4149970 h 4208267"/>
              <a:gd name="connsiteX0-49" fmla="*/ 0 w 7754816"/>
              <a:gd name="connsiteY0-50" fmla="*/ 0 h 4208267"/>
              <a:gd name="connsiteX1-51" fmla="*/ 1019908 w 7754816"/>
              <a:gd name="connsiteY1-52" fmla="*/ 2356339 h 4208267"/>
              <a:gd name="connsiteX2-53" fmla="*/ 3941312 w 7754816"/>
              <a:gd name="connsiteY2-54" fmla="*/ 2760785 h 4208267"/>
              <a:gd name="connsiteX3-55" fmla="*/ 5732254 w 7754816"/>
              <a:gd name="connsiteY3-56" fmla="*/ 3511062 h 4208267"/>
              <a:gd name="connsiteX4-57" fmla="*/ 6289268 w 7754816"/>
              <a:gd name="connsiteY4-58" fmla="*/ 2754923 h 4208267"/>
              <a:gd name="connsiteX5-59" fmla="*/ 6664570 w 7754816"/>
              <a:gd name="connsiteY5-60" fmla="*/ 2391508 h 4208267"/>
              <a:gd name="connsiteX6-61" fmla="*/ 7561385 w 7754816"/>
              <a:gd name="connsiteY6-62" fmla="*/ 3991708 h 4208267"/>
              <a:gd name="connsiteX7-63" fmla="*/ 7754816 w 7754816"/>
              <a:gd name="connsiteY7-64" fmla="*/ 4149970 h 4208267"/>
              <a:gd name="connsiteX0-65" fmla="*/ 0 w 7754816"/>
              <a:gd name="connsiteY0-66" fmla="*/ 0 h 4208267"/>
              <a:gd name="connsiteX1-67" fmla="*/ 1314558 w 7754816"/>
              <a:gd name="connsiteY1-68" fmla="*/ 2225710 h 4208267"/>
              <a:gd name="connsiteX2-69" fmla="*/ 3941312 w 7754816"/>
              <a:gd name="connsiteY2-70" fmla="*/ 2760785 h 4208267"/>
              <a:gd name="connsiteX3-71" fmla="*/ 5732254 w 7754816"/>
              <a:gd name="connsiteY3-72" fmla="*/ 3511062 h 4208267"/>
              <a:gd name="connsiteX4-73" fmla="*/ 6289268 w 7754816"/>
              <a:gd name="connsiteY4-74" fmla="*/ 2754923 h 4208267"/>
              <a:gd name="connsiteX5-75" fmla="*/ 6664570 w 7754816"/>
              <a:gd name="connsiteY5-76" fmla="*/ 2391508 h 4208267"/>
              <a:gd name="connsiteX6-77" fmla="*/ 7561385 w 7754816"/>
              <a:gd name="connsiteY6-78" fmla="*/ 3991708 h 4208267"/>
              <a:gd name="connsiteX7-79" fmla="*/ 7754816 w 7754816"/>
              <a:gd name="connsiteY7-80" fmla="*/ 4149970 h 4208267"/>
              <a:gd name="connsiteX0-81" fmla="*/ 0 w 7754816"/>
              <a:gd name="connsiteY0-82" fmla="*/ 0 h 4208267"/>
              <a:gd name="connsiteX1-83" fmla="*/ 1314558 w 7754816"/>
              <a:gd name="connsiteY1-84" fmla="*/ 2225710 h 4208267"/>
              <a:gd name="connsiteX2-85" fmla="*/ 3767202 w 7754816"/>
              <a:gd name="connsiteY2-86" fmla="*/ 2717243 h 4208267"/>
              <a:gd name="connsiteX3-87" fmla="*/ 5732254 w 7754816"/>
              <a:gd name="connsiteY3-88" fmla="*/ 3511062 h 4208267"/>
              <a:gd name="connsiteX4-89" fmla="*/ 6289268 w 7754816"/>
              <a:gd name="connsiteY4-90" fmla="*/ 2754923 h 4208267"/>
              <a:gd name="connsiteX5-91" fmla="*/ 6664570 w 7754816"/>
              <a:gd name="connsiteY5-92" fmla="*/ 2391508 h 4208267"/>
              <a:gd name="connsiteX6-93" fmla="*/ 7561385 w 7754816"/>
              <a:gd name="connsiteY6-94" fmla="*/ 3991708 h 4208267"/>
              <a:gd name="connsiteX7-95" fmla="*/ 7754816 w 7754816"/>
              <a:gd name="connsiteY7-96" fmla="*/ 4149970 h 4208267"/>
              <a:gd name="connsiteX0-97" fmla="*/ 0 w 7754816"/>
              <a:gd name="connsiteY0-98" fmla="*/ 0 h 4208267"/>
              <a:gd name="connsiteX1-99" fmla="*/ 1314558 w 7754816"/>
              <a:gd name="connsiteY1-100" fmla="*/ 2225710 h 4208267"/>
              <a:gd name="connsiteX2-101" fmla="*/ 3767202 w 7754816"/>
              <a:gd name="connsiteY2-102" fmla="*/ 2717243 h 4208267"/>
              <a:gd name="connsiteX3-103" fmla="*/ 5732254 w 7754816"/>
              <a:gd name="connsiteY3-104" fmla="*/ 3511062 h 4208267"/>
              <a:gd name="connsiteX4-105" fmla="*/ 6289268 w 7754816"/>
              <a:gd name="connsiteY4-106" fmla="*/ 2754923 h 4208267"/>
              <a:gd name="connsiteX5-107" fmla="*/ 6664570 w 7754816"/>
              <a:gd name="connsiteY5-108" fmla="*/ 2391508 h 4208267"/>
              <a:gd name="connsiteX6-109" fmla="*/ 7561385 w 7754816"/>
              <a:gd name="connsiteY6-110" fmla="*/ 3991708 h 4208267"/>
              <a:gd name="connsiteX7-111" fmla="*/ 7754816 w 7754816"/>
              <a:gd name="connsiteY7-112" fmla="*/ 4149970 h 4208267"/>
              <a:gd name="connsiteX0-113" fmla="*/ 0 w 7754816"/>
              <a:gd name="connsiteY0-114" fmla="*/ 0 h 4208267"/>
              <a:gd name="connsiteX1-115" fmla="*/ 1314558 w 7754816"/>
              <a:gd name="connsiteY1-116" fmla="*/ 2225710 h 4208267"/>
              <a:gd name="connsiteX2-117" fmla="*/ 3823199 w 7754816"/>
              <a:gd name="connsiteY2-118" fmla="*/ 2698193 h 4208267"/>
              <a:gd name="connsiteX3-119" fmla="*/ 5732254 w 7754816"/>
              <a:gd name="connsiteY3-120" fmla="*/ 3511062 h 4208267"/>
              <a:gd name="connsiteX4-121" fmla="*/ 6289268 w 7754816"/>
              <a:gd name="connsiteY4-122" fmla="*/ 2754923 h 4208267"/>
              <a:gd name="connsiteX5-123" fmla="*/ 6664570 w 7754816"/>
              <a:gd name="connsiteY5-124" fmla="*/ 2391508 h 4208267"/>
              <a:gd name="connsiteX6-125" fmla="*/ 7561385 w 7754816"/>
              <a:gd name="connsiteY6-126" fmla="*/ 3991708 h 4208267"/>
              <a:gd name="connsiteX7-127" fmla="*/ 7754816 w 7754816"/>
              <a:gd name="connsiteY7-128" fmla="*/ 4149970 h 42082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59"/>
          <p:cNvSpPr/>
          <p:nvPr/>
        </p:nvSpPr>
        <p:spPr>
          <a:xfrm flipH="1">
            <a:off x="7661489" y="236015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-1" fmla="*/ 0 w 7754816"/>
              <a:gd name="connsiteY0-2" fmla="*/ 0 h 4208267"/>
              <a:gd name="connsiteX1-3" fmla="*/ 1019908 w 7754816"/>
              <a:gd name="connsiteY1-4" fmla="*/ 2356339 h 4208267"/>
              <a:gd name="connsiteX2-5" fmla="*/ 3499339 w 7754816"/>
              <a:gd name="connsiteY2-6" fmla="*/ 2760785 h 4208267"/>
              <a:gd name="connsiteX3-7" fmla="*/ 5732254 w 7754816"/>
              <a:gd name="connsiteY3-8" fmla="*/ 3511062 h 4208267"/>
              <a:gd name="connsiteX4-9" fmla="*/ 5820508 w 7754816"/>
              <a:gd name="connsiteY4-10" fmla="*/ 2602523 h 4208267"/>
              <a:gd name="connsiteX5-11" fmla="*/ 6664570 w 7754816"/>
              <a:gd name="connsiteY5-12" fmla="*/ 2391508 h 4208267"/>
              <a:gd name="connsiteX6-13" fmla="*/ 7561385 w 7754816"/>
              <a:gd name="connsiteY6-14" fmla="*/ 3991708 h 4208267"/>
              <a:gd name="connsiteX7-15" fmla="*/ 7754816 w 7754816"/>
              <a:gd name="connsiteY7-16" fmla="*/ 4149970 h 4208267"/>
              <a:gd name="connsiteX0-17" fmla="*/ 0 w 7754816"/>
              <a:gd name="connsiteY0-18" fmla="*/ 0 h 4208267"/>
              <a:gd name="connsiteX1-19" fmla="*/ 1019908 w 7754816"/>
              <a:gd name="connsiteY1-20" fmla="*/ 2356339 h 4208267"/>
              <a:gd name="connsiteX2-21" fmla="*/ 3499339 w 7754816"/>
              <a:gd name="connsiteY2-22" fmla="*/ 2760785 h 4208267"/>
              <a:gd name="connsiteX3-23" fmla="*/ 5732254 w 7754816"/>
              <a:gd name="connsiteY3-24" fmla="*/ 3511062 h 4208267"/>
              <a:gd name="connsiteX4-25" fmla="*/ 6289268 w 7754816"/>
              <a:gd name="connsiteY4-26" fmla="*/ 2754923 h 4208267"/>
              <a:gd name="connsiteX5-27" fmla="*/ 6664570 w 7754816"/>
              <a:gd name="connsiteY5-28" fmla="*/ 2391508 h 4208267"/>
              <a:gd name="connsiteX6-29" fmla="*/ 7561385 w 7754816"/>
              <a:gd name="connsiteY6-30" fmla="*/ 3991708 h 4208267"/>
              <a:gd name="connsiteX7-31" fmla="*/ 7754816 w 7754816"/>
              <a:gd name="connsiteY7-32" fmla="*/ 4149970 h 4208267"/>
              <a:gd name="connsiteX0-33" fmla="*/ 0 w 7754816"/>
              <a:gd name="connsiteY0-34" fmla="*/ 0 h 4208267"/>
              <a:gd name="connsiteX1-35" fmla="*/ 1019908 w 7754816"/>
              <a:gd name="connsiteY1-36" fmla="*/ 2356339 h 4208267"/>
              <a:gd name="connsiteX2-37" fmla="*/ 3941312 w 7754816"/>
              <a:gd name="connsiteY2-38" fmla="*/ 2760785 h 4208267"/>
              <a:gd name="connsiteX3-39" fmla="*/ 5732254 w 7754816"/>
              <a:gd name="connsiteY3-40" fmla="*/ 3511062 h 4208267"/>
              <a:gd name="connsiteX4-41" fmla="*/ 6289268 w 7754816"/>
              <a:gd name="connsiteY4-42" fmla="*/ 2754923 h 4208267"/>
              <a:gd name="connsiteX5-43" fmla="*/ 6664570 w 7754816"/>
              <a:gd name="connsiteY5-44" fmla="*/ 2391508 h 4208267"/>
              <a:gd name="connsiteX6-45" fmla="*/ 7561385 w 7754816"/>
              <a:gd name="connsiteY6-46" fmla="*/ 3991708 h 4208267"/>
              <a:gd name="connsiteX7-47" fmla="*/ 7754816 w 7754816"/>
              <a:gd name="connsiteY7-48" fmla="*/ 4149970 h 4208267"/>
              <a:gd name="connsiteX0-49" fmla="*/ 0 w 7754816"/>
              <a:gd name="connsiteY0-50" fmla="*/ 0 h 4208267"/>
              <a:gd name="connsiteX1-51" fmla="*/ 1019908 w 7754816"/>
              <a:gd name="connsiteY1-52" fmla="*/ 2356339 h 4208267"/>
              <a:gd name="connsiteX2-53" fmla="*/ 3941312 w 7754816"/>
              <a:gd name="connsiteY2-54" fmla="*/ 2760785 h 4208267"/>
              <a:gd name="connsiteX3-55" fmla="*/ 5732254 w 7754816"/>
              <a:gd name="connsiteY3-56" fmla="*/ 3511062 h 4208267"/>
              <a:gd name="connsiteX4-57" fmla="*/ 6289268 w 7754816"/>
              <a:gd name="connsiteY4-58" fmla="*/ 2754923 h 4208267"/>
              <a:gd name="connsiteX5-59" fmla="*/ 6664570 w 7754816"/>
              <a:gd name="connsiteY5-60" fmla="*/ 2391508 h 4208267"/>
              <a:gd name="connsiteX6-61" fmla="*/ 7561385 w 7754816"/>
              <a:gd name="connsiteY6-62" fmla="*/ 3991708 h 4208267"/>
              <a:gd name="connsiteX7-63" fmla="*/ 7754816 w 7754816"/>
              <a:gd name="connsiteY7-64" fmla="*/ 4149970 h 4208267"/>
              <a:gd name="connsiteX0-65" fmla="*/ 0 w 7754816"/>
              <a:gd name="connsiteY0-66" fmla="*/ 0 h 4208267"/>
              <a:gd name="connsiteX1-67" fmla="*/ 1314558 w 7754816"/>
              <a:gd name="connsiteY1-68" fmla="*/ 2225710 h 4208267"/>
              <a:gd name="connsiteX2-69" fmla="*/ 3941312 w 7754816"/>
              <a:gd name="connsiteY2-70" fmla="*/ 2760785 h 4208267"/>
              <a:gd name="connsiteX3-71" fmla="*/ 5732254 w 7754816"/>
              <a:gd name="connsiteY3-72" fmla="*/ 3511062 h 4208267"/>
              <a:gd name="connsiteX4-73" fmla="*/ 6289268 w 7754816"/>
              <a:gd name="connsiteY4-74" fmla="*/ 2754923 h 4208267"/>
              <a:gd name="connsiteX5-75" fmla="*/ 6664570 w 7754816"/>
              <a:gd name="connsiteY5-76" fmla="*/ 2391508 h 4208267"/>
              <a:gd name="connsiteX6-77" fmla="*/ 7561385 w 7754816"/>
              <a:gd name="connsiteY6-78" fmla="*/ 3991708 h 4208267"/>
              <a:gd name="connsiteX7-79" fmla="*/ 7754816 w 7754816"/>
              <a:gd name="connsiteY7-80" fmla="*/ 4149970 h 4208267"/>
              <a:gd name="connsiteX0-81" fmla="*/ 0 w 7754816"/>
              <a:gd name="connsiteY0-82" fmla="*/ 0 h 4208267"/>
              <a:gd name="connsiteX1-83" fmla="*/ 1314558 w 7754816"/>
              <a:gd name="connsiteY1-84" fmla="*/ 2225710 h 4208267"/>
              <a:gd name="connsiteX2-85" fmla="*/ 3767202 w 7754816"/>
              <a:gd name="connsiteY2-86" fmla="*/ 2717243 h 4208267"/>
              <a:gd name="connsiteX3-87" fmla="*/ 5732254 w 7754816"/>
              <a:gd name="connsiteY3-88" fmla="*/ 3511062 h 4208267"/>
              <a:gd name="connsiteX4-89" fmla="*/ 6289268 w 7754816"/>
              <a:gd name="connsiteY4-90" fmla="*/ 2754923 h 4208267"/>
              <a:gd name="connsiteX5-91" fmla="*/ 6664570 w 7754816"/>
              <a:gd name="connsiteY5-92" fmla="*/ 2391508 h 4208267"/>
              <a:gd name="connsiteX6-93" fmla="*/ 7561385 w 7754816"/>
              <a:gd name="connsiteY6-94" fmla="*/ 3991708 h 4208267"/>
              <a:gd name="connsiteX7-95" fmla="*/ 7754816 w 7754816"/>
              <a:gd name="connsiteY7-96" fmla="*/ 4149970 h 4208267"/>
              <a:gd name="connsiteX0-97" fmla="*/ 0 w 7754816"/>
              <a:gd name="connsiteY0-98" fmla="*/ 0 h 4208267"/>
              <a:gd name="connsiteX1-99" fmla="*/ 1314558 w 7754816"/>
              <a:gd name="connsiteY1-100" fmla="*/ 2225710 h 4208267"/>
              <a:gd name="connsiteX2-101" fmla="*/ 3767202 w 7754816"/>
              <a:gd name="connsiteY2-102" fmla="*/ 2717243 h 4208267"/>
              <a:gd name="connsiteX3-103" fmla="*/ 5732254 w 7754816"/>
              <a:gd name="connsiteY3-104" fmla="*/ 3511062 h 4208267"/>
              <a:gd name="connsiteX4-105" fmla="*/ 6289268 w 7754816"/>
              <a:gd name="connsiteY4-106" fmla="*/ 2754923 h 4208267"/>
              <a:gd name="connsiteX5-107" fmla="*/ 6664570 w 7754816"/>
              <a:gd name="connsiteY5-108" fmla="*/ 2391508 h 4208267"/>
              <a:gd name="connsiteX6-109" fmla="*/ 7561385 w 7754816"/>
              <a:gd name="connsiteY6-110" fmla="*/ 3991708 h 4208267"/>
              <a:gd name="connsiteX7-111" fmla="*/ 7754816 w 7754816"/>
              <a:gd name="connsiteY7-112" fmla="*/ 4149970 h 4208267"/>
              <a:gd name="connsiteX0-113" fmla="*/ 0 w 7754816"/>
              <a:gd name="connsiteY0-114" fmla="*/ 0 h 4208267"/>
              <a:gd name="connsiteX1-115" fmla="*/ 1314558 w 7754816"/>
              <a:gd name="connsiteY1-116" fmla="*/ 2225710 h 4208267"/>
              <a:gd name="connsiteX2-117" fmla="*/ 3823199 w 7754816"/>
              <a:gd name="connsiteY2-118" fmla="*/ 2698193 h 4208267"/>
              <a:gd name="connsiteX3-119" fmla="*/ 5732254 w 7754816"/>
              <a:gd name="connsiteY3-120" fmla="*/ 3511062 h 4208267"/>
              <a:gd name="connsiteX4-121" fmla="*/ 6289268 w 7754816"/>
              <a:gd name="connsiteY4-122" fmla="*/ 2754923 h 4208267"/>
              <a:gd name="connsiteX5-123" fmla="*/ 6664570 w 7754816"/>
              <a:gd name="connsiteY5-124" fmla="*/ 2391508 h 4208267"/>
              <a:gd name="connsiteX6-125" fmla="*/ 7561385 w 7754816"/>
              <a:gd name="connsiteY6-126" fmla="*/ 3991708 h 4208267"/>
              <a:gd name="connsiteX7-127" fmla="*/ 7754816 w 7754816"/>
              <a:gd name="connsiteY7-128" fmla="*/ 4149970 h 42082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073695" y="2366222"/>
            <a:ext cx="529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(Randomly) Pick an initial value w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sp>
        <p:nvSpPr>
          <p:cNvPr id="12" name="橢圓 11"/>
          <p:cNvSpPr/>
          <p:nvPr/>
        </p:nvSpPr>
        <p:spPr>
          <a:xfrm>
            <a:off x="1894642" y="584022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1971466" y="4455075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2086441" y="2800379"/>
                <a:ext cx="4406380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441" y="2800379"/>
                <a:ext cx="4406380" cy="624273"/>
              </a:xfrm>
              <a:prstGeom prst="rect">
                <a:avLst/>
              </a:prstGeom>
              <a:blipFill rotWithShape="1">
                <a:blip r:embed="rId4"/>
                <a:stretch>
                  <a:fillRect l="-11" t="-5" r="13" b="1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736304" y="5979159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1271969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1990542" y="3354664"/>
            <a:ext cx="1328230" cy="110041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向右箭號 31"/>
          <p:cNvSpPr/>
          <p:nvPr/>
        </p:nvSpPr>
        <p:spPr>
          <a:xfrm>
            <a:off x="2163265" y="5859757"/>
            <a:ext cx="1331649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94" y="3445371"/>
            <a:ext cx="1163839" cy="1163839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6169298" y="75518"/>
            <a:ext cx="2974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http://chico386.pixnet.net/album/photo/171572850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3535534" y="5892002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/>
              <p:cNvSpPr txBox="1"/>
              <p:nvPr/>
            </p:nvSpPr>
            <p:spPr>
              <a:xfrm>
                <a:off x="2074707" y="6013892"/>
                <a:ext cx="2032157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707" y="6013892"/>
                <a:ext cx="2032157" cy="793551"/>
              </a:xfrm>
              <a:prstGeom prst="rect">
                <a:avLst/>
              </a:prstGeom>
              <a:blipFill rotWithShape="1">
                <a:blip r:embed="rId6"/>
                <a:stretch>
                  <a:fillRect l="-8" t="-56" r="16" b="3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5348694" y="2899587"/>
                <a:ext cx="3322139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694" y="2899587"/>
                <a:ext cx="3322139" cy="793551"/>
              </a:xfrm>
              <a:prstGeom prst="rect">
                <a:avLst/>
              </a:prstGeom>
              <a:blipFill rotWithShape="1">
                <a:blip r:embed="rId7"/>
                <a:stretch>
                  <a:fillRect l="-3" t="-22" r="16" b="7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4065080" y="5566010"/>
            <a:ext cx="2377921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l-GR" altLang="zh-TW" sz="2800" dirty="0"/>
              <a:t>η</a:t>
            </a:r>
            <a:r>
              <a:rPr lang="en-US" altLang="zh-TW" sz="2800" dirty="0"/>
              <a:t> is called “</a:t>
            </a:r>
            <a:r>
              <a:rPr lang="en-US" altLang="zh-TW" sz="2800" b="1" i="1" dirty="0"/>
              <a:t>learning rate</a:t>
            </a:r>
            <a:r>
              <a:rPr lang="en-US" altLang="zh-TW" sz="2800" dirty="0"/>
              <a:t>”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6248331" y="1356089"/>
                <a:ext cx="2809615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31" y="1356089"/>
                <a:ext cx="2809615" cy="572849"/>
              </a:xfrm>
              <a:prstGeom prst="rect">
                <a:avLst/>
              </a:prstGeom>
              <a:blipFill rotWithShape="1">
                <a:blip r:embed="rId8"/>
                <a:stretch>
                  <a:fillRect l="-20" t="-64" r="11" b="7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8" grpId="0"/>
      <p:bldP spid="29" grpId="0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接點 31"/>
          <p:cNvCxnSpPr/>
          <p:nvPr/>
        </p:nvCxnSpPr>
        <p:spPr>
          <a:xfrm>
            <a:off x="3634740" y="4977402"/>
            <a:ext cx="0" cy="97666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4449136" y="5020297"/>
            <a:ext cx="0" cy="97666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Consider loss function </a:t>
            </a:r>
            <a:r>
              <a:rPr lang="en-US" altLang="zh-TW" sz="2400" dirty="0">
                <a:latin typeface="Cambria Math" panose="02040503050406030204" pitchFamily="18" charset="0"/>
              </a:rPr>
              <a:t>𝐿(𝑤)</a:t>
            </a:r>
            <a:r>
              <a:rPr lang="en-US" altLang="zh-TW" sz="2400" dirty="0"/>
              <a:t> with one parameter w: 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  <a:endParaRPr lang="en-US" altLang="zh-TW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blipFill rotWithShape="1">
                <a:blip r:embed="rId1"/>
                <a:stretch>
                  <a:fillRect l="-41" t="-72" r="18" b="-10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>
            <a:off x="526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8290382" y="6032024"/>
          <a:ext cx="3270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4" name="方程式" r:id="rId2" imgW="3657600" imgH="3352800" progId="Equation.3">
                  <p:embed/>
                </p:oleObj>
              </mc:Choice>
              <mc:Fallback>
                <p:oleObj name="方程式" r:id="rId2" imgW="3657600" imgH="3352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0382" y="6032024"/>
                        <a:ext cx="327025" cy="298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1339907" y="2445530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手繪多邊形 54"/>
          <p:cNvSpPr/>
          <p:nvPr/>
        </p:nvSpPr>
        <p:spPr>
          <a:xfrm>
            <a:off x="994530" y="2356475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-1" fmla="*/ 0 w 7754816"/>
              <a:gd name="connsiteY0-2" fmla="*/ 0 h 4208267"/>
              <a:gd name="connsiteX1-3" fmla="*/ 1019908 w 7754816"/>
              <a:gd name="connsiteY1-4" fmla="*/ 2356339 h 4208267"/>
              <a:gd name="connsiteX2-5" fmla="*/ 3499339 w 7754816"/>
              <a:gd name="connsiteY2-6" fmla="*/ 2760785 h 4208267"/>
              <a:gd name="connsiteX3-7" fmla="*/ 5732254 w 7754816"/>
              <a:gd name="connsiteY3-8" fmla="*/ 3511062 h 4208267"/>
              <a:gd name="connsiteX4-9" fmla="*/ 5820508 w 7754816"/>
              <a:gd name="connsiteY4-10" fmla="*/ 2602523 h 4208267"/>
              <a:gd name="connsiteX5-11" fmla="*/ 6664570 w 7754816"/>
              <a:gd name="connsiteY5-12" fmla="*/ 2391508 h 4208267"/>
              <a:gd name="connsiteX6-13" fmla="*/ 7561385 w 7754816"/>
              <a:gd name="connsiteY6-14" fmla="*/ 3991708 h 4208267"/>
              <a:gd name="connsiteX7-15" fmla="*/ 7754816 w 7754816"/>
              <a:gd name="connsiteY7-16" fmla="*/ 4149970 h 4208267"/>
              <a:gd name="connsiteX0-17" fmla="*/ 0 w 7754816"/>
              <a:gd name="connsiteY0-18" fmla="*/ 0 h 4208267"/>
              <a:gd name="connsiteX1-19" fmla="*/ 1019908 w 7754816"/>
              <a:gd name="connsiteY1-20" fmla="*/ 2356339 h 4208267"/>
              <a:gd name="connsiteX2-21" fmla="*/ 3499339 w 7754816"/>
              <a:gd name="connsiteY2-22" fmla="*/ 2760785 h 4208267"/>
              <a:gd name="connsiteX3-23" fmla="*/ 5732254 w 7754816"/>
              <a:gd name="connsiteY3-24" fmla="*/ 3511062 h 4208267"/>
              <a:gd name="connsiteX4-25" fmla="*/ 6289268 w 7754816"/>
              <a:gd name="connsiteY4-26" fmla="*/ 2754923 h 4208267"/>
              <a:gd name="connsiteX5-27" fmla="*/ 6664570 w 7754816"/>
              <a:gd name="connsiteY5-28" fmla="*/ 2391508 h 4208267"/>
              <a:gd name="connsiteX6-29" fmla="*/ 7561385 w 7754816"/>
              <a:gd name="connsiteY6-30" fmla="*/ 3991708 h 4208267"/>
              <a:gd name="connsiteX7-31" fmla="*/ 7754816 w 7754816"/>
              <a:gd name="connsiteY7-32" fmla="*/ 4149970 h 4208267"/>
              <a:gd name="connsiteX0-33" fmla="*/ 0 w 7754816"/>
              <a:gd name="connsiteY0-34" fmla="*/ 0 h 4208267"/>
              <a:gd name="connsiteX1-35" fmla="*/ 1019908 w 7754816"/>
              <a:gd name="connsiteY1-36" fmla="*/ 2356339 h 4208267"/>
              <a:gd name="connsiteX2-37" fmla="*/ 3941312 w 7754816"/>
              <a:gd name="connsiteY2-38" fmla="*/ 2760785 h 4208267"/>
              <a:gd name="connsiteX3-39" fmla="*/ 5732254 w 7754816"/>
              <a:gd name="connsiteY3-40" fmla="*/ 3511062 h 4208267"/>
              <a:gd name="connsiteX4-41" fmla="*/ 6289268 w 7754816"/>
              <a:gd name="connsiteY4-42" fmla="*/ 2754923 h 4208267"/>
              <a:gd name="connsiteX5-43" fmla="*/ 6664570 w 7754816"/>
              <a:gd name="connsiteY5-44" fmla="*/ 2391508 h 4208267"/>
              <a:gd name="connsiteX6-45" fmla="*/ 7561385 w 7754816"/>
              <a:gd name="connsiteY6-46" fmla="*/ 3991708 h 4208267"/>
              <a:gd name="connsiteX7-47" fmla="*/ 7754816 w 7754816"/>
              <a:gd name="connsiteY7-48" fmla="*/ 4149970 h 4208267"/>
              <a:gd name="connsiteX0-49" fmla="*/ 0 w 7754816"/>
              <a:gd name="connsiteY0-50" fmla="*/ 0 h 4208267"/>
              <a:gd name="connsiteX1-51" fmla="*/ 1019908 w 7754816"/>
              <a:gd name="connsiteY1-52" fmla="*/ 2356339 h 4208267"/>
              <a:gd name="connsiteX2-53" fmla="*/ 3941312 w 7754816"/>
              <a:gd name="connsiteY2-54" fmla="*/ 2760785 h 4208267"/>
              <a:gd name="connsiteX3-55" fmla="*/ 5732254 w 7754816"/>
              <a:gd name="connsiteY3-56" fmla="*/ 3511062 h 4208267"/>
              <a:gd name="connsiteX4-57" fmla="*/ 6289268 w 7754816"/>
              <a:gd name="connsiteY4-58" fmla="*/ 2754923 h 4208267"/>
              <a:gd name="connsiteX5-59" fmla="*/ 6664570 w 7754816"/>
              <a:gd name="connsiteY5-60" fmla="*/ 2391508 h 4208267"/>
              <a:gd name="connsiteX6-61" fmla="*/ 7561385 w 7754816"/>
              <a:gd name="connsiteY6-62" fmla="*/ 3991708 h 4208267"/>
              <a:gd name="connsiteX7-63" fmla="*/ 7754816 w 7754816"/>
              <a:gd name="connsiteY7-64" fmla="*/ 4149970 h 4208267"/>
              <a:gd name="connsiteX0-65" fmla="*/ 0 w 7754816"/>
              <a:gd name="connsiteY0-66" fmla="*/ 0 h 4208267"/>
              <a:gd name="connsiteX1-67" fmla="*/ 1314558 w 7754816"/>
              <a:gd name="connsiteY1-68" fmla="*/ 2225710 h 4208267"/>
              <a:gd name="connsiteX2-69" fmla="*/ 3941312 w 7754816"/>
              <a:gd name="connsiteY2-70" fmla="*/ 2760785 h 4208267"/>
              <a:gd name="connsiteX3-71" fmla="*/ 5732254 w 7754816"/>
              <a:gd name="connsiteY3-72" fmla="*/ 3511062 h 4208267"/>
              <a:gd name="connsiteX4-73" fmla="*/ 6289268 w 7754816"/>
              <a:gd name="connsiteY4-74" fmla="*/ 2754923 h 4208267"/>
              <a:gd name="connsiteX5-75" fmla="*/ 6664570 w 7754816"/>
              <a:gd name="connsiteY5-76" fmla="*/ 2391508 h 4208267"/>
              <a:gd name="connsiteX6-77" fmla="*/ 7561385 w 7754816"/>
              <a:gd name="connsiteY6-78" fmla="*/ 3991708 h 4208267"/>
              <a:gd name="connsiteX7-79" fmla="*/ 7754816 w 7754816"/>
              <a:gd name="connsiteY7-80" fmla="*/ 4149970 h 4208267"/>
              <a:gd name="connsiteX0-81" fmla="*/ 0 w 7754816"/>
              <a:gd name="connsiteY0-82" fmla="*/ 0 h 4208267"/>
              <a:gd name="connsiteX1-83" fmla="*/ 1314558 w 7754816"/>
              <a:gd name="connsiteY1-84" fmla="*/ 2225710 h 4208267"/>
              <a:gd name="connsiteX2-85" fmla="*/ 3767202 w 7754816"/>
              <a:gd name="connsiteY2-86" fmla="*/ 2717243 h 4208267"/>
              <a:gd name="connsiteX3-87" fmla="*/ 5732254 w 7754816"/>
              <a:gd name="connsiteY3-88" fmla="*/ 3511062 h 4208267"/>
              <a:gd name="connsiteX4-89" fmla="*/ 6289268 w 7754816"/>
              <a:gd name="connsiteY4-90" fmla="*/ 2754923 h 4208267"/>
              <a:gd name="connsiteX5-91" fmla="*/ 6664570 w 7754816"/>
              <a:gd name="connsiteY5-92" fmla="*/ 2391508 h 4208267"/>
              <a:gd name="connsiteX6-93" fmla="*/ 7561385 w 7754816"/>
              <a:gd name="connsiteY6-94" fmla="*/ 3991708 h 4208267"/>
              <a:gd name="connsiteX7-95" fmla="*/ 7754816 w 7754816"/>
              <a:gd name="connsiteY7-96" fmla="*/ 4149970 h 4208267"/>
              <a:gd name="connsiteX0-97" fmla="*/ 0 w 7754816"/>
              <a:gd name="connsiteY0-98" fmla="*/ 0 h 4208267"/>
              <a:gd name="connsiteX1-99" fmla="*/ 1314558 w 7754816"/>
              <a:gd name="connsiteY1-100" fmla="*/ 2225710 h 4208267"/>
              <a:gd name="connsiteX2-101" fmla="*/ 3767202 w 7754816"/>
              <a:gd name="connsiteY2-102" fmla="*/ 2717243 h 4208267"/>
              <a:gd name="connsiteX3-103" fmla="*/ 5732254 w 7754816"/>
              <a:gd name="connsiteY3-104" fmla="*/ 3511062 h 4208267"/>
              <a:gd name="connsiteX4-105" fmla="*/ 6289268 w 7754816"/>
              <a:gd name="connsiteY4-106" fmla="*/ 2754923 h 4208267"/>
              <a:gd name="connsiteX5-107" fmla="*/ 6664570 w 7754816"/>
              <a:gd name="connsiteY5-108" fmla="*/ 2391508 h 4208267"/>
              <a:gd name="connsiteX6-109" fmla="*/ 7561385 w 7754816"/>
              <a:gd name="connsiteY6-110" fmla="*/ 3991708 h 4208267"/>
              <a:gd name="connsiteX7-111" fmla="*/ 7754816 w 7754816"/>
              <a:gd name="connsiteY7-112" fmla="*/ 4149970 h 4208267"/>
              <a:gd name="connsiteX0-113" fmla="*/ 0 w 7754816"/>
              <a:gd name="connsiteY0-114" fmla="*/ 0 h 4208267"/>
              <a:gd name="connsiteX1-115" fmla="*/ 1314558 w 7754816"/>
              <a:gd name="connsiteY1-116" fmla="*/ 2225710 h 4208267"/>
              <a:gd name="connsiteX2-117" fmla="*/ 3823199 w 7754816"/>
              <a:gd name="connsiteY2-118" fmla="*/ 2698193 h 4208267"/>
              <a:gd name="connsiteX3-119" fmla="*/ 5732254 w 7754816"/>
              <a:gd name="connsiteY3-120" fmla="*/ 3511062 h 4208267"/>
              <a:gd name="connsiteX4-121" fmla="*/ 6289268 w 7754816"/>
              <a:gd name="connsiteY4-122" fmla="*/ 2754923 h 4208267"/>
              <a:gd name="connsiteX5-123" fmla="*/ 6664570 w 7754816"/>
              <a:gd name="connsiteY5-124" fmla="*/ 2391508 h 4208267"/>
              <a:gd name="connsiteX6-125" fmla="*/ 7561385 w 7754816"/>
              <a:gd name="connsiteY6-126" fmla="*/ 3991708 h 4208267"/>
              <a:gd name="connsiteX7-127" fmla="*/ 7754816 w 7754816"/>
              <a:gd name="connsiteY7-128" fmla="*/ 4149970 h 42082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59"/>
          <p:cNvSpPr/>
          <p:nvPr/>
        </p:nvSpPr>
        <p:spPr>
          <a:xfrm flipH="1">
            <a:off x="7661489" y="236015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-1" fmla="*/ 0 w 7754816"/>
              <a:gd name="connsiteY0-2" fmla="*/ 0 h 4208267"/>
              <a:gd name="connsiteX1-3" fmla="*/ 1019908 w 7754816"/>
              <a:gd name="connsiteY1-4" fmla="*/ 2356339 h 4208267"/>
              <a:gd name="connsiteX2-5" fmla="*/ 3499339 w 7754816"/>
              <a:gd name="connsiteY2-6" fmla="*/ 2760785 h 4208267"/>
              <a:gd name="connsiteX3-7" fmla="*/ 5732254 w 7754816"/>
              <a:gd name="connsiteY3-8" fmla="*/ 3511062 h 4208267"/>
              <a:gd name="connsiteX4-9" fmla="*/ 5820508 w 7754816"/>
              <a:gd name="connsiteY4-10" fmla="*/ 2602523 h 4208267"/>
              <a:gd name="connsiteX5-11" fmla="*/ 6664570 w 7754816"/>
              <a:gd name="connsiteY5-12" fmla="*/ 2391508 h 4208267"/>
              <a:gd name="connsiteX6-13" fmla="*/ 7561385 w 7754816"/>
              <a:gd name="connsiteY6-14" fmla="*/ 3991708 h 4208267"/>
              <a:gd name="connsiteX7-15" fmla="*/ 7754816 w 7754816"/>
              <a:gd name="connsiteY7-16" fmla="*/ 4149970 h 4208267"/>
              <a:gd name="connsiteX0-17" fmla="*/ 0 w 7754816"/>
              <a:gd name="connsiteY0-18" fmla="*/ 0 h 4208267"/>
              <a:gd name="connsiteX1-19" fmla="*/ 1019908 w 7754816"/>
              <a:gd name="connsiteY1-20" fmla="*/ 2356339 h 4208267"/>
              <a:gd name="connsiteX2-21" fmla="*/ 3499339 w 7754816"/>
              <a:gd name="connsiteY2-22" fmla="*/ 2760785 h 4208267"/>
              <a:gd name="connsiteX3-23" fmla="*/ 5732254 w 7754816"/>
              <a:gd name="connsiteY3-24" fmla="*/ 3511062 h 4208267"/>
              <a:gd name="connsiteX4-25" fmla="*/ 6289268 w 7754816"/>
              <a:gd name="connsiteY4-26" fmla="*/ 2754923 h 4208267"/>
              <a:gd name="connsiteX5-27" fmla="*/ 6664570 w 7754816"/>
              <a:gd name="connsiteY5-28" fmla="*/ 2391508 h 4208267"/>
              <a:gd name="connsiteX6-29" fmla="*/ 7561385 w 7754816"/>
              <a:gd name="connsiteY6-30" fmla="*/ 3991708 h 4208267"/>
              <a:gd name="connsiteX7-31" fmla="*/ 7754816 w 7754816"/>
              <a:gd name="connsiteY7-32" fmla="*/ 4149970 h 4208267"/>
              <a:gd name="connsiteX0-33" fmla="*/ 0 w 7754816"/>
              <a:gd name="connsiteY0-34" fmla="*/ 0 h 4208267"/>
              <a:gd name="connsiteX1-35" fmla="*/ 1019908 w 7754816"/>
              <a:gd name="connsiteY1-36" fmla="*/ 2356339 h 4208267"/>
              <a:gd name="connsiteX2-37" fmla="*/ 3941312 w 7754816"/>
              <a:gd name="connsiteY2-38" fmla="*/ 2760785 h 4208267"/>
              <a:gd name="connsiteX3-39" fmla="*/ 5732254 w 7754816"/>
              <a:gd name="connsiteY3-40" fmla="*/ 3511062 h 4208267"/>
              <a:gd name="connsiteX4-41" fmla="*/ 6289268 w 7754816"/>
              <a:gd name="connsiteY4-42" fmla="*/ 2754923 h 4208267"/>
              <a:gd name="connsiteX5-43" fmla="*/ 6664570 w 7754816"/>
              <a:gd name="connsiteY5-44" fmla="*/ 2391508 h 4208267"/>
              <a:gd name="connsiteX6-45" fmla="*/ 7561385 w 7754816"/>
              <a:gd name="connsiteY6-46" fmla="*/ 3991708 h 4208267"/>
              <a:gd name="connsiteX7-47" fmla="*/ 7754816 w 7754816"/>
              <a:gd name="connsiteY7-48" fmla="*/ 4149970 h 4208267"/>
              <a:gd name="connsiteX0-49" fmla="*/ 0 w 7754816"/>
              <a:gd name="connsiteY0-50" fmla="*/ 0 h 4208267"/>
              <a:gd name="connsiteX1-51" fmla="*/ 1019908 w 7754816"/>
              <a:gd name="connsiteY1-52" fmla="*/ 2356339 h 4208267"/>
              <a:gd name="connsiteX2-53" fmla="*/ 3941312 w 7754816"/>
              <a:gd name="connsiteY2-54" fmla="*/ 2760785 h 4208267"/>
              <a:gd name="connsiteX3-55" fmla="*/ 5732254 w 7754816"/>
              <a:gd name="connsiteY3-56" fmla="*/ 3511062 h 4208267"/>
              <a:gd name="connsiteX4-57" fmla="*/ 6289268 w 7754816"/>
              <a:gd name="connsiteY4-58" fmla="*/ 2754923 h 4208267"/>
              <a:gd name="connsiteX5-59" fmla="*/ 6664570 w 7754816"/>
              <a:gd name="connsiteY5-60" fmla="*/ 2391508 h 4208267"/>
              <a:gd name="connsiteX6-61" fmla="*/ 7561385 w 7754816"/>
              <a:gd name="connsiteY6-62" fmla="*/ 3991708 h 4208267"/>
              <a:gd name="connsiteX7-63" fmla="*/ 7754816 w 7754816"/>
              <a:gd name="connsiteY7-64" fmla="*/ 4149970 h 4208267"/>
              <a:gd name="connsiteX0-65" fmla="*/ 0 w 7754816"/>
              <a:gd name="connsiteY0-66" fmla="*/ 0 h 4208267"/>
              <a:gd name="connsiteX1-67" fmla="*/ 1314558 w 7754816"/>
              <a:gd name="connsiteY1-68" fmla="*/ 2225710 h 4208267"/>
              <a:gd name="connsiteX2-69" fmla="*/ 3941312 w 7754816"/>
              <a:gd name="connsiteY2-70" fmla="*/ 2760785 h 4208267"/>
              <a:gd name="connsiteX3-71" fmla="*/ 5732254 w 7754816"/>
              <a:gd name="connsiteY3-72" fmla="*/ 3511062 h 4208267"/>
              <a:gd name="connsiteX4-73" fmla="*/ 6289268 w 7754816"/>
              <a:gd name="connsiteY4-74" fmla="*/ 2754923 h 4208267"/>
              <a:gd name="connsiteX5-75" fmla="*/ 6664570 w 7754816"/>
              <a:gd name="connsiteY5-76" fmla="*/ 2391508 h 4208267"/>
              <a:gd name="connsiteX6-77" fmla="*/ 7561385 w 7754816"/>
              <a:gd name="connsiteY6-78" fmla="*/ 3991708 h 4208267"/>
              <a:gd name="connsiteX7-79" fmla="*/ 7754816 w 7754816"/>
              <a:gd name="connsiteY7-80" fmla="*/ 4149970 h 4208267"/>
              <a:gd name="connsiteX0-81" fmla="*/ 0 w 7754816"/>
              <a:gd name="connsiteY0-82" fmla="*/ 0 h 4208267"/>
              <a:gd name="connsiteX1-83" fmla="*/ 1314558 w 7754816"/>
              <a:gd name="connsiteY1-84" fmla="*/ 2225710 h 4208267"/>
              <a:gd name="connsiteX2-85" fmla="*/ 3767202 w 7754816"/>
              <a:gd name="connsiteY2-86" fmla="*/ 2717243 h 4208267"/>
              <a:gd name="connsiteX3-87" fmla="*/ 5732254 w 7754816"/>
              <a:gd name="connsiteY3-88" fmla="*/ 3511062 h 4208267"/>
              <a:gd name="connsiteX4-89" fmla="*/ 6289268 w 7754816"/>
              <a:gd name="connsiteY4-90" fmla="*/ 2754923 h 4208267"/>
              <a:gd name="connsiteX5-91" fmla="*/ 6664570 w 7754816"/>
              <a:gd name="connsiteY5-92" fmla="*/ 2391508 h 4208267"/>
              <a:gd name="connsiteX6-93" fmla="*/ 7561385 w 7754816"/>
              <a:gd name="connsiteY6-94" fmla="*/ 3991708 h 4208267"/>
              <a:gd name="connsiteX7-95" fmla="*/ 7754816 w 7754816"/>
              <a:gd name="connsiteY7-96" fmla="*/ 4149970 h 4208267"/>
              <a:gd name="connsiteX0-97" fmla="*/ 0 w 7754816"/>
              <a:gd name="connsiteY0-98" fmla="*/ 0 h 4208267"/>
              <a:gd name="connsiteX1-99" fmla="*/ 1314558 w 7754816"/>
              <a:gd name="connsiteY1-100" fmla="*/ 2225710 h 4208267"/>
              <a:gd name="connsiteX2-101" fmla="*/ 3767202 w 7754816"/>
              <a:gd name="connsiteY2-102" fmla="*/ 2717243 h 4208267"/>
              <a:gd name="connsiteX3-103" fmla="*/ 5732254 w 7754816"/>
              <a:gd name="connsiteY3-104" fmla="*/ 3511062 h 4208267"/>
              <a:gd name="connsiteX4-105" fmla="*/ 6289268 w 7754816"/>
              <a:gd name="connsiteY4-106" fmla="*/ 2754923 h 4208267"/>
              <a:gd name="connsiteX5-107" fmla="*/ 6664570 w 7754816"/>
              <a:gd name="connsiteY5-108" fmla="*/ 2391508 h 4208267"/>
              <a:gd name="connsiteX6-109" fmla="*/ 7561385 w 7754816"/>
              <a:gd name="connsiteY6-110" fmla="*/ 3991708 h 4208267"/>
              <a:gd name="connsiteX7-111" fmla="*/ 7754816 w 7754816"/>
              <a:gd name="connsiteY7-112" fmla="*/ 4149970 h 4208267"/>
              <a:gd name="connsiteX0-113" fmla="*/ 0 w 7754816"/>
              <a:gd name="connsiteY0-114" fmla="*/ 0 h 4208267"/>
              <a:gd name="connsiteX1-115" fmla="*/ 1314558 w 7754816"/>
              <a:gd name="connsiteY1-116" fmla="*/ 2225710 h 4208267"/>
              <a:gd name="connsiteX2-117" fmla="*/ 3823199 w 7754816"/>
              <a:gd name="connsiteY2-118" fmla="*/ 2698193 h 4208267"/>
              <a:gd name="connsiteX3-119" fmla="*/ 5732254 w 7754816"/>
              <a:gd name="connsiteY3-120" fmla="*/ 3511062 h 4208267"/>
              <a:gd name="connsiteX4-121" fmla="*/ 6289268 w 7754816"/>
              <a:gd name="connsiteY4-122" fmla="*/ 2754923 h 4208267"/>
              <a:gd name="connsiteX5-123" fmla="*/ 6664570 w 7754816"/>
              <a:gd name="connsiteY5-124" fmla="*/ 2391508 h 4208267"/>
              <a:gd name="connsiteX6-125" fmla="*/ 7561385 w 7754816"/>
              <a:gd name="connsiteY6-126" fmla="*/ 3991708 h 4208267"/>
              <a:gd name="connsiteX7-127" fmla="*/ 7754816 w 7754816"/>
              <a:gd name="connsiteY7-128" fmla="*/ 4149970 h 42082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073695" y="2366222"/>
            <a:ext cx="529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(Randomly) Pick an initial value w</a:t>
            </a:r>
            <a:r>
              <a:rPr lang="en-US" altLang="zh-TW" sz="2400" baseline="30000" dirty="0"/>
              <a:t>0</a:t>
            </a:r>
            <a:endParaRPr lang="zh-TW" altLang="en-US" sz="2400" baseline="-25000" dirty="0"/>
          </a:p>
        </p:txBody>
      </p:sp>
      <p:sp>
        <p:nvSpPr>
          <p:cNvPr id="12" name="橢圓 11"/>
          <p:cNvSpPr/>
          <p:nvPr/>
        </p:nvSpPr>
        <p:spPr>
          <a:xfrm>
            <a:off x="1894642" y="584022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1971466" y="4455075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2086441" y="2800379"/>
                <a:ext cx="4406380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441" y="2800379"/>
                <a:ext cx="4406380" cy="624273"/>
              </a:xfrm>
              <a:prstGeom prst="rect">
                <a:avLst/>
              </a:prstGeom>
              <a:blipFill rotWithShape="1">
                <a:blip r:embed="rId4"/>
                <a:stretch>
                  <a:fillRect l="-11" t="-5" r="13" b="1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736304" y="5979159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1271969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向右箭號 31"/>
          <p:cNvSpPr/>
          <p:nvPr/>
        </p:nvSpPr>
        <p:spPr>
          <a:xfrm>
            <a:off x="2163265" y="5859757"/>
            <a:ext cx="1331649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3535534" y="5892002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5334180" y="2870559"/>
                <a:ext cx="3322139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180" y="2870559"/>
                <a:ext cx="3322139" cy="793551"/>
              </a:xfrm>
              <a:prstGeom prst="rect">
                <a:avLst/>
              </a:prstGeom>
              <a:blipFill rotWithShape="1">
                <a:blip r:embed="rId5"/>
                <a:stretch>
                  <a:fillRect l="-5" t="-45" r="19" b="2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橢圓 30"/>
          <p:cNvSpPr/>
          <p:nvPr/>
        </p:nvSpPr>
        <p:spPr>
          <a:xfrm>
            <a:off x="3535534" y="5877488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/>
          <p:cNvCxnSpPr/>
          <p:nvPr/>
        </p:nvCxnSpPr>
        <p:spPr>
          <a:xfrm>
            <a:off x="2940040" y="4973721"/>
            <a:ext cx="1298213" cy="202778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4349821" y="5858169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1"/>
          <p:cNvSpPr/>
          <p:nvPr/>
        </p:nvSpPr>
        <p:spPr>
          <a:xfrm>
            <a:off x="3734047" y="5885468"/>
            <a:ext cx="578067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/>
              <p:cNvSpPr txBox="1"/>
              <p:nvPr/>
            </p:nvSpPr>
            <p:spPr>
              <a:xfrm>
                <a:off x="2079778" y="3592119"/>
                <a:ext cx="4406380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778" y="3592119"/>
                <a:ext cx="4406380" cy="624273"/>
              </a:xfrm>
              <a:prstGeom prst="rect">
                <a:avLst/>
              </a:prstGeom>
              <a:blipFill rotWithShape="1">
                <a:blip r:embed="rId6"/>
                <a:stretch>
                  <a:fillRect l="-3" t="-90" r="6" b="10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字方塊 39"/>
              <p:cNvSpPr txBox="1"/>
              <p:nvPr/>
            </p:nvSpPr>
            <p:spPr>
              <a:xfrm>
                <a:off x="5315677" y="3690958"/>
                <a:ext cx="3322139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677" y="3690958"/>
                <a:ext cx="3322139" cy="793551"/>
              </a:xfrm>
              <a:prstGeom prst="rect">
                <a:avLst/>
              </a:prstGeom>
              <a:blipFill rotWithShape="1">
                <a:blip r:embed="rId7"/>
                <a:stretch>
                  <a:fillRect l="-3" t="-43" r="16" b="1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2945325" y="4284519"/>
            <a:ext cx="2773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…… Many iteration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5838386" y="5877488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7557378" y="5901064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接點 42"/>
          <p:cNvCxnSpPr/>
          <p:nvPr/>
        </p:nvCxnSpPr>
        <p:spPr>
          <a:xfrm>
            <a:off x="7658976" y="6011478"/>
            <a:ext cx="0" cy="523521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08" name="文字方塊 43007"/>
          <p:cNvSpPr txBox="1"/>
          <p:nvPr/>
        </p:nvSpPr>
        <p:spPr>
          <a:xfrm>
            <a:off x="5332699" y="4902744"/>
            <a:ext cx="1215924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Local minima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7034004" y="5029473"/>
            <a:ext cx="1284304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global minima</a:t>
            </a:r>
            <a:endParaRPr lang="zh-TW" altLang="en-US" sz="2400" dirty="0"/>
          </a:p>
        </p:txBody>
      </p:sp>
      <p:sp>
        <p:nvSpPr>
          <p:cNvPr id="47" name="矩形 46"/>
          <p:cNvSpPr/>
          <p:nvPr/>
        </p:nvSpPr>
        <p:spPr>
          <a:xfrm>
            <a:off x="3396285" y="6019181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48" name="矩形 47"/>
          <p:cNvSpPr/>
          <p:nvPr/>
        </p:nvSpPr>
        <p:spPr>
          <a:xfrm>
            <a:off x="4188752" y="6025439"/>
            <a:ext cx="508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49" name="矩形 48"/>
          <p:cNvSpPr/>
          <p:nvPr/>
        </p:nvSpPr>
        <p:spPr>
          <a:xfrm>
            <a:off x="5738168" y="6034579"/>
            <a:ext cx="503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/>
              <p:cNvSpPr/>
              <p:nvPr/>
            </p:nvSpPr>
            <p:spPr>
              <a:xfrm>
                <a:off x="6248331" y="1356089"/>
                <a:ext cx="2809615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31" y="1356089"/>
                <a:ext cx="2809615" cy="572849"/>
              </a:xfrm>
              <a:prstGeom prst="rect">
                <a:avLst/>
              </a:prstGeom>
              <a:blipFill rotWithShape="1">
                <a:blip r:embed="rId8"/>
                <a:stretch>
                  <a:fillRect l="-20" t="-64" r="11" b="7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39" grpId="0"/>
      <p:bldP spid="40" grpId="0"/>
      <p:bldP spid="22" grpId="0"/>
      <p:bldP spid="41" grpId="0" animBg="1"/>
      <p:bldP spid="42" grpId="0" animBg="1"/>
      <p:bldP spid="43008" grpId="0" animBg="1"/>
      <p:bldP spid="46" grpId="0" animBg="1"/>
      <p:bldP spid="48" grpId="0"/>
      <p:bldP spid="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How about two parameters?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4742276" y="1825625"/>
                <a:ext cx="3324243" cy="509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276" y="1825625"/>
                <a:ext cx="3324243" cy="509050"/>
              </a:xfrm>
              <a:prstGeom prst="rect">
                <a:avLst/>
              </a:prstGeom>
              <a:blipFill rotWithShape="1">
                <a:blip r:embed="rId1"/>
                <a:stretch>
                  <a:fillRect l="-3" r="3" b="8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954327" y="2513767"/>
            <a:ext cx="529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(Randomly) Pick an initial value w</a:t>
            </a:r>
            <a:r>
              <a:rPr lang="en-US" altLang="zh-TW" sz="2400" baseline="30000" dirty="0"/>
              <a:t>0</a:t>
            </a:r>
            <a:r>
              <a:rPr lang="en-US" altLang="zh-TW" sz="2400" dirty="0"/>
              <a:t>,</a:t>
            </a:r>
            <a:r>
              <a:rPr lang="en-US" altLang="zh-TW" sz="2400" baseline="-25000" dirty="0"/>
              <a:t> </a:t>
            </a:r>
            <a:r>
              <a:rPr lang="en-US" altLang="zh-TW" sz="2400" dirty="0"/>
              <a:t>b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954327" y="3075896"/>
                <a:ext cx="7021273" cy="635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27" y="3075896"/>
                <a:ext cx="7021273" cy="635367"/>
              </a:xfrm>
              <a:prstGeom prst="rect">
                <a:avLst/>
              </a:prstGeom>
              <a:blipFill rotWithShape="1">
                <a:blip r:embed="rId2"/>
                <a:stretch>
                  <a:fillRect l="-8" t="-93" r="9" b="5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523687" y="3842936"/>
                <a:ext cx="4142969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87" y="3842936"/>
                <a:ext cx="4142969" cy="794576"/>
              </a:xfrm>
              <a:prstGeom prst="rect">
                <a:avLst/>
              </a:prstGeom>
              <a:blipFill rotWithShape="1">
                <a:blip r:embed="rId3"/>
                <a:stretch>
                  <a:fillRect l="-11" t="-69" r="1" b="1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954327" y="4833984"/>
                <a:ext cx="6184410" cy="635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27" y="4833984"/>
                <a:ext cx="6184410" cy="635367"/>
              </a:xfrm>
              <a:prstGeom prst="rect">
                <a:avLst/>
              </a:prstGeom>
              <a:blipFill rotWithShape="1">
                <a:blip r:embed="rId4"/>
                <a:stretch>
                  <a:fillRect l="-9" t="-57" r="1" b="1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4393615" y="3878760"/>
                <a:ext cx="4394776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615" y="3878760"/>
                <a:ext cx="4394776" cy="793551"/>
              </a:xfrm>
              <a:prstGeom prst="rect">
                <a:avLst/>
              </a:prstGeom>
              <a:blipFill rotWithShape="1">
                <a:blip r:embed="rId5"/>
                <a:stretch>
                  <a:fillRect l="-1" t="-23" r="14" b="7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群組 16"/>
          <p:cNvGrpSpPr/>
          <p:nvPr/>
        </p:nvGrpSpPr>
        <p:grpSpPr>
          <a:xfrm>
            <a:off x="6455197" y="106211"/>
            <a:ext cx="2688803" cy="1489145"/>
            <a:chOff x="6455197" y="106211"/>
            <a:chExt cx="2688803" cy="148914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7255464" y="118911"/>
                  <a:ext cx="692561" cy="14575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5464" y="118911"/>
                  <a:ext cx="692561" cy="1457515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6512888" y="663002"/>
                  <a:ext cx="74257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2888" y="663002"/>
                  <a:ext cx="742576" cy="369332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字方塊 11"/>
            <p:cNvSpPr txBox="1"/>
            <p:nvPr/>
          </p:nvSpPr>
          <p:spPr>
            <a:xfrm>
              <a:off x="7847659" y="1133691"/>
              <a:ext cx="12963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gradient</a:t>
              </a:r>
              <a:endParaRPr lang="zh-TW" altLang="en-US" sz="24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6455197" y="106211"/>
              <a:ext cx="2625303" cy="14764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523687" y="5708823"/>
                <a:ext cx="4142969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87" y="5708823"/>
                <a:ext cx="4142969" cy="794576"/>
              </a:xfrm>
              <a:prstGeom prst="rect">
                <a:avLst/>
              </a:prstGeom>
              <a:blipFill rotWithShape="1">
                <a:blip r:embed="rId8"/>
                <a:stretch>
                  <a:fillRect l="-11" t="-22" r="1" b="4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4393615" y="5727753"/>
                <a:ext cx="4394776" cy="79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615" y="5727753"/>
                <a:ext cx="4394776" cy="793551"/>
              </a:xfrm>
              <a:prstGeom prst="rect">
                <a:avLst/>
              </a:prstGeom>
              <a:blipFill rotWithShape="1">
                <a:blip r:embed="rId9"/>
                <a:stretch>
                  <a:fillRect l="-1" t="-7" r="14" b="6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6537845" y="445828"/>
            <a:ext cx="654119" cy="802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18" grpId="0"/>
      <p:bldP spid="19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085270" y="1294295"/>
            <a:ext cx="7092867" cy="5319650"/>
            <a:chOff x="706835" y="2011916"/>
            <a:chExt cx="6113826" cy="458536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835" y="2011916"/>
              <a:ext cx="6113826" cy="458536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3675390" y="6267363"/>
                  <a:ext cx="208919" cy="3183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5390" y="6267363"/>
                  <a:ext cx="208919" cy="318352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843326" y="4119935"/>
                  <a:ext cx="263414" cy="3183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26" y="4119935"/>
                  <a:ext cx="263414" cy="31835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2537335" y="5219095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2680414" y="4307907"/>
            <a:ext cx="284326" cy="9184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2914584" y="4103292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/>
          <p:nvPr/>
        </p:nvCxnSpPr>
        <p:spPr>
          <a:xfrm flipV="1">
            <a:off x="3081180" y="3792461"/>
            <a:ext cx="389681" cy="3233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3409544" y="3659317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3625661" y="3678481"/>
            <a:ext cx="526048" cy="614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字方塊 44"/>
              <p:cNvSpPr txBox="1"/>
              <p:nvPr/>
            </p:nvSpPr>
            <p:spPr>
              <a:xfrm>
                <a:off x="2680414" y="5327660"/>
                <a:ext cx="3909462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414" y="5327660"/>
                <a:ext cx="3909462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236" t="-6329" r="-1222" b="-17187"/>
                </a:stretch>
              </a:blipFill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字方塊 46"/>
              <p:cNvSpPr txBox="1"/>
              <p:nvPr/>
            </p:nvSpPr>
            <p:spPr>
              <a:xfrm>
                <a:off x="3241627" y="4687717"/>
                <a:ext cx="3715331" cy="461665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627" y="4687717"/>
                <a:ext cx="3715331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298" t="-6359" r="-1285" b="-17295"/>
                </a:stretch>
              </a:blip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/>
          <p:cNvCxnSpPr>
            <a:stCxn id="47" idx="1"/>
          </p:cNvCxnSpPr>
          <p:nvPr/>
        </p:nvCxnSpPr>
        <p:spPr>
          <a:xfrm flipH="1" flipV="1">
            <a:off x="2822577" y="4687717"/>
            <a:ext cx="419050" cy="23083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567860" y="3337361"/>
            <a:ext cx="2066897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Color: Value of Loss L(</a:t>
            </a:r>
            <a:r>
              <a:rPr lang="en-US" altLang="zh-TW" sz="2400" dirty="0" err="1"/>
              <a:t>w,b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 animBg="1"/>
      <p:bldP spid="39" grpId="0" animBg="1"/>
      <p:bldP spid="45" grpId="0" animBg="1"/>
      <p:bldP spid="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When solving: </a:t>
                </a:r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Each time we update the parameters, we obtain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that makes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smaller.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865871" y="2526958"/>
                <a:ext cx="2834750" cy="560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871" y="2526958"/>
                <a:ext cx="2834750" cy="560923"/>
              </a:xfrm>
              <a:prstGeom prst="rect">
                <a:avLst/>
              </a:prstGeom>
              <a:blipFill rotWithShape="1">
                <a:blip r:embed="rId2"/>
                <a:stretch>
                  <a:fillRect l="-9" t="-52" r="12" b="9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4912557" y="2465173"/>
            <a:ext cx="314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by gradient descent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953427" y="4589656"/>
                <a:ext cx="44367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27" y="4589656"/>
                <a:ext cx="4436791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7" t="-119" r="8" b="-1586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4751917" y="5155479"/>
            <a:ext cx="3978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Is this statement correct?</a:t>
            </a:r>
            <a:endParaRPr lang="zh-TW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5029303" y="1236990"/>
            <a:ext cx="3828947" cy="2987766"/>
            <a:chOff x="114404" y="2251401"/>
            <a:chExt cx="5773763" cy="450532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3192" y="2251401"/>
              <a:ext cx="5514975" cy="450532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114404" y="4073176"/>
                  <a:ext cx="27988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5" name="文字方塊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04" y="4073176"/>
                  <a:ext cx="279885" cy="430887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1200863" y="6035957"/>
                  <a:ext cx="49321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863" y="6035957"/>
                  <a:ext cx="493212" cy="430887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4321258" y="6176963"/>
                  <a:ext cx="5014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1258" y="6176963"/>
                  <a:ext cx="501484" cy="430887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橢圓 7"/>
            <p:cNvSpPr/>
            <p:nvPr/>
          </p:nvSpPr>
          <p:spPr>
            <a:xfrm>
              <a:off x="2365886" y="3390296"/>
              <a:ext cx="171366" cy="17136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單箭頭接點 8"/>
            <p:cNvCxnSpPr/>
            <p:nvPr/>
          </p:nvCxnSpPr>
          <p:spPr>
            <a:xfrm flipH="1">
              <a:off x="4070548" y="4332706"/>
              <a:ext cx="123496" cy="3108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>
              <a:off x="2457119" y="4001294"/>
              <a:ext cx="40066" cy="28732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>
              <a:off x="2478009" y="4293789"/>
              <a:ext cx="37251" cy="25436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>
              <a:off x="2515260" y="4548150"/>
              <a:ext cx="68788" cy="2717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橢圓 12"/>
            <p:cNvSpPr/>
            <p:nvPr/>
          </p:nvSpPr>
          <p:spPr>
            <a:xfrm>
              <a:off x="4108671" y="4202936"/>
              <a:ext cx="171366" cy="17136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單箭頭接點 13"/>
            <p:cNvCxnSpPr/>
            <p:nvPr/>
          </p:nvCxnSpPr>
          <p:spPr>
            <a:xfrm>
              <a:off x="2436981" y="3514068"/>
              <a:ext cx="0" cy="4872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 flipH="1">
              <a:off x="3967720" y="4657575"/>
              <a:ext cx="102828" cy="1746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/>
            <p:nvPr/>
          </p:nvCxnSpPr>
          <p:spPr>
            <a:xfrm flipH="1">
              <a:off x="3881445" y="4815940"/>
              <a:ext cx="102828" cy="1746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直線接點 17"/>
          <p:cNvCxnSpPr/>
          <p:nvPr/>
        </p:nvCxnSpPr>
        <p:spPr>
          <a:xfrm>
            <a:off x="6477913" y="5374408"/>
            <a:ext cx="0" cy="72709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6146876" y="5057885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/>
          <p:cNvCxnSpPr/>
          <p:nvPr/>
        </p:nvCxnSpPr>
        <p:spPr>
          <a:xfrm>
            <a:off x="4542661" y="4350590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807793" y="4338888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1302267" y="3252668"/>
            <a:ext cx="0" cy="288006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1410326" y="6101501"/>
            <a:ext cx="67697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手繪多邊形 5"/>
          <p:cNvSpPr/>
          <p:nvPr/>
        </p:nvSpPr>
        <p:spPr>
          <a:xfrm>
            <a:off x="600808" y="2197717"/>
            <a:ext cx="7914542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-1" fmla="*/ 0 w 7754816"/>
              <a:gd name="connsiteY0-2" fmla="*/ 0 h 4208267"/>
              <a:gd name="connsiteX1-3" fmla="*/ 1019908 w 7754816"/>
              <a:gd name="connsiteY1-4" fmla="*/ 2356339 h 4208267"/>
              <a:gd name="connsiteX2-5" fmla="*/ 3499339 w 7754816"/>
              <a:gd name="connsiteY2-6" fmla="*/ 2760785 h 4208267"/>
              <a:gd name="connsiteX3-7" fmla="*/ 5732254 w 7754816"/>
              <a:gd name="connsiteY3-8" fmla="*/ 3511062 h 4208267"/>
              <a:gd name="connsiteX4-9" fmla="*/ 5820508 w 7754816"/>
              <a:gd name="connsiteY4-10" fmla="*/ 2602523 h 4208267"/>
              <a:gd name="connsiteX5-11" fmla="*/ 6664570 w 7754816"/>
              <a:gd name="connsiteY5-12" fmla="*/ 2391508 h 4208267"/>
              <a:gd name="connsiteX6-13" fmla="*/ 7561385 w 7754816"/>
              <a:gd name="connsiteY6-14" fmla="*/ 3991708 h 4208267"/>
              <a:gd name="connsiteX7-15" fmla="*/ 7754816 w 7754816"/>
              <a:gd name="connsiteY7-16" fmla="*/ 4149970 h 4208267"/>
              <a:gd name="connsiteX0-17" fmla="*/ 0 w 7754816"/>
              <a:gd name="connsiteY0-18" fmla="*/ 0 h 4208267"/>
              <a:gd name="connsiteX1-19" fmla="*/ 1019908 w 7754816"/>
              <a:gd name="connsiteY1-20" fmla="*/ 2356339 h 4208267"/>
              <a:gd name="connsiteX2-21" fmla="*/ 3499339 w 7754816"/>
              <a:gd name="connsiteY2-22" fmla="*/ 2760785 h 4208267"/>
              <a:gd name="connsiteX3-23" fmla="*/ 5732254 w 7754816"/>
              <a:gd name="connsiteY3-24" fmla="*/ 3511062 h 4208267"/>
              <a:gd name="connsiteX4-25" fmla="*/ 6289268 w 7754816"/>
              <a:gd name="connsiteY4-26" fmla="*/ 2754923 h 4208267"/>
              <a:gd name="connsiteX5-27" fmla="*/ 6664570 w 7754816"/>
              <a:gd name="connsiteY5-28" fmla="*/ 2391508 h 4208267"/>
              <a:gd name="connsiteX6-29" fmla="*/ 7561385 w 7754816"/>
              <a:gd name="connsiteY6-30" fmla="*/ 3991708 h 4208267"/>
              <a:gd name="connsiteX7-31" fmla="*/ 7754816 w 7754816"/>
              <a:gd name="connsiteY7-32" fmla="*/ 4149970 h 4208267"/>
              <a:gd name="connsiteX0-33" fmla="*/ 0 w 7754816"/>
              <a:gd name="connsiteY0-34" fmla="*/ 0 h 4208267"/>
              <a:gd name="connsiteX1-35" fmla="*/ 1019908 w 7754816"/>
              <a:gd name="connsiteY1-36" fmla="*/ 2356339 h 4208267"/>
              <a:gd name="connsiteX2-37" fmla="*/ 3941312 w 7754816"/>
              <a:gd name="connsiteY2-38" fmla="*/ 2760785 h 4208267"/>
              <a:gd name="connsiteX3-39" fmla="*/ 5732254 w 7754816"/>
              <a:gd name="connsiteY3-40" fmla="*/ 3511062 h 4208267"/>
              <a:gd name="connsiteX4-41" fmla="*/ 6289268 w 7754816"/>
              <a:gd name="connsiteY4-42" fmla="*/ 2754923 h 4208267"/>
              <a:gd name="connsiteX5-43" fmla="*/ 6664570 w 7754816"/>
              <a:gd name="connsiteY5-44" fmla="*/ 2391508 h 4208267"/>
              <a:gd name="connsiteX6-45" fmla="*/ 7561385 w 7754816"/>
              <a:gd name="connsiteY6-46" fmla="*/ 3991708 h 4208267"/>
              <a:gd name="connsiteX7-47" fmla="*/ 7754816 w 7754816"/>
              <a:gd name="connsiteY7-48" fmla="*/ 4149970 h 4208267"/>
              <a:gd name="connsiteX0-49" fmla="*/ 0 w 7754816"/>
              <a:gd name="connsiteY0-50" fmla="*/ 0 h 4208267"/>
              <a:gd name="connsiteX1-51" fmla="*/ 1019908 w 7754816"/>
              <a:gd name="connsiteY1-52" fmla="*/ 2356339 h 4208267"/>
              <a:gd name="connsiteX2-53" fmla="*/ 3941312 w 7754816"/>
              <a:gd name="connsiteY2-54" fmla="*/ 2760785 h 4208267"/>
              <a:gd name="connsiteX3-55" fmla="*/ 5732254 w 7754816"/>
              <a:gd name="connsiteY3-56" fmla="*/ 3511062 h 4208267"/>
              <a:gd name="connsiteX4-57" fmla="*/ 6289268 w 7754816"/>
              <a:gd name="connsiteY4-58" fmla="*/ 2754923 h 4208267"/>
              <a:gd name="connsiteX5-59" fmla="*/ 6664570 w 7754816"/>
              <a:gd name="connsiteY5-60" fmla="*/ 2391508 h 4208267"/>
              <a:gd name="connsiteX6-61" fmla="*/ 7561385 w 7754816"/>
              <a:gd name="connsiteY6-62" fmla="*/ 3991708 h 4208267"/>
              <a:gd name="connsiteX7-63" fmla="*/ 7754816 w 7754816"/>
              <a:gd name="connsiteY7-64" fmla="*/ 4149970 h 4208267"/>
              <a:gd name="connsiteX0-65" fmla="*/ 0 w 7754816"/>
              <a:gd name="connsiteY0-66" fmla="*/ 0 h 4208267"/>
              <a:gd name="connsiteX1-67" fmla="*/ 1314558 w 7754816"/>
              <a:gd name="connsiteY1-68" fmla="*/ 2225710 h 4208267"/>
              <a:gd name="connsiteX2-69" fmla="*/ 3941312 w 7754816"/>
              <a:gd name="connsiteY2-70" fmla="*/ 2760785 h 4208267"/>
              <a:gd name="connsiteX3-71" fmla="*/ 5732254 w 7754816"/>
              <a:gd name="connsiteY3-72" fmla="*/ 3511062 h 4208267"/>
              <a:gd name="connsiteX4-73" fmla="*/ 6289268 w 7754816"/>
              <a:gd name="connsiteY4-74" fmla="*/ 2754923 h 4208267"/>
              <a:gd name="connsiteX5-75" fmla="*/ 6664570 w 7754816"/>
              <a:gd name="connsiteY5-76" fmla="*/ 2391508 h 4208267"/>
              <a:gd name="connsiteX6-77" fmla="*/ 7561385 w 7754816"/>
              <a:gd name="connsiteY6-78" fmla="*/ 3991708 h 4208267"/>
              <a:gd name="connsiteX7-79" fmla="*/ 7754816 w 7754816"/>
              <a:gd name="connsiteY7-80" fmla="*/ 4149970 h 4208267"/>
              <a:gd name="connsiteX0-81" fmla="*/ 0 w 7754816"/>
              <a:gd name="connsiteY0-82" fmla="*/ 0 h 4208267"/>
              <a:gd name="connsiteX1-83" fmla="*/ 1314558 w 7754816"/>
              <a:gd name="connsiteY1-84" fmla="*/ 2225710 h 4208267"/>
              <a:gd name="connsiteX2-85" fmla="*/ 3767202 w 7754816"/>
              <a:gd name="connsiteY2-86" fmla="*/ 2717243 h 4208267"/>
              <a:gd name="connsiteX3-87" fmla="*/ 5732254 w 7754816"/>
              <a:gd name="connsiteY3-88" fmla="*/ 3511062 h 4208267"/>
              <a:gd name="connsiteX4-89" fmla="*/ 6289268 w 7754816"/>
              <a:gd name="connsiteY4-90" fmla="*/ 2754923 h 4208267"/>
              <a:gd name="connsiteX5-91" fmla="*/ 6664570 w 7754816"/>
              <a:gd name="connsiteY5-92" fmla="*/ 2391508 h 4208267"/>
              <a:gd name="connsiteX6-93" fmla="*/ 7561385 w 7754816"/>
              <a:gd name="connsiteY6-94" fmla="*/ 3991708 h 4208267"/>
              <a:gd name="connsiteX7-95" fmla="*/ 7754816 w 7754816"/>
              <a:gd name="connsiteY7-96" fmla="*/ 4149970 h 4208267"/>
              <a:gd name="connsiteX0-97" fmla="*/ 0 w 7754816"/>
              <a:gd name="connsiteY0-98" fmla="*/ 0 h 4208267"/>
              <a:gd name="connsiteX1-99" fmla="*/ 1314558 w 7754816"/>
              <a:gd name="connsiteY1-100" fmla="*/ 2225710 h 4208267"/>
              <a:gd name="connsiteX2-101" fmla="*/ 3767202 w 7754816"/>
              <a:gd name="connsiteY2-102" fmla="*/ 2717243 h 4208267"/>
              <a:gd name="connsiteX3-103" fmla="*/ 5732254 w 7754816"/>
              <a:gd name="connsiteY3-104" fmla="*/ 3511062 h 4208267"/>
              <a:gd name="connsiteX4-105" fmla="*/ 6289268 w 7754816"/>
              <a:gd name="connsiteY4-106" fmla="*/ 2754923 h 4208267"/>
              <a:gd name="connsiteX5-107" fmla="*/ 6664570 w 7754816"/>
              <a:gd name="connsiteY5-108" fmla="*/ 2391508 h 4208267"/>
              <a:gd name="connsiteX6-109" fmla="*/ 7561385 w 7754816"/>
              <a:gd name="connsiteY6-110" fmla="*/ 3991708 h 4208267"/>
              <a:gd name="connsiteX7-111" fmla="*/ 7754816 w 7754816"/>
              <a:gd name="connsiteY7-112" fmla="*/ 4149970 h 4208267"/>
              <a:gd name="connsiteX0-113" fmla="*/ 0 w 7754816"/>
              <a:gd name="connsiteY0-114" fmla="*/ 0 h 4208267"/>
              <a:gd name="connsiteX1-115" fmla="*/ 1314558 w 7754816"/>
              <a:gd name="connsiteY1-116" fmla="*/ 2225710 h 4208267"/>
              <a:gd name="connsiteX2-117" fmla="*/ 3823199 w 7754816"/>
              <a:gd name="connsiteY2-118" fmla="*/ 2698193 h 4208267"/>
              <a:gd name="connsiteX3-119" fmla="*/ 5732254 w 7754816"/>
              <a:gd name="connsiteY3-120" fmla="*/ 3511062 h 4208267"/>
              <a:gd name="connsiteX4-121" fmla="*/ 6289268 w 7754816"/>
              <a:gd name="connsiteY4-122" fmla="*/ 2754923 h 4208267"/>
              <a:gd name="connsiteX5-123" fmla="*/ 6664570 w 7754816"/>
              <a:gd name="connsiteY5-124" fmla="*/ 2391508 h 4208267"/>
              <a:gd name="connsiteX6-125" fmla="*/ 7561385 w 7754816"/>
              <a:gd name="connsiteY6-126" fmla="*/ 3991708 h 4208267"/>
              <a:gd name="connsiteX7-127" fmla="*/ 7754816 w 7754816"/>
              <a:gd name="connsiteY7-128" fmla="*/ 4149970 h 42082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4226139" y="4260692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/>
          <p:nvPr/>
        </p:nvCxnSpPr>
        <p:spPr>
          <a:xfrm>
            <a:off x="411175" y="6243213"/>
            <a:ext cx="84280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829407" y="2089571"/>
            <a:ext cx="0" cy="43628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19109" y="2031061"/>
            <a:ext cx="96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Loss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944774" y="6314703"/>
            <a:ext cx="519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The value of the parameter w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172329" y="2144145"/>
            <a:ext cx="2261840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Very slow at the </a:t>
            </a:r>
            <a:r>
              <a:rPr lang="en-US" altLang="zh-TW" sz="2800" b="1" dirty="0"/>
              <a:t>plateau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564734" y="4152961"/>
            <a:ext cx="335024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Stuck at local minima</a:t>
            </a:r>
            <a:endParaRPr lang="zh-TW" altLang="en-US" sz="2800" dirty="0"/>
          </a:p>
        </p:txBody>
      </p:sp>
      <p:sp>
        <p:nvSpPr>
          <p:cNvPr id="32" name="橢圓 31"/>
          <p:cNvSpPr/>
          <p:nvPr/>
        </p:nvSpPr>
        <p:spPr>
          <a:xfrm>
            <a:off x="1009470" y="2936145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字方塊 32"/>
              <p:cNvSpPr txBox="1"/>
              <p:nvPr/>
            </p:nvSpPr>
            <p:spPr>
              <a:xfrm>
                <a:off x="6595509" y="5298470"/>
                <a:ext cx="1288691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  <a:p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509" y="5298470"/>
                <a:ext cx="1288691" cy="822469"/>
              </a:xfrm>
              <a:prstGeom prst="rect">
                <a:avLst/>
              </a:prstGeom>
              <a:blipFill rotWithShape="1">
                <a:blip r:embed="rId5"/>
                <a:stretch>
                  <a:fillRect l="-524" t="-776" r="-490" b="-17119"/>
                </a:stretch>
              </a:blip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橢圓 33"/>
          <p:cNvSpPr/>
          <p:nvPr/>
        </p:nvSpPr>
        <p:spPr>
          <a:xfrm>
            <a:off x="2491270" y="4135495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3694876" y="3035988"/>
            <a:ext cx="2054927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Stuck at saddle point</a:t>
            </a:r>
            <a:endParaRPr lang="zh-TW" altLang="en-US" sz="2800" dirty="0"/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6599613" y="4715354"/>
            <a:ext cx="208151" cy="46408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endCxn id="35" idx="2"/>
          </p:cNvCxnSpPr>
          <p:nvPr/>
        </p:nvCxnSpPr>
        <p:spPr>
          <a:xfrm flipV="1">
            <a:off x="4602995" y="3990095"/>
            <a:ext cx="119345" cy="34750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endCxn id="30" idx="2"/>
          </p:cNvCxnSpPr>
          <p:nvPr/>
        </p:nvCxnSpPr>
        <p:spPr>
          <a:xfrm flipV="1">
            <a:off x="2960548" y="3098252"/>
            <a:ext cx="342701" cy="102739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/>
              <p:cNvSpPr txBox="1"/>
              <p:nvPr/>
            </p:nvSpPr>
            <p:spPr>
              <a:xfrm>
                <a:off x="4646290" y="5290734"/>
                <a:ext cx="1292685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  <a:p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290" y="5290734"/>
                <a:ext cx="1292685" cy="822469"/>
              </a:xfrm>
              <a:prstGeom prst="rect">
                <a:avLst/>
              </a:prstGeom>
              <a:blipFill rotWithShape="1">
                <a:blip r:embed="rId6"/>
                <a:stretch>
                  <a:fillRect l="-540" t="-839" r="-456" b="-17056"/>
                </a:stretch>
              </a:blip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字方塊 39"/>
              <p:cNvSpPr txBox="1"/>
              <p:nvPr/>
            </p:nvSpPr>
            <p:spPr>
              <a:xfrm>
                <a:off x="2873504" y="5298345"/>
                <a:ext cx="1303192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  <a:p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504" y="5298345"/>
                <a:ext cx="1303192" cy="822469"/>
              </a:xfrm>
              <a:prstGeom prst="rect">
                <a:avLst/>
              </a:prstGeom>
              <a:blipFill rotWithShape="1">
                <a:blip r:embed="rId7"/>
                <a:stretch>
                  <a:fillRect l="-497" t="-838" r="-464" b="-17057"/>
                </a:stretch>
              </a:blip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橢圓 40"/>
          <p:cNvSpPr/>
          <p:nvPr/>
        </p:nvSpPr>
        <p:spPr>
          <a:xfrm>
            <a:off x="1194209" y="6135154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2706137" y="6129455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4434603" y="6105007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6375848" y="6113203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9" grpId="0" animBg="1"/>
      <p:bldP spid="40" grpId="0" animBg="1"/>
      <p:bldP spid="42" grpId="0" animBg="1"/>
      <p:bldP spid="43" grpId="0" animBg="1"/>
      <p:bldP spid="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Formulation of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839932" y="2561457"/>
                <a:ext cx="4963667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32" y="2561457"/>
                <a:ext cx="4963667" cy="1130631"/>
              </a:xfrm>
              <a:prstGeom prst="rect">
                <a:avLst/>
              </a:prstGeom>
              <a:blipFill rotWithShape="1">
                <a:blip r:embed="rId2"/>
                <a:stretch>
                  <a:fillRect l="-7" t="-44" r="4" b="1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808321" y="4057288"/>
                <a:ext cx="1106329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321" y="4057288"/>
                <a:ext cx="1106329" cy="794576"/>
              </a:xfrm>
              <a:prstGeom prst="rect">
                <a:avLst/>
              </a:prstGeom>
              <a:blipFill rotWithShape="1">
                <a:blip r:embed="rId3"/>
                <a:stretch>
                  <a:fillRect l="-43" t="-34" b="5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1839932" y="5439917"/>
                <a:ext cx="1043106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32" y="5439917"/>
                <a:ext cx="1043106" cy="794576"/>
              </a:xfrm>
              <a:prstGeom prst="rect">
                <a:avLst/>
              </a:prstGeom>
              <a:blipFill rotWithShape="1">
                <a:blip r:embed="rId4"/>
                <a:stretch>
                  <a:fillRect l="-32" t="-64" r="13" b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2741781" y="3887984"/>
                <a:ext cx="4680832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𝑐𝑝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𝑐𝑝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781" y="3887984"/>
                <a:ext cx="4680832" cy="1130631"/>
              </a:xfrm>
              <a:prstGeom prst="rect">
                <a:avLst/>
              </a:prstGeom>
              <a:blipFill rotWithShape="1">
                <a:blip r:embed="rId5"/>
                <a:stretch>
                  <a:fillRect l="-10" t="-45" r="2" b="1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橢圓 4"/>
          <p:cNvSpPr/>
          <p:nvPr/>
        </p:nvSpPr>
        <p:spPr>
          <a:xfrm>
            <a:off x="6370320" y="2729635"/>
            <a:ext cx="402799" cy="3352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: 圖案 5"/>
          <p:cNvSpPr/>
          <p:nvPr/>
        </p:nvSpPr>
        <p:spPr>
          <a:xfrm>
            <a:off x="3779520" y="2661022"/>
            <a:ext cx="2621280" cy="341258"/>
          </a:xfrm>
          <a:custGeom>
            <a:avLst/>
            <a:gdLst>
              <a:gd name="connsiteX0" fmla="*/ 2621280 w 2621280"/>
              <a:gd name="connsiteY0" fmla="*/ 158378 h 341258"/>
              <a:gd name="connsiteX1" fmla="*/ 1767840 w 2621280"/>
              <a:gd name="connsiteY1" fmla="*/ 5978 h 341258"/>
              <a:gd name="connsiteX2" fmla="*/ 0 w 2621280"/>
              <a:gd name="connsiteY2" fmla="*/ 341258 h 34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1280" h="341258">
                <a:moveTo>
                  <a:pt x="2621280" y="158378"/>
                </a:moveTo>
                <a:cubicBezTo>
                  <a:pt x="2413000" y="66938"/>
                  <a:pt x="2204720" y="-24502"/>
                  <a:pt x="1767840" y="5978"/>
                </a:cubicBezTo>
                <a:cubicBezTo>
                  <a:pt x="1330960" y="36458"/>
                  <a:pt x="665480" y="188858"/>
                  <a:pt x="0" y="341258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263640" y="4001294"/>
            <a:ext cx="1158973" cy="961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/>
          <p:nvPr/>
        </p:nvCxnSpPr>
        <p:spPr>
          <a:xfrm>
            <a:off x="5288280" y="3383280"/>
            <a:ext cx="102108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5" grpId="0" animBg="1"/>
      <p:bldP spid="6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>
            <a:spLocks noGrp="1"/>
          </p:cNvSpPr>
          <p:nvPr>
            <p:ph type="title"/>
          </p:nvPr>
        </p:nvSpPr>
        <p:spPr>
          <a:xfrm>
            <a:off x="0" y="857250"/>
            <a:ext cx="9144000" cy="99417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Slide credits</a:t>
            </a:r>
            <a:endParaRPr dirty="0"/>
          </a:p>
        </p:txBody>
      </p:sp>
      <p:sp>
        <p:nvSpPr>
          <p:cNvPr id="4" name="Shape 667"/>
          <p:cNvSpPr txBox="1"/>
          <p:nvPr/>
        </p:nvSpPr>
        <p:spPr>
          <a:xfrm>
            <a:off x="379829" y="2034146"/>
            <a:ext cx="8384344" cy="278970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42620"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Most of these slides were adapted from:</a:t>
            </a: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defTabSz="642620"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5" indent="-257175" defTabSz="64262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Hung-</a:t>
            </a:r>
            <a:r>
              <a:rPr lang="en-US" sz="1800" dirty="0" err="1">
                <a:solidFill>
                  <a:srgbClr val="000000"/>
                </a:solidFill>
                <a:latin typeface="Helvetica Light"/>
                <a:sym typeface="Helvetica Light"/>
              </a:rPr>
              <a:t>yi</a:t>
            </a: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 Lee (National Taiwan University)</a:t>
            </a: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5" indent="-257175" defTabSz="642620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5" indent="-257175" defTabSz="64262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Kris </a:t>
            </a:r>
            <a:r>
              <a:rPr lang="en-US" sz="1800" dirty="0" err="1">
                <a:solidFill>
                  <a:srgbClr val="000000"/>
                </a:solidFill>
                <a:latin typeface="Helvetica Light"/>
                <a:sym typeface="Helvetica Light"/>
              </a:rPr>
              <a:t>Kitani</a:t>
            </a: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 (Carnegie Mellon University).</a:t>
            </a: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5" indent="-257175" defTabSz="642620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5" indent="-257175" defTabSz="64262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Noah Snavely (Cornell University).</a:t>
            </a: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5" indent="-257175" defTabSz="642620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</a:endParaRPr>
          </a:p>
          <a:p>
            <a:pPr marL="257175" indent="-257175" defTabSz="64262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Fei-Fei Li (Stanford University).</a:t>
            </a: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Formulation of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839932" y="2561457"/>
                <a:ext cx="4963667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32" y="2561457"/>
                <a:ext cx="4963667" cy="1130631"/>
              </a:xfrm>
              <a:prstGeom prst="rect">
                <a:avLst/>
              </a:prstGeom>
              <a:blipFill rotWithShape="1">
                <a:blip r:embed="rId2"/>
                <a:stretch>
                  <a:fillRect l="-7" t="-44" r="4" b="1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808321" y="4057288"/>
                <a:ext cx="1106329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321" y="4057288"/>
                <a:ext cx="1106329" cy="794576"/>
              </a:xfrm>
              <a:prstGeom prst="rect">
                <a:avLst/>
              </a:prstGeom>
              <a:blipFill rotWithShape="1">
                <a:blip r:embed="rId3"/>
                <a:stretch>
                  <a:fillRect l="-43" t="-34" b="5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1839932" y="5439917"/>
                <a:ext cx="1043106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32" y="5439917"/>
                <a:ext cx="1043106" cy="794576"/>
              </a:xfrm>
              <a:prstGeom prst="rect">
                <a:avLst/>
              </a:prstGeom>
              <a:blipFill rotWithShape="1">
                <a:blip r:embed="rId4"/>
                <a:stretch>
                  <a:fillRect l="-32" t="-64" r="13" b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2741781" y="3887984"/>
                <a:ext cx="4680832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𝑐𝑝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𝑐𝑝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781" y="3887984"/>
                <a:ext cx="4680832" cy="1130631"/>
              </a:xfrm>
              <a:prstGeom prst="rect">
                <a:avLst/>
              </a:prstGeom>
              <a:blipFill rotWithShape="1">
                <a:blip r:embed="rId5"/>
                <a:stretch>
                  <a:fillRect l="-10" t="-45" r="2" b="1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2741781" y="5317943"/>
                <a:ext cx="4398833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Sup>
                                    <m:sSub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𝑐𝑝</m:t>
                                      </m:r>
                                    </m:sub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781" y="5317943"/>
                <a:ext cx="4398833" cy="1130631"/>
              </a:xfrm>
              <a:prstGeom prst="rect">
                <a:avLst/>
              </a:prstGeom>
              <a:blipFill rotWithShape="1">
                <a:blip r:embed="rId6"/>
                <a:stretch>
                  <a:fillRect l="-11" t="-40" r="1" b="1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橢圓 10"/>
          <p:cNvSpPr/>
          <p:nvPr/>
        </p:nvSpPr>
        <p:spPr>
          <a:xfrm>
            <a:off x="6370320" y="2729635"/>
            <a:ext cx="402799" cy="3352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: 圖案 11"/>
          <p:cNvSpPr/>
          <p:nvPr/>
        </p:nvSpPr>
        <p:spPr>
          <a:xfrm>
            <a:off x="3779520" y="2661022"/>
            <a:ext cx="2621280" cy="341258"/>
          </a:xfrm>
          <a:custGeom>
            <a:avLst/>
            <a:gdLst>
              <a:gd name="connsiteX0" fmla="*/ 2621280 w 2621280"/>
              <a:gd name="connsiteY0" fmla="*/ 158378 h 341258"/>
              <a:gd name="connsiteX1" fmla="*/ 1767840 w 2621280"/>
              <a:gd name="connsiteY1" fmla="*/ 5978 h 341258"/>
              <a:gd name="connsiteX2" fmla="*/ 0 w 2621280"/>
              <a:gd name="connsiteY2" fmla="*/ 341258 h 341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1280" h="341258">
                <a:moveTo>
                  <a:pt x="2621280" y="158378"/>
                </a:moveTo>
                <a:cubicBezTo>
                  <a:pt x="2413000" y="66938"/>
                  <a:pt x="2204720" y="-24502"/>
                  <a:pt x="1767840" y="5978"/>
                </a:cubicBezTo>
                <a:cubicBezTo>
                  <a:pt x="1330960" y="36458"/>
                  <a:pt x="665480" y="188858"/>
                  <a:pt x="0" y="341258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4739640" y="3398520"/>
            <a:ext cx="3048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370320" y="5560540"/>
            <a:ext cx="1158973" cy="961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How’s the results?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476546" y="2152354"/>
                <a:ext cx="2150246" cy="52322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err="1"/>
                  <a:t>x</a:t>
                </a:r>
                <a:r>
                  <a:rPr lang="en-US" altLang="zh-TW" sz="2800" baseline="-25000" dirty="0" err="1"/>
                  <a:t>cp</a:t>
                </a:r>
                <a:endParaRPr lang="zh-TW" altLang="en-US" sz="2800" baseline="300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46" y="2152354"/>
                <a:ext cx="2150246" cy="523220"/>
              </a:xfrm>
              <a:prstGeom prst="rect">
                <a:avLst/>
              </a:prstGeom>
              <a:blipFill rotWithShape="1">
                <a:blip r:embed="rId1"/>
                <a:stretch>
                  <a:fillRect l="-309" t="-1278" r="-275" b="-99215"/>
                </a:stretch>
              </a:blip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461609" y="2823068"/>
            <a:ext cx="1701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 = -188.4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3772" y="3402083"/>
            <a:ext cx="154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 = 2.7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84857" y="3944064"/>
            <a:ext cx="2324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on Training Data </a:t>
            </a:r>
            <a:endParaRPr lang="en-US" altLang="zh-TW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701" y="2281958"/>
            <a:ext cx="6288495" cy="423353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572000" y="1931989"/>
            <a:ext cx="2926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Training Data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7659189" y="2695036"/>
                <a:ext cx="373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189" y="2695036"/>
                <a:ext cx="37369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1" t="-26" r="-6252" b="-1602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6138920" y="4339073"/>
                <a:ext cx="3802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920" y="4339073"/>
                <a:ext cx="38029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99" t="-32" r="-5262" b="-1602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接點 12"/>
          <p:cNvCxnSpPr/>
          <p:nvPr/>
        </p:nvCxnSpPr>
        <p:spPr>
          <a:xfrm>
            <a:off x="8067675" y="2715528"/>
            <a:ext cx="0" cy="26161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069330" y="4464089"/>
            <a:ext cx="0" cy="11930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060604" y="5239882"/>
            <a:ext cx="1019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= 31.9 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384857" y="4852630"/>
                <a:ext cx="1785040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57" y="4852630"/>
                <a:ext cx="1785040" cy="1130631"/>
              </a:xfrm>
              <a:prstGeom prst="rect">
                <a:avLst/>
              </a:prstGeom>
              <a:blipFill rotWithShape="1">
                <a:blip r:embed="rId5"/>
                <a:stretch>
                  <a:fillRect l="-3" t="-53" r="6" b="2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9" grpId="0"/>
      <p:bldP spid="10" grpId="0"/>
      <p:bldP spid="11" grpId="0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How’s the results? </a:t>
            </a:r>
            <a:br>
              <a:rPr lang="en-US" altLang="zh-TW" dirty="0"/>
            </a:br>
            <a:r>
              <a:rPr lang="en-US" altLang="zh-TW" dirty="0"/>
              <a:t>- Generalization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476546" y="2152354"/>
                <a:ext cx="2150246" cy="52322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err="1"/>
                  <a:t>x</a:t>
                </a:r>
                <a:r>
                  <a:rPr lang="en-US" altLang="zh-TW" sz="2800" baseline="-25000" dirty="0" err="1"/>
                  <a:t>cp</a:t>
                </a:r>
                <a:endParaRPr lang="zh-TW" altLang="en-US" sz="2800" baseline="300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46" y="2152354"/>
                <a:ext cx="2150246" cy="523220"/>
              </a:xfrm>
              <a:prstGeom prst="rect">
                <a:avLst/>
              </a:prstGeom>
              <a:blipFill rotWithShape="1">
                <a:blip r:embed="rId1"/>
                <a:stretch>
                  <a:fillRect l="-309" t="-1278" r="-275" b="-99215"/>
                </a:stretch>
              </a:blip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461609" y="2823068"/>
            <a:ext cx="1701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 = -188.4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3772" y="3402083"/>
            <a:ext cx="154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 = 2.7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84857" y="3928824"/>
            <a:ext cx="2324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on Testing Data </a:t>
            </a:r>
            <a:endParaRPr lang="en-US" altLang="zh-TW" sz="2400" dirty="0"/>
          </a:p>
        </p:txBody>
      </p:sp>
      <p:sp>
        <p:nvSpPr>
          <p:cNvPr id="17" name="矩形 16"/>
          <p:cNvSpPr/>
          <p:nvPr/>
        </p:nvSpPr>
        <p:spPr>
          <a:xfrm>
            <a:off x="1990635" y="5199488"/>
            <a:ext cx="1019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= 35.0 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384857" y="4837390"/>
                <a:ext cx="1785040" cy="1130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57" y="4837390"/>
                <a:ext cx="1785040" cy="1130631"/>
              </a:xfrm>
              <a:prstGeom prst="rect">
                <a:avLst/>
              </a:prstGeom>
              <a:blipFill rotWithShape="1">
                <a:blip r:embed="rId2"/>
                <a:stretch>
                  <a:fillRect l="-3" t="-53" r="6" b="2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5297364" y="305694"/>
            <a:ext cx="3494944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What we really care about is the error on new data (testing data)</a:t>
            </a:r>
            <a:endParaRPr lang="zh-TW" altLang="en-US" sz="2800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864" y="1952280"/>
            <a:ext cx="6443575" cy="4337934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685447" y="1952299"/>
            <a:ext cx="5106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Another 10 </a:t>
            </a:r>
            <a:r>
              <a:rPr lang="en-US" altLang="zh-TW" sz="2400" dirty="0" err="1"/>
              <a:t>pokemons</a:t>
            </a:r>
            <a:r>
              <a:rPr lang="en-US" altLang="zh-TW" sz="2400" dirty="0"/>
              <a:t> as testing data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987788" y="2971196"/>
            <a:ext cx="2186325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How can we do better?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52450" y="5459209"/>
            <a:ext cx="2684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&gt; Average Error on Training Data (31.9) </a:t>
            </a:r>
            <a:endParaRPr lang="en-US" altLang="zh-TW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8" grpId="0"/>
      <p:bldP spid="3" grpId="0" animBg="1"/>
      <p:bldP spid="12" grpId="0"/>
      <p:bldP spid="19" grpId="0" animBg="1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9654" y="280205"/>
            <a:ext cx="3833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Selecting another Model</a:t>
            </a:r>
            <a:endParaRPr lang="zh-TW" altLang="en-US" sz="2800" b="1" i="1" u="sng" dirty="0"/>
          </a:p>
        </p:txBody>
      </p:sp>
      <p:sp>
        <p:nvSpPr>
          <p:cNvPr id="10" name="矩形 9"/>
          <p:cNvSpPr/>
          <p:nvPr/>
        </p:nvSpPr>
        <p:spPr>
          <a:xfrm>
            <a:off x="273625" y="4425470"/>
            <a:ext cx="1339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Testing:</a:t>
            </a:r>
            <a:endParaRPr lang="zh-TW" altLang="en-US" sz="2800" b="1" i="1" u="sng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94480" y="5079691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18.4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344298" y="1262907"/>
                <a:ext cx="3344366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98" y="1262907"/>
                <a:ext cx="3344366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94" t="-1490" r="-172" b="-94926"/>
                </a:stretch>
              </a:blip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/>
          <p:cNvSpPr txBox="1"/>
          <p:nvPr/>
        </p:nvSpPr>
        <p:spPr>
          <a:xfrm>
            <a:off x="477283" y="3760075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15.4 </a:t>
            </a:r>
            <a:endParaRPr lang="zh-TW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277993" y="2209845"/>
            <a:ext cx="22672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Best Function </a:t>
            </a:r>
            <a:endParaRPr lang="zh-TW" altLang="en-US" sz="2800" b="1" i="1" u="sng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77285" y="2826142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 = -10.3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77283" y="3264446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= 1.0, 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= 2.7 x 10</a:t>
            </a:r>
            <a:r>
              <a:rPr lang="en-US" altLang="zh-TW" sz="2400" baseline="30000" dirty="0"/>
              <a:t>-3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494480" y="5638052"/>
            <a:ext cx="2978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Better! Could it be even better?</a:t>
            </a:r>
            <a:endParaRPr lang="zh-TW" altLang="en-US" sz="2400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307" y="0"/>
            <a:ext cx="5170078" cy="3480593"/>
          </a:xfrm>
          <a:prstGeom prst="rect">
            <a:avLst/>
          </a:prstGeom>
        </p:spPr>
      </p:pic>
      <p:pic>
        <p:nvPicPr>
          <p:cNvPr id="20" name="內容版面配置區 1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307" y="3404309"/>
            <a:ext cx="5170078" cy="3480593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 animBg="1"/>
      <p:bldP spid="15" grpId="0"/>
      <p:bldP spid="16" grpId="0"/>
      <p:bldP spid="17" grpId="0"/>
      <p:bldP spid="18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9654" y="280205"/>
            <a:ext cx="3833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Selecting another Model</a:t>
            </a:r>
            <a:endParaRPr lang="zh-TW" altLang="en-US" sz="2800" b="1" i="1" u="sng" dirty="0"/>
          </a:p>
        </p:txBody>
      </p:sp>
      <p:sp>
        <p:nvSpPr>
          <p:cNvPr id="5" name="矩形 4"/>
          <p:cNvSpPr/>
          <p:nvPr/>
        </p:nvSpPr>
        <p:spPr>
          <a:xfrm>
            <a:off x="273625" y="4425470"/>
            <a:ext cx="1339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Testing:</a:t>
            </a:r>
            <a:endParaRPr lang="zh-TW" altLang="en-US" sz="2800" b="1" i="1" u="sng" dirty="0"/>
          </a:p>
        </p:txBody>
      </p:sp>
      <p:sp>
        <p:nvSpPr>
          <p:cNvPr id="6" name="文字方塊 5"/>
          <p:cNvSpPr txBox="1"/>
          <p:nvPr/>
        </p:nvSpPr>
        <p:spPr>
          <a:xfrm>
            <a:off x="492523" y="4969986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18.1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94479" y="3949863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15.3 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77993" y="2209845"/>
            <a:ext cx="22672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Best Function </a:t>
            </a:r>
            <a:endParaRPr lang="zh-TW" altLang="en-US" sz="2800" b="1" i="1" u="sng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92523" y="2752099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 = 6.4, 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= 0.66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94479" y="3158116"/>
            <a:ext cx="3236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= 4.3 x 10</a:t>
            </a:r>
            <a:r>
              <a:rPr lang="en-US" altLang="zh-TW" sz="2400" baseline="30000" dirty="0"/>
              <a:t>-3</a:t>
            </a:r>
            <a:r>
              <a:rPr lang="en-US" altLang="zh-TW" sz="2400" dirty="0"/>
              <a:t> </a:t>
            </a:r>
            <a:endParaRPr lang="en-US" altLang="zh-TW" sz="2400" dirty="0"/>
          </a:p>
          <a:p>
            <a:r>
              <a:rPr lang="en-US" altLang="zh-TW" sz="2400" dirty="0"/>
              <a:t>w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 = -1.8 x 10</a:t>
            </a:r>
            <a:r>
              <a:rPr lang="en-US" altLang="zh-TW" sz="2400" baseline="30000" dirty="0"/>
              <a:t>-6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345264" y="5473123"/>
            <a:ext cx="2505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Slightly better. </a:t>
            </a:r>
            <a:endParaRPr lang="en-US" altLang="zh-TW" sz="2400" dirty="0"/>
          </a:p>
          <a:p>
            <a:r>
              <a:rPr lang="en-US" altLang="zh-TW" sz="2400" dirty="0"/>
              <a:t>How about more complex model?</a:t>
            </a:r>
            <a:endParaRPr lang="zh-TW" altLang="en-US" sz="2400" dirty="0"/>
          </a:p>
        </p:txBody>
      </p:sp>
      <p:pic>
        <p:nvPicPr>
          <p:cNvPr id="13" name="內容版面配置區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819" y="3442538"/>
            <a:ext cx="5170078" cy="3480593"/>
          </a:xfr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819" y="-38055"/>
            <a:ext cx="5170078" cy="34805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369786" y="1149773"/>
                <a:ext cx="3344366" cy="8309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  <a:endParaRPr lang="en-US" altLang="zh-TW" sz="2400" baseline="30000" dirty="0"/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</a:t>
                </a:r>
                <a:endParaRPr lang="zh-TW" altLang="en-US" sz="2400" baseline="30000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86" y="1149773"/>
                <a:ext cx="3344366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96" t="-815" r="-189" b="-59884"/>
                </a:stretch>
              </a:blip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2" grpId="0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9654" y="280205"/>
            <a:ext cx="3833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Selecting another Model</a:t>
            </a:r>
            <a:endParaRPr lang="zh-TW" altLang="en-US" sz="2800" b="1" i="1" u="sng" dirty="0"/>
          </a:p>
        </p:txBody>
      </p:sp>
      <p:sp>
        <p:nvSpPr>
          <p:cNvPr id="5" name="矩形 4"/>
          <p:cNvSpPr/>
          <p:nvPr/>
        </p:nvSpPr>
        <p:spPr>
          <a:xfrm>
            <a:off x="273625" y="4108046"/>
            <a:ext cx="1339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Testing:</a:t>
            </a:r>
            <a:endParaRPr lang="zh-TW" altLang="en-US" sz="2800" b="1" i="1" u="sng" dirty="0"/>
          </a:p>
        </p:txBody>
      </p:sp>
      <p:sp>
        <p:nvSpPr>
          <p:cNvPr id="6" name="文字方塊 5"/>
          <p:cNvSpPr txBox="1"/>
          <p:nvPr/>
        </p:nvSpPr>
        <p:spPr>
          <a:xfrm>
            <a:off x="740837" y="4844077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28.8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83687" y="3410924"/>
            <a:ext cx="2858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Average Error = 14.9 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73625" y="2608880"/>
            <a:ext cx="22672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Best Function </a:t>
            </a:r>
            <a:endParaRPr lang="zh-TW" altLang="en-US" sz="2800" b="1" i="1" u="sng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37908" y="5446233"/>
            <a:ext cx="2978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results become worse ...</a:t>
            </a:r>
            <a:endParaRPr lang="zh-TW" altLang="en-US" sz="2400" dirty="0"/>
          </a:p>
        </p:txBody>
      </p:sp>
      <p:pic>
        <p:nvPicPr>
          <p:cNvPr id="15" name="內容版面配置區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796" y="3377407"/>
            <a:ext cx="5170078" cy="348059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796" y="-5734"/>
            <a:ext cx="5170078" cy="34805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369786" y="1149773"/>
                <a:ext cx="3344366" cy="8309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  <a:endParaRPr lang="en-US" altLang="zh-TW" sz="2400" baseline="30000" dirty="0"/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4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4</a:t>
                </a:r>
                <a:endParaRPr lang="zh-TW" altLang="en-US" sz="2400" baseline="30000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86" y="1149773"/>
                <a:ext cx="3344366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96" t="-815" r="-189" b="-59884"/>
                </a:stretch>
              </a:blip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2" grpId="0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9654" y="280205"/>
            <a:ext cx="3833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Selecting another Model</a:t>
            </a:r>
            <a:endParaRPr lang="zh-TW" altLang="en-US" sz="2800" b="1" i="1" u="sng" dirty="0"/>
          </a:p>
        </p:txBody>
      </p:sp>
      <p:sp>
        <p:nvSpPr>
          <p:cNvPr id="5" name="矩形 4"/>
          <p:cNvSpPr/>
          <p:nvPr/>
        </p:nvSpPr>
        <p:spPr>
          <a:xfrm>
            <a:off x="268738" y="4452412"/>
            <a:ext cx="1339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Testing:</a:t>
            </a:r>
            <a:endParaRPr lang="zh-TW" altLang="en-US" sz="2800" b="1" i="1" u="sng" dirty="0"/>
          </a:p>
        </p:txBody>
      </p:sp>
      <p:sp>
        <p:nvSpPr>
          <p:cNvPr id="6" name="文字方塊 5"/>
          <p:cNvSpPr txBox="1"/>
          <p:nvPr/>
        </p:nvSpPr>
        <p:spPr>
          <a:xfrm>
            <a:off x="735950" y="5188443"/>
            <a:ext cx="323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232.1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78800" y="3755290"/>
            <a:ext cx="2858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Average Error = 12.8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68738" y="3045033"/>
            <a:ext cx="22672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Best Function </a:t>
            </a:r>
            <a:endParaRPr lang="zh-TW" altLang="en-US" sz="2800" b="1" i="1" u="sng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78800" y="5877451"/>
            <a:ext cx="2978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The results are so bad.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11" name="內容版面配置區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922" y="3476970"/>
            <a:ext cx="5170078" cy="3480593"/>
          </a:xfr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922" y="0"/>
            <a:ext cx="5170078" cy="34805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369786" y="1149773"/>
                <a:ext cx="3344366" cy="120032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  <a:endParaRPr lang="en-US" altLang="zh-TW" sz="2400" baseline="30000" dirty="0"/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4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4</a:t>
                </a:r>
                <a:endParaRPr lang="en-US" altLang="zh-TW" sz="2400" baseline="30000" dirty="0"/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5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5</a:t>
                </a:r>
                <a:endParaRPr lang="zh-TW" altLang="en-US" sz="2400" baseline="30000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86" y="1149773"/>
                <a:ext cx="3344366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196" t="-564" r="-189" b="-46398"/>
                </a:stretch>
              </a:blip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2" grpId="0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橢圓 19"/>
          <p:cNvSpPr/>
          <p:nvPr/>
        </p:nvSpPr>
        <p:spPr>
          <a:xfrm>
            <a:off x="4716528" y="3562600"/>
            <a:ext cx="4034859" cy="16499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620379" y="3827052"/>
            <a:ext cx="2227159" cy="112107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Selection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811530" y="2449357"/>
                <a:ext cx="3344366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" y="2449357"/>
                <a:ext cx="3344366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209" t="-1411" r="-176" b="-95005"/>
                </a:stretch>
              </a:blip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811530" y="3088942"/>
                <a:ext cx="3344366" cy="83099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  <a:endParaRPr lang="en-US" altLang="zh-TW" sz="2400" baseline="30000" dirty="0"/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</a:t>
                </a:r>
                <a:endParaRPr lang="zh-TW" altLang="en-US" sz="2400" baseline="30000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" y="3088942"/>
                <a:ext cx="3344366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90" t="-800" r="-176" b="-59899"/>
                </a:stretch>
              </a:blip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811530" y="4097859"/>
                <a:ext cx="3344366" cy="83099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  <a:endParaRPr lang="en-US" altLang="zh-TW" sz="2400" baseline="30000" dirty="0"/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4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4</a:t>
                </a:r>
                <a:endParaRPr lang="zh-TW" altLang="en-US" sz="2400" baseline="30000" dirty="0"/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" y="4097859"/>
                <a:ext cx="3344366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90" t="-789" r="-176" b="-59910"/>
                </a:stretch>
              </a:blip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811530" y="1808413"/>
                <a:ext cx="3344366" cy="46166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baseline="30000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" y="1808413"/>
                <a:ext cx="334436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09" t="-6588" r="-176" b="-1248"/>
                </a:stretch>
              </a:blip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811530" y="5106776"/>
                <a:ext cx="3344366" cy="120032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  <a:endParaRPr lang="en-US" altLang="zh-TW" sz="2400" baseline="30000" dirty="0"/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4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4</a:t>
                </a:r>
                <a:endParaRPr lang="en-US" altLang="zh-TW" sz="2400" baseline="30000" dirty="0"/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5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5</a:t>
                </a:r>
                <a:endParaRPr lang="zh-TW" altLang="en-US" sz="2400" baseline="30000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" y="5106776"/>
                <a:ext cx="3344366" cy="1200329"/>
              </a:xfrm>
              <a:prstGeom prst="rect">
                <a:avLst/>
              </a:prstGeom>
              <a:blipFill rotWithShape="1">
                <a:blip r:embed="rId5"/>
                <a:stretch>
                  <a:fillRect l="-209" t="-538" r="-176" b="-46424"/>
                </a:stretch>
              </a:blip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319161" y="1808412"/>
            <a:ext cx="49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1.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19160" y="2447997"/>
            <a:ext cx="49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2.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19159" y="3277089"/>
            <a:ext cx="49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3.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19158" y="4286006"/>
            <a:ext cx="49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4.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19158" y="5474202"/>
            <a:ext cx="49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5.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316" y="596163"/>
            <a:ext cx="4452749" cy="268092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425665" y="134498"/>
            <a:ext cx="2504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Training Data</a:t>
            </a:r>
            <a:endParaRPr lang="zh-TW" altLang="en-US" sz="2400" dirty="0"/>
          </a:p>
        </p:txBody>
      </p:sp>
      <p:sp>
        <p:nvSpPr>
          <p:cNvPr id="6" name="橢圓 5"/>
          <p:cNvSpPr/>
          <p:nvPr/>
        </p:nvSpPr>
        <p:spPr>
          <a:xfrm>
            <a:off x="6023541" y="4073441"/>
            <a:ext cx="1420837" cy="71675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4811101" y="5311997"/>
            <a:ext cx="44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more complex model yields lower error on training data.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304569" y="6120532"/>
            <a:ext cx="4839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we can truly find the best function</a:t>
            </a:r>
            <a:endParaRPr lang="zh-TW" altLang="en-US" sz="2400" dirty="0"/>
          </a:p>
        </p:txBody>
      </p:sp>
      <p:cxnSp>
        <p:nvCxnSpPr>
          <p:cNvPr id="23" name="直線單箭頭接點 22"/>
          <p:cNvCxnSpPr>
            <a:stCxn id="11" idx="3"/>
          </p:cNvCxnSpPr>
          <p:nvPr/>
        </p:nvCxnSpPr>
        <p:spPr>
          <a:xfrm>
            <a:off x="4155896" y="3504441"/>
            <a:ext cx="1867645" cy="781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19" idx="2"/>
          </p:cNvCxnSpPr>
          <p:nvPr/>
        </p:nvCxnSpPr>
        <p:spPr>
          <a:xfrm flipV="1">
            <a:off x="4155895" y="4387591"/>
            <a:ext cx="1464484" cy="150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4" idx="3"/>
          </p:cNvCxnSpPr>
          <p:nvPr/>
        </p:nvCxnSpPr>
        <p:spPr>
          <a:xfrm flipV="1">
            <a:off x="4155896" y="4879426"/>
            <a:ext cx="933822" cy="8275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5" grpId="0"/>
      <p:bldP spid="6" grpId="0" animBg="1"/>
      <p:bldP spid="21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Selection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934" y="1900156"/>
            <a:ext cx="5245923" cy="3152057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827565" y="2162082"/>
          <a:ext cx="3084858" cy="2251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286"/>
                <a:gridCol w="1028286"/>
                <a:gridCol w="1028286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Training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Testing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31.9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35.0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2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15.4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18.4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3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15.3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18.1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4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14.9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28.2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5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12.8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232.1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827565" y="3267810"/>
            <a:ext cx="3084857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2945267" y="3622347"/>
            <a:ext cx="461341" cy="5494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39111" y="5183562"/>
            <a:ext cx="6711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more complex model does not always lead to better performance on </a:t>
            </a:r>
            <a:r>
              <a:rPr lang="en-US" altLang="zh-TW" sz="2400" b="1" i="1" u="sng" dirty="0"/>
              <a:t>testing data</a:t>
            </a:r>
            <a:r>
              <a:rPr lang="en-US" altLang="zh-TW" sz="2400" dirty="0"/>
              <a:t>. 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39111" y="6034726"/>
            <a:ext cx="2534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This is </a:t>
            </a:r>
            <a:r>
              <a:rPr lang="en-US" altLang="zh-TW" sz="2400" b="1" i="1" u="sng" dirty="0">
                <a:solidFill>
                  <a:srgbClr val="FF0000"/>
                </a:solidFill>
              </a:rPr>
              <a:t>Overfitting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3669169" y="1733736"/>
            <a:ext cx="0" cy="27231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813387" y="2615352"/>
            <a:ext cx="176247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Overfitting</a:t>
            </a:r>
            <a:endParaRPr lang="zh-TW" altLang="en-US" sz="2800" dirty="0"/>
          </a:p>
        </p:txBody>
      </p:sp>
      <p:sp>
        <p:nvSpPr>
          <p:cNvPr id="16" name="箭號: 向右 15"/>
          <p:cNvSpPr/>
          <p:nvPr/>
        </p:nvSpPr>
        <p:spPr>
          <a:xfrm>
            <a:off x="3949774" y="6092452"/>
            <a:ext cx="917822" cy="3101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972196" y="6016694"/>
            <a:ext cx="286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Select suitable model</a:t>
            </a:r>
            <a:endParaRPr lang="zh-TW" altLang="en-US" sz="2400" dirty="0"/>
          </a:p>
        </p:txBody>
      </p:sp>
      <p:sp>
        <p:nvSpPr>
          <p:cNvPr id="18" name="箭號: 向右 17"/>
          <p:cNvSpPr/>
          <p:nvPr/>
        </p:nvSpPr>
        <p:spPr>
          <a:xfrm>
            <a:off x="3669169" y="1863004"/>
            <a:ext cx="415647" cy="60491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/>
      <p:bldP spid="8" grpId="0"/>
      <p:bldP spid="13" grpId="0" animBg="1"/>
      <p:bldP spid="16" grpId="0" animBg="1"/>
      <p:bldP spid="17" grpId="0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Let’s collect more data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57" y="1690689"/>
            <a:ext cx="7299485" cy="4914150"/>
          </a:xfrm>
        </p:spPr>
      </p:pic>
      <p:sp>
        <p:nvSpPr>
          <p:cNvPr id="5" name="文字方塊 4"/>
          <p:cNvSpPr txBox="1"/>
          <p:nvPr/>
        </p:nvSpPr>
        <p:spPr>
          <a:xfrm>
            <a:off x="2249716" y="2243312"/>
            <a:ext cx="3309256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There is some hidden factors not considered in the previous model ……</a:t>
            </a:r>
            <a:endParaRPr lang="zh-TW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read the book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Bishop, Pattern Recognition and Machine Learning</a:t>
            </a:r>
            <a:endParaRPr lang="en-US" altLang="zh-TW" dirty="0"/>
          </a:p>
          <a:p>
            <a:pPr lvl="1"/>
            <a:r>
              <a:rPr lang="en-US" altLang="zh-TW" dirty="0"/>
              <a:t>Chapter 3.1, 3.1.1 (least squares), 3.1.4</a:t>
            </a:r>
            <a:endParaRPr lang="en-US" altLang="zh-TW" dirty="0"/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are the hidden factors?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679" y="1530985"/>
            <a:ext cx="7085994" cy="4770423"/>
          </a:xfrm>
        </p:spPr>
      </p:pic>
      <p:pic>
        <p:nvPicPr>
          <p:cNvPr id="26626" name="Picture 2" descr="「Pidgey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468" y="2304346"/>
            <a:ext cx="1794703" cy="195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 descr="「Weedle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446" y="3937716"/>
            <a:ext cx="1108654" cy="144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6" descr="「Caterpie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676" y="5343921"/>
            <a:ext cx="1223765" cy="118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單箭頭接點 5"/>
          <p:cNvCxnSpPr/>
          <p:nvPr/>
        </p:nvCxnSpPr>
        <p:spPr>
          <a:xfrm flipH="1" flipV="1">
            <a:off x="3836504" y="3937716"/>
            <a:ext cx="417444" cy="4588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4253948" y="4660751"/>
            <a:ext cx="2445026" cy="308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3836504" y="5113660"/>
            <a:ext cx="879172" cy="372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 rot="3009046">
            <a:off x="6276496" y="1353433"/>
            <a:ext cx="993301" cy="25048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632" name="Picture 8" descr="「Eevee」的圖片搜尋結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793493"/>
            <a:ext cx="1538613" cy="153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915622" y="2125778"/>
            <a:ext cx="10793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err="1"/>
              <a:t>Eevee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254666" y="4085416"/>
            <a:ext cx="1008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err="1"/>
              <a:t>Pidgey</a:t>
            </a:r>
            <a:endParaRPr lang="en-US" altLang="zh-TW" sz="2400" dirty="0"/>
          </a:p>
        </p:txBody>
      </p:sp>
      <p:sp>
        <p:nvSpPr>
          <p:cNvPr id="7" name="矩形 6"/>
          <p:cNvSpPr/>
          <p:nvPr/>
        </p:nvSpPr>
        <p:spPr>
          <a:xfrm>
            <a:off x="7472100" y="4804974"/>
            <a:ext cx="1141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err="1"/>
              <a:t>Weedle</a:t>
            </a:r>
            <a:endParaRPr lang="en-US" altLang="zh-TW" sz="2400" dirty="0"/>
          </a:p>
        </p:txBody>
      </p:sp>
      <p:sp>
        <p:nvSpPr>
          <p:cNvPr id="8" name="矩形 7"/>
          <p:cNvSpPr/>
          <p:nvPr/>
        </p:nvSpPr>
        <p:spPr>
          <a:xfrm>
            <a:off x="5939441" y="6103967"/>
            <a:ext cx="1239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 err="1"/>
              <a:t>Caterpie</a:t>
            </a:r>
            <a:endParaRPr lang="en-US" altLang="zh-TW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/>
      <p:bldP spid="5" grpId="0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step 1: </a:t>
            </a:r>
            <a:br>
              <a:rPr lang="en-US" altLang="zh-TW" dirty="0"/>
            </a:br>
            <a:r>
              <a:rPr lang="en-US" altLang="zh-TW" dirty="0"/>
              <a:t>Redesign the Model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635369" y="2968756"/>
            <a:ext cx="5855677" cy="25171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833446" y="1936877"/>
            <a:ext cx="147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x</a:t>
            </a:r>
            <a:endParaRPr lang="zh-TW" altLang="en-US" sz="28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833446" y="5994598"/>
            <a:ext cx="147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endParaRPr lang="zh-TW" altLang="en-US" sz="2800" dirty="0"/>
          </a:p>
        </p:txBody>
      </p:sp>
      <p:sp>
        <p:nvSpPr>
          <p:cNvPr id="18" name="箭號: 向下 17"/>
          <p:cNvSpPr/>
          <p:nvPr/>
        </p:nvSpPr>
        <p:spPr>
          <a:xfrm>
            <a:off x="4308231" y="2484272"/>
            <a:ext cx="509954" cy="4577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下 18"/>
          <p:cNvSpPr/>
          <p:nvPr/>
        </p:nvSpPr>
        <p:spPr>
          <a:xfrm>
            <a:off x="4308231" y="5594759"/>
            <a:ext cx="509954" cy="4577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2022220" y="3117213"/>
                <a:ext cx="20226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>
                        <a:latin typeface="DejaVu Math TeX Gyre" panose="02000503000000000000" charset="0"/>
                      </a:rPr>
                      <m:t>Pidgey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220" y="3117213"/>
                <a:ext cx="2022670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9" t="-137" r="-9578" b="-260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2002955" y="3685329"/>
                <a:ext cx="21621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>
                        <a:latin typeface="DejaVu Math TeX Gyre" panose="02000503000000000000" charset="0"/>
                      </a:rPr>
                      <m:t>Weedle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955" y="3685329"/>
                <a:ext cx="216213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8" t="-92" r="-7219" b="-26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2002955" y="4265195"/>
                <a:ext cx="22551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>
                        <a:latin typeface="DejaVu Math TeX Gyre" panose="02000503000000000000" charset="0"/>
                      </a:rPr>
                      <m:t>Caterpie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955" y="4265195"/>
                <a:ext cx="2255105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" t="-116" r="-11162" b="-263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2002955" y="4875977"/>
                <a:ext cx="19457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>
                        <a:latin typeface="DejaVu Math TeX Gyre" panose="02000503000000000000" charset="0"/>
                      </a:rPr>
                      <m:t>Eevee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955" y="4875977"/>
                <a:ext cx="1945725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8" t="-97" r="-8309" b="-265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/>
              <p:cNvSpPr txBox="1"/>
              <p:nvPr/>
            </p:nvSpPr>
            <p:spPr>
              <a:xfrm>
                <a:off x="4818185" y="3120649"/>
                <a:ext cx="2496260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85" y="3120649"/>
                <a:ext cx="2496260" cy="490199"/>
              </a:xfrm>
              <a:prstGeom prst="rect">
                <a:avLst/>
              </a:prstGeom>
              <a:blipFill rotWithShape="1">
                <a:blip r:embed="rId5"/>
                <a:stretch>
                  <a:fillRect l="-18" t="-53" r="21" b="4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/>
              <p:cNvSpPr txBox="1"/>
              <p:nvPr/>
            </p:nvSpPr>
            <p:spPr>
              <a:xfrm>
                <a:off x="4767498" y="3665077"/>
                <a:ext cx="2597634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498" y="3665077"/>
                <a:ext cx="2597634" cy="490199"/>
              </a:xfrm>
              <a:prstGeom prst="rect">
                <a:avLst/>
              </a:prstGeom>
              <a:blipFill rotWithShape="1">
                <a:blip r:embed="rId6"/>
                <a:stretch>
                  <a:fillRect l="-21" t="-100" r="15" b="9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/>
              <p:cNvSpPr txBox="1"/>
              <p:nvPr/>
            </p:nvSpPr>
            <p:spPr>
              <a:xfrm>
                <a:off x="4818185" y="4227348"/>
                <a:ext cx="2510494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85" y="4227348"/>
                <a:ext cx="2510494" cy="490199"/>
              </a:xfrm>
              <a:prstGeom prst="rect">
                <a:avLst/>
              </a:prstGeom>
              <a:blipFill rotWithShape="1">
                <a:blip r:embed="rId7"/>
                <a:stretch>
                  <a:fillRect l="-18" t="-31" r="6" b="2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/>
              <p:cNvSpPr txBox="1"/>
              <p:nvPr/>
            </p:nvSpPr>
            <p:spPr>
              <a:xfrm>
                <a:off x="4818185" y="4837809"/>
                <a:ext cx="2496260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85" y="4837809"/>
                <a:ext cx="2496260" cy="490199"/>
              </a:xfrm>
              <a:prstGeom prst="rect">
                <a:avLst/>
              </a:prstGeom>
              <a:blipFill rotWithShape="1">
                <a:blip r:embed="rId8"/>
                <a:stretch>
                  <a:fillRect l="-18" t="-77" r="21" b="7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群組 29"/>
          <p:cNvGrpSpPr/>
          <p:nvPr/>
        </p:nvGrpSpPr>
        <p:grpSpPr>
          <a:xfrm>
            <a:off x="5846220" y="540452"/>
            <a:ext cx="2669129" cy="1537930"/>
            <a:chOff x="8778410" y="152759"/>
            <a:chExt cx="2669129" cy="1537930"/>
          </a:xfrm>
        </p:grpSpPr>
        <p:sp>
          <p:nvSpPr>
            <p:cNvPr id="28" name="文字方塊 27"/>
            <p:cNvSpPr txBox="1"/>
            <p:nvPr/>
          </p:nvSpPr>
          <p:spPr>
            <a:xfrm>
              <a:off x="8933430" y="1167469"/>
              <a:ext cx="2368637" cy="523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Linear model?</a:t>
              </a:r>
              <a:endParaRPr lang="zh-TW" altLang="en-US" sz="28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8778410" y="152759"/>
                  <a:ext cx="2669129" cy="10433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8410" y="152759"/>
                  <a:ext cx="2669129" cy="1043363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628650" y="2197961"/>
                <a:ext cx="23047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>
                        <a:latin typeface="DejaVu Math TeX Gyre" panose="02000503000000000000" charset="0"/>
                      </a:rPr>
                      <m:t>species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of x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197961"/>
                <a:ext cx="2304798" cy="461665"/>
              </a:xfrm>
              <a:prstGeom prst="rect">
                <a:avLst/>
              </a:prstGeom>
              <a:blipFill rotWithShape="1">
                <a:blip r:embed="rId10"/>
                <a:stretch>
                  <a:fillRect t="-49" r="-11197" b="-269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step 1: </a:t>
            </a:r>
            <a:br>
              <a:rPr lang="en-US" altLang="zh-TW" dirty="0"/>
            </a:br>
            <a:r>
              <a:rPr lang="en-US" altLang="zh-TW" dirty="0"/>
              <a:t>Redesign the Model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610406" y="1881448"/>
                <a:ext cx="3294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>
                              <a:latin typeface="DejaVu Math TeX Gyre" panose="02000503000000000000" charset="0"/>
                            </a:rPr>
                            <m:t>Pidgey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06" y="1881448"/>
                <a:ext cx="3294812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5" t="-125" r="-2487" b="-262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987878" y="3149573"/>
                <a:ext cx="30936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>
                              <a:latin typeface="DejaVu Math TeX Gyre" panose="02000503000000000000" charset="0"/>
                            </a:rPr>
                            <m:t>Weedle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8" y="3149573"/>
                <a:ext cx="3093667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5" t="-132" r="-3620" b="-261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987878" y="4346993"/>
                <a:ext cx="3186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>
                              <a:latin typeface="DejaVu Math TeX Gyre" panose="02000503000000000000" charset="0"/>
                            </a:rPr>
                            <m:t>Caterpie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8" y="4346993"/>
                <a:ext cx="3186642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4" t="-91" r="-6515" b="-265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987878" y="5544413"/>
                <a:ext cx="2877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>
                              <a:latin typeface="DejaVu Math TeX Gyre" panose="02000503000000000000" charset="0"/>
                            </a:rPr>
                            <m:t>Eevee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8" y="5544413"/>
                <a:ext cx="2877263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6" t="-49" r="-4086" b="-269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987878" y="2497380"/>
                <a:ext cx="3438442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>
                              <a:latin typeface="DejaVu Math TeX Gyre" panose="02000503000000000000" charset="0"/>
                            </a:rPr>
                            <m:t>Pidgey</m:t>
                          </m:r>
                        </m:e>
                      </m:d>
                      <m:sSub>
                        <m:sSubPr>
                          <m:ctrlPr>
                            <a:rPr lang="en-US" altLang="zh-TW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8" y="2497380"/>
                <a:ext cx="3438442" cy="490199"/>
              </a:xfrm>
              <a:prstGeom prst="rect">
                <a:avLst/>
              </a:prstGeom>
              <a:blipFill rotWithShape="1">
                <a:blip r:embed="rId5"/>
                <a:stretch>
                  <a:fillRect l="-13" t="-114" r="-3683" b="11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987878" y="3748283"/>
                <a:ext cx="3585019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>
                              <a:latin typeface="DejaVu Math TeX Gyre" panose="02000503000000000000" charset="0"/>
                            </a:rPr>
                            <m:t>Weedle</m:t>
                          </m:r>
                        </m:e>
                      </m:d>
                      <m:sSub>
                        <m:sSub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8" y="3748283"/>
                <a:ext cx="3585019" cy="490199"/>
              </a:xfrm>
              <a:prstGeom prst="rect">
                <a:avLst/>
              </a:prstGeom>
              <a:blipFill rotWithShape="1">
                <a:blip r:embed="rId6"/>
                <a:stretch>
                  <a:fillRect l="-13" t="-105" r="-2278" b="10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987878" y="4967443"/>
                <a:ext cx="3677994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>
                              <a:latin typeface="DejaVu Math TeX Gyre" panose="02000503000000000000" charset="0"/>
                            </a:rPr>
                            <m:t>Caterpie</m:t>
                          </m:r>
                        </m:e>
                      </m:d>
                      <m:sSub>
                        <m:sSub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8" y="4967443"/>
                <a:ext cx="3677994" cy="490199"/>
              </a:xfrm>
              <a:prstGeom prst="rect">
                <a:avLst/>
              </a:prstGeom>
              <a:blipFill rotWithShape="1">
                <a:blip r:embed="rId7"/>
                <a:stretch>
                  <a:fillRect l="-12" t="-96" r="-4820" b="9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987878" y="6121383"/>
                <a:ext cx="3359253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>
                              <a:latin typeface="DejaVu Math TeX Gyre" panose="02000503000000000000" charset="0"/>
                            </a:rPr>
                            <m:t>Eevee</m:t>
                          </m:r>
                        </m:e>
                      </m:d>
                      <m:sSub>
                        <m:sSubPr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8" y="6121383"/>
                <a:ext cx="3359253" cy="490199"/>
              </a:xfrm>
              <a:prstGeom prst="rect">
                <a:avLst/>
              </a:prstGeom>
              <a:blipFill rotWithShape="1">
                <a:blip r:embed="rId8"/>
                <a:stretch>
                  <a:fillRect l="-13" t="-126" r="-2876" b="12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5306533" y="2624396"/>
                <a:ext cx="22020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TW" sz="2400" dirty="0">
                              <a:latin typeface="DejaVu Math TeX Gyre" panose="02000503000000000000" charset="0"/>
                            </a:rPr>
                            <m:t>Pidgey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533" y="2624396"/>
                <a:ext cx="2202013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21" t="-125" r="-4225" b="-262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大括弧 13"/>
          <p:cNvSpPr/>
          <p:nvPr/>
        </p:nvSpPr>
        <p:spPr>
          <a:xfrm>
            <a:off x="5345375" y="3499699"/>
            <a:ext cx="258990" cy="1107334"/>
          </a:xfrm>
          <a:prstGeom prst="leftBrace">
            <a:avLst>
              <a:gd name="adj1" fmla="val 5651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552105" y="3397300"/>
            <a:ext cx="546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578216" y="4172007"/>
            <a:ext cx="546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=0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5846220" y="540452"/>
                <a:ext cx="2669129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220" y="540452"/>
                <a:ext cx="2669129" cy="1043363"/>
              </a:xfrm>
              <a:prstGeom prst="rect">
                <a:avLst/>
              </a:prstGeom>
              <a:blipFill rotWithShape="1">
                <a:blip r:embed="rId10"/>
                <a:stretch>
                  <a:fillRect l="-15" t="-6" r="24" b="1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1829922" y="1765300"/>
            <a:ext cx="3131836" cy="49530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8157517" y="725715"/>
            <a:ext cx="410587" cy="57803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6239904" y="3393335"/>
                <a:ext cx="19409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>
                        <a:latin typeface="DejaVu Math TeX Gyre" panose="02000503000000000000" charset="0"/>
                      </a:rPr>
                      <m:t>Pidgey</m:t>
                    </m:r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904" y="3393335"/>
                <a:ext cx="1940916" cy="461665"/>
              </a:xfrm>
              <a:prstGeom prst="rect">
                <a:avLst/>
              </a:prstGeom>
              <a:blipFill rotWithShape="1">
                <a:blip r:embed="rId11"/>
                <a:stretch>
                  <a:fillRect l="-20" t="-115" r="-9842" b="-263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6239904" y="4199141"/>
            <a:ext cx="1438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ea typeface="Cambria Math" panose="02040503050406030204" pitchFamily="18" charset="0"/>
              </a:rPr>
              <a:t>otherwise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5188993" y="5152107"/>
                <a:ext cx="19409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>
                        <a:latin typeface="DejaVu Math TeX Gyre" panose="02000503000000000000" charset="0"/>
                      </a:rPr>
                      <m:t>Pidgey</m:t>
                    </m:r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993" y="5152107"/>
                <a:ext cx="1940916" cy="461665"/>
              </a:xfrm>
              <a:prstGeom prst="rect">
                <a:avLst/>
              </a:prstGeom>
              <a:blipFill rotWithShape="1">
                <a:blip r:embed="rId11"/>
                <a:stretch>
                  <a:fillRect l="-21" t="-76" r="-9841" b="-267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字方塊 32"/>
              <p:cNvSpPr txBox="1"/>
              <p:nvPr/>
            </p:nvSpPr>
            <p:spPr>
              <a:xfrm>
                <a:off x="5953312" y="5720646"/>
                <a:ext cx="2496260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312" y="5720646"/>
                <a:ext cx="2496260" cy="490199"/>
              </a:xfrm>
              <a:prstGeom prst="rect">
                <a:avLst/>
              </a:prstGeom>
              <a:blipFill rotWithShape="1">
                <a:blip r:embed="rId12"/>
                <a:stretch>
                  <a:fillRect l="-7" t="-115" r="10" b="1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1832373" y="1909943"/>
            <a:ext cx="2170415" cy="418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1975639" y="1883232"/>
            <a:ext cx="516652" cy="402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5" name="矩形 34"/>
          <p:cNvSpPr/>
          <p:nvPr/>
        </p:nvSpPr>
        <p:spPr>
          <a:xfrm>
            <a:off x="1911130" y="2517537"/>
            <a:ext cx="2436001" cy="470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1892796" y="3145384"/>
            <a:ext cx="2436001" cy="470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1892796" y="3773659"/>
            <a:ext cx="2601639" cy="470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877015" y="4386535"/>
            <a:ext cx="2601639" cy="470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1911847" y="4940281"/>
            <a:ext cx="2601639" cy="470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1877014" y="5607977"/>
            <a:ext cx="2601639" cy="470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1877014" y="6121383"/>
            <a:ext cx="2601639" cy="470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975639" y="2494042"/>
            <a:ext cx="516652" cy="402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7" name="矩形 26"/>
          <p:cNvSpPr/>
          <p:nvPr/>
        </p:nvSpPr>
        <p:spPr>
          <a:xfrm>
            <a:off x="1987518" y="3145568"/>
            <a:ext cx="516652" cy="402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28" name="矩形 27"/>
          <p:cNvSpPr/>
          <p:nvPr/>
        </p:nvSpPr>
        <p:spPr>
          <a:xfrm>
            <a:off x="1965683" y="3778601"/>
            <a:ext cx="516652" cy="402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29" name="矩形 28"/>
          <p:cNvSpPr/>
          <p:nvPr/>
        </p:nvSpPr>
        <p:spPr>
          <a:xfrm>
            <a:off x="1965683" y="4375939"/>
            <a:ext cx="516652" cy="402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30" name="矩形 29"/>
          <p:cNvSpPr/>
          <p:nvPr/>
        </p:nvSpPr>
        <p:spPr>
          <a:xfrm>
            <a:off x="1967845" y="5007839"/>
            <a:ext cx="516652" cy="402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31" name="矩形 30"/>
          <p:cNvSpPr/>
          <p:nvPr/>
        </p:nvSpPr>
        <p:spPr>
          <a:xfrm>
            <a:off x="1967502" y="5582167"/>
            <a:ext cx="516652" cy="402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0</a:t>
            </a:r>
            <a:endParaRPr lang="zh-TW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1965683" y="6174908"/>
            <a:ext cx="516652" cy="4027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0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字方塊 41"/>
              <p:cNvSpPr txBox="1"/>
              <p:nvPr/>
            </p:nvSpPr>
            <p:spPr>
              <a:xfrm>
                <a:off x="2494824" y="2416652"/>
                <a:ext cx="684483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824" y="2416652"/>
                <a:ext cx="684483" cy="490199"/>
              </a:xfrm>
              <a:prstGeom prst="rect">
                <a:avLst/>
              </a:prstGeom>
              <a:blipFill rotWithShape="1">
                <a:blip r:embed="rId13"/>
                <a:stretch>
                  <a:fillRect l="-79" t="-97" r="73" b="9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  <p:bldP spid="16" grpId="0"/>
      <p:bldP spid="20" grpId="0" animBg="1"/>
      <p:bldP spid="21" grpId="0" animBg="1"/>
      <p:bldP spid="22" grpId="0"/>
      <p:bldP spid="23" grpId="0"/>
      <p:bldP spid="24" grpId="0"/>
      <p:bldP spid="33" grpId="0"/>
      <p:bldP spid="34" grpId="0" animBg="1"/>
      <p:bldP spid="34" grpId="1" animBg="1"/>
      <p:bldP spid="25" grpId="0" animBg="1"/>
      <p:bldP spid="25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4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45" y="3377407"/>
            <a:ext cx="5170078" cy="3480593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45" y="0"/>
            <a:ext cx="5170078" cy="348059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256069" y="4495273"/>
            <a:ext cx="2051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14.3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18543" y="1160910"/>
            <a:ext cx="1926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= 3.8</a:t>
            </a:r>
            <a:endParaRPr lang="zh-TW" altLang="en-US" sz="24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4607015" y="329913"/>
            <a:ext cx="1406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Data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607014" y="3922801"/>
            <a:ext cx="1406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Testing</a:t>
            </a:r>
            <a:endParaRPr lang="en-US" altLang="zh-TW" sz="2400" dirty="0"/>
          </a:p>
          <a:p>
            <a:r>
              <a:rPr lang="en-US" altLang="zh-TW" sz="2400" dirty="0"/>
              <a:t>Data</a:t>
            </a:r>
            <a:endParaRPr lang="zh-TW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854" y="159342"/>
            <a:ext cx="4278852" cy="2923705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061" y="3426379"/>
            <a:ext cx="4221645" cy="288461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927279" y="1402242"/>
            <a:ext cx="3073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Are there any other hidden factors?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 rot="16200000">
            <a:off x="3554402" y="1310850"/>
            <a:ext cx="24649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CP after evolution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 rot="16200000">
            <a:off x="3563127" y="4427998"/>
            <a:ext cx="24649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CP after evolution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09" y="3437180"/>
            <a:ext cx="4205838" cy="287381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 rot="16200000">
            <a:off x="-873544" y="4637854"/>
            <a:ext cx="24649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CP after evolution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841701" y="2852214"/>
            <a:ext cx="24649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weight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841701" y="6101139"/>
            <a:ext cx="24649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HP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344791" y="6101139"/>
            <a:ext cx="24649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Height</a:t>
            </a:r>
            <a:endParaRPr lang="zh-TW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step 1: </a:t>
            </a:r>
            <a:br>
              <a:rPr lang="en-US" altLang="zh-TW" dirty="0"/>
            </a:br>
            <a:r>
              <a:rPr lang="en-US" altLang="zh-TW" dirty="0"/>
              <a:t>Redesign the Model Again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626" y="2421672"/>
            <a:ext cx="6959210" cy="33919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843500" y="6168526"/>
            <a:ext cx="147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endParaRPr lang="zh-TW" altLang="en-US" sz="2800" dirty="0"/>
          </a:p>
        </p:txBody>
      </p:sp>
      <p:sp>
        <p:nvSpPr>
          <p:cNvPr id="6" name="箭號: 向下 5"/>
          <p:cNvSpPr/>
          <p:nvPr/>
        </p:nvSpPr>
        <p:spPr>
          <a:xfrm>
            <a:off x="3318285" y="1963957"/>
            <a:ext cx="509954" cy="4577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下 6"/>
          <p:cNvSpPr/>
          <p:nvPr/>
        </p:nvSpPr>
        <p:spPr>
          <a:xfrm>
            <a:off x="3337335" y="5813633"/>
            <a:ext cx="509954" cy="4577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209538" y="2545717"/>
                <a:ext cx="20226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>
                        <a:latin typeface="DejaVu Math TeX Gyre" panose="02000503000000000000" charset="0"/>
                      </a:rPr>
                      <m:t>Pidgey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38" y="2545717"/>
                <a:ext cx="2022670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31" r="-9566" b="-274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190273" y="3113833"/>
                <a:ext cx="21621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>
                        <a:latin typeface="DejaVu Math TeX Gyre" panose="02000503000000000000" charset="0"/>
                      </a:rPr>
                      <m:t>Weedle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73" y="3113833"/>
                <a:ext cx="216213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9" t="-93" r="-7208" b="-265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190273" y="3693699"/>
                <a:ext cx="22551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>
                        <a:latin typeface="DejaVu Math TeX Gyre" panose="02000503000000000000" charset="0"/>
                      </a:rPr>
                      <m:t>Caterpie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73" y="3693699"/>
                <a:ext cx="2255105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8" t="-117" r="-11151" b="-263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90273" y="4273565"/>
                <a:ext cx="19457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 dirty="0">
                        <a:latin typeface="DejaVu Math TeX Gyre" panose="02000503000000000000" charset="0"/>
                      </a:rPr>
                      <m:t>Eevee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73" y="4273565"/>
                <a:ext cx="1945725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1" t="-3" r="-8297" b="-274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2718276" y="2453061"/>
                <a:ext cx="4363502" cy="589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276" y="2453061"/>
                <a:ext cx="4363502" cy="589585"/>
              </a:xfrm>
              <a:prstGeom prst="rect">
                <a:avLst/>
              </a:prstGeom>
              <a:blipFill rotWithShape="1">
                <a:blip r:embed="rId5"/>
                <a:stretch>
                  <a:fillRect l="-11" t="-9" r="6" b="6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2712461" y="3024798"/>
                <a:ext cx="4377737" cy="589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461" y="3024798"/>
                <a:ext cx="4377737" cy="589585"/>
              </a:xfrm>
              <a:prstGeom prst="rect">
                <a:avLst/>
              </a:prstGeom>
              <a:blipFill rotWithShape="1">
                <a:blip r:embed="rId6"/>
                <a:stretch>
                  <a:fillRect l="-9" t="-50" r="10" b="10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2712461" y="3604023"/>
                <a:ext cx="4471993" cy="589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461" y="3604023"/>
                <a:ext cx="4471993" cy="589585"/>
              </a:xfrm>
              <a:prstGeom prst="rect">
                <a:avLst/>
              </a:prstGeom>
              <a:blipFill rotWithShape="1">
                <a:blip r:embed="rId7"/>
                <a:stretch>
                  <a:fillRect l="-8" t="-68" r="1" b="1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2690864" y="4183898"/>
                <a:ext cx="4368375" cy="589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864" y="4183898"/>
                <a:ext cx="4368375" cy="589585"/>
              </a:xfrm>
              <a:prstGeom prst="rect">
                <a:avLst/>
              </a:prstGeom>
              <a:blipFill rotWithShape="1">
                <a:blip r:embed="rId8"/>
                <a:stretch>
                  <a:fillRect l="-8" t="-88" r="13" b="3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2834708" y="1497729"/>
            <a:ext cx="1477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x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180911" y="4694192"/>
                <a:ext cx="4429674" cy="589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ℎ𝑝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ℎ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1" y="4694192"/>
                <a:ext cx="4429674" cy="589585"/>
              </a:xfrm>
              <a:prstGeom prst="rect">
                <a:avLst/>
              </a:prstGeom>
              <a:blipFill rotWithShape="1">
                <a:blip r:embed="rId9"/>
                <a:stretch>
                  <a:fillRect l="-13" t="-46" r="11" b="9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269246" y="5261268"/>
                <a:ext cx="67604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ℎ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ℎ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46" y="5261268"/>
                <a:ext cx="6760432" cy="461665"/>
              </a:xfrm>
              <a:prstGeom prst="rect">
                <a:avLst/>
              </a:prstGeom>
              <a:blipFill rotWithShape="1">
                <a:blip r:embed="rId10"/>
                <a:stretch>
                  <a:fillRect t="-63" r="3" b="-268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7109248" y="2991618"/>
            <a:ext cx="1981032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Training Error </a:t>
            </a:r>
            <a:endParaRPr lang="en-US" altLang="zh-TW" sz="2400" dirty="0"/>
          </a:p>
          <a:p>
            <a:r>
              <a:rPr lang="en-US" altLang="zh-TW" sz="2400" dirty="0"/>
              <a:t>= 1.9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099886" y="4063191"/>
            <a:ext cx="1981032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Testing Error </a:t>
            </a:r>
            <a:endParaRPr lang="en-US" altLang="zh-TW" sz="2400" dirty="0"/>
          </a:p>
          <a:p>
            <a:r>
              <a:rPr lang="en-US" altLang="zh-TW" sz="2400" dirty="0"/>
              <a:t>= 102.3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118013" y="5058564"/>
            <a:ext cx="184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Overfitting!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 animBg="1"/>
      <p:bldP spid="20" grpId="0" animBg="1"/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step 2: Regularization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924764" y="2486195"/>
                <a:ext cx="4577279" cy="1354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64" y="2486195"/>
                <a:ext cx="4577279" cy="1354345"/>
              </a:xfrm>
              <a:prstGeom prst="rect">
                <a:avLst/>
              </a:prstGeom>
              <a:blipFill rotWithShape="1">
                <a:blip r:embed="rId1"/>
                <a:stretch>
                  <a:fillRect l="-4" t="-13" r="9" b="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022848" y="1591848"/>
                <a:ext cx="2287934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48" y="1591848"/>
                <a:ext cx="2287934" cy="894347"/>
              </a:xfrm>
              <a:prstGeom prst="rect">
                <a:avLst/>
              </a:prstGeom>
              <a:blipFill rotWithShape="1">
                <a:blip r:embed="rId2"/>
                <a:stretch>
                  <a:fillRect l="-22" t="-60" r="23" b="1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5616935" y="2810318"/>
                <a:ext cx="1820563" cy="986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935" y="2810318"/>
                <a:ext cx="1820563" cy="986680"/>
              </a:xfrm>
              <a:prstGeom prst="rect">
                <a:avLst/>
              </a:prstGeom>
              <a:blipFill rotWithShape="1">
                <a:blip r:embed="rId3"/>
                <a:stretch>
                  <a:fillRect l="-20" t="-45" r="21" b="3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5616935" y="2810318"/>
            <a:ext cx="1820563" cy="879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5606136" y="1961056"/>
                <a:ext cx="297542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The functions with 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are better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136" y="1961056"/>
                <a:ext cx="2975429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12" t="-21" r="6" b="-107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612704" y="4296098"/>
                <a:ext cx="31559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S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means …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04" y="4296098"/>
                <a:ext cx="315595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8" t="-70" r="18" b="-8190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4425428" y="297818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12704" y="5606901"/>
            <a:ext cx="79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We believe smoother function is more likely to be correct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4031415" y="4438221"/>
            <a:ext cx="1470628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 smoother </a:t>
            </a:r>
            <a:endParaRPr lang="zh-TW" alt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527216" y="3881282"/>
            <a:ext cx="1739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L1, L2, </a:t>
            </a:r>
            <a:r>
              <a:rPr lang="en-US" dirty="0" err="1"/>
              <a:t>Lp</a:t>
            </a:r>
            <a:r>
              <a:rPr lang="en-US" dirty="0"/>
              <a:t> - norm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  <p:bldP spid="9" grpId="0"/>
      <p:bldP spid="15" grpId="0"/>
      <p:bldP spid="3" grpId="0" animBg="1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Regularization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09" y="1681628"/>
            <a:ext cx="6099851" cy="3672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5416062" y="294788"/>
              <a:ext cx="3323493" cy="2926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07831"/>
                    <a:gridCol w="1107831"/>
                    <a:gridCol w="1107831"/>
                  </a:tblGrid>
                  <a:tr h="209550"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PMingLiU" panose="02020500000000000000" pitchFamily="18" charset="-12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zh-TW" altLang="en-US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400" u="none" strike="noStrike">
                              <a:effectLst/>
                            </a:rPr>
                            <a:t>Training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400" u="none" strike="noStrike">
                              <a:effectLst/>
                            </a:rPr>
                            <a:t>Testing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1.9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102.3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2.3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68.7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3.5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25.7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4.1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11.1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1000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 dirty="0">
                              <a:effectLst/>
                            </a:rPr>
                            <a:t>5.6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12.8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10000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6.3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18.7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100000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8.5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 dirty="0">
                              <a:effectLst/>
                            </a:rPr>
                            <a:t>26.8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5416062" y="294788"/>
              <a:ext cx="3323493" cy="2926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07831"/>
                    <a:gridCol w="1107831"/>
                    <a:gridCol w="1107831"/>
                  </a:tblGrid>
                  <a:tr h="4286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400" u="none" strike="noStrike">
                              <a:effectLst/>
                            </a:rPr>
                            <a:t>Training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400" u="none" strike="noStrike">
                              <a:effectLst/>
                            </a:rPr>
                            <a:t>Testing</a:t>
                          </a:r>
                          <a:endParaRPr lang="en-US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1.9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102.3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2.3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68.7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3.5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25.7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4.1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11.1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1000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 dirty="0">
                              <a:effectLst/>
                            </a:rPr>
                            <a:t>5.6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12.8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10000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6.3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18.7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100000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>
                              <a:effectLst/>
                            </a:rPr>
                            <a:t>8.5</a:t>
                          </a:r>
                          <a:endParaRPr lang="en-US" altLang="zh-TW" sz="2400" b="0" i="0" u="none" strike="noStrike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400" u="none" strike="noStrike" dirty="0">
                              <a:effectLst/>
                            </a:rPr>
                            <a:t>26.8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PMingLiU" panose="02020500000000000000" pitchFamily="18" charset="-120"/>
                            <a:ea typeface="PMingLiU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矩形 7"/>
          <p:cNvSpPr/>
          <p:nvPr/>
        </p:nvSpPr>
        <p:spPr>
          <a:xfrm>
            <a:off x="5416062" y="1757828"/>
            <a:ext cx="3323493" cy="356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794440" y="5538935"/>
                <a:ext cx="8211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Training error: larger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sz="2400" dirty="0"/>
                  <a:t>, considering the training error less  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40" y="5538935"/>
                <a:ext cx="8211815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" t="-101" r="1" b="-264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509239" y="294788"/>
            <a:ext cx="1137138" cy="2883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794440" y="6151503"/>
            <a:ext cx="821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We prefer smooth function, but don’t be too smooth. 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7629339" y="294787"/>
            <a:ext cx="1137138" cy="28838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下 5"/>
          <p:cNvSpPr/>
          <p:nvPr/>
        </p:nvSpPr>
        <p:spPr>
          <a:xfrm>
            <a:off x="4785545" y="873799"/>
            <a:ext cx="438150" cy="2114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386101" y="1732205"/>
            <a:ext cx="146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smoother</a:t>
            </a:r>
            <a:endParaRPr lang="zh-TW" altLang="en-US" sz="2400" dirty="0"/>
          </a:p>
        </p:txBody>
      </p:sp>
      <p:sp>
        <p:nvSpPr>
          <p:cNvPr id="14" name="橢圓 13"/>
          <p:cNvSpPr/>
          <p:nvPr/>
        </p:nvSpPr>
        <p:spPr>
          <a:xfrm>
            <a:off x="3427534" y="3932625"/>
            <a:ext cx="461341" cy="5494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6523244" y="4398067"/>
                <a:ext cx="24970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Select </a:t>
                </a:r>
                <a14:m>
                  <m:oMath xmlns:m="http://schemas.openxmlformats.org/officeDocument/2006/math">
                    <m:r>
                      <a:rPr lang="zh-TW" altLang="en-US" sz="240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obtaining the best model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244" y="4398067"/>
                <a:ext cx="2497016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21" t="-7" r="3" b="-4510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6509239" y="3894174"/>
            <a:ext cx="2497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smooth?</a:t>
            </a:r>
            <a:endParaRPr lang="zh-TW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0" grpId="1" animBg="1"/>
      <p:bldP spid="11" grpId="0"/>
      <p:bldP spid="12" grpId="0" animBg="1"/>
      <p:bldP spid="12" grpId="1" animBg="1"/>
      <p:bldP spid="6" grpId="0" animBg="1"/>
      <p:bldP spid="13" grpId="0"/>
      <p:bldP spid="14" grpId="0" animBg="1"/>
      <p:bldP spid="15" grpId="0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41430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Pokémon: Original CP and species almost decide the CP after evolution </a:t>
            </a:r>
            <a:endParaRPr lang="en-US" altLang="zh-TW" sz="2400" dirty="0"/>
          </a:p>
          <a:p>
            <a:pPr lvl="1"/>
            <a:r>
              <a:rPr lang="en-US" altLang="zh-TW" dirty="0"/>
              <a:t>There are probably other hidden factors</a:t>
            </a:r>
            <a:endParaRPr lang="en-US" altLang="zh-TW" dirty="0"/>
          </a:p>
          <a:p>
            <a:r>
              <a:rPr lang="en-US" altLang="zh-TW" sz="2400" dirty="0"/>
              <a:t>Gradient descent</a:t>
            </a:r>
            <a:endParaRPr lang="en-US" altLang="zh-TW" sz="2400" dirty="0"/>
          </a:p>
          <a:p>
            <a:pPr lvl="1"/>
            <a:r>
              <a:rPr lang="en-US" altLang="zh-TW" dirty="0"/>
              <a:t>More theory and tips in the following lectures </a:t>
            </a:r>
            <a:endParaRPr lang="en-US" altLang="zh-TW" dirty="0"/>
          </a:p>
          <a:p>
            <a:r>
              <a:rPr lang="en-US" altLang="zh-TW" sz="2400" dirty="0"/>
              <a:t>We finally get average error = 11.1 on the testing data</a:t>
            </a:r>
            <a:endParaRPr lang="en-US" altLang="zh-TW" sz="2400" dirty="0"/>
          </a:p>
          <a:p>
            <a:pPr lvl="1"/>
            <a:r>
              <a:rPr lang="en-US" altLang="zh-TW" dirty="0"/>
              <a:t>How about new data? Larger error? Lower error?</a:t>
            </a:r>
            <a:endParaRPr lang="zh-TW" altLang="en-US" dirty="0"/>
          </a:p>
          <a:p>
            <a:r>
              <a:rPr lang="en-US" altLang="zh-TW" sz="2400" dirty="0"/>
              <a:t>Next lecture: Where does the error come from?</a:t>
            </a:r>
            <a:endParaRPr lang="en-US" altLang="zh-TW" sz="2400" dirty="0"/>
          </a:p>
          <a:p>
            <a:pPr lvl="1"/>
            <a:r>
              <a:rPr lang="en-US" altLang="zh-TW" dirty="0"/>
              <a:t>More theory about overfitting and regularization</a:t>
            </a:r>
            <a:endParaRPr lang="en-US" altLang="zh-TW" dirty="0"/>
          </a:p>
          <a:p>
            <a:pPr lvl="1"/>
            <a:r>
              <a:rPr lang="en-US" altLang="zh-TW" dirty="0"/>
              <a:t>The concept of validation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Regression: Output a scalar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4064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Stock Market Forecast</a:t>
            </a:r>
            <a:endParaRPr lang="en-US" altLang="zh-TW" sz="2400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sz="2400" dirty="0"/>
              <a:t>Self-driving Car</a:t>
            </a:r>
            <a:endParaRPr lang="en-US" altLang="zh-TW" sz="2400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sz="2400" dirty="0"/>
              <a:t>Recommendation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2227006" y="2634599"/>
                <a:ext cx="33113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006" y="2634599"/>
                <a:ext cx="3311356" cy="430887"/>
              </a:xfrm>
              <a:prstGeom prst="rect">
                <a:avLst/>
              </a:prstGeom>
              <a:blipFill rotWithShape="1">
                <a:blip r:embed="rId1"/>
                <a:stretch>
                  <a:fillRect l="-2" t="-144" r="-655" b="-1583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5569326" y="2452255"/>
            <a:ext cx="31347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</a:rPr>
              <a:t>Dow Jones Industrial Average at tomorrow</a:t>
            </a:r>
            <a:endParaRPr lang="zh-TW" altLang="en-US" sz="2400" dirty="0"/>
          </a:p>
        </p:txBody>
      </p:sp>
      <p:pic>
        <p:nvPicPr>
          <p:cNvPr id="30722" name="Picture 2" descr="「股票走勢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627" y="2304841"/>
            <a:ext cx="1517922" cy="116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2227006" y="4274051"/>
                <a:ext cx="33113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006" y="4274051"/>
                <a:ext cx="3311356" cy="430887"/>
              </a:xfrm>
              <a:prstGeom prst="rect">
                <a:avLst/>
              </a:prstGeom>
              <a:blipFill rotWithShape="1">
                <a:blip r:embed="rId1"/>
                <a:stretch>
                  <a:fillRect l="-2" t="-116" r="-655" b="-1586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1677176" y="5647510"/>
                <a:ext cx="44110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176" y="5647510"/>
                <a:ext cx="4411015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3" t="-106" r="-422" b="-1587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24" name="Picture 4" descr="「self driving cars sensors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627" y="3938162"/>
            <a:ext cx="1517922" cy="115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5569326" y="4249026"/>
            <a:ext cx="31347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Steering Wheel Degree 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296344" y="5658564"/>
            <a:ext cx="143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user</a:t>
            </a:r>
            <a:r>
              <a:rPr lang="zh-TW" altLang="en-US" sz="2400" dirty="0"/>
              <a:t> </a:t>
            </a:r>
            <a:r>
              <a:rPr lang="en-US" altLang="zh-TW" sz="2400" dirty="0"/>
              <a:t>A ,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500438" y="5652409"/>
            <a:ext cx="18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commodity</a:t>
            </a:r>
            <a:r>
              <a:rPr lang="zh-TW" altLang="en-US" sz="2400" dirty="0"/>
              <a:t> </a:t>
            </a:r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6105328" y="5632120"/>
            <a:ext cx="30291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</a:rPr>
              <a:t>Purchase probability</a:t>
            </a:r>
            <a:endParaRPr lang="zh-TW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0" grpId="0"/>
      <p:bldP spid="6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Estimating the Combat Power (CP) of a </a:t>
            </a:r>
            <a:r>
              <a:rPr lang="en-US" altLang="zh-TW" dirty="0" err="1"/>
              <a:t>pokemon</a:t>
            </a:r>
            <a:r>
              <a:rPr lang="en-US" altLang="zh-TW" dirty="0"/>
              <a:t> after evolution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827126" y="4372124"/>
                <a:ext cx="51179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altLang="zh-TW" sz="2800" b="0" i="1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26" y="4372124"/>
                <a:ext cx="5117940" cy="430887"/>
              </a:xfrm>
              <a:prstGeom prst="rect">
                <a:avLst/>
              </a:prstGeom>
              <a:blipFill rotWithShape="1">
                <a:blip r:embed="rId1"/>
                <a:stretch>
                  <a:fillRect l="-7" t="-35" r="-319" b="-1594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6143542" y="4110513"/>
            <a:ext cx="1769806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CP after evolution</a:t>
            </a:r>
            <a:endParaRPr lang="zh-TW" altLang="en-US" sz="2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10" y="2783503"/>
            <a:ext cx="3248864" cy="35676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5062967" y="4965476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967" y="4965476"/>
                <a:ext cx="283411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40" t="-95" r="-11092" b="-1588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7967682" y="4657426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682" y="4657426"/>
                <a:ext cx="288284" cy="430887"/>
              </a:xfrm>
              <a:prstGeom prst="rect">
                <a:avLst/>
              </a:prstGeom>
              <a:blipFill rotWithShape="1">
                <a:blip r:embed="rId4"/>
                <a:stretch>
                  <a:fillRect l="-117" t="-78" r="-11559" b="-1590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3604531" y="2795141"/>
                <a:ext cx="585225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531" y="2795141"/>
                <a:ext cx="585225" cy="464101"/>
              </a:xfrm>
              <a:prstGeom prst="rect">
                <a:avLst/>
              </a:prstGeom>
              <a:blipFill rotWithShape="1">
                <a:blip r:embed="rId5"/>
                <a:stretch>
                  <a:fillRect l="-46" t="-109" r="-2817" b="-948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3772973" y="5394420"/>
                <a:ext cx="615681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ℎ𝑝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973" y="5394420"/>
                <a:ext cx="615681" cy="464101"/>
              </a:xfrm>
              <a:prstGeom prst="rect">
                <a:avLst/>
              </a:prstGeom>
              <a:blipFill rotWithShape="1">
                <a:blip r:embed="rId6"/>
                <a:stretch>
                  <a:fillRect l="-71" t="-20" r="-2138" b="-957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3364742" y="6176188"/>
                <a:ext cx="5053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742" y="6176188"/>
                <a:ext cx="505330" cy="430887"/>
              </a:xfrm>
              <a:prstGeom prst="rect">
                <a:avLst/>
              </a:prstGeom>
              <a:blipFill rotWithShape="1">
                <a:blip r:embed="rId7"/>
                <a:stretch>
                  <a:fillRect l="-101" t="-41" r="-4071" b="-1593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4223162" y="6199956"/>
                <a:ext cx="4540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ℎ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162" y="6199956"/>
                <a:ext cx="454034" cy="430887"/>
              </a:xfrm>
              <a:prstGeom prst="rect">
                <a:avLst/>
              </a:prstGeom>
              <a:blipFill rotWithShape="1">
                <a:blip r:embed="rId8"/>
                <a:stretch>
                  <a:fillRect l="-91" t="-105" r="-5082" b="-1587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838519" y="2783731"/>
            <a:ext cx="787314" cy="3892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017839" y="5487384"/>
            <a:ext cx="727705" cy="27350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261980" y="5904262"/>
            <a:ext cx="727705" cy="3598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101447" y="5920143"/>
            <a:ext cx="727705" cy="3598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2198921" y="4940540"/>
                <a:ext cx="4158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921" y="4940540"/>
                <a:ext cx="415883" cy="430887"/>
              </a:xfrm>
              <a:prstGeom prst="rect">
                <a:avLst/>
              </a:prstGeom>
              <a:blipFill rotWithShape="1">
                <a:blip r:embed="rId9"/>
                <a:stretch>
                  <a:fillRect l="-132" t="-56" r="-7207" b="-1592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2714042" y="5070506"/>
            <a:ext cx="1275643" cy="30092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9" grpId="0"/>
      <p:bldP spid="10" grpId="0"/>
      <p:bldP spid="11" grpId="0"/>
      <p:bldP spid="12" grpId="0"/>
      <p:bldP spid="13" grpId="0"/>
      <p:bldP spid="7" grpId="0" animBg="1"/>
      <p:bldP spid="14" grpId="0" animBg="1"/>
      <p:bldP spid="15" grpId="0" animBg="1"/>
      <p:bldP spid="16" grpId="0" animBg="1"/>
      <p:bldP spid="17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1: Model</a:t>
            </a:r>
            <a:endParaRPr lang="zh-TW" altLang="en-US" dirty="0"/>
          </a:p>
        </p:txBody>
      </p:sp>
      <p:sp>
        <p:nvSpPr>
          <p:cNvPr id="4" name="圓柱 5"/>
          <p:cNvSpPr/>
          <p:nvPr/>
        </p:nvSpPr>
        <p:spPr>
          <a:xfrm>
            <a:off x="1088600" y="2034599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set of function</a:t>
            </a:r>
            <a:endParaRPr lang="zh-TW" altLang="en-US" sz="2400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2820745" y="2663625"/>
          <a:ext cx="11096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4" name="方程式" r:id="rId1" imgW="12496800" imgH="5181600" progId="Equation.3">
                  <p:embed/>
                </p:oleObj>
              </mc:Choice>
              <mc:Fallback>
                <p:oleObj name="方程式" r:id="rId1" imgW="124968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745" y="2663625"/>
                        <a:ext cx="11096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820746" y="2127572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Model</a:t>
            </a:r>
            <a:endParaRPr lang="zh-TW" altLang="en-US" sz="2800" dirty="0"/>
          </a:p>
        </p:txBody>
      </p:sp>
      <p:grpSp>
        <p:nvGrpSpPr>
          <p:cNvPr id="10" name="群組 9"/>
          <p:cNvGrpSpPr/>
          <p:nvPr/>
        </p:nvGrpSpPr>
        <p:grpSpPr>
          <a:xfrm>
            <a:off x="1751303" y="3538957"/>
            <a:ext cx="5279638" cy="1699902"/>
            <a:chOff x="827126" y="3703931"/>
            <a:chExt cx="5279638" cy="16999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827126" y="4372124"/>
                  <a:ext cx="331135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altLang="zh-TW" sz="2800" b="0" i="1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</m:d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126" y="4372124"/>
                  <a:ext cx="3311356" cy="430887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字方塊 7"/>
            <p:cNvSpPr txBox="1"/>
            <p:nvPr/>
          </p:nvSpPr>
          <p:spPr>
            <a:xfrm>
              <a:off x="4336958" y="4110513"/>
              <a:ext cx="1769806" cy="95410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CP after evolution</a:t>
              </a:r>
              <a:endParaRPr lang="zh-TW" altLang="en-US" sz="2800" dirty="0"/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1317" y="3703931"/>
              <a:ext cx="1547996" cy="1699902"/>
            </a:xfrm>
            <a:prstGeom prst="rect">
              <a:avLst/>
            </a:prstGeom>
          </p:spPr>
        </p:pic>
      </p:grpSp>
      <p:sp>
        <p:nvSpPr>
          <p:cNvPr id="12" name="文字方塊 11"/>
          <p:cNvSpPr txBox="1"/>
          <p:nvPr/>
        </p:nvSpPr>
        <p:spPr>
          <a:xfrm>
            <a:off x="726700" y="5716316"/>
            <a:ext cx="2368637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Linear model: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4481006" y="1864180"/>
                <a:ext cx="38690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: y = 10.0 + 9.0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006" y="1864180"/>
                <a:ext cx="3869085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2" t="-99" r="12" b="-1571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4481938" y="2326455"/>
                <a:ext cx="3626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: y = 9.8 + 9.2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38" y="2326455"/>
                <a:ext cx="3626648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3" t="-97" r="7" b="-1571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4495754" y="2777056"/>
                <a:ext cx="3626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: y = - 0.8 - 1.2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754" y="2777056"/>
                <a:ext cx="3626648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6" t="-44" r="3" b="-1577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6932674" y="3172966"/>
            <a:ext cx="204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…… infinite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3237435" y="5501699"/>
                <a:ext cx="2669129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435" y="5501699"/>
                <a:ext cx="2669129" cy="1043363"/>
              </a:xfrm>
              <a:prstGeom prst="rect">
                <a:avLst/>
              </a:prstGeom>
              <a:blipFill rotWithShape="1">
                <a:blip r:embed="rId8"/>
                <a:stretch>
                  <a:fillRect l="-8" t="-6" r="16" b="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6173486" y="5260175"/>
                <a:ext cx="3095419" cy="397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𝑐𝑝</m:t>
                        </m:r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ℎ𝑝</m:t>
                        </m:r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ℎ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…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486" y="5260175"/>
                <a:ext cx="3095419" cy="397866"/>
              </a:xfrm>
              <a:prstGeom prst="rect">
                <a:avLst/>
              </a:prstGeom>
              <a:blipFill rotWithShape="1">
                <a:blip r:embed="rId9"/>
                <a:stretch>
                  <a:fillRect l="-1" t="-118" r="14" b="-1974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4500308" y="1027907"/>
            <a:ext cx="3455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 and b are parameters (can be any value)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4182958" y="4173464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958" y="4173464"/>
                <a:ext cx="283411" cy="430887"/>
              </a:xfrm>
              <a:prstGeom prst="rect">
                <a:avLst/>
              </a:prstGeom>
              <a:blipFill rotWithShape="1">
                <a:blip r:embed="rId10"/>
                <a:stretch>
                  <a:fillRect l="-75" t="-57" r="-11057" b="-159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/>
              <p:cNvSpPr txBox="1"/>
              <p:nvPr/>
            </p:nvSpPr>
            <p:spPr>
              <a:xfrm>
                <a:off x="7085275" y="4173464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275" y="4173464"/>
                <a:ext cx="288284" cy="430887"/>
              </a:xfrm>
              <a:prstGeom prst="rect">
                <a:avLst/>
              </a:prstGeom>
              <a:blipFill rotWithShape="1">
                <a:blip r:embed="rId11"/>
                <a:stretch>
                  <a:fillRect l="-201" t="-57" r="-11475" b="-159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/>
              <p:cNvSpPr txBox="1"/>
              <p:nvPr/>
            </p:nvSpPr>
            <p:spPr>
              <a:xfrm>
                <a:off x="6173486" y="6231398"/>
                <a:ext cx="251258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/>
                  <a:t>: weight, b: bias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486" y="6231398"/>
                <a:ext cx="2512580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" t="-39" r="21" b="-1601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807084" y="1494711"/>
                <a:ext cx="22422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err="1"/>
                  <a:t>x</a:t>
                </a:r>
                <a:r>
                  <a:rPr lang="en-US" altLang="zh-TW" sz="2800" baseline="-25000" dirty="0" err="1"/>
                  <a:t>cp</a:t>
                </a:r>
                <a:endParaRPr lang="zh-TW" altLang="en-US" sz="2800" baseline="-25000" dirty="0"/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84" y="1494711"/>
                <a:ext cx="2242292" cy="523220"/>
              </a:xfrm>
              <a:prstGeom prst="rect">
                <a:avLst/>
              </a:prstGeom>
              <a:blipFill rotWithShape="1">
                <a:blip r:embed="rId13"/>
                <a:stretch>
                  <a:fillRect l="-28" t="-106" r="5" b="-9917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7632295" y="5713887"/>
            <a:ext cx="1202751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feature</a:t>
            </a:r>
            <a:endParaRPr lang="zh-TW" altLang="en-US" sz="2400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404446" y="2127572"/>
            <a:ext cx="0" cy="31863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H="1">
            <a:off x="404446" y="1887126"/>
            <a:ext cx="402638" cy="2404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404446" y="5279433"/>
            <a:ext cx="402638" cy="43688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2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2" grpId="0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7298" y="2865596"/>
            <a:ext cx="4023326" cy="20185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Function</a:t>
            </a:r>
            <a:endParaRPr lang="zh-TW" altLang="en-US" dirty="0"/>
          </a:p>
        </p:txBody>
      </p:sp>
      <p:sp>
        <p:nvSpPr>
          <p:cNvPr id="5" name="圓柱 5"/>
          <p:cNvSpPr/>
          <p:nvPr/>
        </p:nvSpPr>
        <p:spPr>
          <a:xfrm>
            <a:off x="1088600" y="2034599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set of function</a:t>
            </a:r>
            <a:endParaRPr lang="zh-TW" altLang="en-US" sz="2400" dirty="0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2820745" y="2663625"/>
          <a:ext cx="11096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4" name="方程式" r:id="rId2" imgW="12496800" imgH="5181600" progId="Equation.3">
                  <p:embed/>
                </p:oleObj>
              </mc:Choice>
              <mc:Fallback>
                <p:oleObj name="方程式" r:id="rId2" imgW="124968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745" y="2663625"/>
                        <a:ext cx="11096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820746" y="2127572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Model</a:t>
            </a:r>
            <a:endParaRPr lang="zh-TW" altLang="en-US" sz="2800" dirty="0"/>
          </a:p>
        </p:txBody>
      </p:sp>
      <p:sp>
        <p:nvSpPr>
          <p:cNvPr id="8" name="圓柱 22"/>
          <p:cNvSpPr/>
          <p:nvPr/>
        </p:nvSpPr>
        <p:spPr>
          <a:xfrm>
            <a:off x="1029821" y="5215692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Training</a:t>
            </a:r>
            <a:endParaRPr lang="en-US" altLang="zh-TW" sz="2400" dirty="0"/>
          </a:p>
          <a:p>
            <a:pPr algn="ctr"/>
            <a:r>
              <a:rPr lang="en-US" altLang="zh-TW" sz="2400" dirty="0"/>
              <a:t>Data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4315143" y="2006728"/>
            <a:ext cx="21858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function </a:t>
            </a:r>
            <a:endParaRPr lang="en-US" altLang="zh-TW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input: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6351144" y="2003468"/>
            <a:ext cx="26953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function output (scalar):</a:t>
            </a:r>
            <a:endParaRPr lang="zh-TW" altLang="en-US" sz="2400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957" y="4184575"/>
            <a:ext cx="4104293" cy="22700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7792838" y="2837725"/>
                <a:ext cx="391454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838" y="2837725"/>
                <a:ext cx="39145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652" t="-1867" r="-6383" b="-15907"/>
                </a:stretch>
              </a:blip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5703785" y="3476864"/>
                <a:ext cx="385234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785" y="3476864"/>
                <a:ext cx="38523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704" t="-1784" r="-6098" b="-15989"/>
                </a:stretch>
              </a:blip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5896402" y="4779324"/>
                <a:ext cx="391838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402" y="4779324"/>
                <a:ext cx="39183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730" t="-1804" r="-5066" b="-15969"/>
                </a:stretch>
              </a:blip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8112566" y="4338287"/>
                <a:ext cx="398058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566" y="4338287"/>
                <a:ext cx="39805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706" t="-1882" r="-5335" b="-15891"/>
                </a:stretch>
              </a:blip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7145853" y="2848401"/>
            <a:ext cx="575748" cy="3212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7477066" y="4362309"/>
            <a:ext cx="575748" cy="3212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807084" y="1494711"/>
                <a:ext cx="22422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err="1"/>
                  <a:t>x</a:t>
                </a:r>
                <a:r>
                  <a:rPr lang="en-US" altLang="zh-TW" sz="2800" baseline="-25000" dirty="0" err="1"/>
                  <a:t>cp</a:t>
                </a:r>
                <a:endParaRPr lang="zh-TW" altLang="en-US" sz="2800" baseline="-25000" dirty="0"/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84" y="1494711"/>
                <a:ext cx="2242292" cy="523220"/>
              </a:xfrm>
              <a:prstGeom prst="rect">
                <a:avLst/>
              </a:prstGeom>
              <a:blipFill rotWithShape="1">
                <a:blip r:embed="rId9"/>
                <a:stretch>
                  <a:fillRect l="-28" t="-106" r="5" b="-9917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14" grpId="0"/>
      <p:bldP spid="18" grpId="0" animBg="1"/>
      <p:bldP spid="19" grpId="0" animBg="1"/>
      <p:bldP spid="20" grpId="0" animBg="1"/>
      <p:bldP spid="21" grpId="0" animBg="1"/>
      <p:bldP spid="3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Function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386" y="1761029"/>
            <a:ext cx="6204093" cy="4176711"/>
          </a:xfrm>
        </p:spPr>
      </p:pic>
      <p:sp>
        <p:nvSpPr>
          <p:cNvPr id="10" name="矩形 9"/>
          <p:cNvSpPr/>
          <p:nvPr/>
        </p:nvSpPr>
        <p:spPr>
          <a:xfrm>
            <a:off x="1712281" y="6308180"/>
            <a:ext cx="6094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Source: </a:t>
            </a:r>
            <a:r>
              <a:rPr lang="zh-TW" altLang="en-US" dirty="0"/>
              <a:t>https://www.openintro.org/stat/data/?data=pokemon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10665" y="1761029"/>
            <a:ext cx="1985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Training Data: 10 </a:t>
            </a:r>
            <a:r>
              <a:rPr lang="en-US" altLang="zh-TW" sz="2400" dirty="0" err="1"/>
              <a:t>pokemons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4435598" y="3264533"/>
                <a:ext cx="1239121" cy="438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𝑐𝑝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598" y="3264533"/>
                <a:ext cx="1239121" cy="438005"/>
              </a:xfrm>
              <a:prstGeom prst="rect">
                <a:avLst/>
              </a:prstGeom>
              <a:blipFill rotWithShape="1">
                <a:blip r:embed="rId2"/>
                <a:stretch>
                  <a:fillRect l="-10" t="-145" r="29" b="1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/>
          <p:cNvCxnSpPr/>
          <p:nvPr/>
        </p:nvCxnSpPr>
        <p:spPr>
          <a:xfrm flipH="1" flipV="1">
            <a:off x="5055159" y="3725101"/>
            <a:ext cx="130627" cy="751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768296" y="2829538"/>
                <a:ext cx="1077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96" y="2829538"/>
                <a:ext cx="107702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4" t="-166" r="-1296" b="-1588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768295" y="3373824"/>
                <a:ext cx="10902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95" y="3373824"/>
                <a:ext cx="109023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3" t="-19" r="-651" b="-1603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761690" y="4708815"/>
                <a:ext cx="13367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90" y="4708815"/>
                <a:ext cx="133671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4" t="-79" r="-543" b="-1597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 rot="5400000">
                <a:off x="1052451" y="4012443"/>
                <a:ext cx="6801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52451" y="4012443"/>
                <a:ext cx="680186" cy="430887"/>
              </a:xfrm>
              <a:prstGeom prst="rect">
                <a:avLst/>
              </a:prstGeom>
              <a:blipFill rotWithShape="1">
                <a:blip r:embed="rId6"/>
                <a:stretch>
                  <a:fillRect l="18260" t="-29004" r="18350" b="-4327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6603913" y="5626898"/>
                <a:ext cx="499816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913" y="5626898"/>
                <a:ext cx="499816" cy="397866"/>
              </a:xfrm>
              <a:prstGeom prst="rect">
                <a:avLst/>
              </a:prstGeom>
              <a:blipFill rotWithShape="1">
                <a:blip r:embed="rId7"/>
                <a:stretch>
                  <a:fillRect l="-110" t="-41" r="-3433" b="-976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2687386" y="4514890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386" y="4514890"/>
                <a:ext cx="24570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7" t="-11" r="-12135" b="-1604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510665" y="5345887"/>
            <a:ext cx="2697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This is real data.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  <p:bldP spid="17" grpId="0"/>
      <p:bldP spid="18" grpId="0"/>
      <p:bldP spid="13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/>
              <p:cNvSpPr txBox="1"/>
              <p:nvPr/>
            </p:nvSpPr>
            <p:spPr>
              <a:xfrm>
                <a:off x="3375575" y="3399279"/>
                <a:ext cx="5414243" cy="130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575" y="3399279"/>
                <a:ext cx="5414243" cy="1303627"/>
              </a:xfrm>
              <a:prstGeom prst="rect">
                <a:avLst/>
              </a:prstGeom>
              <a:blipFill rotWithShape="1">
                <a:blip r:embed="rId1"/>
                <a:stretch>
                  <a:fillRect l="-10" t="-10" r="3"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Function</a:t>
            </a:r>
            <a:endParaRPr lang="zh-TW" altLang="en-US" dirty="0"/>
          </a:p>
        </p:txBody>
      </p:sp>
      <p:sp>
        <p:nvSpPr>
          <p:cNvPr id="5" name="圓柱 5"/>
          <p:cNvSpPr/>
          <p:nvPr/>
        </p:nvSpPr>
        <p:spPr>
          <a:xfrm>
            <a:off x="1088600" y="2034599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 set of function</a:t>
            </a:r>
            <a:endParaRPr lang="zh-TW" altLang="en-US" sz="2400" dirty="0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2820745" y="2663625"/>
          <a:ext cx="11096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7" name="方程式" r:id="rId2" imgW="12496800" imgH="5181600" progId="Equation.3">
                  <p:embed/>
                </p:oleObj>
              </mc:Choice>
              <mc:Fallback>
                <p:oleObj name="方程式" r:id="rId2" imgW="12496800" imgH="518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745" y="2663625"/>
                        <a:ext cx="11096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820746" y="2127572"/>
            <a:ext cx="1205154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Model</a:t>
            </a:r>
            <a:endParaRPr lang="zh-TW" altLang="en-US" sz="2800" dirty="0"/>
          </a:p>
        </p:txBody>
      </p:sp>
      <p:sp>
        <p:nvSpPr>
          <p:cNvPr id="8" name="圓柱 22"/>
          <p:cNvSpPr/>
          <p:nvPr/>
        </p:nvSpPr>
        <p:spPr>
          <a:xfrm>
            <a:off x="1029821" y="5215692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Training</a:t>
            </a:r>
            <a:endParaRPr lang="en-US" altLang="zh-TW" sz="2400" dirty="0"/>
          </a:p>
          <a:p>
            <a:pPr algn="ctr"/>
            <a:r>
              <a:rPr lang="en-US" altLang="zh-TW" sz="2400" dirty="0"/>
              <a:t>Data</a:t>
            </a:r>
            <a:endParaRPr lang="zh-TW" altLang="en-US" sz="2400" dirty="0"/>
          </a:p>
        </p:txBody>
      </p:sp>
      <p:sp>
        <p:nvSpPr>
          <p:cNvPr id="10" name="圓角矩形 26"/>
          <p:cNvSpPr/>
          <p:nvPr/>
        </p:nvSpPr>
        <p:spPr>
          <a:xfrm>
            <a:off x="891920" y="3661530"/>
            <a:ext cx="1912095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Goodness of function f</a:t>
            </a:r>
            <a:endParaRPr lang="en-US" altLang="zh-TW" sz="2400" baseline="30000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1869025" y="4774164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1869025" y="3158798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4445143" y="1928301"/>
                <a:ext cx="25131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Loss function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sz="2800" dirty="0"/>
                  <a:t>: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143" y="1928301"/>
                <a:ext cx="2513168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6" t="-84" r="25" b="-857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3193620" y="3806010"/>
                <a:ext cx="13438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620" y="3806010"/>
                <a:ext cx="1343887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15" t="-87" r="32" b="-416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4114991" y="5348511"/>
                <a:ext cx="4984124" cy="130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991" y="5348511"/>
                <a:ext cx="4984124" cy="1303627"/>
              </a:xfrm>
              <a:prstGeom prst="rect">
                <a:avLst/>
              </a:prstGeom>
              <a:blipFill rotWithShape="1">
                <a:blip r:embed="rId6"/>
                <a:stretch>
                  <a:fillRect l="-4" t="-41" r="4" b="3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4441076" y="2458586"/>
            <a:ext cx="3846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 a function, 	   output: how bad it is 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807084" y="1494711"/>
                <a:ext cx="22422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err="1"/>
                  <a:t>x</a:t>
                </a:r>
                <a:r>
                  <a:rPr lang="en-US" altLang="zh-TW" sz="2800" baseline="-25000" dirty="0" err="1"/>
                  <a:t>cp</a:t>
                </a:r>
                <a:endParaRPr lang="zh-TW" altLang="en-US" sz="2800" baseline="-25000" dirty="0"/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84" y="1494711"/>
                <a:ext cx="2242292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28" t="-106" r="5" b="-9917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554811" y="4517514"/>
            <a:ext cx="2771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Estimated y based on input function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459233" y="3307362"/>
            <a:ext cx="249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Estimation error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cxnSp>
        <p:nvCxnSpPr>
          <p:cNvPr id="14" name="直線接點 13"/>
          <p:cNvCxnSpPr/>
          <p:nvPr/>
        </p:nvCxnSpPr>
        <p:spPr>
          <a:xfrm>
            <a:off x="6364438" y="4329230"/>
            <a:ext cx="10142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375323" y="3684586"/>
            <a:ext cx="2358977" cy="7806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3729735" y="4658912"/>
            <a:ext cx="282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Sum over examples</a:t>
            </a:r>
            <a:endParaRPr lang="zh-TW" altLang="en-US" sz="2400" dirty="0"/>
          </a:p>
        </p:txBody>
      </p:sp>
      <p:cxnSp>
        <p:nvCxnSpPr>
          <p:cNvPr id="21" name="直線接點 20"/>
          <p:cNvCxnSpPr/>
          <p:nvPr/>
        </p:nvCxnSpPr>
        <p:spPr>
          <a:xfrm>
            <a:off x="4731416" y="4664806"/>
            <a:ext cx="61850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3337684" y="5261975"/>
                <a:ext cx="13937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684" y="5261975"/>
                <a:ext cx="1393732" cy="523220"/>
              </a:xfrm>
              <a:prstGeom prst="rect">
                <a:avLst/>
              </a:prstGeom>
              <a:blipFill rotWithShape="1">
                <a:blip r:embed="rId8"/>
                <a:stretch>
                  <a:fillRect l="-9" t="-70" r="2" b="-418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/>
          <p:cNvCxnSpPr/>
          <p:nvPr/>
        </p:nvCxnSpPr>
        <p:spPr>
          <a:xfrm>
            <a:off x="6871569" y="4346052"/>
            <a:ext cx="281011" cy="2780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箭號: 弧形右彎 26"/>
          <p:cNvSpPr/>
          <p:nvPr/>
        </p:nvSpPr>
        <p:spPr>
          <a:xfrm>
            <a:off x="2976143" y="4074907"/>
            <a:ext cx="425880" cy="144867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0" grpId="0" animBg="1"/>
      <p:bldP spid="3" grpId="0"/>
      <p:bldP spid="19" grpId="0"/>
      <p:bldP spid="20" grpId="0"/>
      <p:bldP spid="9" grpId="0"/>
      <p:bldP spid="4" grpId="0"/>
      <p:bldP spid="18" grpId="0"/>
      <p:bldP spid="23" grpId="0" animBg="1"/>
      <p:bldP spid="24" grpId="0"/>
      <p:bldP spid="22" grpId="0"/>
      <p:bldP spid="27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9009</Words>
  <Application>WPS Presentation</Application>
  <PresentationFormat>On-screen Show (4:3)</PresentationFormat>
  <Paragraphs>846</Paragraphs>
  <Slides>38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38</vt:i4>
      </vt:variant>
    </vt:vector>
  </HeadingPairs>
  <TitlesOfParts>
    <vt:vector size="62" baseType="lpstr">
      <vt:lpstr>Arial</vt:lpstr>
      <vt:lpstr>SimSun</vt:lpstr>
      <vt:lpstr>Wingdings</vt:lpstr>
      <vt:lpstr>Helvetica Light</vt:lpstr>
      <vt:lpstr>Cambria Math</vt:lpstr>
      <vt:lpstr>Kingsoft Math</vt:lpstr>
      <vt:lpstr>DejaVu Math TeX Gyre</vt:lpstr>
      <vt:lpstr>PMingLiU</vt:lpstr>
      <vt:lpstr>宋体-繁</vt:lpstr>
      <vt:lpstr>Calibri</vt:lpstr>
      <vt:lpstr>Calibri Light</vt:lpstr>
      <vt:lpstr>Helvetica Neue</vt:lpstr>
      <vt:lpstr>Microsoft YaHei</vt:lpstr>
      <vt:lpstr>汉仪旗黑</vt:lpstr>
      <vt:lpstr>Arial Unicode MS</vt:lpstr>
      <vt:lpstr>宋体-简</vt:lpstr>
      <vt:lpstr>Office 佈景主題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Regression</vt:lpstr>
      <vt:lpstr>Slide credits</vt:lpstr>
      <vt:lpstr>Please read the book</vt:lpstr>
      <vt:lpstr>Regression: Output a scalar</vt:lpstr>
      <vt:lpstr>Example Application</vt:lpstr>
      <vt:lpstr>Step 1: Model</vt:lpstr>
      <vt:lpstr>Step 2: Goodness of Function</vt:lpstr>
      <vt:lpstr>Step 2: Goodness of Function</vt:lpstr>
      <vt:lpstr>Step 2: Goodness of Function</vt:lpstr>
      <vt:lpstr>Step 2: Goodness of Function</vt:lpstr>
      <vt:lpstr>Step 3: Best Function</vt:lpstr>
      <vt:lpstr>Step 3: Gradient Descent</vt:lpstr>
      <vt:lpstr>Step 3: Gradient Descent</vt:lpstr>
      <vt:lpstr>Step 3: Gradient Descent</vt:lpstr>
      <vt:lpstr>Step 3: Gradient Descent</vt:lpstr>
      <vt:lpstr>Step 3: Gradient Descent</vt:lpstr>
      <vt:lpstr>Step 3: Gradient Descent</vt:lpstr>
      <vt:lpstr>Step 3: Gradient Descent</vt:lpstr>
      <vt:lpstr>Step 3: Gradient Descent</vt:lpstr>
      <vt:lpstr>Step 3: Gradient Descent</vt:lpstr>
      <vt:lpstr>How’s the results?</vt:lpstr>
      <vt:lpstr>How’s the results?  - Generalization</vt:lpstr>
      <vt:lpstr>PowerPoint 演示文稿</vt:lpstr>
      <vt:lpstr>PowerPoint 演示文稿</vt:lpstr>
      <vt:lpstr>PowerPoint 演示文稿</vt:lpstr>
      <vt:lpstr>PowerPoint 演示文稿</vt:lpstr>
      <vt:lpstr>Model Selection</vt:lpstr>
      <vt:lpstr>Model Selection</vt:lpstr>
      <vt:lpstr>Let’s collect more data</vt:lpstr>
      <vt:lpstr>What are the hidden factors?</vt:lpstr>
      <vt:lpstr>Back to step 1:  Redesign the Model</vt:lpstr>
      <vt:lpstr>Back to step 1:  Redesign the Model</vt:lpstr>
      <vt:lpstr>PowerPoint 演示文稿</vt:lpstr>
      <vt:lpstr>PowerPoint 演示文稿</vt:lpstr>
      <vt:lpstr>Back to step 1:  Redesign the Model Again</vt:lpstr>
      <vt:lpstr>Back to step 2: Regularization</vt:lpstr>
      <vt:lpstr>Regularization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 and Overfitting</dc:title>
  <dc:creator>Lee Hung-yi</dc:creator>
  <cp:lastModifiedBy>pradaapss</cp:lastModifiedBy>
  <cp:revision>151</cp:revision>
  <dcterms:created xsi:type="dcterms:W3CDTF">2023-03-13T04:06:42Z</dcterms:created>
  <dcterms:modified xsi:type="dcterms:W3CDTF">2023-03-13T04:06:42Z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1033-4.7.0.7770</vt:lpwstr>
  </property>
</Properties>
</file>