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632" r:id="rId3"/>
    <p:sldId id="633" r:id="rId4"/>
    <p:sldId id="282" r:id="rId5"/>
    <p:sldId id="300" r:id="rId6"/>
    <p:sldId id="283" r:id="rId7"/>
    <p:sldId id="284" r:id="rId8"/>
    <p:sldId id="285" r:id="rId9"/>
    <p:sldId id="257" r:id="rId10"/>
    <p:sldId id="274" r:id="rId11"/>
    <p:sldId id="286" r:id="rId12"/>
    <p:sldId id="277" r:id="rId13"/>
    <p:sldId id="288" r:id="rId14"/>
    <p:sldId id="289" r:id="rId15"/>
    <p:sldId id="291" r:id="rId16"/>
    <p:sldId id="292" r:id="rId17"/>
    <p:sldId id="293" r:id="rId18"/>
    <p:sldId id="294" r:id="rId19"/>
    <p:sldId id="296" r:id="rId20"/>
    <p:sldId id="290" r:id="rId21"/>
    <p:sldId id="297" r:id="rId22"/>
    <p:sldId id="268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 autoAdjust="0"/>
    <p:restoredTop sz="88488" autoAdjust="0"/>
  </p:normalViewPr>
  <p:slideViewPr>
    <p:cSldViewPr snapToGrid="0">
      <p:cViewPr varScale="1">
        <p:scale>
          <a:sx n="87" d="100"/>
          <a:sy n="87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C72CC-4C7D-4DC8-9768-0CB054EE88D9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79A1-5F04-4C9F-9A94-186D96F02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5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0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5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8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0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3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6477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6773-EB54-4673-8135-34605B9C0682}" type="datetimeFigureOut">
              <a:rPr lang="zh-TW" altLang="en-US" smtClean="0"/>
              <a:t>2021/8/29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7" Type="http://schemas.openxmlformats.org/officeDocument/2006/relationships/image" Target="../media/image75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28213"/>
            <a:ext cx="7772400" cy="2387600"/>
          </a:xfrm>
        </p:spPr>
        <p:txBody>
          <a:bodyPr/>
          <a:lstStyle/>
          <a:p>
            <a:r>
              <a:rPr lang="en-US" altLang="zh-TW" dirty="0"/>
              <a:t>Where does the error come from?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0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3" y="3529032"/>
            <a:ext cx="2817930" cy="19547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" y="3550070"/>
            <a:ext cx="2823411" cy="19535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all the universes, we are collecting (catching) 10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as training data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99098" y="305870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5101" y="307712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969588" y="307712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10273"/>
            <a:ext cx="740897" cy="1808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986" y="4610273"/>
            <a:ext cx="627816" cy="18088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7" y="3555065"/>
            <a:ext cx="2900185" cy="2011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916" y="4539227"/>
            <a:ext cx="691560" cy="1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different universes, we use the same model, but  obtain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5" y="3200594"/>
            <a:ext cx="4230471" cy="2848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56" y="3200594"/>
            <a:ext cx="4230471" cy="28480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3709" y="2758181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123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846412" y="2748652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345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blipFill>
                <a:blip r:embed="rId5"/>
                <a:stretch>
                  <a:fillRect l="-2174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blipFill>
                <a:blip r:embed="rId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5" y="351172"/>
            <a:ext cx="4217727" cy="28394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2139867"/>
            <a:ext cx="3964660" cy="26690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018548"/>
            <a:ext cx="4217727" cy="2839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in 100 Universes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  <a:blipFill>
                <a:blip r:embed="rId5"/>
                <a:stretch>
                  <a:fillRect t="-11765" r="-2823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  <a:blipFill>
                <a:blip r:embed="rId6"/>
                <a:stretch>
                  <a:fillRect l="-2909" t="-5839" r="-182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  <a:blipFill>
                <a:blip r:embed="rId7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  <a:blipFill>
                <a:blip r:embed="rId8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/>
          <p:cNvSpPr/>
          <p:nvPr/>
        </p:nvSpPr>
        <p:spPr>
          <a:xfrm>
            <a:off x="4134316" y="1275586"/>
            <a:ext cx="45143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4090478" y="5910102"/>
            <a:ext cx="66249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flipH="1">
            <a:off x="3850105" y="3410240"/>
            <a:ext cx="464090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" y="1793130"/>
            <a:ext cx="3950497" cy="2659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8" y="1690689"/>
            <a:ext cx="4102667" cy="276199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>
            <a:off x="4065736" y="2510971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4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  <a:blipFill>
                <a:blip r:embed="rId5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539" y="4391372"/>
            <a:ext cx="1186970" cy="12167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26536" y="4489951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15037" y="4502689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0" y="4380596"/>
            <a:ext cx="1264203" cy="11728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8714" y="5696296"/>
            <a:ext cx="702491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Simpler model is less influenced by the sampled data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92331" y="6191493"/>
            <a:ext cx="442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the extreme case f(x) = 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0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Bias: 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dirty="0"/>
                  <a:t> ?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88552"/>
            <a:ext cx="1891094" cy="1754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0" y="4533965"/>
            <a:ext cx="1829054" cy="18749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9744" y="3088692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48028" y="4994397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75" y="2861311"/>
            <a:ext cx="4908172" cy="334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Assume this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blipFill>
                <a:blip r:embed="rId7"/>
                <a:stretch>
                  <a:fillRect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641" y="1979848"/>
            <a:ext cx="4979534" cy="33027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93" y="3435787"/>
            <a:ext cx="4979534" cy="33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TW" sz="2400" dirty="0"/>
                  <a:t> curves: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blipFill>
                <a:blip r:embed="rId4"/>
                <a:stretch>
                  <a:fillRect l="-29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Black curve: the true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blipFill>
                <a:blip r:embed="rId5"/>
                <a:stretch>
                  <a:fillRect l="-2083"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altLang="zh-TW" sz="2400" dirty="0"/>
                  <a:t> curve: the average of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blipFill>
                <a:blip r:embed="rId6"/>
                <a:stretch>
                  <a:fillRect l="-20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blipFill>
                <a:blip r:embed="rId7"/>
                <a:stretch>
                  <a:fillRect l="-5376" t="-3226" r="-7849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87" y="114345"/>
            <a:ext cx="5004940" cy="3302752"/>
          </a:xfrm>
        </p:spPr>
      </p:pic>
    </p:spTree>
    <p:extLst>
      <p:ext uri="{BB962C8B-B14F-4D97-AF65-F5344CB8AC3E}">
        <p14:creationId xmlns:p14="http://schemas.microsoft.com/office/powerpoint/2010/main" val="24371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5" y="1807454"/>
            <a:ext cx="4410285" cy="291034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8" y="4907766"/>
            <a:ext cx="1891094" cy="1754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65" y="4847473"/>
            <a:ext cx="1829054" cy="187497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82932" y="5307906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5987" y="5294991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4275325" y="2757855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5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12" y="1858674"/>
            <a:ext cx="4310673" cy="285912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786040" y="4730710"/>
            <a:ext cx="1077930" cy="7686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57006" y="4847473"/>
            <a:ext cx="1917416" cy="18749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7242" y="5499316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72303" y="5208091"/>
            <a:ext cx="787857" cy="3924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75325" y="6249098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868675" y="5969555"/>
            <a:ext cx="497330" cy="2924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3" grpId="0" animBg="1"/>
      <p:bldP spid="14" grpId="0" animBg="1"/>
      <p:bldP spid="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709320" y="4971756"/>
            <a:ext cx="499706" cy="310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225033" y="4905413"/>
            <a:ext cx="563729" cy="4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bias?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dirty="0"/>
              <a:t>Diagnosis:</a:t>
            </a:r>
          </a:p>
          <a:p>
            <a:pPr lvl="1"/>
            <a:r>
              <a:rPr lang="en-US" altLang="zh-TW" sz="2800" dirty="0"/>
              <a:t>If your model cannot even fit the training examples, then you have large bias </a:t>
            </a:r>
          </a:p>
          <a:p>
            <a:pPr lvl="1"/>
            <a:r>
              <a:rPr lang="en-US" altLang="zh-TW" sz="2800" dirty="0"/>
              <a:t>If you can fit the training data, but large error on testing data, then you probably have large variance</a:t>
            </a:r>
          </a:p>
          <a:p>
            <a:r>
              <a:rPr lang="en-US" altLang="zh-TW" dirty="0"/>
              <a:t>For bias, redesign your model:</a:t>
            </a:r>
          </a:p>
          <a:p>
            <a:pPr lvl="1"/>
            <a:r>
              <a:rPr lang="en-US" altLang="zh-TW" sz="2800" dirty="0"/>
              <a:t>Add more features as input</a:t>
            </a:r>
          </a:p>
          <a:p>
            <a:pPr lvl="1"/>
            <a:r>
              <a:rPr lang="en-US" altLang="zh-TW" sz="2800" dirty="0"/>
              <a:t>A more complex model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04" y="4090138"/>
            <a:ext cx="3300206" cy="2221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6842" y="4400274"/>
            <a:ext cx="1439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large bias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5610" y="3938609"/>
            <a:ext cx="188302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6371" y="2691728"/>
            <a:ext cx="204897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Underfitting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3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variance?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2" y="1471113"/>
            <a:ext cx="3171826" cy="2093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8" y="1471113"/>
            <a:ext cx="3136126" cy="20695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426" y="3426662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 examples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66205" y="3432187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 examples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6" y="4413864"/>
            <a:ext cx="3390116" cy="22371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8" y="4413864"/>
            <a:ext cx="3390116" cy="22371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91" y="4420066"/>
            <a:ext cx="3380718" cy="22309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7174" y="2337175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effective, but not always practical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23140" y="3858226"/>
            <a:ext cx="3058364" cy="461665"/>
            <a:chOff x="3123140" y="3858226"/>
            <a:chExt cx="3058364" cy="461665"/>
          </a:xfrm>
        </p:grpSpPr>
        <p:sp>
          <p:nvSpPr>
            <p:cNvPr id="14" name="文字方塊 13"/>
            <p:cNvSpPr txBox="1"/>
            <p:nvPr/>
          </p:nvSpPr>
          <p:spPr>
            <a:xfrm>
              <a:off x="3699199" y="3858226"/>
              <a:ext cx="2482305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May increase bias</a:t>
              </a:r>
              <a:endParaRPr lang="zh-TW" altLang="en-US" sz="2400" dirty="0"/>
            </a:p>
          </p:txBody>
        </p:sp>
        <p:sp>
          <p:nvSpPr>
            <p:cNvPr id="9" name="箭號: 向右 8"/>
            <p:cNvSpPr/>
            <p:nvPr/>
          </p:nvSpPr>
          <p:spPr>
            <a:xfrm>
              <a:off x="3123140" y="3896422"/>
              <a:ext cx="471611" cy="3959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3719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is usually a trade-off between bias and variance.</a:t>
            </a:r>
          </a:p>
          <a:p>
            <a:r>
              <a:rPr lang="en-US" altLang="zh-TW" sz="2400" dirty="0"/>
              <a:t>Select a model that balances two kinds of error to minimize total error</a:t>
            </a:r>
          </a:p>
          <a:p>
            <a:r>
              <a:rPr lang="en-US" altLang="zh-TW" sz="2400" dirty="0"/>
              <a:t>What you should NOT do: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0857" y="4001294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60182" y="4001294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4514" y="4824351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4514" y="532692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4513" y="582348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08978" y="482435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08978" y="532692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08978" y="582948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2" name="左大括弧 11"/>
          <p:cNvSpPr/>
          <p:nvPr/>
        </p:nvSpPr>
        <p:spPr>
          <a:xfrm>
            <a:off x="2104572" y="4824350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36914" y="4625408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436914" y="5554749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783239" y="507556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83239" y="555474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819524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11950" y="4004611"/>
            <a:ext cx="1995714" cy="98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Real Testing Set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72729" y="4998121"/>
            <a:ext cx="193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(not in hand)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064703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114721" y="58234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554513" y="5817615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21" grpId="0" animBg="1"/>
      <p:bldP spid="22" grpId="0"/>
      <p:bldP spid="24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01696" y="166580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9396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347231" y="2659067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059915" y="3121652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 beat baseline!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95369" y="3086613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No, you don’t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5526520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414889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will happen?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77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Validation</a:t>
            </a:r>
          </a:p>
          <a:p>
            <a:pPr algn="ctr"/>
            <a:r>
              <a:rPr lang="en-US" altLang="zh-TW" sz="2800" dirty="0"/>
              <a:t> set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822801" y="469595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22801" y="519852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7" y="571012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23101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3" idx="0"/>
          </p:cNvCxnSpPr>
          <p:nvPr/>
        </p:nvCxnSpPr>
        <p:spPr>
          <a:xfrm>
            <a:off x="2271371" y="2828968"/>
            <a:ext cx="0" cy="284221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the results of public testing data to tune your model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are making public set better than private set.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 recommend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87984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87984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87984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020025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20025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20025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0.6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8388" y="240429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0.2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18388" y="308658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18388" y="37688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0.5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0.3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167-E2B9-2045-885E-D19800E1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read the 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0A17-E8A5-0A40-A15D-B9D884BAE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Bishop, Pattern Recognition and Machine Learning</a:t>
            </a:r>
          </a:p>
          <a:p>
            <a:pPr lvl="1"/>
            <a:r>
              <a:rPr lang="en-US" altLang="zh-TW" dirty="0"/>
              <a:t>Chapter 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29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25" y="1569919"/>
            <a:ext cx="6396950" cy="3851497"/>
          </a:xfrm>
        </p:spPr>
      </p:pic>
      <p:sp>
        <p:nvSpPr>
          <p:cNvPr id="5" name="文字方塊 4"/>
          <p:cNvSpPr txBox="1"/>
          <p:nvPr/>
        </p:nvSpPr>
        <p:spPr>
          <a:xfrm>
            <a:off x="1627869" y="5566021"/>
            <a:ext cx="61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966" y="1835294"/>
            <a:ext cx="445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44151" y="2797357"/>
            <a:ext cx="33599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error due to "</a:t>
            </a:r>
            <a:r>
              <a:rPr lang="en-US" altLang="zh-TW" sz="2400" dirty="0">
                <a:solidFill>
                  <a:srgbClr val="0070C0"/>
                </a:solidFill>
              </a:rPr>
              <a:t>bias</a:t>
            </a:r>
            <a:r>
              <a:rPr lang="en-US" altLang="zh-TW" sz="2400" dirty="0"/>
              <a:t>" and error due to "</a:t>
            </a:r>
            <a:r>
              <a:rPr lang="en-US" altLang="zh-TW" sz="2400" dirty="0">
                <a:solidFill>
                  <a:srgbClr val="FF0000"/>
                </a:solidFill>
              </a:rPr>
              <a:t>variance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8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Estimator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6579" y="1825625"/>
            <a:ext cx="3057888" cy="1393532"/>
            <a:chOff x="-252827" y="3061090"/>
            <a:chExt cx="3057888" cy="139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586" y="3061090"/>
              <a:ext cx="1346858" cy="1393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blipFill>
                <a:blip r:embed="rId6"/>
                <a:stretch>
                  <a:fillRect l="-178" t="-17333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-66796" y="3649305"/>
                <a:ext cx="5261317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Only Niantic knows true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796" y="3649305"/>
                <a:ext cx="5261317" cy="547458"/>
              </a:xfrm>
              <a:prstGeom prst="rect">
                <a:avLst/>
              </a:prstGeom>
              <a:blipFill>
                <a:blip r:embed="rId7"/>
                <a:stretch>
                  <a:fillRect l="-2410" t="-9091" r="-482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4656" y="5100043"/>
                <a:ext cx="45723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From training data,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5100043"/>
                <a:ext cx="4572310" cy="523220"/>
              </a:xfrm>
              <a:prstGeom prst="rect">
                <a:avLst/>
              </a:prstGeom>
              <a:blipFill>
                <a:blip r:embed="rId8"/>
                <a:stretch>
                  <a:fillRect l="-277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靶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417" y="1825625"/>
            <a:ext cx="4114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68417" y="4854408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17" y="4854408"/>
                <a:ext cx="331052" cy="520271"/>
              </a:xfrm>
              <a:prstGeom prst="rect">
                <a:avLst/>
              </a:prstGeom>
              <a:blipFill>
                <a:blip r:embed="rId10"/>
                <a:stretch>
                  <a:fillRect l="-39286" t="-23810" r="-357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5399469" y="3795710"/>
            <a:ext cx="1791046" cy="131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24278" y="2040416"/>
                <a:ext cx="442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78" y="2040416"/>
                <a:ext cx="442365" cy="430887"/>
              </a:xfrm>
              <a:prstGeom prst="rect">
                <a:avLst/>
              </a:prstGeom>
              <a:blipFill>
                <a:blip r:embed="rId11"/>
                <a:stretch>
                  <a:fillRect l="-27778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8127836" y="2497340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96435" y="2114664"/>
            <a:ext cx="172634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Bias + Variance</a:t>
            </a:r>
            <a:endParaRPr lang="zh-TW" altLang="en-US" sz="28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121289" y="2686094"/>
            <a:ext cx="1002989" cy="113680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4" grpId="0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5212474" y="4213686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7152065" y="4014664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7152065" y="4523999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7152065" y="5033335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7152065" y="594222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7152065" y="3557464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7152065" y="3084220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7152065" y="229966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blipFill>
                <a:blip r:embed="rId4"/>
                <a:stretch>
                  <a:fillRect l="-30000" r="-25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blipFill>
                <a:blip r:embed="rId5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blipFill>
                <a:blip r:embed="rId6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blipFill>
                <a:blip r:embed="rId7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blipFill>
                <a:blip r:embed="rId8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blipFill>
                <a:blip r:embed="rId9"/>
                <a:stretch>
                  <a:fillRect l="-7792" r="-64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blipFill>
                <a:blip r:embed="rId10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blipFill>
                <a:blip r:embed="rId13"/>
                <a:stretch>
                  <a:fillRect l="-5435" r="-978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6381596" y="1572029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 rot="5400000">
            <a:off x="4612385" y="4536065"/>
            <a:ext cx="4119813" cy="240632"/>
            <a:chOff x="7885576" y="188636"/>
            <a:chExt cx="4119813" cy="2406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7885576" y="30895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903873" y="18863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39453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885201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976315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flipV="1">
              <a:off x="10361073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flipV="1">
              <a:off x="1083431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flipV="1">
              <a:off x="11618874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blipFill>
                <a:blip r:embed="rId3"/>
                <a:stretch>
                  <a:fillRect l="-27500" r="-27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389042" y="5168867"/>
            <a:ext cx="239217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Variance depends on the number of  samples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5400000">
            <a:off x="6066866" y="4534030"/>
            <a:ext cx="4119813" cy="240632"/>
            <a:chOff x="7924399" y="1397996"/>
            <a:chExt cx="4119813" cy="24063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7924399" y="151831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9942696" y="139799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962562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920831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764885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flipV="1">
              <a:off x="10163444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 flipV="1">
              <a:off x="10489942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 flipV="1">
              <a:off x="10936546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blipFill>
                <a:blip r:embed="rId5"/>
                <a:stretch>
                  <a:fillRect l="-26829" r="-24390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885930" y="2085475"/>
            <a:ext cx="157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379718" y="2101987"/>
            <a:ext cx="149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 animBg="1"/>
      <p:bldP spid="36" grpId="0"/>
      <p:bldP spid="6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4250792" y="4269638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6181240" y="3573600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6190382" y="457995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6190382" y="5089287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6180541" y="569643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6190967" y="3940291"/>
            <a:ext cx="240632" cy="2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6171558" y="5384802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6171558" y="308192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 l="-10448" t="-1667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27579" y="1566171"/>
            <a:ext cx="151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N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16200000">
            <a:off x="5827672" y="4110360"/>
            <a:ext cx="4119813" cy="268697"/>
            <a:chOff x="9581966" y="1705391"/>
            <a:chExt cx="4119813" cy="268697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9581966" y="1845174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12283244" y="1719174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151677" y="17191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0552527" y="17334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 flipV="1">
              <a:off x="10747769" y="1740009"/>
              <a:ext cx="240632" cy="2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 flipV="1">
              <a:off x="11757650" y="1716199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flipV="1">
              <a:off x="12558941" y="1705391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99349" y="5126550"/>
            <a:ext cx="23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Biased estimator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 rot="16200000">
            <a:off x="7780035" y="3592818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 l="-10448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blipFill>
                <a:blip r:embed="rId16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12500" r="-892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blipFill>
                <a:blip r:embed="rId19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blipFill>
                <a:blip r:embed="rId21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6" grpId="0"/>
      <p:bldP spid="6" grpId="0"/>
      <p:bldP spid="52" grpId="0"/>
      <p:bldP spid="53" grpId="0"/>
      <p:bldP spid="34" grpId="0"/>
      <p:bldP spid="35" grpId="0"/>
      <p:bldP spid="46" grpId="0" animBg="1"/>
      <p:bldP spid="47" grpId="0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as and Vari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" y="-94792"/>
            <a:ext cx="8211959" cy="69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5079467" y="5294978"/>
            <a:ext cx="1390344" cy="833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09011" y="4146819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968780" y="3684323"/>
            <a:ext cx="1027345" cy="4853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 flipH="1">
            <a:off x="6784078" y="3633916"/>
            <a:ext cx="1221235" cy="11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6217440" y="4342546"/>
            <a:ext cx="365340" cy="7142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217440" y="3770323"/>
            <a:ext cx="496419" cy="4309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62214" y="4671677"/>
            <a:ext cx="116442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582780" y="3985788"/>
            <a:ext cx="128136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9" grpId="0"/>
      <p:bldP spid="28" grpId="0" animBg="1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970</Words>
  <Application>Microsoft Macintosh PowerPoint</Application>
  <PresentationFormat>On-screen Show (4:3)</PresentationFormat>
  <Paragraphs>258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 Light</vt:lpstr>
      <vt:lpstr>Office 佈景主題</vt:lpstr>
      <vt:lpstr>Where does the error come from?</vt:lpstr>
      <vt:lpstr>Slide credits</vt:lpstr>
      <vt:lpstr>Please read the book</vt:lpstr>
      <vt:lpstr>Review</vt:lpstr>
      <vt:lpstr>Estimator</vt:lpstr>
      <vt:lpstr>Bias and Variance of Estimator</vt:lpstr>
      <vt:lpstr>Bias and Variance of Estimator</vt:lpstr>
      <vt:lpstr>Bias and Variance of Estimator</vt:lpstr>
      <vt:lpstr>PowerPoint Presentation</vt:lpstr>
      <vt:lpstr>Parallel Universes</vt:lpstr>
      <vt:lpstr>Parallel Universes</vt:lpstr>
      <vt:lpstr>PowerPoint Presentation</vt:lpstr>
      <vt:lpstr>Variance</vt:lpstr>
      <vt:lpstr>Bias </vt:lpstr>
      <vt:lpstr>PowerPoint Presentation</vt:lpstr>
      <vt:lpstr>Bias </vt:lpstr>
      <vt:lpstr>Bias v.s. Variance</vt:lpstr>
      <vt:lpstr>What to do with large bias?</vt:lpstr>
      <vt:lpstr>What to do with large variance?</vt:lpstr>
      <vt:lpstr>Model Selection</vt:lpstr>
      <vt:lpstr>PowerPoint Presentation</vt:lpstr>
      <vt:lpstr>Cross Validation</vt:lpstr>
      <vt:lpstr>N-fold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Yan, Yan</cp:lastModifiedBy>
  <cp:revision>65</cp:revision>
  <dcterms:created xsi:type="dcterms:W3CDTF">2016-09-30T13:31:48Z</dcterms:created>
  <dcterms:modified xsi:type="dcterms:W3CDTF">2021-08-30T04:47:34Z</dcterms:modified>
</cp:coreProperties>
</file>