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632" r:id="rId3"/>
    <p:sldId id="300" r:id="rId4"/>
    <p:sldId id="299" r:id="rId5"/>
    <p:sldId id="293" r:id="rId6"/>
    <p:sldId id="268" r:id="rId7"/>
    <p:sldId id="273" r:id="rId8"/>
    <p:sldId id="279" r:id="rId9"/>
    <p:sldId id="280" r:id="rId10"/>
    <p:sldId id="281" r:id="rId11"/>
    <p:sldId id="282" r:id="rId12"/>
    <p:sldId id="283" r:id="rId13"/>
    <p:sldId id="295" r:id="rId14"/>
    <p:sldId id="290" r:id="rId15"/>
    <p:sldId id="291" r:id="rId16"/>
    <p:sldId id="296" r:id="rId17"/>
    <p:sldId id="289" r:id="rId18"/>
    <p:sldId id="319" r:id="rId19"/>
    <p:sldId id="288" r:id="rId20"/>
    <p:sldId id="302" r:id="rId21"/>
    <p:sldId id="303" r:id="rId22"/>
    <p:sldId id="322" r:id="rId23"/>
    <p:sldId id="305" r:id="rId24"/>
    <p:sldId id="306" r:id="rId25"/>
    <p:sldId id="307" r:id="rId26"/>
    <p:sldId id="308" r:id="rId27"/>
    <p:sldId id="309" r:id="rId28"/>
    <p:sldId id="318" r:id="rId29"/>
    <p:sldId id="315" r:id="rId30"/>
    <p:sldId id="310" r:id="rId31"/>
    <p:sldId id="323" r:id="rId32"/>
    <p:sldId id="312" r:id="rId33"/>
    <p:sldId id="284" r:id="rId34"/>
    <p:sldId id="320" r:id="rId35"/>
    <p:sldId id="285" r:id="rId36"/>
    <p:sldId id="321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89494" autoAdjust="0"/>
  </p:normalViewPr>
  <p:slideViewPr>
    <p:cSldViewPr snapToGrid="0">
      <p:cViewPr varScale="1">
        <p:scale>
          <a:sx n="100" d="100"/>
          <a:sy n="100" d="100"/>
        </p:scale>
        <p:origin x="1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75.wmf"/><Relationship Id="rId1" Type="http://schemas.openxmlformats.org/officeDocument/2006/relationships/image" Target="../media/image73.wmf"/><Relationship Id="rId5" Type="http://schemas.openxmlformats.org/officeDocument/2006/relationships/image" Target="../media/image64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4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63.wmf"/><Relationship Id="rId5" Type="http://schemas.openxmlformats.org/officeDocument/2006/relationships/image" Target="../media/image56.wmf"/><Relationship Id="rId4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2CABB-EB14-42B4-9510-FF6105B8D47A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D5E6-1D4C-4574-A5FD-B73197860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77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1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571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449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889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8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938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984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486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236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677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11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117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1200" dirty="0"/>
              <a:t>Smaller Learning</a:t>
            </a:r>
          </a:p>
          <a:p>
            <a:pPr algn="ctr"/>
            <a:r>
              <a:rPr lang="en-US" altLang="zh-TW" sz="1200" dirty="0"/>
              <a:t>Rate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657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8C80-00F7-436B-8B87-50F37016539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973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427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5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90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21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105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498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8C80-00F7-436B-8B87-50F37016539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350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397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98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30D7-D365-434A-A1C5-9D1EA6A59F33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AD17-CCB3-4BD5-8827-FA38ED0EA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6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30D7-D365-434A-A1C5-9D1EA6A59F33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AD17-CCB3-4BD5-8827-FA38ED0EA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85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30D7-D365-434A-A1C5-9D1EA6A59F33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AD17-CCB3-4BD5-8827-FA38ED0EA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34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29333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30D7-D365-434A-A1C5-9D1EA6A59F33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AD17-CCB3-4BD5-8827-FA38ED0EA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98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30D7-D365-434A-A1C5-9D1EA6A59F33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AD17-CCB3-4BD5-8827-FA38ED0EA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4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30D7-D365-434A-A1C5-9D1EA6A59F33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AD17-CCB3-4BD5-8827-FA38ED0EA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65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30D7-D365-434A-A1C5-9D1EA6A59F33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AD17-CCB3-4BD5-8827-FA38ED0EA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52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30D7-D365-434A-A1C5-9D1EA6A59F33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AD17-CCB3-4BD5-8827-FA38ED0EA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74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30D7-D365-434A-A1C5-9D1EA6A59F33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AD17-CCB3-4BD5-8827-FA38ED0EA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7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30D7-D365-434A-A1C5-9D1EA6A59F33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AD17-CCB3-4BD5-8827-FA38ED0EA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5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30D7-D365-434A-A1C5-9D1EA6A59F33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7AD17-CCB3-4BD5-8827-FA38ED0EA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16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30D7-D365-434A-A1C5-9D1EA6A59F33}" type="datetimeFigureOut">
              <a:rPr lang="zh-TW" altLang="en-US" smtClean="0"/>
              <a:t>2021/9/7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7AD17-CCB3-4BD5-8827-FA38ED0EA8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66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8.png"/><Relationship Id="rId7" Type="http://schemas.openxmlformats.org/officeDocument/2006/relationships/image" Target="../media/image1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5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29.png"/><Relationship Id="rId7" Type="http://schemas.openxmlformats.org/officeDocument/2006/relationships/image" Target="../media/image4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4.bin"/><Relationship Id="rId21" Type="http://schemas.openxmlformats.org/officeDocument/2006/relationships/image" Target="../media/image38.wmf"/><Relationship Id="rId34" Type="http://schemas.openxmlformats.org/officeDocument/2006/relationships/image" Target="../media/image61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6.bin"/><Relationship Id="rId3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oleObject" Target="../embeddings/oleObject13.bin"/><Relationship Id="rId29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39.wmf"/><Relationship Id="rId32" Type="http://schemas.openxmlformats.org/officeDocument/2006/relationships/oleObject" Target="../embeddings/oleObject20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41.wmf"/><Relationship Id="rId10" Type="http://schemas.openxmlformats.org/officeDocument/2006/relationships/image" Target="../media/image33.wmf"/><Relationship Id="rId19" Type="http://schemas.openxmlformats.org/officeDocument/2006/relationships/image" Target="../media/image37.wmf"/><Relationship Id="rId31" Type="http://schemas.openxmlformats.org/officeDocument/2006/relationships/oleObject" Target="../embeddings/oleObject19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35.wmf"/><Relationship Id="rId22" Type="http://schemas.openxmlformats.org/officeDocument/2006/relationships/oleObject" Target="../embeddings/oleObject14.bin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42.wmf"/><Relationship Id="rId8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8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0.png"/><Relationship Id="rId10" Type="http://schemas.openxmlformats.org/officeDocument/2006/relationships/image" Target="../media/image66.png"/><Relationship Id="rId4" Type="http://schemas.openxmlformats.org/officeDocument/2006/relationships/image" Target="../media/image59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26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45.wmf"/><Relationship Id="rId4" Type="http://schemas.openxmlformats.org/officeDocument/2006/relationships/image" Target="../media/image48.png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4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5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5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58.wmf"/><Relationship Id="rId3" Type="http://schemas.openxmlformats.org/officeDocument/2006/relationships/image" Target="../media/image48.png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57.wmf"/><Relationship Id="rId5" Type="http://schemas.openxmlformats.org/officeDocument/2006/relationships/image" Target="../media/image43.w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3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56.wmf"/><Relationship Id="rId3" Type="http://schemas.openxmlformats.org/officeDocument/2006/relationships/image" Target="../media/image48.png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62.wmf"/><Relationship Id="rId5" Type="http://schemas.openxmlformats.org/officeDocument/2006/relationships/image" Target="../media/image43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4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69.wmf"/><Relationship Id="rId18" Type="http://schemas.openxmlformats.org/officeDocument/2006/relationships/oleObject" Target="../embeddings/oleObject53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73.wmf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68.wmf"/><Relationship Id="rId24" Type="http://schemas.openxmlformats.org/officeDocument/2006/relationships/oleObject" Target="../embeddings/oleObject56.bin"/><Relationship Id="rId5" Type="http://schemas.openxmlformats.org/officeDocument/2006/relationships/image" Target="../media/image65.wmf"/><Relationship Id="rId15" Type="http://schemas.openxmlformats.org/officeDocument/2006/relationships/image" Target="../media/image70.wmf"/><Relationship Id="rId23" Type="http://schemas.openxmlformats.org/officeDocument/2006/relationships/image" Target="../media/image74.wmf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72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61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1.wmf"/><Relationship Id="rId4" Type="http://schemas.openxmlformats.org/officeDocument/2006/relationships/image" Target="../media/image760.png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4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6.png"/><Relationship Id="rId7" Type="http://schemas.openxmlformats.org/officeDocument/2006/relationships/image" Target="../media/image8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80.png"/><Relationship Id="rId7" Type="http://schemas.openxmlformats.org/officeDocument/2006/relationships/image" Target="../media/image60.png"/><Relationship Id="rId12" Type="http://schemas.openxmlformats.org/officeDocument/2006/relationships/image" Target="../media/image17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0.png"/><Relationship Id="rId5" Type="http://schemas.openxmlformats.org/officeDocument/2006/relationships/image" Target="../media/image45.png"/><Relationship Id="rId10" Type="http://schemas.openxmlformats.org/officeDocument/2006/relationships/image" Target="../media/image51.png"/><Relationship Id="rId4" Type="http://schemas.openxmlformats.org/officeDocument/2006/relationships/image" Target="../media/image32.png"/><Relationship Id="rId9" Type="http://schemas.openxmlformats.org/officeDocument/2006/relationships/image" Target="../media/image80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82.png"/><Relationship Id="rId9" Type="http://schemas.openxmlformats.org/officeDocument/2006/relationships/image" Target="../media/image30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0.png"/><Relationship Id="rId13" Type="http://schemas.openxmlformats.org/officeDocument/2006/relationships/image" Target="../media/image180.png"/><Relationship Id="rId3" Type="http://schemas.openxmlformats.org/officeDocument/2006/relationships/image" Target="../media/image8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210.png"/><Relationship Id="rId5" Type="http://schemas.openxmlformats.org/officeDocument/2006/relationships/image" Target="../media/image152.png"/><Relationship Id="rId10" Type="http://schemas.openxmlformats.org/officeDocument/2006/relationships/image" Target="../media/image201.png"/><Relationship Id="rId4" Type="http://schemas.openxmlformats.org/officeDocument/2006/relationships/image" Target="../media/image77.png"/><Relationship Id="rId9" Type="http://schemas.openxmlformats.org/officeDocument/2006/relationships/image" Target="../media/image17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82.png"/><Relationship Id="rId9" Type="http://schemas.openxmlformats.org/officeDocument/2006/relationships/image" Target="../media/image30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86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5.png"/><Relationship Id="rId10" Type="http://schemas.openxmlformats.org/officeDocument/2006/relationships/image" Target="../media/image37.png"/><Relationship Id="rId4" Type="http://schemas.openxmlformats.org/officeDocument/2006/relationships/image" Target="../media/image87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NULL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image" Target="NULL"/><Relationship Id="rId4" Type="http://schemas.openxmlformats.org/officeDocument/2006/relationships/image" Target="../media/image14.png"/><Relationship Id="rId9" Type="http://schemas.openxmlformats.org/officeDocument/2006/relationships/image" Target="NULL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0.png"/><Relationship Id="rId5" Type="http://schemas.openxmlformats.org/officeDocument/2006/relationships/image" Target="../media/image100.png"/><Relationship Id="rId4" Type="http://schemas.openxmlformats.org/officeDocument/2006/relationships/image" Target="../media/image13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37.png"/><Relationship Id="rId7" Type="http://schemas.openxmlformats.org/officeDocument/2006/relationships/image" Target="../media/image110.png"/><Relationship Id="rId12" Type="http://schemas.openxmlformats.org/officeDocument/2006/relationships/image" Target="../media/image1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38.png"/><Relationship Id="rId9" Type="http://schemas.openxmlformats.org/officeDocument/2006/relationships/image" Target="../media/image1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62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Adagrad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Divide the learning rate of each parameter by the  </a:t>
            </a:r>
            <a:r>
              <a:rPr lang="en-US" altLang="zh-TW" b="1" i="1" dirty="0"/>
              <a:t> root mean square of its previous derivatives</a:t>
            </a:r>
          </a:p>
          <a:p>
            <a:pPr marL="0" indent="0">
              <a:buNone/>
            </a:pP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642116" y="2725080"/>
                <a:ext cx="1896096" cy="818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116" y="2725080"/>
                <a:ext cx="1896096" cy="8183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051619" y="5374337"/>
                <a:ext cx="4396781" cy="127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19" y="5374337"/>
                <a:ext cx="4396781" cy="12736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6032354" y="2866798"/>
            <a:ext cx="2482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1/t decay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051619" y="3478696"/>
                <a:ext cx="2984086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19" y="3478696"/>
                <a:ext cx="2984086" cy="7377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620138" y="3666215"/>
                <a:ext cx="3310778" cy="1676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138" y="3666215"/>
                <a:ext cx="3310778" cy="16762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131157" y="3276211"/>
                <a:ext cx="495946" cy="52322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57" y="3276211"/>
                <a:ext cx="49594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向下箭號 4"/>
          <p:cNvSpPr/>
          <p:nvPr/>
        </p:nvSpPr>
        <p:spPr>
          <a:xfrm>
            <a:off x="1915038" y="4180823"/>
            <a:ext cx="438150" cy="1126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131157" y="3919213"/>
                <a:ext cx="495946" cy="52322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57" y="3919213"/>
                <a:ext cx="49594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3"/>
          </p:cNvCxnSpPr>
          <p:nvPr/>
        </p:nvCxnSpPr>
        <p:spPr>
          <a:xfrm flipV="1">
            <a:off x="3627103" y="3134230"/>
            <a:ext cx="993035" cy="4035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3"/>
            <a:endCxn id="12" idx="1"/>
          </p:cNvCxnSpPr>
          <p:nvPr/>
        </p:nvCxnSpPr>
        <p:spPr>
          <a:xfrm>
            <a:off x="3627103" y="4180823"/>
            <a:ext cx="993035" cy="32353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646591" y="3143143"/>
            <a:ext cx="771525" cy="3857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5770001" y="4584554"/>
            <a:ext cx="771525" cy="3857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64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6" grpId="0"/>
      <p:bldP spid="12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Contradiction?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477556" y="4461952"/>
                <a:ext cx="4396781" cy="127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56" y="4461952"/>
                <a:ext cx="4396781" cy="12736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689610" y="2120322"/>
            <a:ext cx="3971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Vanilla Gradient descent</a:t>
            </a:r>
            <a:endParaRPr lang="zh-TW" altLang="en-US" sz="2800" b="1" i="1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8650" y="3782194"/>
            <a:ext cx="1632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err="1"/>
              <a:t>Adagrad</a:t>
            </a:r>
            <a:endParaRPr lang="zh-TW" altLang="en-US" sz="2800" b="1" i="1" u="sng" dirty="0"/>
          </a:p>
        </p:txBody>
      </p:sp>
      <p:sp>
        <p:nvSpPr>
          <p:cNvPr id="3" name="矩形 2"/>
          <p:cNvSpPr/>
          <p:nvPr/>
        </p:nvSpPr>
        <p:spPr>
          <a:xfrm>
            <a:off x="5749100" y="2541742"/>
            <a:ext cx="2114108" cy="829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gradient, </a:t>
            </a:r>
          </a:p>
          <a:p>
            <a:pPr algn="ctr"/>
            <a:r>
              <a:rPr lang="en-US" altLang="zh-TW" sz="2400" dirty="0"/>
              <a:t>larger step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6285021" y="5352675"/>
            <a:ext cx="2114108" cy="829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gradient, smaller step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6285021" y="3996565"/>
            <a:ext cx="2114108" cy="829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gradient, </a:t>
            </a:r>
          </a:p>
          <a:p>
            <a:pPr algn="ctr"/>
            <a:r>
              <a:rPr lang="en-US" altLang="zh-TW" sz="2400" dirty="0"/>
              <a:t>larger step</a:t>
            </a:r>
            <a:endParaRPr lang="zh-TW" altLang="en-US" sz="2400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4349094" y="3180485"/>
            <a:ext cx="3120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437042" y="5047993"/>
            <a:ext cx="3120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3885472" y="5515435"/>
            <a:ext cx="155157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3" idx="1"/>
          </p:cNvCxnSpPr>
          <p:nvPr/>
        </p:nvCxnSpPr>
        <p:spPr>
          <a:xfrm flipV="1">
            <a:off x="4827616" y="2956408"/>
            <a:ext cx="9214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14" idx="1"/>
          </p:cNvCxnSpPr>
          <p:nvPr/>
        </p:nvCxnSpPr>
        <p:spPr>
          <a:xfrm flipV="1">
            <a:off x="5813449" y="4411231"/>
            <a:ext cx="471572" cy="263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709049" y="5574773"/>
            <a:ext cx="1575972" cy="2690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898621" y="2714571"/>
                <a:ext cx="28989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621" y="2714571"/>
                <a:ext cx="289899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6693056" y="460343"/>
                <a:ext cx="2032416" cy="859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056" y="460343"/>
                <a:ext cx="2032416" cy="859338"/>
              </a:xfrm>
              <a:prstGeom prst="rect">
                <a:avLst/>
              </a:prstGeom>
              <a:blipFill>
                <a:blip r:embed="rId7"/>
                <a:stretch>
                  <a:fillRect l="-3750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349094" y="553348"/>
                <a:ext cx="1896096" cy="818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094" y="553348"/>
                <a:ext cx="1896096" cy="8183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87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" grpId="0" animBg="1"/>
      <p:bldP spid="12" grpId="0" animBg="1"/>
      <p:bldP spid="14" grpId="0" animBg="1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Intuitive Reason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surprise it 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240060" y="5098301"/>
                <a:ext cx="4401276" cy="127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60" y="5098301"/>
                <a:ext cx="4401276" cy="12736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5818843" y="5696719"/>
            <a:ext cx="3009706" cy="55305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The reason </a:t>
            </a:r>
            <a:r>
              <a:rPr lang="en-US" altLang="zh-TW" sz="2400"/>
              <a:t>of contrast</a:t>
            </a:r>
            <a:endParaRPr lang="zh-TW" altLang="en-US" sz="2400" dirty="0"/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3684538" y="6249776"/>
            <a:ext cx="1375142" cy="1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7" idx="1"/>
          </p:cNvCxnSpPr>
          <p:nvPr/>
        </p:nvCxnSpPr>
        <p:spPr>
          <a:xfrm>
            <a:off x="5251297" y="5973247"/>
            <a:ext cx="567546" cy="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615440" y="2517914"/>
          <a:ext cx="6096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g</a:t>
                      </a:r>
                      <a:r>
                        <a:rPr lang="en-US" altLang="zh-TW" sz="2800" baseline="30000" dirty="0"/>
                        <a:t>0</a:t>
                      </a:r>
                      <a:endParaRPr lang="zh-TW" altLang="en-US" sz="2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g</a:t>
                      </a:r>
                      <a:r>
                        <a:rPr lang="en-US" altLang="zh-TW" sz="28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8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g</a:t>
                      </a:r>
                      <a:r>
                        <a:rPr lang="en-US" altLang="zh-TW" sz="28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8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g</a:t>
                      </a:r>
                      <a:r>
                        <a:rPr lang="en-US" altLang="zh-TW" sz="28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8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g</a:t>
                      </a:r>
                      <a:r>
                        <a:rPr lang="en-US" altLang="zh-TW" sz="28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……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0.002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……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615440" y="3606619"/>
          <a:ext cx="6096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g</a:t>
                      </a:r>
                      <a:r>
                        <a:rPr lang="en-US" altLang="zh-TW" sz="2800" baseline="30000" dirty="0"/>
                        <a:t>0</a:t>
                      </a:r>
                      <a:endParaRPr lang="zh-TW" altLang="en-US" sz="2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g</a:t>
                      </a:r>
                      <a:r>
                        <a:rPr lang="en-US" altLang="zh-TW" sz="28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8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g</a:t>
                      </a:r>
                      <a:r>
                        <a:rPr lang="en-US" altLang="zh-TW" sz="28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8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g</a:t>
                      </a:r>
                      <a:r>
                        <a:rPr lang="en-US" altLang="zh-TW" sz="28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8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g</a:t>
                      </a:r>
                      <a:r>
                        <a:rPr lang="en-US" altLang="zh-TW" sz="28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8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……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10.8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20.9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31.7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12.1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0.1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……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571890" y="1825625"/>
            <a:ext cx="123995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Contrast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645244" y="2517914"/>
            <a:ext cx="984155" cy="1036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6863075" y="437937"/>
                <a:ext cx="2032416" cy="859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75" y="437937"/>
                <a:ext cx="2032416" cy="859338"/>
              </a:xfrm>
              <a:prstGeom prst="rect">
                <a:avLst/>
              </a:prstGeom>
              <a:blipFill>
                <a:blip r:embed="rId4"/>
                <a:stretch>
                  <a:fillRect l="-3727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851139" y="506915"/>
                <a:ext cx="1896096" cy="818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139" y="506915"/>
                <a:ext cx="1896096" cy="8183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5641336" y="3589157"/>
            <a:ext cx="984155" cy="1036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119029" y="2056457"/>
            <a:ext cx="119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Too Big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49074" y="4649658"/>
            <a:ext cx="137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Too Small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9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4" grpId="0" animBg="1"/>
      <p:bldP spid="5" grpId="0" animBg="1"/>
      <p:bldP spid="16" grpId="0" animBg="1"/>
      <p:bldP spid="6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Tip 2: Stochastic </a:t>
            </a:r>
          </a:p>
          <a:p>
            <a:r>
              <a:rPr lang="en-US" altLang="zh-TW" sz="4400" dirty="0"/>
              <a:t>Gradient Descent </a:t>
            </a:r>
            <a:endParaRPr lang="zh-TW" altLang="en-US" sz="4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613454" y="5349875"/>
            <a:ext cx="391709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Make the training faster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155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Stochastic Gradient Descent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3728" y="2917882"/>
            <a:ext cx="3333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sz="2800" b="1" i="1" u="sng" dirty="0"/>
              <a:t>Gradient Descent</a:t>
            </a:r>
            <a:endParaRPr lang="zh-TW" altLang="en-US" sz="28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0892" y="3762655"/>
            <a:ext cx="489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sz="2800" b="1" i="1" u="sng" dirty="0"/>
              <a:t>Stochastic Gradient Descent</a:t>
            </a:r>
            <a:endParaRPr lang="zh-TW" altLang="en-US" sz="2800" b="1" i="1" u="sng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574302"/>
              </p:ext>
            </p:extLst>
          </p:nvPr>
        </p:nvGraphicFramePr>
        <p:xfrm>
          <a:off x="3668413" y="2952411"/>
          <a:ext cx="3794905" cy="507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4" name="方程式" r:id="rId4" imgW="1257120" imgH="228600" progId="Equation.3">
                  <p:embed/>
                </p:oleObj>
              </mc:Choice>
              <mc:Fallback>
                <p:oleObj name="方程式" r:id="rId4" imgW="1257120" imgH="22860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413" y="2952411"/>
                        <a:ext cx="3794905" cy="5076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566273"/>
              </p:ext>
            </p:extLst>
          </p:nvPr>
        </p:nvGraphicFramePr>
        <p:xfrm>
          <a:off x="5185842" y="5359151"/>
          <a:ext cx="32908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" name="方程式" r:id="rId6" imgW="1307880" imgH="228600" progId="Equation.3">
                  <p:embed/>
                </p:oleObj>
              </mc:Choice>
              <mc:Fallback>
                <p:oleObj name="方程式" r:id="rId6" imgW="1307880" imgH="22860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5842" y="5359151"/>
                        <a:ext cx="3290888" cy="573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56417" y="4483918"/>
            <a:ext cx="381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Pick an example </a:t>
            </a:r>
            <a:r>
              <a:rPr lang="en-US" altLang="zh-TW" sz="2800" dirty="0" err="1"/>
              <a:t>x</a:t>
            </a:r>
            <a:r>
              <a:rPr lang="en-US" altLang="zh-TW" sz="2800" baseline="30000" dirty="0" err="1"/>
              <a:t>n</a:t>
            </a:r>
            <a:endParaRPr lang="zh-TW" altLang="en-US" sz="2800" baseline="30000" dirty="0"/>
          </a:p>
        </p:txBody>
      </p:sp>
      <p:sp>
        <p:nvSpPr>
          <p:cNvPr id="3" name="矩形 2"/>
          <p:cNvSpPr/>
          <p:nvPr/>
        </p:nvSpPr>
        <p:spPr>
          <a:xfrm>
            <a:off x="5175014" y="3762655"/>
            <a:ext cx="1656272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Faster!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12285" y="1384426"/>
                <a:ext cx="4819461" cy="1354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altLang="zh-TW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85" y="1384426"/>
                <a:ext cx="4819461" cy="13543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5022167" y="1689877"/>
            <a:ext cx="3754084" cy="8877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Loss is the summation over all training examples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42585" y="4920280"/>
                <a:ext cx="4339713" cy="1354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5" y="4920280"/>
                <a:ext cx="4339713" cy="13543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1297810" y="6043792"/>
            <a:ext cx="3656693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for only one example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25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3" grpId="0" animBg="1"/>
      <p:bldP spid="15" grpId="0"/>
      <p:bldP spid="18" grpId="0" animBg="1"/>
      <p:bldP spid="19" grpId="0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81" y="2920369"/>
            <a:ext cx="4800001" cy="3600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Stochastic Gradient Descent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0929"/>
            <a:ext cx="4800000" cy="360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91165" y="1938009"/>
            <a:ext cx="343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Gradient Descent</a:t>
            </a:r>
            <a:endParaRPr lang="zh-TW" altLang="en-US" sz="24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20771" y="1410202"/>
            <a:ext cx="379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Stochastic Gradient Descent</a:t>
            </a:r>
            <a:endParaRPr lang="zh-TW" altLang="en-US" sz="2400" b="1" i="1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18179" y="5501129"/>
            <a:ext cx="1760443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See all examples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308382" y="3685004"/>
            <a:ext cx="1698171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See all examples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61587" y="3591070"/>
            <a:ext cx="1807162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See only one example</a:t>
            </a:r>
            <a:endParaRPr lang="zh-TW" altLang="en-US" sz="2400" dirty="0"/>
          </a:p>
        </p:txBody>
      </p:sp>
      <p:cxnSp>
        <p:nvCxnSpPr>
          <p:cNvPr id="14" name="直線單箭頭接點 13"/>
          <p:cNvCxnSpPr>
            <a:endCxn id="8" idx="3"/>
          </p:cNvCxnSpPr>
          <p:nvPr/>
        </p:nvCxnSpPr>
        <p:spPr>
          <a:xfrm flipH="1">
            <a:off x="6978622" y="5501129"/>
            <a:ext cx="195234" cy="4154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07831" y="2394263"/>
            <a:ext cx="3306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Update after seeing all examples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993307" y="2344096"/>
            <a:ext cx="4008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there are 20 examples, </a:t>
            </a:r>
          </a:p>
          <a:p>
            <a:r>
              <a:rPr lang="en-US" altLang="zh-TW" sz="2400" dirty="0"/>
              <a:t>20 times faster.</a:t>
            </a:r>
            <a:endParaRPr lang="zh-TW" altLang="en-US" sz="2400" dirty="0"/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7054993" y="3557099"/>
            <a:ext cx="591165" cy="4494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993307" y="1922261"/>
            <a:ext cx="330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Update for each example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48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Tip 3: Feature Scaling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55752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Scaling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77233" y="5827267"/>
            <a:ext cx="7329485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Make different features have the same scaling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38644" y="452081"/>
            <a:ext cx="33576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 of figure: </a:t>
            </a:r>
            <a:r>
              <a:rPr lang="zh-TW" altLang="en-US" dirty="0"/>
              <a:t>http://cs231n.github.io/neural-networks-2/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20" y="2190510"/>
            <a:ext cx="3262313" cy="325066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912" y="2190510"/>
            <a:ext cx="3344206" cy="3250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140261" y="1690689"/>
                <a:ext cx="28634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261" y="1690689"/>
                <a:ext cx="2863476" cy="369332"/>
              </a:xfrm>
              <a:prstGeom prst="rect">
                <a:avLst/>
              </a:prstGeom>
              <a:blipFill>
                <a:blip r:embed="rId4"/>
                <a:stretch>
                  <a:fillRect l="-2128" r="-638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453122" y="5275822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122" y="5275822"/>
                <a:ext cx="364908" cy="369332"/>
              </a:xfrm>
              <a:prstGeom prst="rect">
                <a:avLst/>
              </a:prstGeom>
              <a:blipFill>
                <a:blip r:embed="rId5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565091" y="5260601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091" y="5260601"/>
                <a:ext cx="364908" cy="369332"/>
              </a:xfrm>
              <a:prstGeom prst="rect">
                <a:avLst/>
              </a:prstGeom>
              <a:blipFill>
                <a:blip r:embed="rId6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29507" y="3562209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07" y="3562209"/>
                <a:ext cx="372025" cy="369332"/>
              </a:xfrm>
              <a:prstGeom prst="rect">
                <a:avLst/>
              </a:prstGeom>
              <a:blipFill>
                <a:blip r:embed="rId7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801899" y="3562209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899" y="3562209"/>
                <a:ext cx="372025" cy="369332"/>
              </a:xfrm>
              <a:prstGeom prst="rect">
                <a:avLst/>
              </a:prstGeom>
              <a:blipFill>
                <a:blip r:embed="rId8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箭號: 向右 15"/>
          <p:cNvSpPr/>
          <p:nvPr/>
        </p:nvSpPr>
        <p:spPr>
          <a:xfrm>
            <a:off x="4255325" y="3523250"/>
            <a:ext cx="453567" cy="5851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01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Scaling</a:t>
            </a:r>
            <a:endParaRPr lang="zh-TW" altLang="en-US" dirty="0"/>
          </a:p>
        </p:txBody>
      </p:sp>
      <p:grpSp>
        <p:nvGrpSpPr>
          <p:cNvPr id="36" name="群組 35"/>
          <p:cNvGrpSpPr/>
          <p:nvPr/>
        </p:nvGrpSpPr>
        <p:grpSpPr>
          <a:xfrm>
            <a:off x="1835283" y="1576293"/>
            <a:ext cx="2834233" cy="2136741"/>
            <a:chOff x="2953164" y="4040259"/>
            <a:chExt cx="2834233" cy="2136741"/>
          </a:xfrm>
        </p:grpSpPr>
        <p:sp>
          <p:nvSpPr>
            <p:cNvPr id="33" name="矩形 32"/>
            <p:cNvSpPr/>
            <p:nvPr/>
          </p:nvSpPr>
          <p:spPr>
            <a:xfrm>
              <a:off x="2961737" y="4391890"/>
              <a:ext cx="538582" cy="46772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953164" y="5685336"/>
              <a:ext cx="538582" cy="46772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593227" y="5691018"/>
              <a:ext cx="538582" cy="4677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/>
            <p:cNvCxnSpPr>
              <a:endCxn id="20" idx="1"/>
            </p:cNvCxnSpPr>
            <p:nvPr/>
          </p:nvCxnSpPr>
          <p:spPr>
            <a:xfrm flipV="1">
              <a:off x="3473662" y="4655201"/>
              <a:ext cx="1142392" cy="12526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8897911"/>
                </p:ext>
              </p:extLst>
            </p:nvPr>
          </p:nvGraphicFramePr>
          <p:xfrm>
            <a:off x="5400047" y="4407766"/>
            <a:ext cx="3873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56" name="方程式" r:id="rId3" imgW="139680" imgH="164880" progId="Equation.3">
                    <p:embed/>
                  </p:oleObj>
                </mc:Choice>
                <mc:Fallback>
                  <p:oleObj name="方程式" r:id="rId3" imgW="139680" imgH="16488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0047" y="4407766"/>
                          <a:ext cx="387350" cy="4556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1228848"/>
                </p:ext>
              </p:extLst>
            </p:nvPr>
          </p:nvGraphicFramePr>
          <p:xfrm>
            <a:off x="3678951" y="4040259"/>
            <a:ext cx="493713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57" name="方程式" r:id="rId5" imgW="177480" imgH="215640" progId="Equation.3">
                    <p:embed/>
                  </p:oleObj>
                </mc:Choice>
                <mc:Fallback>
                  <p:oleObj name="方程式" r:id="rId5" imgW="177480" imgH="215640" progId="Equation.3">
                    <p:embed/>
                    <p:pic>
                      <p:nvPicPr>
                        <p:cNvPr id="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8951" y="4040259"/>
                          <a:ext cx="493713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9930620"/>
                </p:ext>
              </p:extLst>
            </p:nvPr>
          </p:nvGraphicFramePr>
          <p:xfrm>
            <a:off x="3693434" y="4688760"/>
            <a:ext cx="5270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58" name="方程式" r:id="rId7" imgW="190440" imgH="215640" progId="Equation.3">
                    <p:embed/>
                  </p:oleObj>
                </mc:Choice>
                <mc:Fallback>
                  <p:oleObj name="方程式" r:id="rId7" imgW="19044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3434" y="4688760"/>
                          <a:ext cx="52705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直線單箭頭接點 11"/>
            <p:cNvCxnSpPr/>
            <p:nvPr/>
          </p:nvCxnSpPr>
          <p:spPr>
            <a:xfrm flipV="1">
              <a:off x="4957568" y="4624600"/>
              <a:ext cx="48238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33" idx="3"/>
              <a:endCxn id="20" idx="1"/>
            </p:cNvCxnSpPr>
            <p:nvPr/>
          </p:nvCxnSpPr>
          <p:spPr>
            <a:xfrm>
              <a:off x="3500319" y="4625753"/>
              <a:ext cx="11157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516736"/>
                </p:ext>
              </p:extLst>
            </p:nvPr>
          </p:nvGraphicFramePr>
          <p:xfrm>
            <a:off x="3012231" y="4259000"/>
            <a:ext cx="495300" cy="630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59" name="方程式" r:id="rId9" imgW="177480" imgH="228600" progId="Equation.3">
                    <p:embed/>
                  </p:oleObj>
                </mc:Choice>
                <mc:Fallback>
                  <p:oleObj name="方程式" r:id="rId9" imgW="177480" imgH="22860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2231" y="4259000"/>
                          <a:ext cx="495300" cy="6302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0385329"/>
                </p:ext>
              </p:extLst>
            </p:nvPr>
          </p:nvGraphicFramePr>
          <p:xfrm>
            <a:off x="2976775" y="5546763"/>
            <a:ext cx="496887" cy="630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60" name="方程式" r:id="rId11" imgW="177480" imgH="228600" progId="Equation.3">
                    <p:embed/>
                  </p:oleObj>
                </mc:Choice>
                <mc:Fallback>
                  <p:oleObj name="方程式" r:id="rId11" imgW="177480" imgH="228600" progId="Equation.3">
                    <p:embed/>
                    <p:pic>
                      <p:nvPicPr>
                        <p:cNvPr id="1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775" y="5546763"/>
                          <a:ext cx="496887" cy="6302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" name="群組 18"/>
            <p:cNvGrpSpPr/>
            <p:nvPr/>
          </p:nvGrpSpPr>
          <p:grpSpPr>
            <a:xfrm>
              <a:off x="4616054" y="4395041"/>
              <a:ext cx="520319" cy="520319"/>
              <a:chOff x="3342651" y="3507082"/>
              <a:chExt cx="520319" cy="52031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342651" y="3507082"/>
                <a:ext cx="520319" cy="52031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21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5937066"/>
                  </p:ext>
                </p:extLst>
              </p:nvPr>
            </p:nvGraphicFramePr>
            <p:xfrm>
              <a:off x="3435128" y="3545009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61" name="方程式" r:id="rId13" imgW="139680" imgH="139680" progId="Equation.3">
                      <p:embed/>
                    </p:oleObj>
                  </mc:Choice>
                  <mc:Fallback>
                    <p:oleObj name="方程式" r:id="rId13" imgW="139680" imgH="139680" progId="Equation.3">
                      <p:embed/>
                      <p:pic>
                        <p:nvPicPr>
                          <p:cNvPr id="23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5128" y="3545009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2465240"/>
                </p:ext>
              </p:extLst>
            </p:nvPr>
          </p:nvGraphicFramePr>
          <p:xfrm>
            <a:off x="4708531" y="5663406"/>
            <a:ext cx="354012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62" name="方程式" r:id="rId15" imgW="126720" imgH="177480" progId="Equation.3">
                    <p:embed/>
                  </p:oleObj>
                </mc:Choice>
                <mc:Fallback>
                  <p:oleObj name="方程式" r:id="rId15" imgW="126720" imgH="177480" progId="Equation.3">
                    <p:embed/>
                    <p:pic>
                      <p:nvPicPr>
                        <p:cNvPr id="2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8531" y="5663406"/>
                          <a:ext cx="354012" cy="4889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直線單箭頭接點 22"/>
            <p:cNvCxnSpPr/>
            <p:nvPr/>
          </p:nvCxnSpPr>
          <p:spPr>
            <a:xfrm flipV="1">
              <a:off x="4867261" y="4925804"/>
              <a:ext cx="0" cy="7547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字方塊 36"/>
          <p:cNvSpPr txBox="1"/>
          <p:nvPr/>
        </p:nvSpPr>
        <p:spPr>
          <a:xfrm>
            <a:off x="662048" y="1906518"/>
            <a:ext cx="133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1, 2 ……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5509" y="3199440"/>
            <a:ext cx="185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100, 200 ……</a:t>
            </a:r>
            <a:endParaRPr lang="zh-TW" altLang="en-US" sz="2400" dirty="0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886402" y="6183313"/>
            <a:ext cx="38373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1469724" y="4072241"/>
            <a:ext cx="0" cy="248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934819"/>
              </p:ext>
            </p:extLst>
          </p:nvPr>
        </p:nvGraphicFramePr>
        <p:xfrm>
          <a:off x="4153411" y="6131331"/>
          <a:ext cx="4937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3" name="方程式" r:id="rId17" imgW="177480" imgH="215640" progId="Equation.3">
                  <p:embed/>
                </p:oleObj>
              </mc:Choice>
              <mc:Fallback>
                <p:oleObj name="方程式" r:id="rId17" imgW="177480" imgH="2156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3411" y="6131331"/>
                        <a:ext cx="493713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715234"/>
              </p:ext>
            </p:extLst>
          </p:nvPr>
        </p:nvGraphicFramePr>
        <p:xfrm>
          <a:off x="929682" y="3996931"/>
          <a:ext cx="5270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4" name="方程式" r:id="rId18" imgW="190440" imgH="215640" progId="Equation.3">
                  <p:embed/>
                </p:oleObj>
              </mc:Choice>
              <mc:Fallback>
                <p:oleObj name="方程式" r:id="rId18" imgW="190440" imgH="21564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82" y="3996931"/>
                        <a:ext cx="527050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字方塊 45"/>
          <p:cNvSpPr txBox="1"/>
          <p:nvPr/>
        </p:nvSpPr>
        <p:spPr>
          <a:xfrm>
            <a:off x="1843856" y="4043665"/>
            <a:ext cx="194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L</a:t>
            </a:r>
            <a:endParaRPr lang="zh-TW" altLang="en-US" sz="2400" dirty="0"/>
          </a:p>
        </p:txBody>
      </p:sp>
      <p:sp>
        <p:nvSpPr>
          <p:cNvPr id="47" name="橢圓 46"/>
          <p:cNvSpPr/>
          <p:nvPr/>
        </p:nvSpPr>
        <p:spPr>
          <a:xfrm>
            <a:off x="1700351" y="4910054"/>
            <a:ext cx="2207802" cy="70623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1151671" y="4774124"/>
            <a:ext cx="3298704" cy="99532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781022" y="4649169"/>
            <a:ext cx="3942773" cy="122679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8" name="群組 77"/>
          <p:cNvGrpSpPr/>
          <p:nvPr/>
        </p:nvGrpSpPr>
        <p:grpSpPr>
          <a:xfrm>
            <a:off x="6030926" y="1547717"/>
            <a:ext cx="2834233" cy="2136741"/>
            <a:chOff x="2953164" y="4040259"/>
            <a:chExt cx="2834233" cy="2136741"/>
          </a:xfrm>
        </p:grpSpPr>
        <p:sp>
          <p:nvSpPr>
            <p:cNvPr id="79" name="矩形 78"/>
            <p:cNvSpPr/>
            <p:nvPr/>
          </p:nvSpPr>
          <p:spPr>
            <a:xfrm>
              <a:off x="2961737" y="4391890"/>
              <a:ext cx="538582" cy="46772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953164" y="5685336"/>
              <a:ext cx="538582" cy="46772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4593227" y="5691018"/>
              <a:ext cx="538582" cy="4677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2" name="直線單箭頭接點 81"/>
            <p:cNvCxnSpPr>
              <a:endCxn id="93" idx="1"/>
            </p:cNvCxnSpPr>
            <p:nvPr/>
          </p:nvCxnSpPr>
          <p:spPr>
            <a:xfrm flipV="1">
              <a:off x="3473662" y="4655201"/>
              <a:ext cx="1142392" cy="12526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5166967"/>
                </p:ext>
              </p:extLst>
            </p:nvPr>
          </p:nvGraphicFramePr>
          <p:xfrm>
            <a:off x="5400047" y="4407766"/>
            <a:ext cx="3873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65" name="方程式" r:id="rId20" imgW="139680" imgH="164880" progId="Equation.3">
                    <p:embed/>
                  </p:oleObj>
                </mc:Choice>
                <mc:Fallback>
                  <p:oleObj name="方程式" r:id="rId20" imgW="139680" imgH="16488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0047" y="4407766"/>
                          <a:ext cx="387350" cy="4556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495682"/>
                </p:ext>
              </p:extLst>
            </p:nvPr>
          </p:nvGraphicFramePr>
          <p:xfrm>
            <a:off x="3678951" y="4040259"/>
            <a:ext cx="493713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66" name="方程式" r:id="rId22" imgW="177480" imgH="215640" progId="Equation.3">
                    <p:embed/>
                  </p:oleObj>
                </mc:Choice>
                <mc:Fallback>
                  <p:oleObj name="方程式" r:id="rId22" imgW="177480" imgH="215640" progId="Equation.3">
                    <p:embed/>
                    <p:pic>
                      <p:nvPicPr>
                        <p:cNvPr id="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8951" y="4040259"/>
                          <a:ext cx="493713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6220051"/>
                </p:ext>
              </p:extLst>
            </p:nvPr>
          </p:nvGraphicFramePr>
          <p:xfrm>
            <a:off x="3693434" y="4688760"/>
            <a:ext cx="5270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67" name="方程式" r:id="rId23" imgW="190440" imgH="215640" progId="Equation.3">
                    <p:embed/>
                  </p:oleObj>
                </mc:Choice>
                <mc:Fallback>
                  <p:oleObj name="方程式" r:id="rId23" imgW="19044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3434" y="4688760"/>
                          <a:ext cx="52705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6" name="直線單箭頭接點 85"/>
            <p:cNvCxnSpPr/>
            <p:nvPr/>
          </p:nvCxnSpPr>
          <p:spPr>
            <a:xfrm flipV="1">
              <a:off x="4957568" y="4624600"/>
              <a:ext cx="48238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>
              <a:stCxn id="79" idx="3"/>
              <a:endCxn id="93" idx="1"/>
            </p:cNvCxnSpPr>
            <p:nvPr/>
          </p:nvCxnSpPr>
          <p:spPr>
            <a:xfrm>
              <a:off x="3500319" y="4625753"/>
              <a:ext cx="11157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7303742"/>
                </p:ext>
              </p:extLst>
            </p:nvPr>
          </p:nvGraphicFramePr>
          <p:xfrm>
            <a:off x="3012231" y="4259000"/>
            <a:ext cx="495300" cy="630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68" name="方程式" r:id="rId25" imgW="177480" imgH="228600" progId="Equation.3">
                    <p:embed/>
                  </p:oleObj>
                </mc:Choice>
                <mc:Fallback>
                  <p:oleObj name="方程式" r:id="rId25" imgW="177480" imgH="22860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2231" y="4259000"/>
                          <a:ext cx="495300" cy="6302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8257754"/>
                </p:ext>
              </p:extLst>
            </p:nvPr>
          </p:nvGraphicFramePr>
          <p:xfrm>
            <a:off x="2976775" y="5546763"/>
            <a:ext cx="496887" cy="630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69" name="方程式" r:id="rId27" imgW="177480" imgH="228600" progId="Equation.3">
                    <p:embed/>
                  </p:oleObj>
                </mc:Choice>
                <mc:Fallback>
                  <p:oleObj name="方程式" r:id="rId27" imgW="177480" imgH="228600" progId="Equation.3">
                    <p:embed/>
                    <p:pic>
                      <p:nvPicPr>
                        <p:cNvPr id="1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775" y="5546763"/>
                          <a:ext cx="496887" cy="6302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0" name="群組 89"/>
            <p:cNvGrpSpPr/>
            <p:nvPr/>
          </p:nvGrpSpPr>
          <p:grpSpPr>
            <a:xfrm>
              <a:off x="4616054" y="4395041"/>
              <a:ext cx="520319" cy="520319"/>
              <a:chOff x="3342651" y="3507082"/>
              <a:chExt cx="520319" cy="520319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342651" y="3507082"/>
                <a:ext cx="520319" cy="52031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94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21327726"/>
                  </p:ext>
                </p:extLst>
              </p:nvPr>
            </p:nvGraphicFramePr>
            <p:xfrm>
              <a:off x="3435128" y="3545009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70" name="方程式" r:id="rId29" imgW="139680" imgH="139680" progId="Equation.3">
                      <p:embed/>
                    </p:oleObj>
                  </mc:Choice>
                  <mc:Fallback>
                    <p:oleObj name="方程式" r:id="rId29" imgW="139680" imgH="139680" progId="Equation.3">
                      <p:embed/>
                      <p:pic>
                        <p:nvPicPr>
                          <p:cNvPr id="2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5128" y="3545009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7384554"/>
                </p:ext>
              </p:extLst>
            </p:nvPr>
          </p:nvGraphicFramePr>
          <p:xfrm>
            <a:off x="4708531" y="5663406"/>
            <a:ext cx="354012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71" name="方程式" r:id="rId31" imgW="126720" imgH="177480" progId="Equation.3">
                    <p:embed/>
                  </p:oleObj>
                </mc:Choice>
                <mc:Fallback>
                  <p:oleObj name="方程式" r:id="rId31" imgW="126720" imgH="177480" progId="Equation.3">
                    <p:embed/>
                    <p:pic>
                      <p:nvPicPr>
                        <p:cNvPr id="2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8531" y="5663406"/>
                          <a:ext cx="354012" cy="4889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2" name="直線單箭頭接點 91"/>
            <p:cNvCxnSpPr/>
            <p:nvPr/>
          </p:nvCxnSpPr>
          <p:spPr>
            <a:xfrm flipV="1">
              <a:off x="4867261" y="4925804"/>
              <a:ext cx="0" cy="7547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文字方塊 94"/>
          <p:cNvSpPr txBox="1"/>
          <p:nvPr/>
        </p:nvSpPr>
        <p:spPr>
          <a:xfrm>
            <a:off x="4857691" y="1877942"/>
            <a:ext cx="133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1, 2 ……</a:t>
            </a:r>
            <a:endParaRPr lang="zh-TW" altLang="en-US" sz="2400" dirty="0"/>
          </a:p>
        </p:txBody>
      </p:sp>
      <p:cxnSp>
        <p:nvCxnSpPr>
          <p:cNvPr id="97" name="直線單箭頭接點 96"/>
          <p:cNvCxnSpPr/>
          <p:nvPr/>
        </p:nvCxnSpPr>
        <p:spPr>
          <a:xfrm>
            <a:off x="5082045" y="6154737"/>
            <a:ext cx="38373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flipV="1">
            <a:off x="5665367" y="4043665"/>
            <a:ext cx="0" cy="248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827666"/>
              </p:ext>
            </p:extLst>
          </p:nvPr>
        </p:nvGraphicFramePr>
        <p:xfrm>
          <a:off x="8349054" y="6102755"/>
          <a:ext cx="4937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2" name="方程式" r:id="rId32" imgW="177480" imgH="215640" progId="Equation.3">
                  <p:embed/>
                </p:oleObj>
              </mc:Choice>
              <mc:Fallback>
                <p:oleObj name="方程式" r:id="rId32" imgW="177480" imgH="21564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9054" y="6102755"/>
                        <a:ext cx="493713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047753"/>
              </p:ext>
            </p:extLst>
          </p:nvPr>
        </p:nvGraphicFramePr>
        <p:xfrm>
          <a:off x="5125325" y="3968355"/>
          <a:ext cx="5270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73" name="方程式" r:id="rId33" imgW="190440" imgH="215640" progId="Equation.3">
                  <p:embed/>
                </p:oleObj>
              </mc:Choice>
              <mc:Fallback>
                <p:oleObj name="方程式" r:id="rId33" imgW="190440" imgH="215640" progId="Equation.3">
                  <p:embed/>
                  <p:pic>
                    <p:nvPicPr>
                      <p:cNvPr id="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5325" y="3968355"/>
                        <a:ext cx="527050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文字方塊 100"/>
          <p:cNvSpPr txBox="1"/>
          <p:nvPr/>
        </p:nvSpPr>
        <p:spPr>
          <a:xfrm>
            <a:off x="6117169" y="4046849"/>
            <a:ext cx="194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 L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4888713" y="3155347"/>
            <a:ext cx="133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1, 2 ……</a:t>
            </a:r>
            <a:endParaRPr lang="zh-TW" altLang="en-US" sz="2400" dirty="0"/>
          </a:p>
        </p:txBody>
      </p:sp>
      <p:sp>
        <p:nvSpPr>
          <p:cNvPr id="106" name="橢圓 105"/>
          <p:cNvSpPr/>
          <p:nvPr/>
        </p:nvSpPr>
        <p:spPr>
          <a:xfrm>
            <a:off x="442913" y="4529884"/>
            <a:ext cx="4639132" cy="145175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6843361" y="5230412"/>
            <a:ext cx="558518" cy="55851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6568603" y="4970601"/>
            <a:ext cx="1108034" cy="104180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/>
          <p:cNvSpPr/>
          <p:nvPr/>
        </p:nvSpPr>
        <p:spPr>
          <a:xfrm>
            <a:off x="6208784" y="4702019"/>
            <a:ext cx="1883365" cy="161985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5882366" y="4500197"/>
            <a:ext cx="2543359" cy="20577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3" name="直線單箭頭接點 112"/>
          <p:cNvCxnSpPr/>
          <p:nvPr/>
        </p:nvCxnSpPr>
        <p:spPr>
          <a:xfrm flipH="1" flipV="1">
            <a:off x="7690218" y="6012150"/>
            <a:ext cx="418053" cy="447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 flipH="1" flipV="1">
            <a:off x="7402677" y="5740405"/>
            <a:ext cx="262309" cy="258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 flipH="1" flipV="1">
            <a:off x="7198449" y="5546692"/>
            <a:ext cx="203430" cy="2007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flipV="1">
            <a:off x="5870361" y="5805578"/>
            <a:ext cx="498810" cy="260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 flipV="1">
            <a:off x="6362492" y="5681849"/>
            <a:ext cx="287068" cy="1393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 flipV="1">
            <a:off x="6655635" y="5541743"/>
            <a:ext cx="310106" cy="144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/>
          <p:nvPr/>
        </p:nvCxnSpPr>
        <p:spPr>
          <a:xfrm flipH="1" flipV="1">
            <a:off x="3667125" y="5614064"/>
            <a:ext cx="169407" cy="427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/>
          <p:nvPr/>
        </p:nvCxnSpPr>
        <p:spPr>
          <a:xfrm flipH="1" flipV="1">
            <a:off x="3498173" y="5299702"/>
            <a:ext cx="177181" cy="3320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/>
          <p:nvPr/>
        </p:nvCxnSpPr>
        <p:spPr>
          <a:xfrm flipH="1" flipV="1">
            <a:off x="3336995" y="5230412"/>
            <a:ext cx="206489" cy="110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/>
          <p:nvPr/>
        </p:nvCxnSpPr>
        <p:spPr>
          <a:xfrm flipH="1">
            <a:off x="3123415" y="5250699"/>
            <a:ext cx="200272" cy="2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 flipH="1">
            <a:off x="2931333" y="5269506"/>
            <a:ext cx="200272" cy="2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5434173" y="732508"/>
                <a:ext cx="28634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173" y="732508"/>
                <a:ext cx="2863476" cy="369332"/>
              </a:xfrm>
              <a:prstGeom prst="rect">
                <a:avLst/>
              </a:prstGeom>
              <a:blipFill>
                <a:blip r:embed="rId34"/>
                <a:stretch>
                  <a:fillRect l="-2128" r="-638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2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6" grpId="0"/>
      <p:bldP spid="47" grpId="0" animBg="1"/>
      <p:bldP spid="48" grpId="0" animBg="1"/>
      <p:bldP spid="49" grpId="0" animBg="1"/>
      <p:bldP spid="95" grpId="0"/>
      <p:bldP spid="101" grpId="0"/>
      <p:bldP spid="105" grpId="0"/>
      <p:bldP spid="106" grpId="0" animBg="1"/>
      <p:bldP spid="108" grpId="0" animBg="1"/>
      <p:bldP spid="109" grpId="0" animBg="1"/>
      <p:bldP spid="110" grpId="0" animBg="1"/>
      <p:bldP spid="1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Scaling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673193" y="2209368"/>
            <a:ext cx="600796" cy="2380593"/>
            <a:chOff x="1387366" y="2569780"/>
            <a:chExt cx="600796" cy="2380593"/>
          </a:xfrm>
        </p:grpSpPr>
        <p:sp>
          <p:nvSpPr>
            <p:cNvPr id="4" name="矩形 3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623880" y="2209368"/>
            <a:ext cx="600796" cy="2380593"/>
            <a:chOff x="1387366" y="2569780"/>
            <a:chExt cx="600796" cy="2380593"/>
          </a:xfrm>
        </p:grpSpPr>
        <p:sp>
          <p:nvSpPr>
            <p:cNvPr id="12" name="矩形 11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17" name="橢圓 16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2568857" y="2209368"/>
            <a:ext cx="600796" cy="2380593"/>
            <a:chOff x="1387366" y="2569780"/>
            <a:chExt cx="600796" cy="2380593"/>
          </a:xfrm>
        </p:grpSpPr>
        <p:sp>
          <p:nvSpPr>
            <p:cNvPr id="19" name="矩形 18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657303" y="2209368"/>
            <a:ext cx="600796" cy="2380593"/>
            <a:chOff x="1387366" y="2569780"/>
            <a:chExt cx="600796" cy="2380593"/>
          </a:xfrm>
        </p:grpSpPr>
        <p:sp>
          <p:nvSpPr>
            <p:cNvPr id="26" name="矩形 25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4113080" y="2209368"/>
            <a:ext cx="600796" cy="2380593"/>
            <a:chOff x="1387366" y="2569780"/>
            <a:chExt cx="600796" cy="2380593"/>
          </a:xfrm>
        </p:grpSpPr>
        <p:sp>
          <p:nvSpPr>
            <p:cNvPr id="33" name="矩形 32"/>
            <p:cNvSpPr/>
            <p:nvPr/>
          </p:nvSpPr>
          <p:spPr>
            <a:xfrm>
              <a:off x="1387366" y="2569780"/>
              <a:ext cx="441435" cy="238059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1450428" y="2695904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1450428" y="3137338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1450428" y="3578772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 rot="5400000">
              <a:off x="1370952" y="3984295"/>
              <a:ext cx="71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1469948" y="4540470"/>
              <a:ext cx="315310" cy="31531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文字方塊 38"/>
          <p:cNvSpPr txBox="1"/>
          <p:nvPr/>
        </p:nvSpPr>
        <p:spPr>
          <a:xfrm>
            <a:off x="3148578" y="2996544"/>
            <a:ext cx="83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……</a:t>
            </a:r>
            <a:endParaRPr lang="zh-TW" altLang="en-US" sz="36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4731115" y="2996543"/>
            <a:ext cx="83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……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741965" y="1797666"/>
                <a:ext cx="4516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65" y="1797666"/>
                <a:ext cx="45166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1679027" y="1789251"/>
                <a:ext cx="459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27" y="1789251"/>
                <a:ext cx="45935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2616089" y="1795773"/>
                <a:ext cx="459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089" y="1795773"/>
                <a:ext cx="45935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168227" y="1789251"/>
                <a:ext cx="4548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227" y="1789251"/>
                <a:ext cx="45480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5720365" y="1795773"/>
                <a:ext cx="4865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65" y="1795773"/>
                <a:ext cx="48654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6559331" y="3132316"/>
                <a:ext cx="17363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331" y="3132316"/>
                <a:ext cx="1736303" cy="523220"/>
              </a:xfrm>
              <a:prstGeom prst="rect">
                <a:avLst/>
              </a:prstGeom>
              <a:blipFill>
                <a:blip r:embed="rId8"/>
                <a:stretch>
                  <a:fillRect l="-7018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559331" y="3711363"/>
                <a:ext cx="22833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standard deviation: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331" y="3711363"/>
                <a:ext cx="2283392" cy="954107"/>
              </a:xfrm>
              <a:prstGeom prst="rect">
                <a:avLst/>
              </a:prstGeom>
              <a:blipFill>
                <a:blip r:embed="rId9"/>
                <a:stretch>
                  <a:fillRect l="-5333" t="-6410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1362304" y="5229610"/>
                <a:ext cx="2172518" cy="916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304" y="5229610"/>
                <a:ext cx="2172518" cy="9166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/>
          <p:cNvSpPr txBox="1"/>
          <p:nvPr/>
        </p:nvSpPr>
        <p:spPr>
          <a:xfrm>
            <a:off x="3780245" y="5291378"/>
            <a:ext cx="4515389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means of all dimensions are 0, and the variances are all 1 </a:t>
            </a:r>
            <a:endParaRPr lang="zh-TW" altLang="en-US" sz="2400" dirty="0"/>
          </a:p>
        </p:txBody>
      </p:sp>
      <p:sp>
        <p:nvSpPr>
          <p:cNvPr id="50" name="矩形 49"/>
          <p:cNvSpPr/>
          <p:nvPr/>
        </p:nvSpPr>
        <p:spPr>
          <a:xfrm>
            <a:off x="552971" y="3166158"/>
            <a:ext cx="5749443" cy="4344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6559331" y="2119165"/>
            <a:ext cx="2283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 each dimension i: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4075400" y="3166158"/>
            <a:ext cx="521748" cy="41991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手繪多邊形 51"/>
          <p:cNvSpPr/>
          <p:nvPr/>
        </p:nvSpPr>
        <p:spPr>
          <a:xfrm>
            <a:off x="3024804" y="3341031"/>
            <a:ext cx="1056439" cy="1929248"/>
          </a:xfrm>
          <a:custGeom>
            <a:avLst/>
            <a:gdLst>
              <a:gd name="connsiteX0" fmla="*/ 2836190 w 2836190"/>
              <a:gd name="connsiteY0" fmla="*/ 0 h 2262753"/>
              <a:gd name="connsiteX1" fmla="*/ 1549831 w 2836190"/>
              <a:gd name="connsiteY1" fmla="*/ 464949 h 2262753"/>
              <a:gd name="connsiteX2" fmla="*/ 0 w 2836190"/>
              <a:gd name="connsiteY2" fmla="*/ 2262753 h 22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6190" h="2262753">
                <a:moveTo>
                  <a:pt x="2836190" y="0"/>
                </a:moveTo>
                <a:cubicBezTo>
                  <a:pt x="2429359" y="43912"/>
                  <a:pt x="2022529" y="87824"/>
                  <a:pt x="1549831" y="464949"/>
                </a:cubicBezTo>
                <a:cubicBezTo>
                  <a:pt x="1077133" y="842074"/>
                  <a:pt x="538566" y="1552413"/>
                  <a:pt x="0" y="226275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726028" y="2223411"/>
                <a:ext cx="451662" cy="434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28" y="2223411"/>
                <a:ext cx="451662" cy="4349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744798" y="2664248"/>
                <a:ext cx="451662" cy="434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98" y="2664248"/>
                <a:ext cx="451662" cy="4349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1632817" y="2231911"/>
                <a:ext cx="459357" cy="435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17" y="2231911"/>
                <a:ext cx="459357" cy="4358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1651587" y="2672748"/>
                <a:ext cx="459357" cy="43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87" y="2672748"/>
                <a:ext cx="459357" cy="43665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67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/>
      <p:bldP spid="3" grpId="0" animBg="1"/>
      <p:bldP spid="52" grpId="0" animBg="1"/>
      <p:bldP spid="53" grpId="0"/>
      <p:bldP spid="54" grpId="0"/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99417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Slide credits</a:t>
            </a:r>
            <a:endParaRPr dirty="0"/>
          </a:p>
        </p:txBody>
      </p:sp>
      <p:sp>
        <p:nvSpPr>
          <p:cNvPr id="4" name="Shape 667"/>
          <p:cNvSpPr txBox="1">
            <a:spLocks/>
          </p:cNvSpPr>
          <p:nvPr/>
        </p:nvSpPr>
        <p:spPr>
          <a:xfrm>
            <a:off x="379829" y="2034146"/>
            <a:ext cx="8384344" cy="27897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42915"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Most of these slides were adapted from:</a:t>
            </a:r>
          </a:p>
          <a:p>
            <a:pPr defTabSz="642915"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Hung-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yi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Lee (National Taiwan University)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Kris 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Kitani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(Carnegie Mellon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Noah Snavely (Cornell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Fei-Fei Li (Stanford University).</a:t>
            </a:r>
          </a:p>
        </p:txBody>
      </p:sp>
    </p:spTree>
    <p:extLst>
      <p:ext uri="{BB962C8B-B14F-4D97-AF65-F5344CB8AC3E}">
        <p14:creationId xmlns:p14="http://schemas.microsoft.com/office/powerpoint/2010/main" val="31481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Theory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05107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When solving: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Each time we update the parameters, we obtain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that makes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smaller.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865871" y="2526958"/>
                <a:ext cx="2868157" cy="563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871" y="2526958"/>
                <a:ext cx="2868157" cy="563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912557" y="2465173"/>
            <a:ext cx="314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by gradient descent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53427" y="4589656"/>
                <a:ext cx="44367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27" y="4589656"/>
                <a:ext cx="443679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751917" y="5155479"/>
            <a:ext cx="3978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Is this statement correct?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195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3137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Warning of Math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50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921814" y="1952893"/>
            <a:ext cx="6299739" cy="4849496"/>
            <a:chOff x="1755296" y="1825625"/>
            <a:chExt cx="6299739" cy="484949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296" y="1825625"/>
              <a:ext cx="6299739" cy="4724804"/>
            </a:xfrm>
            <a:prstGeom prst="rect">
              <a:avLst/>
            </a:prstGeom>
          </p:spPr>
        </p:pic>
        <p:graphicFrame>
          <p:nvGraphicFramePr>
            <p:cNvPr id="5" name="Object 12"/>
            <p:cNvGraphicFramePr>
              <a:graphicFrameLocks noChangeAspect="1"/>
            </p:cNvGraphicFramePr>
            <p:nvPr/>
          </p:nvGraphicFramePr>
          <p:xfrm>
            <a:off x="4823324" y="6214746"/>
            <a:ext cx="328612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4" name="方程式" r:id="rId5" imgW="152280" imgH="215640" progId="Equation.3">
                    <p:embed/>
                  </p:oleObj>
                </mc:Choice>
                <mc:Fallback>
                  <p:oleObj name="方程式" r:id="rId5" imgW="152280" imgH="215640" progId="Equation.3">
                    <p:embed/>
                    <p:pic>
                      <p:nvPicPr>
                        <p:cNvPr id="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3324" y="6214746"/>
                          <a:ext cx="328612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2"/>
            <p:cNvGraphicFramePr>
              <a:graphicFrameLocks noChangeAspect="1"/>
            </p:cNvGraphicFramePr>
            <p:nvPr/>
          </p:nvGraphicFramePr>
          <p:xfrm>
            <a:off x="1895291" y="3937552"/>
            <a:ext cx="3556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5" name="方程式" r:id="rId7" imgW="164880" imgH="215640" progId="Equation.3">
                    <p:embed/>
                  </p:oleObj>
                </mc:Choice>
                <mc:Fallback>
                  <p:oleObj name="方程式" r:id="rId7" imgW="164880" imgH="215640" progId="Equation.3">
                    <p:embed/>
                    <p:pic>
                      <p:nvPicPr>
                        <p:cNvPr id="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291" y="3937552"/>
                          <a:ext cx="355600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Formal Derivation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Suppose that </a:t>
            </a:r>
            <a:r>
              <a:rPr lang="el-GR" altLang="zh-TW" dirty="0"/>
              <a:t>θ</a:t>
            </a:r>
            <a:r>
              <a:rPr lang="en-US" altLang="zh-TW" dirty="0"/>
              <a:t> has two variables {</a:t>
            </a:r>
            <a:r>
              <a:rPr lang="el-GR" altLang="zh-TW" dirty="0"/>
              <a:t>θ</a:t>
            </a:r>
            <a:r>
              <a:rPr lang="en-US" altLang="zh-TW" baseline="-25000" dirty="0"/>
              <a:t>1</a:t>
            </a:r>
            <a:r>
              <a:rPr lang="en-US" altLang="zh-TW" dirty="0"/>
              <a:t>,</a:t>
            </a:r>
            <a:r>
              <a:rPr lang="el-GR" altLang="zh-TW" dirty="0"/>
              <a:t> θ</a:t>
            </a:r>
            <a:r>
              <a:rPr lang="en-US" altLang="zh-TW" baseline="-25000" dirty="0"/>
              <a:t>2</a:t>
            </a: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377640" y="5079893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482440" y="572325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248487" y="449682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5912188" y="5131668"/>
            <a:ext cx="1248503" cy="12485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6590440" y="5445597"/>
          <a:ext cx="4111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6" name="方程式" r:id="rId9" imgW="190440" imgH="203040" progId="Equation.3">
                  <p:embed/>
                </p:oleObj>
              </mc:Choice>
              <mc:Fallback>
                <p:oleObj name="方程式" r:id="rId9" imgW="190440" imgH="2030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440" y="5445597"/>
                        <a:ext cx="411163" cy="433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橢圓 15"/>
          <p:cNvSpPr/>
          <p:nvPr/>
        </p:nvSpPr>
        <p:spPr>
          <a:xfrm>
            <a:off x="5807388" y="4550587"/>
            <a:ext cx="1248503" cy="12485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6469735" y="4887517"/>
          <a:ext cx="3556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7" name="方程式" r:id="rId11" imgW="164880" imgH="203040" progId="Equation.3">
                  <p:embed/>
                </p:oleObj>
              </mc:Choice>
              <mc:Fallback>
                <p:oleObj name="方程式" r:id="rId11" imgW="164880" imgH="203040" progId="Equation.3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735" y="4887517"/>
                        <a:ext cx="355600" cy="433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橢圓 17"/>
          <p:cNvSpPr/>
          <p:nvPr/>
        </p:nvSpPr>
        <p:spPr>
          <a:xfrm>
            <a:off x="5673786" y="3890130"/>
            <a:ext cx="1248503" cy="12485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6367673" y="4290982"/>
          <a:ext cx="4095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8" name="方程式" r:id="rId13" imgW="190440" imgH="203040" progId="Equation.3">
                  <p:embed/>
                </p:oleObj>
              </mc:Choice>
              <mc:Fallback>
                <p:oleObj name="方程式" r:id="rId13" imgW="190440" imgH="20304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673" y="4290982"/>
                        <a:ext cx="409575" cy="433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單箭頭接點 20"/>
          <p:cNvCxnSpPr/>
          <p:nvPr/>
        </p:nvCxnSpPr>
        <p:spPr>
          <a:xfrm flipH="1" flipV="1">
            <a:off x="6440738" y="5156144"/>
            <a:ext cx="77070" cy="545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 flipV="1">
            <a:off x="6318454" y="4574752"/>
            <a:ext cx="98249" cy="494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 flipV="1">
            <a:off x="6154148" y="3915999"/>
            <a:ext cx="134439" cy="590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537456" y="5805672"/>
            <a:ext cx="238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How?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7505689" y="2090707"/>
            <a:ext cx="741872" cy="10154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521791" y="1686418"/>
            <a:ext cx="14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L(</a:t>
            </a:r>
            <a:r>
              <a:rPr lang="el-GR" altLang="zh-TW" sz="2400" dirty="0">
                <a:solidFill>
                  <a:srgbClr val="FF0000"/>
                </a:solidFill>
              </a:rPr>
              <a:t>θ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15248" y="4724369"/>
            <a:ext cx="3242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Given a point, we can easily find the point with the smallest value nearby.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32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6" grpId="0" animBg="1"/>
      <p:bldP spid="16" grpId="1" animBg="1"/>
      <p:bldP spid="18" grpId="0" animBg="1"/>
      <p:bldP spid="29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Taylor Series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Taylor series</a:t>
            </a:r>
            <a:r>
              <a:rPr lang="en-US" altLang="zh-TW" dirty="0"/>
              <a:t>: Let h(x) be any function infinitely differentiable around x = x</a:t>
            </a:r>
            <a:r>
              <a:rPr lang="en-US" altLang="zh-TW" baseline="-25000" dirty="0"/>
              <a:t>0</a:t>
            </a:r>
            <a:r>
              <a:rPr lang="en-US" altLang="zh-TW" dirty="0"/>
              <a:t>. 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1245883" y="3113026"/>
          <a:ext cx="3601889" cy="99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" name="方程式" r:id="rId4" imgW="1600200" imgH="444240" progId="Equation.3">
                  <p:embed/>
                </p:oleObj>
              </mc:Choice>
              <mc:Fallback>
                <p:oleObj name="方程式" r:id="rId4" imgW="1600200" imgH="4442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883" y="3113026"/>
                        <a:ext cx="3601889" cy="998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807554" y="4186705"/>
          <a:ext cx="6080435" cy="887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4" name="方程式" r:id="rId6" imgW="2692080" imgH="393480" progId="Equation.3">
                  <p:embed/>
                </p:oleObj>
              </mc:Choice>
              <mc:Fallback>
                <p:oleObj name="方程式" r:id="rId6" imgW="2692080" imgH="39348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7554" y="4186705"/>
                        <a:ext cx="6080435" cy="8878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792995" y="5606942"/>
            <a:ext cx="318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When x is close to x</a:t>
            </a:r>
            <a:r>
              <a:rPr lang="en-US" altLang="zh-TW" sz="2800" baseline="-25000" dirty="0"/>
              <a:t>0</a:t>
            </a:r>
            <a:endParaRPr lang="zh-TW" altLang="en-US" sz="2800" baseline="-250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4007690" y="5654243"/>
            <a:ext cx="4301065" cy="536575"/>
            <a:chOff x="3796772" y="3169588"/>
            <a:chExt cx="4301065" cy="536575"/>
          </a:xfrm>
        </p:grpSpPr>
        <p:graphicFrame>
          <p:nvGraphicFramePr>
            <p:cNvPr id="19" name="Object 12"/>
            <p:cNvGraphicFramePr>
              <a:graphicFrameLocks noChangeAspect="1"/>
            </p:cNvGraphicFramePr>
            <p:nvPr/>
          </p:nvGraphicFramePr>
          <p:xfrm>
            <a:off x="4194175" y="3169588"/>
            <a:ext cx="3903662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5" name="方程式" r:id="rId8" imgW="1663560" imgH="228600" progId="Equation.3">
                    <p:embed/>
                  </p:oleObj>
                </mc:Choice>
                <mc:Fallback>
                  <p:oleObj name="方程式" r:id="rId8" imgW="1663560" imgH="228600" progId="Equation.3">
                    <p:embed/>
                    <p:pic>
                      <p:nvPicPr>
                        <p:cNvPr id="1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4175" y="3169588"/>
                          <a:ext cx="3903662" cy="5365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向右箭號 19"/>
            <p:cNvSpPr/>
            <p:nvPr/>
          </p:nvSpPr>
          <p:spPr>
            <a:xfrm>
              <a:off x="3796772" y="3194165"/>
              <a:ext cx="346603" cy="4544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700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994" y="1010048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sin(x)= </a:t>
            </a:r>
            <a:endParaRPr lang="zh-TW" altLang="en-US" sz="2400" dirty="0"/>
          </a:p>
        </p:txBody>
      </p:sp>
      <p:grpSp>
        <p:nvGrpSpPr>
          <p:cNvPr id="5" name="群組 4"/>
          <p:cNvGrpSpPr/>
          <p:nvPr/>
        </p:nvGrpSpPr>
        <p:grpSpPr>
          <a:xfrm>
            <a:off x="1104900" y="718346"/>
            <a:ext cx="8039100" cy="1944686"/>
            <a:chOff x="1104900" y="4722890"/>
            <a:chExt cx="8039100" cy="1944686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4900" y="4722890"/>
              <a:ext cx="8039100" cy="180975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624916" y="5708649"/>
              <a:ext cx="1390090" cy="958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549304" y="5883575"/>
              <a:ext cx="1106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28994" y="110830"/>
            <a:ext cx="5920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u="sng" dirty="0"/>
              <a:t>E.g. Taylor series for h(x)=sin(x) around x</a:t>
            </a:r>
            <a:r>
              <a:rPr lang="en-US" altLang="zh-TW" sz="2400" u="sng" baseline="-25000" dirty="0"/>
              <a:t>0</a:t>
            </a:r>
            <a:r>
              <a:rPr lang="en-US" altLang="zh-TW" sz="2400" u="sng" dirty="0"/>
              <a:t>=</a:t>
            </a:r>
            <a:r>
              <a:rPr lang="el-GR" altLang="zh-TW" sz="2400" u="sng" dirty="0"/>
              <a:t>π</a:t>
            </a:r>
            <a:r>
              <a:rPr lang="en-US" altLang="zh-TW" sz="2400" u="sng" dirty="0"/>
              <a:t>/4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136" y="2663032"/>
            <a:ext cx="6473190" cy="403894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141404" y="5697094"/>
            <a:ext cx="260482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approximation is good around </a:t>
            </a:r>
            <a:r>
              <a:rPr lang="el-GR" altLang="zh-TW" sz="2400" dirty="0"/>
              <a:t>π</a:t>
            </a:r>
            <a:r>
              <a:rPr lang="en-US" altLang="zh-TW" sz="2400" dirty="0"/>
              <a:t>/4.</a:t>
            </a:r>
            <a:endParaRPr lang="zh-TW" altLang="en-US" sz="2400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472613" y="4243750"/>
            <a:ext cx="0" cy="14533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46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Multivariable Taylor Series</a:t>
            </a:r>
            <a:endParaRPr lang="zh-TW" altLang="en-US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428625" y="1956162"/>
          <a:ext cx="82867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方程式" r:id="rId3" imgW="3504960" imgH="419040" progId="Equation.3">
                  <p:embed/>
                </p:oleObj>
              </mc:Choice>
              <mc:Fallback>
                <p:oleObj name="方程式" r:id="rId3" imgW="3504960" imgH="4190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956162"/>
                        <a:ext cx="8286750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96875" y="3951492"/>
            <a:ext cx="5024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When x and y is close to x</a:t>
            </a:r>
            <a:r>
              <a:rPr lang="en-US" altLang="zh-TW" sz="2800" baseline="-25000" dirty="0"/>
              <a:t>0 </a:t>
            </a:r>
            <a:r>
              <a:rPr lang="en-US" altLang="zh-TW" sz="2800" dirty="0"/>
              <a:t>and</a:t>
            </a:r>
            <a:r>
              <a:rPr lang="en-US" altLang="zh-TW" sz="2800" baseline="-25000" dirty="0"/>
              <a:t> </a:t>
            </a:r>
            <a:r>
              <a:rPr lang="en-US" altLang="zh-TW" sz="2800" dirty="0"/>
              <a:t>y</a:t>
            </a:r>
            <a:r>
              <a:rPr lang="en-US" altLang="zh-TW" sz="2800" baseline="-25000" dirty="0"/>
              <a:t>0</a:t>
            </a:r>
            <a:endParaRPr lang="zh-TW" altLang="en-US" sz="2800" baseline="-250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428625" y="4512005"/>
            <a:ext cx="8286750" cy="1539230"/>
            <a:chOff x="743478" y="5040930"/>
            <a:chExt cx="8286750" cy="1539230"/>
          </a:xfrm>
        </p:grpSpPr>
        <p:sp>
          <p:nvSpPr>
            <p:cNvPr id="10" name="向右箭號 9"/>
            <p:cNvSpPr/>
            <p:nvPr/>
          </p:nvSpPr>
          <p:spPr>
            <a:xfrm rot="5400000">
              <a:off x="2671533" y="5070173"/>
              <a:ext cx="512925" cy="4544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743478" y="5591148"/>
            <a:ext cx="8286750" cy="989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8" name="方程式" r:id="rId5" imgW="3504960" imgH="419040" progId="Equation.3">
                    <p:embed/>
                  </p:oleObj>
                </mc:Choice>
                <mc:Fallback>
                  <p:oleObj name="方程式" r:id="rId5" imgW="3504960" imgH="4190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478" y="5591148"/>
                          <a:ext cx="8286750" cy="9890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文字方塊 14"/>
          <p:cNvSpPr txBox="1"/>
          <p:nvPr/>
        </p:nvSpPr>
        <p:spPr>
          <a:xfrm>
            <a:off x="1446115" y="2952972"/>
            <a:ext cx="7528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+ something related to (x-x</a:t>
            </a:r>
            <a:r>
              <a:rPr lang="en-US" altLang="zh-TW" sz="2800" baseline="-25000" dirty="0"/>
              <a:t>0</a:t>
            </a:r>
            <a:r>
              <a:rPr lang="en-US" altLang="zh-TW" sz="2800" dirty="0"/>
              <a:t>)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 and (y-y</a:t>
            </a:r>
            <a:r>
              <a:rPr lang="en-US" altLang="zh-TW" sz="2800" baseline="-25000" dirty="0"/>
              <a:t>0</a:t>
            </a:r>
            <a:r>
              <a:rPr lang="en-US" altLang="zh-TW" sz="2800" dirty="0"/>
              <a:t>)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 + ……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11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Formal Derivation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4510576" y="3212089"/>
            <a:ext cx="4698304" cy="3589808"/>
            <a:chOff x="2041936" y="1762916"/>
            <a:chExt cx="4970003" cy="389741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936" y="1762916"/>
              <a:ext cx="4970003" cy="3727501"/>
            </a:xfrm>
            <a:prstGeom prst="rect">
              <a:avLst/>
            </a:prstGeom>
          </p:spPr>
        </p:pic>
        <p:graphicFrame>
          <p:nvGraphicFramePr>
            <p:cNvPr id="6" name="Object 12"/>
            <p:cNvGraphicFramePr>
              <a:graphicFrameLocks noChangeAspect="1"/>
            </p:cNvGraphicFramePr>
            <p:nvPr/>
          </p:nvGraphicFramePr>
          <p:xfrm>
            <a:off x="4448835" y="5199951"/>
            <a:ext cx="32861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9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835" y="5199951"/>
                          <a:ext cx="32861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2"/>
            <p:cNvGraphicFramePr>
              <a:graphicFrameLocks noChangeAspect="1"/>
            </p:cNvGraphicFramePr>
            <p:nvPr/>
          </p:nvGraphicFramePr>
          <p:xfrm>
            <a:off x="2125917" y="3409135"/>
            <a:ext cx="3556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0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5917" y="3409135"/>
                          <a:ext cx="355600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橢圓 7"/>
          <p:cNvSpPr/>
          <p:nvPr/>
        </p:nvSpPr>
        <p:spPr>
          <a:xfrm>
            <a:off x="6972230" y="546032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573982" y="5045242"/>
            <a:ext cx="912767" cy="9127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7064473" y="5032739"/>
          <a:ext cx="736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1" name="方程式" r:id="rId8" imgW="342720" imgH="215640" progId="Equation.3">
                  <p:embed/>
                </p:oleObj>
              </mc:Choice>
              <mc:Fallback>
                <p:oleObj name="方程式" r:id="rId8" imgW="342720" imgH="21564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473" y="5032739"/>
                        <a:ext cx="736600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832873"/>
              </p:ext>
            </p:extLst>
          </p:nvPr>
        </p:nvGraphicFramePr>
        <p:xfrm>
          <a:off x="528638" y="2422837"/>
          <a:ext cx="687705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2" name="方程式" r:id="rId10" imgW="3022560" imgH="431640" progId="Equation.3">
                  <p:embed/>
                </p:oleObj>
              </mc:Choice>
              <mc:Fallback>
                <p:oleObj name="方程式" r:id="rId10" imgW="3022560" imgH="43164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422837"/>
                        <a:ext cx="6877050" cy="979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28638" y="1511024"/>
            <a:ext cx="351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Based on Taylor Series: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28638" y="1866495"/>
            <a:ext cx="660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If the red circle is </a:t>
            </a:r>
            <a:r>
              <a:rPr lang="en-US" altLang="zh-TW" sz="2400" b="1" i="1" u="sng" dirty="0">
                <a:solidFill>
                  <a:srgbClr val="FF0000"/>
                </a:solidFill>
              </a:rPr>
              <a:t>small enough</a:t>
            </a:r>
            <a:r>
              <a:rPr lang="en-US" altLang="zh-TW" sz="2400" dirty="0">
                <a:solidFill>
                  <a:srgbClr val="FF0000"/>
                </a:solidFill>
              </a:rPr>
              <a:t>, in the red circle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122369"/>
              </p:ext>
            </p:extLst>
          </p:nvPr>
        </p:nvGraphicFramePr>
        <p:xfrm>
          <a:off x="538163" y="4170363"/>
          <a:ext cx="3722687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3" name="方程式" r:id="rId12" imgW="1562040" imgH="431640" progId="Equation.3">
                  <p:embed/>
                </p:oleObj>
              </mc:Choice>
              <mc:Fallback>
                <p:oleObj name="方程式" r:id="rId12" imgW="1562040" imgH="431640" progId="Equation.3">
                  <p:embed/>
                  <p:pic>
                    <p:nvPicPr>
                      <p:cNvPr id="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4170363"/>
                        <a:ext cx="3722687" cy="1030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465073"/>
              </p:ext>
            </p:extLst>
          </p:nvPr>
        </p:nvGraphicFramePr>
        <p:xfrm>
          <a:off x="543623" y="5280343"/>
          <a:ext cx="3571876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4" name="方程式" r:id="rId14" imgW="1511280" imgH="457200" progId="Equation.3">
                  <p:embed/>
                </p:oleObj>
              </mc:Choice>
              <mc:Fallback>
                <p:oleObj name="方程式" r:id="rId14" imgW="1511280" imgH="457200" progId="Equation.3">
                  <p:embed/>
                  <p:pic>
                    <p:nvPicPr>
                      <p:cNvPr id="2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23" y="5280343"/>
                        <a:ext cx="3571876" cy="1076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46949"/>
              </p:ext>
            </p:extLst>
          </p:nvPr>
        </p:nvGraphicFramePr>
        <p:xfrm>
          <a:off x="528638" y="3498850"/>
          <a:ext cx="1574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5" name="方程式" r:id="rId16" imgW="660240" imgH="215640" progId="Equation.3">
                  <p:embed/>
                </p:oleObj>
              </mc:Choice>
              <mc:Fallback>
                <p:oleObj name="方程式" r:id="rId16" imgW="66024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498850"/>
                        <a:ext cx="1574800" cy="515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7080230" y="3971212"/>
            <a:ext cx="14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L(</a:t>
            </a:r>
            <a:r>
              <a:rPr lang="el-GR" altLang="zh-TW" sz="2400" dirty="0">
                <a:solidFill>
                  <a:srgbClr val="FF0000"/>
                </a:solidFill>
              </a:rPr>
              <a:t>θ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45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4510576" y="3212089"/>
            <a:ext cx="4698304" cy="3589808"/>
            <a:chOff x="2041936" y="1762916"/>
            <a:chExt cx="4970003" cy="3897410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936" y="1762916"/>
              <a:ext cx="4970003" cy="3727501"/>
            </a:xfrm>
            <a:prstGeom prst="rect">
              <a:avLst/>
            </a:prstGeom>
          </p:spPr>
        </p:pic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4448835" y="5199951"/>
            <a:ext cx="32861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07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835" y="5199951"/>
                          <a:ext cx="32861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2125917" y="3409135"/>
            <a:ext cx="3556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08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5917" y="3409135"/>
                          <a:ext cx="355600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矩形 20"/>
          <p:cNvSpPr/>
          <p:nvPr/>
        </p:nvSpPr>
        <p:spPr>
          <a:xfrm>
            <a:off x="5543793" y="2371024"/>
            <a:ext cx="3413370" cy="101160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132878" y="1791909"/>
            <a:ext cx="1824285" cy="149191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Formal Derivation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8638" y="1511024"/>
            <a:ext cx="351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Based on Taylor Series: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8638" y="1866495"/>
            <a:ext cx="660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If the red circle is </a:t>
            </a:r>
            <a:r>
              <a:rPr lang="en-US" altLang="zh-TW" sz="2400" b="1" i="1" u="sng" dirty="0">
                <a:solidFill>
                  <a:srgbClr val="FF0000"/>
                </a:solidFill>
              </a:rPr>
              <a:t>small enough</a:t>
            </a:r>
            <a:r>
              <a:rPr lang="en-US" altLang="zh-TW" sz="2400" dirty="0">
                <a:solidFill>
                  <a:srgbClr val="FF0000"/>
                </a:solidFill>
              </a:rPr>
              <a:t>, in the red circle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379785"/>
              </p:ext>
            </p:extLst>
          </p:nvPr>
        </p:nvGraphicFramePr>
        <p:xfrm>
          <a:off x="628650" y="2429631"/>
          <a:ext cx="4292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9" name="方程式" r:id="rId8" imgW="1815840" imgH="215640" progId="Equation.3">
                  <p:embed/>
                </p:oleObj>
              </mc:Choice>
              <mc:Fallback>
                <p:oleObj name="方程式" r:id="rId8" imgW="181584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429631"/>
                        <a:ext cx="4292600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418875"/>
              </p:ext>
            </p:extLst>
          </p:nvPr>
        </p:nvGraphicFramePr>
        <p:xfrm>
          <a:off x="7242175" y="1890713"/>
          <a:ext cx="15748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0" name="方程式" r:id="rId10" imgW="660240" imgH="215640" progId="Equation.3">
                  <p:embed/>
                </p:oleObj>
              </mc:Choice>
              <mc:Fallback>
                <p:oleObj name="方程式" r:id="rId10" imgW="660240" imgH="215640" progId="Equation.3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175" y="1890713"/>
                        <a:ext cx="1574800" cy="51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橢圓 13"/>
          <p:cNvSpPr/>
          <p:nvPr/>
        </p:nvSpPr>
        <p:spPr>
          <a:xfrm>
            <a:off x="6972230" y="546032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573982" y="5045242"/>
            <a:ext cx="912767" cy="9127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7064473" y="5032739"/>
          <a:ext cx="736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1" name="方程式" r:id="rId12" imgW="342720" imgH="215640" progId="Equation.3">
                  <p:embed/>
                </p:oleObj>
              </mc:Choice>
              <mc:Fallback>
                <p:oleObj name="方程式" r:id="rId12" imgW="342720" imgH="21564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473" y="5032739"/>
                        <a:ext cx="736600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7080230" y="3971212"/>
            <a:ext cx="14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L(</a:t>
            </a:r>
            <a:r>
              <a:rPr lang="el-GR" altLang="zh-TW" sz="2400" dirty="0">
                <a:solidFill>
                  <a:srgbClr val="FF0000"/>
                </a:solidFill>
              </a:rPr>
              <a:t>θ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1716" y="3063150"/>
            <a:ext cx="4411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l-GR" altLang="zh-TW" sz="2400" dirty="0"/>
              <a:t>θ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and </a:t>
            </a:r>
            <a:r>
              <a:rPr lang="el-GR" altLang="zh-TW" sz="2400" dirty="0"/>
              <a:t>θ</a:t>
            </a:r>
            <a:r>
              <a:rPr lang="en-US" altLang="zh-TW" sz="2400" baseline="-25000" dirty="0"/>
              <a:t>2 </a:t>
            </a:r>
            <a:r>
              <a:rPr lang="en-US" altLang="zh-TW" sz="2400" dirty="0"/>
              <a:t> in the red circle </a:t>
            </a:r>
            <a:r>
              <a:rPr lang="en-US" altLang="zh-TW" sz="2400" b="1" i="1" dirty="0"/>
              <a:t>minimizing</a:t>
            </a:r>
            <a:r>
              <a:rPr lang="en-US" altLang="zh-TW" sz="2400" dirty="0"/>
              <a:t> L(</a:t>
            </a:r>
            <a:r>
              <a:rPr lang="el-GR" altLang="zh-TW" sz="2400" dirty="0"/>
              <a:t>θ</a:t>
            </a:r>
            <a:r>
              <a:rPr lang="en-US" altLang="zh-TW" sz="2400" dirty="0"/>
              <a:t>) </a:t>
            </a:r>
            <a:endParaRPr lang="zh-TW" altLang="en-US" sz="2400" dirty="0"/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566001"/>
              </p:ext>
            </p:extLst>
          </p:nvPr>
        </p:nvGraphicFramePr>
        <p:xfrm>
          <a:off x="836094" y="3920554"/>
          <a:ext cx="3440105" cy="56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2" name="方程式" r:id="rId14" imgW="1473120" imgH="241200" progId="Equation.3">
                  <p:embed/>
                </p:oleObj>
              </mc:Choice>
              <mc:Fallback>
                <p:oleObj name="方程式" r:id="rId14" imgW="1473120" imgH="241200" progId="Equation.3">
                  <p:embed/>
                  <p:pic>
                    <p:nvPicPr>
                      <p:cNvPr id="1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094" y="3920554"/>
                        <a:ext cx="3440105" cy="5629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347261"/>
              </p:ext>
            </p:extLst>
          </p:nvPr>
        </p:nvGraphicFramePr>
        <p:xfrm>
          <a:off x="5589588" y="2449513"/>
          <a:ext cx="32908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3" name="方程式" r:id="rId16" imgW="1562040" imgH="431640" progId="Equation.3">
                  <p:embed/>
                </p:oleObj>
              </mc:Choice>
              <mc:Fallback>
                <p:oleObj name="方程式" r:id="rId16" imgW="1562040" imgH="431640" progId="Equation.3">
                  <p:embed/>
                  <p:pic>
                    <p:nvPicPr>
                      <p:cNvPr id="4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2449513"/>
                        <a:ext cx="3290887" cy="911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7392987" y="1374732"/>
            <a:ext cx="12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constant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3316670" y="3450072"/>
            <a:ext cx="11413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3878350" y="3450072"/>
            <a:ext cx="0" cy="4789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6620104" y="5259643"/>
            <a:ext cx="398248" cy="24981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627075" y="5427561"/>
            <a:ext cx="27622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279975" y="5221418"/>
            <a:ext cx="2406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000FF"/>
                </a:solidFill>
              </a:rPr>
              <a:t>Simple, right?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8" grpId="0"/>
      <p:bldP spid="20" grpId="0"/>
      <p:bldP spid="32" grpId="0" animBg="1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– two variables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01716" y="1505376"/>
            <a:ext cx="177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 Circle: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049515" y="1505376"/>
            <a:ext cx="3055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(If the radius is small)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202990"/>
              </p:ext>
            </p:extLst>
          </p:nvPr>
        </p:nvGraphicFramePr>
        <p:xfrm>
          <a:off x="752475" y="2138363"/>
          <a:ext cx="4291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" name="方程式" r:id="rId4" imgW="1815840" imgH="215640" progId="Equation.3">
                  <p:embed/>
                </p:oleObj>
              </mc:Choice>
              <mc:Fallback>
                <p:oleObj name="方程式" r:id="rId4" imgW="1815840" imgH="215640" progId="Equation.3">
                  <p:embed/>
                  <p:pic>
                    <p:nvPicPr>
                      <p:cNvPr id="2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2138363"/>
                        <a:ext cx="4291013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2728975" y="2608357"/>
          <a:ext cx="6223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9" name="方程式" r:id="rId6" imgW="266400" imgH="215640" progId="Equation.3">
                  <p:embed/>
                </p:oleObj>
              </mc:Choice>
              <mc:Fallback>
                <p:oleObj name="方程式" r:id="rId6" imgW="26640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75" y="2608357"/>
                        <a:ext cx="622300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4246562" y="2646457"/>
          <a:ext cx="6508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0" name="方程式" r:id="rId8" imgW="279360" imgH="215640" progId="Equation.3">
                  <p:embed/>
                </p:oleObj>
              </mc:Choice>
              <mc:Fallback>
                <p:oleObj name="方程式" r:id="rId8" imgW="279360" imgH="21564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2" y="2646457"/>
                        <a:ext cx="650875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298016"/>
              </p:ext>
            </p:extLst>
          </p:nvPr>
        </p:nvGraphicFramePr>
        <p:xfrm>
          <a:off x="1118214" y="4408058"/>
          <a:ext cx="6223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1" name="方程式" r:id="rId10" imgW="266400" imgH="215640" progId="Equation.3">
                  <p:embed/>
                </p:oleObj>
              </mc:Choice>
              <mc:Fallback>
                <p:oleObj name="方程式" r:id="rId10" imgW="266400" imgH="21564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214" y="4408058"/>
                        <a:ext cx="622300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961810"/>
              </p:ext>
            </p:extLst>
          </p:nvPr>
        </p:nvGraphicFramePr>
        <p:xfrm>
          <a:off x="2616751" y="4408058"/>
          <a:ext cx="6508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2" name="方程式" r:id="rId12" imgW="279360" imgH="215640" progId="Equation.3">
                  <p:embed/>
                </p:oleObj>
              </mc:Choice>
              <mc:Fallback>
                <p:oleObj name="方程式" r:id="rId12" imgW="279360" imgH="21564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751" y="4408058"/>
                        <a:ext cx="650875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線接點 10"/>
          <p:cNvCxnSpPr/>
          <p:nvPr/>
        </p:nvCxnSpPr>
        <p:spPr>
          <a:xfrm>
            <a:off x="2597212" y="2627407"/>
            <a:ext cx="77311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080114" y="4406565"/>
            <a:ext cx="77311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4133850" y="2627407"/>
            <a:ext cx="77311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2507276" y="4400086"/>
            <a:ext cx="77311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6413344" y="362843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5306069" y="2608357"/>
            <a:ext cx="2214550" cy="20959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091441"/>
              </p:ext>
            </p:extLst>
          </p:nvPr>
        </p:nvGraphicFramePr>
        <p:xfrm>
          <a:off x="7383438" y="2766945"/>
          <a:ext cx="15414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3" name="方程式" r:id="rId14" imgW="660240" imgH="215640" progId="Equation.3">
                  <p:embed/>
                </p:oleObj>
              </mc:Choice>
              <mc:Fallback>
                <p:oleObj name="方程式" r:id="rId14" imgW="660240" imgH="215640" progId="Equation.3">
                  <p:embed/>
                  <p:pic>
                    <p:nvPicPr>
                      <p:cNvPr id="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3438" y="2766945"/>
                        <a:ext cx="1541462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線單箭頭接點 32"/>
          <p:cNvCxnSpPr/>
          <p:nvPr/>
        </p:nvCxnSpPr>
        <p:spPr>
          <a:xfrm>
            <a:off x="6448294" y="3698376"/>
            <a:ext cx="1389750" cy="762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6467344" y="3281994"/>
            <a:ext cx="665655" cy="4163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186626"/>
              </p:ext>
            </p:extLst>
          </p:nvPr>
        </p:nvGraphicFramePr>
        <p:xfrm>
          <a:off x="7838044" y="4242636"/>
          <a:ext cx="7985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4" name="方程式" r:id="rId16" imgW="342720" imgH="215640" progId="Equation.3">
                  <p:embed/>
                </p:oleObj>
              </mc:Choice>
              <mc:Fallback>
                <p:oleObj name="方程式" r:id="rId16" imgW="342720" imgH="215640" progId="Equation.3">
                  <p:embed/>
                  <p:pic>
                    <p:nvPicPr>
                      <p:cNvPr id="3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8044" y="4242636"/>
                        <a:ext cx="798513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150324"/>
              </p:ext>
            </p:extLst>
          </p:nvPr>
        </p:nvGraphicFramePr>
        <p:xfrm>
          <a:off x="1962909" y="5407754"/>
          <a:ext cx="225107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5" name="方程式" r:id="rId18" imgW="965160" imgH="482400" progId="Equation.3">
                  <p:embed/>
                </p:oleObj>
              </mc:Choice>
              <mc:Fallback>
                <p:oleObj name="方程式" r:id="rId18" imgW="965160" imgH="48240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909" y="5407754"/>
                        <a:ext cx="2251075" cy="1125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637159" y="4906010"/>
            <a:ext cx="441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 minimize L(</a:t>
            </a:r>
            <a:r>
              <a:rPr lang="el-GR" altLang="zh-TW" sz="2400" dirty="0"/>
              <a:t>θ</a:t>
            </a:r>
            <a:r>
              <a:rPr lang="en-US" altLang="zh-TW" sz="2400" dirty="0"/>
              <a:t>) </a:t>
            </a:r>
            <a:endParaRPr lang="zh-TW" altLang="en-US" sz="2400" dirty="0"/>
          </a:p>
        </p:txBody>
      </p:sp>
      <p:grpSp>
        <p:nvGrpSpPr>
          <p:cNvPr id="39" name="群組 38"/>
          <p:cNvGrpSpPr/>
          <p:nvPr/>
        </p:nvGrpSpPr>
        <p:grpSpPr>
          <a:xfrm>
            <a:off x="4413706" y="5395565"/>
            <a:ext cx="3325804" cy="1123950"/>
            <a:chOff x="4428377" y="5286436"/>
            <a:chExt cx="3325804" cy="1123950"/>
          </a:xfrm>
        </p:grpSpPr>
        <p:sp>
          <p:nvSpPr>
            <p:cNvPr id="16" name="向右箭號 15"/>
            <p:cNvSpPr/>
            <p:nvPr/>
          </p:nvSpPr>
          <p:spPr>
            <a:xfrm>
              <a:off x="4428377" y="5580917"/>
              <a:ext cx="585002" cy="533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8" name="Object 12"/>
            <p:cNvGraphicFramePr>
              <a:graphicFrameLocks noChangeAspect="1"/>
            </p:cNvGraphicFramePr>
            <p:nvPr/>
          </p:nvGraphicFramePr>
          <p:xfrm>
            <a:off x="5177669" y="5286436"/>
            <a:ext cx="2576512" cy="1123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96" name="方程式" r:id="rId20" imgW="1104840" imgH="482400" progId="Equation.3">
                    <p:embed/>
                  </p:oleObj>
                </mc:Choice>
                <mc:Fallback>
                  <p:oleObj name="方程式" r:id="rId20" imgW="1104840" imgH="482400" progId="Equation.3">
                    <p:embed/>
                    <p:pic>
                      <p:nvPicPr>
                        <p:cNvPr id="3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7669" y="5286436"/>
                          <a:ext cx="2576512" cy="11239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0" name="直線接點 39"/>
          <p:cNvCxnSpPr/>
          <p:nvPr/>
        </p:nvCxnSpPr>
        <p:spPr>
          <a:xfrm>
            <a:off x="1739205" y="2222384"/>
            <a:ext cx="447408" cy="42161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621255" y="3010392"/>
            <a:ext cx="4411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</a:t>
            </a:r>
            <a:r>
              <a:rPr lang="el-GR" altLang="zh-TW" sz="2400" dirty="0"/>
              <a:t>θ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and </a:t>
            </a:r>
            <a:r>
              <a:rPr lang="el-GR" altLang="zh-TW" sz="2400" dirty="0"/>
              <a:t>θ</a:t>
            </a:r>
            <a:r>
              <a:rPr lang="en-US" altLang="zh-TW" sz="2400" baseline="-25000" dirty="0"/>
              <a:t>2 </a:t>
            </a:r>
            <a:r>
              <a:rPr lang="en-US" altLang="zh-TW" sz="2400" dirty="0"/>
              <a:t> in the red circle </a:t>
            </a:r>
            <a:r>
              <a:rPr lang="en-US" altLang="zh-TW" sz="2400" b="1" i="1" dirty="0"/>
              <a:t>minimizing</a:t>
            </a:r>
            <a:r>
              <a:rPr lang="en-US" altLang="zh-TW" sz="2400" dirty="0"/>
              <a:t> L(</a:t>
            </a:r>
            <a:r>
              <a:rPr lang="el-GR" altLang="zh-TW" sz="2400" dirty="0"/>
              <a:t>θ</a:t>
            </a:r>
            <a:r>
              <a:rPr lang="en-US" altLang="zh-TW" sz="2400" dirty="0"/>
              <a:t>) </a:t>
            </a:r>
            <a:endParaRPr lang="zh-TW" altLang="en-US" sz="2400" dirty="0"/>
          </a:p>
        </p:txBody>
      </p:sp>
      <p:graphicFrame>
        <p:nvGraphicFramePr>
          <p:cNvPr id="4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658462"/>
              </p:ext>
            </p:extLst>
          </p:nvPr>
        </p:nvGraphicFramePr>
        <p:xfrm>
          <a:off x="855633" y="3867796"/>
          <a:ext cx="3440105" cy="56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7" name="方程式" r:id="rId22" imgW="1473120" imgH="241200" progId="Equation.3">
                  <p:embed/>
                </p:oleObj>
              </mc:Choice>
              <mc:Fallback>
                <p:oleObj name="方程式" r:id="rId22" imgW="1473120" imgH="24120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33" y="3867796"/>
                        <a:ext cx="3440105" cy="5629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線接點 46"/>
          <p:cNvCxnSpPr/>
          <p:nvPr/>
        </p:nvCxnSpPr>
        <p:spPr>
          <a:xfrm>
            <a:off x="3316670" y="3450072"/>
            <a:ext cx="11413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3878350" y="3450072"/>
            <a:ext cx="0" cy="4789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 flipV="1">
            <a:off x="5514280" y="3107186"/>
            <a:ext cx="840894" cy="52125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412587"/>
              </p:ext>
            </p:extLst>
          </p:nvPr>
        </p:nvGraphicFramePr>
        <p:xfrm>
          <a:off x="5195543" y="2587029"/>
          <a:ext cx="15414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8" name="方程式" r:id="rId24" imgW="660240" imgH="215640" progId="Equation.3">
                  <p:embed/>
                </p:oleObj>
              </mc:Choice>
              <mc:Fallback>
                <p:oleObj name="方程式" r:id="rId24" imgW="660240" imgH="215640" progId="Equation.3">
                  <p:embed/>
                  <p:pic>
                    <p:nvPicPr>
                      <p:cNvPr id="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543" y="2587029"/>
                        <a:ext cx="1541462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97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 step 3, we have to solve the following optimization problem: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43805" y="2670048"/>
                <a:ext cx="2431628" cy="480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05" y="2670048"/>
                <a:ext cx="2431628" cy="480773"/>
              </a:xfrm>
              <a:prstGeom prst="rect">
                <a:avLst/>
              </a:prstGeom>
              <a:blipFill>
                <a:blip r:embed="rId2"/>
                <a:stretch>
                  <a:fillRect l="-2757" b="-15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3733867" y="2606070"/>
            <a:ext cx="262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L: loss function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839969" y="2606069"/>
                <a:ext cx="26266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400" dirty="0"/>
                  <a:t>: parameters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969" y="2606069"/>
                <a:ext cx="2626612" cy="461665"/>
              </a:xfrm>
              <a:prstGeom prst="rect">
                <a:avLst/>
              </a:prstGeom>
              <a:blipFill>
                <a:blip r:embed="rId3"/>
                <a:stretch>
                  <a:fillRect l="-464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751905" y="3482499"/>
            <a:ext cx="5235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Suppose that </a:t>
            </a:r>
            <a:r>
              <a:rPr lang="el-GR" altLang="zh-TW" sz="2400" dirty="0"/>
              <a:t>θ</a:t>
            </a:r>
            <a:r>
              <a:rPr lang="en-US" altLang="zh-TW" sz="2400" dirty="0"/>
              <a:t> has two variables {</a:t>
            </a:r>
            <a:r>
              <a:rPr lang="el-GR" altLang="zh-TW" sz="2400" dirty="0"/>
              <a:t>θ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</a:t>
            </a:r>
            <a:r>
              <a:rPr lang="el-GR" altLang="zh-TW" sz="2400" dirty="0"/>
              <a:t> θ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}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31353" y="3893247"/>
                <a:ext cx="4578235" cy="914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Randomly start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53" y="3893247"/>
                <a:ext cx="4578235" cy="914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群組 21"/>
          <p:cNvGrpSpPr/>
          <p:nvPr/>
        </p:nvGrpSpPr>
        <p:grpSpPr>
          <a:xfrm>
            <a:off x="5335972" y="4053661"/>
            <a:ext cx="3296095" cy="837468"/>
            <a:chOff x="5289885" y="3905521"/>
            <a:chExt cx="3296095" cy="837468"/>
          </a:xfrm>
        </p:grpSpPr>
        <p:sp>
          <p:nvSpPr>
            <p:cNvPr id="21" name="矩形 20"/>
            <p:cNvSpPr/>
            <p:nvPr/>
          </p:nvSpPr>
          <p:spPr>
            <a:xfrm>
              <a:off x="5378163" y="3905521"/>
              <a:ext cx="3137188" cy="83746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5289885" y="3910837"/>
                  <a:ext cx="3296095" cy="8220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TW" altLang="en-US" sz="240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885" y="3910837"/>
                  <a:ext cx="3296095" cy="8220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28651" y="4781632"/>
                <a:ext cx="4303807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TW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TW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1" y="4781632"/>
                <a:ext cx="4303807" cy="914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461161" y="5065091"/>
                <a:ext cx="28126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161" y="5065091"/>
                <a:ext cx="2812628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3"/>
          <p:cNvSpPr/>
          <p:nvPr/>
        </p:nvSpPr>
        <p:spPr>
          <a:xfrm>
            <a:off x="4878007" y="5032858"/>
            <a:ext cx="50111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28650" y="5705562"/>
                <a:ext cx="4303807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TW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TW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TW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705562"/>
                <a:ext cx="4303807" cy="9142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461161" y="5970948"/>
                <a:ext cx="2803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161" y="5970948"/>
                <a:ext cx="2803395" cy="461665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向右箭號 13"/>
          <p:cNvSpPr/>
          <p:nvPr/>
        </p:nvSpPr>
        <p:spPr>
          <a:xfrm>
            <a:off x="4877052" y="5970949"/>
            <a:ext cx="50111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-557213" y="3314702"/>
            <a:ext cx="10372726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39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 animBg="1"/>
      <p:bldP spid="16" grpId="0"/>
      <p:bldP spid="17" grpId="0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543793" y="2371024"/>
            <a:ext cx="3413370" cy="101160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Formal Derivation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70595" y="3485194"/>
                <a:ext cx="8066540" cy="47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/>
                  <a:t> yielding the smallest value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TW" sz="2400" dirty="0"/>
                  <a:t> in the circle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95" y="3485194"/>
                <a:ext cx="8066540" cy="476221"/>
              </a:xfrm>
              <a:prstGeom prst="rect">
                <a:avLst/>
              </a:prstGeom>
              <a:blipFill>
                <a:blip r:embed="rId4"/>
                <a:stretch>
                  <a:fillRect l="-1209" t="-10256" b="-256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785128"/>
              </p:ext>
            </p:extLst>
          </p:nvPr>
        </p:nvGraphicFramePr>
        <p:xfrm>
          <a:off x="854055" y="4346294"/>
          <a:ext cx="257651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7" name="方程式" r:id="rId5" imgW="1104840" imgH="482400" progId="Equation.3">
                  <p:embed/>
                </p:oleObj>
              </mc:Choice>
              <mc:Fallback>
                <p:oleObj name="方程式" r:id="rId5" imgW="1104840" imgH="482400" progId="Equation.3">
                  <p:embed/>
                  <p:pic>
                    <p:nvPicPr>
                      <p:cNvPr id="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55" y="4346294"/>
                        <a:ext cx="2576512" cy="1123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89781"/>
              </p:ext>
            </p:extLst>
          </p:nvPr>
        </p:nvGraphicFramePr>
        <p:xfrm>
          <a:off x="3592513" y="3916363"/>
          <a:ext cx="2841625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8" name="方程式" r:id="rId7" imgW="1218960" imgH="863280" progId="Equation.3">
                  <p:embed/>
                </p:oleObj>
              </mc:Choice>
              <mc:Fallback>
                <p:oleObj name="方程式" r:id="rId7" imgW="1218960" imgH="863280" progId="Equation.3">
                  <p:embed/>
                  <p:pic>
                    <p:nvPicPr>
                      <p:cNvPr id="4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3916363"/>
                        <a:ext cx="2841625" cy="2011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6450522" y="4530327"/>
            <a:ext cx="2312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This is gradient descent.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32878" y="1791909"/>
            <a:ext cx="1824285" cy="149191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28638" y="1511024"/>
            <a:ext cx="351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Based on Taylor Series: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28638" y="1866495"/>
            <a:ext cx="660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If the red circle is </a:t>
            </a:r>
            <a:r>
              <a:rPr lang="en-US" altLang="zh-TW" sz="2400" b="1" i="1" u="sng" dirty="0">
                <a:solidFill>
                  <a:srgbClr val="FF0000"/>
                </a:solidFill>
              </a:rPr>
              <a:t>small enough</a:t>
            </a:r>
            <a:r>
              <a:rPr lang="en-US" altLang="zh-TW" sz="2400" dirty="0">
                <a:solidFill>
                  <a:srgbClr val="FF0000"/>
                </a:solidFill>
              </a:rPr>
              <a:t>, in the red circle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657399"/>
              </p:ext>
            </p:extLst>
          </p:nvPr>
        </p:nvGraphicFramePr>
        <p:xfrm>
          <a:off x="628650" y="2429631"/>
          <a:ext cx="4292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9" name="方程式" r:id="rId9" imgW="1815840" imgH="215640" progId="Equation.3">
                  <p:embed/>
                </p:oleObj>
              </mc:Choice>
              <mc:Fallback>
                <p:oleObj name="方程式" r:id="rId9" imgW="1815840" imgH="21564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429631"/>
                        <a:ext cx="4292600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886644"/>
              </p:ext>
            </p:extLst>
          </p:nvPr>
        </p:nvGraphicFramePr>
        <p:xfrm>
          <a:off x="7242175" y="1890713"/>
          <a:ext cx="15748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0" name="方程式" r:id="rId11" imgW="660240" imgH="215640" progId="Equation.3">
                  <p:embed/>
                </p:oleObj>
              </mc:Choice>
              <mc:Fallback>
                <p:oleObj name="方程式" r:id="rId11" imgW="660240" imgH="2156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175" y="1890713"/>
                        <a:ext cx="1574800" cy="51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831192"/>
              </p:ext>
            </p:extLst>
          </p:nvPr>
        </p:nvGraphicFramePr>
        <p:xfrm>
          <a:off x="5589588" y="2449513"/>
          <a:ext cx="32908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1" name="方程式" r:id="rId13" imgW="1562040" imgH="431640" progId="Equation.3">
                  <p:embed/>
                </p:oleObj>
              </mc:Choice>
              <mc:Fallback>
                <p:oleObj name="方程式" r:id="rId13" imgW="1562040" imgH="431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2449513"/>
                        <a:ext cx="3290887" cy="911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7392987" y="1374732"/>
            <a:ext cx="12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constant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70595" y="5796494"/>
            <a:ext cx="857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Not satisfied if the red circle (learning rate) is not small enough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70594" y="6278190"/>
            <a:ext cx="857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can consider the second order term, e.g. Newton’s method.</a:t>
            </a:r>
            <a:endParaRPr lang="zh-TW" altLang="en-US" sz="2400" dirty="0"/>
          </a:p>
        </p:txBody>
      </p:sp>
      <p:sp>
        <p:nvSpPr>
          <p:cNvPr id="3" name="箭號: 弧形右彎 2"/>
          <p:cNvSpPr/>
          <p:nvPr/>
        </p:nvSpPr>
        <p:spPr>
          <a:xfrm>
            <a:off x="101600" y="2683631"/>
            <a:ext cx="527050" cy="3343695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5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8" grpId="0"/>
      <p:bldP spid="4" grpId="0"/>
      <p:bldP spid="25" grpId="0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3137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End of Warning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773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Limitation </a:t>
            </a:r>
            <a:br>
              <a:rPr lang="en-US" altLang="zh-TW" dirty="0"/>
            </a:br>
            <a:r>
              <a:rPr lang="en-US" altLang="zh-TW" dirty="0"/>
              <a:t>of Gradient Descent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5029303" y="1236990"/>
            <a:ext cx="3828947" cy="2987766"/>
            <a:chOff x="114404" y="2251401"/>
            <a:chExt cx="5773763" cy="450532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192" y="2251401"/>
              <a:ext cx="5514975" cy="45053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114404" y="4073176"/>
                  <a:ext cx="27988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04" y="4073176"/>
                  <a:ext cx="279885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26667" r="-30000" b="-42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200863" y="6035957"/>
                  <a:ext cx="4932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863" y="6035957"/>
                  <a:ext cx="493212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9259" r="-5556" b="-106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4321258" y="6176963"/>
                  <a:ext cx="5014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258" y="6176963"/>
                  <a:ext cx="501484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9259" r="-5556" b="-106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橢圓 7"/>
            <p:cNvSpPr/>
            <p:nvPr/>
          </p:nvSpPr>
          <p:spPr>
            <a:xfrm>
              <a:off x="2365886" y="3390296"/>
              <a:ext cx="171366" cy="1713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H="1">
              <a:off x="4070548" y="4332706"/>
              <a:ext cx="123496" cy="3108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2457119" y="4001294"/>
              <a:ext cx="40066" cy="2873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>
              <a:off x="2478009" y="4293789"/>
              <a:ext cx="37251" cy="2543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2515260" y="4548150"/>
              <a:ext cx="68788" cy="2717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/>
            <p:cNvSpPr/>
            <p:nvPr/>
          </p:nvSpPr>
          <p:spPr>
            <a:xfrm>
              <a:off x="4108671" y="4202936"/>
              <a:ext cx="171366" cy="1713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單箭頭接點 13"/>
            <p:cNvCxnSpPr/>
            <p:nvPr/>
          </p:nvCxnSpPr>
          <p:spPr>
            <a:xfrm>
              <a:off x="2436981" y="3514068"/>
              <a:ext cx="0" cy="4872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H="1">
              <a:off x="3967720" y="4657575"/>
              <a:ext cx="102828" cy="174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 flipH="1">
              <a:off x="3881445" y="4815940"/>
              <a:ext cx="102828" cy="174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線接點 17"/>
          <p:cNvCxnSpPr/>
          <p:nvPr/>
        </p:nvCxnSpPr>
        <p:spPr>
          <a:xfrm>
            <a:off x="6477913" y="5374408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146876" y="505788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4542661" y="4350590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807793" y="4338888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302267" y="3252668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410326" y="6101501"/>
            <a:ext cx="67697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手繪多邊形 5"/>
          <p:cNvSpPr/>
          <p:nvPr/>
        </p:nvSpPr>
        <p:spPr>
          <a:xfrm>
            <a:off x="600808" y="2197717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226139" y="426069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411175" y="6243213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829407" y="2089571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19109" y="2031061"/>
            <a:ext cx="96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944774" y="6314703"/>
            <a:ext cx="51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 value of the parameter w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172329" y="2144145"/>
            <a:ext cx="2261840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Very slow at the </a:t>
            </a:r>
            <a:r>
              <a:rPr lang="en-US" altLang="zh-TW" sz="2800" b="1" dirty="0"/>
              <a:t>plateau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564734" y="4152961"/>
            <a:ext cx="335024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Stuck at local minima</a:t>
            </a:r>
            <a:endParaRPr lang="zh-TW" altLang="en-US" sz="2800" dirty="0"/>
          </a:p>
        </p:txBody>
      </p:sp>
      <p:sp>
        <p:nvSpPr>
          <p:cNvPr id="32" name="橢圓 31"/>
          <p:cNvSpPr/>
          <p:nvPr/>
        </p:nvSpPr>
        <p:spPr>
          <a:xfrm>
            <a:off x="1009470" y="293614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6595509" y="5298470"/>
                <a:ext cx="1288691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509" y="5298470"/>
                <a:ext cx="1288691" cy="8224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/>
          <p:cNvSpPr/>
          <p:nvPr/>
        </p:nvSpPr>
        <p:spPr>
          <a:xfrm>
            <a:off x="2491270" y="413549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3694876" y="3035988"/>
            <a:ext cx="2054927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Stuck at saddle point</a:t>
            </a:r>
            <a:endParaRPr lang="zh-TW" altLang="en-US" sz="2800" dirty="0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6599613" y="4715354"/>
            <a:ext cx="208151" cy="46408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35" idx="2"/>
          </p:cNvCxnSpPr>
          <p:nvPr/>
        </p:nvCxnSpPr>
        <p:spPr>
          <a:xfrm flipV="1">
            <a:off x="4602995" y="3990095"/>
            <a:ext cx="119345" cy="34750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30" idx="2"/>
          </p:cNvCxnSpPr>
          <p:nvPr/>
        </p:nvCxnSpPr>
        <p:spPr>
          <a:xfrm flipV="1">
            <a:off x="2960548" y="3098252"/>
            <a:ext cx="342701" cy="102739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4646290" y="5290734"/>
                <a:ext cx="1292685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90" y="5290734"/>
                <a:ext cx="1292685" cy="8224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873504" y="5298345"/>
                <a:ext cx="1303192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04" y="5298345"/>
                <a:ext cx="1303192" cy="8224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橢圓 40"/>
          <p:cNvSpPr/>
          <p:nvPr/>
        </p:nvSpPr>
        <p:spPr>
          <a:xfrm>
            <a:off x="1194209" y="6135154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706137" y="6129455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4434603" y="6105007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6375848" y="611320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54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2" grpId="0" animBg="1"/>
      <p:bldP spid="43" grpId="0" animBg="1"/>
      <p:bldP spid="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431" y="1570767"/>
            <a:ext cx="5583524" cy="30940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165" y="4784319"/>
            <a:ext cx="5416056" cy="170033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Larger gradient, larger steps?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093345" y="3917228"/>
                <a:ext cx="2370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45" y="3917228"/>
                <a:ext cx="237026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828" t="-1667" r="-102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55495" y="5525625"/>
                <a:ext cx="2269339" cy="821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95" y="5525625"/>
                <a:ext cx="2269339" cy="8217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/>
          <p:nvPr/>
        </p:nvCxnSpPr>
        <p:spPr>
          <a:xfrm>
            <a:off x="2252373" y="1482473"/>
            <a:ext cx="797861" cy="143545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057945" y="2943678"/>
            <a:ext cx="598554" cy="83910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692269" y="3797772"/>
            <a:ext cx="326687" cy="3041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672334" y="3071150"/>
            <a:ext cx="164892" cy="164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777252" y="3159534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52" y="3159534"/>
                <a:ext cx="37202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839333" y="2279300"/>
                <a:ext cx="1925798" cy="701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33" y="2279300"/>
                <a:ext cx="1925798" cy="7012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/>
          <p:nvPr/>
        </p:nvCxnSpPr>
        <p:spPr>
          <a:xfrm>
            <a:off x="4885181" y="3153596"/>
            <a:ext cx="175717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6747298" y="5488921"/>
            <a:ext cx="164892" cy="164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852216" y="557730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216" y="5577305"/>
                <a:ext cx="37202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9836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4961267" y="5033902"/>
                <a:ext cx="14560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267" y="5033902"/>
                <a:ext cx="145604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7113" r="-6695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單箭頭接點 31"/>
          <p:cNvCxnSpPr>
            <a:stCxn id="29" idx="1"/>
            <a:endCxn id="31" idx="3"/>
          </p:cNvCxnSpPr>
          <p:nvPr/>
        </p:nvCxnSpPr>
        <p:spPr>
          <a:xfrm flipH="1" flipV="1">
            <a:off x="6417307" y="5218568"/>
            <a:ext cx="354139" cy="29450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4898193" y="1840332"/>
            <a:ext cx="135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Best step: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137068" y="3653002"/>
                <a:ext cx="69839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068" y="3653002"/>
                <a:ext cx="698396" cy="70128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橢圓 32"/>
          <p:cNvSpPr/>
          <p:nvPr/>
        </p:nvSpPr>
        <p:spPr>
          <a:xfrm>
            <a:off x="4796375" y="4457325"/>
            <a:ext cx="164892" cy="16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7458101" y="2233069"/>
                <a:ext cx="1709635" cy="793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101" y="2233069"/>
                <a:ext cx="1709635" cy="7937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/>
          <p:cNvCxnSpPr/>
          <p:nvPr/>
        </p:nvCxnSpPr>
        <p:spPr>
          <a:xfrm>
            <a:off x="6499951" y="2671547"/>
            <a:ext cx="98828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273262" y="2452207"/>
            <a:ext cx="284362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Larger 1</a:t>
            </a:r>
            <a:r>
              <a:rPr lang="en-US" altLang="zh-TW" sz="2400" baseline="30000" dirty="0"/>
              <a:t>st</a:t>
            </a:r>
            <a:r>
              <a:rPr lang="en-US" altLang="zh-TW" sz="2400" dirty="0"/>
              <a:t> order derivative means far from the minima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5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9" grpId="0" animBg="1"/>
      <p:bldP spid="23" grpId="0"/>
      <p:bldP spid="24" grpId="0"/>
      <p:bldP spid="29" grpId="0" animBg="1"/>
      <p:bldP spid="30" grpId="0"/>
      <p:bldP spid="31" grpId="0"/>
      <p:bldP spid="36" grpId="0"/>
      <p:bldP spid="28" grpId="0"/>
      <p:bldP spid="33" grpId="0" animBg="1"/>
      <p:bldP spid="37" grpId="0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075" y="3913113"/>
            <a:ext cx="2960678" cy="264515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between </a:t>
            </a:r>
            <a:br>
              <a:rPr lang="en-US" altLang="zh-TW" dirty="0"/>
            </a:br>
            <a:r>
              <a:rPr lang="en-US" altLang="zh-TW" dirty="0"/>
              <a:t>different parameters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5329" y="1981145"/>
            <a:ext cx="5558825" cy="4289424"/>
            <a:chOff x="773413" y="2230720"/>
            <a:chExt cx="5558825" cy="428942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13" y="2230720"/>
              <a:ext cx="5558825" cy="41691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571" r="-428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直線接點 9"/>
          <p:cNvCxnSpPr/>
          <p:nvPr/>
        </p:nvCxnSpPr>
        <p:spPr>
          <a:xfrm flipH="1">
            <a:off x="544206" y="4055026"/>
            <a:ext cx="4693798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898146" y="2163845"/>
            <a:ext cx="0" cy="378236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2087" y="2348756"/>
            <a:ext cx="3746235" cy="1469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452360" y="3369374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360" y="3369374"/>
                <a:ext cx="421847" cy="369332"/>
              </a:xfrm>
              <a:prstGeom prst="rect">
                <a:avLst/>
              </a:prstGeom>
              <a:blipFill>
                <a:blip r:embed="rId8"/>
                <a:stretch>
                  <a:fillRect l="-10145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8476844" y="5900377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844" y="5900377"/>
                <a:ext cx="42896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000" r="-571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橢圓 28"/>
          <p:cNvSpPr/>
          <p:nvPr/>
        </p:nvSpPr>
        <p:spPr>
          <a:xfrm>
            <a:off x="5630508" y="2840990"/>
            <a:ext cx="149902" cy="149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6399327" y="3487848"/>
            <a:ext cx="149902" cy="149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5851445" y="4594328"/>
            <a:ext cx="149902" cy="1499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6467845" y="5900377"/>
            <a:ext cx="149902" cy="1499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423841" y="2415685"/>
            <a:ext cx="56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210846" y="3058446"/>
            <a:ext cx="56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742370" y="4185126"/>
            <a:ext cx="56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c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336129" y="5497005"/>
            <a:ext cx="56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d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09977" y="4550520"/>
            <a:ext cx="881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c &gt; d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945045" y="2164263"/>
            <a:ext cx="881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a &gt; 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974199" y="269387"/>
            <a:ext cx="284362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Larger 1</a:t>
            </a:r>
            <a:r>
              <a:rPr lang="en-US" altLang="zh-TW" sz="2400" baseline="30000" dirty="0"/>
              <a:t>st</a:t>
            </a:r>
            <a:r>
              <a:rPr lang="en-US" altLang="zh-TW" sz="2400" dirty="0"/>
              <a:t> order derivative means far from the minima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448959" y="2464548"/>
            <a:ext cx="457200" cy="684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5647574" y="4216862"/>
            <a:ext cx="457200" cy="684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780410" y="1454626"/>
            <a:ext cx="3225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Do not cross parameters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48" name="直線接點 47"/>
          <p:cNvCxnSpPr/>
          <p:nvPr/>
        </p:nvCxnSpPr>
        <p:spPr>
          <a:xfrm>
            <a:off x="5876174" y="459783"/>
            <a:ext cx="3099534" cy="9789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04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40" grpId="0"/>
      <p:bldP spid="38" grpId="0"/>
      <p:bldP spid="4" grpId="0" animBg="1"/>
      <p:bldP spid="47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49" y="3668181"/>
            <a:ext cx="5416056" cy="170033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Second Derivative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431" y="1570767"/>
            <a:ext cx="5583524" cy="19730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28650" y="2987492"/>
                <a:ext cx="23702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87492"/>
                <a:ext cx="23702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828" r="-1028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64279" y="4409487"/>
                <a:ext cx="2269339" cy="821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79" y="4409487"/>
                <a:ext cx="2269339" cy="8217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橢圓 18"/>
          <p:cNvSpPr/>
          <p:nvPr/>
        </p:nvSpPr>
        <p:spPr>
          <a:xfrm>
            <a:off x="6725529" y="2443106"/>
            <a:ext cx="164892" cy="164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081841" y="2644931"/>
                <a:ext cx="69839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41" y="2644931"/>
                <a:ext cx="698396" cy="70128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785477" y="2516500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477" y="2516500"/>
                <a:ext cx="37202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836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847558" y="1636266"/>
                <a:ext cx="1925798" cy="701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558" y="1636266"/>
                <a:ext cx="1925798" cy="70128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/>
          <p:nvPr/>
        </p:nvCxnSpPr>
        <p:spPr>
          <a:xfrm>
            <a:off x="4893406" y="2510562"/>
            <a:ext cx="175717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6756082" y="4372783"/>
            <a:ext cx="164892" cy="164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861000" y="4461167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00" y="4461167"/>
                <a:ext cx="37202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9677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4987991" y="4113093"/>
                <a:ext cx="14560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991" y="4113093"/>
                <a:ext cx="145604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6695" r="-711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單箭頭接點 31"/>
          <p:cNvCxnSpPr/>
          <p:nvPr/>
        </p:nvCxnSpPr>
        <p:spPr>
          <a:xfrm flipH="1" flipV="1">
            <a:off x="6398826" y="4405212"/>
            <a:ext cx="386031" cy="3755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4906418" y="1197298"/>
            <a:ext cx="135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Best step: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003638" y="5680015"/>
                <a:ext cx="1322798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638" y="5680015"/>
                <a:ext cx="1322798" cy="7411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橢圓 26"/>
          <p:cNvSpPr/>
          <p:nvPr/>
        </p:nvSpPr>
        <p:spPr>
          <a:xfrm>
            <a:off x="4809238" y="3376193"/>
            <a:ext cx="164892" cy="1648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3677551" y="5610681"/>
            <a:ext cx="4837799" cy="989733"/>
            <a:chOff x="4125436" y="5610681"/>
            <a:chExt cx="4837799" cy="989733"/>
          </a:xfrm>
        </p:grpSpPr>
        <p:sp>
          <p:nvSpPr>
            <p:cNvPr id="28" name="文字方塊 27"/>
            <p:cNvSpPr txBox="1"/>
            <p:nvPr/>
          </p:nvSpPr>
          <p:spPr>
            <a:xfrm>
              <a:off x="4125436" y="5850652"/>
              <a:ext cx="3293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The best step is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6066292" y="5610681"/>
              <a:ext cx="2896943" cy="989733"/>
              <a:chOff x="6066292" y="5610681"/>
              <a:chExt cx="2896943" cy="989733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6245007" y="5610681"/>
                <a:ext cx="2584200" cy="98973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" name="群組 9"/>
              <p:cNvGrpSpPr/>
              <p:nvPr/>
            </p:nvGrpSpPr>
            <p:grpSpPr>
              <a:xfrm>
                <a:off x="6066292" y="5610681"/>
                <a:ext cx="2896943" cy="989733"/>
                <a:chOff x="6135564" y="5633435"/>
                <a:chExt cx="2896943" cy="989733"/>
              </a:xfrm>
            </p:grpSpPr>
            <p:sp>
              <p:nvSpPr>
                <p:cNvPr id="34" name="文字方塊 33"/>
                <p:cNvSpPr txBox="1"/>
                <p:nvPr/>
              </p:nvSpPr>
              <p:spPr>
                <a:xfrm>
                  <a:off x="6456919" y="5633435"/>
                  <a:ext cx="22964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|First derivative|</a:t>
                  </a:r>
                  <a:endParaRPr lang="zh-TW" altLang="en-US" sz="2400" dirty="0"/>
                </a:p>
              </p:txBody>
            </p:sp>
            <p:cxnSp>
              <p:nvCxnSpPr>
                <p:cNvPr id="6" name="直線接點 5"/>
                <p:cNvCxnSpPr/>
                <p:nvPr/>
              </p:nvCxnSpPr>
              <p:spPr>
                <a:xfrm>
                  <a:off x="6398826" y="6113376"/>
                  <a:ext cx="2370420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文字方塊 34"/>
                <p:cNvSpPr txBox="1"/>
                <p:nvPr/>
              </p:nvSpPr>
              <p:spPr>
                <a:xfrm>
                  <a:off x="6135564" y="6161503"/>
                  <a:ext cx="28969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Second derivative</a:t>
                  </a:r>
                  <a:endParaRPr lang="zh-TW" altLang="en-US" sz="2400" dirty="0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514763" y="1596250"/>
                <a:ext cx="1709635" cy="793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763" y="1596250"/>
                <a:ext cx="1709635" cy="7937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/>
          <p:nvPr/>
        </p:nvCxnSpPr>
        <p:spPr>
          <a:xfrm>
            <a:off x="6526477" y="2047239"/>
            <a:ext cx="108852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145187" y="2084288"/>
            <a:ext cx="447885" cy="305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81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075" y="3913113"/>
            <a:ext cx="2960678" cy="264515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between </a:t>
            </a:r>
            <a:br>
              <a:rPr lang="en-US" altLang="zh-TW" dirty="0"/>
            </a:br>
            <a:r>
              <a:rPr lang="en-US" altLang="zh-TW" dirty="0"/>
              <a:t>different parameters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5329" y="1981145"/>
            <a:ext cx="5558825" cy="4289424"/>
            <a:chOff x="773413" y="2230720"/>
            <a:chExt cx="5558825" cy="428942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13" y="2230720"/>
              <a:ext cx="5558825" cy="41691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571" r="-428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直線接點 9"/>
          <p:cNvCxnSpPr/>
          <p:nvPr/>
        </p:nvCxnSpPr>
        <p:spPr>
          <a:xfrm flipH="1">
            <a:off x="544206" y="4055026"/>
            <a:ext cx="4693798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898146" y="2163845"/>
            <a:ext cx="0" cy="378236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2087" y="2348756"/>
            <a:ext cx="3746235" cy="1469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452360" y="3369374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360" y="3369374"/>
                <a:ext cx="421847" cy="369332"/>
              </a:xfrm>
              <a:prstGeom prst="rect">
                <a:avLst/>
              </a:prstGeom>
              <a:blipFill>
                <a:blip r:embed="rId8"/>
                <a:stretch>
                  <a:fillRect l="-10145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8476844" y="5900377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844" y="5900377"/>
                <a:ext cx="42896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000" r="-571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橢圓 28"/>
          <p:cNvSpPr/>
          <p:nvPr/>
        </p:nvSpPr>
        <p:spPr>
          <a:xfrm>
            <a:off x="5630508" y="2840990"/>
            <a:ext cx="149902" cy="149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6399327" y="3487848"/>
            <a:ext cx="149902" cy="149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5851445" y="4594328"/>
            <a:ext cx="149902" cy="1499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6467845" y="5900377"/>
            <a:ext cx="149902" cy="1499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423841" y="2415685"/>
            <a:ext cx="56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a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210846" y="3058446"/>
            <a:ext cx="56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742370" y="4185126"/>
            <a:ext cx="56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c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336129" y="5497005"/>
            <a:ext cx="56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d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09977" y="4550520"/>
            <a:ext cx="881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c &gt; d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945045" y="2164263"/>
            <a:ext cx="881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a &gt; b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5974199" y="269387"/>
            <a:ext cx="284362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Larger 1</a:t>
            </a:r>
            <a:r>
              <a:rPr lang="en-US" altLang="zh-TW" sz="2400" baseline="30000" dirty="0"/>
              <a:t>st</a:t>
            </a:r>
            <a:r>
              <a:rPr lang="en-US" altLang="zh-TW" sz="2400" dirty="0"/>
              <a:t> order derivative means far from the minima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448959" y="2464548"/>
            <a:ext cx="457200" cy="684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5647574" y="4216862"/>
            <a:ext cx="457200" cy="684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780410" y="1454626"/>
            <a:ext cx="3225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Do not cross parameters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48" name="直線接點 47"/>
          <p:cNvCxnSpPr/>
          <p:nvPr/>
        </p:nvCxnSpPr>
        <p:spPr>
          <a:xfrm>
            <a:off x="5876174" y="459783"/>
            <a:ext cx="3099534" cy="9789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442813" y="1686173"/>
            <a:ext cx="4795191" cy="989733"/>
            <a:chOff x="450463" y="1098472"/>
            <a:chExt cx="4795191" cy="989733"/>
          </a:xfrm>
        </p:grpSpPr>
        <p:grpSp>
          <p:nvGrpSpPr>
            <p:cNvPr id="37" name="群組 36"/>
            <p:cNvGrpSpPr/>
            <p:nvPr/>
          </p:nvGrpSpPr>
          <p:grpSpPr>
            <a:xfrm>
              <a:off x="2348711" y="1098472"/>
              <a:ext cx="2896943" cy="989733"/>
              <a:chOff x="6066292" y="5610681"/>
              <a:chExt cx="2896943" cy="989733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245007" y="5610681"/>
                <a:ext cx="2584200" cy="98973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2" name="群組 41"/>
              <p:cNvGrpSpPr/>
              <p:nvPr/>
            </p:nvGrpSpPr>
            <p:grpSpPr>
              <a:xfrm>
                <a:off x="6066292" y="5610681"/>
                <a:ext cx="2896943" cy="989733"/>
                <a:chOff x="6135564" y="5633435"/>
                <a:chExt cx="2896943" cy="989733"/>
              </a:xfrm>
            </p:grpSpPr>
            <p:sp>
              <p:nvSpPr>
                <p:cNvPr id="43" name="文字方塊 42"/>
                <p:cNvSpPr txBox="1"/>
                <p:nvPr/>
              </p:nvSpPr>
              <p:spPr>
                <a:xfrm>
                  <a:off x="6456919" y="5633435"/>
                  <a:ext cx="22964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|First derivative|</a:t>
                  </a:r>
                  <a:endParaRPr lang="zh-TW" altLang="en-US" sz="2400" dirty="0"/>
                </a:p>
              </p:txBody>
            </p:sp>
            <p:cxnSp>
              <p:nvCxnSpPr>
                <p:cNvPr id="44" name="直線接點 43"/>
                <p:cNvCxnSpPr/>
                <p:nvPr/>
              </p:nvCxnSpPr>
              <p:spPr>
                <a:xfrm>
                  <a:off x="6398826" y="6113376"/>
                  <a:ext cx="2370420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文字方塊 44"/>
                <p:cNvSpPr txBox="1"/>
                <p:nvPr/>
              </p:nvSpPr>
              <p:spPr>
                <a:xfrm>
                  <a:off x="6135564" y="6161503"/>
                  <a:ext cx="28969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Second derivative</a:t>
                  </a:r>
                  <a:endParaRPr lang="zh-TW" altLang="en-US" sz="2400" dirty="0"/>
                </a:p>
              </p:txBody>
            </p:sp>
          </p:grpSp>
        </p:grpSp>
        <p:sp>
          <p:nvSpPr>
            <p:cNvPr id="39" name="文字方塊 38"/>
            <p:cNvSpPr txBox="1"/>
            <p:nvPr/>
          </p:nvSpPr>
          <p:spPr>
            <a:xfrm>
              <a:off x="450463" y="1283138"/>
              <a:ext cx="273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The best step is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3262983" y="4797957"/>
            <a:ext cx="1720825" cy="8063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</a:t>
            </a:r>
          </a:p>
          <a:p>
            <a:pPr algn="ctr"/>
            <a:r>
              <a:rPr lang="en-US" altLang="zh-TW" sz="2400" dirty="0"/>
              <a:t>Second</a:t>
            </a:r>
            <a:endParaRPr lang="zh-TW" altLang="en-US" sz="2400" dirty="0"/>
          </a:p>
        </p:txBody>
      </p:sp>
      <p:cxnSp>
        <p:nvCxnSpPr>
          <p:cNvPr id="50" name="直線單箭頭接點 49"/>
          <p:cNvCxnSpPr/>
          <p:nvPr/>
        </p:nvCxnSpPr>
        <p:spPr>
          <a:xfrm>
            <a:off x="1260092" y="5215383"/>
            <a:ext cx="2000250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774540" y="2520595"/>
            <a:ext cx="1492466" cy="8063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</a:t>
            </a:r>
          </a:p>
          <a:p>
            <a:pPr algn="ctr"/>
            <a:r>
              <a:rPr lang="en-US" altLang="zh-TW" sz="2400" dirty="0"/>
              <a:t>Second</a:t>
            </a:r>
            <a:endParaRPr lang="zh-TW" altLang="en-US" sz="2400" dirty="0"/>
          </a:p>
        </p:txBody>
      </p:sp>
      <p:cxnSp>
        <p:nvCxnSpPr>
          <p:cNvPr id="52" name="直線單箭頭接點 51"/>
          <p:cNvCxnSpPr/>
          <p:nvPr/>
        </p:nvCxnSpPr>
        <p:spPr>
          <a:xfrm rot="5400000" flipH="1">
            <a:off x="539298" y="4332576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5072283" y="6297143"/>
            <a:ext cx="399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Larger second derivative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130176" y="3665071"/>
            <a:ext cx="399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smaller second derivative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64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3" grpId="0"/>
      <p:bldP spid="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5690639" y="228114"/>
            <a:ext cx="2896943" cy="1478910"/>
            <a:chOff x="6022886" y="43863"/>
            <a:chExt cx="2896943" cy="1478910"/>
          </a:xfrm>
        </p:grpSpPr>
        <p:grpSp>
          <p:nvGrpSpPr>
            <p:cNvPr id="7" name="群組 6"/>
            <p:cNvGrpSpPr/>
            <p:nvPr/>
          </p:nvGrpSpPr>
          <p:grpSpPr>
            <a:xfrm>
              <a:off x="6022886" y="533040"/>
              <a:ext cx="2896943" cy="989733"/>
              <a:chOff x="6066292" y="5610681"/>
              <a:chExt cx="2896943" cy="98973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245007" y="5610681"/>
                <a:ext cx="2584200" cy="98973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" name="群組 9"/>
              <p:cNvGrpSpPr/>
              <p:nvPr/>
            </p:nvGrpSpPr>
            <p:grpSpPr>
              <a:xfrm>
                <a:off x="6066292" y="5610681"/>
                <a:ext cx="2896943" cy="989733"/>
                <a:chOff x="6135564" y="5633435"/>
                <a:chExt cx="2896943" cy="989733"/>
              </a:xfrm>
            </p:grpSpPr>
            <p:sp>
              <p:nvSpPr>
                <p:cNvPr id="11" name="文字方塊 10"/>
                <p:cNvSpPr txBox="1"/>
                <p:nvPr/>
              </p:nvSpPr>
              <p:spPr>
                <a:xfrm>
                  <a:off x="6456919" y="5633435"/>
                  <a:ext cx="22964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|First derivative|</a:t>
                  </a:r>
                  <a:endParaRPr lang="zh-TW" altLang="en-US" sz="2400" dirty="0"/>
                </a:p>
              </p:txBody>
            </p:sp>
            <p:cxnSp>
              <p:nvCxnSpPr>
                <p:cNvPr id="12" name="直線接點 11"/>
                <p:cNvCxnSpPr/>
                <p:nvPr/>
              </p:nvCxnSpPr>
              <p:spPr>
                <a:xfrm>
                  <a:off x="6398826" y="6113376"/>
                  <a:ext cx="2370420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文字方塊 12"/>
                <p:cNvSpPr txBox="1"/>
                <p:nvPr/>
              </p:nvSpPr>
              <p:spPr>
                <a:xfrm>
                  <a:off x="6135564" y="6161503"/>
                  <a:ext cx="28969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Second derivative</a:t>
                  </a:r>
                  <a:endParaRPr lang="zh-TW" altLang="en-US" sz="2400" dirty="0"/>
                </a:p>
              </p:txBody>
            </p:sp>
          </p:grpSp>
        </p:grpSp>
        <p:sp>
          <p:nvSpPr>
            <p:cNvPr id="8" name="文字方塊 7"/>
            <p:cNvSpPr txBox="1"/>
            <p:nvPr/>
          </p:nvSpPr>
          <p:spPr>
            <a:xfrm>
              <a:off x="6105020" y="43863"/>
              <a:ext cx="273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F0000"/>
                  </a:solidFill>
                </a:rPr>
                <a:t>The best step is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1039702" y="2038270"/>
            <a:ext cx="718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Use </a:t>
            </a:r>
            <a:r>
              <a:rPr lang="en-US" altLang="zh-TW" sz="2400" i="1" dirty="0"/>
              <a:t>first derivative </a:t>
            </a:r>
            <a:r>
              <a:rPr lang="en-US" altLang="zh-TW" sz="2400" dirty="0"/>
              <a:t>to estimate </a:t>
            </a:r>
            <a:r>
              <a:rPr lang="en-US" altLang="zh-TW" sz="2400" i="1" dirty="0"/>
              <a:t>second derivative</a:t>
            </a:r>
            <a:endParaRPr lang="zh-TW" altLang="en-US" sz="2400" i="1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067" y="2815422"/>
            <a:ext cx="3114675" cy="180022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147" y="4629822"/>
            <a:ext cx="1952625" cy="195262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246" y="2890372"/>
            <a:ext cx="3746235" cy="146965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1226" y="4706220"/>
            <a:ext cx="3736281" cy="1857375"/>
          </a:xfrm>
          <a:prstGeom prst="rect">
            <a:avLst/>
          </a:prstGeom>
        </p:spPr>
      </p:pic>
      <p:sp>
        <p:nvSpPr>
          <p:cNvPr id="22" name="橢圓 21"/>
          <p:cNvSpPr/>
          <p:nvPr/>
        </p:nvSpPr>
        <p:spPr>
          <a:xfrm>
            <a:off x="1596304" y="5592359"/>
            <a:ext cx="128739" cy="128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536213" y="5983644"/>
            <a:ext cx="128739" cy="128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3471710" y="5993375"/>
            <a:ext cx="128739" cy="128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3915166" y="5820089"/>
            <a:ext cx="128739" cy="128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6322232" y="4986365"/>
            <a:ext cx="128739" cy="128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6438271" y="5438282"/>
            <a:ext cx="128739" cy="128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736192" y="5956478"/>
            <a:ext cx="128739" cy="128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6830541" y="5463619"/>
            <a:ext cx="128739" cy="128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353833" y="4761212"/>
                <a:ext cx="2640018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</a:rPr>
                                    <m:t>first</m:t>
                                  </m:r>
                                  <m:r>
                                    <a:rPr lang="en-US" altLang="zh-TW" sz="24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</a:rPr>
                                    <m:t>derivative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33" y="4761212"/>
                <a:ext cx="2640018" cy="4472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4339067" y="3909633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067" y="3909633"/>
                <a:ext cx="421847" cy="369332"/>
              </a:xfrm>
              <a:prstGeom prst="rect">
                <a:avLst/>
              </a:prstGeom>
              <a:blipFill>
                <a:blip r:embed="rId8"/>
                <a:stretch>
                  <a:fillRect l="-10145" r="-57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7707772" y="3909633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772" y="3909633"/>
                <a:ext cx="428964" cy="369332"/>
              </a:xfrm>
              <a:prstGeom prst="rect">
                <a:avLst/>
              </a:prstGeom>
              <a:blipFill>
                <a:blip r:embed="rId9"/>
                <a:stretch>
                  <a:fillRect l="-8451" r="-42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5292817" y="2510245"/>
            <a:ext cx="2927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larger second derivative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818588" y="2725489"/>
            <a:ext cx="2511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</a:rPr>
              <a:t>smaller second derivative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74124" y="491379"/>
                <a:ext cx="4401276" cy="1273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24" y="491379"/>
                <a:ext cx="4401276" cy="12736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4947481" y="914400"/>
            <a:ext cx="1221090" cy="7257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4558907" y="1432313"/>
            <a:ext cx="1453087" cy="3756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086381" y="1409992"/>
            <a:ext cx="35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?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54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Gradient Descent 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1558606" y="2599261"/>
            <a:ext cx="1709005" cy="62324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256289" y="3219525"/>
            <a:ext cx="908500" cy="68339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4097014" y="3874324"/>
            <a:ext cx="49277" cy="109603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3005306" y="4862278"/>
            <a:ext cx="1140985" cy="142435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998643" y="4699997"/>
            <a:ext cx="69019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007626" y="4201838"/>
            <a:ext cx="6901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610500" y="2217027"/>
            <a:ext cx="948106" cy="3822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455792" y="2246884"/>
                <a:ext cx="3055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Start at position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792" y="2246884"/>
                <a:ext cx="3055326" cy="461665"/>
              </a:xfrm>
              <a:prstGeom prst="rect">
                <a:avLst/>
              </a:prstGeom>
              <a:blipFill>
                <a:blip r:embed="rId3"/>
                <a:stretch>
                  <a:fillRect l="-3194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438206" y="2885190"/>
                <a:ext cx="4393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206" y="2885190"/>
                <a:ext cx="4393958" cy="461665"/>
              </a:xfrm>
              <a:prstGeom prst="rect">
                <a:avLst/>
              </a:prstGeom>
              <a:blipFill>
                <a:blip r:embed="rId4"/>
                <a:stretch>
                  <a:fillRect l="-2080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457256" y="3561575"/>
                <a:ext cx="4169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56" y="3561575"/>
                <a:ext cx="4169019" cy="461665"/>
              </a:xfrm>
              <a:prstGeom prst="rect">
                <a:avLst/>
              </a:prstGeom>
              <a:blipFill>
                <a:blip r:embed="rId5"/>
                <a:stretch>
                  <a:fillRect l="-219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440365" y="4190993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65" y="4190993"/>
                <a:ext cx="3993172" cy="461665"/>
              </a:xfrm>
              <a:prstGeom prst="rect">
                <a:avLst/>
              </a:prstGeom>
              <a:blipFill>
                <a:blip r:embed="rId6"/>
                <a:stretch>
                  <a:fillRect l="-2290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451256" y="4866814"/>
                <a:ext cx="4169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–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256" y="4866814"/>
                <a:ext cx="4169019" cy="461665"/>
              </a:xfrm>
              <a:prstGeom prst="rect">
                <a:avLst/>
              </a:prstGeom>
              <a:blipFill>
                <a:blip r:embed="rId7"/>
                <a:stretch>
                  <a:fillRect l="-219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H="1" flipV="1">
            <a:off x="2788811" y="2857005"/>
            <a:ext cx="500337" cy="349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4146291" y="3327605"/>
            <a:ext cx="18498" cy="53603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4123486" y="4092124"/>
            <a:ext cx="560875" cy="77015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688839" y="4458502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697822" y="3992093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 rot="5400000">
            <a:off x="6792530" y="5588999"/>
            <a:ext cx="775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1225951" y="2674189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51" y="2674189"/>
                <a:ext cx="689088" cy="4605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767261" y="3216032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261" y="3216032"/>
                <a:ext cx="689088" cy="45980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541079" y="3843899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079" y="3843899"/>
                <a:ext cx="689088" cy="4605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464876" y="4682239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76" y="4682239"/>
                <a:ext cx="689088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1038888" y="2020899"/>
                <a:ext cx="1110652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88" y="2020899"/>
                <a:ext cx="1110652" cy="460575"/>
              </a:xfrm>
              <a:prstGeom prst="rect">
                <a:avLst/>
              </a:prstGeom>
              <a:blipFill>
                <a:blip r:embed="rId12"/>
                <a:stretch>
                  <a:fillRect l="-10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2997937" y="2560268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937" y="2560268"/>
                <a:ext cx="689088" cy="459806"/>
              </a:xfrm>
              <a:prstGeom prst="rect">
                <a:avLst/>
              </a:prstGeom>
              <a:blipFill>
                <a:blip r:embed="rId13"/>
                <a:stretch>
                  <a:fillRect l="-2655" r="-451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4203120" y="3344063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120" y="3344063"/>
                <a:ext cx="689088" cy="460575"/>
              </a:xfrm>
              <a:prstGeom prst="rect">
                <a:avLst/>
              </a:prstGeom>
              <a:blipFill>
                <a:blip r:embed="rId14"/>
                <a:stretch>
                  <a:fillRect l="-1754" r="-44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302526" y="4400613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526" y="4400613"/>
                <a:ext cx="689088" cy="460575"/>
              </a:xfrm>
              <a:prstGeom prst="rect">
                <a:avLst/>
              </a:prstGeom>
              <a:blipFill>
                <a:blip r:embed="rId15"/>
                <a:stretch>
                  <a:fillRect l="-2655" r="-46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/>
          <p:cNvSpPr/>
          <p:nvPr/>
        </p:nvSpPr>
        <p:spPr>
          <a:xfrm>
            <a:off x="1449821" y="250573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>
            <a:off x="610500" y="5898096"/>
            <a:ext cx="43811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817533" y="1690689"/>
            <a:ext cx="0" cy="4481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520375" y="5946087"/>
                <a:ext cx="689088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375" y="5946087"/>
                <a:ext cx="689088" cy="453137"/>
              </a:xfrm>
              <a:prstGeom prst="rect">
                <a:avLst/>
              </a:prstGeom>
              <a:blipFill rotWithShape="0">
                <a:blip r:embed="rId1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176721" y="1600204"/>
                <a:ext cx="689088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21" y="1600204"/>
                <a:ext cx="689088" cy="453137"/>
              </a:xfrm>
              <a:prstGeom prst="rect">
                <a:avLst/>
              </a:prstGeom>
              <a:blipFill>
                <a:blip r:embed="rId17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/>
          <p:cNvSpPr txBox="1"/>
          <p:nvPr/>
        </p:nvSpPr>
        <p:spPr>
          <a:xfrm>
            <a:off x="1087163" y="1418801"/>
            <a:ext cx="797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Gradient: Contour line of normal direction </a:t>
            </a:r>
            <a:r>
              <a:rPr lang="en-US" altLang="zh-TW" sz="2400"/>
              <a:t>of the loss </a:t>
            </a:r>
            <a:r>
              <a:rPr lang="en-US" altLang="zh-TW" sz="2400" dirty="0"/>
              <a:t>function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655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8" grpId="0"/>
      <p:bldP spid="29" grpId="0"/>
      <p:bldP spid="20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8" grpId="0"/>
      <p:bldP spid="49" grpId="0"/>
      <p:bldP spid="50" grpId="0"/>
      <p:bldP spid="51" grpId="0"/>
      <p:bldP spid="52" grpId="0" animBg="1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Tip 1: Tuning your </a:t>
            </a:r>
          </a:p>
          <a:p>
            <a:r>
              <a:rPr lang="en-US" altLang="zh-TW" sz="4400" dirty="0"/>
              <a:t>learning rates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64024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Rate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776201" y="5553831"/>
            <a:ext cx="40767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4776201" y="2429631"/>
            <a:ext cx="0" cy="3124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601472" y="5592269"/>
            <a:ext cx="4077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No. of parameters updates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56531" y="1998523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12" name="手繪多邊形 11"/>
          <p:cNvSpPr/>
          <p:nvPr/>
        </p:nvSpPr>
        <p:spPr>
          <a:xfrm>
            <a:off x="592333" y="1712383"/>
            <a:ext cx="3900367" cy="4523185"/>
          </a:xfrm>
          <a:custGeom>
            <a:avLst/>
            <a:gdLst>
              <a:gd name="connsiteX0" fmla="*/ 0 w 3899756"/>
              <a:gd name="connsiteY0" fmla="*/ 2050581 h 4527158"/>
              <a:gd name="connsiteX1" fmla="*/ 514350 w 3899756"/>
              <a:gd name="connsiteY1" fmla="*/ 2964981 h 4527158"/>
              <a:gd name="connsiteX2" fmla="*/ 1257300 w 3899756"/>
              <a:gd name="connsiteY2" fmla="*/ 3403131 h 4527158"/>
              <a:gd name="connsiteX3" fmla="*/ 1733550 w 3899756"/>
              <a:gd name="connsiteY3" fmla="*/ 4527081 h 4527158"/>
              <a:gd name="connsiteX4" fmla="*/ 2266950 w 3899756"/>
              <a:gd name="connsiteY4" fmla="*/ 3345981 h 4527158"/>
              <a:gd name="connsiteX5" fmla="*/ 2552700 w 3899756"/>
              <a:gd name="connsiteY5" fmla="*/ 2641131 h 4527158"/>
              <a:gd name="connsiteX6" fmla="*/ 3162300 w 3899756"/>
              <a:gd name="connsiteY6" fmla="*/ 2488731 h 4527158"/>
              <a:gd name="connsiteX7" fmla="*/ 3829050 w 3899756"/>
              <a:gd name="connsiteY7" fmla="*/ 374181 h 4527158"/>
              <a:gd name="connsiteX8" fmla="*/ 3848100 w 3899756"/>
              <a:gd name="connsiteY8" fmla="*/ 12231 h 4527158"/>
              <a:gd name="connsiteX0" fmla="*/ 0 w 3902334"/>
              <a:gd name="connsiteY0" fmla="*/ 2047495 h 4524072"/>
              <a:gd name="connsiteX1" fmla="*/ 514350 w 3902334"/>
              <a:gd name="connsiteY1" fmla="*/ 2961895 h 4524072"/>
              <a:gd name="connsiteX2" fmla="*/ 1257300 w 3902334"/>
              <a:gd name="connsiteY2" fmla="*/ 3400045 h 4524072"/>
              <a:gd name="connsiteX3" fmla="*/ 1733550 w 3902334"/>
              <a:gd name="connsiteY3" fmla="*/ 4523995 h 4524072"/>
              <a:gd name="connsiteX4" fmla="*/ 2266950 w 3902334"/>
              <a:gd name="connsiteY4" fmla="*/ 3342895 h 4524072"/>
              <a:gd name="connsiteX5" fmla="*/ 2552700 w 3902334"/>
              <a:gd name="connsiteY5" fmla="*/ 2638045 h 4524072"/>
              <a:gd name="connsiteX6" fmla="*/ 3124200 w 3902334"/>
              <a:gd name="connsiteY6" fmla="*/ 2323720 h 4524072"/>
              <a:gd name="connsiteX7" fmla="*/ 3829050 w 3902334"/>
              <a:gd name="connsiteY7" fmla="*/ 371095 h 4524072"/>
              <a:gd name="connsiteX8" fmla="*/ 3848100 w 3902334"/>
              <a:gd name="connsiteY8" fmla="*/ 9145 h 4524072"/>
              <a:gd name="connsiteX0" fmla="*/ 0 w 3900367"/>
              <a:gd name="connsiteY0" fmla="*/ 2046608 h 4523185"/>
              <a:gd name="connsiteX1" fmla="*/ 514350 w 3900367"/>
              <a:gd name="connsiteY1" fmla="*/ 2961008 h 4523185"/>
              <a:gd name="connsiteX2" fmla="*/ 1257300 w 3900367"/>
              <a:gd name="connsiteY2" fmla="*/ 3399158 h 4523185"/>
              <a:gd name="connsiteX3" fmla="*/ 1733550 w 3900367"/>
              <a:gd name="connsiteY3" fmla="*/ 4523108 h 4523185"/>
              <a:gd name="connsiteX4" fmla="*/ 2266950 w 3900367"/>
              <a:gd name="connsiteY4" fmla="*/ 3342008 h 4523185"/>
              <a:gd name="connsiteX5" fmla="*/ 2552700 w 3900367"/>
              <a:gd name="connsiteY5" fmla="*/ 2637158 h 4523185"/>
              <a:gd name="connsiteX6" fmla="*/ 3153228 w 3900367"/>
              <a:gd name="connsiteY6" fmla="*/ 2264775 h 4523185"/>
              <a:gd name="connsiteX7" fmla="*/ 3829050 w 3900367"/>
              <a:gd name="connsiteY7" fmla="*/ 370208 h 4523185"/>
              <a:gd name="connsiteX8" fmla="*/ 3848100 w 3900367"/>
              <a:gd name="connsiteY8" fmla="*/ 8258 h 4523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67" h="4523185">
                <a:moveTo>
                  <a:pt x="0" y="2046608"/>
                </a:moveTo>
                <a:cubicBezTo>
                  <a:pt x="152400" y="2391095"/>
                  <a:pt x="304800" y="2735583"/>
                  <a:pt x="514350" y="2961008"/>
                </a:cubicBezTo>
                <a:cubicBezTo>
                  <a:pt x="723900" y="3186433"/>
                  <a:pt x="1054100" y="3138808"/>
                  <a:pt x="1257300" y="3399158"/>
                </a:cubicBezTo>
                <a:cubicBezTo>
                  <a:pt x="1460500" y="3659508"/>
                  <a:pt x="1565275" y="4532633"/>
                  <a:pt x="1733550" y="4523108"/>
                </a:cubicBezTo>
                <a:cubicBezTo>
                  <a:pt x="1901825" y="4513583"/>
                  <a:pt x="2130425" y="3656333"/>
                  <a:pt x="2266950" y="3342008"/>
                </a:cubicBezTo>
                <a:cubicBezTo>
                  <a:pt x="2403475" y="3027683"/>
                  <a:pt x="2404987" y="2816697"/>
                  <a:pt x="2552700" y="2637158"/>
                </a:cubicBezTo>
                <a:cubicBezTo>
                  <a:pt x="2700413" y="2457619"/>
                  <a:pt x="2940503" y="2642600"/>
                  <a:pt x="3153228" y="2264775"/>
                </a:cubicBezTo>
                <a:cubicBezTo>
                  <a:pt x="3365953" y="1886950"/>
                  <a:pt x="3713238" y="746294"/>
                  <a:pt x="3829050" y="370208"/>
                </a:cubicBezTo>
                <a:cubicBezTo>
                  <a:pt x="3944862" y="-5878"/>
                  <a:pt x="3895725" y="-17142"/>
                  <a:pt x="3848100" y="82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單箭頭接點 13"/>
          <p:cNvCxnSpPr>
            <a:endCxn id="12" idx="0"/>
          </p:cNvCxnSpPr>
          <p:nvPr/>
        </p:nvCxnSpPr>
        <p:spPr>
          <a:xfrm flipH="1" flipV="1">
            <a:off x="592333" y="3758991"/>
            <a:ext cx="817068" cy="1047551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2" idx="0"/>
            <a:endCxn id="12" idx="7"/>
          </p:cNvCxnSpPr>
          <p:nvPr/>
        </p:nvCxnSpPr>
        <p:spPr>
          <a:xfrm flipV="1">
            <a:off x="592333" y="2082591"/>
            <a:ext cx="3829050" cy="167640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1440313" y="4768778"/>
            <a:ext cx="1574320" cy="37765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手繪多邊形 24"/>
          <p:cNvSpPr/>
          <p:nvPr/>
        </p:nvSpPr>
        <p:spPr>
          <a:xfrm>
            <a:off x="4788901" y="1813681"/>
            <a:ext cx="1790700" cy="1758857"/>
          </a:xfrm>
          <a:custGeom>
            <a:avLst/>
            <a:gdLst>
              <a:gd name="connsiteX0" fmla="*/ 0 w 1790700"/>
              <a:gd name="connsiteY0" fmla="*/ 1409700 h 1758857"/>
              <a:gd name="connsiteX1" fmla="*/ 304800 w 1790700"/>
              <a:gd name="connsiteY1" fmla="*/ 1663700 h 1758857"/>
              <a:gd name="connsiteX2" fmla="*/ 1790700 w 1790700"/>
              <a:gd name="connsiteY2" fmla="*/ 0 h 1758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758857">
                <a:moveTo>
                  <a:pt x="0" y="1409700"/>
                </a:moveTo>
                <a:cubicBezTo>
                  <a:pt x="3175" y="1654175"/>
                  <a:pt x="6350" y="1898650"/>
                  <a:pt x="304800" y="1663700"/>
                </a:cubicBezTo>
                <a:cubicBezTo>
                  <a:pt x="603250" y="1428750"/>
                  <a:pt x="1196975" y="714375"/>
                  <a:pt x="1790700" y="0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4797048" y="3329294"/>
            <a:ext cx="3935464" cy="1520095"/>
          </a:xfrm>
          <a:custGeom>
            <a:avLst/>
            <a:gdLst>
              <a:gd name="connsiteX0" fmla="*/ 0 w 3935464"/>
              <a:gd name="connsiteY0" fmla="*/ 0 h 1520095"/>
              <a:gd name="connsiteX1" fmla="*/ 293298 w 3935464"/>
              <a:gd name="connsiteY1" fmla="*/ 672861 h 1520095"/>
              <a:gd name="connsiteX2" fmla="*/ 569344 w 3935464"/>
              <a:gd name="connsiteY2" fmla="*/ 1069676 h 1520095"/>
              <a:gd name="connsiteX3" fmla="*/ 1242204 w 3935464"/>
              <a:gd name="connsiteY3" fmla="*/ 1414732 h 1520095"/>
              <a:gd name="connsiteX4" fmla="*/ 3536830 w 3935464"/>
              <a:gd name="connsiteY4" fmla="*/ 1518249 h 1520095"/>
              <a:gd name="connsiteX5" fmla="*/ 3933645 w 3935464"/>
              <a:gd name="connsiteY5" fmla="*/ 1483744 h 1520095"/>
              <a:gd name="connsiteX6" fmla="*/ 3933645 w 3935464"/>
              <a:gd name="connsiteY6" fmla="*/ 1483744 h 152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5464" h="1520095">
                <a:moveTo>
                  <a:pt x="0" y="0"/>
                </a:moveTo>
                <a:cubicBezTo>
                  <a:pt x="99203" y="247291"/>
                  <a:pt x="198407" y="494582"/>
                  <a:pt x="293298" y="672861"/>
                </a:cubicBezTo>
                <a:cubicBezTo>
                  <a:pt x="388189" y="851140"/>
                  <a:pt x="411193" y="946031"/>
                  <a:pt x="569344" y="1069676"/>
                </a:cubicBezTo>
                <a:cubicBezTo>
                  <a:pt x="727495" y="1193321"/>
                  <a:pt x="747623" y="1339970"/>
                  <a:pt x="1242204" y="1414732"/>
                </a:cubicBezTo>
                <a:cubicBezTo>
                  <a:pt x="1736785" y="1489494"/>
                  <a:pt x="3088257" y="1506747"/>
                  <a:pt x="3536830" y="1518249"/>
                </a:cubicBezTo>
                <a:cubicBezTo>
                  <a:pt x="3985403" y="1529751"/>
                  <a:pt x="3933645" y="1483744"/>
                  <a:pt x="3933645" y="1483744"/>
                </a:cubicBezTo>
                <a:lnTo>
                  <a:pt x="3933645" y="1483744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4779795" y="3329294"/>
            <a:ext cx="3952717" cy="1764955"/>
          </a:xfrm>
          <a:custGeom>
            <a:avLst/>
            <a:gdLst>
              <a:gd name="connsiteX0" fmla="*/ 0 w 4071668"/>
              <a:gd name="connsiteY0" fmla="*/ 0 h 1961190"/>
              <a:gd name="connsiteX1" fmla="*/ 1086929 w 4071668"/>
              <a:gd name="connsiteY1" fmla="*/ 724619 h 1961190"/>
              <a:gd name="connsiteX2" fmla="*/ 3071004 w 4071668"/>
              <a:gd name="connsiteY2" fmla="*/ 1500996 h 1961190"/>
              <a:gd name="connsiteX3" fmla="*/ 3709359 w 4071668"/>
              <a:gd name="connsiteY3" fmla="*/ 1828800 h 1961190"/>
              <a:gd name="connsiteX4" fmla="*/ 3985404 w 4071668"/>
              <a:gd name="connsiteY4" fmla="*/ 1949570 h 1961190"/>
              <a:gd name="connsiteX5" fmla="*/ 4071668 w 4071668"/>
              <a:gd name="connsiteY5" fmla="*/ 1949570 h 1961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668" h="1961190">
                <a:moveTo>
                  <a:pt x="0" y="0"/>
                </a:moveTo>
                <a:cubicBezTo>
                  <a:pt x="287547" y="237226"/>
                  <a:pt x="575095" y="474453"/>
                  <a:pt x="1086929" y="724619"/>
                </a:cubicBezTo>
                <a:cubicBezTo>
                  <a:pt x="1598763" y="974785"/>
                  <a:pt x="2633932" y="1316966"/>
                  <a:pt x="3071004" y="1500996"/>
                </a:cubicBezTo>
                <a:cubicBezTo>
                  <a:pt x="3508076" y="1685026"/>
                  <a:pt x="3556959" y="1754038"/>
                  <a:pt x="3709359" y="1828800"/>
                </a:cubicBezTo>
                <a:cubicBezTo>
                  <a:pt x="3861759" y="1903562"/>
                  <a:pt x="3925019" y="1929442"/>
                  <a:pt x="3985404" y="1949570"/>
                </a:cubicBezTo>
                <a:cubicBezTo>
                  <a:pt x="4045789" y="1969698"/>
                  <a:pt x="4058728" y="1959634"/>
                  <a:pt x="4071668" y="194957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008" name="手繪多邊形 43007"/>
          <p:cNvSpPr/>
          <p:nvPr/>
        </p:nvSpPr>
        <p:spPr>
          <a:xfrm>
            <a:off x="4814301" y="3363800"/>
            <a:ext cx="3916392" cy="2018581"/>
          </a:xfrm>
          <a:custGeom>
            <a:avLst/>
            <a:gdLst>
              <a:gd name="connsiteX0" fmla="*/ 0 w 3916392"/>
              <a:gd name="connsiteY0" fmla="*/ 0 h 2018581"/>
              <a:gd name="connsiteX1" fmla="*/ 879894 w 3916392"/>
              <a:gd name="connsiteY1" fmla="*/ 931653 h 2018581"/>
              <a:gd name="connsiteX2" fmla="*/ 2104845 w 3916392"/>
              <a:gd name="connsiteY2" fmla="*/ 1777041 h 2018581"/>
              <a:gd name="connsiteX3" fmla="*/ 3916392 w 3916392"/>
              <a:gd name="connsiteY3" fmla="*/ 2018581 h 201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6392" h="2018581">
                <a:moveTo>
                  <a:pt x="0" y="0"/>
                </a:moveTo>
                <a:cubicBezTo>
                  <a:pt x="264543" y="317740"/>
                  <a:pt x="529087" y="635480"/>
                  <a:pt x="879894" y="931653"/>
                </a:cubicBezTo>
                <a:cubicBezTo>
                  <a:pt x="1230701" y="1227826"/>
                  <a:pt x="1598762" y="1595886"/>
                  <a:pt x="2104845" y="1777041"/>
                </a:cubicBezTo>
                <a:cubicBezTo>
                  <a:pt x="2610928" y="1958196"/>
                  <a:pt x="3263660" y="1988388"/>
                  <a:pt x="3916392" y="201858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743425" y="505939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43009" name="文字方塊 43008"/>
          <p:cNvSpPr txBox="1"/>
          <p:nvPr/>
        </p:nvSpPr>
        <p:spPr>
          <a:xfrm>
            <a:off x="5827438" y="2686733"/>
            <a:ext cx="219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C000"/>
                </a:solidFill>
              </a:rPr>
              <a:t>Very Large</a:t>
            </a:r>
            <a:endParaRPr lang="zh-TW" altLang="en-US" sz="2400" dirty="0">
              <a:solidFill>
                <a:srgbClr val="FFC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951260" y="4487477"/>
            <a:ext cx="876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Large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688386" y="3858508"/>
            <a:ext cx="876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small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672925" y="5020839"/>
            <a:ext cx="144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Just make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843140"/>
              </p:ext>
            </p:extLst>
          </p:nvPr>
        </p:nvGraphicFramePr>
        <p:xfrm>
          <a:off x="4937125" y="350838"/>
          <a:ext cx="31623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方程式" r:id="rId4" imgW="1257120" imgH="228600" progId="Equation.3">
                  <p:embed/>
                </p:oleObj>
              </mc:Choice>
              <mc:Fallback>
                <p:oleObj name="方程式" r:id="rId4" imgW="1257120" imgH="228600" progId="Equation.3">
                  <p:embed/>
                  <p:pic>
                    <p:nvPicPr>
                      <p:cNvPr id="2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350838"/>
                        <a:ext cx="3162300" cy="573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內容版面配置區 2"/>
          <p:cNvSpPr txBox="1">
            <a:spLocks/>
          </p:cNvSpPr>
          <p:nvPr/>
        </p:nvSpPr>
        <p:spPr>
          <a:xfrm>
            <a:off x="4126662" y="995191"/>
            <a:ext cx="5139238" cy="704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Set the learning rate </a:t>
            </a:r>
            <a:r>
              <a:rPr lang="el-GR" altLang="zh-TW" dirty="0"/>
              <a:t>η</a:t>
            </a:r>
            <a:r>
              <a:rPr lang="en-US" altLang="zh-TW" dirty="0"/>
              <a:t> carefully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7002" y="1813681"/>
            <a:ext cx="40482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If there are more than three parameters, you cannot visualize this.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4305271" y="6134169"/>
            <a:ext cx="4757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But you can always visualize this.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直線單箭頭接點 23"/>
          <p:cNvCxnSpPr>
            <a:stCxn id="12" idx="1"/>
          </p:cNvCxnSpPr>
          <p:nvPr/>
        </p:nvCxnSpPr>
        <p:spPr>
          <a:xfrm flipH="1" flipV="1">
            <a:off x="603027" y="3772042"/>
            <a:ext cx="503656" cy="90134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2" idx="2"/>
          </p:cNvCxnSpPr>
          <p:nvPr/>
        </p:nvCxnSpPr>
        <p:spPr>
          <a:xfrm flipH="1" flipV="1">
            <a:off x="1079713" y="4673392"/>
            <a:ext cx="769920" cy="43814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2" idx="3"/>
          </p:cNvCxnSpPr>
          <p:nvPr/>
        </p:nvCxnSpPr>
        <p:spPr>
          <a:xfrm flipH="1" flipV="1">
            <a:off x="1831755" y="5094250"/>
            <a:ext cx="494128" cy="114124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 flipV="1">
            <a:off x="521488" y="3811908"/>
            <a:ext cx="262522" cy="561182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 flipV="1">
            <a:off x="776996" y="4374132"/>
            <a:ext cx="271805" cy="426406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 flipV="1">
            <a:off x="1041615" y="4784076"/>
            <a:ext cx="342517" cy="236763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 flipV="1">
            <a:off x="1336768" y="4980692"/>
            <a:ext cx="395993" cy="19260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1426654" y="4630085"/>
            <a:ext cx="1571228" cy="4323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41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25" grpId="0" animBg="1"/>
      <p:bldP spid="28" grpId="0" animBg="1"/>
      <p:bldP spid="29" grpId="0" animBg="1"/>
      <p:bldP spid="43008" grpId="0" animBg="1"/>
      <p:bldP spid="34" grpId="0"/>
      <p:bldP spid="43009" grpId="0"/>
      <p:bldP spid="36" grpId="0"/>
      <p:bldP spid="38" grpId="0"/>
      <p:bldP spid="39" grpId="0"/>
      <p:bldP spid="3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Adaptive Learning Rates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TW" sz="2800" dirty="0"/>
                  <a:t>Popular &amp; Simple Idea: Reduce the learning rate by some factor every few epochs.</a:t>
                </a:r>
              </a:p>
              <a:p>
                <a:pPr lvl="1"/>
                <a:r>
                  <a:rPr lang="en-US" altLang="zh-TW" dirty="0"/>
                  <a:t>At the beginning, we are far from the destination, so we use larger learning rate</a:t>
                </a:r>
              </a:p>
              <a:p>
                <a:pPr lvl="1"/>
                <a:r>
                  <a:rPr lang="en-US" altLang="zh-TW" dirty="0"/>
                  <a:t>After several epochs, we are close to the destination, so we reduce the learning rate</a:t>
                </a:r>
              </a:p>
              <a:p>
                <a:pPr lvl="1"/>
                <a:r>
                  <a:rPr lang="en-US" altLang="zh-TW" dirty="0"/>
                  <a:t>E.g. 1/t decay: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Learning rate cannot be one-size-fits-all</a:t>
                </a:r>
              </a:p>
              <a:p>
                <a:pPr lvl="1"/>
                <a:r>
                  <a:rPr lang="en-US" altLang="zh-TW" sz="2800" dirty="0">
                    <a:solidFill>
                      <a:srgbClr val="0000FF"/>
                    </a:solidFill>
                  </a:rPr>
                  <a:t>Giving different parameters different learning rates </a:t>
                </a:r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 r="-9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87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Adagrad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Divide the learning rate of each parameter by the  </a:t>
            </a:r>
            <a:r>
              <a:rPr lang="en-US" altLang="zh-TW" b="1" i="1" dirty="0"/>
              <a:t> root mean square of its previous derivatives</a:t>
            </a:r>
          </a:p>
          <a:p>
            <a:pPr marL="0" indent="0">
              <a:buNone/>
            </a:pP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484400" y="4639345"/>
                <a:ext cx="4269709" cy="138499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800" dirty="0"/>
                  <a:t>: </a:t>
                </a:r>
                <a:r>
                  <a:rPr lang="en-US" altLang="zh-TW" sz="2800" b="1" i="1" dirty="0"/>
                  <a:t>root mean square</a:t>
                </a:r>
                <a:r>
                  <a:rPr lang="en-US" altLang="zh-TW" sz="2800" dirty="0"/>
                  <a:t> of the previous derivatives of parameter w</a:t>
                </a: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400" y="4639345"/>
                <a:ext cx="4269709" cy="13849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465439" y="3519223"/>
            <a:ext cx="3425372" cy="6120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w</a:t>
            </a:r>
            <a:r>
              <a:rPr lang="zh-TW" altLang="en-US" sz="2800" dirty="0"/>
              <a:t> </a:t>
            </a:r>
            <a:r>
              <a:rPr lang="en-US" altLang="zh-TW" sz="2800" dirty="0"/>
              <a:t>is one parameter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6405754" y="450461"/>
                <a:ext cx="2032416" cy="859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754" y="450461"/>
                <a:ext cx="2032416" cy="859338"/>
              </a:xfrm>
              <a:prstGeom prst="rect">
                <a:avLst/>
              </a:prstGeom>
              <a:blipFill>
                <a:blip r:embed="rId3"/>
                <a:stretch>
                  <a:fillRect l="-3727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493104" y="2807991"/>
            <a:ext cx="3990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Vanilla Gradient descent</a:t>
            </a:r>
            <a:endParaRPr lang="zh-TW" altLang="en-US" sz="2800" b="1" i="1" u="sng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93104" y="4432345"/>
            <a:ext cx="169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err="1"/>
              <a:t>Adagrad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298293" y="3609803"/>
                <a:ext cx="28989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293" y="3609803"/>
                <a:ext cx="289899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061792" y="543466"/>
                <a:ext cx="1896096" cy="818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792" y="543466"/>
                <a:ext cx="1896096" cy="8183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338108" y="4898039"/>
                <a:ext cx="2984086" cy="859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108" y="4898039"/>
                <a:ext cx="2984086" cy="8593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4484399" y="6103365"/>
            <a:ext cx="4269709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Parameter dependent</a:t>
            </a:r>
          </a:p>
        </p:txBody>
      </p:sp>
    </p:spTree>
    <p:extLst>
      <p:ext uri="{BB962C8B-B14F-4D97-AF65-F5344CB8AC3E}">
        <p14:creationId xmlns:p14="http://schemas.microsoft.com/office/powerpoint/2010/main" val="348712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14" grpId="0"/>
      <p:bldP spid="18" grpId="0"/>
      <p:bldP spid="20" grpId="0"/>
      <p:bldP spid="21" grpId="0"/>
      <p:bldP spid="23" grpId="0"/>
      <p:bldP spid="24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Adagrad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05157" y="1611846"/>
                <a:ext cx="2760306" cy="859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7" y="1611846"/>
                <a:ext cx="2760306" cy="8593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 rot="5400000">
                <a:off x="1600896" y="4920988"/>
                <a:ext cx="680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600896" y="4920988"/>
                <a:ext cx="68018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05157" y="2596930"/>
                <a:ext cx="2744918" cy="8636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7" y="2596930"/>
                <a:ext cx="2744918" cy="8636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44137" y="5499897"/>
                <a:ext cx="2984086" cy="859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7" y="5499897"/>
                <a:ext cx="2984086" cy="8593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780356" y="1737826"/>
                <a:ext cx="2071977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356" y="1737826"/>
                <a:ext cx="2071977" cy="521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759199" y="2278951"/>
                <a:ext cx="3859903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199" y="2278951"/>
                <a:ext cx="3859903" cy="12730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755296" y="4999469"/>
                <a:ext cx="3310778" cy="1676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296" y="4999469"/>
                <a:ext cx="3310778" cy="16762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345393" y="3749893"/>
                <a:ext cx="2768002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93" y="3749893"/>
                <a:ext cx="2768002" cy="86459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647847" y="3546705"/>
                <a:ext cx="5268815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847" y="3546705"/>
                <a:ext cx="5268815" cy="12730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675528" y="90551"/>
                <a:ext cx="4269709" cy="138499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800" dirty="0"/>
                  <a:t>: </a:t>
                </a:r>
                <a:r>
                  <a:rPr lang="en-US" altLang="zh-TW" sz="2800" b="1" i="1" dirty="0"/>
                  <a:t>root mean square</a:t>
                </a:r>
                <a:r>
                  <a:rPr lang="en-US" altLang="zh-TW" sz="2800" dirty="0"/>
                  <a:t> of the previous derivatives of parameter w</a:t>
                </a: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528" y="90551"/>
                <a:ext cx="4269709" cy="138499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02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1065</TotalTime>
  <Words>1395</Words>
  <Application>Microsoft Macintosh PowerPoint</Application>
  <PresentationFormat>On-screen Show (4:3)</PresentationFormat>
  <Paragraphs>367</Paragraphs>
  <Slides>37</Slides>
  <Notes>23</Notes>
  <HiddenSlides>5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Helvetica Light</vt:lpstr>
      <vt:lpstr>Wingdings</vt:lpstr>
      <vt:lpstr>Office 佈景主題</vt:lpstr>
      <vt:lpstr>方程式</vt:lpstr>
      <vt:lpstr>Gradient Descent</vt:lpstr>
      <vt:lpstr>Slide credits</vt:lpstr>
      <vt:lpstr>Review: Gradient Descent</vt:lpstr>
      <vt:lpstr>Review: Gradient Descent </vt:lpstr>
      <vt:lpstr>Gradient Descent</vt:lpstr>
      <vt:lpstr>Learning Rate</vt:lpstr>
      <vt:lpstr>Adaptive Learning Rates</vt:lpstr>
      <vt:lpstr>Adagrad</vt:lpstr>
      <vt:lpstr>Adagrad</vt:lpstr>
      <vt:lpstr>Adagrad</vt:lpstr>
      <vt:lpstr>Contradiction?</vt:lpstr>
      <vt:lpstr>Intuitive Reason</vt:lpstr>
      <vt:lpstr>Gradient Descent</vt:lpstr>
      <vt:lpstr>Stochastic Gradient Descent</vt:lpstr>
      <vt:lpstr>Stochastic Gradient Descent</vt:lpstr>
      <vt:lpstr>Gradient Descent</vt:lpstr>
      <vt:lpstr>Feature Scaling</vt:lpstr>
      <vt:lpstr>Feature Scaling</vt:lpstr>
      <vt:lpstr>Feature Scaling</vt:lpstr>
      <vt:lpstr>Gradient Descent</vt:lpstr>
      <vt:lpstr>Question</vt:lpstr>
      <vt:lpstr>Warning of Math</vt:lpstr>
      <vt:lpstr>Formal Derivation</vt:lpstr>
      <vt:lpstr>Taylor Series</vt:lpstr>
      <vt:lpstr>PowerPoint Presentation</vt:lpstr>
      <vt:lpstr>Multivariable Taylor Series</vt:lpstr>
      <vt:lpstr>Back to Formal Derivation</vt:lpstr>
      <vt:lpstr>Back to Formal Derivation</vt:lpstr>
      <vt:lpstr>Gradient descent – two variables</vt:lpstr>
      <vt:lpstr>Back to Formal Derivation</vt:lpstr>
      <vt:lpstr>End of Warning </vt:lpstr>
      <vt:lpstr>More Limitation  of Gradient Descent</vt:lpstr>
      <vt:lpstr>Larger gradient, larger steps?</vt:lpstr>
      <vt:lpstr>Comparison between  different parameters</vt:lpstr>
      <vt:lpstr>Second Derivative</vt:lpstr>
      <vt:lpstr>Comparison between  different parameters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</dc:title>
  <dc:creator>Hung-yi Lee</dc:creator>
  <cp:lastModifiedBy>Yan, Yan</cp:lastModifiedBy>
  <cp:revision>60</cp:revision>
  <dcterms:created xsi:type="dcterms:W3CDTF">2016-10-02T07:35:40Z</dcterms:created>
  <dcterms:modified xsi:type="dcterms:W3CDTF">2021-09-08T04:09:26Z</dcterms:modified>
</cp:coreProperties>
</file>