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632" r:id="rId3"/>
    <p:sldId id="257" r:id="rId4"/>
    <p:sldId id="258" r:id="rId5"/>
    <p:sldId id="299" r:id="rId6"/>
    <p:sldId id="300" r:id="rId7"/>
    <p:sldId id="260" r:id="rId8"/>
    <p:sldId id="316" r:id="rId9"/>
    <p:sldId id="264" r:id="rId10"/>
    <p:sldId id="295" r:id="rId11"/>
    <p:sldId id="296" r:id="rId12"/>
    <p:sldId id="271" r:id="rId13"/>
    <p:sldId id="297" r:id="rId14"/>
    <p:sldId id="302" r:id="rId15"/>
    <p:sldId id="303" r:id="rId16"/>
    <p:sldId id="312" r:id="rId17"/>
    <p:sldId id="274" r:id="rId18"/>
    <p:sldId id="311" r:id="rId19"/>
    <p:sldId id="305" r:id="rId20"/>
    <p:sldId id="306" r:id="rId21"/>
    <p:sldId id="275" r:id="rId22"/>
    <p:sldId id="307" r:id="rId23"/>
    <p:sldId id="313" r:id="rId24"/>
    <p:sldId id="308" r:id="rId25"/>
    <p:sldId id="281" r:id="rId26"/>
    <p:sldId id="315" r:id="rId27"/>
    <p:sldId id="279" r:id="rId28"/>
    <p:sldId id="309" r:id="rId29"/>
    <p:sldId id="286" r:id="rId30"/>
    <p:sldId id="287" r:id="rId31"/>
    <p:sldId id="288" r:id="rId32"/>
    <p:sldId id="310" r:id="rId33"/>
    <p:sldId id="289" r:id="rId34"/>
    <p:sldId id="26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76382" autoAdjust="0"/>
  </p:normalViewPr>
  <p:slideViewPr>
    <p:cSldViewPr snapToGrid="0">
      <p:cViewPr varScale="1">
        <p:scale>
          <a:sx n="53" d="100"/>
          <a:sy n="53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4B54-0E7A-4785-86C1-E2CF5B3F0580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D95B-0755-4896-9C23-A080A597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44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23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540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72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3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62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8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5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969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60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713726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3388-9500-48AB-9790-8905DD0BE608}" type="datetimeFigureOut">
              <a:rPr lang="zh-TW" altLang="en-US" smtClean="0"/>
              <a:t>2021/9/12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png"/><Relationship Id="rId3" Type="http://schemas.openxmlformats.org/officeDocument/2006/relationships/image" Target="../media/image380.png"/><Relationship Id="rId7" Type="http://schemas.openxmlformats.org/officeDocument/2006/relationships/image" Target="../media/image29.png"/><Relationship Id="rId12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4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11" Type="http://schemas.openxmlformats.org/officeDocument/2006/relationships/image" Target="../media/image62.png"/><Relationship Id="rId5" Type="http://schemas.openxmlformats.org/officeDocument/2006/relationships/image" Target="../media/image570.png"/><Relationship Id="rId10" Type="http://schemas.openxmlformats.org/officeDocument/2006/relationships/image" Target="../media/image60.png"/><Relationship Id="rId4" Type="http://schemas.openxmlformats.org/officeDocument/2006/relationships/image" Target="../media/image560.png"/><Relationship Id="rId1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4.png"/><Relationship Id="rId7" Type="http://schemas.openxmlformats.org/officeDocument/2006/relationships/image" Target="../media/image8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610.png"/><Relationship Id="rId5" Type="http://schemas.openxmlformats.org/officeDocument/2006/relationships/image" Target="../media/image72.png"/><Relationship Id="rId10" Type="http://schemas.openxmlformats.org/officeDocument/2006/relationships/image" Target="../media/image400.png"/><Relationship Id="rId4" Type="http://schemas.openxmlformats.org/officeDocument/2006/relationships/image" Target="../media/image61.png"/><Relationship Id="rId9" Type="http://schemas.openxmlformats.org/officeDocument/2006/relationships/image" Target="../media/image9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21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52.png"/><Relationship Id="rId9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5.png"/><Relationship Id="rId7" Type="http://schemas.openxmlformats.org/officeDocument/2006/relationships/image" Target="../media/image97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86.png"/><Relationship Id="rId9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930.png"/><Relationship Id="rId7" Type="http://schemas.openxmlformats.org/officeDocument/2006/relationships/image" Target="../media/image117.png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5.png"/><Relationship Id="rId10" Type="http://schemas.openxmlformats.org/officeDocument/2006/relationships/image" Target="../media/image91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5847" y="1660245"/>
            <a:ext cx="8816788" cy="23876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Classification</a:t>
            </a:r>
            <a:r>
              <a:rPr lang="en-US" altLang="zh-TW"/>
              <a:t>: </a:t>
            </a:r>
            <a:br>
              <a:rPr lang="en-US" altLang="zh-TW"/>
            </a:br>
            <a:r>
              <a:rPr lang="en-US" altLang="zh-TW"/>
              <a:t>Probabilistic </a:t>
            </a:r>
            <a:r>
              <a:rPr lang="en-US" altLang="zh-TW" dirty="0"/>
              <a:t>Generative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40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46" y="6128366"/>
                <a:ext cx="8801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405" y="6187975"/>
                <a:ext cx="4327210" cy="369332"/>
              </a:xfrm>
              <a:prstGeom prst="rect">
                <a:avLst/>
              </a:prstGeom>
              <a:blipFill>
                <a:blip r:embed="rId6"/>
                <a:stretch>
                  <a:fillRect l="-28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710357" y="6128366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5894" y="1603641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911" y="2006792"/>
            <a:ext cx="11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3883" y="2093076"/>
            <a:ext cx="114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76128" y="298452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472986" y="2808060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76129" y="1916612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60688" y="2132622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54778" y="230908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98061" y="360379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0430" y="360914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Normal</a:t>
            </a:r>
            <a:endParaRPr lang="zh-TW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34277" y="4205998"/>
            <a:ext cx="6363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Water and Normal type with ID &lt; 400 for training, rest for testing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2667" y="5044094"/>
            <a:ext cx="436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Training: 79 Water, 61 Normal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3883" y="5552793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79 / (79 + 61) =0.56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3883" y="6118558"/>
            <a:ext cx="40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61 / (79 + 61) =0.44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6403" y="4436321"/>
            <a:ext cx="7028444" cy="18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pic>
        <p:nvPicPr>
          <p:cNvPr id="4098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31" y="4588229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39" y="4523834"/>
            <a:ext cx="1241816" cy="1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oliwag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1" y="4386042"/>
            <a:ext cx="2008158" cy="18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3299752" y="1324873"/>
            <a:ext cx="3713645" cy="1924757"/>
            <a:chOff x="1550077" y="3978039"/>
            <a:chExt cx="3713645" cy="1924757"/>
          </a:xfrm>
        </p:grpSpPr>
        <p:sp>
          <p:nvSpPr>
            <p:cNvPr id="4" name="矩形 3"/>
            <p:cNvSpPr/>
            <p:nvPr/>
          </p:nvSpPr>
          <p:spPr>
            <a:xfrm>
              <a:off x="1550077" y="4672081"/>
              <a:ext cx="3713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P(                                 |Water)</a:t>
              </a:r>
            </a:p>
          </p:txBody>
        </p:sp>
        <p:pic>
          <p:nvPicPr>
            <p:cNvPr id="4104" name="Picture 8" descr="「Tirtouga, png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87" y="3978039"/>
              <a:ext cx="1924757" cy="192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908715" y="4562847"/>
            <a:ext cx="1444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79 in total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0800" y="5416689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89701" y="202091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3602" y="3095790"/>
            <a:ext cx="415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Pokémon is represented as a vector by its attribute.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9093" y="3339344"/>
            <a:ext cx="1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775116" y="3861748"/>
            <a:ext cx="823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下 15"/>
          <p:cNvSpPr/>
          <p:nvPr/>
        </p:nvSpPr>
        <p:spPr>
          <a:xfrm rot="16200000" flipH="1">
            <a:off x="5948892" y="3283333"/>
            <a:ext cx="444067" cy="57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464346" y="20189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2" grpId="0"/>
      <p:bldP spid="15" grpId="0"/>
      <p:bldP spid="8" grpId="0"/>
      <p:bldP spid="9" grpId="0"/>
      <p:bldP spid="16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590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220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4697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863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894687" y="4856539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36535" y="4839621"/>
            <a:ext cx="44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10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2226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89902" y="5448212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5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21" grpId="0"/>
      <p:bldP spid="24" grpId="0"/>
      <p:bldP spid="25" grpId="0"/>
      <p:bldP spid="20" grpId="0"/>
      <p:bldP spid="22" grpId="0"/>
      <p:bldP spid="6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3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25" y="3699604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18" y="3631951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6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55772" y="5701135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72" y="5701135"/>
                <a:ext cx="311111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490179" y="6147429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79" y="6147429"/>
                <a:ext cx="305147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2000" r="-8000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2169" y="5855023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169" y="5855023"/>
                <a:ext cx="311111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11599" y="2975568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599" y="2975568"/>
                <a:ext cx="1040413" cy="6158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78689" y="293182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689" y="2931823"/>
                <a:ext cx="1040413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431167" y="2850943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167" y="2850943"/>
                <a:ext cx="1715341" cy="89434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692853" y="2836299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853" y="2836299"/>
                <a:ext cx="1715341" cy="8943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281" y="3401001"/>
            <a:ext cx="4286250" cy="3448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7" y="3339430"/>
            <a:ext cx="43053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6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538478" y="276264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478" y="2762643"/>
                <a:ext cx="1040413" cy="6158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572689" y="2785191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689" y="2785191"/>
                <a:ext cx="1040413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734399" y="2651469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99" y="2651469"/>
                <a:ext cx="1715341" cy="89434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843298" y="2645922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298" y="2645922"/>
                <a:ext cx="2173800" cy="89434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9856"/>
            <a:ext cx="851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Gaussian distribution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28650" y="1907423"/>
            <a:ext cx="742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the Gaussian distribution behind them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6302637" y="1995319"/>
            <a:ext cx="420915" cy="341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7249" y="1981221"/>
            <a:ext cx="202305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Probability for new points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3738809" y="4662314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3049281">
            <a:off x="2766478" y="3469341"/>
            <a:ext cx="1944661" cy="2520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8496" y="3365925"/>
            <a:ext cx="164910" cy="164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75479" y="2912754"/>
            <a:ext cx="10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30782" y="4863260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find them?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782" y="3204610"/>
            <a:ext cx="2406168" cy="167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4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2" y="906918"/>
            <a:ext cx="5053443" cy="35054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3735" y="2902858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32020" y="1680093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26705" y="2365828"/>
            <a:ext cx="1233715" cy="123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299702">
            <a:off x="5341118" y="1438736"/>
            <a:ext cx="1141458" cy="64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Gaussian with any mean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can generate these points.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blipFill>
                <a:blip r:embed="rId3"/>
                <a:stretch>
                  <a:fillRect l="-124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6017" y="239003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2" idx="3"/>
          </p:cNvCxnSpPr>
          <p:nvPr/>
        </p:nvCxnSpPr>
        <p:spPr>
          <a:xfrm flipH="1">
            <a:off x="1997106" y="3039134"/>
            <a:ext cx="1790010" cy="45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3"/>
          </p:cNvCxnSpPr>
          <p:nvPr/>
        </p:nvCxnSpPr>
        <p:spPr>
          <a:xfrm flipH="1" flipV="1">
            <a:off x="2048173" y="1698395"/>
            <a:ext cx="1411946" cy="83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3" idx="1"/>
          </p:cNvCxnSpPr>
          <p:nvPr/>
        </p:nvCxnSpPr>
        <p:spPr>
          <a:xfrm flipV="1">
            <a:off x="5991677" y="1732194"/>
            <a:ext cx="1249600" cy="27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1"/>
          </p:cNvCxnSpPr>
          <p:nvPr/>
        </p:nvCxnSpPr>
        <p:spPr>
          <a:xfrm>
            <a:off x="6265240" y="2196644"/>
            <a:ext cx="721572" cy="98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Likelihood of a Gaussian with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blipFill>
                <a:blip r:embed="rId11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/>
          <p:cNvSpPr/>
          <p:nvPr/>
        </p:nvSpPr>
        <p:spPr>
          <a:xfrm>
            <a:off x="3902617" y="4823354"/>
            <a:ext cx="503466" cy="31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6410" y="4733182"/>
            <a:ext cx="275689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Different Likelihood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blipFill>
                <a:blip r:embed="rId1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= the probability of the Gaussian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blipFill>
                <a:blip r:embed="rId13"/>
                <a:stretch>
                  <a:fillRect l="-12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30" grpId="0"/>
      <p:bldP spid="31" grpId="0"/>
      <p:bldP spid="2" grpId="0" animBg="1"/>
      <p:bldP spid="3" grpId="0" animBg="1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394" t="-24590" r="-18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8650" y="1691967"/>
            <a:ext cx="59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blipFill>
                <a:blip r:embed="rId4"/>
                <a:stretch>
                  <a:fillRect l="-1104" t="-5755" b="-13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  <a:blipFill>
                <a:blip r:embed="rId5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  <a:blipFill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838054" y="5976716"/>
            <a:ext cx="12381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668" y="176404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7599" y="1181668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5492" y="1177723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17574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  <a:blipFill>
                <a:blip r:embed="rId5"/>
                <a:stretch>
                  <a:fillRect l="-491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08681" y="6081332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3559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3810" y="1873779"/>
            <a:ext cx="224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28398" y="4506588"/>
            <a:ext cx="202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</a:p>
          <a:p>
            <a:r>
              <a:rPr lang="en-US" altLang="zh-TW" dirty="0"/>
              <a:t>= 61 / (79 + 61) </a:t>
            </a:r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6028872" y="2196945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286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4312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99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" y="116112"/>
            <a:ext cx="4549278" cy="3344672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56" y="99783"/>
            <a:ext cx="4287836" cy="3344672"/>
          </a:xfrm>
        </p:spPr>
      </p:pic>
      <p:sp>
        <p:nvSpPr>
          <p:cNvPr id="9" name="矩形 8"/>
          <p:cNvSpPr/>
          <p:nvPr/>
        </p:nvSpPr>
        <p:spPr>
          <a:xfrm>
            <a:off x="254961" y="3622372"/>
            <a:ext cx="286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How’s the results?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86" y="3524656"/>
            <a:ext cx="4273314" cy="33333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3316" y="4035460"/>
            <a:ext cx="46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data: 47% accuracy </a:t>
            </a:r>
            <a:r>
              <a:rPr lang="en-US" altLang="zh-TW" sz="2800" dirty="0">
                <a:sym typeface="Wingdings" panose="05000000000000000000" pitchFamily="2" charset="2"/>
              </a:rPr>
              <a:t></a:t>
            </a:r>
            <a:endParaRPr lang="zh-TW" altLang="en-US" sz="2800" dirty="0"/>
          </a:p>
        </p:txBody>
      </p:sp>
      <p:sp>
        <p:nvSpPr>
          <p:cNvPr id="14" name="箭號: 向右 13"/>
          <p:cNvSpPr/>
          <p:nvPr/>
        </p:nvSpPr>
        <p:spPr>
          <a:xfrm>
            <a:off x="4598265" y="3860800"/>
            <a:ext cx="422398" cy="483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3316" y="4438516"/>
            <a:ext cx="428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 (6 features)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95787" y="6185140"/>
            <a:ext cx="28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64% accuracy 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299645" y="2321381"/>
                <a:ext cx="1095043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45" y="2321381"/>
                <a:ext cx="109504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95070" y="3339990"/>
            <a:ext cx="476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 points: C</a:t>
            </a:r>
            <a:r>
              <a:rPr lang="en-US" altLang="zh-TW" baseline="-25000" dirty="0"/>
              <a:t>1</a:t>
            </a:r>
            <a:r>
              <a:rPr lang="en-US" altLang="zh-TW" dirty="0"/>
              <a:t> (Water), Red points: C</a:t>
            </a:r>
            <a:r>
              <a:rPr lang="en-US" altLang="zh-TW" baseline="-25000" dirty="0"/>
              <a:t>2</a:t>
            </a:r>
            <a:r>
              <a:rPr lang="en-US" altLang="zh-TW" dirty="0"/>
              <a:t> (Normal)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887843" y="333890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3" y="333890"/>
                <a:ext cx="1093441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7887842" y="3709322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842" y="3709322"/>
                <a:ext cx="1093441" cy="7386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6-dim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blipFill>
                <a:blip r:embed="rId10"/>
                <a:stretch>
                  <a:fillRect l="-4423" t="-24590" r="-663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 x 6 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blipFill>
                <a:blip r:embed="rId11"/>
                <a:stretch>
                  <a:fillRect l="-3944" t="-24590" r="-62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" grpId="0" animBg="1"/>
      <p:bldP spid="17" grpId="0" animBg="1"/>
      <p:bldP spid="18" grpId="0" animBg="1"/>
      <p:bldP spid="19" grpId="0" animBg="1"/>
      <p:bldP spid="20" grpId="0" animBg="1"/>
      <p:bldP spid="4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7490" y="1952424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645383" y="1948479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551583" y="5541245"/>
            <a:ext cx="569844" cy="41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08914" y="5511109"/>
            <a:ext cx="1341705" cy="444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96503" y="6137821"/>
            <a:ext cx="30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Less parameters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19769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blipFill>
                <a:blip r:embed="rId4"/>
                <a:stretch>
                  <a:fillRect l="-2766" t="-26667" r="-127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36015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“Normal”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maximizing the likelihood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blipFill>
                <a:blip r:embed="rId8"/>
                <a:stretch>
                  <a:fillRect l="-13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4" idx="2"/>
          </p:cNvCxnSpPr>
          <p:nvPr/>
        </p:nvCxnSpPr>
        <p:spPr>
          <a:xfrm flipV="1">
            <a:off x="1973179" y="3293715"/>
            <a:ext cx="849454" cy="4523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8987" y="3324723"/>
            <a:ext cx="1215669" cy="3522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835750" y="3341277"/>
            <a:ext cx="1048897" cy="347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538879" y="3389394"/>
            <a:ext cx="648408" cy="3588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/>
              <p:cNvSpPr txBox="1"/>
              <p:nvPr/>
            </p:nvSpPr>
            <p:spPr>
              <a:xfrm>
                <a:off x="4379730" y="5906582"/>
                <a:ext cx="325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30" y="5906582"/>
                <a:ext cx="3258367" cy="704295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6008914" y="574999"/>
            <a:ext cx="212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Ref: Bishop, chapter 4.2.2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/>
              <p:cNvSpPr txBox="1"/>
              <p:nvPr/>
            </p:nvSpPr>
            <p:spPr>
              <a:xfrm>
                <a:off x="179294" y="6084630"/>
                <a:ext cx="42004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same as before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4" y="6084630"/>
                <a:ext cx="4200436" cy="461665"/>
              </a:xfrm>
              <a:prstGeom prst="rect">
                <a:avLst/>
              </a:prstGeom>
              <a:blipFill>
                <a:blip r:embed="rId12"/>
                <a:stretch>
                  <a:fillRect t="-8108" r="-90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46"/>
            <a:ext cx="4801444" cy="34823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4" y="1833196"/>
            <a:ext cx="5017643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29181" y="5123499"/>
            <a:ext cx="37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covariance matrix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5597860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87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54% accuracy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3881874" y="4535505"/>
            <a:ext cx="2491833" cy="553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4866005" y="6232455"/>
            <a:ext cx="988727" cy="350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34041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8769" y="1733124"/>
            <a:ext cx="2965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The boundary is linear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Function Set (Model):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Goodness of a function:</a:t>
                </a:r>
              </a:p>
              <a:p>
                <a:pPr lvl="1"/>
                <a:r>
                  <a:rPr lang="en-US" altLang="zh-TW" sz="2800" dirty="0"/>
                  <a:t>The mean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2800" dirty="0"/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/>
                  <a:t> that maximizing the likelihood (the probability of generating data) </a:t>
                </a:r>
              </a:p>
              <a:p>
                <a:r>
                  <a:rPr lang="en-US" altLang="zh-TW" dirty="0"/>
                  <a:t>Find the best function: easy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  <a:blipFill>
                <a:blip r:embed="rId3"/>
                <a:stretch>
                  <a:fillRect l="-1391" t="-2023" r="-3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39390" y="2345545"/>
            <a:ext cx="5775960" cy="1906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2191898" y="3135047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  <a:blipFill>
                <a:blip r:embed="rId6"/>
                <a:stretch>
                  <a:fillRect l="-2312" t="-10526" r="-115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37636" y="3729199"/>
            <a:ext cx="3442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0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  <p:bldP spid="6" grpId="0"/>
      <p:bldP spid="7" grpId="0" animBg="1"/>
      <p:bldP spid="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always use the distribution you like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blipFill>
                <a:blip r:embed="rId2"/>
                <a:stretch>
                  <a:fillRect l="-6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50573" y="5736385"/>
            <a:ext cx="722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If you assume all the dimensions are independent, then you are using </a:t>
            </a:r>
            <a:r>
              <a:rPr lang="en-US" altLang="zh-TW" sz="2400" i="1" dirty="0">
                <a:latin typeface="arial" panose="020B0604020202020204" pitchFamily="34" charset="0"/>
              </a:rPr>
              <a:t>Naive Bayes Classifier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12988" y="3037789"/>
            <a:ext cx="0" cy="4465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blipFill>
                <a:blip r:embed="rId4"/>
                <a:stretch>
                  <a:fillRect l="-15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blipFill>
                <a:blip r:embed="rId5"/>
                <a:stretch>
                  <a:fillRect l="-59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blipFill>
                <a:blip r:embed="rId6"/>
                <a:stretch>
                  <a:fillRect l="-541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99030" y="25480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69998" y="257166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62719" y="38820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Gaussian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62719" y="4425984"/>
            <a:ext cx="489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binary features, you may assume they are from Bernoulli distributions. 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84686" y="3120040"/>
            <a:ext cx="94002" cy="76058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5" idx="0"/>
          </p:cNvCxnSpPr>
          <p:nvPr/>
        </p:nvCxnSpPr>
        <p:spPr>
          <a:xfrm flipH="1">
            <a:off x="3777119" y="3071996"/>
            <a:ext cx="1084253" cy="8100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115681" y="3052303"/>
            <a:ext cx="2789773" cy="85734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340156" y="3903211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6609"/>
              </p:ext>
            </p:extLst>
          </p:nvPr>
        </p:nvGraphicFramePr>
        <p:xfrm>
          <a:off x="4872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方程式" r:id="rId9" imgW="317160" imgH="215640" progId="Equation.3">
                  <p:embed/>
                </p:oleObj>
              </mc:Choice>
              <mc:Fallback>
                <p:oleObj name="方程式" r:id="rId9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6211"/>
              </p:ext>
            </p:extLst>
          </p:nvPr>
        </p:nvGraphicFramePr>
        <p:xfrm>
          <a:off x="6910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方程式" r:id="rId11" imgW="126720" imgH="126720" progId="Equation.3">
                  <p:embed/>
                </p:oleObj>
              </mc:Choice>
              <mc:Fallback>
                <p:oleObj name="方程式" r:id="rId11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36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Credit Scoring</a:t>
            </a:r>
          </a:p>
          <a:p>
            <a:pPr lvl="1"/>
            <a:r>
              <a:rPr lang="en-US" altLang="zh-TW" dirty="0"/>
              <a:t>Input: income, savings, profession, age, past financial history ……</a:t>
            </a:r>
          </a:p>
          <a:p>
            <a:pPr lvl="1"/>
            <a:r>
              <a:rPr lang="en-US" altLang="zh-TW" dirty="0"/>
              <a:t>Output: accept or refuse</a:t>
            </a:r>
          </a:p>
          <a:p>
            <a:r>
              <a:rPr lang="en-US" altLang="zh-TW" sz="2400" dirty="0"/>
              <a:t>Medical Diagnosis</a:t>
            </a:r>
          </a:p>
          <a:p>
            <a:pPr lvl="1"/>
            <a:r>
              <a:rPr lang="en-US" altLang="zh-TW" dirty="0"/>
              <a:t>Input: current symptoms, age, gender, past medical history ……</a:t>
            </a:r>
          </a:p>
          <a:p>
            <a:pPr lvl="1"/>
            <a:r>
              <a:rPr lang="en-US" altLang="zh-TW" dirty="0"/>
              <a:t>Output: which kind of diseases</a:t>
            </a:r>
          </a:p>
          <a:p>
            <a:r>
              <a:rPr lang="en-US" altLang="zh-TW" sz="2400" dirty="0"/>
              <a:t>Handwritten character recognition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Face recognition </a:t>
            </a:r>
          </a:p>
          <a:p>
            <a:pPr lvl="1"/>
            <a:r>
              <a:rPr lang="en-US" altLang="zh-TW" dirty="0"/>
              <a:t>Input: image of a face, output: person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75" y="5175623"/>
            <a:ext cx="765955" cy="74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782754" y="5420825"/>
            <a:ext cx="5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31277" y="5316667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3283" y="5085834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88644" y="570030"/>
            <a:ext cx="1524000" cy="945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9" name="箭號: 向右 8"/>
          <p:cNvSpPr/>
          <p:nvPr/>
        </p:nvSpPr>
        <p:spPr>
          <a:xfrm>
            <a:off x="4635650" y="71562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>
            <a:off x="6714149" y="71403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205" y="781284"/>
            <a:ext cx="14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Class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9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4.1 – 4.2</a:t>
            </a:r>
          </a:p>
          <a:p>
            <a:r>
              <a:rPr lang="en-US" altLang="zh-TW" dirty="0"/>
              <a:t>Data: https://www.kaggle.com/abcsds/pokemon</a:t>
            </a:r>
          </a:p>
          <a:p>
            <a:r>
              <a:rPr lang="en-US" altLang="zh-TW" dirty="0"/>
              <a:t>Useful posts:</a:t>
            </a:r>
          </a:p>
          <a:p>
            <a:pPr lvl="1"/>
            <a:r>
              <a:rPr lang="en-US" altLang="zh-TW" dirty="0"/>
              <a:t>https://www.kaggle.com/nishantbhadauria/d/abcsds/pokemon/pokemon-speed-attack-hp-defense-analysis-by-type</a:t>
            </a:r>
            <a:endParaRPr lang="zh-TW" altLang="en-US" dirty="0"/>
          </a:p>
          <a:p>
            <a:pPr lvl="1"/>
            <a:r>
              <a:rPr lang="en-US" altLang="zh-TW" dirty="0"/>
              <a:t>https://www.kaggle.com/nikos90/d/abcsds/pokemon/mastering-pokebars/discussion</a:t>
            </a:r>
          </a:p>
          <a:p>
            <a:pPr lvl="1"/>
            <a:r>
              <a:rPr lang="en-US" altLang="zh-TW" dirty="0"/>
              <a:t>https://www.kaggle.com/ndrewgele/d/abcsds/pokemon/visualizing-pok-mon-stats-with-seaborn/discussion</a:t>
            </a:r>
          </a:p>
        </p:txBody>
      </p:sp>
    </p:spTree>
    <p:extLst>
      <p:ext uri="{BB962C8B-B14F-4D97-AF65-F5344CB8AC3E}">
        <p14:creationId xmlns:p14="http://schemas.microsoft.com/office/powerpoint/2010/main" val="383788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17410" name="Picture 2" descr="http://npic7.edushi.com/cn/zixun/zh-chs/2016-07/15/4b76c314b30c4953956ad033017ae5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6" y="1582379"/>
            <a:ext cx="6805447" cy="38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「皮卡丘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5493497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891" y="5707233"/>
            <a:ext cx="657225" cy="619125"/>
          </a:xfrm>
          <a:prstGeom prst="rect">
            <a:avLst/>
          </a:prstGeom>
        </p:spPr>
      </p:pic>
      <p:pic>
        <p:nvPicPr>
          <p:cNvPr id="11" name="Picture 2" descr="「Squirtle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5483828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77" y="5732900"/>
            <a:ext cx="6381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2" y="5457584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148" y="575671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1849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HP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hit points, or health, defines how much damage a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can withstand before fainting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Attack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modifier for normal attacks (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eg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. Scratch, Punch)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Defense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normal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</a:t>
            </a:r>
            <a:r>
              <a:rPr lang="en-US" altLang="zh-TW" sz="2400" b="1" dirty="0" err="1">
                <a:solidFill>
                  <a:srgbClr val="47494D"/>
                </a:solidFill>
                <a:latin typeface="inherit"/>
              </a:rPr>
              <a:t>Atk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special attack, the base modifier for special attacks (e.g. fire blast, bubble beam)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Def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special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Speed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determines which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attacks first each round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7073" y="5767056"/>
            <a:ext cx="610646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we predict the “type” of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information?</a:t>
            </a:r>
          </a:p>
        </p:txBody>
      </p:sp>
      <p:pic>
        <p:nvPicPr>
          <p:cNvPr id="11268" name="Picture 4" descr="「皮卡丘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2" y="96434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13259" y="2165762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55587" y="3002256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425178" y="3399298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72000" y="4192227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190212" y="458926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352781" y="505847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77853" y="64645"/>
            <a:ext cx="2360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games (</a:t>
            </a:r>
            <a:r>
              <a:rPr lang="en-US" altLang="zh-TW" i="1" dirty="0">
                <a:solidFill>
                  <a:srgbClr val="47494D"/>
                </a:solidFill>
                <a:latin typeface="Atlas Grotesk"/>
              </a:rPr>
              <a:t>NOT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 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cards or 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 for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blipFill>
                <a:blip r:embed="rId2"/>
                <a:stretch>
                  <a:fillRect t="-18333" r="-170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blipFill>
                <a:blip r:embed="rId3"/>
                <a:stretch>
                  <a:fillRect t="-18333" r="-162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blipFill>
                <a:blip r:embed="rId4"/>
                <a:stretch>
                  <a:fillRect t="-18333" r="-108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「皮卡丘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4" y="300086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755" y="3169498"/>
            <a:ext cx="657225" cy="619125"/>
          </a:xfrm>
          <a:prstGeom prst="rect">
            <a:avLst/>
          </a:prstGeom>
        </p:spPr>
      </p:pic>
      <p:pic>
        <p:nvPicPr>
          <p:cNvPr id="10" name="Picture 2" descr="「Squirtle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26" y="309015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1533" y="3131398"/>
            <a:ext cx="638175" cy="657225"/>
          </a:xfrm>
          <a:prstGeom prst="rect">
            <a:avLst/>
          </a:prstGeom>
        </p:spPr>
      </p:pic>
      <p:pic>
        <p:nvPicPr>
          <p:cNvPr id="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8" y="3090150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8656" y="3301082"/>
            <a:ext cx="609600" cy="60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8536" y="5265323"/>
            <a:ext cx="7602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Training: Class 1 means the target is 1; Class 2 means the target is -1</a:t>
            </a:r>
          </a:p>
        </p:txBody>
      </p:sp>
      <p:sp>
        <p:nvSpPr>
          <p:cNvPr id="15" name="矩形 14"/>
          <p:cNvSpPr/>
          <p:nvPr/>
        </p:nvSpPr>
        <p:spPr>
          <a:xfrm>
            <a:off x="732331" y="4313745"/>
            <a:ext cx="429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Classification as Regression?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36" y="4803658"/>
            <a:ext cx="417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Binary classification as example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Testing: closer to 1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1; closer to -1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2 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  <a:blipFill>
                <a:blip r:embed="rId12"/>
                <a:stretch>
                  <a:fillRect l="-1498" t="-10667" r="-843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7803" y="3740757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 = b 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+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875826" y="312463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 </a:t>
            </a:r>
            <a:r>
              <a:rPr lang="en-US" altLang="zh-TW" sz="2400" dirty="0">
                <a:solidFill>
                  <a:srgbClr val="00B050"/>
                </a:solidFill>
              </a:rPr>
              <a:t>= 0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20" grpId="0"/>
      <p:bldP spid="37" grpId="0"/>
      <p:bldP spid="38" grpId="0" animBg="1"/>
      <p:bldP spid="21" grpId="0"/>
      <p:bldP spid="39" grpId="0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Alternatives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(Model):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best function:</a:t>
            </a:r>
          </a:p>
          <a:p>
            <a:pPr lvl="1"/>
            <a:r>
              <a:rPr lang="en-US" altLang="zh-TW" sz="2800" dirty="0"/>
              <a:t>Example: Perceptron, SVM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73101" y="5834897"/>
            <a:ext cx="1894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Today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12175" y="2193106"/>
            <a:ext cx="4597231" cy="123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586862" y="2368369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492" y="1634530"/>
                <a:ext cx="9737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76492" y="2898033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2</a:t>
            </a:r>
          </a:p>
        </p:txBody>
      </p:sp>
      <p:sp>
        <p:nvSpPr>
          <p:cNvPr id="15" name="箭號: 向右 14"/>
          <p:cNvSpPr/>
          <p:nvPr/>
        </p:nvSpPr>
        <p:spPr>
          <a:xfrm>
            <a:off x="3109133" y="2555759"/>
            <a:ext cx="703042" cy="470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73101" y="3981744"/>
            <a:ext cx="313187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f get incorrect results on training data.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1/3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5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3914</TotalTime>
  <Words>1846</Words>
  <Application>Microsoft Macintosh PowerPoint</Application>
  <PresentationFormat>On-screen Show (4:3)</PresentationFormat>
  <Paragraphs>392</Paragraphs>
  <Slides>34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Atlas Grotesk</vt:lpstr>
      <vt:lpstr>標楷體</vt:lpstr>
      <vt:lpstr>inherit</vt:lpstr>
      <vt:lpstr>Arial</vt:lpstr>
      <vt:lpstr>Arial</vt:lpstr>
      <vt:lpstr>Calibri</vt:lpstr>
      <vt:lpstr>Calibri Light</vt:lpstr>
      <vt:lpstr>Cambria Math</vt:lpstr>
      <vt:lpstr>Helvetica Light</vt:lpstr>
      <vt:lpstr>Office 佈景主題</vt:lpstr>
      <vt:lpstr>方程式</vt:lpstr>
      <vt:lpstr>Classification:  Probabilistic Generative Model</vt:lpstr>
      <vt:lpstr>Slide credits</vt:lpstr>
      <vt:lpstr>Classification</vt:lpstr>
      <vt:lpstr>Example Application</vt:lpstr>
      <vt:lpstr>Example Application</vt:lpstr>
      <vt:lpstr>How to do Classification</vt:lpstr>
      <vt:lpstr>PowerPoint Presentation</vt:lpstr>
      <vt:lpstr>Ideal Alternatives</vt:lpstr>
      <vt:lpstr>Two Boxes</vt:lpstr>
      <vt:lpstr>Two Classes</vt:lpstr>
      <vt:lpstr>Prior</vt:lpstr>
      <vt:lpstr>Probability from Class</vt:lpstr>
      <vt:lpstr>Probability from Class - Feature</vt:lpstr>
      <vt:lpstr>PowerPoint Presentation</vt:lpstr>
      <vt:lpstr>PowerPoint Presentation</vt:lpstr>
      <vt:lpstr>Probability from Class</vt:lpstr>
      <vt:lpstr>PowerPoint Presentation</vt:lpstr>
      <vt:lpstr>Maximum Likelihood</vt:lpstr>
      <vt:lpstr>PowerPoint Presentation</vt:lpstr>
      <vt:lpstr>Now we can do classification </vt:lpstr>
      <vt:lpstr>PowerPoint Presentation</vt:lpstr>
      <vt:lpstr>Modifying Model</vt:lpstr>
      <vt:lpstr>Modifying Model</vt:lpstr>
      <vt:lpstr>Modifying Model</vt:lpstr>
      <vt:lpstr>Three Steps</vt:lpstr>
      <vt:lpstr>Probability Distribution</vt:lpstr>
      <vt:lpstr>Posterior Probability</vt:lpstr>
      <vt:lpstr>Warning of Math</vt:lpstr>
      <vt:lpstr>Posterior Probability</vt:lpstr>
      <vt:lpstr>PowerPoint Presentation</vt:lpstr>
      <vt:lpstr>PowerPoint Presentation</vt:lpstr>
      <vt:lpstr>End of Warning 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Hung-yi Lee</dc:creator>
  <cp:lastModifiedBy>Yan, Yan</cp:lastModifiedBy>
  <cp:revision>126</cp:revision>
  <dcterms:created xsi:type="dcterms:W3CDTF">2016-10-04T03:36:39Z</dcterms:created>
  <dcterms:modified xsi:type="dcterms:W3CDTF">2021-09-13T05:17:50Z</dcterms:modified>
</cp:coreProperties>
</file>