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632" r:id="rId3"/>
    <p:sldId id="281" r:id="rId4"/>
    <p:sldId id="303" r:id="rId5"/>
    <p:sldId id="282" r:id="rId6"/>
    <p:sldId id="291" r:id="rId7"/>
    <p:sldId id="292" r:id="rId8"/>
    <p:sldId id="346" r:id="rId9"/>
    <p:sldId id="298" r:id="rId10"/>
    <p:sldId id="293" r:id="rId11"/>
    <p:sldId id="284" r:id="rId12"/>
    <p:sldId id="270" r:id="rId13"/>
    <p:sldId id="300" r:id="rId14"/>
    <p:sldId id="275" r:id="rId15"/>
    <p:sldId id="329" r:id="rId16"/>
    <p:sldId id="330" r:id="rId17"/>
    <p:sldId id="331" r:id="rId18"/>
    <p:sldId id="313" r:id="rId19"/>
    <p:sldId id="263" r:id="rId20"/>
    <p:sldId id="315" r:id="rId21"/>
    <p:sldId id="316" r:id="rId22"/>
    <p:sldId id="317" r:id="rId23"/>
    <p:sldId id="314" r:id="rId24"/>
    <p:sldId id="311" r:id="rId25"/>
    <p:sldId id="312" r:id="rId26"/>
    <p:sldId id="257" r:id="rId27"/>
    <p:sldId id="306" r:id="rId28"/>
    <p:sldId id="310" r:id="rId29"/>
    <p:sldId id="347" r:id="rId30"/>
    <p:sldId id="304" r:id="rId31"/>
    <p:sldId id="343" r:id="rId32"/>
    <p:sldId id="344" r:id="rId33"/>
    <p:sldId id="340" r:id="rId34"/>
    <p:sldId id="341" r:id="rId35"/>
    <p:sldId id="34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80887" autoAdjust="0"/>
  </p:normalViewPr>
  <p:slideViewPr>
    <p:cSldViewPr snapToGrid="0">
      <p:cViewPr varScale="1">
        <p:scale>
          <a:sx n="90" d="100"/>
          <a:sy n="90" d="100"/>
        </p:scale>
        <p:origin x="2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5.wmf"/><Relationship Id="rId18" Type="http://schemas.openxmlformats.org/officeDocument/2006/relationships/image" Target="../media/image80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65.wmf"/><Relationship Id="rId16" Type="http://schemas.openxmlformats.org/officeDocument/2006/relationships/image" Target="../media/image78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3.wmf"/><Relationship Id="rId5" Type="http://schemas.openxmlformats.org/officeDocument/2006/relationships/image" Target="../media/image68.wmf"/><Relationship Id="rId15" Type="http://schemas.openxmlformats.org/officeDocument/2006/relationships/image" Target="../media/image77.wmf"/><Relationship Id="rId10" Type="http://schemas.openxmlformats.org/officeDocument/2006/relationships/image" Target="../media/image15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1.wmf"/><Relationship Id="rId7" Type="http://schemas.openxmlformats.org/officeDocument/2006/relationships/image" Target="../media/image9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95.wmf"/><Relationship Id="rId4" Type="http://schemas.openxmlformats.org/officeDocument/2006/relationships/image" Target="../media/image15.wmf"/><Relationship Id="rId9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8.wmf"/><Relationship Id="rId2" Type="http://schemas.openxmlformats.org/officeDocument/2006/relationships/image" Target="../media/image102.wmf"/><Relationship Id="rId1" Type="http://schemas.openxmlformats.org/officeDocument/2006/relationships/image" Target="../media/image1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8.wmf"/><Relationship Id="rId2" Type="http://schemas.openxmlformats.org/officeDocument/2006/relationships/image" Target="../media/image102.wmf"/><Relationship Id="rId1" Type="http://schemas.openxmlformats.org/officeDocument/2006/relationships/image" Target="../media/image1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21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8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2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732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2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1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23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2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09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4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1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955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2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9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1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8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6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5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3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0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8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2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097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  <a:t>2021/9/15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890.png"/><Relationship Id="rId18" Type="http://schemas.openxmlformats.org/officeDocument/2006/relationships/image" Target="../media/image85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88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92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Relationship Id="rId1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700.png"/><Relationship Id="rId7" Type="http://schemas.openxmlformats.org/officeDocument/2006/relationships/image" Target="../media/image950.png"/><Relationship Id="rId12" Type="http://schemas.openxmlformats.org/officeDocument/2006/relationships/image" Target="../media/image85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23.png"/><Relationship Id="rId5" Type="http://schemas.openxmlformats.org/officeDocument/2006/relationships/image" Target="../media/image720.png"/><Relationship Id="rId10" Type="http://schemas.openxmlformats.org/officeDocument/2006/relationships/image" Target="../media/image980.png"/><Relationship Id="rId4" Type="http://schemas.openxmlformats.org/officeDocument/2006/relationships/image" Target="../media/image711.png"/><Relationship Id="rId9" Type="http://schemas.openxmlformats.org/officeDocument/2006/relationships/image" Target="../media/image9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06.png"/><Relationship Id="rId5" Type="http://schemas.openxmlformats.org/officeDocument/2006/relationships/image" Target="../media/image111.png"/><Relationship Id="rId10" Type="http://schemas.openxmlformats.org/officeDocument/2006/relationships/image" Target="../media/image105.png"/><Relationship Id="rId4" Type="http://schemas.openxmlformats.org/officeDocument/2006/relationships/image" Target="../media/image110.png"/><Relationship Id="rId9" Type="http://schemas.openxmlformats.org/officeDocument/2006/relationships/image" Target="../media/image104.png"/><Relationship Id="rId1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270.png"/><Relationship Id="rId5" Type="http://schemas.openxmlformats.org/officeDocument/2006/relationships/image" Target="../media/image640.png"/><Relationship Id="rId10" Type="http://schemas.openxmlformats.org/officeDocument/2006/relationships/image" Target="../media/image260.png"/><Relationship Id="rId4" Type="http://schemas.openxmlformats.org/officeDocument/2006/relationships/image" Target="../media/image630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990.png"/><Relationship Id="rId5" Type="http://schemas.openxmlformats.org/officeDocument/2006/relationships/image" Target="../media/image640.png"/><Relationship Id="rId10" Type="http://schemas.openxmlformats.org/officeDocument/2006/relationships/image" Target="../media/image270.png"/><Relationship Id="rId4" Type="http://schemas.openxmlformats.org/officeDocument/2006/relationships/image" Target="../media/image6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1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4.png"/><Relationship Id="rId5" Type="http://schemas.openxmlformats.org/officeDocument/2006/relationships/image" Target="../media/image127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77.wmf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9.png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32.bin"/><Relationship Id="rId45" Type="http://schemas.openxmlformats.org/officeDocument/2006/relationships/oleObject" Target="../embeddings/oleObject34.bin"/><Relationship Id="rId5" Type="http://schemas.openxmlformats.org/officeDocument/2006/relationships/image" Target="../media/image158.png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68.wmf"/><Relationship Id="rId31" Type="http://schemas.openxmlformats.org/officeDocument/2006/relationships/image" Target="../media/image73.wmf"/><Relationship Id="rId44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75.wmf"/><Relationship Id="rId43" Type="http://schemas.openxmlformats.org/officeDocument/2006/relationships/image" Target="../media/image79.wmf"/><Relationship Id="rId8" Type="http://schemas.openxmlformats.org/officeDocument/2006/relationships/image" Target="../media/image161.png"/><Relationship Id="rId3" Type="http://schemas.openxmlformats.org/officeDocument/2006/relationships/notesSlide" Target="../notesSlides/notesSlide17.xml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image" Target="../media/image74.wmf"/><Relationship Id="rId38" Type="http://schemas.openxmlformats.org/officeDocument/2006/relationships/oleObject" Target="../embeddings/oleObject31.bin"/><Relationship Id="rId46" Type="http://schemas.openxmlformats.org/officeDocument/2006/relationships/image" Target="../media/image80.wmf"/><Relationship Id="rId20" Type="http://schemas.openxmlformats.org/officeDocument/2006/relationships/oleObject" Target="../embeddings/oleObject22.bin"/><Relationship Id="rId41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png"/><Relationship Id="rId18" Type="http://schemas.openxmlformats.org/officeDocument/2006/relationships/oleObject" Target="../embeddings/oleObject39.bin"/><Relationship Id="rId26" Type="http://schemas.openxmlformats.org/officeDocument/2006/relationships/image" Target="../media/image153.png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86.wmf"/><Relationship Id="rId34" Type="http://schemas.openxmlformats.org/officeDocument/2006/relationships/image" Target="../media/image168.png"/><Relationship Id="rId7" Type="http://schemas.openxmlformats.org/officeDocument/2006/relationships/image" Target="../media/image81.wmf"/><Relationship Id="rId12" Type="http://schemas.openxmlformats.org/officeDocument/2006/relationships/image" Target="../media/image148.png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33" Type="http://schemas.openxmlformats.org/officeDocument/2006/relationships/image" Target="../media/image16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156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42.bin"/><Relationship Id="rId32" Type="http://schemas.openxmlformats.org/officeDocument/2006/relationships/image" Target="../media/image166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87.wmf"/><Relationship Id="rId28" Type="http://schemas.openxmlformats.org/officeDocument/2006/relationships/image" Target="../media/image155.png"/><Relationship Id="rId36" Type="http://schemas.openxmlformats.org/officeDocument/2006/relationships/image" Target="../media/image170.png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85.wmf"/><Relationship Id="rId31" Type="http://schemas.openxmlformats.org/officeDocument/2006/relationships/image" Target="../media/image165.png"/><Relationship Id="rId4" Type="http://schemas.openxmlformats.org/officeDocument/2006/relationships/image" Target="../media/image146.png"/><Relationship Id="rId9" Type="http://schemas.openxmlformats.org/officeDocument/2006/relationships/image" Target="../media/image82.wmf"/><Relationship Id="rId14" Type="http://schemas.openxmlformats.org/officeDocument/2006/relationships/image" Target="../media/image151.png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154.png"/><Relationship Id="rId30" Type="http://schemas.openxmlformats.org/officeDocument/2006/relationships/image" Target="../media/image164.png"/><Relationship Id="rId35" Type="http://schemas.openxmlformats.org/officeDocument/2006/relationships/image" Target="../media/image169.png"/><Relationship Id="rId8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92.wmf"/><Relationship Id="rId26" Type="http://schemas.openxmlformats.org/officeDocument/2006/relationships/image" Target="../media/image95.wmf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86.png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8.wmf"/><Relationship Id="rId22" Type="http://schemas.openxmlformats.org/officeDocument/2006/relationships/image" Target="../media/image93.wmf"/><Relationship Id="rId27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16.png"/><Relationship Id="rId17" Type="http://schemas.openxmlformats.org/officeDocument/2006/relationships/image" Target="../media/image2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89.wmf"/><Relationship Id="rId11" Type="http://schemas.openxmlformats.org/officeDocument/2006/relationships/image" Target="../media/image200.pn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852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01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05.wmf"/><Relationship Id="rId18" Type="http://schemas.openxmlformats.org/officeDocument/2006/relationships/image" Target="../media/image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214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213.png"/><Relationship Id="rId4" Type="http://schemas.openxmlformats.org/officeDocument/2006/relationships/image" Target="../media/image15.wmf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107.jpeg"/><Relationship Id="rId21" Type="http://schemas.openxmlformats.org/officeDocument/2006/relationships/image" Target="../media/image1191.png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image" Target="../media/image103.wmf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08.jpeg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12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710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12" Type="http://schemas.openxmlformats.org/officeDocument/2006/relationships/image" Target="../media/image610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911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510.png"/><Relationship Id="rId5" Type="http://schemas.openxmlformats.org/officeDocument/2006/relationships/image" Target="../media/image310.png"/><Relationship Id="rId15" Type="http://schemas.openxmlformats.org/officeDocument/2006/relationships/image" Target="../media/image812.png"/><Relationship Id="rId10" Type="http://schemas.openxmlformats.org/officeDocument/2006/relationships/image" Target="../media/image411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12.png"/><Relationship Id="rId14" Type="http://schemas.openxmlformats.org/officeDocument/2006/relationships/image" Target="../media/image8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19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1.png"/><Relationship Id="rId10" Type="http://schemas.openxmlformats.org/officeDocument/2006/relationships/image" Target="../media/image69.png"/><Relationship Id="rId4" Type="http://schemas.openxmlformats.org/officeDocument/2006/relationships/image" Target="../media/image631.png"/><Relationship Id="rId9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1.png"/><Relationship Id="rId16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74.png"/><Relationship Id="rId15" Type="http://schemas.openxmlformats.org/officeDocument/2006/relationships/image" Target="../media/image851.png"/><Relationship Id="rId10" Type="http://schemas.openxmlformats.org/officeDocument/2006/relationships/image" Target="../media/image79.png"/><Relationship Id="rId19" Type="http://schemas.openxmlformats.org/officeDocument/2006/relationships/image" Target="../media/image8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7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39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3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4.wmf"/><Relationship Id="rId31" Type="http://schemas.openxmlformats.org/officeDocument/2006/relationships/image" Target="../media/image1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6.png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80.png"/><Relationship Id="rId18" Type="http://schemas.openxmlformats.org/officeDocument/2006/relationships/image" Target="../media/image140.png"/><Relationship Id="rId26" Type="http://schemas.openxmlformats.org/officeDocument/2006/relationships/image" Target="../media/image25.png"/><Relationship Id="rId3" Type="http://schemas.openxmlformats.org/officeDocument/2006/relationships/image" Target="../media/image391.png"/><Relationship Id="rId21" Type="http://schemas.openxmlformats.org/officeDocument/2006/relationships/image" Target="../media/image40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13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49.png"/><Relationship Id="rId5" Type="http://schemas.openxmlformats.org/officeDocument/2006/relationships/image" Target="../media/image41.png"/><Relationship Id="rId15" Type="http://schemas.openxmlformats.org/officeDocument/2006/relationships/image" Target="../media/image100.png"/><Relationship Id="rId23" Type="http://schemas.openxmlformats.org/officeDocument/2006/relationships/image" Target="../media/image420.png"/><Relationship Id="rId10" Type="http://schemas.openxmlformats.org/officeDocument/2006/relationships/image" Target="../media/image46.png"/><Relationship Id="rId19" Type="http://schemas.openxmlformats.org/officeDocument/2006/relationships/image" Target="../media/image150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0.png"/><Relationship Id="rId22" Type="http://schemas.openxmlformats.org/officeDocument/2006/relationships/image" Target="../media/image410.png"/><Relationship Id="rId27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790.png"/><Relationship Id="rId18" Type="http://schemas.openxmlformats.org/officeDocument/2006/relationships/image" Target="../media/image21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8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0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99.png"/><Relationship Id="rId5" Type="http://schemas.openxmlformats.org/officeDocument/2006/relationships/image" Target="../media/image711.png"/><Relationship Id="rId15" Type="http://schemas.openxmlformats.org/officeDocument/2006/relationships/image" Target="../media/image820.png"/><Relationship Id="rId10" Type="http://schemas.openxmlformats.org/officeDocument/2006/relationships/image" Target="../media/image98.png"/><Relationship Id="rId19" Type="http://schemas.openxmlformats.org/officeDocument/2006/relationships/image" Target="../media/image860.png"/><Relationship Id="rId4" Type="http://schemas.openxmlformats.org/officeDocument/2006/relationships/image" Target="../media/image700.png"/><Relationship Id="rId9" Type="http://schemas.openxmlformats.org/officeDocument/2006/relationships/image" Target="../media/image97.png"/><Relationship Id="rId14" Type="http://schemas.openxmlformats.org/officeDocument/2006/relationships/image" Target="../media/image8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Classification: </a:t>
            </a:r>
            <a:br>
              <a:rPr lang="en-US" altLang="zh-TW" dirty="0"/>
            </a:br>
            <a:r>
              <a:rPr lang="en-US" altLang="zh-TW" dirty="0"/>
              <a:t>Logistic 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77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3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7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blipFill>
                <a:blip r:embed="rId8"/>
                <a:stretch>
                  <a:fillRect l="-10909" b="-31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blipFill>
                <a:blip r:embed="rId9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  <a:blipFill>
                <a:blip r:embed="rId10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477396" y="5639031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680971" y="4851500"/>
            <a:ext cx="1068172" cy="2801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15194" y="4641414"/>
            <a:ext cx="1391664" cy="313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blipFill>
                <a:blip r:embed="rId17"/>
                <a:stretch>
                  <a:fillRect l="-697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 flipH="1">
            <a:off x="2206916" y="3786010"/>
            <a:ext cx="1520235" cy="704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3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  <a:p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/>
          <p:nvPr/>
        </p:nvCxnSpPr>
        <p:spPr>
          <a:xfrm>
            <a:off x="2140080" y="4152312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079775" y="3633815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073225" y="3622457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2200626" y="3494271"/>
            <a:ext cx="216573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882512" y="3494271"/>
            <a:ext cx="151977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/>
          <p:nvPr/>
        </p:nvCxnSpPr>
        <p:spPr>
          <a:xfrm>
            <a:off x="6530038" y="6184756"/>
            <a:ext cx="179750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601722" y="4995593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blipFill>
                <a:blip r:embed="rId11"/>
                <a:stretch>
                  <a:fillRect l="-347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/>
          <p:nvPr/>
        </p:nvCxnSpPr>
        <p:spPr>
          <a:xfrm>
            <a:off x="7254654" y="4506531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47848" y="4102907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2" grpId="0"/>
      <p:bldP spid="48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3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8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9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10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11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12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3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4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5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6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8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Entropy </a:t>
            </a:r>
            <a:r>
              <a:rPr lang="en-US" altLang="zh-TW" dirty="0" err="1"/>
              <a:t>v.s</a:t>
            </a:r>
            <a:r>
              <a:rPr lang="en-US" altLang="zh-TW" dirty="0"/>
              <a:t>. Square Error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33" y="158909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4312" y="3333804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51762" y="5578549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95705" y="5478764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43553" y="2218250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03809" y="4214462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002132" y="306408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007942" y="479259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169315" y="321878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212418" y="4821393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3452" y="5717556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http://jmlr.org/proceedings/papers/v9/glorot10a/glorot10a.pdf</a:t>
            </a:r>
          </a:p>
        </p:txBody>
      </p:sp>
    </p:spTree>
    <p:extLst>
      <p:ext uri="{BB962C8B-B14F-4D97-AF65-F5344CB8AC3E}">
        <p14:creationId xmlns:p14="http://schemas.microsoft.com/office/powerpoint/2010/main" val="19495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116282" y="4630893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71813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784133" y="511521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5530" y="5094367"/>
            <a:ext cx="7854177" cy="10605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-100059" y="534779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343490" y="4849923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Logistic regression: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43490" y="5824884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regression:</a:t>
            </a:r>
            <a:endParaRPr lang="zh-TW" altLang="en-US" sz="24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6375306" y="5311588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75306" y="6363875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Discriminative </a:t>
            </a:r>
            <a:r>
              <a:rPr lang="en-US" altLang="zh-TW" dirty="0" err="1"/>
              <a:t>v.s</a:t>
            </a:r>
            <a:r>
              <a:rPr lang="en-US" altLang="zh-TW" dirty="0"/>
              <a:t>. Generative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71136" y="1573227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36" y="1573227"/>
                <a:ext cx="36298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5008" y="2620906"/>
            <a:ext cx="31472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48840" y="3393791"/>
                <a:ext cx="2767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3393791"/>
                <a:ext cx="2767809" cy="369332"/>
              </a:xfrm>
              <a:prstGeom prst="rect">
                <a:avLst/>
              </a:prstGeom>
              <a:blipFill>
                <a:blip r:embed="rId3"/>
                <a:stretch>
                  <a:fillRect l="-881" t="-1667" r="-661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48840" y="2630327"/>
                <a:ext cx="2704272" cy="5232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2630327"/>
                <a:ext cx="2704272" cy="523220"/>
              </a:xfrm>
              <a:prstGeom prst="rect">
                <a:avLst/>
              </a:prstGeom>
              <a:blipFill>
                <a:blip r:embed="rId4"/>
                <a:stretch>
                  <a:fillRect l="-4494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48840" y="3898059"/>
                <a:ext cx="305795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3898059"/>
                <a:ext cx="3057953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95455" y="4664983"/>
                <a:ext cx="3728649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5" y="4664983"/>
                <a:ext cx="3728649" cy="846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907773" y="5671230"/>
            <a:ext cx="751398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model (function set), but different function may be selected by the same training data.</a:t>
            </a:r>
            <a:endParaRPr lang="zh-TW" altLang="en-US" sz="2400" dirty="0"/>
          </a:p>
        </p:txBody>
      </p:sp>
      <p:sp>
        <p:nvSpPr>
          <p:cNvPr id="11" name="箭號: 左-上雙向 10"/>
          <p:cNvSpPr/>
          <p:nvPr/>
        </p:nvSpPr>
        <p:spPr>
          <a:xfrm rot="5400000">
            <a:off x="2854887" y="3253862"/>
            <a:ext cx="954045" cy="15360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07773" y="4480624"/>
            <a:ext cx="319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Will we obtain the same set of w and b?</a:t>
            </a:r>
            <a:endParaRPr lang="zh-TW" altLang="en-US" sz="2400" dirty="0"/>
          </a:p>
        </p:txBody>
      </p:sp>
      <p:sp>
        <p:nvSpPr>
          <p:cNvPr id="15" name="箭號: 向下 14"/>
          <p:cNvSpPr/>
          <p:nvPr/>
        </p:nvSpPr>
        <p:spPr>
          <a:xfrm rot="3041907">
            <a:off x="2731782" y="2059503"/>
            <a:ext cx="470453" cy="55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/>
          <p:cNvSpPr/>
          <p:nvPr/>
        </p:nvSpPr>
        <p:spPr>
          <a:xfrm rot="18558093" flipH="1">
            <a:off x="5325130" y="2047134"/>
            <a:ext cx="470453" cy="55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4041"/>
            <a:ext cx="3666005" cy="254300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12" y="2547399"/>
            <a:ext cx="3651695" cy="2509951"/>
          </a:xfrm>
        </p:spPr>
      </p:pic>
      <p:sp>
        <p:nvSpPr>
          <p:cNvPr id="8" name="文字方塊 7"/>
          <p:cNvSpPr txBox="1"/>
          <p:nvPr/>
        </p:nvSpPr>
        <p:spPr>
          <a:xfrm>
            <a:off x="1008611" y="4972922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4065" y="5578784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53207" y="5578784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79%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9811" y="1846997"/>
            <a:ext cx="182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Generative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5612706" y="1846997"/>
            <a:ext cx="2316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Discriminative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6995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22752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5884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5129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18" name="矩形 17"/>
          <p:cNvSpPr/>
          <p:nvPr/>
        </p:nvSpPr>
        <p:spPr>
          <a:xfrm>
            <a:off x="1865179" y="257074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922329" y="26185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922329" y="312351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40659" y="2597991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597809" y="26457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597809" y="315076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64329" y="258541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621479" y="2633205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621479" y="313819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68409" y="2589955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525559" y="263774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525559" y="3142732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52444" y="28891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89228" y="289616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30405" y="2881122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55677" y="368439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48961" y="369453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3205" y="2613456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1808027" y="4865729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865177" y="4913517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1865177" y="5418506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4486" y="4874747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19746" y="496708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1?</a:t>
            </a:r>
          </a:p>
          <a:p>
            <a:pPr algn="ctr"/>
            <a:r>
              <a:rPr lang="en-US" altLang="zh-TW" sz="2400" dirty="0"/>
              <a:t>Class 2?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428639" y="4813956"/>
            <a:ext cx="375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about Naïve Bayes?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351871" y="5543059"/>
                <a:ext cx="3778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71" y="5543059"/>
                <a:ext cx="3778534" cy="369332"/>
              </a:xfrm>
              <a:prstGeom prst="rect">
                <a:avLst/>
              </a:prstGeom>
              <a:blipFill>
                <a:blip r:embed="rId3"/>
                <a:stretch>
                  <a:fillRect l="-3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7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5884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5129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18" name="矩形 17"/>
          <p:cNvSpPr/>
          <p:nvPr/>
        </p:nvSpPr>
        <p:spPr>
          <a:xfrm>
            <a:off x="1865179" y="257074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922329" y="26185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922329" y="312351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40659" y="2597991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597809" y="26457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597809" y="315076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64329" y="258541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621479" y="2633205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621479" y="313819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68409" y="2589955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525559" y="263774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525559" y="3142732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52444" y="28891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89228" y="289616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30405" y="2881122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55677" y="368439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48961" y="369453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3205" y="2613456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blipFill>
                <a:blip r:embed="rId5"/>
                <a:stretch>
                  <a:fillRect l="-2584" r="-284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blipFill>
                <a:blip r:embed="rId6"/>
                <a:stretch>
                  <a:fillRect l="-2842" r="-258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blipFill>
                <a:blip r:embed="rId5"/>
                <a:stretch>
                  <a:fillRect l="-2584" r="-284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blipFill>
                <a:blip r:embed="rId6"/>
                <a:stretch>
                  <a:fillRect l="-2842" r="-258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793740" y="2919270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850890" y="2967058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1850890" y="3472047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40199" y="2928288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188140" y="272608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40" y="2726088"/>
                <a:ext cx="4327210" cy="778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723957" y="2918865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57" y="2918865"/>
                <a:ext cx="1279709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908482" y="1772779"/>
                <a:ext cx="4087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82" y="1772779"/>
                <a:ext cx="408766" cy="693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434784" y="1967237"/>
                <a:ext cx="76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84" y="1967237"/>
                <a:ext cx="765209" cy="369332"/>
              </a:xfrm>
              <a:prstGeom prst="rect">
                <a:avLst/>
              </a:prstGeom>
              <a:blipFill>
                <a:blip r:embed="rId12"/>
                <a:stretch>
                  <a:fillRect l="-9600" r="-96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04823" y="3860873"/>
                <a:ext cx="4087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23" y="3860873"/>
                <a:ext cx="408766" cy="693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39343" y="4018749"/>
                <a:ext cx="76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3" y="4018749"/>
                <a:ext cx="765209" cy="369332"/>
              </a:xfrm>
              <a:prstGeom prst="rect">
                <a:avLst/>
              </a:prstGeom>
              <a:blipFill>
                <a:blip r:embed="rId14"/>
                <a:stretch>
                  <a:fillRect l="-9600" r="-96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8310967" y="3897198"/>
                <a:ext cx="40876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67" y="3897198"/>
                <a:ext cx="408766" cy="693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796464" y="3875933"/>
                <a:ext cx="76520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64" y="3875933"/>
                <a:ext cx="765209" cy="693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269148" y="2466623"/>
            <a:ext cx="8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&lt;0.5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69148" y="125706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558393" y="125706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57" name="矩形 56"/>
          <p:cNvSpPr/>
          <p:nvPr/>
        </p:nvSpPr>
        <p:spPr>
          <a:xfrm>
            <a:off x="1958443" y="15502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015593" y="20281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2015593" y="70780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633923" y="182276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91073" y="23006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691073" y="73505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657593" y="16970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5714743" y="217490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5714743" y="7224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561673" y="174240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618823" y="22202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618823" y="727017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245708" y="47344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282492" y="48045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223669" y="46540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248941" y="126868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242225" y="127881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96469" y="197741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cxnSp>
        <p:nvCxnSpPr>
          <p:cNvPr id="10" name="直線單箭頭接點 9"/>
          <p:cNvCxnSpPr>
            <a:endCxn id="49" idx="2"/>
          </p:cNvCxnSpPr>
          <p:nvPr/>
        </p:nvCxnSpPr>
        <p:spPr>
          <a:xfrm flipV="1">
            <a:off x="6968292" y="2466623"/>
            <a:ext cx="144573" cy="25946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50" idx="2"/>
          </p:cNvCxnSpPr>
          <p:nvPr/>
        </p:nvCxnSpPr>
        <p:spPr>
          <a:xfrm flipH="1" flipV="1">
            <a:off x="5817389" y="2336569"/>
            <a:ext cx="339417" cy="41380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52" idx="0"/>
          </p:cNvCxnSpPr>
          <p:nvPr/>
        </p:nvCxnSpPr>
        <p:spPr>
          <a:xfrm flipH="1">
            <a:off x="4421948" y="3555016"/>
            <a:ext cx="679269" cy="46373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1" idx="0"/>
          </p:cNvCxnSpPr>
          <p:nvPr/>
        </p:nvCxnSpPr>
        <p:spPr>
          <a:xfrm flipH="1">
            <a:off x="5609206" y="3530050"/>
            <a:ext cx="252492" cy="33082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4" idx="0"/>
          </p:cNvCxnSpPr>
          <p:nvPr/>
        </p:nvCxnSpPr>
        <p:spPr>
          <a:xfrm flipH="1">
            <a:off x="7179069" y="3543257"/>
            <a:ext cx="31440" cy="3326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53" idx="0"/>
          </p:cNvCxnSpPr>
          <p:nvPr/>
        </p:nvCxnSpPr>
        <p:spPr>
          <a:xfrm>
            <a:off x="8052671" y="3543257"/>
            <a:ext cx="462679" cy="35394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/>
      <p:bldP spid="41" grpId="0"/>
      <p:bldP spid="49" grpId="0"/>
      <p:bldP spid="50" grpId="0"/>
      <p:bldP spid="51" grpId="0"/>
      <p:bldP spid="52" grpId="0"/>
      <p:bldP spid="53" grpId="0"/>
      <p:bldP spid="5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Usually people believe discriminative model is better</a:t>
            </a:r>
          </a:p>
          <a:p>
            <a:r>
              <a:rPr lang="en-US" altLang="zh-TW" dirty="0"/>
              <a:t>Benefit of generative model</a:t>
            </a:r>
          </a:p>
          <a:p>
            <a:pPr lvl="1"/>
            <a:r>
              <a:rPr lang="en-US" altLang="zh-TW" sz="2800" dirty="0"/>
              <a:t>With the assumption of probability distribution</a:t>
            </a:r>
          </a:p>
          <a:p>
            <a:pPr lvl="2"/>
            <a:r>
              <a:rPr lang="en-US" altLang="zh-TW" sz="2800" dirty="0"/>
              <a:t>less training data is needed</a:t>
            </a:r>
          </a:p>
          <a:p>
            <a:pPr lvl="2"/>
            <a:r>
              <a:rPr lang="en-US" altLang="zh-TW" sz="2800" dirty="0"/>
              <a:t>more robust to the noise</a:t>
            </a:r>
          </a:p>
          <a:p>
            <a:pPr lvl="1"/>
            <a:r>
              <a:rPr lang="en-US" altLang="zh-TW" sz="2800" dirty="0"/>
              <a:t>Priors and class-dependent probabilities can be estimated from different sources.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64" y="196334"/>
            <a:ext cx="435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9337" y="99862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6636" y="1484396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656" y="1962169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54766" y="1041386"/>
                <a:ext cx="857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66" y="1041386"/>
                <a:ext cx="857607" cy="369332"/>
              </a:xfrm>
              <a:prstGeom prst="rect">
                <a:avLst/>
              </a:prstGeom>
              <a:blipFill>
                <a:blip r:embed="rId4"/>
                <a:stretch>
                  <a:fillRect l="-4255" r="-212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42066" y="1527161"/>
                <a:ext cx="871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6" y="1527161"/>
                <a:ext cx="871329" cy="369332"/>
              </a:xfrm>
              <a:prstGeom prst="rect">
                <a:avLst/>
              </a:prstGeom>
              <a:blipFill>
                <a:blip r:embed="rId5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29366" y="2003932"/>
                <a:ext cx="8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66" y="2003932"/>
                <a:ext cx="871328" cy="369332"/>
              </a:xfrm>
              <a:prstGeom prst="rect">
                <a:avLst/>
              </a:prstGeom>
              <a:blipFill>
                <a:blip r:embed="rId6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53615" y="1020699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15" y="1020699"/>
                <a:ext cx="2209066" cy="369332"/>
              </a:xfrm>
              <a:prstGeom prst="rect">
                <a:avLst/>
              </a:prstGeom>
              <a:blipFill>
                <a:blip r:embed="rId7"/>
                <a:stretch>
                  <a:fillRect l="-110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53615" y="1535196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15" y="1535196"/>
                <a:ext cx="2229906" cy="369332"/>
              </a:xfrm>
              <a:prstGeom prst="rect">
                <a:avLst/>
              </a:prstGeom>
              <a:blipFill>
                <a:blip r:embed="rId8"/>
                <a:stretch>
                  <a:fillRect l="-1096" r="-2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258784" y="2005653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84" y="2005653"/>
                <a:ext cx="2229906" cy="369332"/>
              </a:xfrm>
              <a:prstGeom prst="rect">
                <a:avLst/>
              </a:prstGeom>
              <a:blipFill>
                <a:blip r:embed="rId9"/>
                <a:stretch>
                  <a:fillRect l="-1096" r="-27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358189" y="357250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96848" y="2705869"/>
            <a:ext cx="5556352" cy="3860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4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5" name="方程式" r:id="rId12" imgW="164880" imgH="228600" progId="Equation.3">
                  <p:embed/>
                </p:oleObj>
              </mc:Choice>
              <mc:Fallback>
                <p:oleObj name="方程式" r:id="rId12" imgW="164880" imgH="2286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6" name="方程式" r:id="rId14" imgW="164880" imgH="241200" progId="Equation.3">
                  <p:embed/>
                </p:oleObj>
              </mc:Choice>
              <mc:Fallback>
                <p:oleObj name="方程式" r:id="rId14" imgW="164880" imgH="2412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1750798" y="2629707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1507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7" name="方程式" r:id="rId16" imgW="114120" imgH="139680" progId="Equation.3">
                  <p:embed/>
                </p:oleObj>
              </mc:Choice>
              <mc:Fallback>
                <p:oleObj name="方程式" r:id="rId16" imgW="114120" imgH="139680" progId="Equation.3">
                  <p:embed/>
                  <p:pic>
                    <p:nvPicPr>
                      <p:cNvPr id="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1498385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8" name="方程式" r:id="rId18" imgW="114120" imgH="139680" progId="Equation.3">
                  <p:embed/>
                </p:oleObj>
              </mc:Choice>
              <mc:Fallback>
                <p:oleObj name="方程式" r:id="rId18" imgW="11412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85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530135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9" name="方程式" r:id="rId20" imgW="114120" imgH="139680" progId="Equation.3">
                  <p:embed/>
                </p:oleObj>
              </mc:Choice>
              <mc:Fallback>
                <p:oleObj name="方程式" r:id="rId20" imgW="114120" imgH="13968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35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1917939" y="4414082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17939" y="5300006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917939" y="3526101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2487613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0" name="方程式" r:id="rId22" imgW="203040" imgH="228600" progId="Equation.3">
                  <p:embed/>
                </p:oleObj>
              </mc:Choice>
              <mc:Fallback>
                <p:oleObj name="方程式" r:id="rId22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3205163" y="4127500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1" name="方程式" r:id="rId24" imgW="203040" imgH="228600" progId="Equation.3">
                  <p:embed/>
                </p:oleObj>
              </mc:Choice>
              <mc:Fallback>
                <p:oleObj name="方程式" r:id="rId24" imgW="203040" imgH="22860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127500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748088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2" name="方程式" r:id="rId26" imgW="203040" imgH="228600" progId="Equation.3">
                  <p:embed/>
                </p:oleObj>
              </mc:Choice>
              <mc:Fallback>
                <p:oleObj name="方程式" r:id="rId26" imgW="203040" imgH="22860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3055803" y="5833131"/>
            <a:ext cx="520319" cy="520319"/>
            <a:chOff x="3342651" y="3507082"/>
            <a:chExt cx="520319" cy="520319"/>
          </a:xfrm>
        </p:grpSpPr>
        <p:sp>
          <p:nvSpPr>
            <p:cNvPr id="41" name="矩形 4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3" name="方程式" r:id="rId28" imgW="139680" imgH="139680" progId="Equation.3">
                    <p:embed/>
                  </p:oleObj>
                </mc:Choice>
                <mc:Fallback>
                  <p:oleObj name="方程式" r:id="rId28" imgW="139680" imgH="139680" progId="Equation.3">
                    <p:embed/>
                    <p:pic>
                      <p:nvPicPr>
                        <p:cNvPr id="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6986588" y="3065463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4" name="方程式" r:id="rId30" imgW="952200" imgH="444240" progId="Equation.3">
                  <p:embed/>
                </p:oleObj>
              </mc:Choice>
              <mc:Fallback>
                <p:oleObj name="方程式" r:id="rId30" imgW="952200" imgH="4442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65463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3636963" y="5624513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5" name="方程式" r:id="rId32" imgW="406080" imgH="444240" progId="Equation.3">
                  <p:embed/>
                </p:oleObj>
              </mc:Choice>
              <mc:Fallback>
                <p:oleObj name="方程式" r:id="rId32" imgW="406080" imgH="4442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624513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群組 44"/>
          <p:cNvGrpSpPr/>
          <p:nvPr/>
        </p:nvGrpSpPr>
        <p:grpSpPr>
          <a:xfrm>
            <a:off x="4604781" y="3290494"/>
            <a:ext cx="520319" cy="520319"/>
            <a:chOff x="3342651" y="3507082"/>
            <a:chExt cx="520319" cy="520319"/>
          </a:xfrm>
        </p:grpSpPr>
        <p:sp>
          <p:nvSpPr>
            <p:cNvPr id="46" name="矩形 4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6" name="方程式" r:id="rId34" imgW="126720" imgH="126720" progId="Equation.3">
                    <p:embed/>
                  </p:oleObj>
                </mc:Choice>
                <mc:Fallback>
                  <p:oleObj name="方程式" r:id="rId34" imgW="126720" imgH="12672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群組 47"/>
          <p:cNvGrpSpPr/>
          <p:nvPr/>
        </p:nvGrpSpPr>
        <p:grpSpPr>
          <a:xfrm>
            <a:off x="5253394" y="4193274"/>
            <a:ext cx="520319" cy="520319"/>
            <a:chOff x="3342651" y="3507082"/>
            <a:chExt cx="520319" cy="520319"/>
          </a:xfrm>
        </p:grpSpPr>
        <p:sp>
          <p:nvSpPr>
            <p:cNvPr id="49" name="矩形 4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7" name="方程式" r:id="rId36" imgW="126720" imgH="126720" progId="Equation.3">
                    <p:embed/>
                  </p:oleObj>
                </mc:Choice>
                <mc:Fallback>
                  <p:oleObj name="方程式" r:id="rId36" imgW="126720" imgH="12672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群組 50"/>
          <p:cNvGrpSpPr/>
          <p:nvPr/>
        </p:nvGrpSpPr>
        <p:grpSpPr>
          <a:xfrm>
            <a:off x="5909505" y="5095715"/>
            <a:ext cx="520319" cy="520319"/>
            <a:chOff x="3342651" y="3507082"/>
            <a:chExt cx="520319" cy="520319"/>
          </a:xfrm>
        </p:grpSpPr>
        <p:sp>
          <p:nvSpPr>
            <p:cNvPr id="52" name="矩形 5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3" name="Object 12"/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68" name="方程式" r:id="rId38" imgW="126720" imgH="126720" progId="Equation.3">
                    <p:embed/>
                  </p:oleObj>
                </mc:Choice>
                <mc:Fallback>
                  <p:oleObj name="方程式" r:id="rId38" imgW="126720" imgH="12672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線單箭頭接點 53"/>
          <p:cNvCxnSpPr/>
          <p:nvPr/>
        </p:nvCxnSpPr>
        <p:spPr>
          <a:xfrm>
            <a:off x="2103903" y="3545151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103903" y="6074241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422310" y="4435511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05558" y="5300006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99138" y="3519094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653302" y="4435511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135520" y="3525874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5815740" y="4435511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410690" y="5288177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889762" y="3825244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513553" y="4687345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6156090" y="5575575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464197" y="6074241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2" idx="1"/>
          </p:cNvCxnSpPr>
          <p:nvPr/>
        </p:nvCxnSpPr>
        <p:spPr>
          <a:xfrm>
            <a:off x="4158584" y="5336674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3976" y="3083152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703" y="4873349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417" y="3999478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61227" y="4030727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964737" y="30913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04192" y="4844655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50146" y="303623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73941" y="392210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38581" y="47590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6953250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69" name="方程式" r:id="rId40" imgW="977760" imgH="444240" progId="Equation.3">
                  <p:embed/>
                </p:oleObj>
              </mc:Choice>
              <mc:Fallback>
                <p:oleObj name="方程式" r:id="rId40" imgW="977760" imgH="44424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6943725" y="4926013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70" name="方程式" r:id="rId42" imgW="965160" imgH="444240" progId="Equation.3">
                  <p:embed/>
                </p:oleObj>
              </mc:Choice>
              <mc:Fallback>
                <p:oleObj name="方程式" r:id="rId42" imgW="965160" imgH="44424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4926013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46886" y="893989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/>
                  <a:t>Probability</a:t>
                </a:r>
                <a:r>
                  <a:rPr lang="en-US" altLang="zh-TW" sz="2400" dirty="0"/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86" y="893989"/>
                <a:ext cx="2221716" cy="1200650"/>
              </a:xfrm>
              <a:prstGeom prst="rect">
                <a:avLst/>
              </a:prstGeom>
              <a:blipFill>
                <a:blip r:embed="rId44"/>
                <a:stretch>
                  <a:fillRect l="-5753" t="-4061" b="-74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55506"/>
              </p:ext>
            </p:extLst>
          </p:nvPr>
        </p:nvGraphicFramePr>
        <p:xfrm>
          <a:off x="6911783" y="2031479"/>
          <a:ext cx="1760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71" name="方程式" r:id="rId45" imgW="825480" imgH="228600" progId="Equation.3">
                  <p:embed/>
                </p:oleObj>
              </mc:Choice>
              <mc:Fallback>
                <p:oleObj name="方程式" r:id="rId45" imgW="82548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783" y="2031479"/>
                        <a:ext cx="1760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2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20" grpId="0" animBg="1"/>
      <p:bldP spid="24" grpId="0" animBg="1"/>
      <p:bldP spid="25" grpId="0" animBg="1"/>
      <p:bldP spid="26" grpId="0" animBg="1"/>
      <p:bldP spid="30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8089947" y="1408803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67146" y="1443407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26764" y="196334"/>
            <a:ext cx="435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8189" y="357250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33832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2" y="5224684"/>
                <a:ext cx="560410" cy="369332"/>
              </a:xfrm>
              <a:prstGeom prst="rect">
                <a:avLst/>
              </a:prstGeom>
              <a:blipFill>
                <a:blip r:embed="rId4"/>
                <a:stretch>
                  <a:fillRect l="-13043" t="-16393" r="-25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135710" y="4848835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10" y="4848835"/>
                <a:ext cx="567015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784120" y="1408803"/>
            <a:ext cx="672857" cy="2441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65004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65004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165004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 rot="5400000">
            <a:off x="3383125" y="2408492"/>
            <a:ext cx="149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Softmax</a:t>
            </a:r>
            <a:endParaRPr lang="zh-TW" altLang="en-US" sz="2800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56197"/>
              </p:ext>
            </p:extLst>
          </p:nvPr>
        </p:nvGraphicFramePr>
        <p:xfrm>
          <a:off x="5133495" y="1433991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1" name="方程式" r:id="rId6" imgW="177480" imgH="228600" progId="Equation.3">
                  <p:embed/>
                </p:oleObj>
              </mc:Choice>
              <mc:Fallback>
                <p:oleObj name="方程式" r:id="rId6" imgW="177480" imgH="2286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495" y="1433991"/>
                        <a:ext cx="3794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55858"/>
              </p:ext>
            </p:extLst>
          </p:nvPr>
        </p:nvGraphicFramePr>
        <p:xfrm>
          <a:off x="5091463" y="2317443"/>
          <a:ext cx="3794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2" name="方程式" r:id="rId8" imgW="177480" imgH="228600" progId="Equation.3">
                  <p:embed/>
                </p:oleObj>
              </mc:Choice>
              <mc:Fallback>
                <p:oleObj name="方程式" r:id="rId8" imgW="177480" imgH="2286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463" y="2317443"/>
                        <a:ext cx="379413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91124"/>
              </p:ext>
            </p:extLst>
          </p:nvPr>
        </p:nvGraphicFramePr>
        <p:xfrm>
          <a:off x="5089538" y="3229400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3" name="方程式" r:id="rId10" imgW="177480" imgH="241200" progId="Equation.3">
                  <p:embed/>
                </p:oleObj>
              </mc:Choice>
              <mc:Fallback>
                <p:oleObj name="方程式" r:id="rId10" imgW="177480" imgH="2412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38" y="3229400"/>
                        <a:ext cx="3794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4523326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523326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523326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45169" y="1443407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9" y="1443407"/>
                <a:ext cx="2209066" cy="369332"/>
              </a:xfrm>
              <a:prstGeom prst="rect">
                <a:avLst/>
              </a:prstGeom>
              <a:blipFill>
                <a:blip r:embed="rId12"/>
                <a:stretch>
                  <a:fillRect l="-82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075982" y="2353406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" y="2353406"/>
                <a:ext cx="2081724" cy="369332"/>
              </a:xfrm>
              <a:prstGeom prst="rect">
                <a:avLst/>
              </a:prstGeom>
              <a:blipFill>
                <a:blip r:embed="rId13"/>
                <a:stretch>
                  <a:fillRect l="-1466" r="-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093168" y="3301909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68" y="3301909"/>
                <a:ext cx="2081724" cy="369332"/>
              </a:xfrm>
              <a:prstGeom prst="rect">
                <a:avLst/>
              </a:prstGeom>
              <a:blipFill>
                <a:blip r:embed="rId14"/>
                <a:stretch>
                  <a:fillRect l="-1170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87164" y="234347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" y="2343470"/>
                <a:ext cx="2834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5" idx="1"/>
          </p:cNvCxnSpPr>
          <p:nvPr/>
        </p:nvCxnSpPr>
        <p:spPr>
          <a:xfrm flipV="1">
            <a:off x="570575" y="1628073"/>
            <a:ext cx="474594" cy="7253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55169" y="2561124"/>
            <a:ext cx="50540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55169" y="2768843"/>
            <a:ext cx="500201" cy="7177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00872"/>
              </p:ext>
            </p:extLst>
          </p:nvPr>
        </p:nvGraphicFramePr>
        <p:xfrm>
          <a:off x="5129322" y="1005387"/>
          <a:ext cx="296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4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322" y="1005387"/>
                        <a:ext cx="2968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32665"/>
              </p:ext>
            </p:extLst>
          </p:nvPr>
        </p:nvGraphicFramePr>
        <p:xfrm>
          <a:off x="8168387" y="1447243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5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1447243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32445"/>
              </p:ext>
            </p:extLst>
          </p:nvPr>
        </p:nvGraphicFramePr>
        <p:xfrm>
          <a:off x="8168387" y="946374"/>
          <a:ext cx="2984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6" name="方程式" r:id="rId20" imgW="139680" imgH="203040" progId="Equation.3">
                  <p:embed/>
                </p:oleObj>
              </mc:Choice>
              <mc:Fallback>
                <p:oleObj name="方程式" r:id="rId20" imgW="139680" imgH="2030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946374"/>
                        <a:ext cx="298450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1797"/>
              </p:ext>
            </p:extLst>
          </p:nvPr>
        </p:nvGraphicFramePr>
        <p:xfrm>
          <a:off x="8168387" y="2343470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7" name="方程式" r:id="rId22" imgW="177480" imgH="228600" progId="Equation.3">
                  <p:embed/>
                </p:oleObj>
              </mc:Choice>
              <mc:Fallback>
                <p:oleObj name="方程式" r:id="rId22" imgW="177480" imgH="22860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2343470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42694"/>
              </p:ext>
            </p:extLst>
          </p:nvPr>
        </p:nvGraphicFramePr>
        <p:xfrm>
          <a:off x="8129174" y="3336221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8" name="方程式" r:id="rId24" imgW="177480" imgH="241200" progId="Equation.3">
                  <p:embed/>
                </p:oleObj>
              </mc:Choice>
              <mc:Fallback>
                <p:oleObj name="方程式" r:id="rId24" imgW="177480" imgH="2412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174" y="3336221"/>
                        <a:ext cx="37941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箭號: 左-右雙向 54"/>
          <p:cNvSpPr/>
          <p:nvPr/>
        </p:nvSpPr>
        <p:spPr>
          <a:xfrm>
            <a:off x="5650670" y="2099927"/>
            <a:ext cx="2301514" cy="4381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880136" y="1638261"/>
            <a:ext cx="188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96657" y="2548903"/>
                <a:ext cx="1881156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657" y="2548903"/>
                <a:ext cx="1881156" cy="12112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269137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37" y="5224684"/>
                <a:ext cx="560410" cy="369332"/>
              </a:xfrm>
              <a:prstGeom prst="rect">
                <a:avLst/>
              </a:prstGeom>
              <a:blipFill>
                <a:blip r:embed="rId27"/>
                <a:stretch>
                  <a:fillRect l="-13043" t="-16393" r="-2608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840767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67" y="4812414"/>
                <a:ext cx="567015" cy="11394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6968500" y="5197455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00" y="5197455"/>
                <a:ext cx="560410" cy="369332"/>
              </a:xfrm>
              <a:prstGeom prst="rect">
                <a:avLst/>
              </a:prstGeom>
              <a:blipFill>
                <a:blip r:embed="rId29"/>
                <a:stretch>
                  <a:fillRect l="-13043" t="-18333" r="-2608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576956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56" y="4812414"/>
                <a:ext cx="567015" cy="11394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04055" y="4326830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5" y="4326830"/>
                <a:ext cx="1873671" cy="461665"/>
              </a:xfrm>
              <a:prstGeom prst="rect">
                <a:avLst/>
              </a:prstGeom>
              <a:blipFill>
                <a:blip r:embed="rId31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469584" y="4303845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4" y="4303845"/>
                <a:ext cx="1873671" cy="461665"/>
              </a:xfrm>
              <a:prstGeom prst="rect">
                <a:avLst/>
              </a:prstGeom>
              <a:blipFill>
                <a:blip r:embed="rId32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031664" y="4288192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64" y="4288192"/>
                <a:ext cx="1873671" cy="461665"/>
              </a:xfrm>
              <a:prstGeom prst="rect">
                <a:avLst/>
              </a:prstGeom>
              <a:blipFill>
                <a:blip r:embed="rId33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/>
          <p:cNvSpPr txBox="1"/>
          <p:nvPr/>
        </p:nvSpPr>
        <p:spPr>
          <a:xfrm>
            <a:off x="7870452" y="3813024"/>
            <a:ext cx="97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target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052573" y="100455"/>
            <a:ext cx="2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[Bishop, P209-210]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605460" y="6106329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60" y="6106329"/>
                <a:ext cx="102457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351985" y="6121322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85" y="6121322"/>
                <a:ext cx="1024576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7098510" y="6088118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10" y="6088118"/>
                <a:ext cx="1024576" cy="43088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9" grpId="0"/>
      <p:bldP spid="15" grpId="0"/>
      <p:bldP spid="22" grpId="0" animBg="1"/>
      <p:bldP spid="28" grpId="0"/>
      <p:bldP spid="35" grpId="0"/>
      <p:bldP spid="36" grpId="0"/>
      <p:bldP spid="37" grpId="0"/>
      <p:bldP spid="38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962612" y="3516210"/>
            <a:ext cx="3561818" cy="3206261"/>
            <a:chOff x="4962612" y="3516210"/>
            <a:chExt cx="3561818" cy="320626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8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9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41974"/>
              </p:ext>
            </p:extLst>
          </p:nvPr>
        </p:nvGraphicFramePr>
        <p:xfrm>
          <a:off x="729402" y="3718925"/>
          <a:ext cx="36595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Feature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Label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31554" y="1599940"/>
            <a:ext cx="4384090" cy="1993608"/>
            <a:chOff x="4950833" y="25634"/>
            <a:chExt cx="4384090" cy="1993608"/>
          </a:xfrm>
        </p:grpSpPr>
        <p:sp>
          <p:nvSpPr>
            <p:cNvPr id="9" name="橢圓 8"/>
            <p:cNvSpPr/>
            <p:nvPr/>
          </p:nvSpPr>
          <p:spPr>
            <a:xfrm>
              <a:off x="7313925" y="590377"/>
              <a:ext cx="772783" cy="7727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996105"/>
                </p:ext>
              </p:extLst>
            </p:nvPr>
          </p:nvGraphicFramePr>
          <p:xfrm>
            <a:off x="8982054" y="772456"/>
            <a:ext cx="352869" cy="414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0" name="方程式" r:id="rId9" imgW="139680" imgH="164880" progId="Equation.3">
                    <p:embed/>
                  </p:oleObj>
                </mc:Choice>
                <mc:Fallback>
                  <p:oleObj name="方程式" r:id="rId9" imgW="139680" imgH="16488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2054" y="772456"/>
                          <a:ext cx="352869" cy="4140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群組 10"/>
            <p:cNvGrpSpPr/>
            <p:nvPr/>
          </p:nvGrpSpPr>
          <p:grpSpPr>
            <a:xfrm>
              <a:off x="6179997" y="730888"/>
              <a:ext cx="520319" cy="520319"/>
              <a:chOff x="3342651" y="3507082"/>
              <a:chExt cx="520319" cy="52031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71" name="方程式" r:id="rId11" imgW="139680" imgH="139680" progId="Equation.3">
                      <p:embed/>
                    </p:oleObj>
                  </mc:Choice>
                  <mc:Fallback>
                    <p:oleObj name="方程式" r:id="rId11" imgW="139680" imgH="139680" progId="Equation.3">
                      <p:embed/>
                      <p:pic>
                        <p:nvPicPr>
                          <p:cNvPr id="1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6844972" y="555469"/>
            <a:ext cx="3524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2" name="方程式" r:id="rId13" imgW="126720" imgH="126720" progId="Equation.3">
                    <p:embed/>
                  </p:oleObj>
                </mc:Choice>
                <mc:Fallback>
                  <p:oleObj name="方程式" r:id="rId13" imgW="126720" imgH="12672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972" y="555469"/>
                          <a:ext cx="352425" cy="350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420820"/>
                </p:ext>
              </p:extLst>
            </p:nvPr>
          </p:nvGraphicFramePr>
          <p:xfrm>
            <a:off x="5408033" y="25634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3" name="方程式" r:id="rId15" imgW="177480" imgH="215640" progId="Equation.3">
                    <p:embed/>
                  </p:oleObj>
                </mc:Choice>
                <mc:Fallback>
                  <p:oleObj name="方程式" r:id="rId15" imgW="17748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033" y="25634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035496"/>
                </p:ext>
              </p:extLst>
            </p:nvPr>
          </p:nvGraphicFramePr>
          <p:xfrm>
            <a:off x="5355663" y="757683"/>
            <a:ext cx="528638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4" name="方程式" r:id="rId17" imgW="190440" imgH="215640" progId="Equation.3">
                    <p:embed/>
                  </p:oleObj>
                </mc:Choice>
                <mc:Fallback>
                  <p:oleObj name="方程式" r:id="rId17" imgW="19044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663" y="757683"/>
                          <a:ext cx="528638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線單箭頭接點 17"/>
            <p:cNvCxnSpPr>
              <a:stCxn id="9" idx="6"/>
            </p:cNvCxnSpPr>
            <p:nvPr/>
          </p:nvCxnSpPr>
          <p:spPr>
            <a:xfrm>
              <a:off x="8086708" y="976769"/>
              <a:ext cx="8632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6712011" y="998547"/>
              <a:ext cx="6183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1"/>
            </p:cNvCxnSpPr>
            <p:nvPr/>
          </p:nvCxnSpPr>
          <p:spPr>
            <a:xfrm>
              <a:off x="5389072" y="393260"/>
              <a:ext cx="790925" cy="597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2" idx="1"/>
            </p:cNvCxnSpPr>
            <p:nvPr/>
          </p:nvCxnSpPr>
          <p:spPr>
            <a:xfrm flipV="1">
              <a:off x="5383680" y="991048"/>
              <a:ext cx="796317" cy="653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594032"/>
                </p:ext>
              </p:extLst>
            </p:nvPr>
          </p:nvGraphicFramePr>
          <p:xfrm>
            <a:off x="4982583" y="25634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5" name="方程式" r:id="rId19" imgW="152280" imgH="215640" progId="Equation.3">
                    <p:embed/>
                  </p:oleObj>
                </mc:Choice>
                <mc:Fallback>
                  <p:oleObj name="方程式" r:id="rId19" imgW="152280" imgH="215640" progId="Equation.3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83" y="25634"/>
                          <a:ext cx="4254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362699"/>
                </p:ext>
              </p:extLst>
            </p:nvPr>
          </p:nvGraphicFramePr>
          <p:xfrm>
            <a:off x="4950833" y="128283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6" name="方程式" r:id="rId20" imgW="164880" imgH="215640" progId="Equation.3">
                    <p:embed/>
                  </p:oleObj>
                </mc:Choice>
                <mc:Fallback>
                  <p:oleObj name="方程式" r:id="rId20" imgW="164880" imgH="215640" progId="Equation.3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833" y="1282830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手繪多邊形 4"/>
            <p:cNvSpPr/>
            <p:nvPr/>
          </p:nvSpPr>
          <p:spPr>
            <a:xfrm>
              <a:off x="7409391" y="786616"/>
              <a:ext cx="534578" cy="385762"/>
            </a:xfrm>
            <a:custGeom>
              <a:avLst/>
              <a:gdLst>
                <a:gd name="connsiteX0" fmla="*/ 0 w 638175"/>
                <a:gd name="connsiteY0" fmla="*/ 409575 h 415258"/>
                <a:gd name="connsiteX1" fmla="*/ 304800 w 638175"/>
                <a:gd name="connsiteY1" fmla="*/ 371475 h 415258"/>
                <a:gd name="connsiteX2" fmla="*/ 409575 w 638175"/>
                <a:gd name="connsiteY2" fmla="*/ 85725 h 415258"/>
                <a:gd name="connsiteX3" fmla="*/ 638175 w 638175"/>
                <a:gd name="connsiteY3" fmla="*/ 0 h 4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415258">
                  <a:moveTo>
                    <a:pt x="0" y="409575"/>
                  </a:moveTo>
                  <a:cubicBezTo>
                    <a:pt x="118269" y="417512"/>
                    <a:pt x="236538" y="425450"/>
                    <a:pt x="304800" y="371475"/>
                  </a:cubicBezTo>
                  <a:cubicBezTo>
                    <a:pt x="373062" y="317500"/>
                    <a:pt x="354013" y="147637"/>
                    <a:pt x="409575" y="85725"/>
                  </a:cubicBezTo>
                  <a:cubicBezTo>
                    <a:pt x="465138" y="23812"/>
                    <a:pt x="551656" y="11906"/>
                    <a:pt x="638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095909"/>
                </p:ext>
              </p:extLst>
            </p:nvPr>
          </p:nvGraphicFramePr>
          <p:xfrm>
            <a:off x="6256991" y="1528705"/>
            <a:ext cx="35242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7" name="方程式" r:id="rId21" imgW="126720" imgH="177480" progId="Equation.3">
                    <p:embed/>
                  </p:oleObj>
                </mc:Choice>
                <mc:Fallback>
                  <p:oleObj name="方程式" r:id="rId21" imgW="126720" imgH="177480" progId="Equation.3">
                    <p:embed/>
                    <p:pic>
                      <p:nvPicPr>
                        <p:cNvPr id="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91" y="1528705"/>
                          <a:ext cx="352425" cy="4905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線單箭頭接點 36"/>
            <p:cNvCxnSpPr/>
            <p:nvPr/>
          </p:nvCxnSpPr>
          <p:spPr>
            <a:xfrm flipV="1">
              <a:off x="6440156" y="1251207"/>
              <a:ext cx="0" cy="292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45915"/>
              </p:ext>
            </p:extLst>
          </p:nvPr>
        </p:nvGraphicFramePr>
        <p:xfrm>
          <a:off x="4828110" y="1849664"/>
          <a:ext cx="27590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8" name="方程式" r:id="rId23" imgW="1104840" imgH="457200" progId="Equation.3">
                  <p:embed/>
                </p:oleObj>
              </mc:Choice>
              <mc:Fallback>
                <p:oleObj name="方程式" r:id="rId23" imgW="1104840" imgH="4572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0" y="1849664"/>
                        <a:ext cx="2759075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034"/>
              </p:ext>
            </p:extLst>
          </p:nvPr>
        </p:nvGraphicFramePr>
        <p:xfrm>
          <a:off x="1646158" y="1433142"/>
          <a:ext cx="29987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9" name="方程式" r:id="rId25" imgW="1168200" imgH="215640" progId="Equation.3">
                  <p:embed/>
                </p:oleObj>
              </mc:Choice>
              <mc:Fallback>
                <p:oleObj name="方程式" r:id="rId25" imgW="1168200" imgH="2156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158" y="1433142"/>
                        <a:ext cx="2998787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19812" y="4269447"/>
            <a:ext cx="7840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439788" y="5475378"/>
            <a:ext cx="824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58400" y="4276285"/>
            <a:ext cx="8061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09495" y="5475379"/>
            <a:ext cx="79435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13749" y="3341268"/>
            <a:ext cx="1799772" cy="5946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Can we?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blipFill>
                <a:blip r:embed="rId27"/>
                <a:stretch>
                  <a:fillRect l="-9827" r="-1040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blipFill>
                <a:blip r:embed="rId28"/>
                <a:stretch>
                  <a:fillRect l="-9827" r="-1040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cxnSpLocks/>
          </p:cNvCxnSpPr>
          <p:nvPr/>
        </p:nvCxnSpPr>
        <p:spPr>
          <a:xfrm flipH="1">
            <a:off x="5922212" y="4370281"/>
            <a:ext cx="2662544" cy="201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40" grpId="0" animBg="1"/>
      <p:bldP spid="41" grpId="0" animBg="1"/>
      <p:bldP spid="7" grpId="0" animBg="1"/>
      <p:bldP spid="8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Feature transformation</a:t>
            </a:r>
            <a:endParaRPr lang="zh-TW" altLang="en-US" b="1" i="1" u="sng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62532" y="3454567"/>
            <a:ext cx="3561818" cy="3206261"/>
            <a:chOff x="4962612" y="3516210"/>
            <a:chExt cx="3561818" cy="3206261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8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9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96756" y="5294215"/>
                <a:ext cx="4636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6" y="5294215"/>
                <a:ext cx="463652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46906" y="4049880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6" y="4049880"/>
                <a:ext cx="463652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96756" y="4072521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6" y="4072521"/>
                <a:ext cx="463652" cy="613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46906" y="5296587"/>
                <a:ext cx="4636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6" y="5296587"/>
                <a:ext cx="463652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2691" y="2867522"/>
                <a:ext cx="5968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1" y="2867522"/>
                <a:ext cx="596830" cy="6149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804291" y="2800676"/>
                <a:ext cx="605294" cy="749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91" y="2800676"/>
                <a:ext cx="605294" cy="7493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向右 18"/>
          <p:cNvSpPr/>
          <p:nvPr/>
        </p:nvSpPr>
        <p:spPr>
          <a:xfrm>
            <a:off x="1533971" y="3101661"/>
            <a:ext cx="3225870" cy="19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680270" y="1549857"/>
                <a:ext cx="2348224" cy="12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270" y="1549857"/>
                <a:ext cx="2348224" cy="1229247"/>
              </a:xfrm>
              <a:prstGeom prst="rect">
                <a:avLst/>
              </a:prstGeom>
              <a:blipFill>
                <a:blip r:embed="rId15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565808" y="5323351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8" y="5323351"/>
                <a:ext cx="463652" cy="6134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8109326" y="6066922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6066922"/>
                <a:ext cx="494548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688951" y="3685972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51" y="3685972"/>
                <a:ext cx="49454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4997444" y="6004257"/>
            <a:ext cx="335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5300081" y="3783636"/>
            <a:ext cx="0" cy="266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206537" y="4099572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651188" y="5194394"/>
                <a:ext cx="674224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88" y="5194394"/>
                <a:ext cx="674224" cy="7076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7376586" y="5900415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16760" y="5212407"/>
            <a:ext cx="189016" cy="189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>
            <a:off x="5125656" y="4264672"/>
            <a:ext cx="2343532" cy="1938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51524" y="3007788"/>
            <a:ext cx="2587253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always easy ….. domain knowledge can be helpful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65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5" grpId="0"/>
      <p:bldP spid="28" grpId="0"/>
      <p:bldP spid="29" grpId="0" animBg="1"/>
      <p:bldP spid="30" grpId="0" animBg="1"/>
      <p:bldP spid="38" grpId="0" animBg="1"/>
      <p:bldP spid="40" grpId="0"/>
      <p:bldP spid="41" grpId="0" animBg="1"/>
      <p:bldP spid="42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單箭頭接點 59"/>
          <p:cNvCxnSpPr/>
          <p:nvPr/>
        </p:nvCxnSpPr>
        <p:spPr>
          <a:xfrm>
            <a:off x="3979612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Cascading logistic regression models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6569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995441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49" y="2914071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270022" y="3054582"/>
            <a:ext cx="520319" cy="520319"/>
            <a:chOff x="3342651" y="3507082"/>
            <a:chExt cx="520319" cy="520319"/>
          </a:xfrm>
        </p:grpSpPr>
        <p:sp>
          <p:nvSpPr>
            <p:cNvPr id="10" name="矩形 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5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15822"/>
              </p:ext>
            </p:extLst>
          </p:nvPr>
        </p:nvGraphicFramePr>
        <p:xfrm>
          <a:off x="2899726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6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6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2802036" y="3322241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0" idx="1"/>
          </p:cNvCxnSpPr>
          <p:nvPr/>
        </p:nvCxnSpPr>
        <p:spPr>
          <a:xfrm flipV="1">
            <a:off x="1039883" y="3314742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485168" y="4601369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334744" y="4737035"/>
            <a:ext cx="520319" cy="520319"/>
            <a:chOff x="3342651" y="3507082"/>
            <a:chExt cx="520319" cy="520319"/>
          </a:xfrm>
        </p:grpSpPr>
        <p:sp>
          <p:nvSpPr>
            <p:cNvPr id="18" name="矩形 1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7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2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14423"/>
              </p:ext>
            </p:extLst>
          </p:nvPr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8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2866819" y="5020530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5" idx="3"/>
            <a:endCxn id="18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1"/>
          </p:cNvCxnSpPr>
          <p:nvPr/>
        </p:nvCxnSpPr>
        <p:spPr>
          <a:xfrm>
            <a:off x="1039883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28557"/>
              </p:ext>
            </p:extLst>
          </p:nvPr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9" name="方程式" r:id="rId10" imgW="152280" imgH="215640" progId="Equation.3">
                  <p:embed/>
                </p:oleObj>
              </mc:Choice>
              <mc:Fallback>
                <p:oleObj name="方程式" r:id="rId10" imgW="152280" imgH="21564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06018"/>
              </p:ext>
            </p:extLst>
          </p:nvPr>
        </p:nvGraphicFramePr>
        <p:xfrm>
          <a:off x="624762" y="4723585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0" name="方程式" r:id="rId12" imgW="164880" imgH="215640" progId="Equation.3">
                  <p:embed/>
                </p:oleObj>
              </mc:Choice>
              <mc:Fallback>
                <p:oleObj name="方程式" r:id="rId12" imgW="164880" imgH="2156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5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橢圓 25"/>
          <p:cNvSpPr/>
          <p:nvPr/>
        </p:nvSpPr>
        <p:spPr>
          <a:xfrm>
            <a:off x="7051585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33480"/>
              </p:ext>
            </p:extLst>
          </p:nvPr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1" name="方程式" r:id="rId14" imgW="139680" imgH="164880" progId="Equation.3">
                  <p:embed/>
                </p:oleObj>
              </mc:Choice>
              <mc:Fallback>
                <p:oleObj name="方程式" r:id="rId14" imgW="139680" imgH="16488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5917657" y="3860197"/>
            <a:ext cx="520319" cy="520320"/>
            <a:chOff x="3342651" y="3507082"/>
            <a:chExt cx="520319" cy="520319"/>
          </a:xfrm>
        </p:grpSpPr>
        <p:sp>
          <p:nvSpPr>
            <p:cNvPr id="29" name="矩形 2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22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18489"/>
              </p:ext>
            </p:extLst>
          </p:nvPr>
        </p:nvGraphicFramePr>
        <p:xfrm>
          <a:off x="6582632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23" name="方程式" r:id="rId17" imgW="126720" imgH="126720" progId="Equation.3">
                  <p:embed/>
                </p:oleObj>
              </mc:Choice>
              <mc:Fallback>
                <p:oleObj name="方程式" r:id="rId17" imgW="126720" imgH="126720" progId="Equation.3">
                  <p:embed/>
                  <p:pic>
                    <p:nvPicPr>
                      <p:cNvPr id="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2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449671" y="4127857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4" idx="3"/>
            <a:endCxn id="29" idx="1"/>
          </p:cNvCxnSpPr>
          <p:nvPr/>
        </p:nvCxnSpPr>
        <p:spPr>
          <a:xfrm>
            <a:off x="5233797" y="3311922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>
            <a:stCxn id="55" idx="3"/>
            <a:endCxn id="29" idx="1"/>
          </p:cNvCxnSpPr>
          <p:nvPr/>
        </p:nvCxnSpPr>
        <p:spPr>
          <a:xfrm flipV="1">
            <a:off x="5218336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555289" y="6446703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(ignore bias in this figure)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226618" y="2766955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416903" y="2766955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121513" y="5574727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86523" y="5570864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6" grpId="0" animBg="1"/>
      <p:bldP spid="38" grpId="0" animBg="1"/>
      <p:bldP spid="39" grpId="0" animBg="1"/>
      <p:bldP spid="49" grpId="0" animBg="1"/>
      <p:bldP spid="54" grpId="0" animBg="1"/>
      <p:bldP spid="55" grpId="0" animBg="1"/>
      <p:bldP spid="64" grpId="0" animBg="1"/>
      <p:bldP spid="65" grpId="0" animBg="1"/>
      <p:bldP spid="66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ttp://bio1152.nicerweb.com/Locked/media/ch48/48_05Neuron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12" y="187152"/>
            <a:ext cx="3171317" cy="2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群組 46"/>
          <p:cNvGrpSpPr/>
          <p:nvPr/>
        </p:nvGrpSpPr>
        <p:grpSpPr>
          <a:xfrm>
            <a:off x="6401426" y="261180"/>
            <a:ext cx="2576201" cy="1363544"/>
            <a:chOff x="3202412" y="1600580"/>
            <a:chExt cx="3275013" cy="1486948"/>
          </a:xfrm>
        </p:grpSpPr>
        <p:pic>
          <p:nvPicPr>
            <p:cNvPr id="48" name="Picture 4" descr="http://cdn.zmescience.com/wp-content/uploads/2011/07/neural_network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 48"/>
            <p:cNvSpPr/>
            <p:nvPr/>
          </p:nvSpPr>
          <p:spPr>
            <a:xfrm>
              <a:off x="3202412" y="2732294"/>
              <a:ext cx="32750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Deep Learning!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79612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6569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995441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49" y="2914071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270022" y="3054582"/>
            <a:ext cx="520319" cy="520319"/>
            <a:chOff x="3342651" y="3507082"/>
            <a:chExt cx="520319" cy="520319"/>
          </a:xfrm>
        </p:grpSpPr>
        <p:sp>
          <p:nvSpPr>
            <p:cNvPr id="9" name="矩形 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0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37246"/>
              </p:ext>
            </p:extLst>
          </p:nvPr>
        </p:nvGraphicFramePr>
        <p:xfrm>
          <a:off x="2899726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1"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6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2802036" y="3322241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1"/>
          </p:cNvCxnSpPr>
          <p:nvPr/>
        </p:nvCxnSpPr>
        <p:spPr>
          <a:xfrm flipV="1">
            <a:off x="1039883" y="3314742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85168" y="4601369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34744" y="4737035"/>
            <a:ext cx="520319" cy="520319"/>
            <a:chOff x="3342651" y="3507082"/>
            <a:chExt cx="520319" cy="520319"/>
          </a:xfrm>
        </p:grpSpPr>
        <p:sp>
          <p:nvSpPr>
            <p:cNvPr id="17" name="矩形 1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2" name="方程式" r:id="rId9" imgW="139680" imgH="139680" progId="Equation.3">
                    <p:embed/>
                  </p:oleObj>
                </mc:Choice>
                <mc:Fallback>
                  <p:oleObj name="方程式" r:id="rId9" imgW="139680" imgH="13968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59987"/>
              </p:ext>
            </p:extLst>
          </p:nvPr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3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/>
          <p:cNvCxnSpPr/>
          <p:nvPr/>
        </p:nvCxnSpPr>
        <p:spPr>
          <a:xfrm flipV="1">
            <a:off x="2866819" y="5020530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4" idx="3"/>
            <a:endCxn id="17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1039883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37161"/>
              </p:ext>
            </p:extLst>
          </p:nvPr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4" name="方程式" r:id="rId12" imgW="152280" imgH="215640" progId="Equation.3">
                  <p:embed/>
                </p:oleObj>
              </mc:Choice>
              <mc:Fallback>
                <p:oleObj name="方程式" r:id="rId12" imgW="152280" imgH="2156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50"/>
              </p:ext>
            </p:extLst>
          </p:nvPr>
        </p:nvGraphicFramePr>
        <p:xfrm>
          <a:off x="624762" y="4723585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5" name="方程式" r:id="rId14" imgW="164880" imgH="215640" progId="Equation.3">
                  <p:embed/>
                </p:oleObj>
              </mc:Choice>
              <mc:Fallback>
                <p:oleObj name="方程式" r:id="rId14" imgW="16488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5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橢圓 24"/>
          <p:cNvSpPr/>
          <p:nvPr/>
        </p:nvSpPr>
        <p:spPr>
          <a:xfrm>
            <a:off x="7051585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52373"/>
              </p:ext>
            </p:extLst>
          </p:nvPr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6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5917657" y="3860197"/>
            <a:ext cx="520319" cy="520320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7" name="方程式" r:id="rId18" imgW="139680" imgH="139680" progId="Equation.3">
                    <p:embed/>
                  </p:oleObj>
                </mc:Choice>
                <mc:Fallback>
                  <p:oleObj name="方程式" r:id="rId18" imgW="139680" imgH="13968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79637"/>
              </p:ext>
            </p:extLst>
          </p:nvPr>
        </p:nvGraphicFramePr>
        <p:xfrm>
          <a:off x="6582632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8" name="方程式" r:id="rId19" imgW="126720" imgH="126720" progId="Equation.3">
                  <p:embed/>
                </p:oleObj>
              </mc:Choice>
              <mc:Fallback>
                <p:oleObj name="方程式" r:id="rId19" imgW="126720" imgH="12672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2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6449671" y="4127857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7" idx="3"/>
            <a:endCxn id="28" idx="1"/>
          </p:cNvCxnSpPr>
          <p:nvPr/>
        </p:nvCxnSpPr>
        <p:spPr>
          <a:xfrm>
            <a:off x="5233797" y="3311922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8" idx="3"/>
            <a:endCxn id="28" idx="1"/>
          </p:cNvCxnSpPr>
          <p:nvPr/>
        </p:nvCxnSpPr>
        <p:spPr>
          <a:xfrm flipV="1">
            <a:off x="5218336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226618" y="2766955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416903" y="2766955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121513" y="5574727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86523" y="5570864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029510" y="2940799"/>
            <a:ext cx="161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322001" y="6048519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6936100" y="3359888"/>
            <a:ext cx="437651" cy="59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4530" y="1608447"/>
            <a:ext cx="431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All the parameters of the logistic regressions are jointly learned.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>
                <a:blip r:embed="rId4"/>
                <a:stretch>
                  <a:fillRect l="-1695" r="-305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  <a:blipFill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025522" y="4313420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415777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4" name="方程式" r:id="rId7" imgW="317160" imgH="215640" progId="Equation.3">
                    <p:embed/>
                  </p:oleObj>
                </mc:Choice>
                <mc:Fallback>
                  <p:oleObj name="方程式" r:id="rId7" imgW="31716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433840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5" name="方程式" r:id="rId9" imgW="126720" imgH="126720" progId="Equation.3">
                    <p:embed/>
                  </p:oleObj>
                </mc:Choice>
                <mc:Fallback>
                  <p:oleObj name="方程式" r:id="rId9" imgW="126720" imgH="12672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905896" y="1651221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set: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58586" y="1667133"/>
            <a:ext cx="387023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Including all different w and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1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2</a:t>
            </a:r>
            <a:endParaRPr lang="zh-TW" altLang="en-US" sz="2800" dirty="0"/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080592" y="2393923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41380" y="2514188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2841380" y="3356227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939523" y="251418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939522" y="3356226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2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4.3</a:t>
            </a:r>
          </a:p>
        </p:txBody>
      </p:sp>
    </p:spTree>
    <p:extLst>
      <p:ext uri="{BB962C8B-B14F-4D97-AF65-F5344CB8AC3E}">
        <p14:creationId xmlns:p14="http://schemas.microsoft.com/office/powerpoint/2010/main" val="3252347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45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91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Step 1. Function Set (Model)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Step 2. Goodness of a function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Step 3. Find the best function: gradient descent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49800" y="2336702"/>
            <a:ext cx="4648645" cy="923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92395" y="235391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95" y="2353910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799480" y="2635368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49801" y="2336703"/>
                <a:ext cx="4648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y =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01" y="2336703"/>
                <a:ext cx="4648645" cy="461665"/>
              </a:xfrm>
              <a:prstGeom prst="rect">
                <a:avLst/>
              </a:prstGeom>
              <a:blipFill>
                <a:blip r:embed="rId4"/>
                <a:stretch>
                  <a:fillRect l="-1966" t="-10526" r="-104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125205" y="2798368"/>
            <a:ext cx="3873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y = class 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34100" y="3523507"/>
                <a:ext cx="3110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0" y="3523507"/>
                <a:ext cx="3110082" cy="369332"/>
              </a:xfrm>
              <a:prstGeom prst="rect">
                <a:avLst/>
              </a:prstGeom>
              <a:blipFill>
                <a:blip r:embed="rId5"/>
                <a:stretch>
                  <a:fillRect l="-196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023076" y="3910025"/>
                <a:ext cx="5040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 and b are related to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76" y="3910025"/>
                <a:ext cx="5040577" cy="461665"/>
              </a:xfrm>
              <a:prstGeom prst="rect">
                <a:avLst/>
              </a:prstGeom>
              <a:blipFill>
                <a:blip r:embed="rId6"/>
                <a:stretch>
                  <a:fillRect l="-193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91704" y="5011152"/>
                <a:ext cx="349159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4" y="5011152"/>
                <a:ext cx="3491597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/>
          <p:cNvSpPr/>
          <p:nvPr/>
        </p:nvSpPr>
        <p:spPr>
          <a:xfrm>
            <a:off x="4510948" y="5243306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061825" y="5011151"/>
                <a:ext cx="349159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25" y="5011151"/>
                <a:ext cx="3491597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/>
          <p:cNvGrpSpPr/>
          <p:nvPr/>
        </p:nvGrpSpPr>
        <p:grpSpPr>
          <a:xfrm>
            <a:off x="4725912" y="200540"/>
            <a:ext cx="3789438" cy="1467240"/>
            <a:chOff x="4725912" y="200540"/>
            <a:chExt cx="3789438" cy="1467240"/>
          </a:xfrm>
        </p:grpSpPr>
        <p:grpSp>
          <p:nvGrpSpPr>
            <p:cNvPr id="20" name="群組 19"/>
            <p:cNvGrpSpPr/>
            <p:nvPr/>
          </p:nvGrpSpPr>
          <p:grpSpPr>
            <a:xfrm>
              <a:off x="4959917" y="263179"/>
              <a:ext cx="2760778" cy="845607"/>
              <a:chOff x="-346077" y="3525431"/>
              <a:chExt cx="2760778" cy="8456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-346077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6077" y="3537241"/>
                    <a:ext cx="38523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472431" y="352543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31" y="3525431"/>
                    <a:ext cx="39183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938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242379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379" y="3537241"/>
                    <a:ext cx="39183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32810" y="3710097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2810" y="3710097"/>
                    <a:ext cx="58189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-344902" y="4001706"/>
                    <a:ext cx="3914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3914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8462" t="-18333" r="-476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矩形 20"/>
            <p:cNvSpPr/>
            <p:nvPr/>
          </p:nvSpPr>
          <p:spPr>
            <a:xfrm>
              <a:off x="4725912" y="200540"/>
              <a:ext cx="3789438" cy="100531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775492" y="743939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492" y="743939"/>
                  <a:ext cx="39805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8182" t="-16393" r="-4697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6555760" y="732365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760" y="732365"/>
                  <a:ext cx="39805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8182" t="-16393" r="-4697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165998" y="1298448"/>
                  <a:ext cx="28103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1,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98" y="1298448"/>
                  <a:ext cx="2810385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169" t="-16393" r="-2386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7929081" y="258732"/>
                  <a:ext cx="411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081" y="258732"/>
                  <a:ext cx="41171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448" r="-29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7936468" y="716108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468" y="716108"/>
                  <a:ext cx="39805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1538" t="-16393" r="-4461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箭號: 向右 35"/>
          <p:cNvSpPr/>
          <p:nvPr/>
        </p:nvSpPr>
        <p:spPr>
          <a:xfrm>
            <a:off x="7089300" y="2624306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775369" y="233477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69" y="2334776"/>
                <a:ext cx="28828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22522" y="2804081"/>
            <a:ext cx="122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307933" y="2825504"/>
            <a:ext cx="122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8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1" grpId="0"/>
      <p:bldP spid="10" grpId="0"/>
      <p:bldP spid="12" grpId="0"/>
      <p:bldP spid="13" grpId="0"/>
      <p:bldP spid="14" grpId="0" animBg="1"/>
      <p:bldP spid="15" grpId="0"/>
      <p:bldP spid="36" grpId="0" animBg="1"/>
      <p:bldP spid="37" grpId="0"/>
      <p:bldP spid="4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13" y="1895279"/>
            <a:ext cx="7121129" cy="4620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74317" y="1968659"/>
                <a:ext cx="3505447" cy="8962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7" y="1968659"/>
                <a:ext cx="3505447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275021" y="5675199"/>
                <a:ext cx="74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21" y="5675199"/>
                <a:ext cx="744498" cy="369332"/>
              </a:xfrm>
              <a:prstGeom prst="rect">
                <a:avLst/>
              </a:prstGeom>
              <a:blipFill>
                <a:blip r:embed="rId5"/>
                <a:stretch>
                  <a:fillRect l="-9756" t="-18033" r="-81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cxnSpLocks/>
          </p:cNvCxnSpPr>
          <p:nvPr/>
        </p:nvCxnSpPr>
        <p:spPr>
          <a:xfrm>
            <a:off x="1022613" y="4223727"/>
            <a:ext cx="35605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cxnSpLocks/>
          </p:cNvCxnSpPr>
          <p:nvPr/>
        </p:nvCxnSpPr>
        <p:spPr>
          <a:xfrm>
            <a:off x="4558976" y="5443106"/>
            <a:ext cx="35847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74317" y="3705774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0706" y="1489216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54696" y="1968658"/>
                <a:ext cx="3250313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96" y="1968658"/>
                <a:ext cx="325031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4795716" y="1515884"/>
            <a:ext cx="221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Approximation:</a:t>
            </a:r>
            <a:endParaRPr lang="zh-TW" altLang="en-US" sz="2400" dirty="0"/>
          </a:p>
        </p:txBody>
      </p:sp>
      <p:sp>
        <p:nvSpPr>
          <p:cNvPr id="26" name="箭號: 向右 25"/>
          <p:cNvSpPr/>
          <p:nvPr/>
        </p:nvSpPr>
        <p:spPr>
          <a:xfrm>
            <a:off x="4435396" y="2148597"/>
            <a:ext cx="720640" cy="58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53321" y="3723359"/>
                <a:ext cx="222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21" y="3723359"/>
                <a:ext cx="2226443" cy="461665"/>
              </a:xfrm>
              <a:prstGeom prst="rect">
                <a:avLst/>
              </a:prstGeom>
              <a:blipFill>
                <a:blip r:embed="rId7"/>
                <a:stretch>
                  <a:fillRect t="-3947" r="-219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4558976" y="161459"/>
            <a:ext cx="4313835" cy="1127153"/>
            <a:chOff x="4727810" y="-143026"/>
            <a:chExt cx="4313835" cy="11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727811" y="202491"/>
                  <a:ext cx="1544974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811" y="202491"/>
                  <a:ext cx="1544974" cy="4498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961755" y="-141152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55" y="-141152"/>
                  <a:ext cx="53572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8008035" y="-87324"/>
              <a:ext cx="9973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 1</a:t>
              </a:r>
              <a:endParaRPr lang="zh-TW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008034" y="427511"/>
              <a:ext cx="9973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 2</a:t>
              </a:r>
              <a:endParaRPr lang="zh-TW" altLang="en-US" sz="2400" dirty="0"/>
            </a:p>
          </p:txBody>
        </p:sp>
        <p:sp>
          <p:nvSpPr>
            <p:cNvPr id="34" name="左大括弧 33"/>
            <p:cNvSpPr/>
            <p:nvPr/>
          </p:nvSpPr>
          <p:spPr>
            <a:xfrm>
              <a:off x="6380748" y="-9512"/>
              <a:ext cx="228242" cy="913036"/>
            </a:xfrm>
            <a:prstGeom prst="leftBrace">
              <a:avLst>
                <a:gd name="adj1" fmla="val 25208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27810" y="-143026"/>
              <a:ext cx="4313835" cy="112715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39110" y="-74087"/>
              <a:ext cx="397901" cy="4408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50786" y="462651"/>
              <a:ext cx="397901" cy="405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443855" y="-74265"/>
              <a:ext cx="358318" cy="4208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443856" y="453522"/>
              <a:ext cx="358318" cy="440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6961755" y="41552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55" y="415528"/>
                  <a:ext cx="535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/>
          <p:cNvSpPr/>
          <p:nvPr/>
        </p:nvSpPr>
        <p:spPr>
          <a:xfrm>
            <a:off x="7851899" y="262978"/>
            <a:ext cx="940277" cy="384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+1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844126" y="801696"/>
            <a:ext cx="940277" cy="384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46488" y="2992127"/>
                <a:ext cx="2258521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upper bound of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88" y="2992127"/>
                <a:ext cx="2258521" cy="830997"/>
              </a:xfrm>
              <a:prstGeom prst="rect">
                <a:avLst/>
              </a:prstGeom>
              <a:blipFill>
                <a:blip r:embed="rId11"/>
                <a:stretch>
                  <a:fillRect l="-4313" t="-5839" r="-593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715968" y="2841164"/>
            <a:ext cx="90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 or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/>
      <p:bldP spid="24" grpId="0"/>
      <p:bldP spid="4" grpId="0" animBg="1"/>
      <p:bldP spid="25" grpId="0"/>
      <p:bldP spid="26" grpId="0" animBg="1"/>
      <p:bldP spid="28" grpId="0"/>
      <p:bldP spid="6" grpId="0" animBg="1"/>
      <p:bldP spid="41" grpId="0" animBg="1"/>
      <p:bldP spid="47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22473" y="307376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: cross entropy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73" y="307376"/>
                <a:ext cx="3625289" cy="461665"/>
              </a:xfrm>
              <a:prstGeom prst="rect">
                <a:avLst/>
              </a:prstGeom>
              <a:blipFill>
                <a:blip r:embed="rId2"/>
                <a:stretch>
                  <a:fillRect l="-504" t="-10526" r="-1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44097" y="1032628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7" y="1032628"/>
                <a:ext cx="1030795" cy="461665"/>
              </a:xfrm>
              <a:prstGeom prst="rect">
                <a:avLst/>
              </a:prstGeom>
              <a:blipFill>
                <a:blip r:embed="rId3"/>
                <a:stretch>
                  <a:fillRect l="-177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81627" y="1049511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7" y="1049511"/>
                <a:ext cx="1401922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81627" y="1482081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7" y="1482081"/>
                <a:ext cx="1401922" cy="461665"/>
              </a:xfrm>
              <a:prstGeom prst="rect">
                <a:avLst/>
              </a:prstGeom>
              <a:blipFill>
                <a:blip r:embed="rId5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878398" y="1046261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80974" y="1156485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895829" y="1573503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90738" y="1481933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38" y="1481933"/>
                <a:ext cx="1566775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>
            <a:off x="5845693" y="1044875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5118" y="1200923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48288" y="142045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14423" y="1061768"/>
            <a:ext cx="115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</a:t>
            </a:r>
          </a:p>
          <a:p>
            <a:pPr algn="ctr"/>
            <a:r>
              <a:rPr lang="en-US" altLang="zh-TW" sz="2400" dirty="0"/>
              <a:t>Truth</a:t>
            </a:r>
            <a:endParaRPr lang="zh-TW" altLang="en-US" sz="2400" dirty="0"/>
          </a:p>
        </p:txBody>
      </p:sp>
      <p:sp>
        <p:nvSpPr>
          <p:cNvPr id="12" name="箭號: 左-右雙向 11"/>
          <p:cNvSpPr/>
          <p:nvPr/>
        </p:nvSpPr>
        <p:spPr>
          <a:xfrm>
            <a:off x="4143367" y="1126904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902435" y="1339547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8817" y="2378792"/>
                <a:ext cx="1655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7" y="2378792"/>
                <a:ext cx="1655197" cy="461665"/>
              </a:xfrm>
              <a:prstGeom prst="rect">
                <a:avLst/>
              </a:prstGeom>
              <a:blipFill>
                <a:blip r:embed="rId7"/>
                <a:stretch>
                  <a:fillRect l="-5515" t="-10526" r="-477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65505" y="2927558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5" y="2927558"/>
                <a:ext cx="3625289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8817" y="4112633"/>
                <a:ext cx="1655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7" y="4112633"/>
                <a:ext cx="1655197" cy="461665"/>
              </a:xfrm>
              <a:prstGeom prst="rect">
                <a:avLst/>
              </a:prstGeom>
              <a:blipFill>
                <a:blip r:embed="rId9"/>
                <a:stretch>
                  <a:fillRect l="-5515" t="-10667" r="-477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745574" y="4630548"/>
                <a:ext cx="449735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4" y="4630548"/>
                <a:ext cx="4497355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972826" y="2927558"/>
                <a:ext cx="2170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826" y="2927558"/>
                <a:ext cx="217002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26100" y="2685421"/>
                <a:ext cx="2688262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00" y="2685421"/>
                <a:ext cx="2688262" cy="848437"/>
              </a:xfrm>
              <a:prstGeom prst="rect">
                <a:avLst/>
              </a:prstGeom>
              <a:blipFill>
                <a:blip r:embed="rId12"/>
                <a:stretch>
                  <a:fillRect r="-27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72261" y="3550864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61" y="3550864"/>
                <a:ext cx="3737877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928835" y="3557413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35" y="3557413"/>
                <a:ext cx="3737877" cy="5091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5193" y="5363853"/>
                <a:ext cx="27852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3" y="5363853"/>
                <a:ext cx="2785274" cy="5091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363985" y="5133673"/>
                <a:ext cx="2785274" cy="87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85" y="5133673"/>
                <a:ext cx="2785274" cy="871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115126" y="5134253"/>
                <a:ext cx="2785274" cy="87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26" y="5134253"/>
                <a:ext cx="2785274" cy="871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29289" y="6045589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9" y="6045589"/>
                <a:ext cx="3737877" cy="5091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102512" y="6045589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2" y="6045589"/>
                <a:ext cx="3737877" cy="5091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5616517" y="4049933"/>
            <a:ext cx="26335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750852" y="6554767"/>
            <a:ext cx="26335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2" grpId="0"/>
      <p:bldP spid="9" grpId="0" animBg="1"/>
      <p:bldP spid="33" grpId="0" animBg="1"/>
      <p:bldP spid="34" grpId="0"/>
      <p:bldP spid="42" grpId="0" animBg="1"/>
      <p:bldP spid="10" grpId="0"/>
      <p:bldP spid="11" grpId="0"/>
      <p:bldP spid="12" grpId="0" animBg="1"/>
      <p:bldP spid="43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87" y="2050843"/>
            <a:ext cx="5967413" cy="41698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95268" y="1376452"/>
                <a:ext cx="496446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68" y="1376452"/>
                <a:ext cx="4964465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>
            <a:cxnSpLocks/>
          </p:cNvCxnSpPr>
          <p:nvPr/>
        </p:nvCxnSpPr>
        <p:spPr>
          <a:xfrm>
            <a:off x="1589087" y="4498918"/>
            <a:ext cx="29825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cxnSpLocks/>
          </p:cNvCxnSpPr>
          <p:nvPr/>
        </p:nvCxnSpPr>
        <p:spPr>
          <a:xfrm>
            <a:off x="4571676" y="5782952"/>
            <a:ext cx="31984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0317" y="3982062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9321" y="3999647"/>
                <a:ext cx="222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21" y="3999647"/>
                <a:ext cx="2226443" cy="461665"/>
              </a:xfrm>
              <a:prstGeom prst="rect">
                <a:avLst/>
              </a:prstGeom>
              <a:blipFill>
                <a:blip r:embed="rId5"/>
                <a:stretch>
                  <a:fillRect t="-3947" r="-2466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918836" y="6095128"/>
                <a:ext cx="74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36" y="6095128"/>
                <a:ext cx="744498" cy="369332"/>
              </a:xfrm>
              <a:prstGeom prst="rect">
                <a:avLst/>
              </a:prstGeom>
              <a:blipFill>
                <a:blip r:embed="rId6"/>
                <a:stretch>
                  <a:fillRect l="-9836" t="-18333" r="-8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774185" y="4673991"/>
            <a:ext cx="177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Divided by ln2 here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794000" y="1885630"/>
            <a:ext cx="1231764" cy="76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252947" y="953787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: cross entropy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47" y="953787"/>
                <a:ext cx="3625289" cy="461665"/>
              </a:xfrm>
              <a:prstGeom prst="rect">
                <a:avLst/>
              </a:prstGeom>
              <a:blipFill>
                <a:blip r:embed="rId7"/>
                <a:stretch>
                  <a:fillRect l="-505" t="-10526" r="-151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0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13983"/>
              </p:ext>
            </p:extLst>
          </p:nvPr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6" name="方程式" r:id="rId4" imgW="914400" imgH="342720" progId="Equation.3">
                  <p:embed/>
                </p:oleObj>
              </mc:Choice>
              <mc:Fallback>
                <p:oleObj name="方程式" r:id="rId4" imgW="914400" imgH="34272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98669" y="3488664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3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029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788106" y="3499109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1964"/>
              </p:ext>
            </p:extLst>
          </p:nvPr>
        </p:nvGraphicFramePr>
        <p:xfrm>
          <a:off x="3617303" y="310163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7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3" y="3101630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50637"/>
              </p:ext>
            </p:extLst>
          </p:nvPr>
        </p:nvGraphicFramePr>
        <p:xfrm>
          <a:off x="1241805" y="2006407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8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2006407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7629"/>
              </p:ext>
            </p:extLst>
          </p:nvPr>
        </p:nvGraphicFramePr>
        <p:xfrm>
          <a:off x="1282025" y="2914881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9" name="方程式" r:id="rId10" imgW="177480" imgH="228600" progId="Equation.3">
                  <p:embed/>
                </p:oleObj>
              </mc:Choice>
              <mc:Fallback>
                <p:oleObj name="方程式" r:id="rId10" imgW="1774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1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32560"/>
              </p:ext>
            </p:extLst>
          </p:nvPr>
        </p:nvGraphicFramePr>
        <p:xfrm>
          <a:off x="1241805" y="4050873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0" name="方程式" r:id="rId12" imgW="177480" imgH="215640" progId="Equation.3">
                  <p:embed/>
                </p:oleObj>
              </mc:Choice>
              <mc:Fallback>
                <p:oleObj name="方程式" r:id="rId12" imgW="17748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3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275179" y="3468507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6" y="3489780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6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1831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90299"/>
              </p:ext>
            </p:extLst>
          </p:nvPr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1" name="方程式" r:id="rId14" imgW="177480" imgH="228600" progId="Equation.3">
                  <p:embed/>
                </p:oleObj>
              </mc:Choice>
              <mc:Fallback>
                <p:oleObj name="方程式" r:id="rId14" imgW="177480" imgH="2286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54075"/>
              </p:ext>
            </p:extLst>
          </p:nvPr>
        </p:nvGraphicFramePr>
        <p:xfrm>
          <a:off x="280775" y="3070652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2" name="方程式" r:id="rId16" imgW="177480" imgH="241200" progId="Equation.3">
                  <p:embed/>
                </p:oleObj>
              </mc:Choice>
              <mc:Fallback>
                <p:oleObj name="方程式" r:id="rId16" imgW="177480" imgH="24120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2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39430"/>
              </p:ext>
            </p:extLst>
          </p:nvPr>
        </p:nvGraphicFramePr>
        <p:xfrm>
          <a:off x="272829" y="4436609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3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9" y="4436609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5" y="3238949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4" name="方程式" r:id="rId20" imgW="139680" imgH="139680" progId="Equation.3">
                    <p:embed/>
                  </p:oleObj>
                </mc:Choice>
                <mc:Fallback>
                  <p:oleObj name="方程式" r:id="rId20" imgW="139680" imgH="13968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88421"/>
              </p:ext>
            </p:extLst>
          </p:nvPr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5" name="方程式" r:id="rId22" imgW="126720" imgH="177480" progId="Equation.3">
                  <p:embed/>
                </p:oleObj>
              </mc:Choice>
              <mc:Fallback>
                <p:oleObj name="方程式" r:id="rId22" imgW="126720" imgH="1774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55887"/>
              </p:ext>
            </p:extLst>
          </p:nvPr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6" name="方程式" r:id="rId24" imgW="317160" imgH="215640" progId="Equation.3">
                  <p:embed/>
                </p:oleObj>
              </mc:Choice>
              <mc:Fallback>
                <p:oleObj name="方程式" r:id="rId24" imgW="31716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 rot="5400000">
            <a:off x="185030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1217933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1210408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4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7" name="方程式" r:id="rId28" imgW="317160" imgH="215640" progId="Equation.3">
                      <p:embed/>
                    </p:oleObj>
                  </mc:Choice>
                  <mc:Fallback>
                    <p:oleObj name="方程式" r:id="rId28" imgW="317160" imgH="215640" progId="Equation.3">
                      <p:embed/>
                      <p:pic>
                        <p:nvPicPr>
                          <p:cNvPr id="5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8" name="方程式" r:id="rId30" imgW="126720" imgH="126720" progId="Equation.3">
                      <p:embed/>
                    </p:oleObj>
                  </mc:Choice>
                  <mc:Fallback>
                    <p:oleObj name="方程式" r:id="rId30" imgW="126720" imgH="126720" progId="Equation.3">
                      <p:embed/>
                      <p:pic>
                        <p:nvPicPr>
                          <p:cNvPr id="5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9" name="方程式" r:id="rId32" imgW="863280" imgH="393480" progId="Equation.3">
                    <p:embed/>
                  </p:oleObj>
                </mc:Choice>
                <mc:Fallback>
                  <p:oleObj name="方程式" r:id="rId32" imgW="863280" imgH="39348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3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16288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字方塊 14"/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46683" y="3854324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set of w and b, what is its probability of generating the data?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most likely w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and b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is the one with the largest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blipFill>
                <a:blip r:embed="rId13"/>
                <a:stretch>
                  <a:fillRect l="-1201" t="-10526" r="-22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the data is generated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blipFill>
                <a:blip r:embed="rId14"/>
                <a:stretch>
                  <a:fillRect l="-1127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  <a:blipFill>
                <a:blip r:embed="rId7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  <a:blipFill>
                <a:blip r:embed="rId8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966731" y="60510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blipFill>
                <a:blip r:embed="rId10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56525" y="2972310"/>
            <a:ext cx="3552192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9322" y="2966937"/>
            <a:ext cx="3820176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98599" y="3003904"/>
            <a:ext cx="64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=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92973" y="312735"/>
            <a:ext cx="3194110" cy="1177280"/>
            <a:chOff x="3543710" y="2359551"/>
            <a:chExt cx="3194110" cy="1177280"/>
          </a:xfrm>
        </p:grpSpPr>
        <p:grpSp>
          <p:nvGrpSpPr>
            <p:cNvPr id="21" name="群組 20"/>
            <p:cNvGrpSpPr/>
            <p:nvPr/>
          </p:nvGrpSpPr>
          <p:grpSpPr>
            <a:xfrm>
              <a:off x="3753769" y="2450505"/>
              <a:ext cx="2799389" cy="925359"/>
              <a:chOff x="182433" y="3469718"/>
              <a:chExt cx="2799389" cy="925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111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375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矩形 21"/>
            <p:cNvSpPr/>
            <p:nvPr/>
          </p:nvSpPr>
          <p:spPr>
            <a:xfrm>
              <a:off x="3543710" y="2359551"/>
              <a:ext cx="3194110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80841" y="312735"/>
            <a:ext cx="4682292" cy="1177280"/>
            <a:chOff x="2934982" y="2359551"/>
            <a:chExt cx="4682292" cy="1177280"/>
          </a:xfrm>
        </p:grpSpPr>
        <p:grpSp>
          <p:nvGrpSpPr>
            <p:cNvPr id="31" name="群組 30"/>
            <p:cNvGrpSpPr/>
            <p:nvPr/>
          </p:nvGrpSpPr>
          <p:grpSpPr>
            <a:xfrm>
              <a:off x="3226434" y="2518028"/>
              <a:ext cx="4235495" cy="833797"/>
              <a:chOff x="-344902" y="3537241"/>
              <a:chExt cx="4235495" cy="8337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t="-1667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375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7643" t="-16393" r="-764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矩形 31"/>
            <p:cNvSpPr/>
            <p:nvPr/>
          </p:nvSpPr>
          <p:spPr>
            <a:xfrm>
              <a:off x="2934982" y="2359551"/>
              <a:ext cx="4682292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箭號: 向右 37"/>
          <p:cNvSpPr/>
          <p:nvPr/>
        </p:nvSpPr>
        <p:spPr>
          <a:xfrm>
            <a:off x="3616543" y="543499"/>
            <a:ext cx="534838" cy="7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blipFill>
                <a:blip r:embed="rId25"/>
                <a:stretch>
                  <a:fillRect l="-7547" t="-18333" r="-69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blipFill>
                <a:blip r:embed="rId26"/>
                <a:stretch>
                  <a:fillRect l="-7547" t="-16393" r="-691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3215129" y="4525617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右 41"/>
          <p:cNvSpPr/>
          <p:nvPr/>
        </p:nvSpPr>
        <p:spPr>
          <a:xfrm>
            <a:off x="3213688" y="508501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/>
          <p:cNvSpPr/>
          <p:nvPr/>
        </p:nvSpPr>
        <p:spPr>
          <a:xfrm>
            <a:off x="3206786" y="564518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50211" y="4390980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050938" y="4935648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89766" y="4404753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89766" y="4956537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89766" y="5518566"/>
            <a:ext cx="107430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50211" y="5518565"/>
            <a:ext cx="3235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5495497" y="463604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508712" y="518736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994063" y="5749397"/>
            <a:ext cx="177020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7" grpId="0"/>
      <p:bldP spid="38" grpId="0" animBg="1"/>
      <p:bldP spid="39" grpId="0"/>
      <p:bldP spid="40" grpId="0"/>
      <p:bldP spid="41" grpId="0"/>
      <p:bldP spid="9" grpId="0" animBg="1"/>
      <p:bldP spid="42" grpId="0" animBg="1"/>
      <p:bldP spid="43" grpId="0" animBg="1"/>
      <p:bldP spid="10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565756" y="4514724"/>
            <a:ext cx="3016341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89561" y="4550977"/>
            <a:ext cx="2703085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992948" y="4485272"/>
            <a:ext cx="2653708" cy="1356818"/>
            <a:chOff x="953466" y="4770852"/>
            <a:chExt cx="2653708" cy="1356818"/>
          </a:xfrm>
        </p:grpSpPr>
        <p:sp>
          <p:nvSpPr>
            <p:cNvPr id="11" name="文字方塊 10"/>
            <p:cNvSpPr txBox="1"/>
            <p:nvPr/>
          </p:nvSpPr>
          <p:spPr>
            <a:xfrm>
              <a:off x="953466" y="4770852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p: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74" t="-16393" r="-1380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57" t="-18333" r="-1111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5499044" y="4505346"/>
            <a:ext cx="3083053" cy="1336744"/>
            <a:chOff x="4999577" y="4592430"/>
            <a:chExt cx="3083053" cy="1336744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99577" y="4592430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q: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78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左-右雙向 45"/>
          <p:cNvSpPr/>
          <p:nvPr/>
        </p:nvSpPr>
        <p:spPr>
          <a:xfrm>
            <a:off x="3692646" y="4789715"/>
            <a:ext cx="1806398" cy="4064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013716" y="5018478"/>
            <a:ext cx="11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cross entropy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6" grpId="0"/>
      <p:bldP spid="7" grpId="0"/>
      <p:bldP spid="10" grpId="0"/>
      <p:bldP spid="43" grpId="0"/>
      <p:bldP spid="46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  <a:blipFill>
                <a:blip r:embed="rId7"/>
                <a:stretch>
                  <a:fillRect l="-1183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4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18" y="5059758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12873" y="5476776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4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2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59509" y="491868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Ground Truth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blipFill>
                <a:blip r:embed="rId9"/>
                <a:stretch>
                  <a:fillRect t="-5839" b="-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39" y="5126229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795307" y="5403384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4835" y="4667376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00971" y="5280964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1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/>
      <p:bldP spid="30" grpId="0" animBg="1"/>
      <p:bldP spid="31" grpId="0"/>
      <p:bldP spid="32" grpId="0"/>
      <p:bldP spid="33" grpId="0" animBg="1"/>
      <p:bldP spid="34" grpId="0"/>
      <p:bldP spid="8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3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7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blipFill>
                <a:blip r:embed="rId8"/>
                <a:stretch>
                  <a:fillRect l="-10909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blipFill>
                <a:blip r:embed="rId9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  <a:blipFill>
                <a:blip r:embed="rId10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366309" y="5439006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3771081" y="4827133"/>
            <a:ext cx="552743" cy="295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322005" y="4639654"/>
            <a:ext cx="602861" cy="23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1394396" y="3614057"/>
            <a:ext cx="1099588" cy="693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361996" y="2930235"/>
            <a:ext cx="2577106" cy="2061577"/>
            <a:chOff x="6361996" y="2930235"/>
            <a:chExt cx="2577106" cy="20615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1996" y="2930235"/>
              <a:ext cx="2577106" cy="20615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5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22" grpId="0"/>
      <p:bldP spid="23" grpId="0"/>
      <p:bldP spid="24" grpId="0"/>
      <p:bldP spid="25" grpId="0"/>
      <p:bldP spid="26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4100</TotalTime>
  <Words>1839</Words>
  <Application>Microsoft Macintosh PowerPoint</Application>
  <PresentationFormat>On-screen Show (4:3)</PresentationFormat>
  <Paragraphs>585</Paragraphs>
  <Slides>35</Slides>
  <Notes>25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Light</vt:lpstr>
      <vt:lpstr>Times</vt:lpstr>
      <vt:lpstr>Wingdings</vt:lpstr>
      <vt:lpstr>Office 佈景主題</vt:lpstr>
      <vt:lpstr>方程式</vt:lpstr>
      <vt:lpstr>Classification:  Logistic Regression</vt:lpstr>
      <vt:lpstr>Slide credits</vt:lpstr>
      <vt:lpstr>Step 1: Function Set</vt:lpstr>
      <vt:lpstr>Step 1: Function Set</vt:lpstr>
      <vt:lpstr>Step 2: Goodness of a Function</vt:lpstr>
      <vt:lpstr>PowerPoint Presentation</vt:lpstr>
      <vt:lpstr>Step 2: Goodness of a Function</vt:lpstr>
      <vt:lpstr>Step 2: Goodness of a Function</vt:lpstr>
      <vt:lpstr>Step 3: Find the best function</vt:lpstr>
      <vt:lpstr>Step 3: Find the best function</vt:lpstr>
      <vt:lpstr>Step 3: Find the best function</vt:lpstr>
      <vt:lpstr>PowerPoint Presentation</vt:lpstr>
      <vt:lpstr>PowerPoint Presentation</vt:lpstr>
      <vt:lpstr>Cross Entropy v.s. Square Error</vt:lpstr>
      <vt:lpstr>PowerPoint Presentation</vt:lpstr>
      <vt:lpstr>PowerPoint Presentation</vt:lpstr>
      <vt:lpstr>PowerPoint Presentation</vt:lpstr>
      <vt:lpstr>Discriminative v.s. Generative</vt:lpstr>
      <vt:lpstr>Generative v.s. Discriminative</vt:lpstr>
      <vt:lpstr>Generative v.s. Discriminative</vt:lpstr>
      <vt:lpstr>Generative v.s. Discriminative</vt:lpstr>
      <vt:lpstr>PowerPoint Presentation</vt:lpstr>
      <vt:lpstr>Generative v.s. Discriminative</vt:lpstr>
      <vt:lpstr>PowerPoint Presentation</vt:lpstr>
      <vt:lpstr>PowerPoint Presentation</vt:lpstr>
      <vt:lpstr>Limitation of Logistic Regression</vt:lpstr>
      <vt:lpstr>Limitation of Logistic Regression</vt:lpstr>
      <vt:lpstr>Limitation of Logistic Regression</vt:lpstr>
      <vt:lpstr>Deep Learning!</vt:lpstr>
      <vt:lpstr>Reference</vt:lpstr>
      <vt:lpstr>Appendix</vt:lpstr>
      <vt:lpstr>Three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Yan, Yan</cp:lastModifiedBy>
  <cp:revision>158</cp:revision>
  <dcterms:created xsi:type="dcterms:W3CDTF">2016-10-09T14:10:39Z</dcterms:created>
  <dcterms:modified xsi:type="dcterms:W3CDTF">2021-09-15T05:17:42Z</dcterms:modified>
</cp:coreProperties>
</file>