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632" r:id="rId3"/>
    <p:sldId id="313" r:id="rId4"/>
    <p:sldId id="322" r:id="rId5"/>
    <p:sldId id="328" r:id="rId6"/>
    <p:sldId id="320" r:id="rId7"/>
    <p:sldId id="271" r:id="rId8"/>
    <p:sldId id="272" r:id="rId9"/>
    <p:sldId id="273" r:id="rId10"/>
    <p:sldId id="274" r:id="rId11"/>
    <p:sldId id="275" r:id="rId12"/>
    <p:sldId id="318" r:id="rId13"/>
    <p:sldId id="319" r:id="rId14"/>
    <p:sldId id="310" r:id="rId15"/>
    <p:sldId id="311" r:id="rId16"/>
    <p:sldId id="312" r:id="rId17"/>
    <p:sldId id="323" r:id="rId18"/>
    <p:sldId id="278" r:id="rId19"/>
    <p:sldId id="279" r:id="rId20"/>
    <p:sldId id="280" r:id="rId21"/>
    <p:sldId id="281" r:id="rId22"/>
    <p:sldId id="321" r:id="rId23"/>
    <p:sldId id="324" r:id="rId24"/>
    <p:sldId id="286" r:id="rId25"/>
    <p:sldId id="287" r:id="rId26"/>
    <p:sldId id="326" r:id="rId27"/>
    <p:sldId id="327" r:id="rId28"/>
    <p:sldId id="299" r:id="rId29"/>
    <p:sldId id="30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 autoAdjust="0"/>
    <p:restoredTop sz="77752" autoAdjust="0"/>
  </p:normalViewPr>
  <p:slideViewPr>
    <p:cSldViewPr snapToGrid="0">
      <p:cViewPr varScale="1">
        <p:scale>
          <a:sx n="86" d="100"/>
          <a:sy n="86" d="100"/>
        </p:scale>
        <p:origin x="1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</a:t>
          </a:r>
          <a:r>
            <a:rPr lang="en-US" altLang="zh-TW" sz="2800"/>
            <a:t>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</a:t>
          </a:r>
          <a:r>
            <a:rPr lang="en-US" altLang="zh-TW" sz="2800"/>
            <a:t>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</a:t>
          </a:r>
          <a:r>
            <a:rPr lang="en-US" altLang="zh-TW" sz="2800"/>
            <a:t>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065E4005-B1AF-4700-B55B-FBF77F5968A3}" type="presOf" srcId="{7ABBEAF7-C373-4176-BC82-DCCB6D5E3E26}" destId="{A491758C-84A6-4A4D-888E-93118B4129B4}" srcOrd="0" destOrd="0" presId="urn:microsoft.com/office/officeart/2005/8/layout/process1"/>
    <dgm:cxn modelId="{6F6CBB0C-8EF5-4C17-95C4-33E2E15813D1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2D33CF3D-783C-4879-AC93-97C5191F9CA8}" type="presOf" srcId="{D60C5607-81DE-4CC8-91B3-C56E5666A49F}" destId="{75576B2E-DB43-49F5-8A31-D5CBF5F78EEC}" srcOrd="0" destOrd="0" presId="urn:microsoft.com/office/officeart/2005/8/layout/process1"/>
    <dgm:cxn modelId="{8D5D5A75-E210-4A70-A078-682469248FEF}" type="presOf" srcId="{801111EC-7761-4006-9B8D-BDD3478D6A0C}" destId="{CFEBD105-9F67-4F60-B070-C671AE93A28A}" srcOrd="0" destOrd="0" presId="urn:microsoft.com/office/officeart/2005/8/layout/process1"/>
    <dgm:cxn modelId="{35BB2386-750E-4524-B6C3-768F75B67309}" type="presOf" srcId="{E857221A-734F-4396-A642-04F985B7D590}" destId="{FCAC1A52-7A03-424B-8708-40DF70DCEBE1}" srcOrd="1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ABE16CB5-EFD7-477D-8B23-3AC971674672}" type="presOf" srcId="{E857221A-734F-4396-A642-04F985B7D590}" destId="{888540DF-FD49-4215-991C-C7B2A2E10D35}" srcOrd="0" destOrd="0" presId="urn:microsoft.com/office/officeart/2005/8/layout/process1"/>
    <dgm:cxn modelId="{3FF91CB6-DDB4-4C82-8984-9762CD5923AD}" type="presOf" srcId="{680F7195-4FD3-481E-8A2B-5AD54C8280AB}" destId="{B28036AB-B71B-48DE-97C4-D287BC3BE7AC}" srcOrd="0" destOrd="0" presId="urn:microsoft.com/office/officeart/2005/8/layout/process1"/>
    <dgm:cxn modelId="{E53110B8-D44F-4AA7-92C5-50727E6AA94A}" type="presOf" srcId="{D60C5607-81DE-4CC8-91B3-C56E5666A49F}" destId="{1FFABC42-5BE3-4E33-A2BE-582BDAFB0BDF}" srcOrd="1" destOrd="0" presId="urn:microsoft.com/office/officeart/2005/8/layout/process1"/>
    <dgm:cxn modelId="{666696D6-A81B-43A4-ABF9-C269B76985DE}" type="presParOf" srcId="{A491758C-84A6-4A4D-888E-93118B4129B4}" destId="{CFEBD105-9F67-4F60-B070-C671AE93A28A}" srcOrd="0" destOrd="0" presId="urn:microsoft.com/office/officeart/2005/8/layout/process1"/>
    <dgm:cxn modelId="{AF678D29-14F5-4DC4-9C70-A8B201A06520}" type="presParOf" srcId="{A491758C-84A6-4A4D-888E-93118B4129B4}" destId="{888540DF-FD49-4215-991C-C7B2A2E10D35}" srcOrd="1" destOrd="0" presId="urn:microsoft.com/office/officeart/2005/8/layout/process1"/>
    <dgm:cxn modelId="{BA0B3FF1-0D0C-4696-AE03-24787257E4BE}" type="presParOf" srcId="{888540DF-FD49-4215-991C-C7B2A2E10D35}" destId="{FCAC1A52-7A03-424B-8708-40DF70DCEBE1}" srcOrd="0" destOrd="0" presId="urn:microsoft.com/office/officeart/2005/8/layout/process1"/>
    <dgm:cxn modelId="{97DB561C-3635-4192-A20A-737F863BC4C5}" type="presParOf" srcId="{A491758C-84A6-4A4D-888E-93118B4129B4}" destId="{2C9E42A7-D692-4DEF-A008-68C3A4D1516E}" srcOrd="2" destOrd="0" presId="urn:microsoft.com/office/officeart/2005/8/layout/process1"/>
    <dgm:cxn modelId="{DA063AFD-EC9D-4A48-ABEE-499D00662B70}" type="presParOf" srcId="{A491758C-84A6-4A4D-888E-93118B4129B4}" destId="{75576B2E-DB43-49F5-8A31-D5CBF5F78EEC}" srcOrd="3" destOrd="0" presId="urn:microsoft.com/office/officeart/2005/8/layout/process1"/>
    <dgm:cxn modelId="{51533F9E-6C05-4F61-934B-C57D29845794}" type="presParOf" srcId="{75576B2E-DB43-49F5-8A31-D5CBF5F78EEC}" destId="{1FFABC42-5BE3-4E33-A2BE-582BDAFB0BDF}" srcOrd="0" destOrd="0" presId="urn:microsoft.com/office/officeart/2005/8/layout/process1"/>
    <dgm:cxn modelId="{3CB584B8-A914-489D-8E84-EE56C4D295A6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</a:t>
          </a:r>
          <a:r>
            <a:rPr lang="en-US" altLang="zh-TW" sz="2800" kern="1200"/>
            <a:t>: define a set of function              </a:t>
          </a:r>
          <a:endParaRPr lang="zh-TW" altLang="en-US" sz="2800" kern="1200" dirty="0"/>
        </a:p>
      </dsp:txBody>
      <dsp:txXfrm>
        <a:off x="50166" y="1480825"/>
        <a:ext cx="1985329" cy="1389686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2: goodness of function</a:t>
          </a:r>
          <a:endParaRPr lang="zh-TW" altLang="en-US" sz="2800" kern="1200" dirty="0"/>
        </a:p>
      </dsp:txBody>
      <dsp:txXfrm>
        <a:off x="2950685" y="1480825"/>
        <a:ext cx="1985329" cy="1389686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3: pick the best function</a:t>
          </a:r>
          <a:endParaRPr lang="zh-TW" altLang="en-US" sz="2800" kern="1200" dirty="0"/>
        </a:p>
      </dsp:txBody>
      <dsp:txXfrm>
        <a:off x="5851204" y="1480825"/>
        <a:ext cx="1985329" cy="1389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</a:t>
          </a:r>
          <a:r>
            <a:rPr lang="en-US" altLang="zh-TW" sz="2800" kern="1200"/>
            <a:t>: define a set of function              </a:t>
          </a:r>
          <a:endParaRPr lang="zh-TW" altLang="en-US" sz="2800" kern="1200" dirty="0"/>
        </a:p>
      </dsp:txBody>
      <dsp:txXfrm>
        <a:off x="50166" y="1480825"/>
        <a:ext cx="1985329" cy="1389686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2: goodness of function</a:t>
          </a:r>
          <a:endParaRPr lang="zh-TW" altLang="en-US" sz="2800" kern="1200" dirty="0"/>
        </a:p>
      </dsp:txBody>
      <dsp:txXfrm>
        <a:off x="2950685" y="1480825"/>
        <a:ext cx="1985329" cy="1389686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3: pick the best function</a:t>
          </a:r>
          <a:endParaRPr lang="zh-TW" altLang="en-US" sz="2800" kern="1200" dirty="0"/>
        </a:p>
      </dsp:txBody>
      <dsp:txXfrm>
        <a:off x="5851204" y="1480825"/>
        <a:ext cx="1985329" cy="1389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</a:t>
          </a:r>
          <a:r>
            <a:rPr lang="en-US" altLang="zh-TW" sz="2800" kern="1200"/>
            <a:t>: define a set of function              </a:t>
          </a:r>
          <a:endParaRPr lang="zh-TW" altLang="en-US" sz="2800" kern="1200" dirty="0"/>
        </a:p>
      </dsp:txBody>
      <dsp:txXfrm>
        <a:off x="50166" y="1480825"/>
        <a:ext cx="1985329" cy="1389686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2: goodness of function</a:t>
          </a:r>
          <a:endParaRPr lang="zh-TW" altLang="en-US" sz="2800" kern="1200" dirty="0"/>
        </a:p>
      </dsp:txBody>
      <dsp:txXfrm>
        <a:off x="2950685" y="1480825"/>
        <a:ext cx="1985329" cy="1389686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3: pick the best function</a:t>
          </a:r>
          <a:endParaRPr lang="zh-TW" altLang="en-US" sz="2800" kern="1200" dirty="0"/>
        </a:p>
      </dsp:txBody>
      <dsp:txXfrm>
        <a:off x="5851204" y="1480825"/>
        <a:ext cx="1985329" cy="138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B32D-3EFC-443D-9FD5-44BA8F54B34E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F5DAF-6A0D-4EB6-BEE4-4A3D9B453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23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227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59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992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F5DAF-6A0D-4EB6-BEE4-4A3D9B453FF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91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29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679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0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5DAF-6A0D-4EB6-BEE4-4A3D9B453FF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49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02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488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08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351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935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3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50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9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65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61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75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9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972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8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71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43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32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76038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84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31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30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9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69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4B5-A822-4760-9C92-A4C0DDBD790A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25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33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80.png"/><Relationship Id="rId9" Type="http://schemas.openxmlformats.org/officeDocument/2006/relationships/image" Target="../media/image29.png"/><Relationship Id="rId1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wmf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7.png"/><Relationship Id="rId5" Type="http://schemas.openxmlformats.org/officeDocument/2006/relationships/image" Target="../media/image12.wmf"/><Relationship Id="rId10" Type="http://schemas.openxmlformats.org/officeDocument/2006/relationships/image" Target="../media/image360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4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39.png"/><Relationship Id="rId9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3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4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7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1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.wmf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41.png"/><Relationship Id="rId5" Type="http://schemas.openxmlformats.org/officeDocument/2006/relationships/image" Target="../media/image12.wmf"/><Relationship Id="rId15" Type="http://schemas.openxmlformats.org/officeDocument/2006/relationships/image" Target="../media/image53.png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4.wmf"/><Relationship Id="rId1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62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860.png"/><Relationship Id="rId12" Type="http://schemas.openxmlformats.org/officeDocument/2006/relationships/image" Target="../media/image49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5.png"/><Relationship Id="rId5" Type="http://schemas.openxmlformats.org/officeDocument/2006/relationships/image" Target="../media/image55.png"/><Relationship Id="rId15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30.png"/><Relationship Id="rId4" Type="http://schemas.openxmlformats.org/officeDocument/2006/relationships/image" Target="../media/image45.png"/><Relationship Id="rId9" Type="http://schemas.openxmlformats.org/officeDocument/2006/relationships/image" Target="../media/image43.png"/><Relationship Id="rId1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40.png"/><Relationship Id="rId18" Type="http://schemas.openxmlformats.org/officeDocument/2006/relationships/image" Target="../media/image851.png"/><Relationship Id="rId3" Type="http://schemas.openxmlformats.org/officeDocument/2006/relationships/image" Target="../media/image800.png"/><Relationship Id="rId7" Type="http://schemas.openxmlformats.org/officeDocument/2006/relationships/image" Target="../media/image880.png"/><Relationship Id="rId12" Type="http://schemas.openxmlformats.org/officeDocument/2006/relationships/image" Target="../media/image930.png"/><Relationship Id="rId17" Type="http://schemas.openxmlformats.org/officeDocument/2006/relationships/image" Target="../media/image98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871.png"/><Relationship Id="rId4" Type="http://schemas.openxmlformats.org/officeDocument/2006/relationships/image" Target="../media/image810.png"/><Relationship Id="rId9" Type="http://schemas.openxmlformats.org/officeDocument/2006/relationships/image" Target="../media/image900.png"/><Relationship Id="rId14" Type="http://schemas.openxmlformats.org/officeDocument/2006/relationships/image" Target="../media/image9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40.png"/><Relationship Id="rId3" Type="http://schemas.openxmlformats.org/officeDocument/2006/relationships/image" Target="../media/image800.png"/><Relationship Id="rId7" Type="http://schemas.openxmlformats.org/officeDocument/2006/relationships/image" Target="../media/image880.png"/><Relationship Id="rId12" Type="http://schemas.openxmlformats.org/officeDocument/2006/relationships/image" Target="../media/image930.png"/><Relationship Id="rId17" Type="http://schemas.openxmlformats.org/officeDocument/2006/relationships/image" Target="../media/image980.png"/><Relationship Id="rId2" Type="http://schemas.openxmlformats.org/officeDocument/2006/relationships/image" Target="../media/image790.png"/><Relationship Id="rId16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11" Type="http://schemas.openxmlformats.org/officeDocument/2006/relationships/image" Target="../media/image920.png"/><Relationship Id="rId5" Type="http://schemas.openxmlformats.org/officeDocument/2006/relationships/image" Target="../media/image850.png"/><Relationship Id="rId15" Type="http://schemas.openxmlformats.org/officeDocument/2006/relationships/image" Target="../media/image960.png"/><Relationship Id="rId10" Type="http://schemas.openxmlformats.org/officeDocument/2006/relationships/image" Target="../media/image910.png"/><Relationship Id="rId4" Type="http://schemas.openxmlformats.org/officeDocument/2006/relationships/image" Target="../media/image810.png"/><Relationship Id="rId9" Type="http://schemas.openxmlformats.org/officeDocument/2006/relationships/image" Target="../media/image900.png"/><Relationship Id="rId14" Type="http://schemas.openxmlformats.org/officeDocument/2006/relationships/image" Target="../media/image9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72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jpeg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6.jpeg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759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87759" y="2651189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0.73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5361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215605" y="155651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0.72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40144" y="1574623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0.51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621461" y="3228414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673795" y="2645534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4900697" y="226233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4690403" y="2639074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18" name="矩形 117"/>
          <p:cNvSpPr/>
          <p:nvPr/>
        </p:nvSpPr>
        <p:spPr>
          <a:xfrm>
            <a:off x="4676173" y="4169857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單箭頭接點 121"/>
          <p:cNvCxnSpPr/>
          <p:nvPr/>
        </p:nvCxnSpPr>
        <p:spPr>
          <a:xfrm flipV="1">
            <a:off x="4903075" y="3786657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4692781" y="416339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6" name="矩形 125"/>
          <p:cNvSpPr/>
          <p:nvPr/>
        </p:nvSpPr>
        <p:spPr>
          <a:xfrm>
            <a:off x="6852035" y="2640342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7078937" y="2257142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6868643" y="2633882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30" name="矩形 129"/>
          <p:cNvSpPr/>
          <p:nvPr/>
        </p:nvSpPr>
        <p:spPr>
          <a:xfrm>
            <a:off x="6906115" y="419717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/>
          <p:cNvCxnSpPr/>
          <p:nvPr/>
        </p:nvCxnSpPr>
        <p:spPr>
          <a:xfrm flipV="1">
            <a:off x="7133017" y="381397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6922723" y="419071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6601613" y="4767195"/>
                <a:ext cx="219290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13" y="4767195"/>
                <a:ext cx="2192908" cy="6233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4030674" y="4774697"/>
                <a:ext cx="242213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74" y="4774697"/>
                <a:ext cx="2422137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2588" y="4688442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a function.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71220" y="5073773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vector, output vector</a:t>
            </a:r>
            <a:endParaRPr lang="zh-TW" altLang="en-US" sz="2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143311" y="5844805"/>
            <a:ext cx="710528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Given network structure, define </a:t>
            </a:r>
            <a:r>
              <a:rPr lang="en-US" altLang="zh-TW" sz="2800" b="1" i="1" u="sng" dirty="0"/>
              <a:t>a function set</a:t>
            </a:r>
            <a:endParaRPr lang="zh-TW" altLang="en-US" sz="2800" b="1" i="1" u="sng" dirty="0"/>
          </a:p>
        </p:txBody>
      </p:sp>
      <p:sp>
        <p:nvSpPr>
          <p:cNvPr id="5" name="弧形箭號 (下彎) 4"/>
          <p:cNvSpPr/>
          <p:nvPr/>
        </p:nvSpPr>
        <p:spPr>
          <a:xfrm rot="18733527">
            <a:off x="368672" y="3682291"/>
            <a:ext cx="1395203" cy="7010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6" grpId="0"/>
      <p:bldP spid="120" grpId="0"/>
      <p:bldP spid="134" grpId="0"/>
      <p:bldP spid="138" grpId="0" animBg="1"/>
      <p:bldP spid="138" grpId="1" animBg="1"/>
      <p:bldP spid="139" grpId="0" animBg="1"/>
      <p:bldP spid="139" grpId="1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50" grpId="0" animBg="1"/>
      <p:bldP spid="150" grpId="1" animBg="1"/>
      <p:bldP spid="151" grpId="0" animBg="1"/>
      <p:bldP spid="151" grpId="1" animBg="1"/>
      <p:bldP spid="154" grpId="0" animBg="1"/>
      <p:bldP spid="154" grpId="1" animBg="1"/>
      <p:bldP spid="155" grpId="0" animBg="1"/>
      <p:bldP spid="155" grpId="1" animBg="1"/>
      <p:bldP spid="102" grpId="0"/>
      <p:bldP spid="124" grpId="0"/>
      <p:bldP spid="128" grpId="0"/>
      <p:bldP spid="149" grpId="0"/>
      <p:bldP spid="103" grpId="0"/>
      <p:bldP spid="121" grpId="0"/>
      <p:bldP spid="152" grpId="0"/>
      <p:bldP spid="152" grpId="1"/>
      <p:bldP spid="153" grpId="0"/>
      <p:bldP spid="153" grpId="1"/>
      <p:bldP spid="3" grpId="0"/>
      <p:bldP spid="101" grpId="0"/>
      <p:bldP spid="111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908610" y="5377569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955356" y="5725149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3916276" y="4077877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392902" y="280558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192190" y="5382548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5416" y="232379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09458" y="232379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505176" y="3826362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614492" y="5072252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81292" y="3047559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61290" y="352327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67108" y="295294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296658"/>
              </p:ext>
            </p:extLst>
          </p:nvPr>
        </p:nvGraphicFramePr>
        <p:xfrm>
          <a:off x="1479807" y="285769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07" y="285769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21309"/>
              </p:ext>
            </p:extLst>
          </p:nvPr>
        </p:nvGraphicFramePr>
        <p:xfrm>
          <a:off x="1485103" y="344042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3" y="344042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403577" y="2323799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470815" y="492103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2797"/>
              </p:ext>
            </p:extLst>
          </p:nvPr>
        </p:nvGraphicFramePr>
        <p:xfrm>
          <a:off x="1467699" y="482477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99" y="482477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346747" y="420597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728475" y="2323799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939821" y="2323799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71563" y="2744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78512" y="350591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07528" y="472125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237982" y="3061275"/>
            <a:ext cx="753037" cy="2028469"/>
            <a:chOff x="3166542" y="2508205"/>
            <a:chExt cx="753037" cy="2028469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5082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78175" y="2508205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508205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508205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286775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66542" y="2508205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66542" y="3286775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813715" y="307602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810008" y="312439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810008" y="312439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837528" y="307602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804190" y="369472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804190" y="369472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75687" y="307602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849318" y="385459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849318" y="506919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5400000">
            <a:off x="7473854" y="42265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542947" y="270769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531664" y="350591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531664" y="477215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grpSp>
        <p:nvGrpSpPr>
          <p:cNvPr id="82" name="群組 81"/>
          <p:cNvGrpSpPr/>
          <p:nvPr/>
        </p:nvGrpSpPr>
        <p:grpSpPr>
          <a:xfrm>
            <a:off x="5428534" y="3068884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5056191" y="1718914"/>
            <a:ext cx="118158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neuron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231064" y="2180579"/>
            <a:ext cx="1415920" cy="94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8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59" grpId="0" animBg="1"/>
      <p:bldP spid="60" grpId="0"/>
      <p:bldP spid="7" grpId="0"/>
      <p:bldP spid="8" grpId="0"/>
      <p:bldP spid="14" grpId="0" animBg="1"/>
      <p:bldP spid="15" grpId="0" animBg="1"/>
      <p:bldP spid="22" grpId="0" animBg="1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26217" y="2617301"/>
            <a:ext cx="5940000" cy="14356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26468" y="4736078"/>
            <a:ext cx="2160000" cy="711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154004" y="1225508"/>
            <a:ext cx="951870" cy="513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03224" y="3267468"/>
            <a:ext cx="121543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8 layers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53549" y="2089406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19 layers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099194" y="1065629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22 layers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93548" y="6214211"/>
            <a:ext cx="24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AlexNet</a:t>
            </a:r>
            <a:r>
              <a:rPr lang="en-US" altLang="zh-TW" sz="2400" dirty="0"/>
              <a:t> (2012)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647336" y="6260151"/>
            <a:ext cx="187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VGG (2014)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53756" y="6228240"/>
            <a:ext cx="24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GoogleNet</a:t>
            </a:r>
            <a:r>
              <a:rPr lang="en-US" altLang="zh-TW" sz="2400" dirty="0"/>
              <a:t> (2014)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89648" y="4571387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16.4%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53233" y="401634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7.3%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7495" y="379050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6.7%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796" y="1853463"/>
            <a:ext cx="2503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http://cs231n.stanford.edu/slides/winter1516_lecture8.pdf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Deep = Many hidden layers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397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9" y="-420596"/>
            <a:ext cx="454038" cy="64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24994" y="5398387"/>
            <a:ext cx="932400" cy="225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62159" y="5773421"/>
            <a:ext cx="255600" cy="841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876875" y="5136892"/>
            <a:ext cx="149627" cy="8064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7659" y="5927519"/>
            <a:ext cx="144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AlexNet</a:t>
            </a:r>
            <a:r>
              <a:rPr lang="en-US" altLang="zh-TW" sz="2400" dirty="0"/>
              <a:t> (2012)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017258" y="5927518"/>
            <a:ext cx="18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VGG </a:t>
            </a:r>
          </a:p>
          <a:p>
            <a:pPr algn="ctr"/>
            <a:r>
              <a:rPr lang="en-US" altLang="zh-TW" sz="2400" dirty="0"/>
              <a:t>(2014)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265704" y="589848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GoogleNet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(2014)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603788" y="117927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152 layers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50100" y="425531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3.57%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50100" y="592189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Residual Net </a:t>
            </a:r>
          </a:p>
          <a:p>
            <a:pPr algn="ctr"/>
            <a:r>
              <a:rPr lang="en-US" altLang="zh-TW" sz="2400" dirty="0"/>
              <a:t>(2015)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24124" y="5529771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16.4%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8754" y="528995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7.3%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18821" y="5301372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6.7%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Deep = Many hidden layers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37541" y="2458508"/>
            <a:ext cx="148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Special </a:t>
            </a:r>
          </a:p>
          <a:p>
            <a:pPr algn="ctr"/>
            <a:r>
              <a:rPr lang="en-US" altLang="zh-TW" sz="2400" dirty="0"/>
              <a:t>structure</a:t>
            </a:r>
            <a:endParaRPr lang="zh-TW" altLang="en-US" sz="24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5981" y="3440761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83573" y="2277151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2083573" y="3129949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847356" y="2596465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847356" y="1743667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158866" y="234680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2405927" y="234635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2661220" y="234635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900875" y="234935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3143525" y="234635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3403229" y="234616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2158866" y="3145329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2405927" y="314487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2661220" y="314487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橢圓 47"/>
          <p:cNvSpPr/>
          <p:nvPr/>
        </p:nvSpPr>
        <p:spPr>
          <a:xfrm>
            <a:off x="2900875" y="314787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3143525" y="314487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3403229" y="3144689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2846338" y="3722251"/>
            <a:ext cx="1136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983110" y="2109122"/>
            <a:ext cx="0" cy="1568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901352" y="2109122"/>
            <a:ext cx="10401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94400" y="2582803"/>
            <a:ext cx="553367" cy="788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32733" y="1673578"/>
            <a:ext cx="3674221" cy="243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 flipH="1" flipV="1">
            <a:off x="4195383" y="1672462"/>
            <a:ext cx="1799017" cy="910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cxnSpLocks/>
          </p:cNvCxnSpPr>
          <p:nvPr/>
        </p:nvCxnSpPr>
        <p:spPr>
          <a:xfrm flipH="1">
            <a:off x="4218525" y="3392377"/>
            <a:ext cx="1752733" cy="721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2733" y="4207262"/>
            <a:ext cx="3692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https://www.youtube.com/watch?v=dxB6299gpvI</a:t>
            </a:r>
          </a:p>
        </p:txBody>
      </p:sp>
    </p:spTree>
    <p:extLst>
      <p:ext uri="{BB962C8B-B14F-4D97-AF65-F5344CB8AC3E}">
        <p14:creationId xmlns:p14="http://schemas.microsoft.com/office/powerpoint/2010/main" val="15095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Operation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0" name="Object 12"/>
          <p:cNvGraphicFramePr>
            <a:graphicFrameLocks noChangeAspect="1"/>
          </p:cNvGraphicFramePr>
          <p:nvPr/>
        </p:nvGraphicFramePr>
        <p:xfrm>
          <a:off x="8307921" y="349448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方程式" r:id="rId5" imgW="177480" imgH="215640" progId="Equation.3">
                  <p:embed/>
                </p:oleObj>
              </mc:Choice>
              <mc:Fallback>
                <p:oleObj name="方程式" r:id="rId5" imgW="177480" imgH="215640" progId="Equation.3">
                  <p:embed/>
                  <p:pic>
                    <p:nvPicPr>
                      <p:cNvPr id="1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921" y="349448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2"/>
          <p:cNvGraphicFramePr>
            <a:graphicFrameLocks noChangeAspect="1"/>
          </p:cNvGraphicFramePr>
          <p:nvPr/>
        </p:nvGraphicFramePr>
        <p:xfrm>
          <a:off x="8320088" y="183834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10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183834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C000"/>
                </a:solidFill>
              </a:rPr>
              <a:t>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C000"/>
                </a:solidFill>
              </a:rPr>
              <a:t>-2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C000"/>
                </a:solidFill>
              </a:rPr>
              <a:t>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C000"/>
                </a:solidFill>
              </a:rPr>
              <a:t>-1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87759" y="2651189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1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.98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64366" y="3567893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3478118" y="5992672"/>
                <a:ext cx="810478" cy="714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18" y="5992672"/>
                <a:ext cx="810478" cy="7141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弧 8"/>
          <p:cNvSpPr/>
          <p:nvPr/>
        </p:nvSpPr>
        <p:spPr>
          <a:xfrm rot="5400000">
            <a:off x="3799148" y="3670894"/>
            <a:ext cx="151251" cy="4152171"/>
          </a:xfrm>
          <a:prstGeom prst="rightBrace">
            <a:avLst>
              <a:gd name="adj1" fmla="val 1153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19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/>
      <p:bldP spid="139" grpId="0"/>
      <p:bldP spid="3" grpId="0"/>
      <p:bldP spid="70" grpId="0"/>
      <p:bldP spid="71" grpId="0"/>
      <p:bldP spid="67" grpId="0"/>
      <p:bldP spid="68" grpId="0"/>
      <p:bldP spid="5" grpId="0"/>
      <p:bldP spid="81" grpId="0"/>
      <p:bldP spid="82" grpId="0"/>
      <p:bldP spid="97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180166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029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5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766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846623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153678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262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129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915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20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/>
        </p:nvGraphicFramePr>
        <p:xfrm>
          <a:off x="1933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/>
        </p:nvGraphicFramePr>
        <p:xfrm>
          <a:off x="1938824" y="226899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24" y="226899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126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29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17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114798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1924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/>
        </p:nvGraphicFramePr>
        <p:xfrm>
          <a:off x="1921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1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1800468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4442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444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33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430360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5842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845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852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849338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14443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32066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44246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00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00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691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03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00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00994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03336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691703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691703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267436" y="190459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263729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263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291249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257911" y="252329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257911" y="252329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329408" y="190459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303039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303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7122356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191449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7180166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180166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18544" y="218578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3706747" y="219398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172752" y="21870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4322227" y="252738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5812126" y="250387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2230673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3540087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4875211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6464825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62373" y="4820851"/>
            <a:ext cx="3002489" cy="877076"/>
            <a:chOff x="522337" y="4911258"/>
            <a:chExt cx="3002489" cy="877076"/>
          </a:xfrm>
        </p:grpSpPr>
        <p:sp>
          <p:nvSpPr>
            <p:cNvPr id="71" name="矩形 70"/>
            <p:cNvSpPr/>
            <p:nvPr/>
          </p:nvSpPr>
          <p:spPr>
            <a:xfrm>
              <a:off x="280429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b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/>
                <p:cNvSpPr txBox="1"/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群組 158"/>
          <p:cNvGrpSpPr/>
          <p:nvPr/>
        </p:nvGrpSpPr>
        <p:grpSpPr>
          <a:xfrm>
            <a:off x="3164862" y="5192193"/>
            <a:ext cx="3002489" cy="877076"/>
            <a:chOff x="522337" y="4911258"/>
            <a:chExt cx="3002489" cy="877076"/>
          </a:xfrm>
        </p:grpSpPr>
        <p:sp>
          <p:nvSpPr>
            <p:cNvPr id="160" name="矩形 159"/>
            <p:cNvSpPr/>
            <p:nvPr/>
          </p:nvSpPr>
          <p:spPr>
            <a:xfrm>
              <a:off x="280429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b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字方塊 163"/>
                <p:cNvSpPr txBox="1"/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4" name="文字方塊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群組 164"/>
          <p:cNvGrpSpPr/>
          <p:nvPr/>
        </p:nvGrpSpPr>
        <p:grpSpPr>
          <a:xfrm>
            <a:off x="6003379" y="5784539"/>
            <a:ext cx="2867836" cy="877076"/>
            <a:chOff x="522337" y="4911258"/>
            <a:chExt cx="2867836" cy="877076"/>
          </a:xfrm>
        </p:grpSpPr>
        <p:sp>
          <p:nvSpPr>
            <p:cNvPr id="166" name="矩形 165"/>
            <p:cNvSpPr/>
            <p:nvPr/>
          </p:nvSpPr>
          <p:spPr>
            <a:xfrm>
              <a:off x="274351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/>
                <a:t>b</a:t>
              </a:r>
              <a:r>
                <a:rPr lang="en-US" altLang="zh-TW" sz="2400" baseline="30000" dirty="0" err="1"/>
                <a:t>L</a:t>
              </a:r>
              <a:endParaRPr lang="zh-TW" altLang="en-US" sz="2400" baseline="30000" dirty="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L</a:t>
              </a:r>
              <a:endParaRPr lang="zh-TW" altLang="en-US" sz="2400" baseline="30000" dirty="0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字方塊 169"/>
                <p:cNvSpPr txBox="1"/>
                <p:nvPr/>
              </p:nvSpPr>
              <p:spPr>
                <a:xfrm>
                  <a:off x="522337" y="5165130"/>
                  <a:ext cx="28678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0" name="文字方塊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28678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線單箭頭接點 6"/>
          <p:cNvCxnSpPr>
            <a:stCxn id="145" idx="3"/>
            <a:endCxn id="89" idx="2"/>
          </p:cNvCxnSpPr>
          <p:nvPr/>
        </p:nvCxnSpPr>
        <p:spPr>
          <a:xfrm flipV="1">
            <a:off x="3164862" y="4458105"/>
            <a:ext cx="595905" cy="80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306246" y="5985200"/>
            <a:ext cx="58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L-1</a:t>
            </a:r>
            <a:endParaRPr lang="zh-TW" altLang="en-US" sz="2400" baseline="30000" dirty="0"/>
          </a:p>
        </p:txBody>
      </p:sp>
      <p:sp>
        <p:nvSpPr>
          <p:cNvPr id="173" name="矩形 172"/>
          <p:cNvSpPr/>
          <p:nvPr/>
        </p:nvSpPr>
        <p:spPr>
          <a:xfrm>
            <a:off x="2881004" y="2531687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4" name="手繪多邊形 23"/>
          <p:cNvSpPr/>
          <p:nvPr/>
        </p:nvSpPr>
        <p:spPr>
          <a:xfrm>
            <a:off x="5351489" y="4437089"/>
            <a:ext cx="882753" cy="1169232"/>
          </a:xfrm>
          <a:custGeom>
            <a:avLst/>
            <a:gdLst>
              <a:gd name="connsiteX0" fmla="*/ 749508 w 882753"/>
              <a:gd name="connsiteY0" fmla="*/ 1169232 h 1169232"/>
              <a:gd name="connsiteX1" fmla="*/ 824459 w 882753"/>
              <a:gd name="connsiteY1" fmla="*/ 779488 h 1169232"/>
              <a:gd name="connsiteX2" fmla="*/ 0 w 882753"/>
              <a:gd name="connsiteY2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753" h="1169232">
                <a:moveTo>
                  <a:pt x="749508" y="1169232"/>
                </a:moveTo>
                <a:cubicBezTo>
                  <a:pt x="849442" y="1071796"/>
                  <a:pt x="949377" y="974360"/>
                  <a:pt x="824459" y="779488"/>
                </a:cubicBezTo>
                <a:cubicBezTo>
                  <a:pt x="699541" y="584616"/>
                  <a:pt x="349770" y="292308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6925456" y="4407108"/>
            <a:ext cx="2027943" cy="1783830"/>
          </a:xfrm>
          <a:custGeom>
            <a:avLst/>
            <a:gdLst>
              <a:gd name="connsiteX0" fmla="*/ 1933731 w 2027943"/>
              <a:gd name="connsiteY0" fmla="*/ 1783830 h 1783830"/>
              <a:gd name="connsiteX1" fmla="*/ 1993692 w 2027943"/>
              <a:gd name="connsiteY1" fmla="*/ 1319135 h 1783830"/>
              <a:gd name="connsiteX2" fmla="*/ 1469036 w 2027943"/>
              <a:gd name="connsiteY2" fmla="*/ 449705 h 1783830"/>
              <a:gd name="connsiteX3" fmla="*/ 0 w 2027943"/>
              <a:gd name="connsiteY3" fmla="*/ 0 h 178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943" h="1783830">
                <a:moveTo>
                  <a:pt x="1933731" y="1783830"/>
                </a:moveTo>
                <a:cubicBezTo>
                  <a:pt x="2002436" y="1662659"/>
                  <a:pt x="2071141" y="1541489"/>
                  <a:pt x="1993692" y="1319135"/>
                </a:cubicBezTo>
                <a:cubicBezTo>
                  <a:pt x="1916243" y="1096781"/>
                  <a:pt x="1801318" y="669561"/>
                  <a:pt x="1469036" y="449705"/>
                </a:cubicBezTo>
                <a:cubicBezTo>
                  <a:pt x="1136754" y="229849"/>
                  <a:pt x="568377" y="11492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3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0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2" grpId="0" animBg="1"/>
      <p:bldP spid="14" grpId="0"/>
      <p:bldP spid="17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/>
              <p:cNvSpPr txBox="1"/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180166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029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5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766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846623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153678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262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129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915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20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/>
        </p:nvGraphicFramePr>
        <p:xfrm>
          <a:off x="1933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" name="方程式" r:id="rId6" imgW="152280" imgH="215640" progId="Equation.3">
                  <p:embed/>
                </p:oleObj>
              </mc:Choice>
              <mc:Fallback>
                <p:oleObj name="方程式" r:id="rId6" imgW="152280" imgH="215640" progId="Equation.3">
                  <p:embed/>
                  <p:pic>
                    <p:nvPicPr>
                      <p:cNvPr id="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/>
        </p:nvGraphicFramePr>
        <p:xfrm>
          <a:off x="1938824" y="226899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24" y="226899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126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29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17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114798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1924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/>
        </p:nvGraphicFramePr>
        <p:xfrm>
          <a:off x="1921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" name="方程式" r:id="rId10" imgW="190440" imgH="228600" progId="Equation.3">
                  <p:embed/>
                </p:oleObj>
              </mc:Choice>
              <mc:Fallback>
                <p:oleObj name="方程式" r:id="rId10" imgW="190440" imgH="228600" progId="Equation.3">
                  <p:embed/>
                  <p:pic>
                    <p:nvPicPr>
                      <p:cNvPr id="1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1800468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4442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444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33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430360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5842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845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852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849338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14443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32066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44246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00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00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691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03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00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00994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03336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691703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691703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267436" y="190459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263729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263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291249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257911" y="252329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257911" y="252329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329408" y="190459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303039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303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7122356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191449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7180166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180166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18544" y="218578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3706747" y="219398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172752" y="21870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4322227" y="252738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5812126" y="250387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2230673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3540087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4875211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6464825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521225" y="45930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022727" y="4582414"/>
            <a:ext cx="1423980" cy="877076"/>
            <a:chOff x="3047770" y="5664328"/>
            <a:chExt cx="1423980" cy="877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1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3778163" y="566432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5934446" y="5686811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1" name="矩形 140"/>
          <p:cNvSpPr/>
          <p:nvPr/>
        </p:nvSpPr>
        <p:spPr>
          <a:xfrm>
            <a:off x="4112961" y="570896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2" name="矩形 141"/>
          <p:cNvSpPr/>
          <p:nvPr/>
        </p:nvSpPr>
        <p:spPr>
          <a:xfrm>
            <a:off x="5013903" y="5685008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514543" y="5880611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 148"/>
          <p:cNvSpPr/>
          <p:nvPr/>
        </p:nvSpPr>
        <p:spPr>
          <a:xfrm>
            <a:off x="6876409" y="570345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0" name="矩形 149"/>
          <p:cNvSpPr/>
          <p:nvPr/>
        </p:nvSpPr>
        <p:spPr>
          <a:xfrm>
            <a:off x="2825706" y="572560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6521219" y="5892199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55" name="矩形 154"/>
          <p:cNvSpPr/>
          <p:nvPr/>
        </p:nvSpPr>
        <p:spPr>
          <a:xfrm>
            <a:off x="8091450" y="568500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156" name="矩形 155"/>
          <p:cNvSpPr/>
          <p:nvPr/>
        </p:nvSpPr>
        <p:spPr>
          <a:xfrm>
            <a:off x="1129407" y="571837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780895" y="5884466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60078" y="581905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4" name="矩形 173"/>
          <p:cNvSpPr/>
          <p:nvPr/>
        </p:nvSpPr>
        <p:spPr>
          <a:xfrm>
            <a:off x="2881004" y="2531687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7372935" y="577443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2777295" y="4572908"/>
            <a:ext cx="5539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Using parallel computing techniques to speed up matrix operation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87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53" grpId="0"/>
      <p:bldP spid="85" grpId="0" animBg="1"/>
      <p:bldP spid="140" grpId="0" animBg="1"/>
      <p:bldP spid="141" grpId="0" animBg="1"/>
      <p:bldP spid="142" grpId="0" animBg="1"/>
      <p:bldP spid="146" grpId="0"/>
      <p:bldP spid="147" grpId="0"/>
      <p:bldP spid="149" grpId="0" animBg="1"/>
      <p:bldP spid="150" grpId="0" animBg="1"/>
      <p:bldP spid="152" grpId="0"/>
      <p:bldP spid="155" grpId="0" animBg="1"/>
      <p:bldP spid="156" grpId="0" animBg="1"/>
      <p:bldP spid="158" grpId="0"/>
      <p:bldP spid="8" grpId="0"/>
      <p:bldP spid="175" grpId="0"/>
      <p:bldP spid="1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Layer </a:t>
            </a:r>
            <a:br>
              <a:rPr lang="en-US" altLang="zh-TW" dirty="0"/>
            </a:br>
            <a:r>
              <a:rPr lang="en-US" altLang="zh-TW" dirty="0"/>
              <a:t>as Multi-Class Classifier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234935" y="2674551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6347209" y="3695330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456525" y="4941220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6323325" y="2916527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303323" y="339224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309141" y="282191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418038" y="2646910"/>
            <a:ext cx="746342" cy="2675868"/>
            <a:chOff x="2504565" y="2224872"/>
            <a:chExt cx="746342" cy="2675868"/>
          </a:xfrm>
        </p:grpSpPr>
        <p:sp>
          <p:nvSpPr>
            <p:cNvPr id="67" name="矩形 66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1312848" y="479000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 rot="5400000">
            <a:off x="1188780" y="407494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3" name="群組 82"/>
          <p:cNvGrpSpPr/>
          <p:nvPr/>
        </p:nvGrpSpPr>
        <p:grpSpPr>
          <a:xfrm>
            <a:off x="5960402" y="2638804"/>
            <a:ext cx="746342" cy="2683974"/>
            <a:chOff x="6046929" y="2216766"/>
            <a:chExt cx="746342" cy="2683974"/>
          </a:xfrm>
        </p:grpSpPr>
        <p:sp>
          <p:nvSpPr>
            <p:cNvPr id="84" name="矩形 83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3106468" y="261390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113417" y="337488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142433" y="459022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127" name="群組 126"/>
          <p:cNvGrpSpPr/>
          <p:nvPr/>
        </p:nvGrpSpPr>
        <p:grpSpPr>
          <a:xfrm>
            <a:off x="3819494" y="2630101"/>
            <a:ext cx="1409951" cy="2675868"/>
            <a:chOff x="3237982" y="2761595"/>
            <a:chExt cx="1409951" cy="2675868"/>
          </a:xfrm>
        </p:grpSpPr>
        <p:grpSp>
          <p:nvGrpSpPr>
            <p:cNvPr id="76" name="群組 75"/>
            <p:cNvGrpSpPr/>
            <p:nvPr/>
          </p:nvGrpSpPr>
          <p:grpSpPr>
            <a:xfrm>
              <a:off x="3901591" y="2761595"/>
              <a:ext cx="746342" cy="2675868"/>
              <a:chOff x="3830151" y="2208525"/>
              <a:chExt cx="746342" cy="2675868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3830151" y="2208525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3917237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3907946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>
              <a:off x="3237982" y="3061275"/>
              <a:ext cx="753037" cy="2028469"/>
              <a:chOff x="3166542" y="2508205"/>
              <a:chExt cx="753037" cy="2028469"/>
            </a:xfrm>
          </p:grpSpPr>
          <p:cxnSp>
            <p:nvCxnSpPr>
              <p:cNvPr id="94" name="直線單箭頭接點 93"/>
              <p:cNvCxnSpPr>
                <a:stCxn id="69" idx="6"/>
                <a:endCxn id="79" idx="2"/>
              </p:cNvCxnSpPr>
              <p:nvPr/>
            </p:nvCxnSpPr>
            <p:spPr>
              <a:xfrm>
                <a:off x="3175833" y="25082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>
                <a:off x="3175833" y="33147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>
                <a:off x="3166542" y="453667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單箭頭接點 96"/>
              <p:cNvCxnSpPr>
                <a:stCxn id="70" idx="6"/>
                <a:endCxn id="79" idx="2"/>
              </p:cNvCxnSpPr>
              <p:nvPr/>
            </p:nvCxnSpPr>
            <p:spPr>
              <a:xfrm flipV="1">
                <a:off x="3178175" y="2508205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/>
              <p:cNvCxnSpPr>
                <a:stCxn id="69" idx="6"/>
                <a:endCxn id="80" idx="2"/>
              </p:cNvCxnSpPr>
              <p:nvPr/>
            </p:nvCxnSpPr>
            <p:spPr>
              <a:xfrm>
                <a:off x="3175833" y="2508205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/>
              <p:cNvCxnSpPr>
                <a:stCxn id="69" idx="6"/>
                <a:endCxn id="81" idx="2"/>
              </p:cNvCxnSpPr>
              <p:nvPr/>
            </p:nvCxnSpPr>
            <p:spPr>
              <a:xfrm>
                <a:off x="3175833" y="2508205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單箭頭接點 99"/>
              <p:cNvCxnSpPr>
                <a:stCxn id="70" idx="6"/>
                <a:endCxn id="81" idx="2"/>
              </p:cNvCxnSpPr>
              <p:nvPr/>
            </p:nvCxnSpPr>
            <p:spPr>
              <a:xfrm>
                <a:off x="3178175" y="3286775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單箭頭接點 100"/>
              <p:cNvCxnSpPr>
                <a:stCxn id="71" idx="6"/>
                <a:endCxn id="79" idx="2"/>
              </p:cNvCxnSpPr>
              <p:nvPr/>
            </p:nvCxnSpPr>
            <p:spPr>
              <a:xfrm flipV="1">
                <a:off x="3166542" y="2508205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單箭頭接點 101"/>
              <p:cNvCxnSpPr>
                <a:stCxn id="71" idx="6"/>
                <a:endCxn id="80" idx="2"/>
              </p:cNvCxnSpPr>
              <p:nvPr/>
            </p:nvCxnSpPr>
            <p:spPr>
              <a:xfrm flipV="1">
                <a:off x="3166542" y="3286775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3" name="直線單箭頭接點 102"/>
          <p:cNvCxnSpPr>
            <a:endCxn id="69" idx="2"/>
          </p:cNvCxnSpPr>
          <p:nvPr/>
        </p:nvCxnSpPr>
        <p:spPr>
          <a:xfrm flipV="1">
            <a:off x="1655748" y="2944991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63" idx="3"/>
            <a:endCxn id="70" idx="2"/>
          </p:cNvCxnSpPr>
          <p:nvPr/>
        </p:nvCxnSpPr>
        <p:spPr>
          <a:xfrm>
            <a:off x="1652041" y="2993365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63" idx="3"/>
            <a:endCxn id="71" idx="2"/>
          </p:cNvCxnSpPr>
          <p:nvPr/>
        </p:nvCxnSpPr>
        <p:spPr>
          <a:xfrm>
            <a:off x="1652041" y="2993365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endCxn id="69" idx="2"/>
          </p:cNvCxnSpPr>
          <p:nvPr/>
        </p:nvCxnSpPr>
        <p:spPr>
          <a:xfrm flipV="1">
            <a:off x="1679561" y="2944991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62" idx="3"/>
            <a:endCxn id="70" idx="2"/>
          </p:cNvCxnSpPr>
          <p:nvPr/>
        </p:nvCxnSpPr>
        <p:spPr>
          <a:xfrm>
            <a:off x="1646223" y="3563694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62" idx="3"/>
            <a:endCxn id="71" idx="2"/>
          </p:cNvCxnSpPr>
          <p:nvPr/>
        </p:nvCxnSpPr>
        <p:spPr>
          <a:xfrm>
            <a:off x="1646223" y="3563694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69" idx="2"/>
          </p:cNvCxnSpPr>
          <p:nvPr/>
        </p:nvCxnSpPr>
        <p:spPr>
          <a:xfrm flipV="1">
            <a:off x="1717720" y="2944991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endCxn id="70" idx="2"/>
          </p:cNvCxnSpPr>
          <p:nvPr/>
        </p:nvCxnSpPr>
        <p:spPr>
          <a:xfrm flipV="1">
            <a:off x="1691351" y="3723561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71" idx="2"/>
          </p:cNvCxnSpPr>
          <p:nvPr/>
        </p:nvCxnSpPr>
        <p:spPr>
          <a:xfrm>
            <a:off x="1691351" y="4938167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 rot="5400000">
            <a:off x="7315887" y="409548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7384980" y="257666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7373697" y="337488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7373697" y="464111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grpSp>
        <p:nvGrpSpPr>
          <p:cNvPr id="116" name="群組 115"/>
          <p:cNvGrpSpPr/>
          <p:nvPr/>
        </p:nvGrpSpPr>
        <p:grpSpPr>
          <a:xfrm>
            <a:off x="5270567" y="2937852"/>
            <a:ext cx="753037" cy="2013721"/>
            <a:chOff x="5357094" y="2515814"/>
            <a:chExt cx="753037" cy="2013721"/>
          </a:xfrm>
        </p:grpSpPr>
        <p:cxnSp>
          <p:nvCxnSpPr>
            <p:cNvPr id="117" name="直線單箭頭接點 11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單箭頭接點 124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234903"/>
              </p:ext>
            </p:extLst>
          </p:nvPr>
        </p:nvGraphicFramePr>
        <p:xfrm>
          <a:off x="4964109" y="4410572"/>
          <a:ext cx="4333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方程式" r:id="rId4" imgW="203040" imgH="215640" progId="Equation.3">
                  <p:embed/>
                </p:oleObj>
              </mc:Choice>
              <mc:Fallback>
                <p:oleObj name="方程式" r:id="rId4" imgW="203040" imgH="215640" progId="Equation.3">
                  <p:embed/>
                  <p:pic>
                    <p:nvPicPr>
                      <p:cNvPr id="1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09" y="4410572"/>
                        <a:ext cx="43338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5764279" y="5348859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2786173" y="5661211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132" name="右大括弧 131"/>
          <p:cNvSpPr/>
          <p:nvPr/>
        </p:nvSpPr>
        <p:spPr>
          <a:xfrm rot="5400000">
            <a:off x="3747093" y="4013939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文字方塊 132"/>
          <p:cNvSpPr txBox="1"/>
          <p:nvPr/>
        </p:nvSpPr>
        <p:spPr>
          <a:xfrm>
            <a:off x="1023007" y="5220333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graphicFrame>
        <p:nvGraphicFramePr>
          <p:cNvPr id="1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685373"/>
              </p:ext>
            </p:extLst>
          </p:nvPr>
        </p:nvGraphicFramePr>
        <p:xfrm>
          <a:off x="795350" y="3693983"/>
          <a:ext cx="434940" cy="478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方程式" r:id="rId6" imgW="126720" imgH="139680" progId="Equation.3">
                  <p:embed/>
                </p:oleObj>
              </mc:Choice>
              <mc:Fallback>
                <p:oleObj name="方程式" r:id="rId6" imgW="126720" imgH="139680" progId="Equation.3">
                  <p:embed/>
                  <p:pic>
                    <p:nvPicPr>
                      <p:cNvPr id="1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50" y="3693983"/>
                        <a:ext cx="434940" cy="478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226925"/>
              </p:ext>
            </p:extLst>
          </p:nvPr>
        </p:nvGraphicFramePr>
        <p:xfrm>
          <a:off x="5020102" y="247588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方程式" r:id="rId8" imgW="152280" imgH="215640" progId="Equation.3">
                  <p:embed/>
                </p:oleObj>
              </mc:Choice>
              <mc:Fallback>
                <p:oleObj name="方程式" r:id="rId8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102" y="247588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30592"/>
              </p:ext>
            </p:extLst>
          </p:nvPr>
        </p:nvGraphicFramePr>
        <p:xfrm>
          <a:off x="4999640" y="3228795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640" y="3228795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矩形 134"/>
          <p:cNvSpPr/>
          <p:nvPr/>
        </p:nvSpPr>
        <p:spPr>
          <a:xfrm>
            <a:off x="2291950" y="2576666"/>
            <a:ext cx="2693027" cy="2746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2206736" y="1705203"/>
            <a:ext cx="375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Feature extractor replacing feature engineering</a:t>
            </a:r>
            <a:endParaRPr lang="zh-TW" altLang="en-US" sz="24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909399" y="5344176"/>
            <a:ext cx="1765609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= Multi-class Classifier </a:t>
            </a:r>
            <a:endParaRPr lang="zh-TW" altLang="en-US" sz="2400" dirty="0"/>
          </a:p>
        </p:txBody>
      </p:sp>
      <p:sp>
        <p:nvSpPr>
          <p:cNvPr id="138" name="矩形 137"/>
          <p:cNvSpPr/>
          <p:nvPr/>
        </p:nvSpPr>
        <p:spPr>
          <a:xfrm>
            <a:off x="6038847" y="2610469"/>
            <a:ext cx="737236" cy="2683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 rot="5400000">
            <a:off x="5616881" y="3720140"/>
            <a:ext cx="151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93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/>
      <p:bldP spid="137" grpId="0" animBg="1"/>
      <p:bldP spid="138" grpId="0" animBg="1"/>
      <p:bldP spid="1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Input</a:t>
            </a:r>
            <a:endParaRPr lang="zh-TW" altLang="en-US" sz="32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Output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33" y="3309806"/>
            <a:ext cx="2130022" cy="21164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36292" y="541328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 x 16 = 256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48638" y="300672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17026" y="37244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22844" y="315409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535543" y="3058840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方程式" r:id="rId5" imgW="152280" imgH="215640" progId="Equation.3">
                  <p:embed/>
                </p:oleObj>
              </mc:Choice>
              <mc:Fallback>
                <p:oleObj name="方程式" r:id="rId5" imgW="15228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543" y="3058840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540839" y="3641569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839" y="3641569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526551" y="512217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3454628" y="5025409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方程式" r:id="rId9" imgW="253800" imgH="228600" progId="Equation.3">
                  <p:embed/>
                </p:oleObj>
              </mc:Choice>
              <mc:Fallback>
                <p:oleObj name="方程式" r:id="rId9" imgW="253800" imgH="22860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628" y="5025409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 rot="5400000">
            <a:off x="3402483" y="440711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7" name="手繪多邊形 16"/>
          <p:cNvSpPr/>
          <p:nvPr/>
        </p:nvSpPr>
        <p:spPr>
          <a:xfrm>
            <a:off x="1214665" y="3068121"/>
            <a:ext cx="2305050" cy="363941"/>
          </a:xfrm>
          <a:custGeom>
            <a:avLst/>
            <a:gdLst>
              <a:gd name="connsiteX0" fmla="*/ 0 w 2305050"/>
              <a:gd name="connsiteY0" fmla="*/ 374550 h 374550"/>
              <a:gd name="connsiteX1" fmla="*/ 876300 w 2305050"/>
              <a:gd name="connsiteY1" fmla="*/ 6250 h 374550"/>
              <a:gd name="connsiteX2" fmla="*/ 2305050 w 2305050"/>
              <a:gd name="connsiteY2" fmla="*/ 177700 h 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374550">
                <a:moveTo>
                  <a:pt x="0" y="374550"/>
                </a:moveTo>
                <a:cubicBezTo>
                  <a:pt x="246062" y="206804"/>
                  <a:pt x="492125" y="39058"/>
                  <a:pt x="876300" y="6250"/>
                </a:cubicBezTo>
                <a:cubicBezTo>
                  <a:pt x="1260475" y="-26558"/>
                  <a:pt x="1782762" y="75571"/>
                  <a:pt x="2305050" y="1777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1348015" y="3241062"/>
            <a:ext cx="2171700" cy="646109"/>
          </a:xfrm>
          <a:custGeom>
            <a:avLst/>
            <a:gdLst>
              <a:gd name="connsiteX0" fmla="*/ 0 w 2171700"/>
              <a:gd name="connsiteY0" fmla="*/ 188909 h 646109"/>
              <a:gd name="connsiteX1" fmla="*/ 1073150 w 2171700"/>
              <a:gd name="connsiteY1" fmla="*/ 23809 h 646109"/>
              <a:gd name="connsiteX2" fmla="*/ 2171700 w 2171700"/>
              <a:gd name="connsiteY2" fmla="*/ 646109 h 64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646109">
                <a:moveTo>
                  <a:pt x="0" y="188909"/>
                </a:moveTo>
                <a:cubicBezTo>
                  <a:pt x="355600" y="68259"/>
                  <a:pt x="711200" y="-52391"/>
                  <a:pt x="1073150" y="23809"/>
                </a:cubicBezTo>
                <a:cubicBezTo>
                  <a:pt x="1435100" y="100009"/>
                  <a:pt x="1803400" y="373059"/>
                  <a:pt x="2171700" y="646109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3081565" y="5284171"/>
            <a:ext cx="463550" cy="243308"/>
          </a:xfrm>
          <a:custGeom>
            <a:avLst/>
            <a:gdLst>
              <a:gd name="connsiteX0" fmla="*/ 0 w 463550"/>
              <a:gd name="connsiteY0" fmla="*/ 0 h 243308"/>
              <a:gd name="connsiteX1" fmla="*/ 101600 w 463550"/>
              <a:gd name="connsiteY1" fmla="*/ 241300 h 243308"/>
              <a:gd name="connsiteX2" fmla="*/ 463550 w 463550"/>
              <a:gd name="connsiteY2" fmla="*/ 95250 h 24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43308">
                <a:moveTo>
                  <a:pt x="0" y="0"/>
                </a:moveTo>
                <a:cubicBezTo>
                  <a:pt x="12171" y="112712"/>
                  <a:pt x="24342" y="225425"/>
                  <a:pt x="101600" y="241300"/>
                </a:cubicBezTo>
                <a:cubicBezTo>
                  <a:pt x="178858" y="257175"/>
                  <a:pt x="321204" y="176212"/>
                  <a:pt x="463550" y="9525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371218" y="5765880"/>
            <a:ext cx="166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Ink → 1</a:t>
            </a:r>
          </a:p>
          <a:p>
            <a:r>
              <a:rPr lang="en-US" altLang="zh-TW" sz="2400" dirty="0"/>
              <a:t>No ink → 0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5179092" y="2822199"/>
            <a:ext cx="642352" cy="2642877"/>
            <a:chOff x="7142066" y="1987121"/>
            <a:chExt cx="642352" cy="2642877"/>
          </a:xfrm>
        </p:grpSpPr>
        <p:sp>
          <p:nvSpPr>
            <p:cNvPr id="21" name="矩形 20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10</a:t>
              </a:r>
              <a:endParaRPr lang="zh-TW" altLang="en-US" sz="2800" baseline="-25000" dirty="0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5106944" y="5737345"/>
            <a:ext cx="3566686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Each dimension represents the confidence of a digit.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048212" y="2883754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1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55521" y="3665036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2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55521" y="4939005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0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6188216" y="432180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5115795" y="2944663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115795" y="3669068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0.7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96948" y="4938330"/>
            <a:ext cx="656740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5007951" y="3577013"/>
            <a:ext cx="1950970" cy="64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006627" y="3813785"/>
            <a:ext cx="1940923" cy="9033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The image is  “2”</a:t>
            </a:r>
            <a:endParaRPr lang="zh-TW" altLang="en-US" sz="2800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1726" y="529322"/>
            <a:ext cx="3355824" cy="8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6" grpId="0"/>
      <p:bldP spid="17" grpId="0" animBg="1"/>
      <p:bldP spid="18" grpId="0" animBg="1"/>
      <p:bldP spid="19" grpId="0" animBg="1"/>
      <p:bldP spid="20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88413"/>
            <a:ext cx="7886700" cy="4351338"/>
          </a:xfrm>
        </p:spPr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933" y="3170126"/>
            <a:ext cx="1602442" cy="1592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25017" y="3184640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095815" y="3530444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951758" y="3540310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66447" y="3671695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“2”</a:t>
            </a:r>
            <a:endParaRPr lang="zh-TW" altLang="en-US" sz="3200" dirty="0"/>
          </a:p>
        </p:txBody>
      </p:sp>
      <p:grpSp>
        <p:nvGrpSpPr>
          <p:cNvPr id="6" name="群組 5"/>
          <p:cNvGrpSpPr/>
          <p:nvPr/>
        </p:nvGrpSpPr>
        <p:grpSpPr>
          <a:xfrm>
            <a:off x="2462115" y="2538616"/>
            <a:ext cx="600084" cy="2625052"/>
            <a:chOff x="2462115" y="2538616"/>
            <a:chExt cx="600084" cy="2625052"/>
          </a:xfrm>
        </p:grpSpPr>
        <p:sp>
          <p:nvSpPr>
            <p:cNvPr id="12" name="矩形 11"/>
            <p:cNvSpPr/>
            <p:nvPr/>
          </p:nvSpPr>
          <p:spPr>
            <a:xfrm>
              <a:off x="2462115" y="253861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30503" y="325630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36321" y="268598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2549020" y="259073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1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020" y="259073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2554316" y="317345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2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316" y="317345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/>
            <p:cNvSpPr/>
            <p:nvPr/>
          </p:nvSpPr>
          <p:spPr>
            <a:xfrm>
              <a:off x="2540028" y="465406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/>
          </p:nvGraphicFramePr>
          <p:xfrm>
            <a:off x="2468105" y="4557299"/>
            <a:ext cx="5445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3" name="方程式" r:id="rId9" imgW="253800" imgH="228600" progId="Equation.3">
                    <p:embed/>
                  </p:oleObj>
                </mc:Choice>
                <mc:Fallback>
                  <p:oleObj name="方程式" r:id="rId9" imgW="253800" imgH="228600" progId="Equation.3">
                    <p:embed/>
                    <p:pic>
                      <p:nvPicPr>
                        <p:cNvPr id="1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8105" y="4557299"/>
                          <a:ext cx="544512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字方塊 18"/>
            <p:cNvSpPr txBox="1"/>
            <p:nvPr/>
          </p:nvSpPr>
          <p:spPr>
            <a:xfrm rot="5400000">
              <a:off x="2415960" y="3939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789662" y="2501358"/>
            <a:ext cx="642352" cy="2642877"/>
            <a:chOff x="7142066" y="1987121"/>
            <a:chExt cx="642352" cy="2642877"/>
          </a:xfrm>
        </p:grpSpPr>
        <p:sp>
          <p:nvSpPr>
            <p:cNvPr id="21" name="矩形 20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10</a:t>
              </a:r>
              <a:endParaRPr lang="zh-TW" altLang="en-US" sz="2800" baseline="-25000" dirty="0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460863" y="2572114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468172" y="3353396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2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468172" y="4627365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7600867" y="401016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08956" y="4728735"/>
            <a:ext cx="293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What is needed is a function ……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68125" y="5484126"/>
            <a:ext cx="208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Input: </a:t>
            </a:r>
          </a:p>
          <a:p>
            <a:pPr algn="ctr"/>
            <a:r>
              <a:rPr lang="en-US" altLang="zh-TW" sz="2400" dirty="0"/>
              <a:t>256-dim vector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62262" y="5494979"/>
            <a:ext cx="215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output: </a:t>
            </a:r>
          </a:p>
          <a:p>
            <a:pPr algn="ctr"/>
            <a:r>
              <a:rPr lang="en-US" altLang="zh-TW" sz="2400" dirty="0"/>
              <a:t>10-dim vector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074432" y="3530444"/>
            <a:ext cx="160908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92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/>
      <p:bldP spid="11" grpId="0"/>
      <p:bldP spid="31" grpId="0"/>
      <p:bldP spid="33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157328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圖片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95" y="2880668"/>
            <a:ext cx="1602442" cy="1592235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5837170" y="4824499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883916" y="5172079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3844836" y="3524807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321462" y="225251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120750" y="4829478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3976" y="177072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138018" y="177072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433736" y="3273292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543052" y="4519182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09852" y="2494489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89850" y="297020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395668" y="239987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1408367" y="230462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方程式" r:id="rId5" imgW="152280" imgH="215640" progId="Equation.3">
                  <p:embed/>
                </p:oleObj>
              </mc:Choice>
              <mc:Fallback>
                <p:oleObj name="方程式" r:id="rId5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367" y="230462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1413663" y="288735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663" y="288735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332137" y="1770729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399375" y="43679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1397000" y="4271963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方程式" r:id="rId9" imgW="190440" imgH="228600" progId="Equation.3">
                  <p:embed/>
                </p:oleObj>
              </mc:Choice>
              <mc:Fallback>
                <p:oleObj name="方程式" r:id="rId9" imgW="190440" imgH="22860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271963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275307" y="365290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657035" y="1770729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868381" y="1770729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00123" y="219186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07072" y="29528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636088" y="416818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166542" y="2522953"/>
            <a:ext cx="753037" cy="2013721"/>
            <a:chOff x="3166542" y="2522953"/>
            <a:chExt cx="753037" cy="2013721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52295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78175" y="252295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52295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52295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30152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66542" y="252295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66542" y="330152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742275" y="252295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738568" y="257132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738568" y="257132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766088" y="252295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732750" y="314165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732750" y="314165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04247" y="252295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777878" y="330152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777878" y="451612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5357094" y="2515814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2263612" y="1770729"/>
            <a:ext cx="4874405" cy="3884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7339971" y="3407164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“2”</a:t>
            </a:r>
            <a:endParaRPr lang="zh-TW" altLang="en-US" sz="3200" dirty="0"/>
          </a:p>
        </p:txBody>
      </p:sp>
      <p:grpSp>
        <p:nvGrpSpPr>
          <p:cNvPr id="85" name="群組 84"/>
          <p:cNvGrpSpPr/>
          <p:nvPr/>
        </p:nvGrpSpPr>
        <p:grpSpPr>
          <a:xfrm>
            <a:off x="7463186" y="2236827"/>
            <a:ext cx="642352" cy="2642877"/>
            <a:chOff x="7142066" y="1987121"/>
            <a:chExt cx="642352" cy="2642877"/>
          </a:xfrm>
        </p:grpSpPr>
        <p:sp>
          <p:nvSpPr>
            <p:cNvPr id="86" name="矩形 85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10</a:t>
              </a:r>
              <a:endParaRPr lang="zh-TW" altLang="en-US" sz="2800" baseline="-25000" dirty="0"/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8134387" y="2307583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1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8141696" y="3088865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2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8141696" y="4362834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0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 rot="5400000">
            <a:off x="8274391" y="37456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417274" y="2975930"/>
            <a:ext cx="4608618" cy="1384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function set containing the candidates for </a:t>
            </a:r>
          </a:p>
          <a:p>
            <a:pPr algn="ctr"/>
            <a:r>
              <a:rPr lang="en-US" altLang="zh-TW" sz="2800" dirty="0"/>
              <a:t>Handwriting Digit Recognition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393757" y="5761357"/>
            <a:ext cx="6625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You need to decide the network structure to let a good function in your function set.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1" grpId="0" animBg="1"/>
      <p:bldP spid="92" grpId="0" animBg="1"/>
      <p:bldP spid="93" grpId="0" animBg="1"/>
      <p:bldP spid="94" grpId="0"/>
      <p:bldP spid="83" grpId="0" animBg="1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Q: How many layers? How many neurons for each layer?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Q: Can the structure be automatically determined?</a:t>
            </a:r>
          </a:p>
          <a:p>
            <a:pPr lvl="1"/>
            <a:r>
              <a:rPr lang="en-US" altLang="zh-TW" dirty="0"/>
              <a:t>E.g. Evolutionary Artificial Neural Networks</a:t>
            </a:r>
          </a:p>
          <a:p>
            <a:r>
              <a:rPr lang="en-US" altLang="zh-TW" dirty="0"/>
              <a:t>Q: Can we design the network structure?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061" y="222703"/>
            <a:ext cx="4455289" cy="2433411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315834" y="3501469"/>
            <a:ext cx="5731531" cy="557881"/>
            <a:chOff x="1729539" y="2853872"/>
            <a:chExt cx="5731531" cy="557881"/>
          </a:xfrm>
        </p:grpSpPr>
        <p:sp>
          <p:nvSpPr>
            <p:cNvPr id="7" name="文字方塊 6"/>
            <p:cNvSpPr txBox="1"/>
            <p:nvPr/>
          </p:nvSpPr>
          <p:spPr>
            <a:xfrm>
              <a:off x="1729539" y="2888533"/>
              <a:ext cx="2446855" cy="5232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Trial and Error</a:t>
              </a:r>
              <a:endParaRPr lang="zh-TW" altLang="en-US" sz="28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014215" y="2882998"/>
              <a:ext cx="2446855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Intuition</a:t>
              </a:r>
              <a:endParaRPr lang="zh-TW" altLang="en-US" sz="28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244315" y="2853872"/>
              <a:ext cx="688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2315834" y="5796105"/>
            <a:ext cx="5731531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Convolutional Neural Network (CNN)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418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 for Deep Learning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06" y="4272943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85011" y="3752284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Deep Learning is so simple ……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42138" y="1902673"/>
            <a:ext cx="2259724" cy="16870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31988" y="2580664"/>
            <a:ext cx="186027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 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2502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for an Example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975178" y="265505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817906" y="264278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634803" y="267043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5281458" y="3691209"/>
            <a:ext cx="634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90774" y="4937099"/>
            <a:ext cx="5251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257574" y="2912406"/>
            <a:ext cx="65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703191" y="338812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709009" y="281779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14708"/>
              </p:ext>
            </p:extLst>
          </p:nvPr>
        </p:nvGraphicFramePr>
        <p:xfrm>
          <a:off x="1721708" y="2722544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708" y="2722544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02035"/>
              </p:ext>
            </p:extLst>
          </p:nvPr>
        </p:nvGraphicFramePr>
        <p:xfrm>
          <a:off x="1727004" y="330527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004" y="330527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橢圓 52"/>
          <p:cNvSpPr/>
          <p:nvPr/>
        </p:nvSpPr>
        <p:spPr>
          <a:xfrm>
            <a:off x="2915016" y="2653791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2917358" y="3432361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2905725" y="466037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 rot="5400000">
            <a:off x="2902978" y="408266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1712716" y="478588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891241"/>
              </p:ext>
            </p:extLst>
          </p:nvPr>
        </p:nvGraphicFramePr>
        <p:xfrm>
          <a:off x="1640793" y="4689113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方程式" r:id="rId8" imgW="253800" imgH="228600" progId="Equation.3">
                  <p:embed/>
                </p:oleObj>
              </mc:Choice>
              <mc:Fallback>
                <p:oleObj name="方程式" r:id="rId8" imgW="253800" imgH="228600" progId="Equation.3">
                  <p:embed/>
                  <p:pic>
                    <p:nvPicPr>
                      <p:cNvPr id="6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793" y="4689113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字方塊 62"/>
          <p:cNvSpPr txBox="1"/>
          <p:nvPr/>
        </p:nvSpPr>
        <p:spPr>
          <a:xfrm rot="5400000">
            <a:off x="1588648" y="407082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142223" y="259520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159846" y="338070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172026" y="463699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75" name="直線單箭頭接點 74"/>
          <p:cNvCxnSpPr>
            <a:stCxn id="53" idx="6"/>
          </p:cNvCxnSpPr>
          <p:nvPr/>
        </p:nvCxnSpPr>
        <p:spPr>
          <a:xfrm>
            <a:off x="3489174" y="294087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489174" y="3732622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479883" y="4954591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4" idx="6"/>
          </p:cNvCxnSpPr>
          <p:nvPr/>
        </p:nvCxnSpPr>
        <p:spPr>
          <a:xfrm flipV="1">
            <a:off x="3491516" y="2940870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6"/>
          </p:cNvCxnSpPr>
          <p:nvPr/>
        </p:nvCxnSpPr>
        <p:spPr>
          <a:xfrm>
            <a:off x="3489174" y="2940870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53" idx="6"/>
          </p:cNvCxnSpPr>
          <p:nvPr/>
        </p:nvCxnSpPr>
        <p:spPr>
          <a:xfrm>
            <a:off x="3489174" y="2940870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54" idx="6"/>
          </p:cNvCxnSpPr>
          <p:nvPr/>
        </p:nvCxnSpPr>
        <p:spPr>
          <a:xfrm>
            <a:off x="3491516" y="3719440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55" idx="6"/>
          </p:cNvCxnSpPr>
          <p:nvPr/>
        </p:nvCxnSpPr>
        <p:spPr>
          <a:xfrm flipV="1">
            <a:off x="3479883" y="2940870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55" idx="6"/>
          </p:cNvCxnSpPr>
          <p:nvPr/>
        </p:nvCxnSpPr>
        <p:spPr>
          <a:xfrm flipV="1">
            <a:off x="3479883" y="3719440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53" idx="2"/>
          </p:cNvCxnSpPr>
          <p:nvPr/>
        </p:nvCxnSpPr>
        <p:spPr>
          <a:xfrm flipV="1">
            <a:off x="2055616" y="2940870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47" idx="3"/>
            <a:endCxn id="54" idx="2"/>
          </p:cNvCxnSpPr>
          <p:nvPr/>
        </p:nvCxnSpPr>
        <p:spPr>
          <a:xfrm>
            <a:off x="2051909" y="2989244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7" idx="3"/>
            <a:endCxn id="55" idx="2"/>
          </p:cNvCxnSpPr>
          <p:nvPr/>
        </p:nvCxnSpPr>
        <p:spPr>
          <a:xfrm>
            <a:off x="2051909" y="2989244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52" idx="3"/>
            <a:endCxn id="53" idx="2"/>
          </p:cNvCxnSpPr>
          <p:nvPr/>
        </p:nvCxnSpPr>
        <p:spPr>
          <a:xfrm flipV="1">
            <a:off x="2079429" y="2940870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46" idx="3"/>
            <a:endCxn id="54" idx="2"/>
          </p:cNvCxnSpPr>
          <p:nvPr/>
        </p:nvCxnSpPr>
        <p:spPr>
          <a:xfrm>
            <a:off x="2046091" y="3559573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46" idx="3"/>
            <a:endCxn id="55" idx="2"/>
          </p:cNvCxnSpPr>
          <p:nvPr/>
        </p:nvCxnSpPr>
        <p:spPr>
          <a:xfrm>
            <a:off x="2046091" y="3559573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2" idx="3"/>
            <a:endCxn id="53" idx="2"/>
          </p:cNvCxnSpPr>
          <p:nvPr/>
        </p:nvCxnSpPr>
        <p:spPr>
          <a:xfrm flipV="1">
            <a:off x="2117588" y="2940870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2" idx="3"/>
            <a:endCxn id="54" idx="2"/>
          </p:cNvCxnSpPr>
          <p:nvPr/>
        </p:nvCxnSpPr>
        <p:spPr>
          <a:xfrm flipV="1">
            <a:off x="2091219" y="3719440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2" idx="3"/>
            <a:endCxn id="55" idx="2"/>
          </p:cNvCxnSpPr>
          <p:nvPr/>
        </p:nvCxnSpPr>
        <p:spPr>
          <a:xfrm>
            <a:off x="2091219" y="4934046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 rot="5400000">
            <a:off x="5917368" y="415604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986461" y="2637225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6007559" y="3445534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5975178" y="470167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10</a:t>
            </a:r>
            <a:endParaRPr lang="zh-TW" altLang="en-US" sz="28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37500" y="371746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576550" y="4109752"/>
            <a:ext cx="115463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</a:t>
            </a:r>
          </a:p>
          <a:p>
            <a:pPr algn="ctr"/>
            <a:r>
              <a:rPr lang="en-US" altLang="zh-TW" sz="2400" dirty="0"/>
              <a:t>Entropy</a:t>
            </a:r>
          </a:p>
        </p:txBody>
      </p:sp>
      <p:pic>
        <p:nvPicPr>
          <p:cNvPr id="102" name="圖片 101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890841" y="1695524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3" name="文字方塊 102"/>
          <p:cNvSpPr txBox="1"/>
          <p:nvPr/>
        </p:nvSpPr>
        <p:spPr>
          <a:xfrm>
            <a:off x="4693567" y="1784585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“1”</a:t>
            </a:r>
            <a:endParaRPr lang="zh-TW" altLang="en-US" sz="2800" dirty="0"/>
          </a:p>
        </p:txBody>
      </p:sp>
      <p:pic>
        <p:nvPicPr>
          <p:cNvPr id="108" name="圖片 107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17004" y="3646519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0" name="矩形 109"/>
          <p:cNvSpPr/>
          <p:nvPr/>
        </p:nvSpPr>
        <p:spPr>
          <a:xfrm>
            <a:off x="7789244" y="2657294"/>
            <a:ext cx="498951" cy="262505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 rot="5400000">
            <a:off x="8237055" y="409177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8227210" y="262623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</a:t>
            </a:r>
            <a:endParaRPr lang="zh-TW" altLang="en-US" sz="2800" baseline="-250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8227210" y="342636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0</a:t>
            </a:r>
            <a:endParaRPr lang="zh-TW" altLang="en-US" sz="2800" baseline="-25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8211604" y="471576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0</a:t>
            </a:r>
            <a:endParaRPr lang="zh-TW" altLang="en-US" sz="2800" baseline="-25000" dirty="0"/>
          </a:p>
        </p:txBody>
      </p:sp>
      <p:sp>
        <p:nvSpPr>
          <p:cNvPr id="115" name="左-右雙向箭號 114"/>
          <p:cNvSpPr/>
          <p:nvPr/>
        </p:nvSpPr>
        <p:spPr>
          <a:xfrm>
            <a:off x="6547946" y="3719063"/>
            <a:ext cx="1187596" cy="3348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987423" y="2022925"/>
            <a:ext cx="2728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5348420" y="2046195"/>
            <a:ext cx="2682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977004" y="2055524"/>
            <a:ext cx="0" cy="148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8045430" y="2074215"/>
            <a:ext cx="0" cy="581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816530" y="265321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4892374" y="26451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4894716" y="340502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4901744" y="46516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 rot="5400000">
            <a:off x="4898997" y="40708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580110" y="1488616"/>
            <a:ext cx="93063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target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 rot="5400000">
            <a:off x="3852139" y="3617311"/>
            <a:ext cx="2691859" cy="7005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1654317" y="5392214"/>
                <a:ext cx="3580980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17" y="5392214"/>
                <a:ext cx="3580980" cy="12112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893779" y="2708000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79" y="2708000"/>
                <a:ext cx="366639" cy="369332"/>
              </a:xfrm>
              <a:prstGeom prst="rect">
                <a:avLst/>
              </a:prstGeom>
              <a:blipFill>
                <a:blip r:embed="rId12"/>
                <a:stretch>
                  <a:fillRect l="-20000" t="-16393" r="-51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7893421" y="3473498"/>
                <a:ext cx="373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421" y="3473498"/>
                <a:ext cx="373757" cy="369332"/>
              </a:xfrm>
              <a:prstGeom prst="rect">
                <a:avLst/>
              </a:prstGeom>
              <a:blipFill>
                <a:blip r:embed="rId13"/>
                <a:stretch>
                  <a:fillRect l="-19672" t="-18333" r="-508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7878722" y="4795595"/>
                <a:ext cx="4964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22" y="4795595"/>
                <a:ext cx="496483" cy="369332"/>
              </a:xfrm>
              <a:prstGeom prst="rect">
                <a:avLst/>
              </a:prstGeom>
              <a:blipFill>
                <a:blip r:embed="rId14"/>
                <a:stretch>
                  <a:fillRect l="-14634" t="-18333" r="-3780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字方塊 119"/>
          <p:cNvSpPr txBox="1"/>
          <p:nvPr/>
        </p:nvSpPr>
        <p:spPr>
          <a:xfrm rot="5400000">
            <a:off x="7791036" y="409177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2281800" y="3433484"/>
            <a:ext cx="2646238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Given a set of parameters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093037" y="5255491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037" y="5255491"/>
                <a:ext cx="288284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7908918" y="524762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918" y="5247625"/>
                <a:ext cx="28828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>
            <a:stCxn id="71" idx="2"/>
          </p:cNvCxnSpPr>
          <p:nvPr/>
        </p:nvCxnSpPr>
        <p:spPr>
          <a:xfrm flipH="1">
            <a:off x="7141744" y="4940749"/>
            <a:ext cx="0" cy="1184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314888" y="6125029"/>
            <a:ext cx="1844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2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1" grpId="0" animBg="1"/>
      <p:bldP spid="103" grpId="0"/>
      <p:bldP spid="110" grpId="0" animBg="1"/>
      <p:bldP spid="111" grpId="0"/>
      <p:bldP spid="112" grpId="0"/>
      <p:bldP spid="113" grpId="0"/>
      <p:bldP spid="114" grpId="0"/>
      <p:bldP spid="115" grpId="0" animBg="1"/>
      <p:bldP spid="3" grpId="0" animBg="1"/>
      <p:bldP spid="101" grpId="0"/>
      <p:bldP spid="5" grpId="0"/>
      <p:bldP spid="109" grpId="0"/>
      <p:bldP spid="119" grpId="0"/>
      <p:bldP spid="120" grpId="0"/>
      <p:bldP spid="8" grpId="0"/>
      <p:bldP spid="1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Loss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727768" y="2298174"/>
            <a:ext cx="421911" cy="671513"/>
            <a:chOff x="510563" y="3417283"/>
            <a:chExt cx="421911" cy="671513"/>
          </a:xfrm>
        </p:grpSpPr>
        <p:sp>
          <p:nvSpPr>
            <p:cNvPr id="19" name="矩形 1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27768" y="3245279"/>
            <a:ext cx="421910" cy="671513"/>
            <a:chOff x="510564" y="3417283"/>
            <a:chExt cx="421910" cy="671513"/>
          </a:xfrm>
        </p:grpSpPr>
        <p:sp>
          <p:nvSpPr>
            <p:cNvPr id="22" name="矩形 2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713340" y="5606623"/>
            <a:ext cx="450765" cy="671513"/>
            <a:chOff x="496136" y="3417283"/>
            <a:chExt cx="450765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96136" y="3522206"/>
              <a:ext cx="4507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2527693" y="230074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2527693" y="323945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527693" y="5594978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1585319" y="4930674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2658584" y="4919031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2096310" y="263392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093349" y="358103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2093348" y="593655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496559" y="2628722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493598" y="357582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3493597" y="593135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3895074" y="2298174"/>
            <a:ext cx="428323" cy="671513"/>
            <a:chOff x="507357" y="3417283"/>
            <a:chExt cx="428323" cy="671513"/>
          </a:xfrm>
        </p:grpSpPr>
        <p:sp>
          <p:nvSpPr>
            <p:cNvPr id="39" name="矩形 3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895074" y="3245279"/>
            <a:ext cx="428323" cy="671513"/>
            <a:chOff x="507358" y="3417283"/>
            <a:chExt cx="428323" cy="671513"/>
          </a:xfrm>
        </p:grpSpPr>
        <p:sp>
          <p:nvSpPr>
            <p:cNvPr id="42" name="矩形 4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7358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880646" y="5606623"/>
            <a:ext cx="457177" cy="671513"/>
            <a:chOff x="492930" y="3417283"/>
            <a:chExt cx="457177" cy="671513"/>
          </a:xfrm>
        </p:grpSpPr>
        <p:sp>
          <p:nvSpPr>
            <p:cNvPr id="45" name="矩形 4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492930" y="3522206"/>
              <a:ext cx="4571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err="1"/>
                <a:t>y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4913118" y="2298174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913117" y="3245279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4913117" y="560662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902677" y="2471777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677" y="2471777"/>
                <a:ext cx="391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50" t="-16393" r="-5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913117" y="3407287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17" y="3407287"/>
                <a:ext cx="39805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462" t="-1803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888687" y="5803879"/>
                <a:ext cx="443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87" y="5803879"/>
                <a:ext cx="443390" cy="369332"/>
              </a:xfrm>
              <a:prstGeom prst="rect">
                <a:avLst/>
              </a:prstGeom>
              <a:blipFill>
                <a:blip r:embed="rId5"/>
                <a:stretch>
                  <a:fillRect l="-16438" t="-16393" r="-4246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-右雙向箭號 52"/>
          <p:cNvSpPr/>
          <p:nvPr/>
        </p:nvSpPr>
        <p:spPr>
          <a:xfrm>
            <a:off x="4254704" y="25901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左-右雙向箭號 53"/>
          <p:cNvSpPr/>
          <p:nvPr/>
        </p:nvSpPr>
        <p:spPr>
          <a:xfrm>
            <a:off x="4249342" y="35108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左-右雙向箭號 54"/>
          <p:cNvSpPr/>
          <p:nvPr/>
        </p:nvSpPr>
        <p:spPr>
          <a:xfrm>
            <a:off x="4249276" y="5851855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423381" y="2767534"/>
                <a:ext cx="3124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81" y="2767534"/>
                <a:ext cx="312457" cy="369332"/>
              </a:xfrm>
              <a:prstGeom prst="rect">
                <a:avLst/>
              </a:prstGeom>
              <a:blipFill>
                <a:blip r:embed="rId6"/>
                <a:stretch>
                  <a:fillRect l="-23529" r="-980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 rot="5400000">
            <a:off x="3746853" y="4967195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 rot="5400000">
            <a:off x="4749949" y="4954287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>
            <a:off x="1724616" y="4152253"/>
            <a:ext cx="421910" cy="671513"/>
            <a:chOff x="510564" y="3417283"/>
            <a:chExt cx="421910" cy="671513"/>
          </a:xfrm>
        </p:grpSpPr>
        <p:sp>
          <p:nvSpPr>
            <p:cNvPr id="65" name="矩形 6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67" name="矩形 66"/>
          <p:cNvSpPr/>
          <p:nvPr/>
        </p:nvSpPr>
        <p:spPr>
          <a:xfrm>
            <a:off x="2524541" y="4146429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2090197" y="4488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490446" y="448280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/>
          <p:cNvGrpSpPr/>
          <p:nvPr/>
        </p:nvGrpSpPr>
        <p:grpSpPr>
          <a:xfrm>
            <a:off x="3891923" y="4152253"/>
            <a:ext cx="428322" cy="671513"/>
            <a:chOff x="507359" y="3417283"/>
            <a:chExt cx="428322" cy="671513"/>
          </a:xfrm>
        </p:grpSpPr>
        <p:sp>
          <p:nvSpPr>
            <p:cNvPr id="71" name="矩形 70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507359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4909965" y="415225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4909965" y="4314261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965" y="4314261"/>
                <a:ext cx="3980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182" t="-18333" r="-4697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左-右雙向箭號 74"/>
          <p:cNvSpPr/>
          <p:nvPr/>
        </p:nvSpPr>
        <p:spPr>
          <a:xfrm>
            <a:off x="4246190" y="4417822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87" y="1640875"/>
            <a:ext cx="358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all training data …</a:t>
            </a:r>
            <a:endParaRPr lang="zh-TW" altLang="en-US" sz="2800" dirty="0"/>
          </a:p>
        </p:txBody>
      </p:sp>
      <p:pic>
        <p:nvPicPr>
          <p:cNvPr id="90" name="圖片 89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15322" y="2314599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2" name="圖片 9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94572" y="3258994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3" name="圖片 9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4572" y="413958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4" name="圖片 93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94572" y="5594978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563165" y="983675"/>
                <a:ext cx="163891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165" y="983675"/>
                <a:ext cx="1638910" cy="1211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487022" y="5159357"/>
                <a:ext cx="3318188" cy="138499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</a:t>
                </a:r>
                <a:r>
                  <a:rPr lang="en-US" altLang="zh-TW" sz="2800" b="1" i="1" u="sng" dirty="0"/>
                  <a:t>the 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 u="sng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800" b="1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/>
                  <a:t> that minimize total loss L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22" y="5159357"/>
                <a:ext cx="3318188" cy="13849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5467155" y="398990"/>
            <a:ext cx="18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Total Loss: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423381" y="3685525"/>
                <a:ext cx="319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81" y="3685525"/>
                <a:ext cx="319062" cy="369332"/>
              </a:xfrm>
              <a:prstGeom prst="rect">
                <a:avLst/>
              </a:prstGeom>
              <a:blipFill>
                <a:blip r:embed="rId14"/>
                <a:stretch>
                  <a:fillRect l="-23077" t="-1667" r="-961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4429885" y="4561823"/>
                <a:ext cx="319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85" y="4561823"/>
                <a:ext cx="319062" cy="369332"/>
              </a:xfrm>
              <a:prstGeom prst="rect">
                <a:avLst/>
              </a:prstGeom>
              <a:blipFill>
                <a:blip r:embed="rId15"/>
                <a:stretch>
                  <a:fillRect l="-23077" r="-961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437895" y="6027539"/>
                <a:ext cx="364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95" y="6027539"/>
                <a:ext cx="364395" cy="369332"/>
              </a:xfrm>
              <a:prstGeom prst="rect">
                <a:avLst/>
              </a:prstGeom>
              <a:blipFill>
                <a:blip r:embed="rId16"/>
                <a:stretch>
                  <a:fillRect l="-20000" r="-666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491961" y="958274"/>
            <a:ext cx="1850601" cy="132660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5487022" y="3113965"/>
            <a:ext cx="3315102" cy="1384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Find </a:t>
            </a:r>
            <a:r>
              <a:rPr lang="en-US" altLang="zh-TW" sz="2800" b="1" i="1" u="sng" dirty="0"/>
              <a:t>a function in function set </a:t>
            </a:r>
            <a:r>
              <a:rPr lang="en-US" altLang="zh-TW" sz="2800" dirty="0"/>
              <a:t>that minimizes total loss L</a:t>
            </a:r>
            <a:endParaRPr lang="zh-TW" altLang="en-US" sz="2800" dirty="0"/>
          </a:p>
        </p:txBody>
      </p:sp>
      <p:sp>
        <p:nvSpPr>
          <p:cNvPr id="4" name="向下箭號 3"/>
          <p:cNvSpPr/>
          <p:nvPr/>
        </p:nvSpPr>
        <p:spPr>
          <a:xfrm>
            <a:off x="6749969" y="2552127"/>
            <a:ext cx="697424" cy="554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下箭號 81"/>
          <p:cNvSpPr/>
          <p:nvPr/>
        </p:nvSpPr>
        <p:spPr>
          <a:xfrm>
            <a:off x="6749969" y="4542207"/>
            <a:ext cx="697424" cy="5334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3" name="圖片 82"/>
          <p:cNvPicPr preferRelativeResize="0"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893866" y="413697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4" name="圖片 83"/>
          <p:cNvPicPr preferRelativeResize="0"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893267" y="5606622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5" name="圖片 84"/>
          <p:cNvPicPr preferRelativeResize="0"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890958" y="5600800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47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/>
      <p:bldP spid="31" grpId="0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  <p:bldP spid="59" grpId="0"/>
      <p:bldP spid="60" grpId="0"/>
      <p:bldP spid="67" grpId="0" animBg="1"/>
      <p:bldP spid="73" grpId="0" animBg="1"/>
      <p:bldP spid="74" grpId="0"/>
      <p:bldP spid="75" grpId="0" animBg="1"/>
      <p:bldP spid="7" grpId="0"/>
      <p:bldP spid="95" grpId="0" animBg="1"/>
      <p:bldP spid="77" grpId="0"/>
      <p:bldP spid="76" grpId="0"/>
      <p:bldP spid="78" grpId="0"/>
      <p:bldP spid="79" grpId="0"/>
      <p:bldP spid="9" grpId="0" animBg="1"/>
      <p:bldP spid="81" grpId="0" animBg="1"/>
      <p:bldP spid="4" grpId="0" animBg="1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 for Deep Learning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06" y="4272943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85011" y="3752284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Deep Learning is so simple ……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342414" y="1908823"/>
            <a:ext cx="2259724" cy="16870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31988" y="2580664"/>
            <a:ext cx="186027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 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2717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2556" y="233636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2336365"/>
                <a:ext cx="4218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71" r="-428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21086" y="2014771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2014771"/>
                <a:ext cx="311950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7166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74940" y="2205371"/>
            <a:ext cx="529464" cy="43044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483245" y="2384103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838903" y="2675788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2675788"/>
                <a:ext cx="188905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8852" r="-10645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220631" y="2337016"/>
            <a:ext cx="75222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82556" y="354903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3549032"/>
                <a:ext cx="42896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451" r="-42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221086" y="3227438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3227438"/>
                <a:ext cx="311950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67213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>
            <a:off x="1483245" y="3596770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838903" y="3888455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3888455"/>
                <a:ext cx="1889052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71667" r="-10645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220631" y="3549683"/>
            <a:ext cx="7522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82556" y="510397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5103976"/>
                <a:ext cx="36138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5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221086" y="4782382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4782382"/>
                <a:ext cx="3119508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71667" r="-97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>
            <a:off x="1483245" y="5151714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838903" y="5443399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5443399"/>
                <a:ext cx="188905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68852" r="-12258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220631" y="5104627"/>
            <a:ext cx="75222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146825" y="4213373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146825" y="5850917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0522" y="2298253"/>
            <a:ext cx="75222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30522" y="3510920"/>
            <a:ext cx="7522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-0.1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30522" y="5065864"/>
            <a:ext cx="75222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00215" y="1698275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5" y="1698275"/>
                <a:ext cx="478914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129518" y="2142624"/>
                <a:ext cx="962443" cy="3485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18" y="2142624"/>
                <a:ext cx="962443" cy="348544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086600" y="3668267"/>
                <a:ext cx="8605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00" y="3668267"/>
                <a:ext cx="860557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/>
          <p:cNvSpPr txBox="1"/>
          <p:nvPr/>
        </p:nvSpPr>
        <p:spPr>
          <a:xfrm>
            <a:off x="5978189" y="5733860"/>
            <a:ext cx="230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gradient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61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0" grpId="0" animBg="1"/>
      <p:bldP spid="15" grpId="0"/>
      <p:bldP spid="16" grpId="0"/>
      <p:bldP spid="18" grpId="0" animBg="1"/>
      <p:bldP spid="19" grpId="0"/>
      <p:bldP spid="20" grpId="0" animBg="1"/>
      <p:bldP spid="25" grpId="0"/>
      <p:bldP spid="26" grpId="0"/>
      <p:bldP spid="28" grpId="0" animBg="1"/>
      <p:bldP spid="29" grpId="0"/>
      <p:bldP spid="30" grpId="0" animBg="1"/>
      <p:bldP spid="35" grpId="0"/>
      <p:bldP spid="36" grpId="0"/>
      <p:bldP spid="6" grpId="0" animBg="1"/>
      <p:bldP spid="17" grpId="0" animBg="1"/>
      <p:bldP spid="27" grpId="0" animBg="1"/>
      <p:bldP spid="40" grpId="0"/>
      <p:bldP spid="3" grpId="0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2556" y="233636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2336365"/>
                <a:ext cx="4218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71" r="-428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21086" y="2014771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2014771"/>
                <a:ext cx="311950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7166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74940" y="2205371"/>
            <a:ext cx="529464" cy="43044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483245" y="2384103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838903" y="2675788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2675788"/>
                <a:ext cx="188905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8852" r="-10645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220631" y="2337016"/>
            <a:ext cx="75222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0.15</a:t>
            </a:r>
            <a:endParaRPr lang="zh-TW" altLang="en-US" sz="2400" dirty="0"/>
          </a:p>
        </p:txBody>
      </p:sp>
      <p:sp>
        <p:nvSpPr>
          <p:cNvPr id="11" name="向右箭號 10"/>
          <p:cNvSpPr/>
          <p:nvPr/>
        </p:nvSpPr>
        <p:spPr>
          <a:xfrm>
            <a:off x="5013202" y="2326656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68860" y="2618341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60" y="2618341"/>
                <a:ext cx="188905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71667" r="-10645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29017" y="2004537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17" y="2004537"/>
                <a:ext cx="311950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7166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7773256" y="2341601"/>
            <a:ext cx="75222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0.09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82556" y="354903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3549032"/>
                <a:ext cx="42896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451" r="-42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221086" y="3227438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3227438"/>
                <a:ext cx="311950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67213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>
            <a:off x="1483245" y="3596770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838903" y="3888455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3888455"/>
                <a:ext cx="1889052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71667" r="-10645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220631" y="3549683"/>
            <a:ext cx="7522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0.05</a:t>
            </a:r>
            <a:endParaRPr lang="zh-TW" altLang="en-US" sz="2400" dirty="0"/>
          </a:p>
        </p:txBody>
      </p:sp>
      <p:sp>
        <p:nvSpPr>
          <p:cNvPr id="21" name="向右箭號 20"/>
          <p:cNvSpPr/>
          <p:nvPr/>
        </p:nvSpPr>
        <p:spPr>
          <a:xfrm>
            <a:off x="5013202" y="3539323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368860" y="3831008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60" y="3831008"/>
                <a:ext cx="18890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167213" r="-10645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729017" y="3217204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17" y="3217204"/>
                <a:ext cx="311950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7166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7773256" y="3554268"/>
            <a:ext cx="7522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82556" y="510397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5103976"/>
                <a:ext cx="36138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5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221086" y="4782382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4782382"/>
                <a:ext cx="3119508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71667" r="-97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>
            <a:off x="1483245" y="5151714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838903" y="5443399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5443399"/>
                <a:ext cx="188905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68852" r="-12258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220631" y="5104627"/>
            <a:ext cx="75222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31" name="向右箭號 30"/>
          <p:cNvSpPr/>
          <p:nvPr/>
        </p:nvSpPr>
        <p:spPr>
          <a:xfrm>
            <a:off x="5013202" y="5094267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368860" y="5385952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60" y="5385952"/>
                <a:ext cx="18890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71667" r="-12258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729017" y="4772148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17" y="4772148"/>
                <a:ext cx="3119508" cy="369332"/>
              </a:xfrm>
              <a:prstGeom prst="rect">
                <a:avLst/>
              </a:prstGeom>
              <a:blipFill rotWithShape="0">
                <a:blip r:embed="rId16"/>
                <a:stretch>
                  <a:fillRect t="-171667" r="-978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7773256" y="5109212"/>
            <a:ext cx="75222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146825" y="4213373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146825" y="5850917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0522" y="2298253"/>
            <a:ext cx="75222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30522" y="3510920"/>
            <a:ext cx="7522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-0.1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30522" y="5065864"/>
            <a:ext cx="75222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349321" y="2631184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336851" y="3965366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336850" y="5473308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00215" y="1698275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5" y="1698275"/>
                <a:ext cx="478914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2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21" grpId="0" animBg="1"/>
      <p:bldP spid="22" grpId="0"/>
      <p:bldP spid="23" grpId="0"/>
      <p:bldP spid="24" grpId="0" animBg="1"/>
      <p:bldP spid="31" grpId="0" animBg="1"/>
      <p:bldP spid="32" grpId="0"/>
      <p:bldP spid="33" grpId="0"/>
      <p:bldP spid="34" grpId="0" animBg="1"/>
      <p:bldP spid="37" grpId="0"/>
      <p:bldP spid="38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07331" y="1798458"/>
            <a:ext cx="7098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This is the “learning” of machines in deep learning ……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75091" y="2740981"/>
            <a:ext cx="534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Even alpha go using this approach.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70402" y="3541247"/>
            <a:ext cx="610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 hope you are not too disappointed :p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2348026" y="2823397"/>
            <a:ext cx="768626" cy="358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720" y="4206724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80" y="2540158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Backpropagation: an efficient way to 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 in neural network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41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07" y="2959862"/>
            <a:ext cx="2086342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devblogs.nvidia.com/parallelforall/wp-content/uploads/sites/3/2015/03/torch_lstm_thumb-179x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42" y="2704049"/>
            <a:ext cx="1637367" cy="105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developer.nvidia.com/sites/default/files/akamai/cuda/images/deeplearning/caff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38" y="3900055"/>
            <a:ext cx="1560169" cy="10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tps://developer.nvidia.com/sites/default/files/akamai/cuda/images/deeplearning/cnt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26" y="3785184"/>
            <a:ext cx="1670545" cy="112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0207" y="4141078"/>
            <a:ext cx="1974264" cy="57106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3376" y="5050435"/>
            <a:ext cx="1540523" cy="579342"/>
          </a:xfrm>
          <a:prstGeom prst="rect">
            <a:avLst/>
          </a:prstGeom>
        </p:spPr>
      </p:pic>
      <p:pic>
        <p:nvPicPr>
          <p:cNvPr id="24" name="Picture 2" descr="スクリーンショット 2016-05-24 午後4.01.5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07" y="5046784"/>
            <a:ext cx="2737407" cy="61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55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learning </a:t>
            </a:r>
            <a:br>
              <a:rPr lang="en-US" altLang="zh-TW" dirty="0"/>
            </a:br>
            <a:r>
              <a:rPr lang="en-US" altLang="zh-TW" dirty="0"/>
              <a:t>attracts lots of attention.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 believe you have seen lots of exciting results before.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82946" name="Picture 2" descr="Deep learning trends at Google. Source: SIGMOD/Jeff D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02" y="2775281"/>
            <a:ext cx="5844812" cy="340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7639" y="6206460"/>
            <a:ext cx="712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Deep learning trends at Google. Source: SIGMOD 2016/Jeff Dean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5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6106" y="483464"/>
            <a:ext cx="8680174" cy="5771761"/>
          </a:xfrm>
        </p:spPr>
        <p:txBody>
          <a:bodyPr>
            <a:no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1958: Perceptron (linear model)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1969: Perceptron has limitation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1980s: Multi-layer perceptron </a:t>
            </a:r>
          </a:p>
          <a:p>
            <a:pPr lvl="1"/>
            <a:r>
              <a:rPr lang="en-US" altLang="zh-TW" dirty="0"/>
              <a:t>Do not have significant difference from DNN today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1986: Backpropagation</a:t>
            </a:r>
          </a:p>
          <a:p>
            <a:pPr lvl="1"/>
            <a:r>
              <a:rPr lang="en-US" altLang="zh-TW" dirty="0"/>
              <a:t>Usually more than 3 hidden layers is not helpful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1989: 1 hidden layer is “good enough”, why deep?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2006: RBM initialization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2009: GPU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2011: Start to be popular in speech recognition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2012: win ILSVRC image competition 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2015.2: Image recognition surpassing human-level performance 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2016.3: Alpha GO beats Lee Sedol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2016.10: Speech recognition system as good as humans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89376" y="0"/>
            <a:ext cx="5068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Ups and downs of Deep Learning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2512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16098"/>
            <a:ext cx="5435600" cy="40767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Deep learning Giant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47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 for Deep Learning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06" y="4272943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85011" y="3752284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Deep Learning is so simple ……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32262" y="1941449"/>
            <a:ext cx="2259724" cy="16870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31988" y="2580664"/>
            <a:ext cx="186027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 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09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97340" y="294084"/>
            <a:ext cx="3854551" cy="2068497"/>
            <a:chOff x="4897340" y="294084"/>
            <a:chExt cx="3854551" cy="2068497"/>
          </a:xfrm>
        </p:grpSpPr>
        <p:pic>
          <p:nvPicPr>
            <p:cNvPr id="4" name="Picture 6" descr="http://bio1152.nicerweb.com/Locked/media/ch48/48_05NeuronStructur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340" y="294084"/>
              <a:ext cx="3271985" cy="2068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群組 4"/>
            <p:cNvGrpSpPr/>
            <p:nvPr/>
          </p:nvGrpSpPr>
          <p:grpSpPr>
            <a:xfrm>
              <a:off x="6464097" y="432086"/>
              <a:ext cx="2287794" cy="1038723"/>
              <a:chOff x="3202412" y="1600580"/>
              <a:chExt cx="3275013" cy="1486948"/>
            </a:xfrm>
          </p:grpSpPr>
          <p:pic>
            <p:nvPicPr>
              <p:cNvPr id="6" name="Picture 4" descr="http://cdn.zmescience.com/wp-content/uploads/2011/07/neural_network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0137" y="1600580"/>
                <a:ext cx="2478247" cy="1486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矩形 6"/>
              <p:cNvSpPr/>
              <p:nvPr/>
            </p:nvSpPr>
            <p:spPr>
              <a:xfrm>
                <a:off x="3202412" y="2732294"/>
                <a:ext cx="32750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TW" altLang="en-US" sz="1400" dirty="0"/>
              </a:p>
            </p:txBody>
          </p:sp>
        </p:grpSp>
      </p:grpSp>
      <p:grpSp>
        <p:nvGrpSpPr>
          <p:cNvPr id="39" name="群組 38"/>
          <p:cNvGrpSpPr/>
          <p:nvPr/>
        </p:nvGrpSpPr>
        <p:grpSpPr>
          <a:xfrm>
            <a:off x="3534928" y="2481260"/>
            <a:ext cx="2416814" cy="1897458"/>
            <a:chOff x="3223753" y="2941320"/>
            <a:chExt cx="2416814" cy="1897458"/>
          </a:xfrm>
        </p:grpSpPr>
        <p:grpSp>
          <p:nvGrpSpPr>
            <p:cNvPr id="38" name="群組 37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32" name="直線單箭頭接點 31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橢圓 21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23" name="直線單箭頭接點 22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9" name="Object 12"/>
              <p:cNvGraphicFramePr>
                <a:graphicFrameLocks noChangeAspect="1"/>
              </p:cNvGraphicFramePr>
              <p:nvPr/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8" name="方程式" r:id="rId6" imgW="317160" imgH="215640" progId="Equation.3">
                      <p:embed/>
                    </p:oleObj>
                  </mc:Choice>
                  <mc:Fallback>
                    <p:oleObj name="方程式" r:id="rId6" imgW="317160" imgH="215640" progId="Equation.3">
                      <p:embed/>
                      <p:pic>
                        <p:nvPicPr>
                          <p:cNvPr id="29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1" name="直線單箭頭接點 20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27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9" name="方程式" r:id="rId8" imgW="139680" imgH="139680" progId="Equation.3">
                      <p:embed/>
                    </p:oleObj>
                  </mc:Choice>
                  <mc:Fallback>
                    <p:oleObj name="方程式" r:id="rId8" imgW="139680" imgH="139680" progId="Equation.3">
                      <p:embed/>
                      <p:pic>
                        <p:nvPicPr>
                          <p:cNvPr id="27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" name="群組 3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單箭頭接點 32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>
            <a:off x="1070220" y="1724155"/>
            <a:ext cx="2416814" cy="1897458"/>
            <a:chOff x="3223753" y="2941320"/>
            <a:chExt cx="2416814" cy="1897458"/>
          </a:xfrm>
        </p:grpSpPr>
        <p:grpSp>
          <p:nvGrpSpPr>
            <p:cNvPr id="43" name="群組 42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53" name="直線單箭頭接點 52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橢圓 53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55" name="直線單箭頭接點 54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6" name="Object 12"/>
              <p:cNvGraphicFramePr>
                <a:graphicFrameLocks noChangeAspect="1"/>
              </p:cNvGraphicFramePr>
              <p:nvPr/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0" name="方程式" r:id="rId10" imgW="317160" imgH="215640" progId="Equation.3">
                      <p:embed/>
                    </p:oleObj>
                  </mc:Choice>
                  <mc:Fallback>
                    <p:oleObj name="方程式" r:id="rId10" imgW="317160" imgH="215640" progId="Equation.3">
                      <p:embed/>
                      <p:pic>
                        <p:nvPicPr>
                          <p:cNvPr id="5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4" name="直線單箭頭接點 43"/>
            <p:cNvCxnSpPr/>
            <p:nvPr/>
          </p:nvCxnSpPr>
          <p:spPr>
            <a:xfrm flipV="1">
              <a:off x="3405107" y="3780105"/>
              <a:ext cx="503761" cy="6770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52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1" name="方程式" r:id="rId11" imgW="139680" imgH="139680" progId="Equation.3">
                      <p:embed/>
                    </p:oleObj>
                  </mc:Choice>
                  <mc:Fallback>
                    <p:oleObj name="方程式" r:id="rId11" imgW="139680" imgH="139680" progId="Equation.3">
                      <p:embed/>
                      <p:pic>
                        <p:nvPicPr>
                          <p:cNvPr id="5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" name="群組 4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單箭頭接點 49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單箭頭接點 47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1099614" y="3584600"/>
            <a:ext cx="2405967" cy="1782000"/>
            <a:chOff x="3234600" y="3056778"/>
            <a:chExt cx="2405967" cy="1782000"/>
          </a:xfrm>
        </p:grpSpPr>
        <p:grpSp>
          <p:nvGrpSpPr>
            <p:cNvPr id="58" name="群組 57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68" name="直線單箭頭接點 67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橢圓 68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70" name="直線單箭頭接點 69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1" name="Object 12"/>
              <p:cNvGraphicFramePr>
                <a:graphicFrameLocks noChangeAspect="1"/>
              </p:cNvGraphicFramePr>
              <p:nvPr/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2" name="方程式" r:id="rId12" imgW="317160" imgH="215640" progId="Equation.3">
                      <p:embed/>
                    </p:oleObj>
                  </mc:Choice>
                  <mc:Fallback>
                    <p:oleObj name="方程式" r:id="rId12" imgW="317160" imgH="215640" progId="Equation.3">
                      <p:embed/>
                      <p:pic>
                        <p:nvPicPr>
                          <p:cNvPr id="7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9" name="直線單箭頭接點 58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3341416" y="3056778"/>
              <a:ext cx="586910" cy="5759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67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3" name="方程式" r:id="rId13" imgW="139680" imgH="139680" progId="Equation.3">
                      <p:embed/>
                    </p:oleObj>
                  </mc:Choice>
                  <mc:Fallback>
                    <p:oleObj name="方程式" r:id="rId13" imgW="139680" imgH="139680" progId="Equation.3">
                      <p:embed/>
                      <p:pic>
                        <p:nvPicPr>
                          <p:cNvPr id="67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" name="群組 61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5" name="直線單箭頭接點 64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線單箭頭接點 62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6044284" y="2469344"/>
            <a:ext cx="2416814" cy="1897458"/>
            <a:chOff x="3223753" y="2941320"/>
            <a:chExt cx="2416814" cy="1897458"/>
          </a:xfrm>
        </p:grpSpPr>
        <p:grpSp>
          <p:nvGrpSpPr>
            <p:cNvPr id="73" name="群組 72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83" name="直線單箭頭接點 82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橢圓 83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85" name="直線單箭頭接點 84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6" name="Object 12"/>
              <p:cNvGraphicFramePr>
                <a:graphicFrameLocks noChangeAspect="1"/>
              </p:cNvGraphicFramePr>
              <p:nvPr/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4" name="方程式" r:id="rId14" imgW="317160" imgH="215640" progId="Equation.3">
                      <p:embed/>
                    </p:oleObj>
                  </mc:Choice>
                  <mc:Fallback>
                    <p:oleObj name="方程式" r:id="rId14" imgW="317160" imgH="215640" progId="Equation.3">
                      <p:embed/>
                      <p:pic>
                        <p:nvPicPr>
                          <p:cNvPr id="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4" name="直線單箭頭接點 73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群組 75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5" name="方程式" r:id="rId15" imgW="139680" imgH="139680" progId="Equation.3">
                      <p:embed/>
                    </p:oleObj>
                  </mc:Choice>
                  <mc:Fallback>
                    <p:oleObj name="方程式" r:id="rId15" imgW="139680" imgH="139680" progId="Equation.3">
                      <p:embed/>
                      <p:pic>
                        <p:nvPicPr>
                          <p:cNvPr id="8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" name="群組 7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線單箭頭接點 77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3729775" y="4347017"/>
            <a:ext cx="194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“Neuron”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575300" y="5320216"/>
            <a:ext cx="6176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/>
              <a:t>Different connection leads to different network structures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487034" y="2437267"/>
            <a:ext cx="2493685" cy="1929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2575300" y="4836191"/>
            <a:ext cx="2884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b="1" i="1" u="sng" dirty="0"/>
              <a:t>Neural Network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42195" y="6197619"/>
                <a:ext cx="8654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Network parameter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all the weights and biases in the “neurons”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5" y="6197619"/>
                <a:ext cx="8654351" cy="461665"/>
              </a:xfrm>
              <a:prstGeom prst="rect">
                <a:avLst/>
              </a:prstGeom>
              <a:blipFill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0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8" grpId="0" animBg="1"/>
      <p:bldP spid="8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群組 128"/>
          <p:cNvGrpSpPr/>
          <p:nvPr/>
        </p:nvGrpSpPr>
        <p:grpSpPr>
          <a:xfrm>
            <a:off x="6906115" y="3813978"/>
            <a:ext cx="458287" cy="831947"/>
            <a:chOff x="10102194" y="1939763"/>
            <a:chExt cx="458287" cy="831947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1947"/>
            <a:chOff x="10102194" y="1939763"/>
            <a:chExt cx="458287" cy="831947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群組 2"/>
          <p:cNvGrpSpPr/>
          <p:nvPr/>
        </p:nvGrpSpPr>
        <p:grpSpPr>
          <a:xfrm>
            <a:off x="3615463" y="4585976"/>
            <a:ext cx="5297714" cy="2078894"/>
            <a:chOff x="3615463" y="4585976"/>
            <a:chExt cx="5297714" cy="2078894"/>
          </a:xfrm>
        </p:grpSpPr>
        <p:sp>
          <p:nvSpPr>
            <p:cNvPr id="137" name="圓角矩形圖說文字 136"/>
            <p:cNvSpPr/>
            <p:nvPr/>
          </p:nvSpPr>
          <p:spPr>
            <a:xfrm>
              <a:off x="3615463" y="4585976"/>
              <a:ext cx="5297714" cy="2078894"/>
            </a:xfrm>
            <a:prstGeom prst="wedgeRoundRectCallout">
              <a:avLst>
                <a:gd name="adj1" fmla="val -59656"/>
                <a:gd name="adj2" fmla="val -16305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" name="Object 12"/>
              <p:cNvGraphicFramePr>
                <a:graphicFrameLocks noChangeAspect="1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1" name="方程式" r:id="rId5" imgW="317160" imgH="215640" progId="Equation.3">
                      <p:embed/>
                    </p:oleObj>
                  </mc:Choice>
                  <mc:Fallback>
                    <p:oleObj name="方程式" r:id="rId5" imgW="317160" imgH="215640" progId="Equation.3">
                      <p:embed/>
                      <p:pic>
                        <p:nvPicPr>
                          <p:cNvPr id="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2"/>
              <p:cNvGraphicFramePr>
                <a:graphicFrameLocks noChangeAspect="1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2" name="方程式" r:id="rId7" imgW="126720" imgH="126720" progId="Equation.3">
                      <p:embed/>
                    </p:oleObj>
                  </mc:Choice>
                  <mc:Fallback>
                    <p:oleObj name="方程式" r:id="rId7" imgW="126720" imgH="126720" progId="Equation.3">
                      <p:embed/>
                      <p:pic>
                        <p:nvPicPr>
                          <p:cNvPr id="7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12"/>
            <p:cNvGraphicFramePr>
              <a:graphicFrameLocks noChangeAspect="1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" name="方程式" r:id="rId9" imgW="863280" imgH="393480" progId="Equation.3">
                    <p:embed/>
                  </p:oleObj>
                </mc:Choice>
                <mc:Fallback>
                  <p:oleObj name="方程式" r:id="rId9" imgW="863280" imgH="393480" progId="Equation.3">
                    <p:embed/>
                    <p:pic>
                      <p:nvPicPr>
                        <p:cNvPr id="7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文字方塊 102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93998" y="2644731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1947"/>
            <a:chOff x="10102194" y="1939763"/>
            <a:chExt cx="458287" cy="831947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1947"/>
            <a:chOff x="10102194" y="1939763"/>
            <a:chExt cx="458287" cy="831947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98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 animBg="1"/>
      <p:bldP spid="1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pSp>
        <p:nvGrpSpPr>
          <p:cNvPr id="123" name="群組 122"/>
          <p:cNvGrpSpPr/>
          <p:nvPr/>
        </p:nvGrpSpPr>
        <p:grpSpPr>
          <a:xfrm>
            <a:off x="2471151" y="2274449"/>
            <a:ext cx="458287" cy="838405"/>
            <a:chOff x="10102194" y="1939763"/>
            <a:chExt cx="458287" cy="838405"/>
          </a:xfrm>
        </p:grpSpPr>
        <p:sp>
          <p:nvSpPr>
            <p:cNvPr id="117" name="矩形 11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480676" y="3823788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252837" y="166543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05772" y="162619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0.62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528091" y="3231730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8405"/>
            <a:chOff x="10102194" y="1939763"/>
            <a:chExt cx="458287" cy="838405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8405"/>
            <a:chOff x="10102194" y="1939763"/>
            <a:chExt cx="458287" cy="838405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8405"/>
            <a:chOff x="10102194" y="1939763"/>
            <a:chExt cx="458287" cy="838405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6906115" y="3813978"/>
            <a:ext cx="458287" cy="838405"/>
            <a:chOff x="10102194" y="1939763"/>
            <a:chExt cx="458287" cy="838405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sp>
        <p:nvSpPr>
          <p:cNvPr id="121" name="矩形 120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4" grpId="0" animBg="1"/>
      <p:bldP spid="15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1152</Words>
  <Application>Microsoft Macintosh PowerPoint</Application>
  <PresentationFormat>On-screen Show (4:3)</PresentationFormat>
  <Paragraphs>515</Paragraphs>
  <Slides>29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Cambria Math</vt:lpstr>
      <vt:lpstr>Helvetica Light</vt:lpstr>
      <vt:lpstr>Office 佈景主題</vt:lpstr>
      <vt:lpstr>方程式</vt:lpstr>
      <vt:lpstr>Deep Learning</vt:lpstr>
      <vt:lpstr>Slide credits</vt:lpstr>
      <vt:lpstr>Deep learning  attracts lots of attention.</vt:lpstr>
      <vt:lpstr>PowerPoint Presentation</vt:lpstr>
      <vt:lpstr>Deep learning Giant</vt:lpstr>
      <vt:lpstr>Three Steps for Deep Learning</vt:lpstr>
      <vt:lpstr>Neural Network </vt:lpstr>
      <vt:lpstr>Fully Connect Feedforward Network</vt:lpstr>
      <vt:lpstr>Fully Connect Feedforward Network</vt:lpstr>
      <vt:lpstr>Fully Connect Feedforward Network</vt:lpstr>
      <vt:lpstr>Fully Connect Feedforward Network</vt:lpstr>
      <vt:lpstr>PowerPoint Presentation</vt:lpstr>
      <vt:lpstr>PowerPoint Presentation</vt:lpstr>
      <vt:lpstr>Matrix Operation</vt:lpstr>
      <vt:lpstr>Neural Network </vt:lpstr>
      <vt:lpstr>Neural Network </vt:lpstr>
      <vt:lpstr>Output Layer  as Multi-Class Classifier</vt:lpstr>
      <vt:lpstr>Example Application</vt:lpstr>
      <vt:lpstr>Example Application</vt:lpstr>
      <vt:lpstr>Example Application</vt:lpstr>
      <vt:lpstr>FAQ</vt:lpstr>
      <vt:lpstr>Three Steps for Deep Learning</vt:lpstr>
      <vt:lpstr>Loss for an Example</vt:lpstr>
      <vt:lpstr>Total Loss</vt:lpstr>
      <vt:lpstr>Three Steps for Deep Learning</vt:lpstr>
      <vt:lpstr>Gradient Descent</vt:lpstr>
      <vt:lpstr>Gradient Descent</vt:lpstr>
      <vt:lpstr>Gradient Descent</vt:lpstr>
      <vt:lpstr>Backpropagation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Yan, Yan</cp:lastModifiedBy>
  <cp:revision>63</cp:revision>
  <dcterms:created xsi:type="dcterms:W3CDTF">2016-10-09T14:12:16Z</dcterms:created>
  <dcterms:modified xsi:type="dcterms:W3CDTF">2021-09-20T03:24:26Z</dcterms:modified>
</cp:coreProperties>
</file>