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632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411B9-2217-4FED-86E2-171E556093AA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A9E89-BA48-4A1A-9179-81BDDDA42B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06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What is the suitable value for </a:t>
            </a:r>
            <a:r>
              <a:rPr lang="el-GR" altLang="zh-TW" sz="1200" dirty="0"/>
              <a:t>η</a:t>
            </a:r>
            <a:r>
              <a:rPr lang="en-US" altLang="zh-TW" sz="1200" dirty="0"/>
              <a:t>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I don’t know. Depend on C(</a:t>
            </a:r>
            <a:r>
              <a:rPr lang="el-GR" altLang="zh-TW" sz="1200" dirty="0"/>
              <a:t>θ</a:t>
            </a:r>
            <a:r>
              <a:rPr lang="en-US" altLang="zh-TW" sz="1200" dirty="0"/>
              <a:t>)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2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1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後面的值很大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88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/>
              <a:t>That’s it. We have done the forward pass.</a:t>
            </a:r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9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51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2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30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How to explain this chain rule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80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4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59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5797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36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53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3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09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71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36378-E9C2-4F6B-BC64-21D4685694D5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E350-125A-474D-BD34-5F8848B1CE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77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89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2.png"/><Relationship Id="rId7" Type="http://schemas.openxmlformats.org/officeDocument/2006/relationships/image" Target="../media/image180.png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188.png"/><Relationship Id="rId25" Type="http://schemas.openxmlformats.org/officeDocument/2006/relationships/image" Target="../media/image20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image" Target="../media/image37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image" Target="../media/image184.png"/><Relationship Id="rId24" Type="http://schemas.openxmlformats.org/officeDocument/2006/relationships/image" Target="../media/image199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187.png"/><Relationship Id="rId23" Type="http://schemas.openxmlformats.org/officeDocument/2006/relationships/image" Target="../media/image198.png"/><Relationship Id="rId10" Type="http://schemas.openxmlformats.org/officeDocument/2006/relationships/image" Target="../media/image183.png"/><Relationship Id="rId19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82.png"/><Relationship Id="rId14" Type="http://schemas.openxmlformats.org/officeDocument/2006/relationships/image" Target="../media/image186.png"/><Relationship Id="rId22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43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89.png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5.png"/><Relationship Id="rId11" Type="http://schemas.openxmlformats.org/officeDocument/2006/relationships/image" Target="../media/image44.png"/><Relationship Id="rId5" Type="http://schemas.openxmlformats.org/officeDocument/2006/relationships/image" Target="../media/image23.wmf"/><Relationship Id="rId10" Type="http://schemas.openxmlformats.org/officeDocument/2006/relationships/image" Target="../media/image42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6.png"/><Relationship Id="rId18" Type="http://schemas.openxmlformats.org/officeDocument/2006/relationships/image" Target="../media/image4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5.png"/><Relationship Id="rId7" Type="http://schemas.openxmlformats.org/officeDocument/2006/relationships/image" Target="../media/image181.png"/><Relationship Id="rId12" Type="http://schemas.openxmlformats.org/officeDocument/2006/relationships/image" Target="../media/image185.png"/><Relationship Id="rId17" Type="http://schemas.openxmlformats.org/officeDocument/2006/relationships/image" Target="../media/image189.png"/><Relationship Id="rId25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42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0.png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7.png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207.png"/><Relationship Id="rId10" Type="http://schemas.openxmlformats.org/officeDocument/2006/relationships/image" Target="../media/image184.png"/><Relationship Id="rId19" Type="http://schemas.openxmlformats.org/officeDocument/2006/relationships/image" Target="../media/image41.png"/><Relationship Id="rId4" Type="http://schemas.openxmlformats.org/officeDocument/2006/relationships/oleObject" Target="../embeddings/oleObject34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25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image" Target="../media/image52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227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215.png"/><Relationship Id="rId18" Type="http://schemas.openxmlformats.org/officeDocument/2006/relationships/image" Target="../media/image227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25.png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20" Type="http://schemas.openxmlformats.org/officeDocument/2006/relationships/image" Target="../media/image229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1.png"/><Relationship Id="rId11" Type="http://schemas.openxmlformats.org/officeDocument/2006/relationships/image" Target="../media/image50.png"/><Relationship Id="rId5" Type="http://schemas.openxmlformats.org/officeDocument/2006/relationships/image" Target="../media/image23.wmf"/><Relationship Id="rId15" Type="http://schemas.openxmlformats.org/officeDocument/2006/relationships/image" Target="../media/image224.png"/><Relationship Id="rId10" Type="http://schemas.openxmlformats.org/officeDocument/2006/relationships/image" Target="../media/image35.png"/><Relationship Id="rId19" Type="http://schemas.openxmlformats.org/officeDocument/2006/relationships/image" Target="../media/image52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png"/><Relationship Id="rId14" Type="http://schemas.openxmlformats.org/officeDocument/2006/relationships/image" Target="../media/image223.png"/><Relationship Id="rId22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59.png"/><Relationship Id="rId3" Type="http://schemas.openxmlformats.org/officeDocument/2006/relationships/image" Target="../media/image35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58.png"/><Relationship Id="rId2" Type="http://schemas.openxmlformats.org/officeDocument/2006/relationships/image" Target="../media/image5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56.png"/><Relationship Id="rId10" Type="http://schemas.openxmlformats.org/officeDocument/2006/relationships/image" Target="../media/image238.png"/><Relationship Id="rId19" Type="http://schemas.openxmlformats.org/officeDocument/2006/relationships/image" Target="../media/image60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13" Type="http://schemas.openxmlformats.org/officeDocument/2006/relationships/image" Target="../media/image56.png"/><Relationship Id="rId18" Type="http://schemas.openxmlformats.org/officeDocument/2006/relationships/image" Target="../media/image248.png"/><Relationship Id="rId3" Type="http://schemas.openxmlformats.org/officeDocument/2006/relationships/image" Target="../media/image35.png"/><Relationship Id="rId21" Type="http://schemas.openxmlformats.org/officeDocument/2006/relationships/image" Target="../media/image251.png"/><Relationship Id="rId7" Type="http://schemas.openxmlformats.org/officeDocument/2006/relationships/image" Target="../media/image237.png"/><Relationship Id="rId12" Type="http://schemas.openxmlformats.org/officeDocument/2006/relationships/image" Target="../media/image61.png"/><Relationship Id="rId17" Type="http://schemas.openxmlformats.org/officeDocument/2006/relationships/image" Target="../media/image60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3.png"/><Relationship Id="rId15" Type="http://schemas.openxmlformats.org/officeDocument/2006/relationships/image" Target="../media/image58.png"/><Relationship Id="rId23" Type="http://schemas.openxmlformats.org/officeDocument/2006/relationships/image" Target="../media/image235.png"/><Relationship Id="rId10" Type="http://schemas.openxmlformats.org/officeDocument/2006/relationships/image" Target="../media/image240.png"/><Relationship Id="rId19" Type="http://schemas.openxmlformats.org/officeDocument/2006/relationships/image" Target="../media/image249.png"/><Relationship Id="rId4" Type="http://schemas.openxmlformats.org/officeDocument/2006/relationships/image" Target="../media/image232.png"/><Relationship Id="rId9" Type="http://schemas.openxmlformats.org/officeDocument/2006/relationships/image" Target="../media/image239.png"/><Relationship Id="rId14" Type="http://schemas.openxmlformats.org/officeDocument/2006/relationships/image" Target="../media/image62.png"/><Relationship Id="rId22" Type="http://schemas.openxmlformats.org/officeDocument/2006/relationships/image" Target="../media/image2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1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10" Type="http://schemas.openxmlformats.org/officeDocument/2006/relationships/image" Target="../media/image27.png"/><Relationship Id="rId4" Type="http://schemas.openxmlformats.org/officeDocument/2006/relationships/image" Target="../media/image148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5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3.png"/><Relationship Id="rId12" Type="http://schemas.openxmlformats.org/officeDocument/2006/relationships/image" Target="../media/image31.png"/><Relationship Id="rId17" Type="http://schemas.openxmlformats.org/officeDocument/2006/relationships/image" Target="../media/image16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23.wmf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png"/><Relationship Id="rId1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310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1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23.wmf"/><Relationship Id="rId9" Type="http://schemas.openxmlformats.org/officeDocument/2006/relationships/image" Target="../media/image167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8" Type="http://schemas.openxmlformats.org/officeDocument/2006/relationships/image" Target="../media/image36.png"/><Relationship Id="rId3" Type="http://schemas.openxmlformats.org/officeDocument/2006/relationships/image" Target="../media/image35.png"/><Relationship Id="rId21" Type="http://schemas.openxmlformats.org/officeDocument/2006/relationships/image" Target="../media/image193.png"/><Relationship Id="rId7" Type="http://schemas.openxmlformats.org/officeDocument/2006/relationships/image" Target="../media/image181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92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0.png"/><Relationship Id="rId24" Type="http://schemas.openxmlformats.org/officeDocument/2006/relationships/image" Target="../media/image196.png"/><Relationship Id="rId5" Type="http://schemas.openxmlformats.org/officeDocument/2006/relationships/image" Target="../media/image23.wmf"/><Relationship Id="rId23" Type="http://schemas.openxmlformats.org/officeDocument/2006/relationships/image" Target="../media/image195.png"/><Relationship Id="rId10" Type="http://schemas.openxmlformats.org/officeDocument/2006/relationships/image" Target="../media/image184.png"/><Relationship Id="rId19" Type="http://schemas.openxmlformats.org/officeDocument/2006/relationships/image" Target="../media/image37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83.png"/><Relationship Id="rId14" Type="http://schemas.openxmlformats.org/officeDocument/2006/relationships/image" Target="../media/image187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4197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4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7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7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937476" y="594197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627" y="5023554"/>
                <a:ext cx="3557256" cy="8422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/>
          <p:cNvSpPr txBox="1"/>
          <p:nvPr/>
        </p:nvSpPr>
        <p:spPr>
          <a:xfrm>
            <a:off x="6167181" y="5272934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642" y="3129389"/>
                <a:ext cx="2363660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88" y="6064931"/>
                <a:ext cx="50148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500" y="6064931"/>
                <a:ext cx="490647" cy="43088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接點 68"/>
          <p:cNvCxnSpPr/>
          <p:nvPr/>
        </p:nvCxnSpPr>
        <p:spPr>
          <a:xfrm>
            <a:off x="3711681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122193" y="5925042"/>
            <a:ext cx="50639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4326544" y="5891176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779374" y="5925042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390732" y="5891176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868943" y="5882634"/>
            <a:ext cx="36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09803" y="5864875"/>
            <a:ext cx="1526544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Assumed it’s known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1557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3" grpId="0" animBg="1"/>
      <p:bldP spid="44" grpId="0" animBg="1"/>
      <p:bldP spid="61" grpId="0"/>
      <p:bldP spid="64" grpId="0"/>
      <p:bldP spid="65" grpId="0"/>
      <p:bldP spid="67" grpId="0" animBg="1"/>
      <p:bldP spid="68" grpId="0" animBg="1"/>
      <p:bldP spid="3" grpId="0"/>
      <p:bldP spid="73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30104"/>
                <a:ext cx="4464620" cy="95885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2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4" grpId="0"/>
      <p:bldP spid="75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88" y="5347037"/>
                <a:ext cx="4464620" cy="958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sp>
        <p:nvSpPr>
          <p:cNvPr id="61" name="流程圖: 抽選 60"/>
          <p:cNvSpPr/>
          <p:nvPr/>
        </p:nvSpPr>
        <p:spPr>
          <a:xfrm rot="16200000">
            <a:off x="3550779" y="2521809"/>
            <a:ext cx="742170" cy="664797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751" y="1979371"/>
                <a:ext cx="104669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 flipH="1" flipV="1">
            <a:off x="6304202" y="4664575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 flipV="1">
            <a:off x="6324051" y="2824094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>
            <a:stCxn id="39" idx="1"/>
          </p:cNvCxnSpPr>
          <p:nvPr/>
        </p:nvCxnSpPr>
        <p:spPr>
          <a:xfrm flipH="1" flipV="1">
            <a:off x="4264466" y="2834257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0" idx="1"/>
            <a:endCxn id="61" idx="2"/>
          </p:cNvCxnSpPr>
          <p:nvPr/>
        </p:nvCxnSpPr>
        <p:spPr>
          <a:xfrm flipH="1" flipV="1">
            <a:off x="4254263" y="2854208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/>
          <p:cNvCxnSpPr/>
          <p:nvPr/>
        </p:nvCxnSpPr>
        <p:spPr>
          <a:xfrm flipH="1">
            <a:off x="2632547" y="284164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400" dirty="0"/>
                  <a:t>is a constant because z is </a:t>
                </a:r>
              </a:p>
              <a:p>
                <a:r>
                  <a:rPr lang="en-US" altLang="zh-TW" sz="2400" dirty="0"/>
                  <a:t>already determined in the forward pass.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96" y="4310860"/>
                <a:ext cx="5423997" cy="830997"/>
              </a:xfrm>
              <a:prstGeom prst="rect">
                <a:avLst/>
              </a:prstGeom>
              <a:blipFill>
                <a:blip r:embed="rId14"/>
                <a:stretch>
                  <a:fillRect l="-1685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/>
          <p:cNvCxnSpPr/>
          <p:nvPr/>
        </p:nvCxnSpPr>
        <p:spPr>
          <a:xfrm flipV="1">
            <a:off x="5325857" y="2905651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251938" y="2854208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5861051" y="2633986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8" name="方程式" r:id="rId11" imgW="139680" imgH="139680" progId="Equation.3">
                    <p:embed/>
                  </p:oleObj>
                </mc:Choice>
                <mc:Fallback>
                  <p:oleObj name="方程式" r:id="rId11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6336044" y="2841642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2376832"/>
                <a:ext cx="501484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642" y="2322421"/>
                <a:ext cx="30816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5841202" y="4451937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9" name="方程式" r:id="rId15" imgW="139680" imgH="139680" progId="Equation.3">
                    <p:embed/>
                  </p:oleObj>
                </mc:Choice>
                <mc:Fallback>
                  <p:oleObj name="方程式" r:id="rId15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6348067" y="469115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261" y="4174060"/>
                <a:ext cx="409609" cy="430887"/>
              </a:xfrm>
              <a:prstGeom prst="rect">
                <a:avLst/>
              </a:prstGeom>
              <a:blipFill rotWithShape="0">
                <a:blip r:embed="rId16"/>
                <a:stretch>
                  <a:fillRect l="-10294" t="-23944" r="-35294" b="-49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5252427" y="4674775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50" idx="1"/>
          </p:cNvCxnSpPr>
          <p:nvPr/>
        </p:nvCxnSpPr>
        <p:spPr>
          <a:xfrm>
            <a:off x="4264466" y="2885815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7203393" y="4389504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7185103" y="2541908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228" y="3755678"/>
                <a:ext cx="490647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線單箭頭接點 65"/>
          <p:cNvCxnSpPr/>
          <p:nvPr/>
        </p:nvCxnSpPr>
        <p:spPr>
          <a:xfrm flipV="1">
            <a:off x="6104659" y="3073240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65" y="3024633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4765482"/>
                <a:ext cx="641201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09" y="2915975"/>
                <a:ext cx="548227" cy="819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21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536" y="2525803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575" y="4334460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77469" y="4946475"/>
            <a:ext cx="3746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1. Output Layer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51" y="5605949"/>
                <a:ext cx="2190984" cy="8928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48" y="5605949"/>
                <a:ext cx="2283959" cy="89287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6518921" y="5836383"/>
            <a:ext cx="102182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Done!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2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67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6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群組 62"/>
          <p:cNvGrpSpPr/>
          <p:nvPr/>
        </p:nvGrpSpPr>
        <p:grpSpPr>
          <a:xfrm>
            <a:off x="2333484" y="3506972"/>
            <a:ext cx="1007119" cy="574158"/>
            <a:chOff x="7204153" y="2522858"/>
            <a:chExt cx="1007119" cy="574158"/>
          </a:xfrm>
        </p:grpSpPr>
        <p:grpSp>
          <p:nvGrpSpPr>
            <p:cNvPr id="45" name="群組 44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46" name="橢圓 45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手繪多邊形 46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60" name="直線單箭頭接點 59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407487" y="3438148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3443016" y="5317912"/>
            <a:ext cx="740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/>
          <p:cNvGrpSpPr/>
          <p:nvPr/>
        </p:nvGrpSpPr>
        <p:grpSpPr>
          <a:xfrm>
            <a:off x="2333484" y="3506972"/>
            <a:ext cx="574158" cy="574158"/>
            <a:chOff x="5170781" y="1854574"/>
            <a:chExt cx="574158" cy="574158"/>
          </a:xfrm>
        </p:grpSpPr>
        <p:sp>
          <p:nvSpPr>
            <p:cNvPr id="46" name="橢圓 45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手繪多邊形 46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3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4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 animBg="1"/>
      <p:bldP spid="64" grpId="0" animBg="1"/>
      <p:bldP spid="90" grpId="0" animBg="1"/>
      <p:bldP spid="93" grpId="0"/>
      <p:bldP spid="94" grpId="0" animBg="1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74238" y="3870715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/>
          <p:cNvGrpSpPr/>
          <p:nvPr/>
        </p:nvGrpSpPr>
        <p:grpSpPr>
          <a:xfrm>
            <a:off x="1009432" y="3599050"/>
            <a:ext cx="474993" cy="425277"/>
            <a:chOff x="3357891" y="3538413"/>
            <a:chExt cx="474993" cy="425277"/>
          </a:xfrm>
        </p:grpSpPr>
        <p:sp>
          <p:nvSpPr>
            <p:cNvPr id="39" name="矩形 38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5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1" name="直線單箭頭接點 40"/>
          <p:cNvCxnSpPr/>
          <p:nvPr/>
        </p:nvCxnSpPr>
        <p:spPr>
          <a:xfrm flipV="1">
            <a:off x="1484425" y="3806706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23" y="3287485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群組 48"/>
          <p:cNvGrpSpPr/>
          <p:nvPr/>
        </p:nvGrpSpPr>
        <p:grpSpPr>
          <a:xfrm>
            <a:off x="989583" y="5417001"/>
            <a:ext cx="474993" cy="425277"/>
            <a:chOff x="3357891" y="3538413"/>
            <a:chExt cx="474993" cy="425277"/>
          </a:xfrm>
        </p:grpSpPr>
        <p:sp>
          <p:nvSpPr>
            <p:cNvPr id="50" name="矩形 49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2" name="直線單箭頭接點 51"/>
          <p:cNvCxnSpPr/>
          <p:nvPr/>
        </p:nvCxnSpPr>
        <p:spPr>
          <a:xfrm flipV="1">
            <a:off x="1496448" y="5656214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sz="2800" dirty="0"/>
                  <a:t>’’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42" y="5139124"/>
                <a:ext cx="409609" cy="430887"/>
              </a:xfrm>
              <a:prstGeom prst="rect">
                <a:avLst/>
              </a:prstGeom>
              <a:blipFill rotWithShape="0">
                <a:blip r:embed="rId8"/>
                <a:stretch>
                  <a:fillRect l="-10294" t="-23611" r="-35294" b="-486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線單箭頭接點 56"/>
          <p:cNvCxnSpPr/>
          <p:nvPr/>
        </p:nvCxnSpPr>
        <p:spPr>
          <a:xfrm>
            <a:off x="400808" y="5639839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群組 61"/>
          <p:cNvGrpSpPr/>
          <p:nvPr/>
        </p:nvGrpSpPr>
        <p:grpSpPr>
          <a:xfrm>
            <a:off x="2351774" y="5354568"/>
            <a:ext cx="1005547" cy="574158"/>
            <a:chOff x="7251018" y="4360929"/>
            <a:chExt cx="1005547" cy="574158"/>
          </a:xfrm>
        </p:grpSpPr>
        <p:grpSp>
          <p:nvGrpSpPr>
            <p:cNvPr id="54" name="群組 53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55" name="橢圓 54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手繪多邊形 55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59" name="直線單箭頭接點 58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線單箭頭接點 65"/>
          <p:cNvCxnSpPr/>
          <p:nvPr/>
        </p:nvCxnSpPr>
        <p:spPr>
          <a:xfrm flipV="1">
            <a:off x="1253040" y="4038304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3881039"/>
                <a:ext cx="548227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10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210386" y="2337922"/>
            <a:ext cx="398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Case 2. Not Output Layer</a:t>
            </a:r>
            <a:endParaRPr lang="zh-TW" altLang="en-US" sz="2800" b="1" i="1" u="sng" dirty="0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39773" y="3806706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449275" y="517670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90" y="5738942"/>
                <a:ext cx="641201" cy="819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/>
          <p:cNvCxnSpPr/>
          <p:nvPr/>
        </p:nvCxnSpPr>
        <p:spPr>
          <a:xfrm flipV="1">
            <a:off x="3987323" y="3880914"/>
            <a:ext cx="496229" cy="39330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V="1">
            <a:off x="2913404" y="382947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/>
          <p:cNvGrpSpPr/>
          <p:nvPr/>
        </p:nvGrpSpPr>
        <p:grpSpPr>
          <a:xfrm>
            <a:off x="4522517" y="3609249"/>
            <a:ext cx="474993" cy="425277"/>
            <a:chOff x="3357891" y="3538413"/>
            <a:chExt cx="474993" cy="425277"/>
          </a:xfrm>
        </p:grpSpPr>
        <p:sp>
          <p:nvSpPr>
            <p:cNvPr id="42" name="矩形 4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4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7" name="方程式" r:id="rId12" imgW="139680" imgH="139680" progId="Equation.3">
                    <p:embed/>
                  </p:oleObj>
                </mc:Choice>
                <mc:Fallback>
                  <p:oleObj name="方程式" r:id="rId12" imgW="139680" imgH="139680" progId="Equation.3">
                    <p:embed/>
                    <p:pic>
                      <p:nvPicPr>
                        <p:cNvPr id="4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線單箭頭接點 47"/>
          <p:cNvCxnSpPr/>
          <p:nvPr/>
        </p:nvCxnSpPr>
        <p:spPr>
          <a:xfrm flipV="1">
            <a:off x="4997510" y="381690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3352095"/>
                <a:ext cx="5014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8" y="3297684"/>
                <a:ext cx="308161" cy="430887"/>
              </a:xfrm>
              <a:prstGeom prst="rect">
                <a:avLst/>
              </a:prstGeom>
              <a:blipFill rotWithShape="0">
                <a:blip r:embed="rId14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294" y="3293490"/>
                <a:ext cx="375103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群組 64"/>
          <p:cNvGrpSpPr/>
          <p:nvPr/>
        </p:nvGrpSpPr>
        <p:grpSpPr>
          <a:xfrm>
            <a:off x="4502668" y="5427200"/>
            <a:ext cx="474993" cy="425277"/>
            <a:chOff x="3357891" y="3538413"/>
            <a:chExt cx="474993" cy="425277"/>
          </a:xfrm>
        </p:grpSpPr>
        <p:sp>
          <p:nvSpPr>
            <p:cNvPr id="67" name="矩形 66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3" name="直線單箭頭接點 72"/>
          <p:cNvCxnSpPr/>
          <p:nvPr/>
        </p:nvCxnSpPr>
        <p:spPr>
          <a:xfrm flipV="1">
            <a:off x="5009533" y="566641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3913893" y="5650038"/>
            <a:ext cx="569659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67" idx="1"/>
          </p:cNvCxnSpPr>
          <p:nvPr/>
        </p:nvCxnSpPr>
        <p:spPr>
          <a:xfrm>
            <a:off x="2925932" y="3861078"/>
            <a:ext cx="1576736" cy="1778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群組 77"/>
          <p:cNvGrpSpPr/>
          <p:nvPr/>
        </p:nvGrpSpPr>
        <p:grpSpPr>
          <a:xfrm>
            <a:off x="5864859" y="5364767"/>
            <a:ext cx="1005547" cy="574158"/>
            <a:chOff x="7251018" y="4360929"/>
            <a:chExt cx="1005547" cy="574158"/>
          </a:xfrm>
        </p:grpSpPr>
        <p:grpSp>
          <p:nvGrpSpPr>
            <p:cNvPr id="79" name="群組 78"/>
            <p:cNvGrpSpPr/>
            <p:nvPr/>
          </p:nvGrpSpPr>
          <p:grpSpPr>
            <a:xfrm>
              <a:off x="7251018" y="4360929"/>
              <a:ext cx="574158" cy="574158"/>
              <a:chOff x="5170781" y="1854574"/>
              <a:chExt cx="574158" cy="574158"/>
            </a:xfrm>
          </p:grpSpPr>
          <p:sp>
            <p:nvSpPr>
              <p:cNvPr id="81" name="橢圓 80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 83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0" name="直線單箭頭接點 79"/>
            <p:cNvCxnSpPr/>
            <p:nvPr/>
          </p:nvCxnSpPr>
          <p:spPr>
            <a:xfrm>
              <a:off x="7826300" y="4663918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群組 84"/>
          <p:cNvGrpSpPr/>
          <p:nvPr/>
        </p:nvGrpSpPr>
        <p:grpSpPr>
          <a:xfrm>
            <a:off x="5846569" y="3517171"/>
            <a:ext cx="1007119" cy="574158"/>
            <a:chOff x="7204153" y="2522858"/>
            <a:chExt cx="1007119" cy="574158"/>
          </a:xfrm>
        </p:grpSpPr>
        <p:grpSp>
          <p:nvGrpSpPr>
            <p:cNvPr id="86" name="群組 85"/>
            <p:cNvGrpSpPr/>
            <p:nvPr/>
          </p:nvGrpSpPr>
          <p:grpSpPr>
            <a:xfrm>
              <a:off x="7204153" y="2522858"/>
              <a:ext cx="574158" cy="574158"/>
              <a:chOff x="5170781" y="1854574"/>
              <a:chExt cx="574158" cy="574158"/>
            </a:xfrm>
          </p:grpSpPr>
          <p:sp>
            <p:nvSpPr>
              <p:cNvPr id="88" name="橢圓 87"/>
              <p:cNvSpPr/>
              <p:nvPr/>
            </p:nvSpPr>
            <p:spPr>
              <a:xfrm>
                <a:off x="5170781" y="185457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9" name="手繪多邊形 88"/>
              <p:cNvSpPr/>
              <p:nvPr/>
            </p:nvSpPr>
            <p:spPr>
              <a:xfrm>
                <a:off x="5232704" y="1980522"/>
                <a:ext cx="469900" cy="354083"/>
              </a:xfrm>
              <a:custGeom>
                <a:avLst/>
                <a:gdLst>
                  <a:gd name="connsiteX0" fmla="*/ 469900 w 469900"/>
                  <a:gd name="connsiteY0" fmla="*/ 5192 h 354083"/>
                  <a:gd name="connsiteX1" fmla="*/ 254000 w 469900"/>
                  <a:gd name="connsiteY1" fmla="*/ 43292 h 354083"/>
                  <a:gd name="connsiteX2" fmla="*/ 139700 w 469900"/>
                  <a:gd name="connsiteY2" fmla="*/ 322692 h 354083"/>
                  <a:gd name="connsiteX3" fmla="*/ 0 w 469900"/>
                  <a:gd name="connsiteY3" fmla="*/ 335392 h 35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900" h="354083">
                    <a:moveTo>
                      <a:pt x="469900" y="5192"/>
                    </a:moveTo>
                    <a:cubicBezTo>
                      <a:pt x="389466" y="-2217"/>
                      <a:pt x="309033" y="-9625"/>
                      <a:pt x="254000" y="43292"/>
                    </a:cubicBezTo>
                    <a:cubicBezTo>
                      <a:pt x="198967" y="96209"/>
                      <a:pt x="182033" y="274009"/>
                      <a:pt x="139700" y="322692"/>
                    </a:cubicBezTo>
                    <a:cubicBezTo>
                      <a:pt x="97367" y="371375"/>
                      <a:pt x="48683" y="353383"/>
                      <a:pt x="0" y="335392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87" name="直線單箭頭接點 86"/>
            <p:cNvCxnSpPr/>
            <p:nvPr/>
          </p:nvCxnSpPr>
          <p:spPr>
            <a:xfrm>
              <a:off x="7781007" y="2822862"/>
              <a:ext cx="4302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直線單箭頭接點 90"/>
          <p:cNvCxnSpPr/>
          <p:nvPr/>
        </p:nvCxnSpPr>
        <p:spPr>
          <a:xfrm flipV="1">
            <a:off x="4766125" y="4048503"/>
            <a:ext cx="0" cy="384192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5" y="3891238"/>
                <a:ext cx="640368" cy="892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288" y="5136137"/>
                <a:ext cx="30816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074" y="5775573"/>
                <a:ext cx="634596" cy="892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流程圖: 抽選 59"/>
          <p:cNvSpPr/>
          <p:nvPr/>
        </p:nvSpPr>
        <p:spPr>
          <a:xfrm rot="16200000">
            <a:off x="2222115" y="3471720"/>
            <a:ext cx="742170" cy="664797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02" y="4135994"/>
                <a:ext cx="113351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單箭頭接點 69"/>
          <p:cNvCxnSpPr/>
          <p:nvPr/>
        </p:nvCxnSpPr>
        <p:spPr>
          <a:xfrm flipH="1" flipV="1">
            <a:off x="4965668" y="5647961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 flipV="1">
            <a:off x="4923569" y="3806706"/>
            <a:ext cx="6477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2893659" y="382947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H="1" flipV="1">
            <a:off x="2881611" y="3804119"/>
            <a:ext cx="1586939" cy="18103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flipH="1">
            <a:off x="1429267" y="3782982"/>
            <a:ext cx="8492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94" y="4730941"/>
                <a:ext cx="50148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006385" y="4214567"/>
            <a:ext cx="2983609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Until we reach the output layer 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recursively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89" y="2401021"/>
                <a:ext cx="2983609" cy="95410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92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18942" y="3603213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07659" y="515090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22364" y="3572515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41286" y="514519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773975" y="527672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55365" y="368728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4984287" y="36984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00631" y="5221792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3" name="文字方塊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4" name="文字方塊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5925103"/>
                <a:ext cx="532453" cy="7650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32" y="5931943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016" y="5925103"/>
                <a:ext cx="532453" cy="76270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55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/>
      <p:bldP spid="81" grpId="0"/>
      <p:bldP spid="82" grpId="0"/>
      <p:bldP spid="83" grpId="0"/>
      <p:bldP spid="84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1102737" y="3879441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21044" y="3864754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20982" y="3844836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FF0000"/>
                    </a:solidFill>
                  </a:rPr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zh-TW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from the output layer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0" y="2121808"/>
                <a:ext cx="6099804" cy="523220"/>
              </a:xfrm>
              <a:prstGeom prst="rect">
                <a:avLst/>
              </a:prstGeom>
              <a:blipFill>
                <a:blip r:embed="rId2"/>
                <a:stretch>
                  <a:fillRect l="-1998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85" y="3598640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99917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63" y="3444751"/>
                <a:ext cx="345992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70" y="5483136"/>
                <a:ext cx="353110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301" y="3451709"/>
                <a:ext cx="35310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2069" r="-68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08" y="5490094"/>
                <a:ext cx="35310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48" y="3444751"/>
                <a:ext cx="35310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0345" r="-8621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954" y="5473681"/>
                <a:ext cx="353109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2069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7" y="5938355"/>
                <a:ext cx="532453" cy="7650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394" y="2675006"/>
                <a:ext cx="532453" cy="7650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291" y="5928622"/>
                <a:ext cx="532453" cy="7627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34" y="2676846"/>
                <a:ext cx="532453" cy="7645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/>
              <p:cNvSpPr txBox="1"/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4" name="文字方塊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64" y="5938355"/>
                <a:ext cx="532453" cy="76270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830" y="2710386"/>
                <a:ext cx="525336" cy="762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流程圖: 抽選 54"/>
          <p:cNvSpPr/>
          <p:nvPr/>
        </p:nvSpPr>
        <p:spPr>
          <a:xfrm rot="16200000">
            <a:off x="2666415" y="523755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流程圖: 抽選 56"/>
          <p:cNvSpPr/>
          <p:nvPr/>
        </p:nvSpPr>
        <p:spPr>
          <a:xfrm rot="16200000">
            <a:off x="2681928" y="3564108"/>
            <a:ext cx="648725" cy="581094"/>
          </a:xfrm>
          <a:prstGeom prst="flowChartExtra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流程圖: 抽選 57"/>
          <p:cNvSpPr/>
          <p:nvPr/>
        </p:nvSpPr>
        <p:spPr>
          <a:xfrm rot="16200000">
            <a:off x="4862650" y="520394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流程圖: 抽選 58"/>
          <p:cNvSpPr/>
          <p:nvPr/>
        </p:nvSpPr>
        <p:spPr>
          <a:xfrm rot="16200000">
            <a:off x="4878163" y="3530493"/>
            <a:ext cx="648725" cy="581094"/>
          </a:xfrm>
          <a:prstGeom prst="flowChartExtra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102915"/>
                <a:ext cx="119064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857" y="4643919"/>
                <a:ext cx="119064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102915"/>
                <a:ext cx="1190646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844" y="4679003"/>
                <a:ext cx="1190646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/>
          <p:nvPr/>
        </p:nvCxnSpPr>
        <p:spPr>
          <a:xfrm>
            <a:off x="7615299" y="547368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7615299" y="3814085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/>
          <p:cNvSpPr/>
          <p:nvPr/>
        </p:nvSpPr>
        <p:spPr>
          <a:xfrm>
            <a:off x="7076057" y="3545284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117747" y="514519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手繪多邊形 67"/>
          <p:cNvSpPr/>
          <p:nvPr/>
        </p:nvSpPr>
        <p:spPr>
          <a:xfrm>
            <a:off x="7133228" y="363704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手繪多邊形 68"/>
          <p:cNvSpPr/>
          <p:nvPr/>
        </p:nvSpPr>
        <p:spPr>
          <a:xfrm>
            <a:off x="7180315" y="525522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917" y="3560239"/>
                <a:ext cx="430118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520" y="5183389"/>
                <a:ext cx="438390" cy="430887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/>
          <p:cNvCxnSpPr/>
          <p:nvPr/>
        </p:nvCxnSpPr>
        <p:spPr>
          <a:xfrm flipH="1" flipV="1">
            <a:off x="5502102" y="3843764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5519152" y="3852942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flipH="1" flipV="1">
            <a:off x="5502102" y="5421795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H="1">
            <a:off x="5519152" y="3825711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H="1" flipV="1">
            <a:off x="3283237" y="3876761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flipH="1" flipV="1">
            <a:off x="3300287" y="3885939"/>
            <a:ext cx="1621225" cy="15726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 flipV="1">
            <a:off x="3283237" y="5454792"/>
            <a:ext cx="159658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 flipH="1">
            <a:off x="3300287" y="3858708"/>
            <a:ext cx="1579535" cy="15960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  <p:bldP spid="84" grpId="0"/>
      <p:bldP spid="85" grpId="0"/>
      <p:bldP spid="60" grpId="0"/>
      <p:bldP spid="61" grpId="0"/>
      <p:bldP spid="62" grpId="0"/>
      <p:bldP spid="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Summary</a:t>
            </a:r>
            <a:endParaRPr lang="zh-TW" altLang="en-US" dirty="0"/>
          </a:p>
        </p:txBody>
      </p:sp>
      <p:grpSp>
        <p:nvGrpSpPr>
          <p:cNvPr id="104" name="群組 103"/>
          <p:cNvGrpSpPr/>
          <p:nvPr/>
        </p:nvGrpSpPr>
        <p:grpSpPr>
          <a:xfrm>
            <a:off x="4324161" y="2375354"/>
            <a:ext cx="2947650" cy="2524732"/>
            <a:chOff x="4880249" y="2387787"/>
            <a:chExt cx="2947650" cy="2524732"/>
          </a:xfrm>
        </p:grpSpPr>
        <p:sp>
          <p:nvSpPr>
            <p:cNvPr id="7" name="流程圖: 抽選 6"/>
            <p:cNvSpPr/>
            <p:nvPr/>
          </p:nvSpPr>
          <p:spPr>
            <a:xfrm rot="16200000">
              <a:off x="7195442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 rot="5400000">
              <a:off x="7181660" y="3839549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sp>
          <p:nvSpPr>
            <p:cNvPr id="13" name="流程圖: 抽選 12"/>
            <p:cNvSpPr/>
            <p:nvPr/>
          </p:nvSpPr>
          <p:spPr>
            <a:xfrm rot="16200000">
              <a:off x="7216672" y="239355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流程圖: 抽選 15"/>
            <p:cNvSpPr/>
            <p:nvPr/>
          </p:nvSpPr>
          <p:spPr>
            <a:xfrm rot="16200000">
              <a:off x="7152525" y="4307546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流程圖: 抽選 18"/>
            <p:cNvSpPr/>
            <p:nvPr/>
          </p:nvSpPr>
          <p:spPr>
            <a:xfrm rot="16200000">
              <a:off x="5094540" y="3217430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流程圖: 抽選 21"/>
            <p:cNvSpPr/>
            <p:nvPr/>
          </p:nvSpPr>
          <p:spPr>
            <a:xfrm rot="16200000">
              <a:off x="5118907" y="2387787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流程圖: 抽選 24"/>
            <p:cNvSpPr/>
            <p:nvPr/>
          </p:nvSpPr>
          <p:spPr>
            <a:xfrm rot="16200000">
              <a:off x="5072102" y="4336519"/>
              <a:ext cx="576000" cy="576000"/>
            </a:xfrm>
            <a:prstGeom prst="flowChartExtra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 rot="5400000">
              <a:off x="5154018" y="3848833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</a:t>
              </a:r>
              <a:endParaRPr lang="zh-TW" altLang="en-US" sz="2800" dirty="0"/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4892434" y="2675787"/>
              <a:ext cx="22647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flipH="1">
              <a:off x="4892433" y="3505430"/>
              <a:ext cx="20210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 flipH="1">
              <a:off x="4880249" y="4624518"/>
              <a:ext cx="22647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/>
            <p:nvPr/>
          </p:nvCxnSpPr>
          <p:spPr>
            <a:xfrm flipH="1">
              <a:off x="5629106" y="4566572"/>
              <a:ext cx="1504423" cy="2897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H="1" flipV="1">
              <a:off x="5649310" y="3490942"/>
              <a:ext cx="1481985" cy="109011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/>
            <p:nvPr/>
          </p:nvCxnSpPr>
          <p:spPr>
            <a:xfrm flipH="1" flipV="1">
              <a:off x="5694600" y="2654629"/>
              <a:ext cx="1457618" cy="19197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>
              <a:stCxn id="13" idx="0"/>
              <a:endCxn id="22" idx="2"/>
            </p:cNvCxnSpPr>
            <p:nvPr/>
          </p:nvCxnSpPr>
          <p:spPr>
            <a:xfrm flipH="1" flipV="1">
              <a:off x="5694907" y="2675787"/>
              <a:ext cx="1521765" cy="57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/>
            <p:cNvCxnSpPr>
              <a:stCxn id="13" idx="0"/>
              <a:endCxn id="19" idx="2"/>
            </p:cNvCxnSpPr>
            <p:nvPr/>
          </p:nvCxnSpPr>
          <p:spPr>
            <a:xfrm flipH="1">
              <a:off x="5670540" y="2681550"/>
              <a:ext cx="1546132" cy="8238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13" idx="0"/>
              <a:endCxn id="25" idx="2"/>
            </p:cNvCxnSpPr>
            <p:nvPr/>
          </p:nvCxnSpPr>
          <p:spPr>
            <a:xfrm flipH="1">
              <a:off x="5648102" y="2681550"/>
              <a:ext cx="1568570" cy="19429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/>
            <p:cNvCxnSpPr>
              <a:stCxn id="7" idx="0"/>
              <a:endCxn id="22" idx="2"/>
            </p:cNvCxnSpPr>
            <p:nvPr/>
          </p:nvCxnSpPr>
          <p:spPr>
            <a:xfrm flipH="1" flipV="1">
              <a:off x="5694907" y="2675787"/>
              <a:ext cx="1500535" cy="8296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7" idx="0"/>
              <a:endCxn id="19" idx="2"/>
            </p:cNvCxnSpPr>
            <p:nvPr/>
          </p:nvCxnSpPr>
          <p:spPr>
            <a:xfrm flipH="1">
              <a:off x="5670540" y="3505430"/>
              <a:ext cx="152490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/>
            <p:nvPr/>
          </p:nvCxnSpPr>
          <p:spPr>
            <a:xfrm flipH="1">
              <a:off x="5649219" y="3505429"/>
              <a:ext cx="1547340" cy="111908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827546" y="169222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Forward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4660738" y="1690689"/>
            <a:ext cx="25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0000FF"/>
                </a:solidFill>
              </a:rPr>
              <a:t>Backward Pass</a:t>
            </a:r>
            <a:endParaRPr lang="zh-TW" altLang="en-US" sz="2800" b="1" i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168" y="4688147"/>
                <a:ext cx="24795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73" r="-1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302" y="5284191"/>
                <a:ext cx="557139" cy="8192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163" y="5302841"/>
                <a:ext cx="461408" cy="8192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686707" y="2430789"/>
            <a:ext cx="2796352" cy="2413862"/>
            <a:chOff x="686707" y="2430789"/>
            <a:chExt cx="2796352" cy="2413862"/>
          </a:xfrm>
        </p:grpSpPr>
        <p:grpSp>
          <p:nvGrpSpPr>
            <p:cNvPr id="88" name="群組 87"/>
            <p:cNvGrpSpPr/>
            <p:nvPr/>
          </p:nvGrpSpPr>
          <p:grpSpPr>
            <a:xfrm>
              <a:off x="686707" y="2430789"/>
              <a:ext cx="2796352" cy="2413862"/>
              <a:chOff x="5143575" y="2886823"/>
              <a:chExt cx="2796352" cy="2413862"/>
            </a:xfrm>
          </p:grpSpPr>
          <p:sp>
            <p:nvSpPr>
              <p:cNvPr id="56" name="橢圓 55"/>
              <p:cNvSpPr/>
              <p:nvPr/>
            </p:nvSpPr>
            <p:spPr>
              <a:xfrm>
                <a:off x="5149593" y="2901246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橢圓 56"/>
              <p:cNvSpPr/>
              <p:nvPr/>
            </p:nvSpPr>
            <p:spPr>
              <a:xfrm>
                <a:off x="5143575" y="3656711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橢圓 57"/>
              <p:cNvSpPr/>
              <p:nvPr/>
            </p:nvSpPr>
            <p:spPr>
              <a:xfrm>
                <a:off x="5150979" y="4726527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 rot="5400000">
                <a:off x="5163261" y="4236860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sp>
            <p:nvSpPr>
              <p:cNvPr id="64" name="橢圓 63"/>
              <p:cNvSpPr/>
              <p:nvPr/>
            </p:nvSpPr>
            <p:spPr>
              <a:xfrm>
                <a:off x="7062462" y="2886823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橢圓 64"/>
              <p:cNvSpPr/>
              <p:nvPr/>
            </p:nvSpPr>
            <p:spPr>
              <a:xfrm>
                <a:off x="7056444" y="3642288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橢圓 65"/>
              <p:cNvSpPr/>
              <p:nvPr/>
            </p:nvSpPr>
            <p:spPr>
              <a:xfrm>
                <a:off x="7063848" y="4712104"/>
                <a:ext cx="574158" cy="574158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 rot="5400000">
                <a:off x="7076130" y="4222437"/>
                <a:ext cx="769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  <p:cxnSp>
            <p:nvCxnSpPr>
              <p:cNvPr id="72" name="直線單箭頭接點 71"/>
              <p:cNvCxnSpPr/>
              <p:nvPr/>
            </p:nvCxnSpPr>
            <p:spPr>
              <a:xfrm>
                <a:off x="5742434" y="5020475"/>
                <a:ext cx="136288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單箭頭接點 74"/>
              <p:cNvCxnSpPr>
                <a:stCxn id="57" idx="6"/>
                <a:endCxn id="66" idx="2"/>
              </p:cNvCxnSpPr>
              <p:nvPr/>
            </p:nvCxnSpPr>
            <p:spPr>
              <a:xfrm>
                <a:off x="5717733" y="3943790"/>
                <a:ext cx="1346115" cy="105539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>
                <a:stCxn id="56" idx="6"/>
                <a:endCxn id="66" idx="2"/>
              </p:cNvCxnSpPr>
              <p:nvPr/>
            </p:nvCxnSpPr>
            <p:spPr>
              <a:xfrm>
                <a:off x="5723751" y="3188325"/>
                <a:ext cx="1340097" cy="18108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單箭頭接點 76"/>
              <p:cNvCxnSpPr>
                <a:stCxn id="58" idx="6"/>
                <a:endCxn id="65" idx="2"/>
              </p:cNvCxnSpPr>
              <p:nvPr/>
            </p:nvCxnSpPr>
            <p:spPr>
              <a:xfrm flipV="1">
                <a:off x="5725137" y="3929367"/>
                <a:ext cx="1331307" cy="108423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/>
              <p:cNvCxnSpPr>
                <a:stCxn id="58" idx="6"/>
                <a:endCxn id="64" idx="2"/>
              </p:cNvCxnSpPr>
              <p:nvPr/>
            </p:nvCxnSpPr>
            <p:spPr>
              <a:xfrm flipV="1">
                <a:off x="5725137" y="3173902"/>
                <a:ext cx="1337325" cy="183970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>
                <a:stCxn id="57" idx="6"/>
                <a:endCxn id="65" idx="2"/>
              </p:cNvCxnSpPr>
              <p:nvPr/>
            </p:nvCxnSpPr>
            <p:spPr>
              <a:xfrm flipV="1">
                <a:off x="5717733" y="3929367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>
                <a:stCxn id="57" idx="6"/>
                <a:endCxn id="64" idx="2"/>
              </p:cNvCxnSpPr>
              <p:nvPr/>
            </p:nvCxnSpPr>
            <p:spPr>
              <a:xfrm flipV="1">
                <a:off x="5717733" y="3173902"/>
                <a:ext cx="1344729" cy="7698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>
                <a:endCxn id="65" idx="2"/>
              </p:cNvCxnSpPr>
              <p:nvPr/>
            </p:nvCxnSpPr>
            <p:spPr>
              <a:xfrm>
                <a:off x="5702457" y="3195149"/>
                <a:ext cx="1353987" cy="73421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>
                <a:stCxn id="56" idx="6"/>
                <a:endCxn id="64" idx="2"/>
              </p:cNvCxnSpPr>
              <p:nvPr/>
            </p:nvCxnSpPr>
            <p:spPr>
              <a:xfrm flipV="1">
                <a:off x="5723751" y="3173902"/>
                <a:ext cx="1338711" cy="1442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/>
              <p:cNvCxnSpPr/>
              <p:nvPr/>
            </p:nvCxnSpPr>
            <p:spPr>
              <a:xfrm>
                <a:off x="7629026" y="3943399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單箭頭接點 83"/>
              <p:cNvCxnSpPr/>
              <p:nvPr/>
            </p:nvCxnSpPr>
            <p:spPr>
              <a:xfrm>
                <a:off x="7629026" y="3152307"/>
                <a:ext cx="3109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/>
              <p:cNvCxnSpPr/>
              <p:nvPr/>
            </p:nvCxnSpPr>
            <p:spPr>
              <a:xfrm>
                <a:off x="7652520" y="5027150"/>
                <a:ext cx="2874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手繪多邊形 105"/>
            <p:cNvSpPr/>
            <p:nvPr/>
          </p:nvSpPr>
          <p:spPr>
            <a:xfrm>
              <a:off x="2671056" y="440607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手繪多邊形 106"/>
            <p:cNvSpPr/>
            <p:nvPr/>
          </p:nvSpPr>
          <p:spPr>
            <a:xfrm>
              <a:off x="2648196" y="329587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手繪多邊形 107"/>
            <p:cNvSpPr/>
            <p:nvPr/>
          </p:nvSpPr>
          <p:spPr>
            <a:xfrm>
              <a:off x="2669556" y="253406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手繪多邊形 108"/>
            <p:cNvSpPr/>
            <p:nvPr/>
          </p:nvSpPr>
          <p:spPr>
            <a:xfrm>
              <a:off x="746240" y="2577297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手繪多邊形 109"/>
            <p:cNvSpPr/>
            <p:nvPr/>
          </p:nvSpPr>
          <p:spPr>
            <a:xfrm>
              <a:off x="738836" y="3337986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手繪多邊形 110"/>
            <p:cNvSpPr/>
            <p:nvPr/>
          </p:nvSpPr>
          <p:spPr>
            <a:xfrm>
              <a:off x="731303" y="4390410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手繪多邊形 111"/>
          <p:cNvSpPr/>
          <p:nvPr/>
        </p:nvSpPr>
        <p:spPr>
          <a:xfrm>
            <a:off x="1755251" y="4572219"/>
            <a:ext cx="377469" cy="1088571"/>
          </a:xfrm>
          <a:custGeom>
            <a:avLst/>
            <a:gdLst>
              <a:gd name="connsiteX0" fmla="*/ 348440 w 377469"/>
              <a:gd name="connsiteY0" fmla="*/ 0 h 1088571"/>
              <a:gd name="connsiteX1" fmla="*/ 97 w 377469"/>
              <a:gd name="connsiteY1" fmla="*/ 624114 h 1088571"/>
              <a:gd name="connsiteX2" fmla="*/ 377469 w 377469"/>
              <a:gd name="connsiteY2" fmla="*/ 1088571 h 108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469" h="1088571">
                <a:moveTo>
                  <a:pt x="348440" y="0"/>
                </a:moveTo>
                <a:cubicBezTo>
                  <a:pt x="171849" y="221343"/>
                  <a:pt x="-4741" y="442686"/>
                  <a:pt x="97" y="624114"/>
                </a:cubicBezTo>
                <a:cubicBezTo>
                  <a:pt x="4935" y="805542"/>
                  <a:pt x="191202" y="947056"/>
                  <a:pt x="377469" y="1088571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4" name="直線單箭頭接點 113"/>
          <p:cNvCxnSpPr>
            <a:stCxn id="16" idx="0"/>
          </p:cNvCxnSpPr>
          <p:nvPr/>
        </p:nvCxnSpPr>
        <p:spPr>
          <a:xfrm flipH="1">
            <a:off x="5772972" y="4583113"/>
            <a:ext cx="823465" cy="78762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字方塊 115"/>
          <p:cNvSpPr txBox="1"/>
          <p:nvPr/>
        </p:nvSpPr>
        <p:spPr>
          <a:xfrm>
            <a:off x="4005943" y="5370739"/>
            <a:ext cx="82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00FF"/>
                </a:solidFill>
              </a:rPr>
              <a:t>X</a:t>
            </a:r>
            <a:endParaRPr lang="zh-TW" altLang="en-US" sz="4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字方塊 117"/>
              <p:cNvSpPr txBox="1"/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8" name="文字方塊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505" y="5275469"/>
                <a:ext cx="92461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674" y="5545724"/>
                <a:ext cx="65838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39354" y="6201736"/>
            <a:ext cx="165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for all w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41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90" grpId="0"/>
      <p:bldP spid="92" grpId="0" animBg="1"/>
      <p:bldP spid="94" grpId="0"/>
      <p:bldP spid="105" grpId="0"/>
      <p:bldP spid="112" grpId="0" animBg="1"/>
      <p:bldP spid="116" grpId="0"/>
      <p:bldP spid="118" grpId="0"/>
      <p:bldP spid="60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2932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Descent 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333276"/>
              </p:ext>
            </p:extLst>
          </p:nvPr>
        </p:nvGraphicFramePr>
        <p:xfrm>
          <a:off x="2463023" y="2359960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7" name="方程式" r:id="rId4" imgW="190440" imgH="203040" progId="Equation.3">
                  <p:embed/>
                </p:oleObj>
              </mc:Choice>
              <mc:Fallback>
                <p:oleObj name="方程式" r:id="rId4" imgW="190440" imgH="2030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023" y="2359960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0665" y="2173413"/>
            <a:ext cx="19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Starting Parameters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23210"/>
              </p:ext>
            </p:extLst>
          </p:nvPr>
        </p:nvGraphicFramePr>
        <p:xfrm>
          <a:off x="4201528" y="2359959"/>
          <a:ext cx="3540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" name="方程式" r:id="rId6" imgW="164880" imgH="203040" progId="Equation.3">
                  <p:embed/>
                </p:oleObj>
              </mc:Choice>
              <mc:Fallback>
                <p:oleObj name="方程式" r:id="rId6" imgW="164880" imgH="2030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1528" y="2359959"/>
                        <a:ext cx="35401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77872"/>
              </p:ext>
            </p:extLst>
          </p:nvPr>
        </p:nvGraphicFramePr>
        <p:xfrm>
          <a:off x="5859514" y="2360606"/>
          <a:ext cx="4079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方程式" r:id="rId8" imgW="190440" imgH="203040" progId="Equation.3">
                  <p:embed/>
                </p:oleObj>
              </mc:Choice>
              <mc:Fallback>
                <p:oleObj name="方程式" r:id="rId8" imgW="190440" imgH="203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514" y="2360606"/>
                        <a:ext cx="40798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2920008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590145" y="2593448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7267949" y="2289560"/>
            <a:ext cx="124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cxnSp>
        <p:nvCxnSpPr>
          <p:cNvPr id="22" name="直線單箭頭接點 21"/>
          <p:cNvCxnSpPr/>
          <p:nvPr/>
        </p:nvCxnSpPr>
        <p:spPr>
          <a:xfrm>
            <a:off x="6318733" y="2577446"/>
            <a:ext cx="11804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833374"/>
              </p:ext>
            </p:extLst>
          </p:nvPr>
        </p:nvGraphicFramePr>
        <p:xfrm>
          <a:off x="3000375" y="3435350"/>
          <a:ext cx="22558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" name="方程式" r:id="rId10" imgW="1054080" imgH="228600" progId="Equation.3">
                  <p:embed/>
                </p:oleObj>
              </mc:Choice>
              <mc:Fallback>
                <p:oleObj name="方程式" r:id="rId10" imgW="1054080" imgH="22860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435350"/>
                        <a:ext cx="22558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410003"/>
              </p:ext>
            </p:extLst>
          </p:nvPr>
        </p:nvGraphicFramePr>
        <p:xfrm>
          <a:off x="5984318" y="3421133"/>
          <a:ext cx="24209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1" name="方程式" r:id="rId12" imgW="1130040" imgH="228600" progId="Equation.3">
                  <p:embed/>
                </p:oleObj>
              </mc:Choice>
              <mc:Fallback>
                <p:oleObj name="方程式" r:id="rId12" imgW="1130040" imgH="22860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3421133"/>
                        <a:ext cx="24209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19749"/>
              </p:ext>
            </p:extLst>
          </p:nvPr>
        </p:nvGraphicFramePr>
        <p:xfrm>
          <a:off x="2998788" y="4116388"/>
          <a:ext cx="2230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方程式" r:id="rId14" imgW="1041120" imgH="228600" progId="Equation.3">
                  <p:embed/>
                </p:oleObj>
              </mc:Choice>
              <mc:Fallback>
                <p:oleObj name="方程式" r:id="rId14" imgW="104112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116388"/>
                        <a:ext cx="2230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252927"/>
              </p:ext>
            </p:extLst>
          </p:nvPr>
        </p:nvGraphicFramePr>
        <p:xfrm>
          <a:off x="5984318" y="4114793"/>
          <a:ext cx="23939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方程式" r:id="rId16" imgW="1117440" imgH="228600" progId="Equation.3">
                  <p:embed/>
                </p:oleObj>
              </mc:Choice>
              <mc:Fallback>
                <p:oleObj name="方程式" r:id="rId16" imgW="1117440" imgH="228600" progId="Equation.3">
                  <p:embed/>
                  <p:pic>
                    <p:nvPicPr>
                      <p:cNvPr id="3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18" y="4114793"/>
                        <a:ext cx="23939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21792"/>
              </p:ext>
            </p:extLst>
          </p:nvPr>
        </p:nvGraphicFramePr>
        <p:xfrm>
          <a:off x="820482" y="3278086"/>
          <a:ext cx="884030" cy="455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方程式" r:id="rId18" imgW="419040" imgH="215640" progId="Equation.3">
                  <p:embed/>
                </p:oleObj>
              </mc:Choice>
              <mc:Fallback>
                <p:oleObj name="方程式" r:id="rId18" imgW="419040" imgH="215640" progId="Equation.3">
                  <p:embed/>
                  <p:pic>
                    <p:nvPicPr>
                      <p:cNvPr id="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82" y="3278086"/>
                        <a:ext cx="884030" cy="4558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965751"/>
              </p:ext>
            </p:extLst>
          </p:nvPr>
        </p:nvGraphicFramePr>
        <p:xfrm>
          <a:off x="4054526" y="1584459"/>
          <a:ext cx="3609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方程式" r:id="rId20" imgW="1473120" imgH="215640" progId="Equation.3">
                  <p:embed/>
                </p:oleObj>
              </mc:Choice>
              <mc:Fallback>
                <p:oleObj name="方程式" r:id="rId20" imgW="1473120" imgH="215640" progId="Equation.3">
                  <p:embed/>
                  <p:pic>
                    <p:nvPicPr>
                      <p:cNvPr id="3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526" y="1584459"/>
                        <a:ext cx="3609975" cy="525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149435"/>
              </p:ext>
            </p:extLst>
          </p:nvPr>
        </p:nvGraphicFramePr>
        <p:xfrm>
          <a:off x="833438" y="3733800"/>
          <a:ext cx="1949450" cy="275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方程式" r:id="rId22" imgW="939600" imgH="1320480" progId="Equation.3">
                  <p:embed/>
                </p:oleObj>
              </mc:Choice>
              <mc:Fallback>
                <p:oleObj name="方程式" r:id="rId22" imgW="939600" imgH="132048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733800"/>
                        <a:ext cx="1949450" cy="2751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2986160" y="4996369"/>
            <a:ext cx="414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Millions of parameters ……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92996" y="5583885"/>
            <a:ext cx="5582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To compute the gradients efficiently, we use </a:t>
            </a:r>
            <a:r>
              <a:rPr lang="en-US" altLang="zh-TW" sz="2800" b="1" i="1" u="sng" dirty="0">
                <a:solidFill>
                  <a:srgbClr val="0000FF"/>
                </a:solidFill>
              </a:rPr>
              <a:t>backpropagation</a:t>
            </a:r>
            <a:r>
              <a:rPr lang="en-US" altLang="zh-TW" sz="2800" dirty="0">
                <a:solidFill>
                  <a:srgbClr val="0000FF"/>
                </a:solidFill>
              </a:rPr>
              <a:t>.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79617" y="1600061"/>
            <a:ext cx="3178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Network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68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39" grpId="0"/>
      <p:bldP spid="4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Rule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650" y="1856355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1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649" y="3553480"/>
            <a:ext cx="1275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Case 2</a:t>
            </a:r>
            <a:endParaRPr lang="zh-TW" altLang="en-US" sz="2800" b="1" i="1" u="sng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4000500" y="1932646"/>
          <a:ext cx="1143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方程式" r:id="rId3" imgW="533160" imgH="215640" progId="Equation.3">
                  <p:embed/>
                </p:oleObj>
              </mc:Choice>
              <mc:Fallback>
                <p:oleObj name="方程式" r:id="rId3" imgW="533160" imgH="21564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932646"/>
                        <a:ext cx="11430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542655" y="1914074"/>
          <a:ext cx="1196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方程式" r:id="rId5" imgW="558720" imgH="215640" progId="Equation.3">
                  <p:embed/>
                </p:oleObj>
              </mc:Choice>
              <mc:Fallback>
                <p:oleObj name="方程式" r:id="rId5" imgW="55872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655" y="1914074"/>
                        <a:ext cx="11969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837382" y="2530685"/>
          <a:ext cx="1574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9" name="方程式" r:id="rId7" imgW="736560" imgH="419040" progId="Equation.3">
                  <p:embed/>
                </p:oleObj>
              </mc:Choice>
              <mc:Fallback>
                <p:oleObj name="方程式" r:id="rId7" imgW="736560" imgH="41904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382" y="2530685"/>
                        <a:ext cx="15748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2823015" y="2763254"/>
          <a:ext cx="2068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0" name="方程式" r:id="rId9" imgW="965160" imgH="203040" progId="Equation.3">
                  <p:embed/>
                </p:oleObj>
              </mc:Choice>
              <mc:Fallback>
                <p:oleObj name="方程式" r:id="rId9" imgW="965160" imgH="2030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015" y="2763254"/>
                        <a:ext cx="2068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291410" y="4122488"/>
          <a:ext cx="14430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1" name="方程式" r:id="rId11" imgW="672840" imgH="215640" progId="Equation.3">
                  <p:embed/>
                </p:oleObj>
              </mc:Choice>
              <mc:Fallback>
                <p:oleObj name="方程式" r:id="rId11" imgW="67284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410" y="4122488"/>
                        <a:ext cx="1443038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3638550" y="4125913"/>
          <a:ext cx="1116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2" name="方程式" r:id="rId13" imgW="520560" imgH="215640" progId="Equation.3">
                  <p:embed/>
                </p:oleObj>
              </mc:Choice>
              <mc:Fallback>
                <p:oleObj name="方程式" r:id="rId13" imgW="520560" imgH="21564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125913"/>
                        <a:ext cx="11160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946275" y="4129088"/>
          <a:ext cx="11414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方程式" r:id="rId15" imgW="533160" imgH="215640" progId="Equation.3">
                  <p:embed/>
                </p:oleObj>
              </mc:Choice>
              <mc:Fallback>
                <p:oleObj name="方程式" r:id="rId15" imgW="533160" imgH="21564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129088"/>
                        <a:ext cx="11414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102407"/>
              </p:ext>
            </p:extLst>
          </p:nvPr>
        </p:nvGraphicFramePr>
        <p:xfrm>
          <a:off x="4792663" y="5291138"/>
          <a:ext cx="26336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方程式" r:id="rId17" imgW="1231560" imgH="419040" progId="Equation.3">
                  <p:embed/>
                </p:oleObj>
              </mc:Choice>
              <mc:Fallback>
                <p:oleObj name="方程式" r:id="rId17" imgW="1231560" imgH="41904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5291138"/>
                        <a:ext cx="2633662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1850981" y="5415081"/>
          <a:ext cx="434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方程式" r:id="rId19" imgW="203040" imgH="177480" progId="Equation.3">
                  <p:embed/>
                </p:oleObj>
              </mc:Choice>
              <mc:Fallback>
                <p:oleObj name="方程式" r:id="rId19" imgW="203040" imgH="17748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81" y="5415081"/>
                        <a:ext cx="4349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3723005" y="5469267"/>
          <a:ext cx="4349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方程式" r:id="rId21" imgW="203040" imgH="164880" progId="Equation.3">
                  <p:embed/>
                </p:oleObj>
              </mc:Choice>
              <mc:Fallback>
                <p:oleObj name="方程式" r:id="rId21" imgW="203040" imgH="16488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005" y="5469267"/>
                        <a:ext cx="434975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2769372" y="4928558"/>
          <a:ext cx="461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方程式" r:id="rId23" imgW="215640" imgH="177480" progId="Equation.3">
                  <p:embed/>
                </p:oleObj>
              </mc:Choice>
              <mc:Fallback>
                <p:oleObj name="方程式" r:id="rId23" imgW="215640" imgH="17748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4928558"/>
                        <a:ext cx="461963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2769372" y="6027506"/>
          <a:ext cx="461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方程式" r:id="rId25" imgW="215640" imgH="203040" progId="Equation.3">
                  <p:embed/>
                </p:oleObj>
              </mc:Choice>
              <mc:Fallback>
                <p:oleObj name="方程式" r:id="rId25" imgW="215640" imgH="20304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9372" y="6027506"/>
                        <a:ext cx="4619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>
            <a:endCxn id="18" idx="1"/>
          </p:cNvCxnSpPr>
          <p:nvPr/>
        </p:nvCxnSpPr>
        <p:spPr>
          <a:xfrm flipV="1">
            <a:off x="2285956" y="5117470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9" idx="1"/>
          </p:cNvCxnSpPr>
          <p:nvPr/>
        </p:nvCxnSpPr>
        <p:spPr>
          <a:xfrm>
            <a:off x="2285956" y="5800764"/>
            <a:ext cx="483416" cy="4426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52788" y="5159342"/>
            <a:ext cx="483416" cy="458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3256214" y="5807728"/>
            <a:ext cx="483416" cy="46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7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50518" y="5389417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50518" y="372982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橢圓 5"/>
          <p:cNvSpPr/>
          <p:nvPr/>
        </p:nvSpPr>
        <p:spPr>
          <a:xfrm>
            <a:off x="2754161" y="35189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742878" y="5066644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957583" y="348825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976505" y="506092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111276" y="346102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2966" y="5060927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137956" y="3795177"/>
            <a:ext cx="1588876" cy="1638300"/>
            <a:chOff x="1013669" y="3459098"/>
            <a:chExt cx="1588876" cy="16383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1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5" name="直線單箭頭接點 1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17"/>
          <p:cNvGrpSpPr/>
          <p:nvPr/>
        </p:nvGrpSpPr>
        <p:grpSpPr>
          <a:xfrm>
            <a:off x="3356263" y="3780490"/>
            <a:ext cx="1588876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群組 23"/>
          <p:cNvGrpSpPr/>
          <p:nvPr/>
        </p:nvGrpSpPr>
        <p:grpSpPr>
          <a:xfrm>
            <a:off x="5556201" y="3760572"/>
            <a:ext cx="1588876" cy="1638300"/>
            <a:chOff x="1013669" y="3459098"/>
            <a:chExt cx="1588876" cy="1638300"/>
          </a:xfrm>
        </p:grpSpPr>
        <p:cxnSp>
          <p:nvCxnSpPr>
            <p:cNvPr id="25" name="直線單箭頭接點 2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群組 2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7" name="直線單箭頭接點 2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手繪多邊形 29"/>
          <p:cNvSpPr/>
          <p:nvPr/>
        </p:nvSpPr>
        <p:spPr>
          <a:xfrm>
            <a:off x="2809194" y="5192457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2790584" y="3603016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5019506" y="361419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5035850" y="513752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7168447" y="355277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215534" y="5170963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54" y="1776286"/>
                <a:ext cx="2659959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/>
              <p:cNvSpPr txBox="1"/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6" name="文字方塊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600" y="1806297"/>
                <a:ext cx="3069815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向右箭號 2"/>
          <p:cNvSpPr/>
          <p:nvPr/>
        </p:nvSpPr>
        <p:spPr>
          <a:xfrm>
            <a:off x="4008832" y="2131179"/>
            <a:ext cx="767568" cy="569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16" y="3605866"/>
                <a:ext cx="42787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390" y="5213093"/>
                <a:ext cx="4361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3465376"/>
                <a:ext cx="36663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000" r="-666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011" y="5184833"/>
                <a:ext cx="37375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9672" r="-655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群組 110"/>
          <p:cNvGrpSpPr/>
          <p:nvPr/>
        </p:nvGrpSpPr>
        <p:grpSpPr>
          <a:xfrm>
            <a:off x="2462661" y="3921935"/>
            <a:ext cx="458287" cy="838405"/>
            <a:chOff x="10102194" y="1939763"/>
            <a:chExt cx="458287" cy="838405"/>
          </a:xfrm>
        </p:grpSpPr>
        <p:sp>
          <p:nvSpPr>
            <p:cNvPr id="112" name="矩形 11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3" name="直線單箭頭接點 11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15" name="群組 114"/>
          <p:cNvGrpSpPr/>
          <p:nvPr/>
        </p:nvGrpSpPr>
        <p:grpSpPr>
          <a:xfrm>
            <a:off x="2462661" y="5471098"/>
            <a:ext cx="458287" cy="838405"/>
            <a:chOff x="10102194" y="1939763"/>
            <a:chExt cx="458287" cy="838405"/>
          </a:xfrm>
        </p:grpSpPr>
        <p:sp>
          <p:nvSpPr>
            <p:cNvPr id="116" name="矩形 11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7" name="直線單箭頭接點 11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547120" y="3467986"/>
            <a:ext cx="3217334" cy="2832850"/>
            <a:chOff x="474133" y="3539067"/>
            <a:chExt cx="3217334" cy="2832850"/>
          </a:xfrm>
        </p:grpSpPr>
        <p:cxnSp>
          <p:nvCxnSpPr>
            <p:cNvPr id="101" name="直線接點 100"/>
            <p:cNvCxnSpPr/>
            <p:nvPr/>
          </p:nvCxnSpPr>
          <p:spPr>
            <a:xfrm>
              <a:off x="474133" y="3539067"/>
              <a:ext cx="321733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/>
            <p:nvPr/>
          </p:nvCxnSpPr>
          <p:spPr>
            <a:xfrm flipV="1">
              <a:off x="490410" y="3549034"/>
              <a:ext cx="0" cy="278403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/>
            <p:cNvCxnSpPr/>
            <p:nvPr/>
          </p:nvCxnSpPr>
          <p:spPr>
            <a:xfrm flipV="1">
              <a:off x="475719" y="3539067"/>
              <a:ext cx="3215748" cy="283285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/>
          <p:cNvGrpSpPr/>
          <p:nvPr/>
        </p:nvGrpSpPr>
        <p:grpSpPr>
          <a:xfrm>
            <a:off x="4712971" y="3915477"/>
            <a:ext cx="458287" cy="838405"/>
            <a:chOff x="10102194" y="1939763"/>
            <a:chExt cx="458287" cy="838405"/>
          </a:xfrm>
        </p:grpSpPr>
        <p:sp>
          <p:nvSpPr>
            <p:cNvPr id="120" name="矩形 11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1" name="直線單箭頭接點 12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3" name="群組 122"/>
          <p:cNvGrpSpPr/>
          <p:nvPr/>
        </p:nvGrpSpPr>
        <p:grpSpPr>
          <a:xfrm>
            <a:off x="4712971" y="5439554"/>
            <a:ext cx="458287" cy="838405"/>
            <a:chOff x="10102194" y="1939763"/>
            <a:chExt cx="458287" cy="838405"/>
          </a:xfrm>
        </p:grpSpPr>
        <p:sp>
          <p:nvSpPr>
            <p:cNvPr id="124" name="矩形 123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5" name="直線單箭頭接點 124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27" name="群組 126"/>
          <p:cNvGrpSpPr/>
          <p:nvPr/>
        </p:nvGrpSpPr>
        <p:grpSpPr>
          <a:xfrm>
            <a:off x="6912909" y="3915477"/>
            <a:ext cx="458287" cy="838405"/>
            <a:chOff x="10102194" y="1939763"/>
            <a:chExt cx="458287" cy="838405"/>
          </a:xfrm>
        </p:grpSpPr>
        <p:sp>
          <p:nvSpPr>
            <p:cNvPr id="128" name="矩形 12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9" name="直線單箭頭接點 12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6901994" y="5439554"/>
            <a:ext cx="458287" cy="838405"/>
            <a:chOff x="10102194" y="1939763"/>
            <a:chExt cx="458287" cy="838405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400" dirty="0"/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5023119" y="678101"/>
            <a:ext cx="3604888" cy="808425"/>
            <a:chOff x="5592847" y="608587"/>
            <a:chExt cx="3604888" cy="808425"/>
          </a:xfrm>
        </p:grpSpPr>
        <p:grpSp>
          <p:nvGrpSpPr>
            <p:cNvPr id="70" name="群組 69"/>
            <p:cNvGrpSpPr/>
            <p:nvPr/>
          </p:nvGrpSpPr>
          <p:grpSpPr>
            <a:xfrm>
              <a:off x="5592847" y="614411"/>
              <a:ext cx="425117" cy="671513"/>
              <a:chOff x="508960" y="3417283"/>
              <a:chExt cx="425117" cy="671513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8960" y="3522206"/>
                <a:ext cx="4251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x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/>
                <p:cNvSpPr/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/>
                    <a:t>NN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3" name="矩形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4376" y="608587"/>
                  <a:ext cx="965905" cy="683158"/>
                </a:xfrm>
                <a:prstGeom prst="rect">
                  <a:avLst/>
                </a:prstGeom>
                <a:blipFill>
                  <a:blip r:embed="rId8"/>
                  <a:stretch>
                    <a:fillRect t="-16814" b="-708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線單箭頭接點 73"/>
            <p:cNvCxnSpPr/>
            <p:nvPr/>
          </p:nvCxnSpPr>
          <p:spPr>
            <a:xfrm flipV="1">
              <a:off x="5960032" y="950166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/>
            <p:nvPr/>
          </p:nvCxnSpPr>
          <p:spPr>
            <a:xfrm flipV="1">
              <a:off x="7360281" y="944959"/>
              <a:ext cx="4170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群組 75"/>
            <p:cNvGrpSpPr/>
            <p:nvPr/>
          </p:nvGrpSpPr>
          <p:grpSpPr>
            <a:xfrm>
              <a:off x="7760154" y="614411"/>
              <a:ext cx="431529" cy="671513"/>
              <a:chOff x="505755" y="3417283"/>
              <a:chExt cx="431529" cy="671513"/>
            </a:xfrm>
          </p:grpSpPr>
          <p:sp>
            <p:nvSpPr>
              <p:cNvPr id="77" name="矩形 76"/>
              <p:cNvSpPr/>
              <p:nvPr/>
            </p:nvSpPr>
            <p:spPr>
              <a:xfrm>
                <a:off x="557212" y="3417283"/>
                <a:ext cx="271463" cy="671513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aseline="30000" dirty="0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755" y="3522206"/>
                <a:ext cx="4315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2400" dirty="0" err="1"/>
                  <a:t>y</a:t>
                </a:r>
                <a:r>
                  <a:rPr lang="en-US" altLang="zh-TW" sz="2400" baseline="30000" dirty="0" err="1"/>
                  <a:t>n</a:t>
                </a:r>
                <a:endParaRPr lang="zh-TW" altLang="en-US" sz="2400" baseline="30000" dirty="0"/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8779800" y="614411"/>
              <a:ext cx="271463" cy="67151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baseline="30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字方塊 79"/>
                <p:cNvSpPr txBox="1"/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0" name="文字方塊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800" y="776419"/>
                  <a:ext cx="417935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7647" t="-18333" r="-4558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左-右雙向箭號 74"/>
            <p:cNvSpPr/>
            <p:nvPr/>
          </p:nvSpPr>
          <p:spPr>
            <a:xfrm>
              <a:off x="8116025" y="879980"/>
              <a:ext cx="602650" cy="181045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字方塊 82"/>
                <p:cNvSpPr txBox="1"/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3" name="文字方塊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285" y="1047680"/>
                  <a:ext cx="33893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3571"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14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直線單箭頭接點 103"/>
          <p:cNvCxnSpPr/>
          <p:nvPr/>
        </p:nvCxnSpPr>
        <p:spPr>
          <a:xfrm flipV="1">
            <a:off x="1308690" y="2555869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/>
          </a:p>
        </p:txBody>
      </p:sp>
      <p:cxnSp>
        <p:nvCxnSpPr>
          <p:cNvPr id="79" name="直線單箭頭接點 78"/>
          <p:cNvCxnSpPr/>
          <p:nvPr/>
        </p:nvCxnSpPr>
        <p:spPr>
          <a:xfrm flipV="1">
            <a:off x="1308690" y="2302531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群組 90"/>
          <p:cNvGrpSpPr/>
          <p:nvPr/>
        </p:nvGrpSpPr>
        <p:grpSpPr>
          <a:xfrm>
            <a:off x="4281340" y="1936338"/>
            <a:ext cx="574158" cy="574158"/>
            <a:chOff x="5170781" y="1854574"/>
            <a:chExt cx="574158" cy="574158"/>
          </a:xfrm>
        </p:grpSpPr>
        <p:sp>
          <p:nvSpPr>
            <p:cNvPr id="9" name="橢圓 8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2958777" y="2555869"/>
            <a:ext cx="458287" cy="838405"/>
            <a:chOff x="10102194" y="1939763"/>
            <a:chExt cx="458287" cy="838405"/>
          </a:xfrm>
        </p:grpSpPr>
        <p:sp>
          <p:nvSpPr>
            <p:cNvPr id="61" name="矩形 6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6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01" name="群組 100"/>
          <p:cNvGrpSpPr/>
          <p:nvPr/>
        </p:nvGrpSpPr>
        <p:grpSpPr>
          <a:xfrm>
            <a:off x="2917803" y="2082309"/>
            <a:ext cx="474993" cy="425277"/>
            <a:chOff x="3357891" y="3538413"/>
            <a:chExt cx="474993" cy="425277"/>
          </a:xfrm>
        </p:grpSpPr>
        <p:sp>
          <p:nvSpPr>
            <p:cNvPr id="102" name="矩形 101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0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6" name="直線單箭頭接點 105"/>
          <p:cNvCxnSpPr/>
          <p:nvPr/>
        </p:nvCxnSpPr>
        <p:spPr>
          <a:xfrm flipV="1">
            <a:off x="3392796" y="2260065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48" y="1808457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字方塊 109"/>
              <p:cNvSpPr txBox="1"/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0" name="文字方塊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42" y="1752123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4" y="4857625"/>
                <a:ext cx="1076897" cy="819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文字方塊 113"/>
          <p:cNvSpPr txBox="1"/>
          <p:nvPr/>
        </p:nvSpPr>
        <p:spPr>
          <a:xfrm>
            <a:off x="5509617" y="1907699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115" name="文字方塊 114"/>
          <p:cNvSpPr txBox="1"/>
          <p:nvPr/>
        </p:nvSpPr>
        <p:spPr>
          <a:xfrm rot="2277005">
            <a:off x="5361628" y="2979782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字方塊 115"/>
              <p:cNvSpPr txBox="1"/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6" name="文字方塊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302" y="4876256"/>
                <a:ext cx="996619" cy="819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字方塊 116"/>
          <p:cNvSpPr txBox="1"/>
          <p:nvPr/>
        </p:nvSpPr>
        <p:spPr>
          <a:xfrm>
            <a:off x="1701949" y="5853401"/>
            <a:ext cx="199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(Chain rule)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76" y="3060541"/>
                <a:ext cx="501484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/>
          <p:cNvSpPr txBox="1"/>
          <p:nvPr/>
        </p:nvSpPr>
        <p:spPr>
          <a:xfrm>
            <a:off x="3812475" y="4189858"/>
            <a:ext cx="189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Forward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parameters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63" y="4743325"/>
                <a:ext cx="4404732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4149" t="-167213" r="-3181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/>
          <p:cNvSpPr txBox="1"/>
          <p:nvPr/>
        </p:nvSpPr>
        <p:spPr>
          <a:xfrm>
            <a:off x="3808042" y="5277342"/>
            <a:ext cx="239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/>
              <a:t>Backward pass:</a:t>
            </a:r>
            <a:endParaRPr lang="zh-TW" altLang="en-US" sz="24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4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400" dirty="0"/>
                  <a:t> for all activation function inputs z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7" y="5832961"/>
                <a:ext cx="4171873" cy="738664"/>
              </a:xfrm>
              <a:prstGeom prst="rect">
                <a:avLst/>
              </a:prstGeom>
              <a:blipFill>
                <a:blip r:embed="rId12"/>
                <a:stretch>
                  <a:fillRect l="-4532" t="-85124" r="-2778" b="-76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2" y="2018811"/>
                <a:ext cx="42787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0" y="3883172"/>
                <a:ext cx="436145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群組 3"/>
          <p:cNvGrpSpPr/>
          <p:nvPr/>
        </p:nvGrpSpPr>
        <p:grpSpPr>
          <a:xfrm>
            <a:off x="6971653" y="1939010"/>
            <a:ext cx="1629374" cy="574158"/>
            <a:chOff x="6972319" y="1991264"/>
            <a:chExt cx="1629374" cy="574158"/>
          </a:xfrm>
        </p:grpSpPr>
        <p:cxnSp>
          <p:nvCxnSpPr>
            <p:cNvPr id="65" name="直線單箭頭接點 6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橢圓 6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手繪多邊形 67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字方塊 69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0" name="文字方塊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4"/>
          <p:cNvGrpSpPr/>
          <p:nvPr/>
        </p:nvGrpSpPr>
        <p:grpSpPr>
          <a:xfrm>
            <a:off x="6971653" y="3807759"/>
            <a:ext cx="1594801" cy="574158"/>
            <a:chOff x="6971653" y="3807759"/>
            <a:chExt cx="1594801" cy="574158"/>
          </a:xfrm>
        </p:grpSpPr>
        <p:cxnSp>
          <p:nvCxnSpPr>
            <p:cNvPr id="64" name="直線單箭頭接點 63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橢圓 66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手繪多邊形 68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1" name="文字方塊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9672" r="-6557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681" y="3510553"/>
                <a:ext cx="350095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3" grpId="0"/>
      <p:bldP spid="114" grpId="0"/>
      <p:bldP spid="115" grpId="0"/>
      <p:bldP spid="116" grpId="0"/>
      <p:bldP spid="117" grpId="0"/>
      <p:bldP spid="45" grpId="0" animBg="1"/>
      <p:bldP spid="49" grpId="0"/>
      <p:bldP spid="51" grpId="0"/>
      <p:bldP spid="53" grpId="0"/>
      <p:bldP spid="5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223013" y="3109164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1223013" y="2855826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4195663" y="2489633"/>
            <a:ext cx="574158" cy="574158"/>
            <a:chOff x="5170781" y="1854574"/>
            <a:chExt cx="574158" cy="574158"/>
          </a:xfrm>
        </p:grpSpPr>
        <p:sp>
          <p:nvSpPr>
            <p:cNvPr id="7" name="橢圓 6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873100" y="3109164"/>
            <a:ext cx="458287" cy="838405"/>
            <a:chOff x="10102194" y="1939763"/>
            <a:chExt cx="458287" cy="838405"/>
          </a:xfrm>
        </p:grpSpPr>
        <p:sp>
          <p:nvSpPr>
            <p:cNvPr id="10" name="矩形 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32126" y="2635604"/>
            <a:ext cx="474993" cy="425277"/>
            <a:chOff x="3357891" y="3538413"/>
            <a:chExt cx="474993" cy="425277"/>
          </a:xfrm>
        </p:grpSpPr>
        <p:sp>
          <p:nvSpPr>
            <p:cNvPr id="14" name="矩形 13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線單箭頭接點 15"/>
          <p:cNvCxnSpPr/>
          <p:nvPr/>
        </p:nvCxnSpPr>
        <p:spPr>
          <a:xfrm flipV="1">
            <a:off x="3307119" y="2813360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71" y="2361752"/>
                <a:ext cx="4932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865" y="2305418"/>
                <a:ext cx="308161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423940" y="2460994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p:sp>
        <p:nvSpPr>
          <p:cNvPr id="20" name="文字方塊 19"/>
          <p:cNvSpPr txBox="1"/>
          <p:nvPr/>
        </p:nvSpPr>
        <p:spPr>
          <a:xfrm rot="2277005">
            <a:off x="5275951" y="3533077"/>
            <a:ext cx="142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……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99" y="3613836"/>
                <a:ext cx="5014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5" y="2572106"/>
                <a:ext cx="42787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23" y="4436467"/>
                <a:ext cx="4361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/>
          <p:cNvGrpSpPr/>
          <p:nvPr/>
        </p:nvGrpSpPr>
        <p:grpSpPr>
          <a:xfrm>
            <a:off x="6885976" y="2492305"/>
            <a:ext cx="1629374" cy="574158"/>
            <a:chOff x="6972319" y="1991264"/>
            <a:chExt cx="1629374" cy="574158"/>
          </a:xfrm>
        </p:grpSpPr>
        <p:cxnSp>
          <p:nvCxnSpPr>
            <p:cNvPr id="25" name="直線單箭頭接點 24"/>
            <p:cNvCxnSpPr/>
            <p:nvPr/>
          </p:nvCxnSpPr>
          <p:spPr>
            <a:xfrm>
              <a:off x="7511561" y="2260065"/>
              <a:ext cx="64900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/>
            <p:cNvSpPr/>
            <p:nvPr/>
          </p:nvSpPr>
          <p:spPr>
            <a:xfrm>
              <a:off x="6972319" y="1991264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7029490" y="2083023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054" y="1995620"/>
                  <a:ext cx="36663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0000" r="-666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群組 28"/>
          <p:cNvGrpSpPr/>
          <p:nvPr/>
        </p:nvGrpSpPr>
        <p:grpSpPr>
          <a:xfrm>
            <a:off x="6885976" y="4361054"/>
            <a:ext cx="1594801" cy="574158"/>
            <a:chOff x="6971653" y="3807759"/>
            <a:chExt cx="1594801" cy="574158"/>
          </a:xfrm>
        </p:grpSpPr>
        <p:cxnSp>
          <p:nvCxnSpPr>
            <p:cNvPr id="30" name="直線單箭頭接點 29"/>
            <p:cNvCxnSpPr/>
            <p:nvPr/>
          </p:nvCxnSpPr>
          <p:spPr>
            <a:xfrm>
              <a:off x="7469205" y="4136249"/>
              <a:ext cx="6556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橢圓 30"/>
            <p:cNvSpPr/>
            <p:nvPr/>
          </p:nvSpPr>
          <p:spPr>
            <a:xfrm>
              <a:off x="6971653" y="3807759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31"/>
            <p:cNvSpPr/>
            <p:nvPr/>
          </p:nvSpPr>
          <p:spPr>
            <a:xfrm>
              <a:off x="7034221" y="3917795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698" y="3931665"/>
                  <a:ext cx="37375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9672" r="-6557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97" y="3970174"/>
                <a:ext cx="3500958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5396951"/>
                <a:ext cx="180094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324509"/>
                <a:ext cx="61253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15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15" y="6050569"/>
                <a:ext cx="1809213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556" y="5958236"/>
                <a:ext cx="62081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4350963" y="5467724"/>
            <a:ext cx="3913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value of the input connected by the weight</a:t>
            </a:r>
            <a:endParaRPr lang="zh-TW" altLang="en-US" sz="2800" dirty="0"/>
          </a:p>
        </p:txBody>
      </p:sp>
      <p:sp>
        <p:nvSpPr>
          <p:cNvPr id="41" name="右大括弧 40"/>
          <p:cNvSpPr/>
          <p:nvPr/>
        </p:nvSpPr>
        <p:spPr>
          <a:xfrm>
            <a:off x="3556674" y="5389860"/>
            <a:ext cx="471558" cy="1135304"/>
          </a:xfrm>
          <a:prstGeom prst="rightBrace">
            <a:avLst>
              <a:gd name="adj1" fmla="val 40651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0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  <p:bldP spid="39" grpId="0"/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Forward pass</a:t>
            </a:r>
            <a:endParaRPr lang="zh-TW" altLang="en-US" dirty="0"/>
          </a:p>
        </p:txBody>
      </p:sp>
      <p:cxnSp>
        <p:nvCxnSpPr>
          <p:cNvPr id="93" name="直線單箭頭接點 92"/>
          <p:cNvCxnSpPr/>
          <p:nvPr/>
        </p:nvCxnSpPr>
        <p:spPr>
          <a:xfrm>
            <a:off x="7704366" y="447048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7704366" y="2810893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2808009" y="2600021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2796726" y="414771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/>
          <p:cNvSpPr/>
          <p:nvPr/>
        </p:nvSpPr>
        <p:spPr>
          <a:xfrm>
            <a:off x="5011431" y="2569323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/>
          <p:cNvSpPr/>
          <p:nvPr/>
        </p:nvSpPr>
        <p:spPr>
          <a:xfrm>
            <a:off x="5030353" y="414199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橢圓 98"/>
          <p:cNvSpPr/>
          <p:nvPr/>
        </p:nvSpPr>
        <p:spPr>
          <a:xfrm>
            <a:off x="7165124" y="254209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7206814" y="414199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5" name="群組 104"/>
          <p:cNvGrpSpPr/>
          <p:nvPr/>
        </p:nvGrpSpPr>
        <p:grpSpPr>
          <a:xfrm>
            <a:off x="1191804" y="2876249"/>
            <a:ext cx="1588876" cy="1638300"/>
            <a:chOff x="1013669" y="3459098"/>
            <a:chExt cx="1588876" cy="1638300"/>
          </a:xfrm>
        </p:grpSpPr>
        <p:cxnSp>
          <p:nvCxnSpPr>
            <p:cNvPr id="184" name="直線單箭頭接點 18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群組 18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6" name="直線單箭頭接點 18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單箭頭接點 18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單箭頭接點 18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群組 106"/>
          <p:cNvGrpSpPr/>
          <p:nvPr/>
        </p:nvGrpSpPr>
        <p:grpSpPr>
          <a:xfrm>
            <a:off x="3410111" y="2861562"/>
            <a:ext cx="1588876" cy="1638300"/>
            <a:chOff x="1013669" y="3459098"/>
            <a:chExt cx="1588876" cy="1638300"/>
          </a:xfrm>
        </p:grpSpPr>
        <p:cxnSp>
          <p:nvCxnSpPr>
            <p:cNvPr id="179" name="直線單箭頭接點 17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群組 17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81" name="直線單箭頭接點 18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單箭頭接點 18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單箭頭接點 18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8" name="群組 107"/>
          <p:cNvGrpSpPr/>
          <p:nvPr/>
        </p:nvGrpSpPr>
        <p:grpSpPr>
          <a:xfrm>
            <a:off x="5610049" y="2841644"/>
            <a:ext cx="1588876" cy="1638300"/>
            <a:chOff x="1013669" y="3459098"/>
            <a:chExt cx="1588876" cy="1638300"/>
          </a:xfrm>
        </p:grpSpPr>
        <p:cxnSp>
          <p:nvCxnSpPr>
            <p:cNvPr id="174" name="直線單箭頭接點 173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群組 174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76" name="直線單箭頭接點 175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單箭頭接點 176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單箭頭接點 177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1" name="手繪多邊形 110"/>
          <p:cNvSpPr/>
          <p:nvPr/>
        </p:nvSpPr>
        <p:spPr>
          <a:xfrm>
            <a:off x="2863042" y="4273529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手繪多邊形 120"/>
          <p:cNvSpPr/>
          <p:nvPr/>
        </p:nvSpPr>
        <p:spPr>
          <a:xfrm>
            <a:off x="2844432" y="2684088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手繪多邊形 121"/>
          <p:cNvSpPr/>
          <p:nvPr/>
        </p:nvSpPr>
        <p:spPr>
          <a:xfrm>
            <a:off x="5073354" y="269527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5089698" y="4218600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7222295" y="2633851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>
            <a:off x="7269382" y="4252035"/>
            <a:ext cx="469900" cy="354083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1790734" y="239688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1957825" y="2985204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1655529" y="4502334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1807808" y="3932022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grpSp>
        <p:nvGrpSpPr>
          <p:cNvPr id="130" name="群組 129"/>
          <p:cNvGrpSpPr/>
          <p:nvPr/>
        </p:nvGrpSpPr>
        <p:grpSpPr>
          <a:xfrm>
            <a:off x="2554056" y="2978057"/>
            <a:ext cx="458287" cy="838405"/>
            <a:chOff x="10102194" y="1939763"/>
            <a:chExt cx="458287" cy="838405"/>
          </a:xfrm>
        </p:grpSpPr>
        <p:sp>
          <p:nvSpPr>
            <p:cNvPr id="171" name="矩形 17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2" name="直線單箭頭接點 17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字方塊 17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563581" y="4527396"/>
            <a:ext cx="458287" cy="838405"/>
            <a:chOff x="10102194" y="1939763"/>
            <a:chExt cx="458287" cy="838405"/>
          </a:xfrm>
        </p:grpSpPr>
        <p:sp>
          <p:nvSpPr>
            <p:cNvPr id="168" name="矩形 16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單箭頭接點 16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34" name="文字方塊 133"/>
          <p:cNvSpPr txBox="1"/>
          <p:nvPr/>
        </p:nvSpPr>
        <p:spPr>
          <a:xfrm>
            <a:off x="3191955" y="2339501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0.98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3214274" y="3945032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0.12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4036142" y="237603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137" name="文字方塊 136"/>
          <p:cNvSpPr txBox="1"/>
          <p:nvPr/>
        </p:nvSpPr>
        <p:spPr>
          <a:xfrm>
            <a:off x="4203233" y="2964348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8" name="文字方塊 137"/>
          <p:cNvSpPr txBox="1"/>
          <p:nvPr/>
        </p:nvSpPr>
        <p:spPr>
          <a:xfrm>
            <a:off x="3900937" y="4481478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4053216" y="3911166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-2</a:t>
            </a:r>
            <a:endParaRPr lang="zh-TW" altLang="en-US" sz="2400" dirty="0"/>
          </a:p>
        </p:txBody>
      </p:sp>
      <p:sp>
        <p:nvSpPr>
          <p:cNvPr id="140" name="文字方塊 139"/>
          <p:cNvSpPr txBox="1"/>
          <p:nvPr/>
        </p:nvSpPr>
        <p:spPr>
          <a:xfrm>
            <a:off x="6208921" y="237694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6376012" y="2965265"/>
            <a:ext cx="441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6073716" y="4482395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6225995" y="3912083"/>
            <a:ext cx="71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p:sp>
        <p:nvSpPr>
          <p:cNvPr id="144" name="文字方塊 143"/>
          <p:cNvSpPr txBox="1"/>
          <p:nvPr/>
        </p:nvSpPr>
        <p:spPr>
          <a:xfrm>
            <a:off x="5335742" y="2369046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0.86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358061" y="3974577"/>
            <a:ext cx="811642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0.11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148" name="群組 147"/>
          <p:cNvGrpSpPr/>
          <p:nvPr/>
        </p:nvGrpSpPr>
        <p:grpSpPr>
          <a:xfrm>
            <a:off x="4756700" y="2965942"/>
            <a:ext cx="458287" cy="838405"/>
            <a:chOff x="10102194" y="1939763"/>
            <a:chExt cx="458287" cy="838405"/>
          </a:xfrm>
        </p:grpSpPr>
        <p:sp>
          <p:nvSpPr>
            <p:cNvPr id="165" name="矩形 164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6" name="直線單箭頭接點 165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字方塊 166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9" name="群組 148"/>
          <p:cNvGrpSpPr/>
          <p:nvPr/>
        </p:nvGrpSpPr>
        <p:grpSpPr>
          <a:xfrm>
            <a:off x="4759078" y="4490265"/>
            <a:ext cx="458287" cy="838405"/>
            <a:chOff x="10102194" y="1939763"/>
            <a:chExt cx="458287" cy="838405"/>
          </a:xfrm>
        </p:grpSpPr>
        <p:sp>
          <p:nvSpPr>
            <p:cNvPr id="162" name="矩形 16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字方塊 163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0" name="群組 149"/>
          <p:cNvGrpSpPr/>
          <p:nvPr/>
        </p:nvGrpSpPr>
        <p:grpSpPr>
          <a:xfrm>
            <a:off x="6934940" y="2960750"/>
            <a:ext cx="458287" cy="838405"/>
            <a:chOff x="10102194" y="1939763"/>
            <a:chExt cx="458287" cy="838405"/>
          </a:xfrm>
        </p:grpSpPr>
        <p:sp>
          <p:nvSpPr>
            <p:cNvPr id="159" name="矩形 158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0" name="直線單箭頭接點 159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grpSp>
        <p:nvGrpSpPr>
          <p:cNvPr id="151" name="群組 150"/>
          <p:cNvGrpSpPr/>
          <p:nvPr/>
        </p:nvGrpSpPr>
        <p:grpSpPr>
          <a:xfrm>
            <a:off x="6989020" y="4517586"/>
            <a:ext cx="458287" cy="838405"/>
            <a:chOff x="10102194" y="1939763"/>
            <a:chExt cx="458287" cy="838405"/>
          </a:xfrm>
        </p:grpSpPr>
        <p:sp>
          <p:nvSpPr>
            <p:cNvPr id="156" name="矩形 15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15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文字方塊 157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2</a:t>
              </a:r>
              <a:endParaRPr lang="zh-TW" altLang="en-US" sz="2400" dirty="0"/>
            </a:p>
          </p:txBody>
        </p:sp>
      </p:grpSp>
      <p:sp>
        <p:nvSpPr>
          <p:cNvPr id="152" name="矩形 151"/>
          <p:cNvSpPr/>
          <p:nvPr/>
        </p:nvSpPr>
        <p:spPr>
          <a:xfrm>
            <a:off x="831698" y="2695271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/>
        </p:nvSpPr>
        <p:spPr>
          <a:xfrm>
            <a:off x="800455" y="4337044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文字方塊 153"/>
          <p:cNvSpPr txBox="1"/>
          <p:nvPr/>
        </p:nvSpPr>
        <p:spPr>
          <a:xfrm>
            <a:off x="843866" y="268181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738082" y="4281247"/>
            <a:ext cx="488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-1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字方塊 195"/>
              <p:cNvSpPr txBox="1"/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parameters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96" name="文字方塊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2" y="1576188"/>
                <a:ext cx="5138073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52" t="-24286" r="-3084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>
            <a:off x="1723131" y="457408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橢圓 196"/>
          <p:cNvSpPr/>
          <p:nvPr/>
        </p:nvSpPr>
        <p:spPr>
          <a:xfrm>
            <a:off x="3973337" y="4507143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橢圓 197"/>
          <p:cNvSpPr/>
          <p:nvPr/>
        </p:nvSpPr>
        <p:spPr>
          <a:xfrm>
            <a:off x="6141727" y="4489211"/>
            <a:ext cx="580232" cy="440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62" y="5751575"/>
                <a:ext cx="1276440" cy="7022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字方塊 198"/>
              <p:cNvSpPr txBox="1"/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9" name="文字方塊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767" y="5740323"/>
                <a:ext cx="1449564" cy="7022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字方塊 199"/>
              <p:cNvSpPr txBox="1"/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0" name="文字方塊 1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3" y="5717709"/>
                <a:ext cx="1449564" cy="702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手繪多邊形 10"/>
          <p:cNvSpPr/>
          <p:nvPr/>
        </p:nvSpPr>
        <p:spPr>
          <a:xfrm rot="21124121">
            <a:off x="1168244" y="4861339"/>
            <a:ext cx="609539" cy="1303867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手繪多邊形 200"/>
          <p:cNvSpPr/>
          <p:nvPr/>
        </p:nvSpPr>
        <p:spPr>
          <a:xfrm rot="20753515">
            <a:off x="3489315" y="4879396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2" name="手繪多邊形 201"/>
          <p:cNvSpPr/>
          <p:nvPr/>
        </p:nvSpPr>
        <p:spPr>
          <a:xfrm rot="20443089">
            <a:off x="5741664" y="4898505"/>
            <a:ext cx="609539" cy="1148623"/>
          </a:xfrm>
          <a:custGeom>
            <a:avLst/>
            <a:gdLst>
              <a:gd name="connsiteX0" fmla="*/ 609539 w 609539"/>
              <a:gd name="connsiteY0" fmla="*/ 0 h 1303867"/>
              <a:gd name="connsiteX1" fmla="*/ 16873 w 609539"/>
              <a:gd name="connsiteY1" fmla="*/ 389467 h 1303867"/>
              <a:gd name="connsiteX2" fmla="*/ 220073 w 609539"/>
              <a:gd name="connsiteY2" fmla="*/ 1303867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539" h="1303867">
                <a:moveTo>
                  <a:pt x="609539" y="0"/>
                </a:moveTo>
                <a:cubicBezTo>
                  <a:pt x="345661" y="86078"/>
                  <a:pt x="81784" y="172156"/>
                  <a:pt x="16873" y="389467"/>
                </a:cubicBezTo>
                <a:cubicBezTo>
                  <a:pt x="-48038" y="606778"/>
                  <a:pt x="86017" y="955322"/>
                  <a:pt x="220073" y="130386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09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44" grpId="0" animBg="1"/>
      <p:bldP spid="145" grpId="0" animBg="1"/>
      <p:bldP spid="6" grpId="0" animBg="1"/>
      <p:bldP spid="197" grpId="0" animBg="1"/>
      <p:bldP spid="198" grpId="0" animBg="1"/>
      <p:bldP spid="10" grpId="0"/>
      <p:bldP spid="199" grpId="0"/>
      <p:bldP spid="200" grpId="0"/>
      <p:bldP spid="11" grpId="0" animBg="1"/>
      <p:bldP spid="201" grpId="0" animBg="1"/>
      <p:bldP spid="2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– Backward pass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sz="2800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TW" sz="2800" dirty="0"/>
                  <a:t> for all activation function inputs z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" y="1690689"/>
                <a:ext cx="7744807" cy="430887"/>
              </a:xfrm>
              <a:prstGeom prst="rect">
                <a:avLst/>
              </a:prstGeom>
              <a:blipFill>
                <a:blip r:embed="rId3"/>
                <a:stretch>
                  <a:fillRect l="-275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 flipV="1">
            <a:off x="664213" y="3176897"/>
            <a:ext cx="1686350" cy="15884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64213" y="2923559"/>
            <a:ext cx="15768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6"/>
          <p:cNvGrpSpPr/>
          <p:nvPr/>
        </p:nvGrpSpPr>
        <p:grpSpPr>
          <a:xfrm>
            <a:off x="3636863" y="2557366"/>
            <a:ext cx="574158" cy="574158"/>
            <a:chOff x="5170781" y="1854574"/>
            <a:chExt cx="574158" cy="574158"/>
          </a:xfrm>
        </p:grpSpPr>
        <p:sp>
          <p:nvSpPr>
            <p:cNvPr id="8" name="橢圓 7"/>
            <p:cNvSpPr/>
            <p:nvPr/>
          </p:nvSpPr>
          <p:spPr>
            <a:xfrm>
              <a:off x="5170781" y="18545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5232704" y="1980522"/>
              <a:ext cx="469900" cy="354083"/>
            </a:xfrm>
            <a:custGeom>
              <a:avLst/>
              <a:gdLst>
                <a:gd name="connsiteX0" fmla="*/ 469900 w 469900"/>
                <a:gd name="connsiteY0" fmla="*/ 5192 h 354083"/>
                <a:gd name="connsiteX1" fmla="*/ 254000 w 469900"/>
                <a:gd name="connsiteY1" fmla="*/ 43292 h 354083"/>
                <a:gd name="connsiteX2" fmla="*/ 139700 w 469900"/>
                <a:gd name="connsiteY2" fmla="*/ 322692 h 354083"/>
                <a:gd name="connsiteX3" fmla="*/ 0 w 469900"/>
                <a:gd name="connsiteY3" fmla="*/ 335392 h 354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900" h="354083">
                  <a:moveTo>
                    <a:pt x="469900" y="5192"/>
                  </a:moveTo>
                  <a:cubicBezTo>
                    <a:pt x="389466" y="-2217"/>
                    <a:pt x="309033" y="-9625"/>
                    <a:pt x="254000" y="43292"/>
                  </a:cubicBezTo>
                  <a:cubicBezTo>
                    <a:pt x="198967" y="96209"/>
                    <a:pt x="182033" y="274009"/>
                    <a:pt x="139700" y="322692"/>
                  </a:cubicBezTo>
                  <a:cubicBezTo>
                    <a:pt x="97367" y="371375"/>
                    <a:pt x="48683" y="353383"/>
                    <a:pt x="0" y="33539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2314300" y="3176897"/>
            <a:ext cx="458287" cy="838405"/>
            <a:chOff x="10102194" y="1939763"/>
            <a:chExt cx="458287" cy="838405"/>
          </a:xfrm>
        </p:grpSpPr>
        <p:sp>
          <p:nvSpPr>
            <p:cNvPr id="11" name="矩形 10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0118802" y="2316503"/>
              <a:ext cx="441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b</a:t>
              </a:r>
              <a:endParaRPr lang="zh-TW" altLang="en-US" sz="2400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2273326" y="2703337"/>
            <a:ext cx="474993" cy="425277"/>
            <a:chOff x="3357891" y="3538413"/>
            <a:chExt cx="474993" cy="425277"/>
          </a:xfrm>
        </p:grpSpPr>
        <p:sp>
          <p:nvSpPr>
            <p:cNvPr id="15" name="矩形 14"/>
            <p:cNvSpPr/>
            <p:nvPr/>
          </p:nvSpPr>
          <p:spPr>
            <a:xfrm>
              <a:off x="3357891" y="3538413"/>
              <a:ext cx="474993" cy="4252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3" name="方程式" r:id="rId4" imgW="139680" imgH="139680" progId="Equation.3">
                    <p:embed/>
                  </p:oleObj>
                </mc:Choice>
                <mc:Fallback>
                  <p:oleObj name="方程式" r:id="rId4" imgW="139680" imgH="13968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7" name="直線單箭頭接點 16"/>
          <p:cNvCxnSpPr/>
          <p:nvPr/>
        </p:nvCxnSpPr>
        <p:spPr>
          <a:xfrm flipV="1">
            <a:off x="2748319" y="2881093"/>
            <a:ext cx="8393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271" y="2429485"/>
                <a:ext cx="4932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65" y="2373151"/>
                <a:ext cx="30816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99" y="3681569"/>
                <a:ext cx="501484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5" y="2639839"/>
                <a:ext cx="42787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23" y="4504200"/>
                <a:ext cx="43614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28" y="2318227"/>
                <a:ext cx="290912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24" y="5071914"/>
                <a:ext cx="461408" cy="8192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107" y="5071913"/>
                <a:ext cx="1349537" cy="819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23" y="3192312"/>
                <a:ext cx="14542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線接點 79"/>
          <p:cNvCxnSpPr/>
          <p:nvPr/>
        </p:nvCxnSpPr>
        <p:spPr>
          <a:xfrm>
            <a:off x="1457490" y="5989485"/>
            <a:ext cx="5063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向下箭號 80"/>
          <p:cNvSpPr/>
          <p:nvPr/>
        </p:nvSpPr>
        <p:spPr>
          <a:xfrm rot="16200000" flipH="1">
            <a:off x="1526359" y="6092577"/>
            <a:ext cx="446431" cy="5841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/>
              <p:cNvSpPr txBox="1"/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2" name="文字方塊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77" y="6148405"/>
                <a:ext cx="862031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群組 60"/>
          <p:cNvGrpSpPr/>
          <p:nvPr/>
        </p:nvGrpSpPr>
        <p:grpSpPr>
          <a:xfrm>
            <a:off x="3398226" y="4023380"/>
            <a:ext cx="3918289" cy="2555912"/>
            <a:chOff x="3499192" y="4150859"/>
            <a:chExt cx="3918289" cy="2555912"/>
          </a:xfrm>
        </p:grpSpPr>
        <p:pic>
          <p:nvPicPr>
            <p:cNvPr id="64" name="圖片 63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99192" y="4150859"/>
              <a:ext cx="3918289" cy="255591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/>
                <p:cNvSpPr txBox="1"/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4" name="文字方塊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6744" y="5782903"/>
                  <a:ext cx="738407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959" t="-1667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/>
                <p:cNvSpPr txBox="1"/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85" name="文字方塊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45" y="4960463"/>
                  <a:ext cx="665760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523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7" grpId="0"/>
      <p:bldP spid="78" grpId="0"/>
      <p:bldP spid="79" grpId="0"/>
      <p:bldP spid="81" grpId="0" animBg="1"/>
      <p:bldP spid="8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775</Words>
  <Application>Microsoft Macintosh PowerPoint</Application>
  <PresentationFormat>On-screen Show (4:3)</PresentationFormat>
  <Paragraphs>310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Light</vt:lpstr>
      <vt:lpstr>Office 佈景主題</vt:lpstr>
      <vt:lpstr>方程式</vt:lpstr>
      <vt:lpstr>Backpropagation</vt:lpstr>
      <vt:lpstr>Slide credits</vt:lpstr>
      <vt:lpstr>Gradient Descent </vt:lpstr>
      <vt:lpstr>Chain Rule</vt:lpstr>
      <vt:lpstr>Backpropagation</vt:lpstr>
      <vt:lpstr>Backpropagation</vt:lpstr>
      <vt:lpstr>Backpropagation – Forward pass</vt:lpstr>
      <vt:lpstr>Backpropagation – Forward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Backward Pass</vt:lpstr>
      <vt:lpstr>Backpropagation –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Yan, Yan</cp:lastModifiedBy>
  <cp:revision>12</cp:revision>
  <dcterms:created xsi:type="dcterms:W3CDTF">2016-10-25T03:26:56Z</dcterms:created>
  <dcterms:modified xsi:type="dcterms:W3CDTF">2021-01-13T03:34:29Z</dcterms:modified>
</cp:coreProperties>
</file>