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7" r:id="rId2"/>
    <p:sldId id="632" r:id="rId3"/>
    <p:sldId id="353" r:id="rId4"/>
    <p:sldId id="403" r:id="rId5"/>
    <p:sldId id="549" r:id="rId6"/>
    <p:sldId id="517" r:id="rId7"/>
    <p:sldId id="467" r:id="rId8"/>
    <p:sldId id="468" r:id="rId9"/>
    <p:sldId id="469" r:id="rId10"/>
    <p:sldId id="470" r:id="rId11"/>
    <p:sldId id="471" r:id="rId12"/>
    <p:sldId id="472" r:id="rId13"/>
    <p:sldId id="476" r:id="rId14"/>
    <p:sldId id="477" r:id="rId15"/>
    <p:sldId id="601" r:id="rId16"/>
    <p:sldId id="602" r:id="rId17"/>
    <p:sldId id="628" r:id="rId18"/>
    <p:sldId id="603" r:id="rId19"/>
    <p:sldId id="604" r:id="rId20"/>
    <p:sldId id="620" r:id="rId21"/>
    <p:sldId id="617" r:id="rId22"/>
    <p:sldId id="618" r:id="rId23"/>
    <p:sldId id="619" r:id="rId24"/>
    <p:sldId id="591" r:id="rId25"/>
    <p:sldId id="592" r:id="rId26"/>
    <p:sldId id="626" r:id="rId27"/>
    <p:sldId id="609" r:id="rId28"/>
    <p:sldId id="610" r:id="rId29"/>
    <p:sldId id="624" r:id="rId30"/>
    <p:sldId id="625" r:id="rId31"/>
    <p:sldId id="621" r:id="rId32"/>
    <p:sldId id="557" r:id="rId33"/>
    <p:sldId id="622" r:id="rId34"/>
    <p:sldId id="612" r:id="rId35"/>
    <p:sldId id="613" r:id="rId36"/>
    <p:sldId id="629" r:id="rId37"/>
    <p:sldId id="627" r:id="rId38"/>
    <p:sldId id="623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615" r:id="rId49"/>
    <p:sldId id="616" r:id="rId50"/>
    <p:sldId id="630" r:id="rId5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79804" autoAdjust="0"/>
  </p:normalViewPr>
  <p:slideViewPr>
    <p:cSldViewPr snapToGrid="0">
      <p:cViewPr varScale="1">
        <p:scale>
          <a:sx n="75" d="100"/>
          <a:sy n="75" d="100"/>
        </p:scale>
        <p:origin x="1672" y="17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68AF6AC4-A157-413E-A943-77A2B593809A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A0FB97BE-4134-4DB4-88C2-019F601E5B07}" type="par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B74A4E88-AC00-472F-AA92-0C3BFAD673FA}" type="sib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838C9766-C422-41F6-872C-5F3EAAA9A94F}">
      <dgm:prSet phldrT="[文字]" custT="1"/>
      <dgm:spPr/>
      <dgm:t>
        <a:bodyPr/>
        <a:lstStyle/>
        <a:p>
          <a:r>
            <a:rPr lang="en-US" altLang="zh-TW" sz="2800" dirty="0"/>
            <a:t>Step 3: pick the best function</a:t>
          </a:r>
          <a:endParaRPr lang="zh-TW" altLang="en-US" sz="2800" dirty="0"/>
        </a:p>
      </dgm:t>
    </dgm:pt>
    <dgm:pt modelId="{ED85ABCC-1599-46D5-8D79-5F8D47102174}" type="par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0FA9D5B3-0255-46FC-86B3-C2800C42F094}" type="sib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6A493627-A8CE-458E-9FA6-3A00EC3686A2}" type="pres">
      <dgm:prSet presAssocID="{7ABBEAF7-C373-4176-BC82-DCCB6D5E3E26}" presName="Name0" presStyleCnt="0">
        <dgm:presLayoutVars>
          <dgm:dir/>
          <dgm:animLvl val="lvl"/>
          <dgm:resizeHandles val="exact"/>
        </dgm:presLayoutVars>
      </dgm:prSet>
      <dgm:spPr/>
    </dgm:pt>
    <dgm:pt modelId="{39CF3BA0-AA23-4949-AFA0-BDD50F26DB42}" type="pres">
      <dgm:prSet presAssocID="{838C9766-C422-41F6-872C-5F3EAAA9A94F}" presName="boxAndChildren" presStyleCnt="0"/>
      <dgm:spPr/>
    </dgm:pt>
    <dgm:pt modelId="{984FAD53-B753-4A58-A177-0DF55E30F75D}" type="pres">
      <dgm:prSet presAssocID="{838C9766-C422-41F6-872C-5F3EAAA9A94F}" presName="parentTextBox" presStyleLbl="node1" presStyleIdx="0" presStyleCnt="3"/>
      <dgm:spPr/>
    </dgm:pt>
    <dgm:pt modelId="{A1663AA5-740E-4FDF-ADD2-27E43D433575}" type="pres">
      <dgm:prSet presAssocID="{B74A4E88-AC00-472F-AA92-0C3BFAD673FA}" presName="sp" presStyleCnt="0"/>
      <dgm:spPr/>
    </dgm:pt>
    <dgm:pt modelId="{5C2994BA-95EC-4AC2-AFA4-1B22FBEBB354}" type="pres">
      <dgm:prSet presAssocID="{68AF6AC4-A157-413E-A943-77A2B593809A}" presName="arrowAndChildren" presStyleCnt="0"/>
      <dgm:spPr/>
    </dgm:pt>
    <dgm:pt modelId="{1E9D90BD-C08F-4B8E-BA1A-67740CDA9EFC}" type="pres">
      <dgm:prSet presAssocID="{68AF6AC4-A157-413E-A943-77A2B593809A}" presName="parentTextArrow" presStyleLbl="node1" presStyleIdx="1" presStyleCnt="3"/>
      <dgm:spPr/>
    </dgm:pt>
    <dgm:pt modelId="{6B7612A3-1F46-4536-B12F-8EF141796DD7}" type="pres">
      <dgm:prSet presAssocID="{E857221A-734F-4396-A642-04F985B7D590}" presName="sp" presStyleCnt="0"/>
      <dgm:spPr/>
    </dgm:pt>
    <dgm:pt modelId="{CF8B7011-CFF3-437B-8D62-509F4A4CAC99}" type="pres">
      <dgm:prSet presAssocID="{801111EC-7761-4006-9B8D-BDD3478D6A0C}" presName="arrowAndChildren" presStyleCnt="0"/>
      <dgm:spPr/>
    </dgm:pt>
    <dgm:pt modelId="{E824EC70-AE1E-4100-B32E-97CD66F66319}" type="pres">
      <dgm:prSet presAssocID="{801111EC-7761-4006-9B8D-BDD3478D6A0C}" presName="parentTextArrow" presStyleLbl="node1" presStyleIdx="2" presStyleCnt="3"/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E0F0CC33-1AFF-4E6F-8A92-7DBADF24B6A2}" srcId="{7ABBEAF7-C373-4176-BC82-DCCB6D5E3E26}" destId="{68AF6AC4-A157-413E-A943-77A2B593809A}" srcOrd="1" destOrd="0" parTransId="{A0FB97BE-4134-4DB4-88C2-019F601E5B07}" sibTransId="{B74A4E88-AC00-472F-AA92-0C3BFAD673FA}"/>
    <dgm:cxn modelId="{C4C06B3F-5FD2-4A64-824C-3E63187AF6BF}" type="presOf" srcId="{801111EC-7761-4006-9B8D-BDD3478D6A0C}" destId="{E824EC70-AE1E-4100-B32E-97CD66F66319}" srcOrd="0" destOrd="0" presId="urn:microsoft.com/office/officeart/2005/8/layout/process4"/>
    <dgm:cxn modelId="{5DD8715A-6FCC-48EE-B11F-00E577A24C88}" srcId="{7ABBEAF7-C373-4176-BC82-DCCB6D5E3E26}" destId="{838C9766-C422-41F6-872C-5F3EAAA9A94F}" srcOrd="2" destOrd="0" parTransId="{ED85ABCC-1599-46D5-8D79-5F8D47102174}" sibTransId="{0FA9D5B3-0255-46FC-86B3-C2800C42F094}"/>
    <dgm:cxn modelId="{027E675B-E36E-41CB-AF05-682124408BAC}" type="presOf" srcId="{68AF6AC4-A157-413E-A943-77A2B593809A}" destId="{1E9D90BD-C08F-4B8E-BA1A-67740CDA9EFC}" srcOrd="0" destOrd="0" presId="urn:microsoft.com/office/officeart/2005/8/layout/process4"/>
    <dgm:cxn modelId="{B9B3E985-332A-4722-9ADB-FD213F46FD24}" type="presOf" srcId="{7ABBEAF7-C373-4176-BC82-DCCB6D5E3E26}" destId="{6A493627-A8CE-458E-9FA6-3A00EC3686A2}" srcOrd="0" destOrd="0" presId="urn:microsoft.com/office/officeart/2005/8/layout/process4"/>
    <dgm:cxn modelId="{AF6B36D7-D1B2-4822-AE51-2A8BBE43E86B}" type="presOf" srcId="{838C9766-C422-41F6-872C-5F3EAAA9A94F}" destId="{984FAD53-B753-4A58-A177-0DF55E30F75D}" srcOrd="0" destOrd="0" presId="urn:microsoft.com/office/officeart/2005/8/layout/process4"/>
    <dgm:cxn modelId="{37D5568F-2CDE-4094-ACEE-99280B0E7851}" type="presParOf" srcId="{6A493627-A8CE-458E-9FA6-3A00EC3686A2}" destId="{39CF3BA0-AA23-4949-AFA0-BDD50F26DB42}" srcOrd="0" destOrd="0" presId="urn:microsoft.com/office/officeart/2005/8/layout/process4"/>
    <dgm:cxn modelId="{E327B1AA-3D83-4F75-923B-5D9578FCAB83}" type="presParOf" srcId="{39CF3BA0-AA23-4949-AFA0-BDD50F26DB42}" destId="{984FAD53-B753-4A58-A177-0DF55E30F75D}" srcOrd="0" destOrd="0" presId="urn:microsoft.com/office/officeart/2005/8/layout/process4"/>
    <dgm:cxn modelId="{B78FE124-B6A5-4B5A-A82F-0DB8AC56F942}" type="presParOf" srcId="{6A493627-A8CE-458E-9FA6-3A00EC3686A2}" destId="{A1663AA5-740E-4FDF-ADD2-27E43D433575}" srcOrd="1" destOrd="0" presId="urn:microsoft.com/office/officeart/2005/8/layout/process4"/>
    <dgm:cxn modelId="{BA46F452-6351-456C-A882-CC746B8F4780}" type="presParOf" srcId="{6A493627-A8CE-458E-9FA6-3A00EC3686A2}" destId="{5C2994BA-95EC-4AC2-AFA4-1B22FBEBB354}" srcOrd="2" destOrd="0" presId="urn:microsoft.com/office/officeart/2005/8/layout/process4"/>
    <dgm:cxn modelId="{AC365965-F79F-4FB7-A4E8-7D97607DF9A9}" type="presParOf" srcId="{5C2994BA-95EC-4AC2-AFA4-1B22FBEBB354}" destId="{1E9D90BD-C08F-4B8E-BA1A-67740CDA9EFC}" srcOrd="0" destOrd="0" presId="urn:microsoft.com/office/officeart/2005/8/layout/process4"/>
    <dgm:cxn modelId="{C6120EB1-931A-4136-8254-7E9DC3E0FD20}" type="presParOf" srcId="{6A493627-A8CE-458E-9FA6-3A00EC3686A2}" destId="{6B7612A3-1F46-4536-B12F-8EF141796DD7}" srcOrd="3" destOrd="0" presId="urn:microsoft.com/office/officeart/2005/8/layout/process4"/>
    <dgm:cxn modelId="{22EA36C0-78EB-4763-B997-275F1E5B6BDB}" type="presParOf" srcId="{6A493627-A8CE-458E-9FA6-3A00EC3686A2}" destId="{CF8B7011-CFF3-437B-8D62-509F4A4CAC99}" srcOrd="4" destOrd="0" presId="urn:microsoft.com/office/officeart/2005/8/layout/process4"/>
    <dgm:cxn modelId="{5010DCE6-7AA6-43D0-8088-47EA07072850}" type="presParOf" srcId="{CF8B7011-CFF3-437B-8D62-509F4A4CAC99}" destId="{E824EC70-AE1E-4100-B32E-97CD66F663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68AF6AC4-A157-413E-A943-77A2B593809A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A0FB97BE-4134-4DB4-88C2-019F601E5B07}" type="par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B74A4E88-AC00-472F-AA92-0C3BFAD673FA}" type="sib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838C9766-C422-41F6-872C-5F3EAAA9A94F}">
      <dgm:prSet phldrT="[文字]" custT="1"/>
      <dgm:spPr/>
      <dgm:t>
        <a:bodyPr/>
        <a:lstStyle/>
        <a:p>
          <a:r>
            <a:rPr lang="en-US" altLang="zh-TW" sz="2800" dirty="0"/>
            <a:t>Step 3: pick the best function</a:t>
          </a:r>
          <a:endParaRPr lang="zh-TW" altLang="en-US" sz="2800" dirty="0"/>
        </a:p>
      </dgm:t>
    </dgm:pt>
    <dgm:pt modelId="{ED85ABCC-1599-46D5-8D79-5F8D47102174}" type="par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0FA9D5B3-0255-46FC-86B3-C2800C42F094}" type="sib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6A493627-A8CE-458E-9FA6-3A00EC3686A2}" type="pres">
      <dgm:prSet presAssocID="{7ABBEAF7-C373-4176-BC82-DCCB6D5E3E26}" presName="Name0" presStyleCnt="0">
        <dgm:presLayoutVars>
          <dgm:dir/>
          <dgm:animLvl val="lvl"/>
          <dgm:resizeHandles val="exact"/>
        </dgm:presLayoutVars>
      </dgm:prSet>
      <dgm:spPr/>
    </dgm:pt>
    <dgm:pt modelId="{39CF3BA0-AA23-4949-AFA0-BDD50F26DB42}" type="pres">
      <dgm:prSet presAssocID="{838C9766-C422-41F6-872C-5F3EAAA9A94F}" presName="boxAndChildren" presStyleCnt="0"/>
      <dgm:spPr/>
    </dgm:pt>
    <dgm:pt modelId="{984FAD53-B753-4A58-A177-0DF55E30F75D}" type="pres">
      <dgm:prSet presAssocID="{838C9766-C422-41F6-872C-5F3EAAA9A94F}" presName="parentTextBox" presStyleLbl="node1" presStyleIdx="0" presStyleCnt="3"/>
      <dgm:spPr/>
    </dgm:pt>
    <dgm:pt modelId="{A1663AA5-740E-4FDF-ADD2-27E43D433575}" type="pres">
      <dgm:prSet presAssocID="{B74A4E88-AC00-472F-AA92-0C3BFAD673FA}" presName="sp" presStyleCnt="0"/>
      <dgm:spPr/>
    </dgm:pt>
    <dgm:pt modelId="{5C2994BA-95EC-4AC2-AFA4-1B22FBEBB354}" type="pres">
      <dgm:prSet presAssocID="{68AF6AC4-A157-413E-A943-77A2B593809A}" presName="arrowAndChildren" presStyleCnt="0"/>
      <dgm:spPr/>
    </dgm:pt>
    <dgm:pt modelId="{1E9D90BD-C08F-4B8E-BA1A-67740CDA9EFC}" type="pres">
      <dgm:prSet presAssocID="{68AF6AC4-A157-413E-A943-77A2B593809A}" presName="parentTextArrow" presStyleLbl="node1" presStyleIdx="1" presStyleCnt="3"/>
      <dgm:spPr/>
    </dgm:pt>
    <dgm:pt modelId="{6B7612A3-1F46-4536-B12F-8EF141796DD7}" type="pres">
      <dgm:prSet presAssocID="{E857221A-734F-4396-A642-04F985B7D590}" presName="sp" presStyleCnt="0"/>
      <dgm:spPr/>
    </dgm:pt>
    <dgm:pt modelId="{CF8B7011-CFF3-437B-8D62-509F4A4CAC99}" type="pres">
      <dgm:prSet presAssocID="{801111EC-7761-4006-9B8D-BDD3478D6A0C}" presName="arrowAndChildren" presStyleCnt="0"/>
      <dgm:spPr/>
    </dgm:pt>
    <dgm:pt modelId="{E824EC70-AE1E-4100-B32E-97CD66F66319}" type="pres">
      <dgm:prSet presAssocID="{801111EC-7761-4006-9B8D-BDD3478D6A0C}" presName="parentTextArrow" presStyleLbl="node1" presStyleIdx="2" presStyleCnt="3"/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E0F0CC33-1AFF-4E6F-8A92-7DBADF24B6A2}" srcId="{7ABBEAF7-C373-4176-BC82-DCCB6D5E3E26}" destId="{68AF6AC4-A157-413E-A943-77A2B593809A}" srcOrd="1" destOrd="0" parTransId="{A0FB97BE-4134-4DB4-88C2-019F601E5B07}" sibTransId="{B74A4E88-AC00-472F-AA92-0C3BFAD673FA}"/>
    <dgm:cxn modelId="{C4C06B3F-5FD2-4A64-824C-3E63187AF6BF}" type="presOf" srcId="{801111EC-7761-4006-9B8D-BDD3478D6A0C}" destId="{E824EC70-AE1E-4100-B32E-97CD66F66319}" srcOrd="0" destOrd="0" presId="urn:microsoft.com/office/officeart/2005/8/layout/process4"/>
    <dgm:cxn modelId="{5DD8715A-6FCC-48EE-B11F-00E577A24C88}" srcId="{7ABBEAF7-C373-4176-BC82-DCCB6D5E3E26}" destId="{838C9766-C422-41F6-872C-5F3EAAA9A94F}" srcOrd="2" destOrd="0" parTransId="{ED85ABCC-1599-46D5-8D79-5F8D47102174}" sibTransId="{0FA9D5B3-0255-46FC-86B3-C2800C42F094}"/>
    <dgm:cxn modelId="{027E675B-E36E-41CB-AF05-682124408BAC}" type="presOf" srcId="{68AF6AC4-A157-413E-A943-77A2B593809A}" destId="{1E9D90BD-C08F-4B8E-BA1A-67740CDA9EFC}" srcOrd="0" destOrd="0" presId="urn:microsoft.com/office/officeart/2005/8/layout/process4"/>
    <dgm:cxn modelId="{B9B3E985-332A-4722-9ADB-FD213F46FD24}" type="presOf" srcId="{7ABBEAF7-C373-4176-BC82-DCCB6D5E3E26}" destId="{6A493627-A8CE-458E-9FA6-3A00EC3686A2}" srcOrd="0" destOrd="0" presId="urn:microsoft.com/office/officeart/2005/8/layout/process4"/>
    <dgm:cxn modelId="{AF6B36D7-D1B2-4822-AE51-2A8BBE43E86B}" type="presOf" srcId="{838C9766-C422-41F6-872C-5F3EAAA9A94F}" destId="{984FAD53-B753-4A58-A177-0DF55E30F75D}" srcOrd="0" destOrd="0" presId="urn:microsoft.com/office/officeart/2005/8/layout/process4"/>
    <dgm:cxn modelId="{37D5568F-2CDE-4094-ACEE-99280B0E7851}" type="presParOf" srcId="{6A493627-A8CE-458E-9FA6-3A00EC3686A2}" destId="{39CF3BA0-AA23-4949-AFA0-BDD50F26DB42}" srcOrd="0" destOrd="0" presId="urn:microsoft.com/office/officeart/2005/8/layout/process4"/>
    <dgm:cxn modelId="{E327B1AA-3D83-4F75-923B-5D9578FCAB83}" type="presParOf" srcId="{39CF3BA0-AA23-4949-AFA0-BDD50F26DB42}" destId="{984FAD53-B753-4A58-A177-0DF55E30F75D}" srcOrd="0" destOrd="0" presId="urn:microsoft.com/office/officeart/2005/8/layout/process4"/>
    <dgm:cxn modelId="{B78FE124-B6A5-4B5A-A82F-0DB8AC56F942}" type="presParOf" srcId="{6A493627-A8CE-458E-9FA6-3A00EC3686A2}" destId="{A1663AA5-740E-4FDF-ADD2-27E43D433575}" srcOrd="1" destOrd="0" presId="urn:microsoft.com/office/officeart/2005/8/layout/process4"/>
    <dgm:cxn modelId="{BA46F452-6351-456C-A882-CC746B8F4780}" type="presParOf" srcId="{6A493627-A8CE-458E-9FA6-3A00EC3686A2}" destId="{5C2994BA-95EC-4AC2-AFA4-1B22FBEBB354}" srcOrd="2" destOrd="0" presId="urn:microsoft.com/office/officeart/2005/8/layout/process4"/>
    <dgm:cxn modelId="{AC365965-F79F-4FB7-A4E8-7D97607DF9A9}" type="presParOf" srcId="{5C2994BA-95EC-4AC2-AFA4-1B22FBEBB354}" destId="{1E9D90BD-C08F-4B8E-BA1A-67740CDA9EFC}" srcOrd="0" destOrd="0" presId="urn:microsoft.com/office/officeart/2005/8/layout/process4"/>
    <dgm:cxn modelId="{C6120EB1-931A-4136-8254-7E9DC3E0FD20}" type="presParOf" srcId="{6A493627-A8CE-458E-9FA6-3A00EC3686A2}" destId="{6B7612A3-1F46-4536-B12F-8EF141796DD7}" srcOrd="3" destOrd="0" presId="urn:microsoft.com/office/officeart/2005/8/layout/process4"/>
    <dgm:cxn modelId="{22EA36C0-78EB-4763-B997-275F1E5B6BDB}" type="presParOf" srcId="{6A493627-A8CE-458E-9FA6-3A00EC3686A2}" destId="{CF8B7011-CFF3-437B-8D62-509F4A4CAC99}" srcOrd="4" destOrd="0" presId="urn:microsoft.com/office/officeart/2005/8/layout/process4"/>
    <dgm:cxn modelId="{5010DCE6-7AA6-43D0-8088-47EA07072850}" type="presParOf" srcId="{CF8B7011-CFF3-437B-8D62-509F4A4CAC99}" destId="{E824EC70-AE1E-4100-B32E-97CD66F663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FAD53-B753-4A58-A177-0DF55E30F75D}">
      <dsp:nvSpPr>
        <dsp:cNvPr id="0" name=""/>
        <dsp:cNvSpPr/>
      </dsp:nvSpPr>
      <dsp:spPr>
        <a:xfrm>
          <a:off x="0" y="2536514"/>
          <a:ext cx="3138132" cy="8325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3: pick the best function</a:t>
          </a:r>
          <a:endParaRPr lang="zh-TW" altLang="en-US" sz="2800" kern="1200" dirty="0"/>
        </a:p>
      </dsp:txBody>
      <dsp:txXfrm>
        <a:off x="0" y="2536514"/>
        <a:ext cx="3138132" cy="832540"/>
      </dsp:txXfrm>
    </dsp:sp>
    <dsp:sp modelId="{1E9D90BD-C08F-4B8E-BA1A-67740CDA9EFC}">
      <dsp:nvSpPr>
        <dsp:cNvPr id="0" name=""/>
        <dsp:cNvSpPr/>
      </dsp:nvSpPr>
      <dsp:spPr>
        <a:xfrm rot="10800000">
          <a:off x="0" y="126855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 rot="10800000">
        <a:off x="0" y="1268555"/>
        <a:ext cx="3138132" cy="831996"/>
      </dsp:txXfrm>
    </dsp:sp>
    <dsp:sp modelId="{E824EC70-AE1E-4100-B32E-97CD66F66319}">
      <dsp:nvSpPr>
        <dsp:cNvPr id="0" name=""/>
        <dsp:cNvSpPr/>
      </dsp:nvSpPr>
      <dsp:spPr>
        <a:xfrm rot="10800000">
          <a:off x="0" y="59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 rot="10800000">
        <a:off x="0" y="595"/>
        <a:ext cx="3138132" cy="8319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FAD53-B753-4A58-A177-0DF55E30F75D}">
      <dsp:nvSpPr>
        <dsp:cNvPr id="0" name=""/>
        <dsp:cNvSpPr/>
      </dsp:nvSpPr>
      <dsp:spPr>
        <a:xfrm>
          <a:off x="0" y="2536514"/>
          <a:ext cx="3138132" cy="8325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3: pick the best function</a:t>
          </a:r>
          <a:endParaRPr lang="zh-TW" altLang="en-US" sz="2800" kern="1200" dirty="0"/>
        </a:p>
      </dsp:txBody>
      <dsp:txXfrm>
        <a:off x="0" y="2536514"/>
        <a:ext cx="3138132" cy="832540"/>
      </dsp:txXfrm>
    </dsp:sp>
    <dsp:sp modelId="{1E9D90BD-C08F-4B8E-BA1A-67740CDA9EFC}">
      <dsp:nvSpPr>
        <dsp:cNvPr id="0" name=""/>
        <dsp:cNvSpPr/>
      </dsp:nvSpPr>
      <dsp:spPr>
        <a:xfrm rot="10800000">
          <a:off x="0" y="126855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 rot="10800000">
        <a:off x="0" y="1268555"/>
        <a:ext cx="3138132" cy="831996"/>
      </dsp:txXfrm>
    </dsp:sp>
    <dsp:sp modelId="{E824EC70-AE1E-4100-B32E-97CD66F66319}">
      <dsp:nvSpPr>
        <dsp:cNvPr id="0" name=""/>
        <dsp:cNvSpPr/>
      </dsp:nvSpPr>
      <dsp:spPr>
        <a:xfrm rot="10800000">
          <a:off x="0" y="59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 rot="10800000">
        <a:off x="0" y="595"/>
        <a:ext cx="3138132" cy="831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57.wmf"/><Relationship Id="rId2" Type="http://schemas.openxmlformats.org/officeDocument/2006/relationships/image" Target="../media/image55.wmf"/><Relationship Id="rId1" Type="http://schemas.openxmlformats.org/officeDocument/2006/relationships/image" Target="../media/image60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1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3EE7F-6A47-483A-AB74-D30E3C116694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D52DD-5747-49A1-9B72-395A65AA9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25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5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3,4,5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48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Larger Gradient </a:t>
            </a:r>
            <a:endParaRPr lang="zh-TW" altLang="en-US" sz="1200" dirty="0"/>
          </a:p>
          <a:p>
            <a:pPr algn="ctr"/>
            <a:r>
              <a:rPr lang="en-US" altLang="zh-TW" sz="1200" dirty="0"/>
              <a:t>Smaller Learning</a:t>
            </a:r>
          </a:p>
          <a:p>
            <a:pPr algn="ctr"/>
            <a:r>
              <a:rPr lang="en-US" altLang="zh-TW" sz="1200" dirty="0"/>
              <a:t>Rate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90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Root Mean Squares of gradients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27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Local minimal (all</a:t>
            </a:r>
            <a:r>
              <a:rPr lang="en-US" altLang="zh-TW" baseline="0" dirty="0"/>
              <a:t> dimension) </a:t>
            </a:r>
            <a:r>
              <a:rPr lang="en-US" altLang="zh-TW" dirty="0" err="1"/>
              <a:t>Lecun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419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Momentum: </a:t>
            </a:r>
            <a:r>
              <a:rPr lang="zh-TW" altLang="en-US" dirty="0"/>
              <a:t>動量</a:t>
            </a:r>
            <a:endParaRPr lang="en-US" altLang="zh-TW" dirty="0"/>
          </a:p>
          <a:p>
            <a:r>
              <a:rPr lang="en-US" altLang="zh-CN"/>
              <a:t>Gravity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87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平凡的；普通的；乏味的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80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Lambda</a:t>
            </a:r>
            <a:r>
              <a:rPr lang="en-US" altLang="zh-TW" baseline="0" dirty="0"/>
              <a:t> = 0.9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427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can we</a:t>
            </a:r>
            <a:r>
              <a:rPr lang="en-US" altLang="zh-TW" baseline="0" dirty="0"/>
              <a:t> see?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9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http://sebastianruder.com/optimizing-gradient-descent/</a:t>
            </a:r>
          </a:p>
          <a:p>
            <a:endParaRPr lang="en-US" altLang="zh-TW" dirty="0"/>
          </a:p>
          <a:p>
            <a:r>
              <a:rPr lang="en-US" altLang="zh-TW" dirty="0"/>
              <a:t>http://cs231n.github.io/neural-networks-3/</a:t>
            </a:r>
          </a:p>
          <a:p>
            <a:endParaRPr lang="en-US" altLang="zh-TW" dirty="0"/>
          </a:p>
          <a:p>
            <a:r>
              <a:rPr lang="en-US" altLang="zh-TW" dirty="0"/>
              <a:t>Original</a:t>
            </a:r>
            <a:r>
              <a:rPr lang="en-US" altLang="zh-TW" baseline="0" dirty="0"/>
              <a:t> paper: https://arxiv.org/pdf/1412.6980.pdf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8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Validation set: The data set can used to evaluate your model but not involve in training.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chemeClr val="bg1"/>
                </a:solidFill>
              </a:rPr>
              <a:t>Validation set:</a:t>
            </a:r>
            <a:r>
              <a:rPr lang="en-US" altLang="zh-TW" sz="1200" baseline="0" dirty="0">
                <a:solidFill>
                  <a:schemeClr val="bg1"/>
                </a:solidFill>
              </a:rPr>
              <a:t> </a:t>
            </a:r>
            <a:r>
              <a:rPr lang="en-US" altLang="zh-TW" sz="1200" baseline="0" dirty="0" err="1">
                <a:solidFill>
                  <a:schemeClr val="bg1"/>
                </a:solidFill>
              </a:rPr>
              <a:t>seplit</a:t>
            </a:r>
            <a:r>
              <a:rPr lang="en-US" altLang="zh-TW" sz="1200" baseline="0" dirty="0">
                <a:solidFill>
                  <a:schemeClr val="bg1"/>
                </a:solidFill>
              </a:rPr>
              <a:t> from training 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aseline="0" dirty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aseline="0" dirty="0" err="1">
                <a:solidFill>
                  <a:schemeClr val="bg1"/>
                </a:solidFill>
              </a:rPr>
              <a:t>Acturally</a:t>
            </a:r>
            <a:r>
              <a:rPr lang="en-US" altLang="zh-TW" sz="1200" baseline="0" dirty="0">
                <a:solidFill>
                  <a:schemeClr val="bg1"/>
                </a:solidFill>
              </a:rPr>
              <a:t> is difficult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http://deeplearning.net/tutorial/mlp.html#mlp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9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Other methods do not emphasize this.</a:t>
            </a:r>
            <a:endParaRPr lang="zh-TW" altLang="en-US" sz="1200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Some machine learning methods do not emphasize this.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61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L1 is also good, subtle difference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42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p=2, then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called “weight decay”.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82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p=2, then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also called “weight decay”.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4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人腦會遺忘久沒用的資訊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One kind of regularization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78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Iteration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v.s</a:t>
            </a:r>
            <a:r>
              <a:rPr lang="en-US" altLang="zh-TW" baseline="0" dirty="0"/>
              <a:t>. epoch!!!!!!!!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142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 not worry that someone</a:t>
            </a:r>
            <a:r>
              <a:rPr lang="en-US" altLang="zh-TW" baseline="0" dirty="0"/>
              <a:t> will not update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238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Bias do not have to multiply !!!!!!!!!!!!!!!!!!!!!!!!!!!!!!!!!!!</a:t>
            </a:r>
          </a:p>
          <a:p>
            <a:r>
              <a:rPr lang="en-US" altLang="zh-TW" dirty="0"/>
              <a:t>Reasonable !!!!!!!!!!!!!!!!!!!!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131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Why the weights should multiply p (dropout rate) at testing?</a:t>
            </a:r>
            <a:endParaRPr lang="zh-TW" alt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861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1" dirty="0">
                    <a:latin typeface="Cambria Math" panose="02040503050406030204" pitchFamily="18" charset="0"/>
                  </a:rPr>
                  <a:t>important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TW" sz="1200" i="1" dirty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𝑧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=∑▒〖𝑤_𝑖 𝑎_𝑖 〗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447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33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加敏 加防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1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0,0 -&gt;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1,0 -&gt; 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0,-1 -&gt;</a:t>
            </a:r>
            <a:r>
              <a:rPr lang="zh-TW" altLang="en-US" sz="1200" baseline="0" dirty="0"/>
              <a:t> </a:t>
            </a:r>
            <a:r>
              <a:rPr lang="en-US" altLang="zh-TW" sz="1200" baseline="0" dirty="0"/>
              <a:t>-2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1,-1 -&gt;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½, -1/2 -&gt; -0.5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1,2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Geometric Mean?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81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Other methods do not emphasize this.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3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感不感獎 時投湯 的故是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4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7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1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Kera</a:t>
            </a:r>
            <a:r>
              <a:rPr lang="en-US" baseline="0" dirty="0"/>
              <a:t> </a:t>
            </a:r>
            <a:r>
              <a:rPr lang="en-US" dirty="0"/>
              <a:t>Example </a:t>
            </a:r>
            <a:r>
              <a:rPr lang="en-US" dirty="0" err="1"/>
              <a:t>mlp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18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Gradient</a:t>
            </a:r>
            <a:r>
              <a:rPr lang="en-US" baseline="0" dirty="0"/>
              <a:t> = 0, can’t update parameters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51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13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9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5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68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11959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6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87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72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80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45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34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0CCE-1BF5-4C72-9E77-F5E7073E7D9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49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240.png"/><Relationship Id="rId19" Type="http://schemas.openxmlformats.org/officeDocument/2006/relationships/image" Target="../media/image931.png"/><Relationship Id="rId22" Type="http://schemas.openxmlformats.org/officeDocument/2006/relationships/image" Target="../media/image9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21" Type="http://schemas.openxmlformats.org/officeDocument/2006/relationships/image" Target="../media/image951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19" Type="http://schemas.openxmlformats.org/officeDocument/2006/relationships/image" Target="../media/image931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22" Type="http://schemas.openxmlformats.org/officeDocument/2006/relationships/image" Target="../media/image9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95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931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22" Type="http://schemas.openxmlformats.org/officeDocument/2006/relationships/image" Target="../media/image961.png"/></Relationships>
</file>

<file path=ppt/slides/_rels/slide13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5" Type="http://schemas.openxmlformats.org/officeDocument/2006/relationships/image" Target="../media/image550.png"/><Relationship Id="rId2" Type="http://schemas.openxmlformats.org/officeDocument/2006/relationships/notesSlide" Target="../notesSlides/notesSlide8.xml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4.png"/><Relationship Id="rId23" Type="http://schemas.openxmlformats.org/officeDocument/2006/relationships/image" Target="../media/image530.png"/><Relationship Id="rId19" Type="http://schemas.openxmlformats.org/officeDocument/2006/relationships/image" Target="../media/image931.png"/><Relationship Id="rId22" Type="http://schemas.openxmlformats.org/officeDocument/2006/relationships/image" Target="../media/image5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13" Type="http://schemas.openxmlformats.org/officeDocument/2006/relationships/image" Target="../media/image1480.png"/><Relationship Id="rId18" Type="http://schemas.openxmlformats.org/officeDocument/2006/relationships/image" Target="../media/image153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12" Type="http://schemas.openxmlformats.org/officeDocument/2006/relationships/image" Target="../media/image1470.png"/><Relationship Id="rId17" Type="http://schemas.openxmlformats.org/officeDocument/2006/relationships/image" Target="../media/image15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0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460.png"/><Relationship Id="rId5" Type="http://schemas.openxmlformats.org/officeDocument/2006/relationships/image" Target="../media/image7.wmf"/><Relationship Id="rId15" Type="http://schemas.openxmlformats.org/officeDocument/2006/relationships/image" Target="../media/image1500.png"/><Relationship Id="rId10" Type="http://schemas.openxmlformats.org/officeDocument/2006/relationships/image" Target="../media/image1450.png"/><Relationship Id="rId19" Type="http://schemas.openxmlformats.org/officeDocument/2006/relationships/image" Target="../media/image156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430.png"/><Relationship Id="rId14" Type="http://schemas.openxmlformats.org/officeDocument/2006/relationships/image" Target="../media/image149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oleObject" Target="../embeddings/oleObject20.bin"/><Relationship Id="rId21" Type="http://schemas.openxmlformats.org/officeDocument/2006/relationships/image" Target="../media/image86.png"/><Relationship Id="rId34" Type="http://schemas.openxmlformats.org/officeDocument/2006/relationships/image" Target="../media/image91.pn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19.wmf"/><Relationship Id="rId3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png"/><Relationship Id="rId20" Type="http://schemas.openxmlformats.org/officeDocument/2006/relationships/image" Target="../media/image85.png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11" Type="http://schemas.openxmlformats.org/officeDocument/2006/relationships/image" Target="../media/image5500.png"/><Relationship Id="rId24" Type="http://schemas.openxmlformats.org/officeDocument/2006/relationships/oleObject" Target="../embeddings/oleObject1210.bin"/><Relationship Id="rId32" Type="http://schemas.openxmlformats.org/officeDocument/2006/relationships/image" Target="../media/image89.png"/><Relationship Id="rId37" Type="http://schemas.openxmlformats.org/officeDocument/2006/relationships/image" Target="../media/image98.png"/><Relationship Id="rId5" Type="http://schemas.openxmlformats.org/officeDocument/2006/relationships/oleObject" Target="../embeddings/oleObject800.bin"/><Relationship Id="rId15" Type="http://schemas.openxmlformats.org/officeDocument/2006/relationships/image" Target="../media/image59.png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1220.bin"/><Relationship Id="rId36" Type="http://schemas.openxmlformats.org/officeDocument/2006/relationships/image" Target="../media/image97.png"/><Relationship Id="rId10" Type="http://schemas.openxmlformats.org/officeDocument/2006/relationships/image" Target="../media/image510.wmf"/><Relationship Id="rId19" Type="http://schemas.openxmlformats.org/officeDocument/2006/relationships/image" Target="../media/image63.png"/><Relationship Id="rId31" Type="http://schemas.openxmlformats.org/officeDocument/2006/relationships/image" Target="../media/image88.png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00.bin"/><Relationship Id="rId14" Type="http://schemas.openxmlformats.org/officeDocument/2006/relationships/image" Target="../media/image58.png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0.wmf"/><Relationship Id="rId30" Type="http://schemas.openxmlformats.org/officeDocument/2006/relationships/image" Target="../media/image87.png"/><Relationship Id="rId35" Type="http://schemas.openxmlformats.org/officeDocument/2006/relationships/image" Target="../media/image92.png"/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100.png"/><Relationship Id="rId26" Type="http://schemas.openxmlformats.org/officeDocument/2006/relationships/oleObject" Target="../embeddings/oleObject24.bin"/><Relationship Id="rId21" Type="http://schemas.openxmlformats.org/officeDocument/2006/relationships/image" Target="../media/image86.png"/><Relationship Id="rId34" Type="http://schemas.openxmlformats.org/officeDocument/2006/relationships/image" Target="../media/image91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56.png"/><Relationship Id="rId17" Type="http://schemas.openxmlformats.org/officeDocument/2006/relationships/image" Target="../media/image99.png"/><Relationship Id="rId25" Type="http://schemas.openxmlformats.org/officeDocument/2006/relationships/image" Target="../media/image19.wmf"/><Relationship Id="rId3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png"/><Relationship Id="rId20" Type="http://schemas.openxmlformats.org/officeDocument/2006/relationships/image" Target="../media/image85.png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11" Type="http://schemas.openxmlformats.org/officeDocument/2006/relationships/image" Target="../media/image5500.png"/><Relationship Id="rId24" Type="http://schemas.openxmlformats.org/officeDocument/2006/relationships/oleObject" Target="../embeddings/oleObject1250.bin"/><Relationship Id="rId32" Type="http://schemas.openxmlformats.org/officeDocument/2006/relationships/image" Target="../media/image89.png"/><Relationship Id="rId37" Type="http://schemas.openxmlformats.org/officeDocument/2006/relationships/image" Target="../media/image101.png"/><Relationship Id="rId5" Type="http://schemas.openxmlformats.org/officeDocument/2006/relationships/oleObject" Target="../embeddings/oleObject800.bin"/><Relationship Id="rId15" Type="http://schemas.openxmlformats.org/officeDocument/2006/relationships/image" Target="../media/image59.png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1260.bin"/><Relationship Id="rId36" Type="http://schemas.openxmlformats.org/officeDocument/2006/relationships/image" Target="../media/image97.png"/><Relationship Id="rId10" Type="http://schemas.openxmlformats.org/officeDocument/2006/relationships/image" Target="../media/image510.wmf"/><Relationship Id="rId19" Type="http://schemas.openxmlformats.org/officeDocument/2006/relationships/image" Target="../media/image63.png"/><Relationship Id="rId31" Type="http://schemas.openxmlformats.org/officeDocument/2006/relationships/image" Target="../media/image88.png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40.bin"/><Relationship Id="rId14" Type="http://schemas.openxmlformats.org/officeDocument/2006/relationships/image" Target="../media/image58.png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0.wmf"/><Relationship Id="rId30" Type="http://schemas.openxmlformats.org/officeDocument/2006/relationships/image" Target="../media/image87.png"/><Relationship Id="rId35" Type="http://schemas.openxmlformats.org/officeDocument/2006/relationships/image" Target="../media/image92.png"/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76.png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107.png"/><Relationship Id="rId7" Type="http://schemas.openxmlformats.org/officeDocument/2006/relationships/image" Target="../media/image102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png"/><Relationship Id="rId20" Type="http://schemas.openxmlformats.org/officeDocument/2006/relationships/image" Target="../media/image106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11" Type="http://schemas.openxmlformats.org/officeDocument/2006/relationships/image" Target="../media/image690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73.png"/><Relationship Id="rId23" Type="http://schemas.openxmlformats.org/officeDocument/2006/relationships/image" Target="../media/image109.png"/><Relationship Id="rId10" Type="http://schemas.openxmlformats.org/officeDocument/2006/relationships/image" Target="../media/image680.png"/><Relationship Id="rId19" Type="http://schemas.openxmlformats.org/officeDocument/2006/relationships/image" Target="../media/image105.png"/><Relationship Id="rId4" Type="http://schemas.openxmlformats.org/officeDocument/2006/relationships/image" Target="../media/image7.wmf"/><Relationship Id="rId9" Type="http://schemas.openxmlformats.org/officeDocument/2006/relationships/image" Target="../media/image670.png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76.png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107.png"/><Relationship Id="rId7" Type="http://schemas.openxmlformats.org/officeDocument/2006/relationships/image" Target="../media/image102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png"/><Relationship Id="rId20" Type="http://schemas.openxmlformats.org/officeDocument/2006/relationships/image" Target="../media/image106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11" Type="http://schemas.openxmlformats.org/officeDocument/2006/relationships/image" Target="../media/image690.png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73.png"/><Relationship Id="rId10" Type="http://schemas.openxmlformats.org/officeDocument/2006/relationships/image" Target="../media/image680.png"/><Relationship Id="rId19" Type="http://schemas.openxmlformats.org/officeDocument/2006/relationships/image" Target="../media/image105.png"/><Relationship Id="rId4" Type="http://schemas.openxmlformats.org/officeDocument/2006/relationships/image" Target="../media/image7.wmf"/><Relationship Id="rId9" Type="http://schemas.openxmlformats.org/officeDocument/2006/relationships/image" Target="../media/image670.png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3" Type="http://schemas.openxmlformats.org/officeDocument/2006/relationships/image" Target="../media/image980.png"/><Relationship Id="rId7" Type="http://schemas.openxmlformats.org/officeDocument/2006/relationships/image" Target="../media/image10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11" Type="http://schemas.openxmlformats.org/officeDocument/2006/relationships/image" Target="../media/image1060.png"/><Relationship Id="rId5" Type="http://schemas.openxmlformats.org/officeDocument/2006/relationships/image" Target="../media/image1000.png"/><Relationship Id="rId10" Type="http://schemas.openxmlformats.org/officeDocument/2006/relationships/image" Target="../media/image1050.png"/><Relationship Id="rId4" Type="http://schemas.openxmlformats.org/officeDocument/2006/relationships/image" Target="../media/image990.png"/><Relationship Id="rId9" Type="http://schemas.openxmlformats.org/officeDocument/2006/relationships/image" Target="../media/image10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42.png"/><Relationship Id="rId3" Type="http://schemas.openxmlformats.org/officeDocument/2006/relationships/image" Target="../media/image211.png"/><Relationship Id="rId7" Type="http://schemas.openxmlformats.org/officeDocument/2006/relationships/image" Target="../media/image41.png"/><Relationship Id="rId12" Type="http://schemas.openxmlformats.org/officeDocument/2006/relationships/image" Target="../media/image220.png"/><Relationship Id="rId2" Type="http://schemas.openxmlformats.org/officeDocument/2006/relationships/image" Target="../media/image210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44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46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41.png"/><Relationship Id="rId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47.png"/><Relationship Id="rId9" Type="http://schemas.openxmlformats.org/officeDocument/2006/relationships/image" Target="../media/image2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62.wmf"/><Relationship Id="rId5" Type="http://schemas.openxmlformats.org/officeDocument/2006/relationships/image" Target="../media/image60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4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0.png"/><Relationship Id="rId18" Type="http://schemas.openxmlformats.org/officeDocument/2006/relationships/image" Target="../media/image2280.png"/><Relationship Id="rId3" Type="http://schemas.openxmlformats.org/officeDocument/2006/relationships/image" Target="../media/image820.png"/><Relationship Id="rId7" Type="http://schemas.openxmlformats.org/officeDocument/2006/relationships/image" Target="../media/image860.png"/><Relationship Id="rId12" Type="http://schemas.openxmlformats.org/officeDocument/2006/relationships/image" Target="../media/image910.png"/><Relationship Id="rId17" Type="http://schemas.openxmlformats.org/officeDocument/2006/relationships/image" Target="../media/image96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5" Type="http://schemas.openxmlformats.org/officeDocument/2006/relationships/image" Target="../media/image840.png"/><Relationship Id="rId15" Type="http://schemas.openxmlformats.org/officeDocument/2006/relationships/image" Target="../media/image940.png"/><Relationship Id="rId10" Type="http://schemas.openxmlformats.org/officeDocument/2006/relationships/image" Target="../media/image890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Relationship Id="rId14" Type="http://schemas.openxmlformats.org/officeDocument/2006/relationships/image" Target="../media/image9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310.png"/><Relationship Id="rId18" Type="http://schemas.openxmlformats.org/officeDocument/2006/relationships/image" Target="../media/image12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00.png"/><Relationship Id="rId17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1290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0.png"/><Relationship Id="rId10" Type="http://schemas.openxmlformats.org/officeDocument/2006/relationships/image" Target="../media/image1280.png"/><Relationship Id="rId19" Type="http://schemas.openxmlformats.org/officeDocument/2006/relationships/image" Target="../media/image13.png"/><Relationship Id="rId4" Type="http://schemas.openxmlformats.org/officeDocument/2006/relationships/image" Target="../media/image7.wmf"/><Relationship Id="rId9" Type="http://schemas.openxmlformats.org/officeDocument/2006/relationships/image" Target="../media/image1270.png"/><Relationship Id="rId14" Type="http://schemas.openxmlformats.org/officeDocument/2006/relationships/image" Target="../media/image1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3789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Tips for Deep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85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Rectified Linear Unit (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769867" y="239316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Reason:</a:t>
            </a:r>
            <a:endParaRPr lang="zh-TW" altLang="en-US" sz="2800" b="1" i="1" u="sng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04958" y="2966483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1. Fast to compute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19099" y="360441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 Biological reason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9099" y="4238900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3. Infinite sigmoid with different biases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19099" y="5250566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4. Vanishing gradient problem</a:t>
            </a:r>
            <a:endParaRPr lang="zh-TW" altLang="en-US" sz="28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181227" y="2749476"/>
            <a:ext cx="3103710" cy="2809363"/>
            <a:chOff x="1054530" y="3434696"/>
            <a:chExt cx="3103710" cy="2809363"/>
          </a:xfrm>
        </p:grpSpPr>
        <p:grpSp>
          <p:nvGrpSpPr>
            <p:cNvPr id="21" name="群組 20"/>
            <p:cNvGrpSpPr/>
            <p:nvPr/>
          </p:nvGrpSpPr>
          <p:grpSpPr>
            <a:xfrm>
              <a:off x="1448290" y="3434696"/>
              <a:ext cx="2709950" cy="2809363"/>
              <a:chOff x="6200673" y="3815455"/>
              <a:chExt cx="2709950" cy="2809363"/>
            </a:xfrm>
          </p:grpSpPr>
          <p:cxnSp>
            <p:nvCxnSpPr>
              <p:cNvPr id="25" name="直線單箭頭接點 24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直線接點 32"/>
              <p:cNvCxnSpPr/>
              <p:nvPr/>
            </p:nvCxnSpPr>
            <p:spPr>
              <a:xfrm>
                <a:off x="6228958" y="5708803"/>
                <a:ext cx="1237168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4478" r="-895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1450015" y="5602602"/>
            <a:ext cx="267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[Xavier </a:t>
            </a:r>
            <a:r>
              <a:rPr lang="en-US" altLang="zh-TW" dirty="0" err="1">
                <a:solidFill>
                  <a:srgbClr val="0000FF"/>
                </a:solidFill>
              </a:rPr>
              <a:t>Glorot</a:t>
            </a:r>
            <a:r>
              <a:rPr lang="en-US" altLang="zh-TW" dirty="0">
                <a:solidFill>
                  <a:srgbClr val="0000FF"/>
                </a:solidFill>
              </a:rPr>
              <a:t>, AISTATS’11]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04958" y="5249443"/>
            <a:ext cx="3314700" cy="966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62590" y="5835579"/>
            <a:ext cx="269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[Andrew L. Maas,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62590" y="6097270"/>
            <a:ext cx="22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[Kaiming He, 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24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25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884669" y="425305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6"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27" name="方程式" r:id="rId9" imgW="177480" imgH="215640" progId="Equation.3">
                  <p:embed/>
                </p:oleObj>
              </mc:Choice>
              <mc:Fallback>
                <p:oleObj name="方程式" r:id="rId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橢圓 21"/>
          <p:cNvSpPr/>
          <p:nvPr/>
        </p:nvSpPr>
        <p:spPr>
          <a:xfrm>
            <a:off x="5282464" y="216992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21626" y="425305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65" idx="6"/>
            <a:endCxn id="24" idx="2"/>
          </p:cNvCxnSpPr>
          <p:nvPr/>
        </p:nvCxnSpPr>
        <p:spPr>
          <a:xfrm flipV="1">
            <a:off x="3448670" y="4540135"/>
            <a:ext cx="1872956" cy="1072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66" idx="2"/>
          </p:cNvCxnSpPr>
          <p:nvPr/>
        </p:nvCxnSpPr>
        <p:spPr>
          <a:xfrm>
            <a:off x="3468118" y="5612912"/>
            <a:ext cx="1853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6"/>
            <a:endCxn id="22" idx="2"/>
          </p:cNvCxnSpPr>
          <p:nvPr/>
        </p:nvCxnSpPr>
        <p:spPr>
          <a:xfrm flipV="1">
            <a:off x="3451012" y="2457003"/>
            <a:ext cx="1831452" cy="1025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2" idx="6"/>
            <a:endCxn id="24" idx="2"/>
          </p:cNvCxnSpPr>
          <p:nvPr/>
        </p:nvCxnSpPr>
        <p:spPr>
          <a:xfrm>
            <a:off x="3448670" y="2457004"/>
            <a:ext cx="1872956" cy="2083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6"/>
            <a:endCxn id="24" idx="2"/>
          </p:cNvCxnSpPr>
          <p:nvPr/>
        </p:nvCxnSpPr>
        <p:spPr>
          <a:xfrm>
            <a:off x="3451012" y="3482456"/>
            <a:ext cx="1870614" cy="105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6"/>
            <a:endCxn id="22" idx="2"/>
          </p:cNvCxnSpPr>
          <p:nvPr/>
        </p:nvCxnSpPr>
        <p:spPr>
          <a:xfrm flipV="1">
            <a:off x="3458827" y="2457003"/>
            <a:ext cx="1823637" cy="2083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4" idx="6"/>
            <a:endCxn id="23" idx="2"/>
          </p:cNvCxnSpPr>
          <p:nvPr/>
        </p:nvCxnSpPr>
        <p:spPr>
          <a:xfrm flipV="1">
            <a:off x="3458827" y="3498569"/>
            <a:ext cx="1836691" cy="1041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9" idx="3"/>
            <a:endCxn id="65" idx="2"/>
          </p:cNvCxnSpPr>
          <p:nvPr/>
        </p:nvCxnSpPr>
        <p:spPr>
          <a:xfrm>
            <a:off x="1301564" y="3486025"/>
            <a:ext cx="1572948" cy="2126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8" idx="3"/>
            <a:endCxn id="65" idx="2"/>
          </p:cNvCxnSpPr>
          <p:nvPr/>
        </p:nvCxnSpPr>
        <p:spPr>
          <a:xfrm>
            <a:off x="1324447" y="4608973"/>
            <a:ext cx="1550065" cy="1003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2" idx="6"/>
          </p:cNvCxnSpPr>
          <p:nvPr/>
        </p:nvCxnSpPr>
        <p:spPr>
          <a:xfrm>
            <a:off x="5856622" y="2457003"/>
            <a:ext cx="1165922" cy="1149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2" idx="6"/>
          </p:cNvCxnSpPr>
          <p:nvPr/>
        </p:nvCxnSpPr>
        <p:spPr>
          <a:xfrm>
            <a:off x="5856622" y="2457003"/>
            <a:ext cx="1168264" cy="1927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24" idx="6"/>
          </p:cNvCxnSpPr>
          <p:nvPr/>
        </p:nvCxnSpPr>
        <p:spPr>
          <a:xfrm flipV="1">
            <a:off x="5895784" y="3606330"/>
            <a:ext cx="1126760" cy="933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4" idx="6"/>
          </p:cNvCxnSpPr>
          <p:nvPr/>
        </p:nvCxnSpPr>
        <p:spPr>
          <a:xfrm flipV="1">
            <a:off x="5895784" y="4384900"/>
            <a:ext cx="1129102" cy="155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2874512" y="532583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/>
          <p:cNvCxnSpPr>
            <a:stCxn id="8" idx="3"/>
            <a:endCxn id="14" idx="2"/>
          </p:cNvCxnSpPr>
          <p:nvPr/>
        </p:nvCxnSpPr>
        <p:spPr>
          <a:xfrm flipV="1">
            <a:off x="1324447" y="4540135"/>
            <a:ext cx="1560222" cy="68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9" idx="3"/>
            <a:endCxn id="14" idx="2"/>
          </p:cNvCxnSpPr>
          <p:nvPr/>
        </p:nvCxnSpPr>
        <p:spPr>
          <a:xfrm>
            <a:off x="1301564" y="3486025"/>
            <a:ext cx="1583105" cy="1054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65" idx="6"/>
            <a:endCxn id="23" idx="2"/>
          </p:cNvCxnSpPr>
          <p:nvPr/>
        </p:nvCxnSpPr>
        <p:spPr>
          <a:xfrm flipV="1">
            <a:off x="3448670" y="3498569"/>
            <a:ext cx="1846848" cy="2114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5" idx="6"/>
            <a:endCxn id="22" idx="2"/>
          </p:cNvCxnSpPr>
          <p:nvPr/>
        </p:nvCxnSpPr>
        <p:spPr>
          <a:xfrm flipV="1">
            <a:off x="3448670" y="2457003"/>
            <a:ext cx="1833794" cy="3155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66" idx="2"/>
          </p:cNvCxnSpPr>
          <p:nvPr/>
        </p:nvCxnSpPr>
        <p:spPr>
          <a:xfrm>
            <a:off x="3464066" y="4536454"/>
            <a:ext cx="1857560" cy="107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4" idx="6"/>
            <a:endCxn id="24" idx="2"/>
          </p:cNvCxnSpPr>
          <p:nvPr/>
        </p:nvCxnSpPr>
        <p:spPr>
          <a:xfrm>
            <a:off x="3458827" y="4540135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3468118" y="2457003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2922711" y="4663840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3147047" y="4376764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2929666" y="572523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V="1">
            <a:off x="3154002" y="543816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5381631" y="4641749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5605967" y="4354673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5337618" y="253418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5561954" y="224711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3271873" y="4581583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3264971" y="5679829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5732988" y="198446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742701" y="401020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78" name="直線單箭頭接點 77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線接點 81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直線接點 8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4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4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50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51" name="方程式" r:id="rId10" imgW="177480" imgH="215640" progId="Equation.3">
                  <p:embed/>
                </p:oleObj>
              </mc:Choice>
              <mc:Fallback>
                <p:oleObj name="方程式" r:id="rId10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523925" y="1501737"/>
            <a:ext cx="38608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Thinner linear network</a:t>
            </a:r>
            <a:endParaRPr lang="zh-TW" altLang="en-US" sz="280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圖說文字 14"/>
          <p:cNvSpPr/>
          <p:nvPr/>
        </p:nvSpPr>
        <p:spPr>
          <a:xfrm>
            <a:off x="1544169" y="4910176"/>
            <a:ext cx="2862430" cy="1016000"/>
          </a:xfrm>
          <a:prstGeom prst="wedgeRectCallout">
            <a:avLst>
              <a:gd name="adj1" fmla="val -27942"/>
              <a:gd name="adj2" fmla="val -137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Do not have smaller gradients</a:t>
            </a:r>
            <a:endParaRPr lang="zh-TW" altLang="en-US" sz="2800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46" name="直線單箭頭接點 45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接點 53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19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r>
              <a:rPr lang="en-US" altLang="zh-TW" dirty="0"/>
              <a:t> - variant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99159" y="2138130"/>
            <a:ext cx="3065937" cy="3267845"/>
            <a:chOff x="7326642" y="417698"/>
            <a:chExt cx="3065937" cy="3267845"/>
          </a:xfrm>
        </p:grpSpPr>
        <p:grpSp>
          <p:nvGrpSpPr>
            <p:cNvPr id="5" name="群組 4"/>
            <p:cNvGrpSpPr/>
            <p:nvPr/>
          </p:nvGrpSpPr>
          <p:grpSpPr>
            <a:xfrm>
              <a:off x="7326642" y="876180"/>
              <a:ext cx="3065937" cy="2809363"/>
              <a:chOff x="5844686" y="3815455"/>
              <a:chExt cx="3065937" cy="2809363"/>
            </a:xfrm>
          </p:grpSpPr>
          <p:cxnSp>
            <p:nvCxnSpPr>
              <p:cNvPr id="7" name="直線單箭頭接點 6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線接點 10"/>
              <p:cNvCxnSpPr/>
              <p:nvPr/>
            </p:nvCxnSpPr>
            <p:spPr>
              <a:xfrm flipV="1">
                <a:off x="6200673" y="5708803"/>
                <a:ext cx="1265453" cy="33385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5844686" y="6082863"/>
                    <a:ext cx="137473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=0.01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686" y="6082863"/>
                    <a:ext cx="1374735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2212" r="-26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7926576" y="417698"/>
                  <a:ext cx="19864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𝑒𝑎𝑘𝑦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6576" y="417698"/>
                  <a:ext cx="1986441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4925769" y="2168302"/>
            <a:ext cx="3053828" cy="3328700"/>
            <a:chOff x="7434636" y="356843"/>
            <a:chExt cx="3053828" cy="3328700"/>
          </a:xfrm>
        </p:grpSpPr>
        <p:grpSp>
          <p:nvGrpSpPr>
            <p:cNvPr id="16" name="群組 15"/>
            <p:cNvGrpSpPr/>
            <p:nvPr/>
          </p:nvGrpSpPr>
          <p:grpSpPr>
            <a:xfrm>
              <a:off x="7434636" y="876180"/>
              <a:ext cx="2957943" cy="2809363"/>
              <a:chOff x="5952680" y="3815455"/>
              <a:chExt cx="2957943" cy="2809363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接點 21"/>
              <p:cNvCxnSpPr/>
              <p:nvPr/>
            </p:nvCxnSpPr>
            <p:spPr>
              <a:xfrm flipV="1">
                <a:off x="6200673" y="5708803"/>
                <a:ext cx="1265453" cy="33385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5952680" y="6055863"/>
                    <a:ext cx="98680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680" y="6055863"/>
                    <a:ext cx="986809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3704" r="-30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7599083" y="356843"/>
                  <a:ext cx="288938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𝑎𝑟𝑎𝑚𝑒𝑡𝑟𝑖𝑐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083" y="356843"/>
                  <a:ext cx="2889381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文字方塊 25"/>
          <p:cNvSpPr txBox="1"/>
          <p:nvPr/>
        </p:nvSpPr>
        <p:spPr>
          <a:xfrm>
            <a:off x="5090216" y="5758281"/>
            <a:ext cx="272233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altLang="zh-TW" sz="2400" dirty="0"/>
              <a:t>α</a:t>
            </a:r>
            <a:r>
              <a:rPr lang="en-US" altLang="zh-TW" sz="2400" dirty="0"/>
              <a:t> also learned by gradient descent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85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橢圓 225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橢圓 226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橢圓 224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橢圓 223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  <a:endParaRPr lang="zh-TW" altLang="en-US" sz="1800" dirty="0">
              <a:solidFill>
                <a:srgbClr val="0000FF"/>
              </a:solidFill>
            </a:endParaRPr>
          </a:p>
          <a:p>
            <a:endParaRPr lang="en-US" altLang="zh-TW" dirty="0"/>
          </a:p>
        </p:txBody>
      </p:sp>
      <p:sp>
        <p:nvSpPr>
          <p:cNvPr id="8" name="橢圓 7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30" name="矩形 29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88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群組 75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29" name="矩形 28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2" name="Object 12"/>
            <p:cNvGraphicFramePr>
              <a:graphicFrameLocks noChangeAspect="1"/>
            </p:cNvGraphicFramePr>
            <p:nvPr/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89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文字方塊 34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52" name="橢圓 51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85" name="群組 84"/>
          <p:cNvGrpSpPr/>
          <p:nvPr/>
        </p:nvGrpSpPr>
        <p:grpSpPr>
          <a:xfrm>
            <a:off x="1977455" y="2531732"/>
            <a:ext cx="926032" cy="523220"/>
            <a:chOff x="3518823" y="2481252"/>
            <a:chExt cx="926032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線單箭頭接點 8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1988987" y="3397713"/>
            <a:ext cx="926169" cy="523220"/>
            <a:chOff x="3518823" y="2481252"/>
            <a:chExt cx="926169" cy="523220"/>
          </a:xfrm>
        </p:grpSpPr>
        <p:grpSp>
          <p:nvGrpSpPr>
            <p:cNvPr id="87" name="群組 8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單箭頭接點 8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1987968" y="4263694"/>
            <a:ext cx="1155650" cy="523220"/>
            <a:chOff x="3518823" y="2481252"/>
            <a:chExt cx="1155650" cy="523220"/>
          </a:xfrm>
        </p:grpSpPr>
        <p:grpSp>
          <p:nvGrpSpPr>
            <p:cNvPr id="93" name="群組 92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p:cxnSp>
          <p:nvCxnSpPr>
            <p:cNvPr id="95" name="直線單箭頭接點 94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群組 97"/>
          <p:cNvGrpSpPr/>
          <p:nvPr/>
        </p:nvGrpSpPr>
        <p:grpSpPr>
          <a:xfrm>
            <a:off x="1986148" y="5205858"/>
            <a:ext cx="926032" cy="523220"/>
            <a:chOff x="3518823" y="2481252"/>
            <a:chExt cx="926032" cy="523220"/>
          </a:xfrm>
        </p:grpSpPr>
        <p:grpSp>
          <p:nvGrpSpPr>
            <p:cNvPr id="99" name="群組 9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文字方塊 10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4545038" y="3036457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23884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4531978" y="4847629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23884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橢圓 105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sp>
        <p:nvSpPr>
          <p:cNvPr id="107" name="橢圓 106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5813804" y="2531732"/>
            <a:ext cx="862776" cy="523220"/>
            <a:chOff x="3518823" y="2481252"/>
            <a:chExt cx="862776" cy="523220"/>
          </a:xfrm>
        </p:grpSpPr>
        <p:grpSp>
          <p:nvGrpSpPr>
            <p:cNvPr id="109" name="群組 10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3810" r="-2619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線單箭頭接點 11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/>
          <p:cNvGrpSpPr/>
          <p:nvPr/>
        </p:nvGrpSpPr>
        <p:grpSpPr>
          <a:xfrm>
            <a:off x="5825336" y="3397713"/>
            <a:ext cx="862776" cy="523220"/>
            <a:chOff x="3518823" y="2481252"/>
            <a:chExt cx="862776" cy="523220"/>
          </a:xfrm>
        </p:grpSpPr>
        <p:grpSp>
          <p:nvGrpSpPr>
            <p:cNvPr id="115" name="群組 114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線單箭頭接點 116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5824317" y="4263694"/>
            <a:ext cx="862776" cy="523220"/>
            <a:chOff x="3518823" y="2481252"/>
            <a:chExt cx="862776" cy="523220"/>
          </a:xfrm>
        </p:grpSpPr>
        <p:grpSp>
          <p:nvGrpSpPr>
            <p:cNvPr id="121" name="群組 120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文字方塊 124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線單箭頭接點 12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群組 125"/>
          <p:cNvGrpSpPr/>
          <p:nvPr/>
        </p:nvGrpSpPr>
        <p:grpSpPr>
          <a:xfrm>
            <a:off x="5822497" y="5205858"/>
            <a:ext cx="877290" cy="523220"/>
            <a:chOff x="3518823" y="2481252"/>
            <a:chExt cx="877290" cy="523220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文字方塊 13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6190" r="-2381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8407132" y="3064687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32" y="3064687"/>
                <a:ext cx="2388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3810" r="-26190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/>
              <p:cNvSpPr txBox="1"/>
              <p:nvPr/>
            </p:nvSpPr>
            <p:spPr>
              <a:xfrm>
                <a:off x="8410778" y="4878525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778" y="4878525"/>
                <a:ext cx="23884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6190" r="-23810"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單箭頭接點 143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1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31" idx="3"/>
            <a:endCxn id="91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30" idx="3"/>
            <a:endCxn id="96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30" idx="3"/>
            <a:endCxn id="103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32" idx="3"/>
            <a:endCxn id="11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32" idx="3"/>
            <a:endCxn id="90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32" idx="3"/>
            <a:endCxn id="102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32" idx="3"/>
            <a:endCxn id="96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04" idx="3"/>
          </p:cNvCxnSpPr>
          <p:nvPr/>
        </p:nvCxnSpPr>
        <p:spPr>
          <a:xfrm flipV="1">
            <a:off x="4783885" y="2802303"/>
            <a:ext cx="1003733" cy="418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04" idx="3"/>
          </p:cNvCxnSpPr>
          <p:nvPr/>
        </p:nvCxnSpPr>
        <p:spPr>
          <a:xfrm>
            <a:off x="4783885" y="3221123"/>
            <a:ext cx="1026797" cy="434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04" idx="3"/>
          </p:cNvCxnSpPr>
          <p:nvPr/>
        </p:nvCxnSpPr>
        <p:spPr>
          <a:xfrm>
            <a:off x="4783885" y="3221123"/>
            <a:ext cx="1014246" cy="1313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04" idx="3"/>
          </p:cNvCxnSpPr>
          <p:nvPr/>
        </p:nvCxnSpPr>
        <p:spPr>
          <a:xfrm>
            <a:off x="4783885" y="3221123"/>
            <a:ext cx="1023958" cy="2242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105" idx="3"/>
          </p:cNvCxnSpPr>
          <p:nvPr/>
        </p:nvCxnSpPr>
        <p:spPr>
          <a:xfrm flipV="1">
            <a:off x="4770825" y="2802303"/>
            <a:ext cx="1016793" cy="2229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105" idx="3"/>
          </p:cNvCxnSpPr>
          <p:nvPr/>
        </p:nvCxnSpPr>
        <p:spPr>
          <a:xfrm flipV="1">
            <a:off x="4770825" y="3668283"/>
            <a:ext cx="1028325" cy="1364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05" idx="3"/>
          </p:cNvCxnSpPr>
          <p:nvPr/>
        </p:nvCxnSpPr>
        <p:spPr>
          <a:xfrm>
            <a:off x="4770825" y="5032295"/>
            <a:ext cx="1025486" cy="444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05" idx="3"/>
          </p:cNvCxnSpPr>
          <p:nvPr/>
        </p:nvCxnSpPr>
        <p:spPr>
          <a:xfrm flipV="1">
            <a:off x="4770825" y="4534265"/>
            <a:ext cx="1027306" cy="498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10" idx="3"/>
            <a:endCxn id="106" idx="2"/>
          </p:cNvCxnSpPr>
          <p:nvPr/>
        </p:nvCxnSpPr>
        <p:spPr>
          <a:xfrm>
            <a:off x="6676580" y="2780842"/>
            <a:ext cx="638956" cy="442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>
            <a:endCxn id="106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>
            <a:endCxn id="107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/>
          <p:cNvCxnSpPr>
            <a:stCxn id="128" idx="3"/>
            <a:endCxn id="107" idx="2"/>
          </p:cNvCxnSpPr>
          <p:nvPr/>
        </p:nvCxnSpPr>
        <p:spPr>
          <a:xfrm flipV="1">
            <a:off x="6699787" y="5049442"/>
            <a:ext cx="623603" cy="405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V="1">
            <a:off x="2944668" y="3232819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/>
          <p:cNvCxnSpPr/>
          <p:nvPr/>
        </p:nvCxnSpPr>
        <p:spPr>
          <a:xfrm>
            <a:off x="2965459" y="4567489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/>
              <a:t>ReLU</a:t>
            </a:r>
            <a:r>
              <a:rPr lang="en-US" altLang="zh-TW" sz="2800" dirty="0"/>
              <a:t> is a 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  <p:sp>
        <p:nvSpPr>
          <p:cNvPr id="145" name="矩形 144"/>
          <p:cNvSpPr/>
          <p:nvPr/>
        </p:nvSpPr>
        <p:spPr>
          <a:xfrm>
            <a:off x="1031330" y="5997408"/>
            <a:ext cx="73794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You can have more than 2 elements in a group.</a:t>
            </a:r>
          </a:p>
        </p:txBody>
      </p:sp>
      <p:sp>
        <p:nvSpPr>
          <p:cNvPr id="4" name="矩形 3"/>
          <p:cNvSpPr/>
          <p:nvPr/>
        </p:nvSpPr>
        <p:spPr>
          <a:xfrm>
            <a:off x="2474597" y="2539840"/>
            <a:ext cx="1881191" cy="1332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20742" y="2440970"/>
            <a:ext cx="113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neuron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1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226" grpId="0" animBg="1"/>
      <p:bldP spid="227" grpId="0" animBg="1"/>
      <p:bldP spid="140" grpId="0" animBg="1"/>
      <p:bldP spid="225" grpId="0" animBg="1"/>
      <p:bldP spid="224" grpId="0" animBg="1"/>
      <p:bldP spid="143" grpId="0" animBg="1"/>
      <p:bldP spid="141" grpId="0" animBg="1"/>
      <p:bldP spid="139" grpId="0" animBg="1"/>
      <p:bldP spid="8" grpId="0" animBg="1"/>
      <p:bldP spid="35" grpId="0"/>
      <p:bldP spid="52" grpId="0" animBg="1"/>
      <p:bldP spid="104" grpId="0" animBg="1"/>
      <p:bldP spid="105" grpId="0" animBg="1"/>
      <p:bldP spid="106" grpId="0" animBg="1"/>
      <p:bldP spid="107" grpId="0" animBg="1"/>
      <p:bldP spid="132" grpId="0" animBg="1"/>
      <p:bldP spid="133" grpId="0" animBg="1"/>
      <p:bldP spid="145" grpId="0" animBg="1"/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4084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996" name="方程式" r:id="rId3" imgW="126720" imgH="139680" progId="Equation.3">
                          <p:embed/>
                        </p:oleObj>
                      </mc:Choice>
                      <mc:Fallback>
                        <p:oleObj name="方程式" r:id="rId3" imgW="126720" imgH="139680" progId="Equation.3">
                          <p:embed/>
                          <p:pic>
                            <p:nvPicPr>
                              <p:cNvPr id="1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5" imgW="152280" imgH="215640" progId="Equation.3">
                          <p:embed/>
                        </p:oleObj>
                      </mc:Choice>
                      <mc:Fallback>
                        <p:oleObj name="方程式" r:id="rId5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997" name="方程式" r:id="rId7" imgW="88560" imgH="164880" progId="Equation.3">
                          <p:embed/>
                        </p:oleObj>
                      </mc:Choice>
                      <mc:Fallback>
                        <p:oleObj name="方程式" r:id="rId7" imgW="88560" imgH="164880" progId="Equation.3">
                          <p:embed/>
                          <p:pic>
                            <p:nvPicPr>
                              <p:cNvPr id="15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97357816"/>
                      </p:ext>
                    </p:extLst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79" name="方程式" r:id="rId9" imgW="126720" imgH="177480" progId="Equation.3">
                          <p:embed/>
                        </p:oleObj>
                      </mc:Choice>
                      <mc:Fallback>
                        <p:oleObj name="方程式" r:id="rId9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5023412" y="2512864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412" y="2512864"/>
                <a:ext cx="238847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5191292" y="3050669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92" y="3050669"/>
                <a:ext cx="2388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989014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989015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1293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2479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49174" y="1739498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998" name="方程式" r:id="rId22" imgW="126720" imgH="139680" progId="Equation.3">
                          <p:embed/>
                        </p:oleObj>
                      </mc:Choice>
                      <mc:Fallback>
                        <p:oleObj name="方程式" r:id="rId22" imgW="126720" imgH="139680" progId="Equation.3">
                          <p:embed/>
                          <p:pic>
                            <p:nvPicPr>
                              <p:cNvPr id="81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81887252"/>
                      </p:ext>
                    </p:extLst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0" name="方程式" r:id="rId24" imgW="126720" imgH="139680" progId="Equation.3">
                          <p:embed/>
                        </p:oleObj>
                      </mc:Choice>
                      <mc:Fallback>
                        <p:oleObj name="方程式" r:id="rId24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4999" name="方程式" r:id="rId26" imgW="88560" imgH="164880" progId="Equation.3">
                          <p:embed/>
                        </p:oleObj>
                      </mc:Choice>
                      <mc:Fallback>
                        <p:oleObj name="方程式" r:id="rId26" imgW="88560" imgH="164880" progId="Equation.3">
                          <p:embed/>
                          <p:pic>
                            <p:nvPicPr>
                              <p:cNvPr id="84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44729993"/>
                      </p:ext>
                    </p:extLst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1" name="方程式" r:id="rId28" imgW="88560" imgH="164880" progId="Equation.3">
                          <p:embed/>
                        </p:oleObj>
                      </mc:Choice>
                      <mc:Fallback>
                        <p:oleObj name="方程式" r:id="rId28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1635883" y="4320581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361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5281910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5281911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blipFill rotWithShape="0">
                <a:blip r:embed="rId3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6772051" y="4370062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5928779" y="4406539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281910" y="5347721"/>
            <a:ext cx="15782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5281910" y="5415293"/>
            <a:ext cx="2318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6851910" y="5535181"/>
                <a:ext cx="754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910" y="5535181"/>
                <a:ext cx="754374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9677" t="-24590" r="-23387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/>
              <a:t>ReLU</a:t>
            </a:r>
            <a:r>
              <a:rPr lang="en-US" altLang="zh-TW" sz="2800" dirty="0"/>
              <a:t> is a 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691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07" grpId="0"/>
      <p:bldP spid="108" grpId="0"/>
      <p:bldP spid="109" grpId="0"/>
      <p:bldP spid="92" grpId="0"/>
      <p:bldP spid="98" grpId="0"/>
      <p:bldP spid="99" grpId="0"/>
      <p:bldP spid="97" grpId="0"/>
      <p:bldP spid="105" grpId="0"/>
      <p:bldP spid="112" grpId="0"/>
      <p:bldP spid="1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4084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6020" name="方程式" r:id="rId3" imgW="126720" imgH="139680" progId="Equation.3">
                          <p:embed/>
                        </p:oleObj>
                      </mc:Choice>
                      <mc:Fallback>
                        <p:oleObj name="方程式" r:id="rId3" imgW="126720" imgH="139680" progId="Equation.3">
                          <p:embed/>
                          <p:pic>
                            <p:nvPicPr>
                              <p:cNvPr id="1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5" imgW="152280" imgH="215640" progId="Equation.3">
                          <p:embed/>
                        </p:oleObj>
                      </mc:Choice>
                      <mc:Fallback>
                        <p:oleObj name="方程式" r:id="rId5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6021" name="方程式" r:id="rId7" imgW="88560" imgH="164880" progId="Equation.3">
                          <p:embed/>
                        </p:oleObj>
                      </mc:Choice>
                      <mc:Fallback>
                        <p:oleObj name="方程式" r:id="rId7" imgW="88560" imgH="164880" progId="Equation.3">
                          <p:embed/>
                          <p:pic>
                            <p:nvPicPr>
                              <p:cNvPr id="15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1" name="方程式" r:id="rId9" imgW="126720" imgH="177480" progId="Equation.3">
                          <p:embed/>
                        </p:oleObj>
                      </mc:Choice>
                      <mc:Fallback>
                        <p:oleObj name="方程式" r:id="rId9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4921562" y="2716760"/>
                <a:ext cx="408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62" y="2716760"/>
                <a:ext cx="40825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8955" r="-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5250673" y="3151524"/>
                <a:ext cx="338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673" y="3151524"/>
                <a:ext cx="33829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1429" r="-178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989014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989015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1293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2479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49174" y="1739498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6022" name="方程式" r:id="rId22" imgW="126720" imgH="139680" progId="Equation.3">
                          <p:embed/>
                        </p:oleObj>
                      </mc:Choice>
                      <mc:Fallback>
                        <p:oleObj name="方程式" r:id="rId22" imgW="126720" imgH="139680" progId="Equation.3">
                          <p:embed/>
                          <p:pic>
                            <p:nvPicPr>
                              <p:cNvPr id="81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2" name="方程式" r:id="rId24" imgW="126720" imgH="139680" progId="Equation.3">
                          <p:embed/>
                        </p:oleObj>
                      </mc:Choice>
                      <mc:Fallback>
                        <p:oleObj name="方程式" r:id="rId24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6023" name="方程式" r:id="rId26" imgW="88560" imgH="164880" progId="Equation.3">
                          <p:embed/>
                        </p:oleObj>
                      </mc:Choice>
                      <mc:Fallback>
                        <p:oleObj name="方程式" r:id="rId26" imgW="88560" imgH="164880" progId="Equation.3">
                          <p:embed/>
                          <p:pic>
                            <p:nvPicPr>
                              <p:cNvPr id="84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3" name="方程式" r:id="rId28" imgW="88560" imgH="164880" progId="Equation.3">
                          <p:embed/>
                        </p:oleObj>
                      </mc:Choice>
                      <mc:Fallback>
                        <p:oleObj name="方程式" r:id="rId28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1635883" y="4320581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361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5281910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5281911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blipFill rotWithShape="0">
                <a:blip r:embed="rId34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6547442" y="4370062"/>
            <a:ext cx="1183839" cy="13320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5928779" y="4406539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375853" y="5099748"/>
            <a:ext cx="1139444" cy="6104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5250673" y="5106466"/>
            <a:ext cx="1876824" cy="10185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7127497" y="6060935"/>
                <a:ext cx="1900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6060935"/>
                <a:ext cx="1900841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160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5588971" y="3330245"/>
            <a:ext cx="343936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Learnable Activation Function</a:t>
            </a:r>
            <a:endParaRPr lang="zh-TW" altLang="en-US" sz="2800" dirty="0"/>
          </a:p>
        </p:txBody>
      </p:sp>
      <p:sp>
        <p:nvSpPr>
          <p:cNvPr id="103" name="矩形 102"/>
          <p:cNvSpPr/>
          <p:nvPr/>
        </p:nvSpPr>
        <p:spPr>
          <a:xfrm>
            <a:off x="3813939" y="765538"/>
            <a:ext cx="363479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More than </a:t>
            </a:r>
            <a:r>
              <a:rPr lang="en-US" altLang="zh-TW" sz="2800" dirty="0" err="1"/>
              <a:t>ReLU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80231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97" grpId="0"/>
      <p:bldP spid="105" grpId="0"/>
      <p:bldP spid="112" grpId="0"/>
      <p:bldP spid="93" grpId="0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</a:p>
          <a:p>
            <a:pPr lvl="1"/>
            <a:r>
              <a:rPr lang="en-US" altLang="zh-TW" sz="2800" dirty="0"/>
              <a:t>Activation function in </a:t>
            </a:r>
            <a:r>
              <a:rPr lang="en-US" altLang="zh-TW" sz="2800" dirty="0" err="1"/>
              <a:t>maxout</a:t>
            </a:r>
            <a:r>
              <a:rPr lang="en-US" altLang="zh-TW" sz="2800" dirty="0"/>
              <a:t> network can be any piecewise linear convex function</a:t>
            </a:r>
          </a:p>
          <a:p>
            <a:pPr lvl="1"/>
            <a:r>
              <a:rPr lang="en-US" altLang="zh-TW" sz="2800" dirty="0"/>
              <a:t>How many pieces depending on how many elements in a group 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6419" y="4221874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2 elements in a group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602871" y="4916944"/>
            <a:ext cx="1600832" cy="1600832"/>
            <a:chOff x="6200673" y="4150479"/>
            <a:chExt cx="2474339" cy="2474339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2748303" y="4945004"/>
            <a:ext cx="1600832" cy="1600832"/>
            <a:chOff x="6200673" y="4150479"/>
            <a:chExt cx="2474339" cy="2474339"/>
          </a:xfrm>
        </p:grpSpPr>
        <p:cxnSp>
          <p:nvCxnSpPr>
            <p:cNvPr id="22" name="直線單箭頭接點 21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77382" y="4785491"/>
              <a:ext cx="1088745" cy="92331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5138063" y="4936727"/>
            <a:ext cx="1600832" cy="1600832"/>
            <a:chOff x="6200673" y="4150479"/>
            <a:chExt cx="2474339" cy="2474339"/>
          </a:xfrm>
        </p:grpSpPr>
        <p:cxnSp>
          <p:nvCxnSpPr>
            <p:cNvPr id="49" name="直線單箭頭接點 48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6266972" y="4841656"/>
              <a:ext cx="283410" cy="87854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6979338" y="4916944"/>
            <a:ext cx="1600832" cy="1620615"/>
            <a:chOff x="6200673" y="4119901"/>
            <a:chExt cx="2474339" cy="2504917"/>
          </a:xfrm>
        </p:grpSpPr>
        <p:cxnSp>
          <p:nvCxnSpPr>
            <p:cNvPr id="54" name="直線單箭頭接點 53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V="1">
              <a:off x="7720924" y="5239126"/>
              <a:ext cx="583675" cy="68394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V="1">
              <a:off x="8270564" y="4119901"/>
              <a:ext cx="148372" cy="1143305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5080221" y="4224766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3 elements in a group</a:t>
            </a:r>
          </a:p>
        </p:txBody>
      </p:sp>
      <p:cxnSp>
        <p:nvCxnSpPr>
          <p:cNvPr id="61" name="直線接點 60"/>
          <p:cNvCxnSpPr/>
          <p:nvPr/>
        </p:nvCxnSpPr>
        <p:spPr>
          <a:xfrm>
            <a:off x="5314546" y="5920877"/>
            <a:ext cx="602899" cy="590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7200900" y="6060067"/>
            <a:ext cx="805670" cy="11689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-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training data x, we know which z would be the max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15" name="矩形 14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8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18" name="矩形 17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/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9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字方塊 19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21" name="橢圓 20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1977455" y="2531732"/>
            <a:ext cx="992941" cy="523220"/>
            <a:chOff x="3518823" y="2481252"/>
            <a:chExt cx="992941" cy="523220"/>
          </a:xfrm>
        </p:grpSpPr>
        <p:grpSp>
          <p:nvGrpSpPr>
            <p:cNvPr id="24" name="群組 2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1988987" y="3397713"/>
            <a:ext cx="992940" cy="523220"/>
            <a:chOff x="3518823" y="2481252"/>
            <a:chExt cx="992940" cy="523220"/>
          </a:xfrm>
        </p:grpSpPr>
        <p:grpSp>
          <p:nvGrpSpPr>
            <p:cNvPr id="30" name="群組 2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1987968" y="4263694"/>
            <a:ext cx="992940" cy="523220"/>
            <a:chOff x="3518823" y="2481252"/>
            <a:chExt cx="992940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836" r="-655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1986148" y="5205858"/>
            <a:ext cx="992940" cy="523220"/>
            <a:chOff x="3518823" y="2481252"/>
            <a:chExt cx="992940" cy="523220"/>
          </a:xfrm>
        </p:grpSpPr>
        <p:grpSp>
          <p:nvGrpSpPr>
            <p:cNvPr id="42" name="群組 4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836" t="-1639" r="-6557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blipFill rotWithShape="0">
                <a:blip r:embed="rId13"/>
                <a:stretch>
                  <a:fillRect l="-11111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blipFill rotWithShape="0">
                <a:blip r:embed="rId14"/>
                <a:stretch>
                  <a:fillRect l="-9524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5813804" y="2531732"/>
            <a:ext cx="999545" cy="523220"/>
            <a:chOff x="3518823" y="2481252"/>
            <a:chExt cx="999545" cy="523220"/>
          </a:xfrm>
        </p:grpSpPr>
        <p:grpSp>
          <p:nvGrpSpPr>
            <p:cNvPr id="52" name="群組 5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677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825336" y="3397713"/>
            <a:ext cx="999545" cy="523220"/>
            <a:chOff x="3518823" y="2481252"/>
            <a:chExt cx="999545" cy="523220"/>
          </a:xfrm>
        </p:grpSpPr>
        <p:grpSp>
          <p:nvGrpSpPr>
            <p:cNvPr id="58" name="群組 57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290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5824317" y="4263694"/>
            <a:ext cx="999545" cy="523220"/>
            <a:chOff x="3518823" y="2481252"/>
            <a:chExt cx="999545" cy="523220"/>
          </a:xfrm>
        </p:grpSpPr>
        <p:grpSp>
          <p:nvGrpSpPr>
            <p:cNvPr id="64" name="群組 6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475" r="-819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5822497" y="5205858"/>
            <a:ext cx="999545" cy="523220"/>
            <a:chOff x="3518823" y="2481252"/>
            <a:chExt cx="999545" cy="523220"/>
          </a:xfrm>
        </p:grpSpPr>
        <p:grpSp>
          <p:nvGrpSpPr>
            <p:cNvPr id="70" name="群組 6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677" t="-1639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blipFill rotWithShape="0">
                <a:blip r:embed="rId19"/>
                <a:stretch>
                  <a:fillRect l="-10938" r="-625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blipFill rotWithShape="0">
                <a:blip r:embed="rId20"/>
                <a:stretch>
                  <a:fillRect l="-10938" r="-6250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3255793" y="3579480"/>
                <a:ext cx="1353639" cy="311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93" y="3579480"/>
                <a:ext cx="1353639" cy="311239"/>
              </a:xfrm>
              <a:prstGeom prst="rect">
                <a:avLst/>
              </a:prstGeom>
              <a:blipFill rotWithShape="0">
                <a:blip r:embed="rId23"/>
                <a:stretch>
                  <a:fillRect l="-1802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83"/>
          <p:cNvCxnSpPr>
            <a:endCxn id="27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16" idx="3"/>
            <a:endCxn id="34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5" idx="3"/>
            <a:endCxn id="39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5" idx="3"/>
            <a:endCxn id="46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19" idx="3"/>
            <a:endCxn id="27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9" idx="3"/>
            <a:endCxn id="33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19" idx="3"/>
            <a:endCxn id="45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9" idx="3"/>
            <a:endCxn id="39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47" idx="3"/>
          </p:cNvCxnSpPr>
          <p:nvPr/>
        </p:nvCxnSpPr>
        <p:spPr>
          <a:xfrm flipV="1">
            <a:off x="4928989" y="2802302"/>
            <a:ext cx="858629" cy="42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7" idx="3"/>
          </p:cNvCxnSpPr>
          <p:nvPr/>
        </p:nvCxnSpPr>
        <p:spPr>
          <a:xfrm>
            <a:off x="4928989" y="3222887"/>
            <a:ext cx="881693" cy="43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7" idx="3"/>
          </p:cNvCxnSpPr>
          <p:nvPr/>
        </p:nvCxnSpPr>
        <p:spPr>
          <a:xfrm>
            <a:off x="4928989" y="3222887"/>
            <a:ext cx="869142" cy="131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47" idx="3"/>
          </p:cNvCxnSpPr>
          <p:nvPr/>
        </p:nvCxnSpPr>
        <p:spPr>
          <a:xfrm>
            <a:off x="4928989" y="3222887"/>
            <a:ext cx="878854" cy="2240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48" idx="3"/>
          </p:cNvCxnSpPr>
          <p:nvPr/>
        </p:nvCxnSpPr>
        <p:spPr>
          <a:xfrm flipV="1">
            <a:off x="4915929" y="2802303"/>
            <a:ext cx="871689" cy="2232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48" idx="3"/>
          </p:cNvCxnSpPr>
          <p:nvPr/>
        </p:nvCxnSpPr>
        <p:spPr>
          <a:xfrm flipV="1">
            <a:off x="4915929" y="3668283"/>
            <a:ext cx="883221" cy="1366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48" idx="3"/>
          </p:cNvCxnSpPr>
          <p:nvPr/>
        </p:nvCxnSpPr>
        <p:spPr>
          <a:xfrm>
            <a:off x="4915929" y="5034411"/>
            <a:ext cx="880382" cy="44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48" idx="3"/>
          </p:cNvCxnSpPr>
          <p:nvPr/>
        </p:nvCxnSpPr>
        <p:spPr>
          <a:xfrm flipV="1">
            <a:off x="4915929" y="4534264"/>
            <a:ext cx="882202" cy="500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53" idx="3"/>
            <a:endCxn id="49" idx="2"/>
          </p:cNvCxnSpPr>
          <p:nvPr/>
        </p:nvCxnSpPr>
        <p:spPr>
          <a:xfrm>
            <a:off x="6813349" y="2782990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endCxn id="49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endCxn id="50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71" idx="3"/>
            <a:endCxn id="50" idx="2"/>
          </p:cNvCxnSpPr>
          <p:nvPr/>
        </p:nvCxnSpPr>
        <p:spPr>
          <a:xfrm flipV="1">
            <a:off x="6822042" y="5049442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V="1">
            <a:off x="2944668" y="3232819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2965459" y="4567489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584335" y="2588902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2590404" y="5252639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59170" y="3461046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440152" y="4323887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-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184775"/>
          </a:xfrm>
        </p:spPr>
        <p:txBody>
          <a:bodyPr/>
          <a:lstStyle/>
          <a:p>
            <a:r>
              <a:rPr lang="en-US" altLang="zh-TW" dirty="0"/>
              <a:t>Given a training data x, we know which z would be the max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Train this thin and linear network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15" name="矩形 14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4"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18" name="矩形 17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/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5"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字方塊 19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21" name="橢圓 20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1977455" y="2531732"/>
            <a:ext cx="992941" cy="523220"/>
            <a:chOff x="3518823" y="2481252"/>
            <a:chExt cx="992941" cy="523220"/>
          </a:xfrm>
        </p:grpSpPr>
        <p:grpSp>
          <p:nvGrpSpPr>
            <p:cNvPr id="24" name="群組 2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1988987" y="3397713"/>
            <a:ext cx="992940" cy="523220"/>
            <a:chOff x="3518823" y="2481252"/>
            <a:chExt cx="992940" cy="523220"/>
          </a:xfrm>
        </p:grpSpPr>
        <p:grpSp>
          <p:nvGrpSpPr>
            <p:cNvPr id="30" name="群組 2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1987968" y="4263694"/>
            <a:ext cx="992940" cy="523220"/>
            <a:chOff x="3518823" y="2481252"/>
            <a:chExt cx="992940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836" r="-655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1986148" y="5205858"/>
            <a:ext cx="992940" cy="523220"/>
            <a:chOff x="3518823" y="2481252"/>
            <a:chExt cx="992940" cy="523220"/>
          </a:xfrm>
        </p:grpSpPr>
        <p:grpSp>
          <p:nvGrpSpPr>
            <p:cNvPr id="42" name="群組 4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836" t="-1639" r="-6557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blipFill rotWithShape="0">
                <a:blip r:embed="rId13"/>
                <a:stretch>
                  <a:fillRect l="-11111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blipFill rotWithShape="0">
                <a:blip r:embed="rId14"/>
                <a:stretch>
                  <a:fillRect l="-9524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5813804" y="2531732"/>
            <a:ext cx="999545" cy="523220"/>
            <a:chOff x="3518823" y="2481252"/>
            <a:chExt cx="999545" cy="523220"/>
          </a:xfrm>
        </p:grpSpPr>
        <p:grpSp>
          <p:nvGrpSpPr>
            <p:cNvPr id="52" name="群組 5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677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825336" y="3397713"/>
            <a:ext cx="999545" cy="523220"/>
            <a:chOff x="3518823" y="2481252"/>
            <a:chExt cx="999545" cy="523220"/>
          </a:xfrm>
        </p:grpSpPr>
        <p:grpSp>
          <p:nvGrpSpPr>
            <p:cNvPr id="58" name="群組 57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290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5824317" y="4263694"/>
            <a:ext cx="999545" cy="523220"/>
            <a:chOff x="3518823" y="2481252"/>
            <a:chExt cx="999545" cy="523220"/>
          </a:xfrm>
        </p:grpSpPr>
        <p:grpSp>
          <p:nvGrpSpPr>
            <p:cNvPr id="64" name="群組 6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475" r="-819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5822497" y="5205858"/>
            <a:ext cx="999545" cy="523220"/>
            <a:chOff x="3518823" y="2481252"/>
            <a:chExt cx="999545" cy="523220"/>
          </a:xfrm>
        </p:grpSpPr>
        <p:grpSp>
          <p:nvGrpSpPr>
            <p:cNvPr id="70" name="群組 6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677" t="-1639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blipFill rotWithShape="0">
                <a:blip r:embed="rId19"/>
                <a:stretch>
                  <a:fillRect l="-10938" r="-625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blipFill rotWithShape="0">
                <a:blip r:embed="rId20"/>
                <a:stretch>
                  <a:fillRect l="-10938" r="-6250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27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16" idx="3"/>
            <a:endCxn id="34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5" idx="3"/>
            <a:endCxn id="39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5" idx="3"/>
            <a:endCxn id="46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19" idx="3"/>
            <a:endCxn id="27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9" idx="3"/>
            <a:endCxn id="33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19" idx="3"/>
            <a:endCxn id="45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9" idx="3"/>
            <a:endCxn id="39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47" idx="3"/>
          </p:cNvCxnSpPr>
          <p:nvPr/>
        </p:nvCxnSpPr>
        <p:spPr>
          <a:xfrm flipV="1">
            <a:off x="4928989" y="2802302"/>
            <a:ext cx="858629" cy="42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7" idx="3"/>
          </p:cNvCxnSpPr>
          <p:nvPr/>
        </p:nvCxnSpPr>
        <p:spPr>
          <a:xfrm>
            <a:off x="4928989" y="3222887"/>
            <a:ext cx="881693" cy="43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7" idx="3"/>
          </p:cNvCxnSpPr>
          <p:nvPr/>
        </p:nvCxnSpPr>
        <p:spPr>
          <a:xfrm>
            <a:off x="4928989" y="3222887"/>
            <a:ext cx="869142" cy="131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47" idx="3"/>
          </p:cNvCxnSpPr>
          <p:nvPr/>
        </p:nvCxnSpPr>
        <p:spPr>
          <a:xfrm>
            <a:off x="4928989" y="3222887"/>
            <a:ext cx="878854" cy="2240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48" idx="3"/>
          </p:cNvCxnSpPr>
          <p:nvPr/>
        </p:nvCxnSpPr>
        <p:spPr>
          <a:xfrm flipV="1">
            <a:off x="4915929" y="2802303"/>
            <a:ext cx="871689" cy="2232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48" idx="3"/>
          </p:cNvCxnSpPr>
          <p:nvPr/>
        </p:nvCxnSpPr>
        <p:spPr>
          <a:xfrm flipV="1">
            <a:off x="4915929" y="3668283"/>
            <a:ext cx="883221" cy="1366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48" idx="3"/>
          </p:cNvCxnSpPr>
          <p:nvPr/>
        </p:nvCxnSpPr>
        <p:spPr>
          <a:xfrm>
            <a:off x="4915929" y="5034411"/>
            <a:ext cx="880382" cy="44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48" idx="3"/>
          </p:cNvCxnSpPr>
          <p:nvPr/>
        </p:nvCxnSpPr>
        <p:spPr>
          <a:xfrm flipV="1">
            <a:off x="4915929" y="4534264"/>
            <a:ext cx="882202" cy="500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endCxn id="49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endCxn id="50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584335" y="2588902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2590404" y="5252639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59170" y="3461046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440152" y="4323887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/>
          <p:cNvCxnSpPr/>
          <p:nvPr/>
        </p:nvCxnSpPr>
        <p:spPr>
          <a:xfrm flipH="1">
            <a:off x="3687962" y="3056322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7541360" y="3064015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H="1">
            <a:off x="3687895" y="4885254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flipH="1">
            <a:off x="7512228" y="4906458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1517515" y="6266092"/>
            <a:ext cx="7359473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Different thin and linear network for different examples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0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 Wan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Univeristy</a:t>
            </a:r>
            <a:r>
              <a:rPr lang="en-US" sz="1800">
                <a:solidFill>
                  <a:srgbClr val="000000"/>
                </a:solidFill>
                <a:latin typeface="Helvetica Light"/>
                <a:sym typeface="Helvetica Light"/>
              </a:rPr>
              <a:t>)</a:t>
            </a: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167462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1419" y="525795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2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385945" y="128702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3884822" y="2202583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238762" y="311402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81229" y="2731027"/>
            <a:ext cx="2083228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680979" y="3174770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18696" y="685054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 rot="5400000" flipH="1">
            <a:off x="3960185" y="2495161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96331" y="3726989"/>
            <a:ext cx="190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358336" y="5972284"/>
            <a:ext cx="6962405" cy="5058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Use first derivative to estimate second derivative</a:t>
            </a:r>
            <a:endParaRPr lang="zh-TW" altLang="en-US" sz="2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841262" y="5706686"/>
            <a:ext cx="164373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598662" y="5687553"/>
            <a:ext cx="1" cy="288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3" grpId="0"/>
      <p:bldP spid="46" grpId="0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879255" y="1729795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Error Surface can be very complex when training NN.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720428" y="4702385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61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94251" y="2978815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135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729488" y="5649346"/>
            <a:ext cx="5111474" cy="9316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Root Mean Square of the gradients with previous gradients being decayed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48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12" grpId="0"/>
      <p:bldP spid="13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9143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79735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10327" y="5842348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 to find </a:t>
            </a:r>
            <a:br>
              <a:rPr lang="en-US" altLang="zh-TW" dirty="0"/>
            </a:br>
            <a:r>
              <a:rPr lang="en-US" altLang="zh-TW" dirty="0"/>
              <a:t>optimal network parameters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38564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226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30418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740578"/>
            <a:ext cx="96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6156681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a network parameter w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13390" y="1974272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9185" y="3637122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1009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2491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20922" y="2848042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6687216" y="4160343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03879" y="3310038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3031610" y="2928379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1194210" y="58760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706138" y="58703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434604" y="58458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6375849" y="58540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97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physical world</a:t>
            </a:r>
            <a:r>
              <a:rPr lang="zh-TW" altLang="en-US" dirty="0"/>
              <a:t> 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896815" y="25191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36685" y="1896208"/>
                  <a:pt x="1019908" y="2356339"/>
                </a:cubicBezTo>
                <a:cubicBezTo>
                  <a:pt x="1603131" y="2816470"/>
                  <a:pt x="2872154" y="2631831"/>
                  <a:pt x="3499339" y="2760785"/>
                </a:cubicBezTo>
                <a:cubicBezTo>
                  <a:pt x="4126524" y="2889739"/>
                  <a:pt x="4396154" y="3156439"/>
                  <a:pt x="4783016" y="3130062"/>
                </a:cubicBezTo>
                <a:cubicBezTo>
                  <a:pt x="5169878" y="3103685"/>
                  <a:pt x="5506916" y="2725615"/>
                  <a:pt x="5820508" y="2602523"/>
                </a:cubicBezTo>
                <a:cubicBezTo>
                  <a:pt x="6134100" y="2479431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55076" y="238420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596661" y="447090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655650" y="462326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529860" y="3152182"/>
            <a:ext cx="316523" cy="110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428996" y="4892428"/>
            <a:ext cx="800646" cy="648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381011" y="4693609"/>
            <a:ext cx="495842" cy="1460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28996" y="2812454"/>
            <a:ext cx="508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about put this phenomenon in gradient descent?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11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Vanilla Gradient Descent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422174" y="2717227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119857" y="3337491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960582" y="3992290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195780" y="4979154"/>
            <a:ext cx="780335" cy="9741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862211" y="4817963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71194" y="4319804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474068" y="233499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261041" y="2032344"/>
                <a:ext cx="3055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2032344"/>
                <a:ext cx="3055326" cy="461665"/>
              </a:xfrm>
              <a:prstGeom prst="rect">
                <a:avLst/>
              </a:prstGeom>
              <a:blipFill>
                <a:blip r:embed="rId3"/>
                <a:stretch>
                  <a:fillRect l="-299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261041" y="2619828"/>
                <a:ext cx="4393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2619828"/>
                <a:ext cx="4393958" cy="461665"/>
              </a:xfrm>
              <a:prstGeom prst="rect">
                <a:avLst/>
              </a:prstGeom>
              <a:blipFill>
                <a:blip r:embed="rId4"/>
                <a:stretch>
                  <a:fillRect l="-2080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262505" y="3221046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05" y="3221046"/>
                <a:ext cx="4169019" cy="461665"/>
              </a:xfrm>
              <a:prstGeom prst="rect">
                <a:avLst/>
              </a:prstGeom>
              <a:blipFill>
                <a:blip r:embed="rId5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277666" y="3779118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66" y="3779118"/>
                <a:ext cx="3993172" cy="461665"/>
              </a:xfrm>
              <a:prstGeom prst="rect">
                <a:avLst/>
              </a:prstGeom>
              <a:blipFill>
                <a:blip r:embed="rId6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279130" y="4356069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–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30" y="4356069"/>
                <a:ext cx="4169019" cy="461665"/>
              </a:xfrm>
              <a:prstGeom prst="rect">
                <a:avLst/>
              </a:prstGeom>
              <a:blipFill>
                <a:blip r:embed="rId7"/>
                <a:stretch>
                  <a:fillRect l="-233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2652379" y="2974971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009859" y="3445571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987054" y="4414030"/>
            <a:ext cx="412353" cy="5662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552407" y="4576468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561390" y="4110059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6615158" y="4897436"/>
            <a:ext cx="7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089519" y="279215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19" y="2792155"/>
                <a:ext cx="689088" cy="4605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630829" y="3333998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29" y="3333998"/>
                <a:ext cx="689088" cy="459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404647" y="396186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47" y="3961865"/>
                <a:ext cx="689088" cy="460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328444" y="480020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44" y="4800205"/>
                <a:ext cx="689088" cy="460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67955" y="1994785"/>
                <a:ext cx="1078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55" y="1994785"/>
                <a:ext cx="1078707" cy="461665"/>
              </a:xfrm>
              <a:prstGeom prst="rect">
                <a:avLst/>
              </a:prstGeom>
              <a:blipFill>
                <a:blip r:embed="rId1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861505" y="2678234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505" y="2678234"/>
                <a:ext cx="689088" cy="459806"/>
              </a:xfrm>
              <a:prstGeom prst="rect">
                <a:avLst/>
              </a:prstGeom>
              <a:blipFill>
                <a:blip r:embed="rId13"/>
                <a:stretch>
                  <a:fillRect l="-1770" r="-45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066688" y="346202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688" y="3462029"/>
                <a:ext cx="689088" cy="460575"/>
              </a:xfrm>
              <a:prstGeom prst="rect">
                <a:avLst/>
              </a:prstGeom>
              <a:blipFill>
                <a:blip r:embed="rId14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166094" y="451857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94" y="4518579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1313389" y="262370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262505" y="5424592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Stop until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05" y="5424592"/>
                <a:ext cx="4169019" cy="461665"/>
              </a:xfrm>
              <a:prstGeom prst="rect">
                <a:avLst/>
              </a:prstGeom>
              <a:blipFill>
                <a:blip r:embed="rId16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2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35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443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5101909" y="1930581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blipFill>
                <a:blip r:embed="rId6"/>
                <a:stretch>
                  <a:fillRect l="-240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blipFill>
                <a:blip r:embed="rId7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1482052" y="3044389"/>
            <a:ext cx="1286264" cy="46908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756401" y="3512567"/>
            <a:ext cx="879813" cy="99140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633384" y="4460694"/>
            <a:ext cx="27722" cy="124621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28310" y="5706908"/>
            <a:ext cx="389211" cy="104850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52433" y="5277806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52433" y="4746765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43581" y="260723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2704878" y="3038035"/>
            <a:ext cx="32860" cy="4432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633384" y="4059418"/>
            <a:ext cx="450017" cy="39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703232" y="5641540"/>
            <a:ext cx="323690" cy="34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142629" y="5036311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142629" y="4537020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1055019" y="2978099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19" y="2978099"/>
                <a:ext cx="68908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143986" y="3536864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6" y="3536864"/>
                <a:ext cx="689088" cy="45980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907205" y="419193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5" y="4191935"/>
                <a:ext cx="689088" cy="4605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046718" y="5185827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18" y="5185827"/>
                <a:ext cx="689088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943216" y="2400299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16" y="2400299"/>
                <a:ext cx="689088" cy="461665"/>
              </a:xfrm>
              <a:prstGeom prst="rect">
                <a:avLst/>
              </a:prstGeom>
              <a:blipFill>
                <a:blip r:embed="rId13"/>
                <a:stretch>
                  <a:fillRect l="-2655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504347" y="2572537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347" y="2572537"/>
                <a:ext cx="689088" cy="459806"/>
              </a:xfrm>
              <a:prstGeom prst="rect">
                <a:avLst/>
              </a:prstGeom>
              <a:blipFill>
                <a:blip r:embed="rId14"/>
                <a:stretch>
                  <a:fillRect l="-2655" r="-45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988977" y="3639798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77" y="3639798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981853" y="5381293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853" y="5381293"/>
                <a:ext cx="689088" cy="460575"/>
              </a:xfrm>
              <a:prstGeom prst="rect">
                <a:avLst/>
              </a:prstGeom>
              <a:blipFill>
                <a:blip r:embed="rId16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1282902" y="289594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769123" y="3495864"/>
            <a:ext cx="1008308" cy="39073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728928" y="3512687"/>
            <a:ext cx="78777" cy="74771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646403" y="4503974"/>
            <a:ext cx="761038" cy="86574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2971614" y="4492400"/>
            <a:ext cx="623423" cy="44047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3283325" y="5618033"/>
            <a:ext cx="311713" cy="2350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667257" y="5706908"/>
            <a:ext cx="30800" cy="1044483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189726" y="5471970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movement.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438881" y="5776486"/>
            <a:ext cx="69019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142629" y="5535602"/>
            <a:ext cx="303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</a:p>
          <a:p>
            <a:r>
              <a:rPr lang="en-US" altLang="zh-TW" sz="2400" dirty="0"/>
              <a:t>of last step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85" grpId="0" animBg="1"/>
      <p:bldP spid="57" grpId="0"/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52265" y="2634037"/>
                <a:ext cx="4304360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i</a:t>
                </a:r>
                <a:r>
                  <a:rPr lang="en-US" altLang="zh-TW" sz="2400" dirty="0"/>
                  <a:t> is actually the weighted sum of all the previous gradient: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5" y="2634037"/>
                <a:ext cx="4304360" cy="1247842"/>
              </a:xfrm>
              <a:prstGeom prst="rect">
                <a:avLst/>
              </a:prstGeom>
              <a:blipFill>
                <a:blip r:embed="rId3"/>
                <a:stretch>
                  <a:fillRect l="-2266" t="-3902" r="-2833" b="-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940941" y="3958406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baseline="30000" dirty="0"/>
              <a:t>0 </a:t>
            </a:r>
            <a:r>
              <a:rPr lang="en-US" altLang="zh-TW" sz="2400" dirty="0"/>
              <a:t>= 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940941" y="4569174"/>
                <a:ext cx="2679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41" y="4569174"/>
                <a:ext cx="2679159" cy="461665"/>
              </a:xfrm>
              <a:prstGeom prst="rect">
                <a:avLst/>
              </a:prstGeom>
              <a:blipFill>
                <a:blip r:embed="rId4"/>
                <a:stretch>
                  <a:fillRect l="-340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943529" y="5247703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λ 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29" y="5247703"/>
                <a:ext cx="4044062" cy="461665"/>
              </a:xfrm>
              <a:prstGeom prst="rect">
                <a:avLst/>
              </a:prstGeom>
              <a:blipFill>
                <a:blip r:embed="rId5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 rot="5400000">
            <a:off x="1107611" y="5954393"/>
            <a:ext cx="7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5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443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5101909" y="1930581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blipFill>
                <a:blip r:embed="rId10"/>
                <a:stretch>
                  <a:fillRect l="-240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blipFill>
                <a:blip r:embed="rId11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189726" y="5471970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  <p:bldP spid="60" grpId="0"/>
      <p:bldP spid="62" grpId="0"/>
      <p:bldP spid="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34844" y="2322243"/>
            <a:ext cx="1516775" cy="426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614292" y="1957914"/>
            <a:ext cx="500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= </a:t>
            </a:r>
          </a:p>
          <a:p>
            <a:r>
              <a:rPr lang="en-US" altLang="zh-TW" sz="2400" dirty="0"/>
              <a:t>Negative of 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/>
              <a:t> + Momentum </a:t>
            </a:r>
            <a:endParaRPr lang="zh-TW" altLang="en-US" sz="2400" dirty="0"/>
          </a:p>
        </p:txBody>
      </p:sp>
      <p:cxnSp>
        <p:nvCxnSpPr>
          <p:cNvPr id="52" name="直線接點 51"/>
          <p:cNvCxnSpPr/>
          <p:nvPr/>
        </p:nvCxnSpPr>
        <p:spPr>
          <a:xfrm>
            <a:off x="7245157" y="4307839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347542" y="4307839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445082" y="5035084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1158073" y="21127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862066" y="5655280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62066" y="2144234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8603" y="169832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cost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5133767" y="471856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263133" y="214423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690739" y="5818792"/>
            <a:ext cx="591707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690739" y="5498508"/>
            <a:ext cx="6189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919863" y="390968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6749242" y="5479503"/>
            <a:ext cx="45912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7314392" y="5801394"/>
            <a:ext cx="342708" cy="419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472766" y="6033714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>
                <a:solidFill>
                  <a:srgbClr val="FF0000"/>
                </a:solidFill>
              </a:rPr>
              <a:t> 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016322" y="4149426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483523" y="5482222"/>
            <a:ext cx="3398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823353" y="5479503"/>
            <a:ext cx="848453" cy="15695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5576002" y="5833701"/>
            <a:ext cx="77724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560497" y="2731772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1474622" y="555244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239484" y="5552109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359885" y="55694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46439" y="553377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4063842" y="307139"/>
            <a:ext cx="4586408" cy="1384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Still not guarantee reaching global minima, but give some hope ……</a:t>
            </a:r>
            <a:endParaRPr lang="zh-TW" altLang="en-US" sz="2800" dirty="0"/>
          </a:p>
        </p:txBody>
      </p:sp>
      <p:grpSp>
        <p:nvGrpSpPr>
          <p:cNvPr id="78" name="群組 77"/>
          <p:cNvGrpSpPr/>
          <p:nvPr/>
        </p:nvGrpSpPr>
        <p:grpSpPr>
          <a:xfrm>
            <a:off x="3782570" y="2813822"/>
            <a:ext cx="3968486" cy="1363780"/>
            <a:chOff x="4244734" y="2308754"/>
            <a:chExt cx="3968486" cy="136378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Negative of </a:t>
                  </a:r>
                  <a14:m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1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955188" y="2754441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Momentum</a:t>
              </a:r>
              <a:endParaRPr lang="zh-TW" altLang="en-US" sz="24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947979" y="3210869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Real Movement</a:t>
              </a:r>
              <a:endParaRPr lang="zh-TW" altLang="en-US" sz="2400" dirty="0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5576002" y="5525983"/>
            <a:ext cx="77724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290322" y="5476592"/>
            <a:ext cx="652424" cy="1119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514278" y="5823538"/>
            <a:ext cx="115752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 animBg="1"/>
      <p:bldP spid="55" grpId="0" animBg="1"/>
      <p:bldP spid="68" grpId="0"/>
      <p:bldP spid="37" grpId="0" animBg="1"/>
      <p:bldP spid="46" grpId="0" animBg="1"/>
      <p:bldP spid="47" grpId="0" animBg="1"/>
      <p:bldP spid="49" grpId="0" animBg="1"/>
      <p:bldP spid="50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534472"/>
              </p:ext>
            </p:extLst>
          </p:nvPr>
        </p:nvGraphicFramePr>
        <p:xfrm>
          <a:off x="886212" y="1663279"/>
          <a:ext cx="3138132" cy="3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708365" y="1485917"/>
            <a:ext cx="3521122" cy="3738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4833830" y="3676430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800942" y="388305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5400000">
            <a:off x="4833830" y="1415777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800942" y="1567416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71996" y="2479440"/>
            <a:ext cx="19412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Overfitting!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3418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4" grpId="0">
        <p:bldAsOne/>
      </p:bldGraphic>
      <p:bldP spid="15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58298"/>
            <a:ext cx="8092324" cy="5097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407769" y="5345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73890" y="766297"/>
            <a:ext cx="402499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RMSProp</a:t>
            </a:r>
            <a:r>
              <a:rPr lang="en-US" altLang="zh-TW" sz="2800" dirty="0"/>
              <a:t> + Momentum 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93705" y="3635526"/>
            <a:ext cx="280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momentum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93705" y="4001294"/>
            <a:ext cx="189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RMSprop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4002157" y="3816626"/>
            <a:ext cx="291548" cy="4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9" idx="1"/>
          </p:cNvCxnSpPr>
          <p:nvPr/>
        </p:nvCxnSpPr>
        <p:spPr>
          <a:xfrm>
            <a:off x="4002157" y="4047459"/>
            <a:ext cx="291548" cy="18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37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18515" y="138754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698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Early Stopping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03" y="1564572"/>
            <a:ext cx="5824192" cy="37821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438849" y="5270798"/>
            <a:ext cx="427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Epochs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9100" y="1843446"/>
            <a:ext cx="174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61734" y="4508306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Training set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58214" y="3045565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Testing 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4858199" y="3455636"/>
            <a:ext cx="159716" cy="170056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19984" y="2567340"/>
            <a:ext cx="123614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Stop at here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85490" y="2659803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Validation set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358214" y="3121468"/>
            <a:ext cx="1517201" cy="33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716540" y="5931386"/>
            <a:ext cx="8125048" cy="646331"/>
            <a:chOff x="732194" y="6112116"/>
            <a:chExt cx="8125048" cy="646331"/>
          </a:xfrm>
        </p:grpSpPr>
        <p:sp>
          <p:nvSpPr>
            <p:cNvPr id="15" name="矩形 14"/>
            <p:cNvSpPr/>
            <p:nvPr/>
          </p:nvSpPr>
          <p:spPr>
            <a:xfrm>
              <a:off x="1694182" y="6112116"/>
              <a:ext cx="7163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http://keras.io/getting-started/faq/#how-can-i-interrupt-training-when-the-validation-loss-isnt-decreasing-anymore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32194" y="6155404"/>
              <a:ext cx="10583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 err="1"/>
                <a:t>Keras</a:t>
              </a:r>
              <a:r>
                <a:rPr lang="en-US" altLang="zh-TW" sz="2800" dirty="0"/>
                <a:t>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6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25723" y="2310262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  <a:p>
            <a:pPr lvl="1"/>
            <a:r>
              <a:rPr lang="en-US" altLang="zh-TW" sz="2800" dirty="0">
                <a:solidFill>
                  <a:srgbClr val="0000FF"/>
                </a:solidFill>
              </a:rPr>
              <a:t>Find a set of weight not only minimizing original cost but also close to zero</a:t>
            </a:r>
            <a:endParaRPr lang="zh-TW" altLang="en-US" sz="28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05806"/>
              </p:ext>
            </p:extLst>
          </p:nvPr>
        </p:nvGraphicFramePr>
        <p:xfrm>
          <a:off x="628650" y="3212571"/>
          <a:ext cx="3781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4" name="方程式" r:id="rId4" imgW="1358640" imgH="393480" progId="Equation.3">
                  <p:embed/>
                </p:oleObj>
              </mc:Choice>
              <mc:Fallback>
                <p:oleObj name="方程式" r:id="rId4" imgW="1358640" imgH="39348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212571"/>
                        <a:ext cx="3781425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63348" y="5004805"/>
            <a:ext cx="355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loss</a:t>
            </a:r>
          </a:p>
          <a:p>
            <a:r>
              <a:rPr lang="en-US" altLang="zh-TW" sz="2800" dirty="0"/>
              <a:t>(e.g. minimize square error, cross entropy …)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376775" y="3999358"/>
            <a:ext cx="0" cy="10052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10178"/>
              </p:ext>
            </p:extLst>
          </p:nvPr>
        </p:nvGraphicFramePr>
        <p:xfrm>
          <a:off x="4317909" y="4286180"/>
          <a:ext cx="25796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5" name="方程式" r:id="rId6" imgW="927000" imgH="215640" progId="Equation.3">
                  <p:embed/>
                </p:oleObj>
              </mc:Choice>
              <mc:Fallback>
                <p:oleObj name="方程式" r:id="rId6" imgW="92700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909" y="4286180"/>
                        <a:ext cx="2579688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909022" y="6097691"/>
            <a:ext cx="37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(usually not consider biases)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52242"/>
              </p:ext>
            </p:extLst>
          </p:nvPr>
        </p:nvGraphicFramePr>
        <p:xfrm>
          <a:off x="4314825" y="5360988"/>
          <a:ext cx="40306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6" name="方程式" r:id="rId8" imgW="1447560" imgH="266400" progId="Equation.3">
                  <p:embed/>
                </p:oleObj>
              </mc:Choice>
              <mc:Fallback>
                <p:oleObj name="方程式" r:id="rId8" imgW="1447560" imgH="26640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5360988"/>
                        <a:ext cx="4030663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955320" y="3497233"/>
            <a:ext cx="355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Regularization term</a:t>
            </a:r>
            <a:endParaRPr lang="zh-TW" altLang="en-US" sz="28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874055" y="3998933"/>
            <a:ext cx="91835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750456" y="4056780"/>
            <a:ext cx="55467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516210" y="3741337"/>
            <a:ext cx="392812" cy="114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305135" y="4947373"/>
            <a:ext cx="37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L2 regularization: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351619" y="2801239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Gradient:</a:t>
            </a:r>
            <a:endParaRPr lang="zh-TW" altLang="en-US" sz="2800" dirty="0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06496"/>
              </p:ext>
            </p:extLst>
          </p:nvPr>
        </p:nvGraphicFramePr>
        <p:xfrm>
          <a:off x="6002338" y="2533650"/>
          <a:ext cx="26146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8" name="方程式" r:id="rId4" imgW="939600" imgH="393480" progId="Equation.3">
                  <p:embed/>
                </p:oleObj>
              </mc:Choice>
              <mc:Fallback>
                <p:oleObj name="方程式" r:id="rId4" imgW="939600" imgH="39348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2533650"/>
                        <a:ext cx="2614612" cy="1084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11856" y="4103182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Update:</a:t>
            </a:r>
            <a:endParaRPr lang="zh-TW" altLang="en-US" sz="2800" dirty="0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78495"/>
              </p:ext>
            </p:extLst>
          </p:nvPr>
        </p:nvGraphicFramePr>
        <p:xfrm>
          <a:off x="1946275" y="3867150"/>
          <a:ext cx="3111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39" name="方程式" r:id="rId6" imgW="1117440" imgH="393480" progId="Equation.3">
                  <p:embed/>
                </p:oleObj>
              </mc:Choice>
              <mc:Fallback>
                <p:oleObj name="方程式" r:id="rId6" imgW="1117440" imgH="39348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867150"/>
                        <a:ext cx="3111500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750"/>
              </p:ext>
            </p:extLst>
          </p:nvPr>
        </p:nvGraphicFramePr>
        <p:xfrm>
          <a:off x="5161049" y="3825311"/>
          <a:ext cx="35004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0" name="方程式" r:id="rId8" imgW="1257120" imgH="431640" progId="Equation.3">
                  <p:embed/>
                </p:oleObj>
              </mc:Choice>
              <mc:Fallback>
                <p:oleObj name="方程式" r:id="rId8" imgW="1257120" imgH="431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049" y="3825311"/>
                        <a:ext cx="3500437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72832"/>
              </p:ext>
            </p:extLst>
          </p:nvPr>
        </p:nvGraphicFramePr>
        <p:xfrm>
          <a:off x="2690813" y="4822825"/>
          <a:ext cx="33226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1" name="方程式" r:id="rId10" imgW="1193760" imgH="393480" progId="Equation.3">
                  <p:embed/>
                </p:oleObj>
              </mc:Choice>
              <mc:Fallback>
                <p:oleObj name="方程式" r:id="rId10" imgW="119376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822825"/>
                        <a:ext cx="3322637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單箭頭接點 28"/>
          <p:cNvCxnSpPr/>
          <p:nvPr/>
        </p:nvCxnSpPr>
        <p:spPr>
          <a:xfrm flipH="1">
            <a:off x="3884570" y="5639558"/>
            <a:ext cx="4252" cy="4168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080975" y="5639558"/>
            <a:ext cx="160719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342703" y="5861271"/>
            <a:ext cx="68769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343123" y="6013450"/>
            <a:ext cx="308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Closer to zero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03585"/>
              </p:ext>
            </p:extLst>
          </p:nvPr>
        </p:nvGraphicFramePr>
        <p:xfrm>
          <a:off x="473075" y="2541588"/>
          <a:ext cx="3781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42" name="方程式" r:id="rId12" imgW="1358640" imgH="393480" progId="Equation.3">
                  <p:embed/>
                </p:oleObj>
              </mc:Choice>
              <mc:Fallback>
                <p:oleObj name="方程式" r:id="rId12" imgW="1358640" imgH="3934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541588"/>
                        <a:ext cx="3781425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333791" y="5073229"/>
            <a:ext cx="218155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Weight Decay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4576811" y="360561"/>
            <a:ext cx="4040139" cy="1149152"/>
            <a:chOff x="4305135" y="4947373"/>
            <a:chExt cx="4040139" cy="1149152"/>
          </a:xfrm>
        </p:grpSpPr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610010"/>
                </p:ext>
              </p:extLst>
            </p:nvPr>
          </p:nvGraphicFramePr>
          <p:xfrm>
            <a:off x="4314612" y="5359925"/>
            <a:ext cx="4030662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43" name="方程式" r:id="rId14" imgW="1447560" imgH="266400" progId="Equation.3">
                    <p:embed/>
                  </p:oleObj>
                </mc:Choice>
                <mc:Fallback>
                  <p:oleObj name="方程式" r:id="rId14" imgW="1447560" imgH="26640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612" y="5359925"/>
                          <a:ext cx="4030662" cy="736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/>
            <p:cNvSpPr txBox="1"/>
            <p:nvPr/>
          </p:nvSpPr>
          <p:spPr>
            <a:xfrm>
              <a:off x="4305135" y="4947373"/>
              <a:ext cx="377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L2 regularization: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76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32" grpId="0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40656"/>
              </p:ext>
            </p:extLst>
          </p:nvPr>
        </p:nvGraphicFramePr>
        <p:xfrm>
          <a:off x="4767628" y="2402237"/>
          <a:ext cx="35702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2" name="方程式" r:id="rId4" imgW="1282680" imgH="393480" progId="Equation.3">
                  <p:embed/>
                </p:oleObj>
              </mc:Choice>
              <mc:Fallback>
                <p:oleObj name="方程式" r:id="rId4" imgW="1282680" imgH="39348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628" y="2402237"/>
                        <a:ext cx="3570288" cy="1084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7403" y="3338602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Update:</a:t>
            </a:r>
            <a:endParaRPr lang="zh-TW" altLang="en-US" sz="2800" dirty="0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08575"/>
              </p:ext>
            </p:extLst>
          </p:nvPr>
        </p:nvGraphicFramePr>
        <p:xfrm>
          <a:off x="1224006" y="3653423"/>
          <a:ext cx="3111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3" name="方程式" r:id="rId6" imgW="1117440" imgH="393480" progId="Equation.3">
                  <p:embed/>
                </p:oleObj>
              </mc:Choice>
              <mc:Fallback>
                <p:oleObj name="方程式" r:id="rId6" imgW="1117440" imgH="39348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06" y="3653423"/>
                        <a:ext cx="3111500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421419"/>
              </p:ext>
            </p:extLst>
          </p:nvPr>
        </p:nvGraphicFramePr>
        <p:xfrm>
          <a:off x="4391068" y="3636476"/>
          <a:ext cx="43846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4" name="方程式" r:id="rId8" imgW="1574640" imgH="431640" progId="Equation.3">
                  <p:embed/>
                </p:oleObj>
              </mc:Choice>
              <mc:Fallback>
                <p:oleObj name="方程式" r:id="rId8" imgW="1574640" imgH="431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68" y="3636476"/>
                        <a:ext cx="4384675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5518"/>
              </p:ext>
            </p:extLst>
          </p:nvPr>
        </p:nvGraphicFramePr>
        <p:xfrm>
          <a:off x="1173132" y="4592414"/>
          <a:ext cx="4241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5" name="方程式" r:id="rId10" imgW="1523880" imgH="393480" progId="Equation.3">
                  <p:embed/>
                </p:oleObj>
              </mc:Choice>
              <mc:Fallback>
                <p:oleObj name="方程式" r:id="rId10" imgW="152388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32" y="4592414"/>
                        <a:ext cx="4241800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接點 29"/>
          <p:cNvCxnSpPr/>
          <p:nvPr/>
        </p:nvCxnSpPr>
        <p:spPr>
          <a:xfrm>
            <a:off x="3549715" y="5377471"/>
            <a:ext cx="186521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448950" y="4903093"/>
            <a:ext cx="226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Always delete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20866"/>
              </p:ext>
            </p:extLst>
          </p:nvPr>
        </p:nvGraphicFramePr>
        <p:xfrm>
          <a:off x="475500" y="2425200"/>
          <a:ext cx="37449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6" name="方程式" r:id="rId12" imgW="1346040" imgH="393480" progId="Equation.3">
                  <p:embed/>
                </p:oleObj>
              </mc:Choice>
              <mc:Fallback>
                <p:oleObj name="方程式" r:id="rId12" imgW="1346040" imgH="3934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00" y="2425200"/>
                        <a:ext cx="3744913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4576811" y="360561"/>
            <a:ext cx="3777730" cy="1131689"/>
            <a:chOff x="4305135" y="4947373"/>
            <a:chExt cx="3777730" cy="1131689"/>
          </a:xfrm>
        </p:grpSpPr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937250"/>
                </p:ext>
              </p:extLst>
            </p:nvPr>
          </p:nvGraphicFramePr>
          <p:xfrm>
            <a:off x="4649574" y="5377387"/>
            <a:ext cx="3357563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7" name="方程式" r:id="rId14" imgW="1206360" imgH="253800" progId="Equation.3">
                    <p:embed/>
                  </p:oleObj>
                </mc:Choice>
                <mc:Fallback>
                  <p:oleObj name="方程式" r:id="rId14" imgW="1206360" imgH="253800" progId="Equation.3">
                    <p:embed/>
                    <p:pic>
                      <p:nvPicPr>
                        <p:cNvPr id="2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574" y="5377387"/>
                          <a:ext cx="3357563" cy="7016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/>
            <p:cNvSpPr txBox="1"/>
            <p:nvPr/>
          </p:nvSpPr>
          <p:spPr>
            <a:xfrm>
              <a:off x="4305135" y="4947373"/>
              <a:ext cx="377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L1 regularization: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561906"/>
              </p:ext>
            </p:extLst>
          </p:nvPr>
        </p:nvGraphicFramePr>
        <p:xfrm>
          <a:off x="1173132" y="5512814"/>
          <a:ext cx="33226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8" name="方程式" r:id="rId16" imgW="1193760" imgH="393480" progId="Equation.3">
                  <p:embed/>
                </p:oleObj>
              </mc:Choice>
              <mc:Fallback>
                <p:oleObj name="方程式" r:id="rId16" imgW="119376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32" y="5512814"/>
                        <a:ext cx="3322637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27244" y="5715074"/>
            <a:ext cx="166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…… L2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 - Weight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brain prunes out the useless link between neurons.</a:t>
            </a:r>
            <a:endParaRPr lang="zh-TW" altLang="en-US" dirty="0"/>
          </a:p>
        </p:txBody>
      </p:sp>
      <p:pic>
        <p:nvPicPr>
          <p:cNvPr id="46082" name="Picture 2" descr="http://www.3kirikou.org/manager/upload/day_140203/2014020323083751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7" y="2467367"/>
            <a:ext cx="4596493" cy="4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45004" y="5222856"/>
            <a:ext cx="767034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Doing the same thing to machine’s brain improves the performance.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00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3029" y="325978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3895072" y="154011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3895072" y="293918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>
            <a:stCxn id="69" idx="3"/>
            <a:endCxn id="63" idx="2"/>
          </p:cNvCxnSpPr>
          <p:nvPr/>
        </p:nvCxnSpPr>
        <p:spPr>
          <a:xfrm>
            <a:off x="2636253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9" idx="3"/>
            <a:endCxn id="65" idx="2"/>
          </p:cNvCxnSpPr>
          <p:nvPr/>
        </p:nvCxnSpPr>
        <p:spPr>
          <a:xfrm>
            <a:off x="2636253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7" idx="2"/>
          </p:cNvCxnSpPr>
          <p:nvPr/>
        </p:nvCxnSpPr>
        <p:spPr>
          <a:xfrm flipV="1">
            <a:off x="6169768" y="2407981"/>
            <a:ext cx="931985" cy="786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68" idx="2"/>
          </p:cNvCxnSpPr>
          <p:nvPr/>
        </p:nvCxnSpPr>
        <p:spPr>
          <a:xfrm>
            <a:off x="6169768" y="3194160"/>
            <a:ext cx="931985" cy="52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67" idx="2"/>
          </p:cNvCxnSpPr>
          <p:nvPr/>
        </p:nvCxnSpPr>
        <p:spPr>
          <a:xfrm flipV="1">
            <a:off x="6169767" y="2407981"/>
            <a:ext cx="931986" cy="14567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68" idx="2"/>
          </p:cNvCxnSpPr>
          <p:nvPr/>
        </p:nvCxnSpPr>
        <p:spPr>
          <a:xfrm flipV="1">
            <a:off x="6169768" y="3246915"/>
            <a:ext cx="931985" cy="6454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86" idx="3"/>
            <a:endCxn id="63" idx="2"/>
          </p:cNvCxnSpPr>
          <p:nvPr/>
        </p:nvCxnSpPr>
        <p:spPr>
          <a:xfrm flipV="1">
            <a:off x="2636253" y="1795087"/>
            <a:ext cx="1258819" cy="666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86" idx="3"/>
            <a:endCxn id="64" idx="2"/>
          </p:cNvCxnSpPr>
          <p:nvPr/>
        </p:nvCxnSpPr>
        <p:spPr>
          <a:xfrm>
            <a:off x="2636253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6" idx="3"/>
            <a:endCxn id="65" idx="2"/>
          </p:cNvCxnSpPr>
          <p:nvPr/>
        </p:nvCxnSpPr>
        <p:spPr>
          <a:xfrm>
            <a:off x="2636253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86" idx="3"/>
            <a:endCxn id="66" idx="2"/>
          </p:cNvCxnSpPr>
          <p:nvPr/>
        </p:nvCxnSpPr>
        <p:spPr>
          <a:xfrm>
            <a:off x="2636253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369918" y="2328022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橢圓 88"/>
          <p:cNvSpPr/>
          <p:nvPr/>
        </p:nvSpPr>
        <p:spPr>
          <a:xfrm>
            <a:off x="5659813" y="290446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橢圓 89"/>
          <p:cNvSpPr/>
          <p:nvPr/>
        </p:nvSpPr>
        <p:spPr>
          <a:xfrm>
            <a:off x="5659813" y="360272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2369918" y="3082616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直線單箭頭接點 93"/>
          <p:cNvCxnSpPr>
            <a:stCxn id="91" idx="3"/>
            <a:endCxn id="66" idx="2"/>
          </p:cNvCxnSpPr>
          <p:nvPr/>
        </p:nvCxnSpPr>
        <p:spPr>
          <a:xfrm>
            <a:off x="2636253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2" idx="3"/>
            <a:endCxn id="65" idx="2"/>
          </p:cNvCxnSpPr>
          <p:nvPr/>
        </p:nvCxnSpPr>
        <p:spPr>
          <a:xfrm flipV="1">
            <a:off x="2636253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92" idx="3"/>
            <a:endCxn id="63" idx="2"/>
          </p:cNvCxnSpPr>
          <p:nvPr/>
        </p:nvCxnSpPr>
        <p:spPr>
          <a:xfrm flipV="1">
            <a:off x="2636253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91" idx="3"/>
            <a:endCxn id="64" idx="2"/>
          </p:cNvCxnSpPr>
          <p:nvPr/>
        </p:nvCxnSpPr>
        <p:spPr>
          <a:xfrm flipV="1">
            <a:off x="2636253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1" idx="3"/>
            <a:endCxn id="63" idx="2"/>
          </p:cNvCxnSpPr>
          <p:nvPr/>
        </p:nvCxnSpPr>
        <p:spPr>
          <a:xfrm flipV="1">
            <a:off x="2636253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4405026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>
            <a:off x="4405026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4405026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4405026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4405026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405026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405026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4405026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4405026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V="1">
            <a:off x="4405026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群組 126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125" name="直線接點 12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群組 127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129" name="直線接點 12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132" name="直線接點 13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135" name="直線接點 13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群組 136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138" name="直線接點 13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群組 139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141" name="直線接點 140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直線單箭頭接點 14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915480" y="4260857"/>
            <a:ext cx="630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2647693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416466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 animBg="1"/>
      <p:bldP spid="65" grpId="0" animBg="1"/>
      <p:bldP spid="86" grpId="0" animBg="1"/>
      <p:bldP spid="89" grpId="0" animBg="1"/>
      <p:bldP spid="90" grpId="0" animBg="1"/>
      <p:bldP spid="91" grpId="0" animBg="1"/>
      <p:bldP spid="119" grpId="0"/>
      <p:bldP spid="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 not always blame Overfitting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3239" y="5761464"/>
            <a:ext cx="7254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Deep Residual Learning for Image Recognition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http://arxiv.org/abs/1512.03385</a:t>
            </a:r>
            <a:endParaRPr lang="en-US" altLang="zh-TW" sz="24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93" y="2165205"/>
            <a:ext cx="4304735" cy="29207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39477" y="5068427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Testing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6274" y="3770868"/>
            <a:ext cx="191533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Overfitting?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" y="2101579"/>
            <a:ext cx="4514850" cy="3048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492837" y="5115133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Training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7302" y="1902560"/>
            <a:ext cx="21970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Not well trained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endCxn id="10" idx="2"/>
          </p:cNvCxnSpPr>
          <p:nvPr/>
        </p:nvCxnSpPr>
        <p:spPr>
          <a:xfrm flipV="1">
            <a:off x="2627954" y="2364225"/>
            <a:ext cx="1007886" cy="8542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www.mobanwang.com/icon/UploadFiles_8971/200909/200909032240083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73" y="3654070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>
            <a:stCxn id="92" idx="3"/>
            <a:endCxn id="66" idx="2"/>
          </p:cNvCxnSpPr>
          <p:nvPr/>
        </p:nvCxnSpPr>
        <p:spPr>
          <a:xfrm flipV="1">
            <a:off x="2636253" y="3892414"/>
            <a:ext cx="1258819" cy="2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915479" y="4260857"/>
            <a:ext cx="618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5533748"/>
            <a:ext cx="617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Using the new network for training</a:t>
            </a:r>
            <a:endParaRPr lang="zh-TW" altLang="en-US" sz="2400" dirty="0"/>
          </a:p>
        </p:txBody>
      </p:sp>
      <p:sp>
        <p:nvSpPr>
          <p:cNvPr id="122" name="向右箭號 121"/>
          <p:cNvSpPr/>
          <p:nvPr/>
        </p:nvSpPr>
        <p:spPr>
          <a:xfrm>
            <a:off x="2007856" y="5144311"/>
            <a:ext cx="629409" cy="3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2679981" y="5118023"/>
            <a:ext cx="574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The structure of the network is changed.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424305" y="3626839"/>
            <a:ext cx="167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Thinner!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39816" y="6117020"/>
            <a:ext cx="70643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For each mini-batch, we resample the dropout neurons</a:t>
            </a:r>
          </a:p>
        </p:txBody>
      </p:sp>
    </p:spTree>
    <p:extLst>
      <p:ext uri="{BB962C8B-B14F-4D97-AF65-F5344CB8AC3E}">
        <p14:creationId xmlns:p14="http://schemas.microsoft.com/office/powerpoint/2010/main" val="300760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3" grpId="0"/>
      <p:bldP spid="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4" name="橢圓 3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3"/>
              <a:endCxn id="4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10" idx="3"/>
              <a:endCxn id="5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0" idx="3"/>
              <a:endCxn id="6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0" idx="3"/>
              <a:endCxn id="7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8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9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8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27" idx="2"/>
              <a:endCxn id="4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7" idx="3"/>
              <a:endCxn id="5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7" idx="3"/>
              <a:endCxn id="6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7" idx="3"/>
              <a:endCxn id="7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/>
            <p:cNvCxnSpPr>
              <a:stCxn id="57" idx="3"/>
              <a:endCxn id="7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56" idx="3"/>
              <a:endCxn id="7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57" idx="3"/>
              <a:endCxn id="6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57" idx="3"/>
              <a:endCxn id="5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57" idx="3"/>
              <a:endCxn id="4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56" idx="3"/>
              <a:endCxn id="5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6" idx="3"/>
              <a:endCxn id="4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單箭頭接點 120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5" idx="6"/>
            <a:endCxn id="34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Testing: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85378" y="4278037"/>
            <a:ext cx="3369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No dropout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290209" y="4846911"/>
            <a:ext cx="5129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0000FF"/>
                </a:solidFill>
              </a:rPr>
              <a:t>If the dropout rate at training is p%, all the weights times 1-p%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Assume that the dropout rate is 50%. </a:t>
                </a:r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     If a weight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by training, set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for testing.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8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1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3" grpId="0"/>
      <p:bldP spid="7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5" name="橢圓 4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3"/>
              <a:endCxn id="5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1" idx="3"/>
              <a:endCxn id="6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1" idx="3"/>
              <a:endCxn id="7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11" idx="3"/>
              <a:endCxn id="8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10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0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0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0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8" idx="2"/>
              <a:endCxn id="5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8" idx="3"/>
              <a:endCxn id="6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8" idx="3"/>
              <a:endCxn id="7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3"/>
              <a:endCxn id="8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>
              <a:stCxn id="34" idx="3"/>
              <a:endCxn id="8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33" idx="3"/>
              <a:endCxn id="8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4" idx="3"/>
              <a:endCxn id="7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34" idx="3"/>
              <a:endCxn id="6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34" idx="3"/>
              <a:endCxn id="5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33" idx="3"/>
              <a:endCxn id="6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3" idx="3"/>
              <a:endCxn id="5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線單箭頭接點 5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6"/>
            <a:endCxn id="29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10343" y="4199046"/>
            <a:ext cx="73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teams up, if everyone expect the partner will do the work, nothing will be done finally.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1010343" y="5054083"/>
            <a:ext cx="7059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However, if you know your partner will dropout, you will do better.</a:t>
            </a:r>
          </a:p>
        </p:txBody>
      </p:sp>
      <p:sp>
        <p:nvSpPr>
          <p:cNvPr id="66" name="雲朵形圖說文字 65"/>
          <p:cNvSpPr/>
          <p:nvPr/>
        </p:nvSpPr>
        <p:spPr>
          <a:xfrm>
            <a:off x="5084933" y="1307531"/>
            <a:ext cx="3226310" cy="1491167"/>
          </a:xfrm>
          <a:prstGeom prst="cloudCallout">
            <a:avLst>
              <a:gd name="adj1" fmla="val -80009"/>
              <a:gd name="adj2" fmla="val 299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My teammate will not work hard on project. I need to work hard.</a:t>
            </a:r>
          </a:p>
        </p:txBody>
      </p:sp>
      <p:grpSp>
        <p:nvGrpSpPr>
          <p:cNvPr id="82" name="群組 81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86" name="直線接點 85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89" name="直線接點 8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92" name="直線接點 9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98" name="直線接點 9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字方塊 99"/>
          <p:cNvSpPr txBox="1"/>
          <p:nvPr/>
        </p:nvSpPr>
        <p:spPr>
          <a:xfrm>
            <a:off x="1027238" y="5892791"/>
            <a:ext cx="733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testing, no one dropout actually, so obtaining good results eventually.</a:t>
            </a:r>
          </a:p>
        </p:txBody>
      </p:sp>
    </p:spTree>
    <p:extLst>
      <p:ext uri="{BB962C8B-B14F-4D97-AF65-F5344CB8AC3E}">
        <p14:creationId xmlns:p14="http://schemas.microsoft.com/office/powerpoint/2010/main" val="3353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6" grpId="0" animBg="1"/>
      <p:bldP spid="1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the weights should multiply (1-p)% (dropout rate) when testing?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4552" y="2636369"/>
            <a:ext cx="2689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Training of Dropout</a:t>
            </a:r>
            <a:endParaRPr lang="en-US" altLang="zh-TW" sz="2400" dirty="0"/>
          </a:p>
        </p:txBody>
      </p:sp>
      <p:sp>
        <p:nvSpPr>
          <p:cNvPr id="5" name="矩形 4"/>
          <p:cNvSpPr/>
          <p:nvPr/>
        </p:nvSpPr>
        <p:spPr>
          <a:xfrm>
            <a:off x="4557486" y="2617200"/>
            <a:ext cx="25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Testing of Dropout</a:t>
            </a:r>
            <a:endParaRPr lang="en-US" altLang="zh-TW" sz="2400" dirty="0"/>
          </a:p>
        </p:txBody>
      </p:sp>
      <p:sp>
        <p:nvSpPr>
          <p:cNvPr id="6" name="橢圓 5"/>
          <p:cNvSpPr/>
          <p:nvPr/>
        </p:nvSpPr>
        <p:spPr>
          <a:xfrm>
            <a:off x="3183636" y="4715913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328616" y="365880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328616" y="4443730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332203" y="522586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328616" y="6056849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6676216" y="476332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4821196" y="370621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4821196" y="449114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4824783" y="527327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4821196" y="610426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stCxn id="7" idx="6"/>
            <a:endCxn id="6" idx="2"/>
          </p:cNvCxnSpPr>
          <p:nvPr/>
        </p:nvCxnSpPr>
        <p:spPr>
          <a:xfrm>
            <a:off x="1838570" y="3908493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6"/>
            <a:endCxn id="6" idx="2"/>
          </p:cNvCxnSpPr>
          <p:nvPr/>
        </p:nvCxnSpPr>
        <p:spPr>
          <a:xfrm>
            <a:off x="1838570" y="4693416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6"/>
            <a:endCxn id="6" idx="2"/>
          </p:cNvCxnSpPr>
          <p:nvPr/>
        </p:nvCxnSpPr>
        <p:spPr>
          <a:xfrm flipV="1">
            <a:off x="1842157" y="4965599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6" idx="2"/>
          </p:cNvCxnSpPr>
          <p:nvPr/>
        </p:nvCxnSpPr>
        <p:spPr>
          <a:xfrm flipV="1">
            <a:off x="1842157" y="4965599"/>
            <a:ext cx="1341479" cy="13165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334737" y="3961195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334737" y="4746118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338324" y="5018301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338324" y="5018301"/>
            <a:ext cx="1341479" cy="131129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571" r="-428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111" r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/>
          <p:cNvGrpSpPr/>
          <p:nvPr/>
        </p:nvGrpSpPr>
        <p:grpSpPr>
          <a:xfrm>
            <a:off x="1372335" y="4480280"/>
            <a:ext cx="365326" cy="359725"/>
            <a:chOff x="-1866900" y="1906630"/>
            <a:chExt cx="365326" cy="367349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1400930" y="6169344"/>
            <a:ext cx="365326" cy="359725"/>
            <a:chOff x="-1866900" y="1906630"/>
            <a:chExt cx="365326" cy="367349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1880908" y="4575851"/>
            <a:ext cx="265418" cy="261349"/>
            <a:chOff x="-1866900" y="1906630"/>
            <a:chExt cx="365326" cy="367349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1953079" y="5909368"/>
            <a:ext cx="265418" cy="261349"/>
            <a:chOff x="-1866900" y="1906630"/>
            <a:chExt cx="365326" cy="367349"/>
          </a:xfrm>
        </p:grpSpPr>
        <p:cxnSp>
          <p:nvCxnSpPr>
            <p:cNvPr id="73" name="直線接點 7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字方塊 74"/>
          <p:cNvSpPr txBox="1"/>
          <p:nvPr/>
        </p:nvSpPr>
        <p:spPr>
          <a:xfrm>
            <a:off x="689067" y="3083049"/>
            <a:ext cx="38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Assume dropout rate is 50%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4620486" y="3039464"/>
            <a:ext cx="162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No dropout</a:t>
            </a:r>
            <a:endParaRPr lang="zh-TW" altLang="en-US" sz="2400" dirty="0"/>
          </a:p>
        </p:txBody>
      </p:sp>
      <p:grpSp>
        <p:nvGrpSpPr>
          <p:cNvPr id="92" name="群組 91"/>
          <p:cNvGrpSpPr/>
          <p:nvPr/>
        </p:nvGrpSpPr>
        <p:grpSpPr>
          <a:xfrm>
            <a:off x="6201845" y="3449355"/>
            <a:ext cx="2900409" cy="870244"/>
            <a:chOff x="6201845" y="3487455"/>
            <a:chExt cx="2900409" cy="870244"/>
          </a:xfrm>
        </p:grpSpPr>
        <p:sp>
          <p:nvSpPr>
            <p:cNvPr id="87" name="矩形 86"/>
            <p:cNvSpPr/>
            <p:nvPr/>
          </p:nvSpPr>
          <p:spPr>
            <a:xfrm>
              <a:off x="6201845" y="3487455"/>
              <a:ext cx="29004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from training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向右箭號 89"/>
            <p:cNvSpPr/>
            <p:nvPr/>
          </p:nvSpPr>
          <p:spPr>
            <a:xfrm>
              <a:off x="6575506" y="3949120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5942302" y="5706513"/>
            <a:ext cx="2990178" cy="913826"/>
            <a:chOff x="5942302" y="5744613"/>
            <a:chExt cx="2990178" cy="9138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942302" y="5744613"/>
              <a:ext cx="29901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multiply 1-p%</a:t>
              </a:r>
              <a:endParaRPr lang="zh-TW" altLang="en-US" sz="2400" dirty="0"/>
            </a:p>
          </p:txBody>
        </p:sp>
        <p:sp>
          <p:nvSpPr>
            <p:cNvPr id="91" name="向右箭號 90"/>
            <p:cNvSpPr/>
            <p:nvPr/>
          </p:nvSpPr>
          <p:spPr>
            <a:xfrm>
              <a:off x="6648268" y="6231691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5" name="直線接點 94"/>
          <p:cNvCxnSpPr/>
          <p:nvPr/>
        </p:nvCxnSpPr>
        <p:spPr>
          <a:xfrm>
            <a:off x="4423021" y="2636369"/>
            <a:ext cx="0" cy="422163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0" grpId="0"/>
      <p:bldP spid="41" grpId="0"/>
      <p:bldP spid="42" grpId="0"/>
      <p:bldP spid="43" grpId="0"/>
      <p:bldP spid="44" grpId="0"/>
      <p:bldP spid="54" grpId="0"/>
      <p:bldP spid="55" grpId="0"/>
      <p:bldP spid="56" grpId="0"/>
      <p:bldP spid="57" grpId="0"/>
      <p:bldP spid="58" grpId="0"/>
      <p:bldP spid="75" grpId="0"/>
      <p:bldP spid="79" grpId="0" animBg="1"/>
      <p:bldP spid="84" grpId="0" animBg="1"/>
      <p:bldP spid="85" grpId="0" animBg="1"/>
      <p:bldP spid="86" grpId="0" animBg="1"/>
      <p:bldP spid="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4" name="矩形 3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53" name="矩形 252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54" name="矩形 253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5" name="矩形 254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10532" y="5105203"/>
            <a:ext cx="698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 a bunch of networks with different structures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3920999" y="1306055"/>
            <a:ext cx="1654731" cy="1047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 Set</a:t>
            </a:r>
            <a:endParaRPr lang="zh-TW" altLang="en-US" sz="2400" dirty="0"/>
          </a:p>
        </p:txBody>
      </p:sp>
      <p:sp>
        <p:nvSpPr>
          <p:cNvPr id="256" name="橢圓 255"/>
          <p:cNvSpPr/>
          <p:nvPr/>
        </p:nvSpPr>
        <p:spPr>
          <a:xfrm>
            <a:off x="1320788" y="2632509"/>
            <a:ext cx="126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</a:t>
            </a:r>
            <a:r>
              <a:rPr lang="zh-TW" altLang="en-US" sz="2400" dirty="0"/>
              <a:t> </a:t>
            </a:r>
            <a:r>
              <a:rPr lang="en-US" altLang="zh-TW" sz="2400" dirty="0"/>
              <a:t>1</a:t>
            </a:r>
          </a:p>
        </p:txBody>
      </p:sp>
      <p:sp>
        <p:nvSpPr>
          <p:cNvPr id="257" name="橢圓 256"/>
          <p:cNvSpPr/>
          <p:nvPr/>
        </p:nvSpPr>
        <p:spPr>
          <a:xfrm>
            <a:off x="3102837" y="2632509"/>
            <a:ext cx="126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2</a:t>
            </a:r>
            <a:endParaRPr lang="zh-TW" altLang="en-US" sz="2400" dirty="0"/>
          </a:p>
        </p:txBody>
      </p:sp>
      <p:sp>
        <p:nvSpPr>
          <p:cNvPr id="258" name="橢圓 257"/>
          <p:cNvSpPr/>
          <p:nvPr/>
        </p:nvSpPr>
        <p:spPr>
          <a:xfrm>
            <a:off x="4945730" y="2642651"/>
            <a:ext cx="126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3</a:t>
            </a:r>
            <a:endParaRPr lang="zh-TW" altLang="en-US" sz="2400" dirty="0"/>
          </a:p>
        </p:txBody>
      </p:sp>
      <p:sp>
        <p:nvSpPr>
          <p:cNvPr id="259" name="橢圓 258"/>
          <p:cNvSpPr/>
          <p:nvPr/>
        </p:nvSpPr>
        <p:spPr>
          <a:xfrm>
            <a:off x="6784054" y="2642651"/>
            <a:ext cx="126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4</a:t>
            </a:r>
            <a:endParaRPr lang="zh-TW" altLang="en-US" sz="2400" dirty="0"/>
          </a:p>
        </p:txBody>
      </p:sp>
      <p:cxnSp>
        <p:nvCxnSpPr>
          <p:cNvPr id="260" name="直線單箭頭接點 259"/>
          <p:cNvCxnSpPr/>
          <p:nvPr/>
        </p:nvCxnSpPr>
        <p:spPr>
          <a:xfrm flipH="1">
            <a:off x="2305051" y="1964424"/>
            <a:ext cx="1695959" cy="678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/>
          <p:nvPr/>
        </p:nvCxnSpPr>
        <p:spPr>
          <a:xfrm flipH="1">
            <a:off x="3802783" y="2283568"/>
            <a:ext cx="478720" cy="429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/>
          <p:nvPr/>
        </p:nvCxnSpPr>
        <p:spPr>
          <a:xfrm>
            <a:off x="5253355" y="2257029"/>
            <a:ext cx="166076" cy="472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/>
          <p:nvPr/>
        </p:nvCxnSpPr>
        <p:spPr>
          <a:xfrm>
            <a:off x="5497783" y="1964424"/>
            <a:ext cx="1532676" cy="728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/>
          <p:nvPr/>
        </p:nvCxnSpPr>
        <p:spPr>
          <a:xfrm flipH="1">
            <a:off x="7414054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/>
          <p:nvPr/>
        </p:nvCxnSpPr>
        <p:spPr>
          <a:xfrm flipH="1">
            <a:off x="3732838" y="3272294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/>
          <p:nvPr/>
        </p:nvCxnSpPr>
        <p:spPr>
          <a:xfrm flipH="1">
            <a:off x="5588176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/>
          <p:nvPr/>
        </p:nvCxnSpPr>
        <p:spPr>
          <a:xfrm flipH="1">
            <a:off x="1950788" y="3242856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253" grpId="0" animBg="1"/>
      <p:bldP spid="254" grpId="0" animBg="1"/>
      <p:bldP spid="255" grpId="0" animBg="1"/>
      <p:bldP spid="5" grpId="0"/>
      <p:bldP spid="10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1094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553027" y="239576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 x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397567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48478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09938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4</a:t>
            </a:r>
            <a:endParaRPr lang="zh-TW" altLang="en-US" sz="28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359467" y="617205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average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171837" y="2953827"/>
            <a:ext cx="1943507" cy="797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3685768" y="2991941"/>
            <a:ext cx="727913" cy="873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29" idx="0"/>
          </p:cNvCxnSpPr>
          <p:nvPr/>
        </p:nvCxnSpPr>
        <p:spPr>
          <a:xfrm>
            <a:off x="4899455" y="3033254"/>
            <a:ext cx="676275" cy="7314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30" idx="0"/>
          </p:cNvCxnSpPr>
          <p:nvPr/>
        </p:nvCxnSpPr>
        <p:spPr>
          <a:xfrm>
            <a:off x="5210378" y="2953827"/>
            <a:ext cx="2203676" cy="829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7395004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3713788" y="4918389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5569126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1931738" y="4888951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988887" y="5755162"/>
            <a:ext cx="1855690" cy="678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2" idx="2"/>
          </p:cNvCxnSpPr>
          <p:nvPr/>
        </p:nvCxnSpPr>
        <p:spPr>
          <a:xfrm>
            <a:off x="3775506" y="5734826"/>
            <a:ext cx="495348" cy="5536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4" idx="2"/>
          </p:cNvCxnSpPr>
          <p:nvPr/>
        </p:nvCxnSpPr>
        <p:spPr>
          <a:xfrm flipH="1">
            <a:off x="5222381" y="5734826"/>
            <a:ext cx="2254947" cy="698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4823711" y="5696953"/>
            <a:ext cx="658527" cy="591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69" name="矩形 268"/>
          <p:cNvSpPr/>
          <p:nvPr/>
        </p:nvSpPr>
        <p:spPr>
          <a:xfrm>
            <a:off x="6917118" y="1772545"/>
            <a:ext cx="2192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1" u="sng" dirty="0"/>
              <a:t>Training of Dropout</a:t>
            </a:r>
            <a:endParaRPr lang="en-US" altLang="zh-TW" sz="2800" dirty="0"/>
          </a:p>
        </p:txBody>
      </p: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47" name="文字方塊 446"/>
          <p:cNvSpPr txBox="1"/>
          <p:nvPr/>
        </p:nvSpPr>
        <p:spPr>
          <a:xfrm>
            <a:off x="325491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grpSp>
        <p:nvGrpSpPr>
          <p:cNvPr id="452" name="群組 451"/>
          <p:cNvGrpSpPr/>
          <p:nvPr/>
        </p:nvGrpSpPr>
        <p:grpSpPr>
          <a:xfrm rot="5400000">
            <a:off x="4981975" y="3201460"/>
            <a:ext cx="2816562" cy="2026283"/>
            <a:chOff x="5238336" y="4137476"/>
            <a:chExt cx="2816562" cy="2026283"/>
          </a:xfrm>
        </p:grpSpPr>
        <p:sp>
          <p:nvSpPr>
            <p:cNvPr id="396" name="橢圓 395"/>
            <p:cNvSpPr/>
            <p:nvPr/>
          </p:nvSpPr>
          <p:spPr>
            <a:xfrm>
              <a:off x="5988865" y="489653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橢圓 397"/>
            <p:cNvSpPr/>
            <p:nvPr/>
          </p:nvSpPr>
          <p:spPr>
            <a:xfrm>
              <a:off x="7566875" y="51981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9" name="橢圓 398"/>
            <p:cNvSpPr/>
            <p:nvPr/>
          </p:nvSpPr>
          <p:spPr>
            <a:xfrm>
              <a:off x="7566875" y="561098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5238336" y="4945837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1" name="直線單箭頭接點 400"/>
            <p:cNvCxnSpPr>
              <a:stCxn id="400" idx="3"/>
              <a:endCxn id="396" idx="2"/>
            </p:cNvCxnSpPr>
            <p:nvPr/>
          </p:nvCxnSpPr>
          <p:spPr>
            <a:xfrm>
              <a:off x="5369400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單箭頭接點 403"/>
            <p:cNvCxnSpPr>
              <a:stCxn id="400" idx="3"/>
            </p:cNvCxnSpPr>
            <p:nvPr/>
          </p:nvCxnSpPr>
          <p:spPr>
            <a:xfrm>
              <a:off x="5369400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單箭頭接點 405"/>
            <p:cNvCxnSpPr>
              <a:endCxn id="398" idx="2"/>
            </p:cNvCxnSpPr>
            <p:nvPr/>
          </p:nvCxnSpPr>
          <p:spPr>
            <a:xfrm>
              <a:off x="7108244" y="5000376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單箭頭接點 406"/>
            <p:cNvCxnSpPr>
              <a:endCxn id="399" idx="2"/>
            </p:cNvCxnSpPr>
            <p:nvPr/>
          </p:nvCxnSpPr>
          <p:spPr>
            <a:xfrm>
              <a:off x="7108245" y="5022010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單箭頭接點 410"/>
            <p:cNvCxnSpPr>
              <a:endCxn id="398" idx="2"/>
            </p:cNvCxnSpPr>
            <p:nvPr/>
          </p:nvCxnSpPr>
          <p:spPr>
            <a:xfrm flipV="1">
              <a:off x="7108244" y="5323616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單箭頭接點 411"/>
            <p:cNvCxnSpPr>
              <a:endCxn id="399" idx="2"/>
            </p:cNvCxnSpPr>
            <p:nvPr/>
          </p:nvCxnSpPr>
          <p:spPr>
            <a:xfrm flipV="1">
              <a:off x="7108245" y="5736456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單箭頭接點 412"/>
            <p:cNvCxnSpPr>
              <a:stCxn id="417" idx="2"/>
              <a:endCxn id="396" idx="2"/>
            </p:cNvCxnSpPr>
            <p:nvPr/>
          </p:nvCxnSpPr>
          <p:spPr>
            <a:xfrm flipV="1">
              <a:off x="5303868" y="5022010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線單箭頭接點 415"/>
            <p:cNvCxnSpPr>
              <a:stCxn id="417" idx="3"/>
            </p:cNvCxnSpPr>
            <p:nvPr/>
          </p:nvCxnSpPr>
          <p:spPr>
            <a:xfrm>
              <a:off x="5369400" y="5349800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矩形 416"/>
            <p:cNvSpPr/>
            <p:nvPr/>
          </p:nvSpPr>
          <p:spPr>
            <a:xfrm>
              <a:off x="5238336" y="528426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橢圓 417"/>
            <p:cNvSpPr/>
            <p:nvPr/>
          </p:nvSpPr>
          <p:spPr>
            <a:xfrm>
              <a:off x="6857296" y="48794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橢圓 420"/>
            <p:cNvSpPr/>
            <p:nvPr/>
          </p:nvSpPr>
          <p:spPr>
            <a:xfrm>
              <a:off x="6857296" y="591154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5238336" y="5655604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5238336" y="598993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4" name="直線單箭頭接點 423"/>
            <p:cNvCxnSpPr>
              <a:stCxn id="423" idx="3"/>
            </p:cNvCxnSpPr>
            <p:nvPr/>
          </p:nvCxnSpPr>
          <p:spPr>
            <a:xfrm flipV="1">
              <a:off x="5369400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線單箭頭接點 424"/>
            <p:cNvCxnSpPr>
              <a:stCxn id="422" idx="3"/>
            </p:cNvCxnSpPr>
            <p:nvPr/>
          </p:nvCxnSpPr>
          <p:spPr>
            <a:xfrm>
              <a:off x="5369400" y="5721136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單箭頭接點 427"/>
            <p:cNvCxnSpPr>
              <a:stCxn id="423" idx="3"/>
              <a:endCxn id="396" idx="2"/>
            </p:cNvCxnSpPr>
            <p:nvPr/>
          </p:nvCxnSpPr>
          <p:spPr>
            <a:xfrm flipV="1">
              <a:off x="5369400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/>
            <p:cNvCxnSpPr>
              <a:stCxn id="422" idx="3"/>
              <a:endCxn id="396" idx="2"/>
            </p:cNvCxnSpPr>
            <p:nvPr/>
          </p:nvCxnSpPr>
          <p:spPr>
            <a:xfrm flipV="1">
              <a:off x="5369400" y="5022010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單箭頭接點 430"/>
            <p:cNvCxnSpPr/>
            <p:nvPr/>
          </p:nvCxnSpPr>
          <p:spPr>
            <a:xfrm>
              <a:off x="6239814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單箭頭接點 433"/>
            <p:cNvCxnSpPr/>
            <p:nvPr/>
          </p:nvCxnSpPr>
          <p:spPr>
            <a:xfrm>
              <a:off x="6239814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單箭頭接點 437"/>
            <p:cNvCxnSpPr/>
            <p:nvPr/>
          </p:nvCxnSpPr>
          <p:spPr>
            <a:xfrm flipV="1">
              <a:off x="6239814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 flipV="1">
              <a:off x="6239814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單箭頭接點 444"/>
            <p:cNvCxnSpPr/>
            <p:nvPr/>
          </p:nvCxnSpPr>
          <p:spPr>
            <a:xfrm>
              <a:off x="7825583" y="53298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7825583" y="5743598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橢圓 390"/>
            <p:cNvSpPr/>
            <p:nvPr/>
          </p:nvSpPr>
          <p:spPr>
            <a:xfrm>
              <a:off x="5984094" y="591281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9" name="文字方塊 448"/>
            <p:cNvSpPr txBox="1"/>
            <p:nvPr/>
          </p:nvSpPr>
          <p:spPr>
            <a:xfrm>
              <a:off x="6063855" y="4137476"/>
              <a:ext cx="96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453" name="文字方塊 452"/>
          <p:cNvSpPr txBox="1"/>
          <p:nvPr/>
        </p:nvSpPr>
        <p:spPr>
          <a:xfrm>
            <a:off x="1113457" y="5741959"/>
            <a:ext cx="735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Using one mini-batch to train one network</a:t>
            </a:r>
            <a:endParaRPr lang="zh-TW" altLang="en-US" sz="2800" dirty="0"/>
          </a:p>
        </p:txBody>
      </p:sp>
      <p:sp>
        <p:nvSpPr>
          <p:cNvPr id="454" name="文字方塊 453"/>
          <p:cNvSpPr txBox="1"/>
          <p:nvPr/>
        </p:nvSpPr>
        <p:spPr>
          <a:xfrm>
            <a:off x="1088193" y="6205586"/>
            <a:ext cx="701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Some parameters in the network are shared</a:t>
            </a:r>
            <a:endParaRPr lang="zh-TW" altLang="en-US" sz="2800" dirty="0"/>
          </a:p>
        </p:txBody>
      </p:sp>
      <p:sp>
        <p:nvSpPr>
          <p:cNvPr id="455" name="文字方塊 454"/>
          <p:cNvSpPr txBox="1"/>
          <p:nvPr/>
        </p:nvSpPr>
        <p:spPr>
          <a:xfrm>
            <a:off x="1982924" y="1847804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456" name="文字方塊 455"/>
          <p:cNvSpPr txBox="1"/>
          <p:nvPr/>
        </p:nvSpPr>
        <p:spPr>
          <a:xfrm>
            <a:off x="3634658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457" name="文字方塊 456"/>
          <p:cNvSpPr txBox="1"/>
          <p:nvPr/>
        </p:nvSpPr>
        <p:spPr>
          <a:xfrm>
            <a:off x="5283616" y="1834101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515" name="文字方塊 514"/>
          <p:cNvSpPr txBox="1"/>
          <p:nvPr/>
        </p:nvSpPr>
        <p:spPr>
          <a:xfrm>
            <a:off x="7134165" y="297986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neurons</a:t>
            </a:r>
            <a:endParaRPr lang="zh-TW" altLang="en-US" sz="2800" dirty="0"/>
          </a:p>
        </p:txBody>
      </p:sp>
      <p:sp>
        <p:nvSpPr>
          <p:cNvPr id="516" name="文字方塊 515"/>
          <p:cNvSpPr txBox="1"/>
          <p:nvPr/>
        </p:nvSpPr>
        <p:spPr>
          <a:xfrm>
            <a:off x="7134165" y="439022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baseline="30000" dirty="0"/>
              <a:t>M </a:t>
            </a:r>
            <a:r>
              <a:rPr lang="en-US" altLang="zh-TW" sz="2800" dirty="0"/>
              <a:t>possible networks</a:t>
            </a:r>
            <a:endParaRPr lang="zh-TW" altLang="en-US" sz="2800" baseline="30000" dirty="0"/>
          </a:p>
        </p:txBody>
      </p:sp>
      <p:sp>
        <p:nvSpPr>
          <p:cNvPr id="517" name="向下箭號 516"/>
          <p:cNvSpPr/>
          <p:nvPr/>
        </p:nvSpPr>
        <p:spPr>
          <a:xfrm>
            <a:off x="7784576" y="3503083"/>
            <a:ext cx="501874" cy="8871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447" grpId="0" animBg="1"/>
      <p:bldP spid="453" grpId="0"/>
      <p:bldP spid="454" grpId="0"/>
      <p:bldP spid="455" grpId="0" animBg="1"/>
      <p:bldP spid="456" grpId="0" animBg="1"/>
      <p:bldP spid="457" grpId="0" animBg="1"/>
      <p:bldP spid="515" grpId="0"/>
      <p:bldP spid="516" grpId="0"/>
      <p:bldP spid="5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562189" y="2515915"/>
            <a:ext cx="3330744" cy="3248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6" name="文字方塊 455"/>
          <p:cNvSpPr txBox="1"/>
          <p:nvPr/>
        </p:nvSpPr>
        <p:spPr>
          <a:xfrm>
            <a:off x="3550762" y="1801949"/>
            <a:ext cx="204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 data x</a:t>
            </a:r>
            <a:endParaRPr lang="zh-TW" altLang="en-US" sz="2400" baseline="-25000" dirty="0"/>
          </a:p>
        </p:txBody>
      </p:sp>
      <p:sp>
        <p:nvSpPr>
          <p:cNvPr id="139" name="矩形 138"/>
          <p:cNvSpPr/>
          <p:nvPr/>
        </p:nvSpPr>
        <p:spPr>
          <a:xfrm>
            <a:off x="294842" y="1589029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sp>
        <p:nvSpPr>
          <p:cNvPr id="140" name="文字方塊 139"/>
          <p:cNvSpPr txBox="1"/>
          <p:nvPr/>
        </p:nvSpPr>
        <p:spPr>
          <a:xfrm rot="5400000">
            <a:off x="4753630" y="3944577"/>
            <a:ext cx="96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1543010" y="6234302"/>
            <a:ext cx="246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  <p:cxnSp>
        <p:nvCxnSpPr>
          <p:cNvPr id="142" name="直線單箭頭接點 141"/>
          <p:cNvCxnSpPr/>
          <p:nvPr/>
        </p:nvCxnSpPr>
        <p:spPr>
          <a:xfrm flipH="1">
            <a:off x="1261193" y="2265579"/>
            <a:ext cx="2475008" cy="4663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flipH="1">
            <a:off x="2864225" y="2289348"/>
            <a:ext cx="871977" cy="4265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3710789" y="2289348"/>
            <a:ext cx="567922" cy="4531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/>
          <p:cNvSpPr txBox="1"/>
          <p:nvPr/>
        </p:nvSpPr>
        <p:spPr>
          <a:xfrm>
            <a:off x="692250" y="5488889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598515" y="5533856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968737" y="5516071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1212747" y="5995521"/>
            <a:ext cx="910217" cy="3779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52" idx="2"/>
          </p:cNvCxnSpPr>
          <p:nvPr/>
        </p:nvCxnSpPr>
        <p:spPr>
          <a:xfrm flipH="1">
            <a:off x="2920178" y="5995521"/>
            <a:ext cx="56276" cy="3530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flipH="1">
            <a:off x="3417942" y="5976372"/>
            <a:ext cx="833815" cy="3971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群組 163"/>
          <p:cNvGrpSpPr/>
          <p:nvPr/>
        </p:nvGrpSpPr>
        <p:grpSpPr>
          <a:xfrm rot="5400000">
            <a:off x="4923459" y="3546428"/>
            <a:ext cx="2893086" cy="1335452"/>
            <a:chOff x="7997554" y="1461721"/>
            <a:chExt cx="5723548" cy="2641997"/>
          </a:xfrm>
        </p:grpSpPr>
        <p:grpSp>
          <p:nvGrpSpPr>
            <p:cNvPr id="165" name="群組 164"/>
            <p:cNvGrpSpPr/>
            <p:nvPr/>
          </p:nvGrpSpPr>
          <p:grpSpPr>
            <a:xfrm>
              <a:off x="7997554" y="1461721"/>
              <a:ext cx="5723548" cy="2641997"/>
              <a:chOff x="1904899" y="2535995"/>
              <a:chExt cx="5723548" cy="2641997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3430053" y="2570711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橢圓 169"/>
              <p:cNvSpPr/>
              <p:nvPr/>
            </p:nvSpPr>
            <p:spPr>
              <a:xfrm>
                <a:off x="3430053" y="3271530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3430053" y="396978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3430053" y="466803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6636734" y="318360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6636734" y="4022539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904899" y="2670896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6" name="直線單箭頭接點 175"/>
              <p:cNvCxnSpPr>
                <a:stCxn id="175" idx="3"/>
                <a:endCxn id="169" idx="2"/>
              </p:cNvCxnSpPr>
              <p:nvPr/>
            </p:nvCxnSpPr>
            <p:spPr>
              <a:xfrm>
                <a:off x="2171234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>
                <a:stCxn id="175" idx="3"/>
                <a:endCxn id="170" idx="2"/>
              </p:cNvCxnSpPr>
              <p:nvPr/>
            </p:nvCxnSpPr>
            <p:spPr>
              <a:xfrm>
                <a:off x="2171234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>
                <a:stCxn id="175" idx="3"/>
                <a:endCxn id="171" idx="2"/>
              </p:cNvCxnSpPr>
              <p:nvPr/>
            </p:nvCxnSpPr>
            <p:spPr>
              <a:xfrm>
                <a:off x="2171234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單箭頭接點 178"/>
              <p:cNvCxnSpPr>
                <a:stCxn id="175" idx="3"/>
                <a:endCxn id="172" idx="2"/>
              </p:cNvCxnSpPr>
              <p:nvPr/>
            </p:nvCxnSpPr>
            <p:spPr>
              <a:xfrm>
                <a:off x="2171234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單箭頭接點 179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1064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單箭頭接點 180"/>
              <p:cNvCxnSpPr>
                <a:endCxn id="173" idx="2"/>
              </p:cNvCxnSpPr>
              <p:nvPr/>
            </p:nvCxnSpPr>
            <p:spPr>
              <a:xfrm>
                <a:off x="5704748" y="2781725"/>
                <a:ext cx="931986" cy="6568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>
                <a:endCxn id="174" idx="2"/>
              </p:cNvCxnSpPr>
              <p:nvPr/>
            </p:nvCxnSpPr>
            <p:spPr>
              <a:xfrm>
                <a:off x="5704749" y="2825688"/>
                <a:ext cx="931985" cy="14518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>
                <a:endCxn id="174" idx="2"/>
              </p:cNvCxnSpPr>
              <p:nvPr/>
            </p:nvCxnSpPr>
            <p:spPr>
              <a:xfrm>
                <a:off x="5704748" y="3580539"/>
                <a:ext cx="931986" cy="6969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單箭頭接點 183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78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單箭頭接點 184"/>
              <p:cNvCxnSpPr>
                <a:endCxn id="174" idx="2"/>
              </p:cNvCxnSpPr>
              <p:nvPr/>
            </p:nvCxnSpPr>
            <p:spPr>
              <a:xfrm>
                <a:off x="5704749" y="4224761"/>
                <a:ext cx="931985" cy="527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單箭頭接點 185"/>
              <p:cNvCxnSpPr>
                <a:endCxn id="173" idx="2"/>
              </p:cNvCxnSpPr>
              <p:nvPr/>
            </p:nvCxnSpPr>
            <p:spPr>
              <a:xfrm flipV="1">
                <a:off x="5704748" y="3438582"/>
                <a:ext cx="931986" cy="14567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>
                <a:endCxn id="174" idx="2"/>
              </p:cNvCxnSpPr>
              <p:nvPr/>
            </p:nvCxnSpPr>
            <p:spPr>
              <a:xfrm flipV="1">
                <a:off x="5704749" y="4277516"/>
                <a:ext cx="931985" cy="6454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>
                <a:stCxn id="192" idx="2"/>
                <a:endCxn id="169" idx="2"/>
              </p:cNvCxnSpPr>
              <p:nvPr/>
            </p:nvCxnSpPr>
            <p:spPr>
              <a:xfrm flipV="1">
                <a:off x="2038067" y="2825688"/>
                <a:ext cx="1391986" cy="7992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單箭頭接點 188"/>
              <p:cNvCxnSpPr>
                <a:stCxn id="192" idx="3"/>
                <a:endCxn id="170" idx="2"/>
              </p:cNvCxnSpPr>
              <p:nvPr/>
            </p:nvCxnSpPr>
            <p:spPr>
              <a:xfrm>
                <a:off x="2171234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單箭頭接點 189"/>
              <p:cNvCxnSpPr>
                <a:stCxn id="192" idx="3"/>
                <a:endCxn id="171" idx="2"/>
              </p:cNvCxnSpPr>
              <p:nvPr/>
            </p:nvCxnSpPr>
            <p:spPr>
              <a:xfrm>
                <a:off x="2171234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單箭頭接點 190"/>
              <p:cNvCxnSpPr>
                <a:stCxn id="192" idx="3"/>
                <a:endCxn id="172" idx="2"/>
              </p:cNvCxnSpPr>
              <p:nvPr/>
            </p:nvCxnSpPr>
            <p:spPr>
              <a:xfrm>
                <a:off x="2171234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>
              <a:xfrm>
                <a:off x="1904899" y="3358623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橢圓 192"/>
              <p:cNvSpPr/>
              <p:nvPr/>
            </p:nvSpPr>
            <p:spPr>
              <a:xfrm>
                <a:off x="5194794" y="253599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橢圓 193"/>
              <p:cNvSpPr/>
              <p:nvPr/>
            </p:nvSpPr>
            <p:spPr>
              <a:xfrm>
                <a:off x="5194794" y="323681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5" name="橢圓 194"/>
              <p:cNvSpPr/>
              <p:nvPr/>
            </p:nvSpPr>
            <p:spPr>
              <a:xfrm>
                <a:off x="5194794" y="393506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6" name="橢圓 195"/>
              <p:cNvSpPr/>
              <p:nvPr/>
            </p:nvSpPr>
            <p:spPr>
              <a:xfrm>
                <a:off x="5194794" y="4633322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1904899" y="4113217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904899" y="4792619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單箭頭接點 198"/>
              <p:cNvCxnSpPr>
                <a:stCxn id="198" idx="3"/>
                <a:endCxn id="172" idx="2"/>
              </p:cNvCxnSpPr>
              <p:nvPr/>
            </p:nvCxnSpPr>
            <p:spPr>
              <a:xfrm flipV="1">
                <a:off x="2171234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單箭頭接點 199"/>
              <p:cNvCxnSpPr>
                <a:stCxn id="197" idx="3"/>
                <a:endCxn id="172" idx="2"/>
              </p:cNvCxnSpPr>
              <p:nvPr/>
            </p:nvCxnSpPr>
            <p:spPr>
              <a:xfrm>
                <a:off x="2171234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單箭頭接點 200"/>
              <p:cNvCxnSpPr>
                <a:stCxn id="198" idx="3"/>
                <a:endCxn id="171" idx="2"/>
              </p:cNvCxnSpPr>
              <p:nvPr/>
            </p:nvCxnSpPr>
            <p:spPr>
              <a:xfrm flipV="1">
                <a:off x="2171234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單箭頭接點 201"/>
              <p:cNvCxnSpPr>
                <a:stCxn id="198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單箭頭接點 202"/>
              <p:cNvCxnSpPr>
                <a:stCxn id="198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單箭頭接點 203"/>
              <p:cNvCxnSpPr>
                <a:stCxn id="197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單箭頭接點 204"/>
              <p:cNvCxnSpPr>
                <a:stCxn id="197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單箭頭接點 205"/>
              <p:cNvCxnSpPr/>
              <p:nvPr/>
            </p:nvCxnSpPr>
            <p:spPr>
              <a:xfrm>
                <a:off x="3940007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單箭頭接點 206"/>
              <p:cNvCxnSpPr/>
              <p:nvPr/>
            </p:nvCxnSpPr>
            <p:spPr>
              <a:xfrm>
                <a:off x="3940007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單箭頭接點 207"/>
              <p:cNvCxnSpPr/>
              <p:nvPr/>
            </p:nvCxnSpPr>
            <p:spPr>
              <a:xfrm>
                <a:off x="3940007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單箭頭接點 208"/>
              <p:cNvCxnSpPr/>
              <p:nvPr/>
            </p:nvCxnSpPr>
            <p:spPr>
              <a:xfrm>
                <a:off x="3940007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單箭頭接點 209"/>
              <p:cNvCxnSpPr/>
              <p:nvPr/>
            </p:nvCxnSpPr>
            <p:spPr>
              <a:xfrm>
                <a:off x="3940007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單箭頭接點 210"/>
              <p:cNvCxnSpPr/>
              <p:nvPr/>
            </p:nvCxnSpPr>
            <p:spPr>
              <a:xfrm>
                <a:off x="3940007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單箭頭接點 211"/>
              <p:cNvCxnSpPr/>
              <p:nvPr/>
            </p:nvCxnSpPr>
            <p:spPr>
              <a:xfrm>
                <a:off x="3940007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單箭頭接點 212"/>
              <p:cNvCxnSpPr/>
              <p:nvPr/>
            </p:nvCxnSpPr>
            <p:spPr>
              <a:xfrm flipV="1">
                <a:off x="3940007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單箭頭接點 213"/>
              <p:cNvCxnSpPr/>
              <p:nvPr/>
            </p:nvCxnSpPr>
            <p:spPr>
              <a:xfrm>
                <a:off x="3940007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單箭頭接點 214"/>
              <p:cNvCxnSpPr/>
              <p:nvPr/>
            </p:nvCxnSpPr>
            <p:spPr>
              <a:xfrm flipV="1">
                <a:off x="3940007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單箭頭接點 215"/>
              <p:cNvCxnSpPr/>
              <p:nvPr/>
            </p:nvCxnSpPr>
            <p:spPr>
              <a:xfrm flipV="1">
                <a:off x="3940007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單箭頭接點 216"/>
              <p:cNvCxnSpPr/>
              <p:nvPr/>
            </p:nvCxnSpPr>
            <p:spPr>
              <a:xfrm flipV="1">
                <a:off x="3940007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單箭頭接點 217"/>
              <p:cNvCxnSpPr/>
              <p:nvPr/>
            </p:nvCxnSpPr>
            <p:spPr>
              <a:xfrm flipV="1">
                <a:off x="3940007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單箭頭接點 218"/>
              <p:cNvCxnSpPr/>
              <p:nvPr/>
            </p:nvCxnSpPr>
            <p:spPr>
              <a:xfrm flipV="1">
                <a:off x="3940007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單箭頭接點 219"/>
              <p:cNvCxnSpPr/>
              <p:nvPr/>
            </p:nvCxnSpPr>
            <p:spPr>
              <a:xfrm>
                <a:off x="7162454" y="3451153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單箭頭接點 220"/>
              <p:cNvCxnSpPr/>
              <p:nvPr/>
            </p:nvCxnSpPr>
            <p:spPr>
              <a:xfrm>
                <a:off x="7162454" y="4292030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線單箭頭接點 165"/>
            <p:cNvCxnSpPr/>
            <p:nvPr/>
          </p:nvCxnSpPr>
          <p:spPr>
            <a:xfrm flipV="1">
              <a:off x="8277073" y="3163187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V="1">
              <a:off x="10067356" y="3149173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>
              <a:stCxn id="170" idx="6"/>
              <a:endCxn id="193" idx="2"/>
            </p:cNvCxnSpPr>
            <p:nvPr/>
          </p:nvCxnSpPr>
          <p:spPr>
            <a:xfrm flipV="1">
              <a:off x="10032662" y="1716698"/>
              <a:ext cx="1254787" cy="735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/>
          <p:cNvSpPr txBox="1"/>
          <p:nvPr/>
        </p:nvSpPr>
        <p:spPr>
          <a:xfrm>
            <a:off x="7362663" y="3343821"/>
            <a:ext cx="1292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multiply 1-p%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13451" y="6161139"/>
            <a:ext cx="93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26" name="文字方塊 225"/>
          <p:cNvSpPr txBox="1"/>
          <p:nvPr/>
        </p:nvSpPr>
        <p:spPr>
          <a:xfrm>
            <a:off x="5988754" y="6168113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baseline="-25000" dirty="0"/>
          </a:p>
        </p:txBody>
      </p:sp>
      <p:cxnSp>
        <p:nvCxnSpPr>
          <p:cNvPr id="229" name="直線單箭頭接點 228"/>
          <p:cNvCxnSpPr/>
          <p:nvPr/>
        </p:nvCxnSpPr>
        <p:spPr>
          <a:xfrm>
            <a:off x="5492560" y="2269719"/>
            <a:ext cx="869756" cy="450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>
            <a:off x="6369354" y="5768954"/>
            <a:ext cx="0" cy="453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777790" y="5953678"/>
            <a:ext cx="86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?????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4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  <p:bldP spid="226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5313" y="197820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grpSp>
        <p:nvGrpSpPr>
          <p:cNvPr id="91" name="群組 90"/>
          <p:cNvGrpSpPr/>
          <p:nvPr/>
        </p:nvGrpSpPr>
        <p:grpSpPr>
          <a:xfrm>
            <a:off x="518307" y="1043723"/>
            <a:ext cx="2219144" cy="2237219"/>
            <a:chOff x="518307" y="1043723"/>
            <a:chExt cx="2219144" cy="2237219"/>
          </a:xfrm>
        </p:grpSpPr>
        <p:sp>
          <p:nvSpPr>
            <p:cNvPr id="23" name="橢圓 22"/>
            <p:cNvSpPr/>
            <p:nvPr/>
          </p:nvSpPr>
          <p:spPr>
            <a:xfrm>
              <a:off x="1297764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1429812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1642506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518307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069794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28" name="直線單箭頭接點 27"/>
            <p:cNvCxnSpPr>
              <a:endCxn id="23" idx="1"/>
            </p:cNvCxnSpPr>
            <p:nvPr/>
          </p:nvCxnSpPr>
          <p:spPr>
            <a:xfrm>
              <a:off x="822832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endCxn id="23" idx="7"/>
            </p:cNvCxnSpPr>
            <p:nvPr/>
          </p:nvCxnSpPr>
          <p:spPr>
            <a:xfrm flipH="1">
              <a:off x="1857680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630834" y="104372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133061" y="1065495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3116120" y="1037652"/>
            <a:ext cx="2219144" cy="2243290"/>
            <a:chOff x="3116120" y="1037652"/>
            <a:chExt cx="2219144" cy="2243290"/>
          </a:xfrm>
        </p:grpSpPr>
        <p:sp>
          <p:nvSpPr>
            <p:cNvPr id="30" name="橢圓 29"/>
            <p:cNvSpPr/>
            <p:nvPr/>
          </p:nvSpPr>
          <p:spPr>
            <a:xfrm>
              <a:off x="3895577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V="1">
              <a:off x="4027625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4240319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116120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667607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35" name="直線單箭頭接點 34"/>
            <p:cNvCxnSpPr>
              <a:endCxn id="30" idx="1"/>
            </p:cNvCxnSpPr>
            <p:nvPr/>
          </p:nvCxnSpPr>
          <p:spPr>
            <a:xfrm>
              <a:off x="3420645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endCxn id="30" idx="7"/>
            </p:cNvCxnSpPr>
            <p:nvPr/>
          </p:nvCxnSpPr>
          <p:spPr>
            <a:xfrm flipH="1">
              <a:off x="4455493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151006" y="1037652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653233" y="105942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3183188" y="1085048"/>
              <a:ext cx="365326" cy="367349"/>
              <a:chOff x="-1866900" y="1906630"/>
              <a:chExt cx="365326" cy="367349"/>
            </a:xfrm>
          </p:grpSpPr>
          <p:cxnSp>
            <p:nvCxnSpPr>
              <p:cNvPr id="52" name="直線接點 51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群組 92"/>
          <p:cNvGrpSpPr/>
          <p:nvPr/>
        </p:nvGrpSpPr>
        <p:grpSpPr>
          <a:xfrm>
            <a:off x="516672" y="3953754"/>
            <a:ext cx="2219144" cy="2125361"/>
            <a:chOff x="516672" y="3953754"/>
            <a:chExt cx="2219144" cy="2125361"/>
          </a:xfrm>
        </p:grpSpPr>
        <p:sp>
          <p:nvSpPr>
            <p:cNvPr id="37" name="橢圓 36"/>
            <p:cNvSpPr/>
            <p:nvPr/>
          </p:nvSpPr>
          <p:spPr>
            <a:xfrm>
              <a:off x="1296129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1428177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>
              <a:off x="1640871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16672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068159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2" name="直線單箭頭接點 41"/>
            <p:cNvCxnSpPr>
              <a:endCxn id="37" idx="1"/>
            </p:cNvCxnSpPr>
            <p:nvPr/>
          </p:nvCxnSpPr>
          <p:spPr>
            <a:xfrm>
              <a:off x="821197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endCxn id="37" idx="7"/>
            </p:cNvCxnSpPr>
            <p:nvPr/>
          </p:nvCxnSpPr>
          <p:spPr>
            <a:xfrm flipH="1">
              <a:off x="1856045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625354" y="395375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127581" y="3975526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2" name="群組 61"/>
            <p:cNvGrpSpPr/>
            <p:nvPr/>
          </p:nvGrpSpPr>
          <p:grpSpPr>
            <a:xfrm>
              <a:off x="2160376" y="4016851"/>
              <a:ext cx="365326" cy="367349"/>
              <a:chOff x="-1866900" y="1906630"/>
              <a:chExt cx="365326" cy="367349"/>
            </a:xfrm>
          </p:grpSpPr>
          <p:cxnSp>
            <p:nvCxnSpPr>
              <p:cNvPr id="63" name="直線接點 62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群組 93"/>
          <p:cNvGrpSpPr/>
          <p:nvPr/>
        </p:nvGrpSpPr>
        <p:grpSpPr>
          <a:xfrm>
            <a:off x="3116120" y="3966571"/>
            <a:ext cx="2219144" cy="2112544"/>
            <a:chOff x="3116120" y="3966571"/>
            <a:chExt cx="2219144" cy="2112544"/>
          </a:xfrm>
        </p:grpSpPr>
        <p:sp>
          <p:nvSpPr>
            <p:cNvPr id="44" name="橢圓 43"/>
            <p:cNvSpPr/>
            <p:nvPr/>
          </p:nvSpPr>
          <p:spPr>
            <a:xfrm>
              <a:off x="3895577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 flipV="1">
              <a:off x="4027625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4240319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3116120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667607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9" name="直線單箭頭接點 48"/>
            <p:cNvCxnSpPr>
              <a:endCxn id="44" idx="1"/>
            </p:cNvCxnSpPr>
            <p:nvPr/>
          </p:nvCxnSpPr>
          <p:spPr>
            <a:xfrm>
              <a:off x="3420645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endCxn id="44" idx="7"/>
            </p:cNvCxnSpPr>
            <p:nvPr/>
          </p:nvCxnSpPr>
          <p:spPr>
            <a:xfrm flipH="1">
              <a:off x="4455493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3249189" y="3966571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751416" y="398834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287458" y="4011452"/>
              <a:ext cx="365326" cy="367349"/>
              <a:chOff x="-1866900" y="1906630"/>
              <a:chExt cx="365326" cy="367349"/>
            </a:xfrm>
          </p:grpSpPr>
          <p:cxnSp>
            <p:nvCxnSpPr>
              <p:cNvPr id="66" name="直線接點 65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>
              <a:off x="4829126" y="4065141"/>
              <a:ext cx="365326" cy="367349"/>
              <a:chOff x="-1866900" y="1906630"/>
              <a:chExt cx="365326" cy="367349"/>
            </a:xfrm>
          </p:grpSpPr>
          <p:cxnSp>
            <p:nvCxnSpPr>
              <p:cNvPr id="69" name="直線接點 68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字方塊 70"/>
          <p:cNvSpPr txBox="1"/>
          <p:nvPr/>
        </p:nvSpPr>
        <p:spPr>
          <a:xfrm>
            <a:off x="516672" y="3231038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086867" y="3233365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99921" y="6043859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116120" y="6083616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z=0</a:t>
            </a:r>
            <a:endParaRPr lang="zh-TW" altLang="en-US" sz="2400" baseline="-25000" dirty="0"/>
          </a:p>
        </p:txBody>
      </p:sp>
      <p:sp>
        <p:nvSpPr>
          <p:cNvPr id="75" name="橢圓 74"/>
          <p:cNvSpPr/>
          <p:nvPr/>
        </p:nvSpPr>
        <p:spPr>
          <a:xfrm>
            <a:off x="6985165" y="4879038"/>
            <a:ext cx="655982" cy="655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7117213" y="5011086"/>
            <a:ext cx="391886" cy="3918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7329907" y="5535020"/>
            <a:ext cx="0" cy="408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288480" y="3700822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7790707" y="3722594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05708" y="4354572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997471" y="4390976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cxnSp>
        <p:nvCxnSpPr>
          <p:cNvPr id="83" name="直線單箭頭接點 82"/>
          <p:cNvCxnSpPr>
            <a:endCxn id="75" idx="1"/>
          </p:cNvCxnSpPr>
          <p:nvPr/>
        </p:nvCxnSpPr>
        <p:spPr>
          <a:xfrm>
            <a:off x="6510233" y="4172594"/>
            <a:ext cx="570998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75" idx="7"/>
          </p:cNvCxnSpPr>
          <p:nvPr/>
        </p:nvCxnSpPr>
        <p:spPr>
          <a:xfrm flipH="1">
            <a:off x="7545081" y="4172594"/>
            <a:ext cx="459544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6125570" y="4234473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70" y="4234473"/>
                <a:ext cx="238848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7905905" y="4276072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05" y="4276072"/>
                <a:ext cx="23884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群組 89"/>
          <p:cNvGrpSpPr/>
          <p:nvPr/>
        </p:nvGrpSpPr>
        <p:grpSpPr>
          <a:xfrm>
            <a:off x="6096841" y="288909"/>
            <a:ext cx="2432630" cy="2873769"/>
            <a:chOff x="6096841" y="288909"/>
            <a:chExt cx="2432630" cy="2873769"/>
          </a:xfrm>
        </p:grpSpPr>
        <p:grpSp>
          <p:nvGrpSpPr>
            <p:cNvPr id="87" name="群組 86"/>
            <p:cNvGrpSpPr/>
            <p:nvPr/>
          </p:nvGrpSpPr>
          <p:grpSpPr>
            <a:xfrm>
              <a:off x="6205708" y="468942"/>
              <a:ext cx="2248397" cy="2605113"/>
              <a:chOff x="6310492" y="287501"/>
              <a:chExt cx="2248397" cy="260511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7089949" y="1465717"/>
                <a:ext cx="655982" cy="6559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 flipV="1">
                <a:off x="7221997" y="1597765"/>
                <a:ext cx="391886" cy="39188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7434691" y="2121699"/>
                <a:ext cx="0" cy="4080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6393264" y="287501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895491" y="309273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6310492" y="94125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7861979" y="957777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6310492" y="2430949"/>
                <a:ext cx="2248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z=w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+w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cxnSp>
            <p:nvCxnSpPr>
              <p:cNvPr id="19" name="直線單箭頭接點 18"/>
              <p:cNvCxnSpPr>
                <a:endCxn id="6" idx="1"/>
              </p:cNvCxnSpPr>
              <p:nvPr/>
            </p:nvCxnSpPr>
            <p:spPr>
              <a:xfrm>
                <a:off x="6615017" y="759273"/>
                <a:ext cx="570998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endCxn id="6" idx="7"/>
              </p:cNvCxnSpPr>
              <p:nvPr/>
            </p:nvCxnSpPr>
            <p:spPr>
              <a:xfrm flipH="1">
                <a:off x="7649865" y="759273"/>
                <a:ext cx="459544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矩形 87"/>
            <p:cNvSpPr/>
            <p:nvPr/>
          </p:nvSpPr>
          <p:spPr>
            <a:xfrm>
              <a:off x="6096841" y="288909"/>
              <a:ext cx="2432630" cy="28737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5899722" y="5787009"/>
                <a:ext cx="274395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22" y="5787009"/>
                <a:ext cx="2743956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 animBg="1"/>
      <p:bldP spid="78" grpId="0" animBg="1"/>
      <p:bldP spid="79" grpId="0" animBg="1"/>
      <p:bldP spid="80" grpId="0"/>
      <p:bldP spid="81" grpId="0"/>
      <p:bldP spid="85" grpId="0"/>
      <p:bldP spid="86" grpId="0"/>
      <p:bldP spid="8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886212" y="1663279"/>
          <a:ext cx="3138132" cy="3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708365" y="1485917"/>
            <a:ext cx="3521122" cy="3738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4833830" y="3676430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800942" y="388305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5400000">
            <a:off x="4833830" y="1415777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800942" y="1567416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71996" y="2479440"/>
            <a:ext cx="19412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Overfitting!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4389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4" grpId="0">
        <p:bldAsOne/>
      </p:bldGraphic>
      <p:bldP spid="15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846383" y="2104812"/>
            <a:ext cx="3957538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Different approaches for different problems.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1211" y="3388784"/>
            <a:ext cx="377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e.g. dropout for good results on testing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9" idx="1"/>
          </p:cNvCxnSpPr>
          <p:nvPr/>
        </p:nvCxnSpPr>
        <p:spPr>
          <a:xfrm flipV="1">
            <a:off x="4811759" y="2292626"/>
            <a:ext cx="1185408" cy="289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" idx="3"/>
            <a:endCxn id="10" idx="1"/>
          </p:cNvCxnSpPr>
          <p:nvPr/>
        </p:nvCxnSpPr>
        <p:spPr>
          <a:xfrm>
            <a:off x="4803921" y="2581866"/>
            <a:ext cx="1202566" cy="18928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95" y="3144381"/>
            <a:ext cx="2044281" cy="304454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br>
              <a:rPr lang="en-US" altLang="zh-TW" dirty="0"/>
            </a:br>
            <a:r>
              <a:rPr lang="en-US" altLang="zh-TW" dirty="0"/>
              <a:t>- Intuitive Reason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37287" y="2882771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Training 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929730" y="1740097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Testing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07149" y="3405991"/>
            <a:ext cx="368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Dropout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77035" y="2261210"/>
            <a:ext cx="419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dropout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87" y="3972004"/>
            <a:ext cx="3517900" cy="221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0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571474"/>
              </p:ext>
            </p:extLst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555524"/>
              </p:ext>
            </p:extLst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1419" y="4329046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1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 to get the power of Deep 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82" y="1464947"/>
            <a:ext cx="7968584" cy="519165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3482" y="5152601"/>
            <a:ext cx="796858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Deeper usually does not imply better.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392485" y="3535845"/>
            <a:ext cx="3754315" cy="6548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Results on Training Data</a:t>
            </a:r>
            <a:endParaRPr lang="zh-TW" altLang="en-US" sz="2800" dirty="0"/>
          </a:p>
        </p:txBody>
      </p:sp>
      <p:cxnSp>
        <p:nvCxnSpPr>
          <p:cNvPr id="6" name="直線單箭頭接點 5"/>
          <p:cNvCxnSpPr>
            <a:stCxn id="4" idx="0"/>
          </p:cNvCxnSpPr>
          <p:nvPr/>
        </p:nvCxnSpPr>
        <p:spPr>
          <a:xfrm flipV="1">
            <a:off x="4269643" y="2790511"/>
            <a:ext cx="721457" cy="745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129" name="矩形圖說文字 128"/>
          <p:cNvSpPr/>
          <p:nvPr/>
        </p:nvSpPr>
        <p:spPr>
          <a:xfrm>
            <a:off x="4534705" y="4341996"/>
            <a:ext cx="2643016" cy="535965"/>
          </a:xfrm>
          <a:prstGeom prst="wedgeRectCallout">
            <a:avLst>
              <a:gd name="adj1" fmla="val -190"/>
              <a:gd name="adj2" fmla="val -17915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gradients</a:t>
            </a:r>
            <a:endParaRPr lang="zh-TW" altLang="en-US" sz="2400" dirty="0"/>
          </a:p>
        </p:txBody>
      </p:sp>
      <p:sp>
        <p:nvSpPr>
          <p:cNvPr id="131" name="矩形 130"/>
          <p:cNvSpPr/>
          <p:nvPr/>
        </p:nvSpPr>
        <p:spPr>
          <a:xfrm>
            <a:off x="1002763" y="5683083"/>
            <a:ext cx="2643016" cy="5572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Almost random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4542371" y="5677619"/>
            <a:ext cx="2635350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Already converge</a:t>
            </a:r>
            <a:endParaRPr lang="zh-TW" altLang="en-US" sz="2400" dirty="0"/>
          </a:p>
        </p:txBody>
      </p:sp>
      <p:sp>
        <p:nvSpPr>
          <p:cNvPr id="134" name="矩形 133"/>
          <p:cNvSpPr/>
          <p:nvPr/>
        </p:nvSpPr>
        <p:spPr>
          <a:xfrm>
            <a:off x="1002763" y="5022157"/>
            <a:ext cx="2643016" cy="558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slow</a:t>
            </a:r>
            <a:endParaRPr lang="zh-TW" altLang="en-US" sz="2400" dirty="0"/>
          </a:p>
        </p:txBody>
      </p:sp>
      <p:sp>
        <p:nvSpPr>
          <p:cNvPr id="136" name="矩形 135"/>
          <p:cNvSpPr/>
          <p:nvPr/>
        </p:nvSpPr>
        <p:spPr>
          <a:xfrm>
            <a:off x="4537996" y="5023425"/>
            <a:ext cx="2639725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fast</a:t>
            </a:r>
            <a:endParaRPr lang="zh-TW" altLang="en-US" sz="2400" dirty="0"/>
          </a:p>
        </p:txBody>
      </p:sp>
      <p:sp>
        <p:nvSpPr>
          <p:cNvPr id="137" name="矩形 136"/>
          <p:cNvSpPr/>
          <p:nvPr/>
        </p:nvSpPr>
        <p:spPr>
          <a:xfrm>
            <a:off x="2896306" y="152193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4221892" y="150558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255229" y="153272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1713203" y="154957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單箭頭接點 141"/>
          <p:cNvCxnSpPr/>
          <p:nvPr/>
        </p:nvCxnSpPr>
        <p:spPr>
          <a:xfrm>
            <a:off x="6642036" y="2581149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6751352" y="3827039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6618152" y="1802346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781591" y="226726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787409" y="169693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/>
        </p:nvGraphicFramePr>
        <p:xfrm>
          <a:off x="1800108" y="160168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4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108" y="160168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/>
        </p:nvGraphicFramePr>
        <p:xfrm>
          <a:off x="1805404" y="218441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5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404" y="218441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橢圓 148"/>
          <p:cNvSpPr/>
          <p:nvPr/>
        </p:nvSpPr>
        <p:spPr>
          <a:xfrm>
            <a:off x="2993416" y="153293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995758" y="231150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2984125" y="353951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 rot="5400000">
            <a:off x="2981378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3" name="矩形 152"/>
          <p:cNvSpPr/>
          <p:nvPr/>
        </p:nvSpPr>
        <p:spPr>
          <a:xfrm>
            <a:off x="1791116" y="366502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4" name="Object 12"/>
          <p:cNvGraphicFramePr>
            <a:graphicFrameLocks noChangeAspect="1"/>
          </p:cNvGraphicFramePr>
          <p:nvPr/>
        </p:nvGraphicFramePr>
        <p:xfrm>
          <a:off x="1788000" y="356877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6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000" y="356877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文字方塊 154"/>
          <p:cNvSpPr txBox="1"/>
          <p:nvPr/>
        </p:nvSpPr>
        <p:spPr>
          <a:xfrm rot="5400000">
            <a:off x="1667048" y="29499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6" name="橢圓 155"/>
          <p:cNvSpPr/>
          <p:nvPr/>
        </p:nvSpPr>
        <p:spPr>
          <a:xfrm>
            <a:off x="4308978" y="153293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4311320" y="231150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4299687" y="353951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/>
          <p:cNvSpPr txBox="1"/>
          <p:nvPr/>
        </p:nvSpPr>
        <p:spPr>
          <a:xfrm rot="5400000">
            <a:off x="4296940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0" name="橢圓 159"/>
          <p:cNvSpPr/>
          <p:nvPr/>
        </p:nvSpPr>
        <p:spPr>
          <a:xfrm>
            <a:off x="6331073" y="152462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6333415" y="228453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6340443" y="3531205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 rot="5400000">
            <a:off x="6337696" y="295033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881023" y="147435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898646" y="225985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910826" y="351614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67" name="直線單箭頭接點 166"/>
          <p:cNvCxnSpPr>
            <a:stCxn id="149" idx="6"/>
            <a:endCxn id="156" idx="2"/>
          </p:cNvCxnSpPr>
          <p:nvPr/>
        </p:nvCxnSpPr>
        <p:spPr>
          <a:xfrm>
            <a:off x="3567574" y="182001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3567574" y="261176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>
            <a:off x="3558283" y="383373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50" idx="6"/>
            <a:endCxn id="156" idx="2"/>
          </p:cNvCxnSpPr>
          <p:nvPr/>
        </p:nvCxnSpPr>
        <p:spPr>
          <a:xfrm flipV="1">
            <a:off x="3569916" y="182001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149" idx="6"/>
            <a:endCxn id="157" idx="2"/>
          </p:cNvCxnSpPr>
          <p:nvPr/>
        </p:nvCxnSpPr>
        <p:spPr>
          <a:xfrm>
            <a:off x="3567574" y="182001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149" idx="6"/>
            <a:endCxn id="158" idx="2"/>
          </p:cNvCxnSpPr>
          <p:nvPr/>
        </p:nvCxnSpPr>
        <p:spPr>
          <a:xfrm>
            <a:off x="3567574" y="182001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>
            <a:stCxn id="150" idx="6"/>
            <a:endCxn id="158" idx="2"/>
          </p:cNvCxnSpPr>
          <p:nvPr/>
        </p:nvCxnSpPr>
        <p:spPr>
          <a:xfrm>
            <a:off x="3569916" y="259858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51" idx="6"/>
            <a:endCxn id="156" idx="2"/>
          </p:cNvCxnSpPr>
          <p:nvPr/>
        </p:nvCxnSpPr>
        <p:spPr>
          <a:xfrm flipV="1">
            <a:off x="3558283" y="182001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151" idx="6"/>
            <a:endCxn id="157" idx="2"/>
          </p:cNvCxnSpPr>
          <p:nvPr/>
        </p:nvCxnSpPr>
        <p:spPr>
          <a:xfrm flipV="1">
            <a:off x="3558283" y="259858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endCxn id="149" idx="2"/>
          </p:cNvCxnSpPr>
          <p:nvPr/>
        </p:nvCxnSpPr>
        <p:spPr>
          <a:xfrm flipV="1">
            <a:off x="2134016" y="182001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46" idx="3"/>
            <a:endCxn id="150" idx="2"/>
          </p:cNvCxnSpPr>
          <p:nvPr/>
        </p:nvCxnSpPr>
        <p:spPr>
          <a:xfrm>
            <a:off x="2130309" y="186838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146" idx="3"/>
            <a:endCxn id="151" idx="2"/>
          </p:cNvCxnSpPr>
          <p:nvPr/>
        </p:nvCxnSpPr>
        <p:spPr>
          <a:xfrm>
            <a:off x="2130309" y="186838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148" idx="3"/>
            <a:endCxn id="149" idx="2"/>
          </p:cNvCxnSpPr>
          <p:nvPr/>
        </p:nvCxnSpPr>
        <p:spPr>
          <a:xfrm flipV="1">
            <a:off x="2157829" y="182001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145" idx="3"/>
            <a:endCxn id="150" idx="2"/>
          </p:cNvCxnSpPr>
          <p:nvPr/>
        </p:nvCxnSpPr>
        <p:spPr>
          <a:xfrm>
            <a:off x="2124491" y="243871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stCxn id="145" idx="3"/>
            <a:endCxn id="151" idx="2"/>
          </p:cNvCxnSpPr>
          <p:nvPr/>
        </p:nvCxnSpPr>
        <p:spPr>
          <a:xfrm>
            <a:off x="2124491" y="243871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154" idx="3"/>
            <a:endCxn id="149" idx="2"/>
          </p:cNvCxnSpPr>
          <p:nvPr/>
        </p:nvCxnSpPr>
        <p:spPr>
          <a:xfrm flipV="1">
            <a:off x="2195988" y="182001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54" idx="3"/>
            <a:endCxn id="150" idx="2"/>
          </p:cNvCxnSpPr>
          <p:nvPr/>
        </p:nvCxnSpPr>
        <p:spPr>
          <a:xfrm flipV="1">
            <a:off x="2169619" y="259858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54" idx="3"/>
            <a:endCxn id="151" idx="2"/>
          </p:cNvCxnSpPr>
          <p:nvPr/>
        </p:nvCxnSpPr>
        <p:spPr>
          <a:xfrm>
            <a:off x="2169619" y="381319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7328776" y="1489235"/>
            <a:ext cx="642352" cy="2587672"/>
            <a:chOff x="7668524" y="1462486"/>
            <a:chExt cx="642352" cy="2587672"/>
          </a:xfrm>
        </p:grpSpPr>
        <p:sp>
          <p:nvSpPr>
            <p:cNvPr id="185" name="文字方塊 18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7679807" y="146248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668524" y="226070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7668524" y="3526938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y</a:t>
              </a:r>
              <a:r>
                <a:rPr lang="en-US" altLang="zh-TW" sz="2800" baseline="-25000" dirty="0" err="1"/>
                <a:t>M</a:t>
              </a:r>
              <a:endParaRPr lang="zh-TW" altLang="en-US" sz="2800" baseline="-25000" dirty="0"/>
            </a:p>
          </p:txBody>
        </p:sp>
      </p:grpSp>
      <p:cxnSp>
        <p:nvCxnSpPr>
          <p:cNvPr id="189" name="直線單箭頭接點 188"/>
          <p:cNvCxnSpPr/>
          <p:nvPr/>
        </p:nvCxnSpPr>
        <p:spPr>
          <a:xfrm>
            <a:off x="5591673" y="183159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>
            <a:off x="5591673" y="262335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/>
          <p:nvPr/>
        </p:nvCxnSpPr>
        <p:spPr>
          <a:xfrm>
            <a:off x="5582382" y="384531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flipV="1">
            <a:off x="5594015" y="1831598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/>
          <p:nvPr/>
        </p:nvCxnSpPr>
        <p:spPr>
          <a:xfrm>
            <a:off x="5591673" y="1831598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/>
          <p:nvPr/>
        </p:nvCxnSpPr>
        <p:spPr>
          <a:xfrm>
            <a:off x="5591673" y="1831598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>
            <a:off x="5594015" y="2610168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/>
          <p:nvPr/>
        </p:nvCxnSpPr>
        <p:spPr>
          <a:xfrm flipV="1">
            <a:off x="5582382" y="1831598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V="1">
            <a:off x="5582382" y="2610168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圖說文字 127"/>
          <p:cNvSpPr/>
          <p:nvPr/>
        </p:nvSpPr>
        <p:spPr>
          <a:xfrm>
            <a:off x="1002763" y="4327556"/>
            <a:ext cx="2643016" cy="564847"/>
          </a:xfrm>
          <a:prstGeom prst="wedgeRectCallout">
            <a:avLst>
              <a:gd name="adj1" fmla="val 4384"/>
              <a:gd name="adj2" fmla="val -209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gradients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2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4" grpId="0" animBg="1"/>
      <p:bldP spid="1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7959846" y="1876480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6309431" y="1910450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811753" y="1958032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3137339" y="1941685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170676" y="196882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28650" y="198567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5557483" y="3017247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666799" y="4263137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5533599" y="2238444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97038" y="270336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702856" y="213303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/>
        </p:nvGraphicFramePr>
        <p:xfrm>
          <a:off x="715555" y="203778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1"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555" y="203778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/>
        </p:nvGraphicFramePr>
        <p:xfrm>
          <a:off x="720851" y="262051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2"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51" y="262051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橢圓 71"/>
          <p:cNvSpPr/>
          <p:nvPr/>
        </p:nvSpPr>
        <p:spPr>
          <a:xfrm>
            <a:off x="1908863" y="196903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1911205" y="274760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1899572" y="39756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 rot="5400000">
            <a:off x="1896825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706563" y="410112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7" name="Object 12"/>
          <p:cNvGraphicFramePr>
            <a:graphicFrameLocks noChangeAspect="1"/>
          </p:cNvGraphicFramePr>
          <p:nvPr/>
        </p:nvGraphicFramePr>
        <p:xfrm>
          <a:off x="703447" y="400486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3"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47" y="400486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字方塊 77"/>
          <p:cNvSpPr txBox="1"/>
          <p:nvPr/>
        </p:nvSpPr>
        <p:spPr>
          <a:xfrm rot="5400000">
            <a:off x="582495" y="338606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9" name="橢圓 78"/>
          <p:cNvSpPr/>
          <p:nvPr/>
        </p:nvSpPr>
        <p:spPr>
          <a:xfrm>
            <a:off x="3224425" y="196903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3226767" y="274760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215134" y="39756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 rot="5400000">
            <a:off x="3212387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3" name="橢圓 82"/>
          <p:cNvSpPr/>
          <p:nvPr/>
        </p:nvSpPr>
        <p:spPr>
          <a:xfrm>
            <a:off x="5246520" y="196072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5248862" y="272063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5255890" y="396730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 rot="5400000">
            <a:off x="5253143" y="338643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796470" y="191045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814093" y="26959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826273" y="39522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0" name="直線單箭頭接點 89"/>
          <p:cNvCxnSpPr>
            <a:stCxn id="72" idx="6"/>
            <a:endCxn id="79" idx="2"/>
          </p:cNvCxnSpPr>
          <p:nvPr/>
        </p:nvCxnSpPr>
        <p:spPr>
          <a:xfrm>
            <a:off x="2483021" y="225611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2483021" y="304786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2473730" y="426983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73" idx="6"/>
            <a:endCxn id="79" idx="2"/>
          </p:cNvCxnSpPr>
          <p:nvPr/>
        </p:nvCxnSpPr>
        <p:spPr>
          <a:xfrm flipV="1">
            <a:off x="2485363" y="2256113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72" idx="6"/>
            <a:endCxn id="80" idx="2"/>
          </p:cNvCxnSpPr>
          <p:nvPr/>
        </p:nvCxnSpPr>
        <p:spPr>
          <a:xfrm>
            <a:off x="2483021" y="2256113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2" idx="6"/>
            <a:endCxn id="81" idx="2"/>
          </p:cNvCxnSpPr>
          <p:nvPr/>
        </p:nvCxnSpPr>
        <p:spPr>
          <a:xfrm>
            <a:off x="2483021" y="2256113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73" idx="6"/>
            <a:endCxn id="81" idx="2"/>
          </p:cNvCxnSpPr>
          <p:nvPr/>
        </p:nvCxnSpPr>
        <p:spPr>
          <a:xfrm>
            <a:off x="2485363" y="3034683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4" idx="6"/>
            <a:endCxn id="79" idx="2"/>
          </p:cNvCxnSpPr>
          <p:nvPr/>
        </p:nvCxnSpPr>
        <p:spPr>
          <a:xfrm flipV="1">
            <a:off x="2473730" y="2256113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74" idx="6"/>
            <a:endCxn id="80" idx="2"/>
          </p:cNvCxnSpPr>
          <p:nvPr/>
        </p:nvCxnSpPr>
        <p:spPr>
          <a:xfrm flipV="1">
            <a:off x="2473730" y="3034683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endCxn id="72" idx="2"/>
          </p:cNvCxnSpPr>
          <p:nvPr/>
        </p:nvCxnSpPr>
        <p:spPr>
          <a:xfrm flipV="1">
            <a:off x="1049463" y="225611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69" idx="3"/>
            <a:endCxn id="73" idx="2"/>
          </p:cNvCxnSpPr>
          <p:nvPr/>
        </p:nvCxnSpPr>
        <p:spPr>
          <a:xfrm>
            <a:off x="1045756" y="230448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69" idx="3"/>
            <a:endCxn id="74" idx="2"/>
          </p:cNvCxnSpPr>
          <p:nvPr/>
        </p:nvCxnSpPr>
        <p:spPr>
          <a:xfrm>
            <a:off x="1045756" y="230448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71" idx="3"/>
            <a:endCxn id="72" idx="2"/>
          </p:cNvCxnSpPr>
          <p:nvPr/>
        </p:nvCxnSpPr>
        <p:spPr>
          <a:xfrm flipV="1">
            <a:off x="1073276" y="225611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8" idx="3"/>
            <a:endCxn id="73" idx="2"/>
          </p:cNvCxnSpPr>
          <p:nvPr/>
        </p:nvCxnSpPr>
        <p:spPr>
          <a:xfrm>
            <a:off x="1039938" y="287481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68" idx="3"/>
            <a:endCxn id="74" idx="2"/>
          </p:cNvCxnSpPr>
          <p:nvPr/>
        </p:nvCxnSpPr>
        <p:spPr>
          <a:xfrm>
            <a:off x="1039938" y="287481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77" idx="3"/>
            <a:endCxn id="72" idx="2"/>
          </p:cNvCxnSpPr>
          <p:nvPr/>
        </p:nvCxnSpPr>
        <p:spPr>
          <a:xfrm flipV="1">
            <a:off x="1111435" y="225611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77" idx="3"/>
            <a:endCxn id="73" idx="2"/>
          </p:cNvCxnSpPr>
          <p:nvPr/>
        </p:nvCxnSpPr>
        <p:spPr>
          <a:xfrm flipV="1">
            <a:off x="1085066" y="303468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77" idx="3"/>
            <a:endCxn id="74" idx="2"/>
          </p:cNvCxnSpPr>
          <p:nvPr/>
        </p:nvCxnSpPr>
        <p:spPr>
          <a:xfrm>
            <a:off x="1085066" y="424928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群組 107"/>
          <p:cNvGrpSpPr/>
          <p:nvPr/>
        </p:nvGrpSpPr>
        <p:grpSpPr>
          <a:xfrm>
            <a:off x="6244223" y="1925333"/>
            <a:ext cx="642352" cy="2577734"/>
            <a:chOff x="7668524" y="1462486"/>
            <a:chExt cx="642352" cy="2577734"/>
          </a:xfrm>
        </p:grpSpPr>
        <p:sp>
          <p:nvSpPr>
            <p:cNvPr id="109" name="文字方塊 108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2" name="文字方塊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直線單箭頭接點 112"/>
          <p:cNvCxnSpPr/>
          <p:nvPr/>
        </p:nvCxnSpPr>
        <p:spPr>
          <a:xfrm>
            <a:off x="4507120" y="226769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4507120" y="305944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497829" y="428141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 flipV="1">
            <a:off x="4509462" y="2267696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4507120" y="2267696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4507120" y="2267696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4509462" y="3046266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497829" y="2267696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4497829" y="3046266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群組 123"/>
          <p:cNvGrpSpPr/>
          <p:nvPr/>
        </p:nvGrpSpPr>
        <p:grpSpPr>
          <a:xfrm>
            <a:off x="7948561" y="1958032"/>
            <a:ext cx="642352" cy="2577734"/>
            <a:chOff x="7668524" y="1462486"/>
            <a:chExt cx="642352" cy="2577734"/>
          </a:xfrm>
        </p:grpSpPr>
        <p:sp>
          <p:nvSpPr>
            <p:cNvPr id="125" name="文字方塊 12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1" name="左-右雙向箭號 130"/>
          <p:cNvSpPr/>
          <p:nvPr/>
        </p:nvSpPr>
        <p:spPr>
          <a:xfrm>
            <a:off x="6990289" y="2973068"/>
            <a:ext cx="930070" cy="4463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7191833" y="3411153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33" y="3411153"/>
                <a:ext cx="36112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字方塊 132"/>
          <p:cNvSpPr txBox="1"/>
          <p:nvPr/>
        </p:nvSpPr>
        <p:spPr>
          <a:xfrm>
            <a:off x="956966" y="5414929"/>
            <a:ext cx="591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Intuitive way to compute the derivatives 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6304412" y="5876594"/>
                <a:ext cx="92166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12" y="5876594"/>
                <a:ext cx="921663" cy="7022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1029335" y="4686014"/>
                <a:ext cx="902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5" y="4686014"/>
                <a:ext cx="902235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/>
              <p:cNvSpPr txBox="1"/>
              <p:nvPr/>
            </p:nvSpPr>
            <p:spPr>
              <a:xfrm>
                <a:off x="7029184" y="3813315"/>
                <a:ext cx="773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84" y="3813315"/>
                <a:ext cx="773096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7318726" y="5876594"/>
                <a:ext cx="48833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26" y="5876594"/>
                <a:ext cx="488339" cy="7022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-右雙向箭號 3"/>
          <p:cNvSpPr/>
          <p:nvPr/>
        </p:nvSpPr>
        <p:spPr>
          <a:xfrm rot="5400000">
            <a:off x="987114" y="4025362"/>
            <a:ext cx="965281" cy="51142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左-右雙向箭號 135"/>
          <p:cNvSpPr/>
          <p:nvPr/>
        </p:nvSpPr>
        <p:spPr>
          <a:xfrm rot="5400000">
            <a:off x="2326876" y="4082465"/>
            <a:ext cx="660247" cy="3962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左-右雙向箭號 139"/>
          <p:cNvSpPr/>
          <p:nvPr/>
        </p:nvSpPr>
        <p:spPr>
          <a:xfrm rot="5400000">
            <a:off x="3651368" y="4097470"/>
            <a:ext cx="482606" cy="26723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左-右雙向箭號 141"/>
          <p:cNvSpPr>
            <a:spLocks noChangeAspect="1"/>
          </p:cNvSpPr>
          <p:nvPr/>
        </p:nvSpPr>
        <p:spPr>
          <a:xfrm rot="5400000">
            <a:off x="7340792" y="3122642"/>
            <a:ext cx="268770" cy="18309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手繪多邊形 142"/>
          <p:cNvSpPr/>
          <p:nvPr/>
        </p:nvSpPr>
        <p:spPr>
          <a:xfrm>
            <a:off x="1933060" y="4136984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手繪多邊形 143"/>
          <p:cNvSpPr/>
          <p:nvPr/>
        </p:nvSpPr>
        <p:spPr>
          <a:xfrm>
            <a:off x="3267060" y="4171526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圖說文字 153"/>
          <p:cNvSpPr/>
          <p:nvPr/>
        </p:nvSpPr>
        <p:spPr>
          <a:xfrm>
            <a:off x="572118" y="1308019"/>
            <a:ext cx="2643016" cy="564847"/>
          </a:xfrm>
          <a:prstGeom prst="wedgeRectCallout">
            <a:avLst>
              <a:gd name="adj1" fmla="val -15935"/>
              <a:gd name="adj2" fmla="val 1939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gradients</a:t>
            </a:r>
            <a:endParaRPr lang="zh-TW" altLang="en-US" sz="2400" dirty="0"/>
          </a:p>
        </p:txBody>
      </p:sp>
      <p:sp>
        <p:nvSpPr>
          <p:cNvPr id="155" name="左-右雙向箭號 154"/>
          <p:cNvSpPr/>
          <p:nvPr/>
        </p:nvSpPr>
        <p:spPr>
          <a:xfrm rot="5400000">
            <a:off x="5790526" y="4091611"/>
            <a:ext cx="401721" cy="240925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6" name="群組 145"/>
          <p:cNvGrpSpPr/>
          <p:nvPr/>
        </p:nvGrpSpPr>
        <p:grpSpPr>
          <a:xfrm>
            <a:off x="4259736" y="1705203"/>
            <a:ext cx="4334480" cy="3410426"/>
            <a:chOff x="3826273" y="2417879"/>
            <a:chExt cx="4334480" cy="3410426"/>
          </a:xfrm>
        </p:grpSpPr>
        <p:pic>
          <p:nvPicPr>
            <p:cNvPr id="147" name="圖片 146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273" y="2417879"/>
              <a:ext cx="4334480" cy="341042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cxnSp>
          <p:nvCxnSpPr>
            <p:cNvPr id="148" name="直線接點 147"/>
            <p:cNvCxnSpPr/>
            <p:nvPr/>
          </p:nvCxnSpPr>
          <p:spPr>
            <a:xfrm>
              <a:off x="6696058" y="3528555"/>
              <a:ext cx="0" cy="151344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7643303" y="3326101"/>
              <a:ext cx="0" cy="171590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5917019" y="3287769"/>
              <a:ext cx="17262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5917018" y="3528555"/>
              <a:ext cx="77274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字方塊 151"/>
            <p:cNvSpPr txBox="1"/>
            <p:nvPr/>
          </p:nvSpPr>
          <p:spPr>
            <a:xfrm>
              <a:off x="6598003" y="4959396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Large input</a:t>
              </a:r>
              <a:endParaRPr lang="zh-TW" altLang="en-US" sz="2400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4777545" y="2964063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Small output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5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/>
      <p:bldP spid="138" grpId="0"/>
      <p:bldP spid="139" grpId="0"/>
      <p:bldP spid="141" grpId="0"/>
      <p:bldP spid="4" grpId="0" animBg="1"/>
      <p:bldP spid="136" grpId="0" animBg="1"/>
      <p:bldP spid="140" grpId="0" animBg="1"/>
      <p:bldP spid="142" grpId="0" animBg="1"/>
      <p:bldP spid="15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4295</TotalTime>
  <Words>2211</Words>
  <Application>Microsoft Macintosh PowerPoint</Application>
  <PresentationFormat>On-screen Show (4:3)</PresentationFormat>
  <Paragraphs>724</Paragraphs>
  <Slides>50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Helvetica Light</vt:lpstr>
      <vt:lpstr>Lucida Grande</vt:lpstr>
      <vt:lpstr>Wingdings</vt:lpstr>
      <vt:lpstr>Office 佈景主題</vt:lpstr>
      <vt:lpstr>方程式</vt:lpstr>
      <vt:lpstr>Tips for Deep Learning</vt:lpstr>
      <vt:lpstr>Slide credits</vt:lpstr>
      <vt:lpstr>PowerPoint Presentation</vt:lpstr>
      <vt:lpstr>Do not always blame Overfitting</vt:lpstr>
      <vt:lpstr>PowerPoint Presentation</vt:lpstr>
      <vt:lpstr>PowerPoint Presentation</vt:lpstr>
      <vt:lpstr>Hard to get the power of Deep …</vt:lpstr>
      <vt:lpstr>Vanishing Gradient Problem</vt:lpstr>
      <vt:lpstr>Vanishing Gradient Problem</vt:lpstr>
      <vt:lpstr>ReLU</vt:lpstr>
      <vt:lpstr>ReLU</vt:lpstr>
      <vt:lpstr>ReLU</vt:lpstr>
      <vt:lpstr>ReLU - variant</vt:lpstr>
      <vt:lpstr>Maxout </vt:lpstr>
      <vt:lpstr>Maxout</vt:lpstr>
      <vt:lpstr>Maxout</vt:lpstr>
      <vt:lpstr>Maxout </vt:lpstr>
      <vt:lpstr>Maxout - Training</vt:lpstr>
      <vt:lpstr>Maxout - Training</vt:lpstr>
      <vt:lpstr>PowerPoint Presentation</vt:lpstr>
      <vt:lpstr>Review</vt:lpstr>
      <vt:lpstr>RMSProp</vt:lpstr>
      <vt:lpstr>RMSProp</vt:lpstr>
      <vt:lpstr>Hard to find  optimal network parameters</vt:lpstr>
      <vt:lpstr>In physical world ……</vt:lpstr>
      <vt:lpstr>Review: Vanilla Gradient Descent</vt:lpstr>
      <vt:lpstr>Momentum</vt:lpstr>
      <vt:lpstr>Momentum</vt:lpstr>
      <vt:lpstr>Momentum</vt:lpstr>
      <vt:lpstr>Adam</vt:lpstr>
      <vt:lpstr>PowerPoint Presentation</vt:lpstr>
      <vt:lpstr>Early Stopping</vt:lpstr>
      <vt:lpstr>PowerPoint Presentation</vt:lpstr>
      <vt:lpstr>Regularization</vt:lpstr>
      <vt:lpstr>Regularization</vt:lpstr>
      <vt:lpstr>Regularization</vt:lpstr>
      <vt:lpstr>Regularization - Weight Decay</vt:lpstr>
      <vt:lpstr>PowerPoint Presentation</vt:lpstr>
      <vt:lpstr>Dropout</vt:lpstr>
      <vt:lpstr>Dropout</vt:lpstr>
      <vt:lpstr>Dropout</vt:lpstr>
      <vt:lpstr>Dropout - Intuitive Reason</vt:lpstr>
      <vt:lpstr>Dropout - Intuitive Reason</vt:lpstr>
      <vt:lpstr>Dropout is a kind of ensemble.</vt:lpstr>
      <vt:lpstr>Dropout is a kind of ensemble.</vt:lpstr>
      <vt:lpstr>Dropout is a kind of ensemble.</vt:lpstr>
      <vt:lpstr>Dropout is a kind of ensemble.</vt:lpstr>
      <vt:lpstr>PowerPoint Presentation</vt:lpstr>
      <vt:lpstr>PowerPoint Presentation</vt:lpstr>
      <vt:lpstr>Dropout - Intuitive Reason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IV: Tips for Training DNN</dc:title>
  <dc:creator>Lee Hung-yi</dc:creator>
  <cp:lastModifiedBy>Yan, Yan</cp:lastModifiedBy>
  <cp:revision>232</cp:revision>
  <dcterms:created xsi:type="dcterms:W3CDTF">2016-04-30T16:25:30Z</dcterms:created>
  <dcterms:modified xsi:type="dcterms:W3CDTF">2021-03-11T20:43:08Z</dcterms:modified>
</cp:coreProperties>
</file>