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1"/>
  </p:notesMasterIdLst>
  <p:sldIdLst>
    <p:sldId id="256" r:id="rId2"/>
    <p:sldId id="320" r:id="rId3"/>
    <p:sldId id="326" r:id="rId4"/>
    <p:sldId id="327" r:id="rId5"/>
    <p:sldId id="353" r:id="rId6"/>
    <p:sldId id="370" r:id="rId7"/>
    <p:sldId id="369" r:id="rId8"/>
    <p:sldId id="373" r:id="rId9"/>
    <p:sldId id="374" r:id="rId10"/>
    <p:sldId id="375" r:id="rId11"/>
    <p:sldId id="343" r:id="rId12"/>
    <p:sldId id="361" r:id="rId13"/>
    <p:sldId id="338" r:id="rId14"/>
    <p:sldId id="339" r:id="rId15"/>
    <p:sldId id="364" r:id="rId16"/>
    <p:sldId id="367" r:id="rId17"/>
    <p:sldId id="371" r:id="rId18"/>
    <p:sldId id="377" r:id="rId19"/>
    <p:sldId id="378" r:id="rId20"/>
    <p:sldId id="379" r:id="rId21"/>
    <p:sldId id="363" r:id="rId22"/>
    <p:sldId id="345" r:id="rId23"/>
    <p:sldId id="362" r:id="rId24"/>
    <p:sldId id="393" r:id="rId25"/>
    <p:sldId id="352" r:id="rId26"/>
    <p:sldId id="335" r:id="rId27"/>
    <p:sldId id="359" r:id="rId28"/>
    <p:sldId id="365" r:id="rId29"/>
    <p:sldId id="366" r:id="rId30"/>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02" autoAdjust="0"/>
    <p:restoredTop sz="95701"/>
  </p:normalViewPr>
  <p:slideViewPr>
    <p:cSldViewPr>
      <p:cViewPr>
        <p:scale>
          <a:sx n="109" d="100"/>
          <a:sy n="109" d="100"/>
        </p:scale>
        <p:origin x="1112" y="176"/>
      </p:cViewPr>
      <p:guideLst>
        <p:guide orient="horz" pos="2160"/>
        <p:guide pos="2880"/>
      </p:guideLst>
    </p:cSldViewPr>
  </p:slideViewPr>
  <p:notesTextViewPr>
    <p:cViewPr>
      <p:scale>
        <a:sx n="1" d="1"/>
        <a:sy n="1" d="1"/>
      </p:scale>
      <p:origin x="0" y="0"/>
    </p:cViewPr>
  </p:notesTextViewPr>
  <p:sorterViewPr>
    <p:cViewPr>
      <p:scale>
        <a:sx n="1" d="1"/>
        <a:sy n="1" d="1"/>
      </p:scale>
      <p:origin x="0" y="0"/>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3/8/21</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261B69-B60C-4C28-9B4D-2FDE71D22B23}" type="slidenum">
              <a:rPr lang="en-US" smtClean="0"/>
              <a:t>13</a:t>
            </a:fld>
            <a:endParaRPr lang="en-US" dirty="0"/>
          </a:p>
        </p:txBody>
      </p:sp>
    </p:spTree>
    <p:extLst>
      <p:ext uri="{BB962C8B-B14F-4D97-AF65-F5344CB8AC3E}">
        <p14:creationId xmlns:p14="http://schemas.microsoft.com/office/powerpoint/2010/main" val="34635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61B69-B60C-4C28-9B4D-2FDE71D22B23}" type="slidenum">
              <a:rPr lang="en-US" smtClean="0"/>
              <a:t>18</a:t>
            </a:fld>
            <a:endParaRPr lang="en-US" dirty="0"/>
          </a:p>
        </p:txBody>
      </p:sp>
    </p:spTree>
    <p:extLst>
      <p:ext uri="{BB962C8B-B14F-4D97-AF65-F5344CB8AC3E}">
        <p14:creationId xmlns:p14="http://schemas.microsoft.com/office/powerpoint/2010/main" val="388379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AA07B5-0ADF-40AD-B116-5A28772E9AAA}" type="datetime1">
              <a:rPr lang="en-US" smtClean="0"/>
              <a:t>3/8/21</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03a</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CFF938-E217-4263-8F36-3960B82C39A9}" type="datetime1">
              <a:rPr lang="en-US" smtClean="0"/>
              <a:t>3/8/21</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03a</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0C104E-FF04-4941-BFE8-47227CE0696B}" type="datetime1">
              <a:rPr lang="en-US" smtClean="0"/>
              <a:t>3/8/21</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03a</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1662D-F9EE-4D6A-B595-E9760550EB8A}" type="datetime1">
              <a:rPr lang="en-US" smtClean="0"/>
              <a:t>3/8/21</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03a</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DD5EC1-1471-4137-8D40-6B20A866E880}" type="datetime1">
              <a:rPr lang="en-US" smtClean="0"/>
              <a:t>3/8/21</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03a</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14721-3E34-4EA9-9E30-E688096C810C}" type="datetime1">
              <a:rPr lang="en-US" smtClean="0"/>
              <a:t>3/8/21</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03a</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8D1FA2-5A19-46EA-BDFF-A79F64D248D8}" type="datetime1">
              <a:rPr lang="en-US" smtClean="0"/>
              <a:t>3/8/21</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03a</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89234B-0BF8-49E9-835C-8D1AEC9B1DE4}" type="datetime1">
              <a:rPr lang="en-US" smtClean="0"/>
              <a:t>3/8/21</a:t>
            </a:fld>
            <a:endParaRPr lang="en-US" dirty="0"/>
          </a:p>
        </p:txBody>
      </p:sp>
      <p:sp>
        <p:nvSpPr>
          <p:cNvPr id="8" name="Footer Placeholder 7"/>
          <p:cNvSpPr>
            <a:spLocks noGrp="1"/>
          </p:cNvSpPr>
          <p:nvPr>
            <p:ph type="ftr" sz="quarter" idx="11"/>
          </p:nvPr>
        </p:nvSpPr>
        <p:spPr/>
        <p:txBody>
          <a:bodyPr/>
          <a:lstStyle/>
          <a:p>
            <a:r>
              <a:rPr lang="sk-SK" dirty="0"/>
              <a:t>CSP554</a:t>
            </a:r>
            <a:r>
              <a:rPr lang="en-US" dirty="0"/>
              <a:t> Module 03a</a:t>
            </a:r>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DC03BF-1552-4245-9D6B-B9C6105BC906}" type="datetime1">
              <a:rPr lang="en-US" smtClean="0"/>
              <a:t>3/8/21</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25A706BC-F23A-4863-8820-93C73B4E6CBE}" type="datetime1">
              <a:rPr lang="en-US" smtClean="0"/>
              <a:t>3/8/21</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5067D-253B-4E22-9432-7AF0B6D0A716}" type="datetime1">
              <a:rPr lang="en-US" smtClean="0"/>
              <a:t>3/8/21</a:t>
            </a:fld>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03a</a:t>
            </a:r>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242DD1-D1E5-4749-AE21-E8869E8F7834}" type="datetime1">
              <a:rPr lang="en-US" smtClean="0"/>
              <a:t>3/8/21</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03a</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6675DC4-89BB-4663-81B0-1AF0430D020B}" type="datetime1">
              <a:rPr lang="en-US" smtClean="0"/>
              <a:t>3/8/21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sk-SK" dirty="0"/>
              <a:t>CSP554</a:t>
            </a:r>
            <a:r>
              <a:rPr lang="en-US" dirty="0"/>
              <a:t> Module 03a</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sz="4800" dirty="0"/>
              <a:t>CSP554</a:t>
            </a:r>
            <a:br>
              <a:rPr lang="en-US" sz="4800" dirty="0"/>
            </a:br>
            <a:r>
              <a:rPr lang="en-US" sz="4800" dirty="0"/>
              <a:t>Big Data Technologies</a:t>
            </a:r>
          </a:p>
        </p:txBody>
      </p:sp>
      <p:sp>
        <p:nvSpPr>
          <p:cNvPr id="3" name="Subtitle 2"/>
          <p:cNvSpPr>
            <a:spLocks noGrp="1"/>
          </p:cNvSpPr>
          <p:nvPr>
            <p:ph type="subTitle" idx="1"/>
          </p:nvPr>
        </p:nvSpPr>
        <p:spPr/>
        <p:txBody>
          <a:bodyPr/>
          <a:lstStyle/>
          <a:p>
            <a:r>
              <a:rPr lang="en-US" dirty="0"/>
              <a:t>Module 3a</a:t>
            </a:r>
          </a:p>
          <a:p>
            <a:r>
              <a:rPr lang="en-US"/>
              <a:t>YARN</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F12B-605A-9A4E-9C25-804106988820}"/>
              </a:ext>
            </a:extLst>
          </p:cNvPr>
          <p:cNvSpPr>
            <a:spLocks noGrp="1"/>
          </p:cNvSpPr>
          <p:nvPr>
            <p:ph type="title"/>
          </p:nvPr>
        </p:nvSpPr>
        <p:spPr/>
        <p:txBody>
          <a:bodyPr/>
          <a:lstStyle/>
          <a:p>
            <a:r>
              <a:rPr lang="en-US" dirty="0"/>
              <a:t>YARN Architecture</a:t>
            </a:r>
          </a:p>
        </p:txBody>
      </p:sp>
      <p:sp>
        <p:nvSpPr>
          <p:cNvPr id="3" name="Content Placeholder 2">
            <a:extLst>
              <a:ext uri="{FF2B5EF4-FFF2-40B4-BE49-F238E27FC236}">
                <a16:creationId xmlns:a16="http://schemas.microsoft.com/office/drawing/2014/main" id="{E67991CA-A742-BE46-929C-D2CDFD015DB9}"/>
              </a:ext>
            </a:extLst>
          </p:cNvPr>
          <p:cNvSpPr>
            <a:spLocks noGrp="1"/>
          </p:cNvSpPr>
          <p:nvPr>
            <p:ph idx="1"/>
          </p:nvPr>
        </p:nvSpPr>
        <p:spPr/>
        <p:txBody>
          <a:bodyPr>
            <a:normAutofit fontScale="92500" lnSpcReduction="10000"/>
          </a:bodyPr>
          <a:lstStyle/>
          <a:p>
            <a:pPr fontAlgn="base"/>
            <a:r>
              <a:rPr lang="en-US" dirty="0"/>
              <a:t>In the common case of launching a container to process an HDFS block to run a map task in MapReduce the application will request a container on one of the nodes hosting the block’s three replicas, </a:t>
            </a:r>
          </a:p>
          <a:p>
            <a:pPr fontAlgn="base"/>
            <a:r>
              <a:rPr lang="en-US" dirty="0"/>
              <a:t>A YARN application can make resource requests at any time while it is running</a:t>
            </a:r>
          </a:p>
          <a:p>
            <a:pPr lvl="1" fontAlgn="base"/>
            <a:r>
              <a:rPr lang="en-US" dirty="0"/>
              <a:t>an application can make all of its requests up front</a:t>
            </a:r>
          </a:p>
          <a:p>
            <a:pPr lvl="1" fontAlgn="base"/>
            <a:r>
              <a:rPr lang="en-US" dirty="0"/>
              <a:t>or it can take a more dynamic approach where it requests more resources dynamically to meet the changing needs of the application</a:t>
            </a:r>
          </a:p>
          <a:p>
            <a:pPr fontAlgn="base"/>
            <a:r>
              <a:rPr lang="en-US" dirty="0"/>
              <a:t>Spark takes the first approach, starting a fixed number of executors on the cluster</a:t>
            </a:r>
          </a:p>
          <a:p>
            <a:pPr fontAlgn="base"/>
            <a:r>
              <a:rPr lang="en-US" dirty="0"/>
              <a:t>MapReduce has two phases: the map task containers are requested up front, but the reduce task containers are not started until later.</a:t>
            </a:r>
          </a:p>
        </p:txBody>
      </p:sp>
      <p:sp>
        <p:nvSpPr>
          <p:cNvPr id="4" name="Footer Placeholder 3">
            <a:extLst>
              <a:ext uri="{FF2B5EF4-FFF2-40B4-BE49-F238E27FC236}">
                <a16:creationId xmlns:a16="http://schemas.microsoft.com/office/drawing/2014/main" id="{70C38E1A-CD59-0049-95F7-859964BA84AC}"/>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3D84BDCF-EE85-D543-B949-EBA59ECABC48}"/>
              </a:ext>
            </a:extLst>
          </p:cNvPr>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294197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Caution, Overloaded Terms Ahead</a:t>
            </a:r>
          </a:p>
        </p:txBody>
      </p:sp>
      <p:sp>
        <p:nvSpPr>
          <p:cNvPr id="3" name="Content Placeholder 2"/>
          <p:cNvSpPr>
            <a:spLocks noGrp="1"/>
          </p:cNvSpPr>
          <p:nvPr>
            <p:ph idx="1"/>
          </p:nvPr>
        </p:nvSpPr>
        <p:spPr/>
        <p:txBody>
          <a:bodyPr>
            <a:normAutofit/>
          </a:bodyPr>
          <a:lstStyle/>
          <a:p>
            <a:r>
              <a:rPr lang="en-US" dirty="0"/>
              <a:t>YARN uses some common terms in uncommon ways</a:t>
            </a:r>
          </a:p>
          <a:p>
            <a:r>
              <a:rPr lang="en-US" dirty="0"/>
              <a:t>When most people hear “container”, they think Docker</a:t>
            </a:r>
          </a:p>
          <a:p>
            <a:r>
              <a:rPr lang="en-US" dirty="0"/>
              <a:t>In the Hadoop ecosystem, it takes on a new meaning</a:t>
            </a:r>
          </a:p>
          <a:p>
            <a:r>
              <a:rPr lang="en-US" dirty="0"/>
              <a:t>A </a:t>
            </a:r>
            <a:r>
              <a:rPr lang="en-US" i="1" dirty="0"/>
              <a:t>Resource Container </a:t>
            </a:r>
            <a:r>
              <a:rPr lang="en-US" dirty="0"/>
              <a:t>represents a collection of physical resources such as RAM and CPU cores</a:t>
            </a:r>
          </a:p>
          <a:p>
            <a:r>
              <a:rPr lang="en-US" dirty="0"/>
              <a:t>It is an abstraction used to bundle resources into distinct and trackable units</a:t>
            </a:r>
          </a:p>
          <a:p>
            <a:r>
              <a:rPr lang="en-US" dirty="0"/>
              <a:t>In effect a container is a </a:t>
            </a:r>
            <a:r>
              <a:rPr lang="en-US" i="1" dirty="0"/>
              <a:t>right </a:t>
            </a:r>
            <a:r>
              <a:rPr lang="en-US" dirty="0"/>
              <a:t>to use a specified amount of resources</a:t>
            </a:r>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2509631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Caution, Overloaded Terms Ahead</a:t>
            </a:r>
          </a:p>
        </p:txBody>
      </p:sp>
      <p:sp>
        <p:nvSpPr>
          <p:cNvPr id="3" name="Content Placeholder 2"/>
          <p:cNvSpPr>
            <a:spLocks noGrp="1"/>
          </p:cNvSpPr>
          <p:nvPr>
            <p:ph idx="1"/>
          </p:nvPr>
        </p:nvSpPr>
        <p:spPr/>
        <p:txBody>
          <a:bodyPr>
            <a:normAutofit/>
          </a:bodyPr>
          <a:lstStyle/>
          <a:p>
            <a:r>
              <a:rPr lang="en-US" dirty="0"/>
              <a:t>“Application” is another overloaded term</a:t>
            </a:r>
          </a:p>
          <a:p>
            <a:r>
              <a:rPr lang="en-US" dirty="0"/>
              <a:t>Most people think of an application as a process which executes to provide some business capability</a:t>
            </a:r>
          </a:p>
          <a:p>
            <a:r>
              <a:rPr lang="en-US" dirty="0"/>
              <a:t>In YARN, an </a:t>
            </a:r>
            <a:r>
              <a:rPr lang="en-US" i="1" dirty="0"/>
              <a:t>application </a:t>
            </a:r>
            <a:r>
              <a:rPr lang="en-US" dirty="0"/>
              <a:t>represents a set of one or more tasks that are to be executed to accomplish some overall objective</a:t>
            </a:r>
          </a:p>
          <a:p>
            <a:pPr lvl="1"/>
            <a:r>
              <a:rPr lang="en-US" dirty="0"/>
              <a:t>So tasks are the logical units (processes, threads) of work of applications</a:t>
            </a:r>
          </a:p>
          <a:p>
            <a:r>
              <a:rPr lang="en-US" dirty="0"/>
              <a:t>An application in this context is also referred to as a type of job</a:t>
            </a:r>
          </a:p>
          <a:p>
            <a:r>
              <a:rPr lang="en-US" dirty="0"/>
              <a:t>For example, a MapReduce job involves the execution of some number of map and reduce tasks </a:t>
            </a:r>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41352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YARN Architecture</a:t>
            </a:r>
            <a:br>
              <a:rPr lang="en-US" dirty="0"/>
            </a:br>
            <a:r>
              <a:rPr lang="en-US" sz="3100" dirty="0"/>
              <a:t>Resource Manager</a:t>
            </a:r>
            <a:endParaRPr lang="en-US" dirty="0"/>
          </a:p>
        </p:txBody>
      </p:sp>
      <p:sp>
        <p:nvSpPr>
          <p:cNvPr id="3" name="Content Placeholder 2"/>
          <p:cNvSpPr>
            <a:spLocks noGrp="1"/>
          </p:cNvSpPr>
          <p:nvPr>
            <p:ph idx="1"/>
          </p:nvPr>
        </p:nvSpPr>
        <p:spPr/>
        <p:txBody>
          <a:bodyPr>
            <a:normAutofit/>
          </a:bodyPr>
          <a:lstStyle/>
          <a:p>
            <a:r>
              <a:rPr lang="en-US" dirty="0"/>
              <a:t>The Resource Manager has two main components</a:t>
            </a:r>
          </a:p>
          <a:p>
            <a:pPr lvl="1"/>
            <a:r>
              <a:rPr lang="en-US" dirty="0"/>
              <a:t>Scheduler</a:t>
            </a:r>
          </a:p>
          <a:p>
            <a:pPr lvl="1"/>
            <a:r>
              <a:rPr lang="en-US" dirty="0"/>
              <a:t>Applications Manager</a:t>
            </a:r>
          </a:p>
          <a:p>
            <a:r>
              <a:rPr lang="en-US" dirty="0"/>
              <a:t>The Scheduler is responsible for allocating resources to the various running applications</a:t>
            </a:r>
          </a:p>
          <a:p>
            <a:r>
              <a:rPr lang="en-US" dirty="0"/>
              <a:t>It performs no monitoring or tracking of status for the application</a:t>
            </a:r>
          </a:p>
          <a:p>
            <a:r>
              <a:rPr lang="en-US" dirty="0"/>
              <a:t>It offers no guarantees about restarting failed tasks either due to application failure or hardware failures. </a:t>
            </a:r>
          </a:p>
          <a:p>
            <a:r>
              <a:rPr lang="en-US" dirty="0"/>
              <a:t>The Scheduler has a pluggable resource allocation policy which is responsible for sharing cluster resources </a:t>
            </a:r>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3530265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YARN Architecture</a:t>
            </a:r>
            <a:br>
              <a:rPr lang="en-US" dirty="0"/>
            </a:br>
            <a:r>
              <a:rPr lang="en-US" sz="3100" dirty="0"/>
              <a:t>Applications Manager</a:t>
            </a:r>
            <a:endParaRPr lang="en-US" dirty="0"/>
          </a:p>
        </p:txBody>
      </p:sp>
      <p:sp>
        <p:nvSpPr>
          <p:cNvPr id="3" name="Content Placeholder 2"/>
          <p:cNvSpPr>
            <a:spLocks noGrp="1"/>
          </p:cNvSpPr>
          <p:nvPr>
            <p:ph idx="1"/>
          </p:nvPr>
        </p:nvSpPr>
        <p:spPr/>
        <p:txBody>
          <a:bodyPr/>
          <a:lstStyle/>
          <a:p>
            <a:r>
              <a:rPr lang="en-US" dirty="0"/>
              <a:t>The Applications Manager is responsible for accepting client requests to execute applications</a:t>
            </a:r>
          </a:p>
          <a:p>
            <a:r>
              <a:rPr lang="en-US" dirty="0"/>
              <a:t>It negotiates the first container executing the application specific Application Master task</a:t>
            </a:r>
          </a:p>
          <a:p>
            <a:r>
              <a:rPr lang="en-US" dirty="0"/>
              <a:t>It provides the service for restarting the Application Master task on failure</a:t>
            </a:r>
          </a:p>
          <a:p>
            <a:r>
              <a:rPr lang="en-US" dirty="0"/>
              <a:t>Receives heartbeat indications from Node Managers to track Worker Node status and availability</a:t>
            </a:r>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1619989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YARN Architecture</a:t>
            </a:r>
            <a:br>
              <a:rPr lang="en-US" dirty="0"/>
            </a:br>
            <a:r>
              <a:rPr lang="en-US" sz="3100" dirty="0"/>
              <a:t>Resource Scheduling Policies</a:t>
            </a:r>
            <a:endParaRPr lang="en-US" dirty="0"/>
          </a:p>
        </p:txBody>
      </p:sp>
      <p:sp>
        <p:nvSpPr>
          <p:cNvPr id="3" name="Content Placeholder 2"/>
          <p:cNvSpPr>
            <a:spLocks noGrp="1"/>
          </p:cNvSpPr>
          <p:nvPr>
            <p:ph idx="1"/>
          </p:nvPr>
        </p:nvSpPr>
        <p:spPr/>
        <p:txBody>
          <a:bodyPr/>
          <a:lstStyle/>
          <a:p>
            <a:r>
              <a:rPr lang="en-US" dirty="0"/>
              <a:t>A cluster scheduler essentially has to address:</a:t>
            </a:r>
          </a:p>
          <a:p>
            <a:pPr lvl="1"/>
            <a:r>
              <a:rPr lang="en-US" dirty="0"/>
              <a:t>Multi-tenancy</a:t>
            </a:r>
          </a:p>
          <a:p>
            <a:pPr lvl="2"/>
            <a:r>
              <a:rPr lang="en-US" dirty="0"/>
              <a:t>Users launch many different applications, on behalf of multiple departments or organizations (all of which have some partial “ownership” of the cluster)</a:t>
            </a:r>
          </a:p>
          <a:p>
            <a:pPr lvl="2"/>
            <a:r>
              <a:rPr lang="en-US" dirty="0"/>
              <a:t>A cluster scheduler must share resources in some equitable fashion among these parties</a:t>
            </a:r>
          </a:p>
          <a:p>
            <a:pPr lvl="1"/>
            <a:r>
              <a:rPr lang="en-US" dirty="0"/>
              <a:t>Scalability</a:t>
            </a:r>
          </a:p>
          <a:p>
            <a:pPr lvl="2"/>
            <a:r>
              <a:rPr lang="en-US" dirty="0"/>
              <a:t>A cluster scheduler needs to scale to large clusters running many applications</a:t>
            </a:r>
          </a:p>
          <a:p>
            <a:pPr lvl="2"/>
            <a:r>
              <a:rPr lang="en-US" dirty="0"/>
              <a:t>This means that increasing the size of the cluster should improve performance without negatively affecting system latencies.</a:t>
            </a:r>
          </a:p>
          <a:p>
            <a:pPr lvl="2"/>
            <a:r>
              <a:rPr lang="en-US" dirty="0"/>
              <a:t>Also resource scheduling should not be optimized for any specific application type</a:t>
            </a:r>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535593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YARN Architecture</a:t>
            </a:r>
            <a:br>
              <a:rPr lang="en-US" dirty="0"/>
            </a:br>
            <a:r>
              <a:rPr lang="en-US" sz="3100" dirty="0"/>
              <a:t>Resource Scheduling Policies</a:t>
            </a:r>
            <a:endParaRPr lang="en-US" dirty="0"/>
          </a:p>
        </p:txBody>
      </p:sp>
      <p:sp>
        <p:nvSpPr>
          <p:cNvPr id="3" name="Content Placeholder 2"/>
          <p:cNvSpPr>
            <a:spLocks noGrp="1"/>
          </p:cNvSpPr>
          <p:nvPr>
            <p:ph idx="1"/>
          </p:nvPr>
        </p:nvSpPr>
        <p:spPr/>
        <p:txBody>
          <a:bodyPr/>
          <a:lstStyle/>
          <a:p>
            <a:r>
              <a:rPr lang="en-US" dirty="0"/>
              <a:t>There are two standard modem resource scheduling policies</a:t>
            </a:r>
          </a:p>
          <a:p>
            <a:pPr lvl="1"/>
            <a:r>
              <a:rPr lang="en-US" dirty="0"/>
              <a:t>Fair Scheduler</a:t>
            </a:r>
          </a:p>
          <a:p>
            <a:pPr lvl="2"/>
            <a:r>
              <a:rPr lang="en-US" dirty="0"/>
              <a:t>Allocates resources to weighted pools, with fair sharing within each pool.</a:t>
            </a:r>
          </a:p>
          <a:p>
            <a:pPr lvl="1"/>
            <a:r>
              <a:rPr lang="en-US" dirty="0"/>
              <a:t>Capacity Scheduler</a:t>
            </a:r>
          </a:p>
          <a:p>
            <a:pPr lvl="2"/>
            <a:r>
              <a:rPr lang="en-US" dirty="0"/>
              <a:t>Allocates resources to pools, with FIFO scheduling within each pool</a:t>
            </a:r>
          </a:p>
          <a:p>
            <a:r>
              <a:rPr lang="en-US" dirty="0"/>
              <a:t>Different vendors default to different scheduling policies</a:t>
            </a:r>
          </a:p>
          <a:p>
            <a:pPr lvl="1"/>
            <a:r>
              <a:rPr lang="en-US" dirty="0"/>
              <a:t>EMR =&gt; Capacity scheduler</a:t>
            </a:r>
          </a:p>
          <a:p>
            <a:pPr lvl="1"/>
            <a:r>
              <a:rPr lang="en-US" dirty="0"/>
              <a:t>Cloudera =&gt; Fair Scheduler</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3734820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YARN Architecture</a:t>
            </a:r>
            <a:br>
              <a:rPr lang="en-US" sz="3600" dirty="0">
                <a:solidFill>
                  <a:srgbClr val="D2533C"/>
                </a:solidFill>
              </a:rPr>
            </a:br>
            <a:r>
              <a:rPr lang="en-US" sz="2800" dirty="0">
                <a:solidFill>
                  <a:srgbClr val="D2533C"/>
                </a:solidFill>
              </a:rPr>
              <a:t>Resource Scheduling Policies</a:t>
            </a:r>
            <a:endParaRPr lang="en-US" dirty="0"/>
          </a:p>
        </p:txBody>
      </p:sp>
      <p:sp>
        <p:nvSpPr>
          <p:cNvPr id="3" name="Content Placeholder 2"/>
          <p:cNvSpPr>
            <a:spLocks noGrp="1"/>
          </p:cNvSpPr>
          <p:nvPr>
            <p:ph idx="1"/>
          </p:nvPr>
        </p:nvSpPr>
        <p:spPr/>
        <p:txBody>
          <a:bodyPr/>
          <a:lstStyle/>
          <a:p>
            <a:r>
              <a:rPr lang="en-US" dirty="0"/>
              <a:t>The Fair Scheduler is more flexible and allows for jobs to consume unused resources in the cluster</a:t>
            </a:r>
          </a:p>
          <a:p>
            <a:pPr lvl="1"/>
            <a:r>
              <a:rPr lang="en-US" dirty="0"/>
              <a:t>It provides resource guarantees by preempting tasks above the guarantee (fair share) based on defined weights</a:t>
            </a:r>
          </a:p>
          <a:p>
            <a:pPr lvl="1"/>
            <a:r>
              <a:rPr lang="en-US" dirty="0"/>
              <a:t>This makes it a good default for small to medium sized clusters.</a:t>
            </a:r>
          </a:p>
          <a:p>
            <a:r>
              <a:rPr lang="en-US" dirty="0"/>
              <a:t>The Capacity Scheduler is more rigid, and defines queues with resource quotas</a:t>
            </a:r>
          </a:p>
          <a:p>
            <a:pPr lvl="1"/>
            <a:r>
              <a:rPr lang="en-US" dirty="0"/>
              <a:t>Jobs cannot consume extra resources</a:t>
            </a:r>
          </a:p>
          <a:p>
            <a:pPr lvl="1"/>
            <a:r>
              <a:rPr lang="en-US" dirty="0"/>
              <a:t>This requires more configuration, tuning, and capacity planning</a:t>
            </a:r>
          </a:p>
          <a:p>
            <a:pPr lvl="1"/>
            <a:r>
              <a:rPr lang="en-US" dirty="0"/>
              <a:t>It's generally used on large clusters with lots of different workloads with different needs.</a:t>
            </a:r>
          </a:p>
          <a:p>
            <a:endParaRPr lang="en-US" dirty="0"/>
          </a:p>
        </p:txBody>
      </p:sp>
      <p:sp>
        <p:nvSpPr>
          <p:cNvPr id="4" name="Footer Placeholder 3"/>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633541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AF20-A46D-D546-B8FA-F16360185209}"/>
              </a:ext>
            </a:extLst>
          </p:cNvPr>
          <p:cNvSpPr>
            <a:spLocks noGrp="1"/>
          </p:cNvSpPr>
          <p:nvPr>
            <p:ph type="title"/>
          </p:nvPr>
        </p:nvSpPr>
        <p:spPr/>
        <p:txBody>
          <a:bodyPr/>
          <a:lstStyle/>
          <a:p>
            <a:r>
              <a:rPr lang="en-US" dirty="0"/>
              <a:t>Scheduler Options</a:t>
            </a:r>
          </a:p>
        </p:txBody>
      </p:sp>
      <p:sp>
        <p:nvSpPr>
          <p:cNvPr id="3" name="Content Placeholder 2">
            <a:extLst>
              <a:ext uri="{FF2B5EF4-FFF2-40B4-BE49-F238E27FC236}">
                <a16:creationId xmlns:a16="http://schemas.microsoft.com/office/drawing/2014/main" id="{4F93CF07-1E0B-0E44-BDF4-765869D0C009}"/>
              </a:ext>
            </a:extLst>
          </p:cNvPr>
          <p:cNvSpPr>
            <a:spLocks noGrp="1"/>
          </p:cNvSpPr>
          <p:nvPr>
            <p:ph idx="1"/>
          </p:nvPr>
        </p:nvSpPr>
        <p:spPr>
          <a:xfrm>
            <a:off x="457200" y="1600200"/>
            <a:ext cx="4953000" cy="4876800"/>
          </a:xfrm>
        </p:spPr>
        <p:txBody>
          <a:bodyPr>
            <a:normAutofit fontScale="77500" lnSpcReduction="20000"/>
          </a:bodyPr>
          <a:lstStyle/>
          <a:p>
            <a:r>
              <a:rPr lang="en-US" dirty="0"/>
              <a:t>With the Capacity Scheduler a separate dedicated queue allows the small job to start as soon as it is submitted, although this is at the cost of overall cluster utilization since the queue capacity is reserved for jobs in that queue</a:t>
            </a:r>
          </a:p>
          <a:p>
            <a:pPr lvl="1"/>
            <a:r>
              <a:rPr lang="en-US" dirty="0"/>
              <a:t>AWS EMR clusters by default are configured with a single capacity scheduler queue and can run a single job at any given time. </a:t>
            </a:r>
          </a:p>
          <a:p>
            <a:pPr marL="0" indent="0">
              <a:buNone/>
            </a:pPr>
            <a:endParaRPr lang="en-US" dirty="0"/>
          </a:p>
          <a:p>
            <a:r>
              <a:rPr lang="en-US" dirty="0"/>
              <a:t>With the Fair Scheduler there is no need to reserve a set amount of capacity, since it will dynamically balance resources between all running jobs</a:t>
            </a:r>
          </a:p>
          <a:p>
            <a:pPr lvl="1"/>
            <a:r>
              <a:rPr lang="en-US" dirty="0"/>
              <a:t>Just after the first (large) job starts, it is the only job running, so it gets all the resources in the cluster</a:t>
            </a:r>
          </a:p>
          <a:p>
            <a:pPr lvl="1"/>
            <a:r>
              <a:rPr lang="en-US" dirty="0"/>
              <a:t>When the second (small) job starts, it is allocated half of the cluster resources so that each job is using its fair share of resources</a:t>
            </a:r>
          </a:p>
        </p:txBody>
      </p:sp>
      <p:sp>
        <p:nvSpPr>
          <p:cNvPr id="4" name="Footer Placeholder 3">
            <a:extLst>
              <a:ext uri="{FF2B5EF4-FFF2-40B4-BE49-F238E27FC236}">
                <a16:creationId xmlns:a16="http://schemas.microsoft.com/office/drawing/2014/main" id="{9E0C03C7-6F6F-CB4E-B250-1CDDF0A13167}"/>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D1E05B0D-1381-A849-A3B4-E2E80B7FFA7D}"/>
              </a:ext>
            </a:extLst>
          </p:cNvPr>
          <p:cNvSpPr>
            <a:spLocks noGrp="1"/>
          </p:cNvSpPr>
          <p:nvPr>
            <p:ph type="sldNum" sz="quarter" idx="12"/>
          </p:nvPr>
        </p:nvSpPr>
        <p:spPr/>
        <p:txBody>
          <a:bodyPr/>
          <a:lstStyle/>
          <a:p>
            <a:fld id="{9AA7C465-8597-4488-B68C-958448427716}" type="slidenum">
              <a:rPr lang="en-US" smtClean="0"/>
              <a:t>18</a:t>
            </a:fld>
            <a:endParaRPr lang="en-US" dirty="0"/>
          </a:p>
        </p:txBody>
      </p:sp>
      <p:pic>
        <p:nvPicPr>
          <p:cNvPr id="3074" name="Picture 2" descr="Cluster utilization over time when running a large job and a small job under the FIFO Scheduler (i), Capacity Scheduler (ii), and Fair Scheduler (iii)">
            <a:extLst>
              <a:ext uri="{FF2B5EF4-FFF2-40B4-BE49-F238E27FC236}">
                <a16:creationId xmlns:a16="http://schemas.microsoft.com/office/drawing/2014/main" id="{0F0437AD-E2BA-DF47-A323-F17D5C5470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37" t="32043" r="-1779" b="31289"/>
          <a:stretch/>
        </p:blipFill>
        <p:spPr bwMode="auto">
          <a:xfrm>
            <a:off x="5777113" y="992521"/>
            <a:ext cx="2909687" cy="28174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luster utilization over time when running a large job and a small job under the FIFO Scheduler (i), Capacity Scheduler (ii), and Fair Scheduler (iii)">
            <a:extLst>
              <a:ext uri="{FF2B5EF4-FFF2-40B4-BE49-F238E27FC236}">
                <a16:creationId xmlns:a16="http://schemas.microsoft.com/office/drawing/2014/main" id="{9C340241-601E-A14A-BB8D-F24511206A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54" t="68267"/>
          <a:stretch/>
        </p:blipFill>
        <p:spPr bwMode="auto">
          <a:xfrm>
            <a:off x="5777113" y="3886200"/>
            <a:ext cx="2833487"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3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0E9B-AB44-0349-9D6B-29F1406EFDBC}"/>
              </a:ext>
            </a:extLst>
          </p:cNvPr>
          <p:cNvSpPr>
            <a:spLocks noGrp="1"/>
          </p:cNvSpPr>
          <p:nvPr>
            <p:ph type="title"/>
          </p:nvPr>
        </p:nvSpPr>
        <p:spPr/>
        <p:txBody>
          <a:bodyPr/>
          <a:lstStyle/>
          <a:p>
            <a:r>
              <a:rPr lang="en-US" dirty="0"/>
              <a:t>Scheduler Options</a:t>
            </a:r>
          </a:p>
        </p:txBody>
      </p:sp>
      <p:sp>
        <p:nvSpPr>
          <p:cNvPr id="3" name="Content Placeholder 2">
            <a:extLst>
              <a:ext uri="{FF2B5EF4-FFF2-40B4-BE49-F238E27FC236}">
                <a16:creationId xmlns:a16="http://schemas.microsoft.com/office/drawing/2014/main" id="{FED1AB3A-6A5E-0D41-93A0-61A4791A76AB}"/>
              </a:ext>
            </a:extLst>
          </p:cNvPr>
          <p:cNvSpPr>
            <a:spLocks noGrp="1"/>
          </p:cNvSpPr>
          <p:nvPr>
            <p:ph idx="1"/>
          </p:nvPr>
        </p:nvSpPr>
        <p:spPr>
          <a:xfrm>
            <a:off x="457200" y="1600200"/>
            <a:ext cx="5029200" cy="4876800"/>
          </a:xfrm>
        </p:spPr>
        <p:txBody>
          <a:bodyPr>
            <a:normAutofit fontScale="92500" lnSpcReduction="20000"/>
          </a:bodyPr>
          <a:lstStyle/>
          <a:p>
            <a:r>
              <a:rPr lang="en-US" dirty="0"/>
              <a:t>The Capacity Scheduler is designed to allow sharing a large cluster while giving each department a minimum capacity guarantee</a:t>
            </a:r>
          </a:p>
          <a:p>
            <a:r>
              <a:rPr lang="en-US" dirty="0"/>
              <a:t>The central idea is that the available resources in the Hadoop Map-Reduce cluster are partitioned among multiple departments who collectively fund the cluster based on computing needs</a:t>
            </a:r>
          </a:p>
          <a:p>
            <a:r>
              <a:rPr lang="en-US" dirty="0"/>
              <a:t>There is an added benefit that an department can access any excess capacity not being used by others</a:t>
            </a:r>
          </a:p>
          <a:p>
            <a:r>
              <a:rPr lang="en-US" dirty="0"/>
              <a:t>This provides elasticity for departments in a cost-effective manner</a:t>
            </a:r>
          </a:p>
        </p:txBody>
      </p:sp>
      <p:sp>
        <p:nvSpPr>
          <p:cNvPr id="4" name="Footer Placeholder 3">
            <a:extLst>
              <a:ext uri="{FF2B5EF4-FFF2-40B4-BE49-F238E27FC236}">
                <a16:creationId xmlns:a16="http://schemas.microsoft.com/office/drawing/2014/main" id="{21F63735-374E-614E-9DBB-DEBE5708E84F}"/>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25B96CEB-BA24-B042-83D1-8BEBB965482A}"/>
              </a:ext>
            </a:extLst>
          </p:cNvPr>
          <p:cNvSpPr>
            <a:spLocks noGrp="1"/>
          </p:cNvSpPr>
          <p:nvPr>
            <p:ph type="sldNum" sz="quarter" idx="12"/>
          </p:nvPr>
        </p:nvSpPr>
        <p:spPr/>
        <p:txBody>
          <a:bodyPr/>
          <a:lstStyle/>
          <a:p>
            <a:fld id="{9AA7C465-8597-4488-B68C-958448427716}" type="slidenum">
              <a:rPr lang="en-US" smtClean="0"/>
              <a:t>19</a:t>
            </a:fld>
            <a:endParaRPr lang="en-US" dirty="0"/>
          </a:p>
        </p:txBody>
      </p:sp>
      <p:pic>
        <p:nvPicPr>
          <p:cNvPr id="6" name="Picture 2" descr="Cluster utilization over time when running a large job and a small job under the FIFO Scheduler (i), Capacity Scheduler (ii), and Fair Scheduler (iii)">
            <a:extLst>
              <a:ext uri="{FF2B5EF4-FFF2-40B4-BE49-F238E27FC236}">
                <a16:creationId xmlns:a16="http://schemas.microsoft.com/office/drawing/2014/main" id="{4818CEE1-3D5B-4140-86C1-2EC3D7B95A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7" t="32043" r="-1779" b="31289"/>
          <a:stretch/>
        </p:blipFill>
        <p:spPr bwMode="auto">
          <a:xfrm>
            <a:off x="5804121" y="2420065"/>
            <a:ext cx="2909687" cy="2817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08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Hadoop</a:t>
            </a:r>
          </a:p>
        </p:txBody>
      </p:sp>
      <p:sp>
        <p:nvSpPr>
          <p:cNvPr id="3" name="Content Placeholder 2"/>
          <p:cNvSpPr>
            <a:spLocks noGrp="1"/>
          </p:cNvSpPr>
          <p:nvPr>
            <p:ph idx="1"/>
          </p:nvPr>
        </p:nvSpPr>
        <p:spPr/>
        <p:txBody>
          <a:bodyPr>
            <a:normAutofit/>
          </a:bodyPr>
          <a:lstStyle/>
          <a:p>
            <a:r>
              <a:rPr lang="en-US" dirty="0"/>
              <a:t>Hadoop Common</a:t>
            </a:r>
          </a:p>
          <a:p>
            <a:pPr lvl="1"/>
            <a:r>
              <a:rPr lang="en-US" dirty="0"/>
              <a:t>The common utilities that provide basic support to other Hadoop modules. </a:t>
            </a:r>
          </a:p>
          <a:p>
            <a:r>
              <a:rPr lang="en-US" dirty="0"/>
              <a:t>Hadoop Distributed File System</a:t>
            </a:r>
          </a:p>
          <a:p>
            <a:pPr lvl="1"/>
            <a:r>
              <a:rPr lang="en-US" dirty="0"/>
              <a:t>Enables storage of large amounts of data in redundancy over a cluster of commodity machines, </a:t>
            </a:r>
          </a:p>
          <a:p>
            <a:r>
              <a:rPr lang="en-US" dirty="0"/>
              <a:t>Zookeeper</a:t>
            </a:r>
          </a:p>
          <a:p>
            <a:pPr lvl="1"/>
            <a:r>
              <a:rPr lang="en-US" dirty="0"/>
              <a:t>A centralized service for maintaining Hadoop cluster configuration information, naming and providing distributed synchronization</a:t>
            </a:r>
          </a:p>
          <a:p>
            <a:r>
              <a:rPr lang="en-US" dirty="0"/>
              <a:t>Hadoop YARN: </a:t>
            </a:r>
          </a:p>
          <a:p>
            <a:pPr lvl="1"/>
            <a:r>
              <a:rPr lang="en-US" dirty="0"/>
              <a:t>A framework that takes care of cluster resource management and job scheduling tasks</a:t>
            </a:r>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1438154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AC36E-A50C-EC4D-967F-92A50350B108}"/>
              </a:ext>
            </a:extLst>
          </p:cNvPr>
          <p:cNvSpPr>
            <a:spLocks noGrp="1"/>
          </p:cNvSpPr>
          <p:nvPr>
            <p:ph type="title"/>
          </p:nvPr>
        </p:nvSpPr>
        <p:spPr/>
        <p:txBody>
          <a:bodyPr/>
          <a:lstStyle/>
          <a:p>
            <a:r>
              <a:rPr lang="en-US" dirty="0"/>
              <a:t>Scheduler Options</a:t>
            </a:r>
          </a:p>
        </p:txBody>
      </p:sp>
      <p:sp>
        <p:nvSpPr>
          <p:cNvPr id="3" name="Content Placeholder 2">
            <a:extLst>
              <a:ext uri="{FF2B5EF4-FFF2-40B4-BE49-F238E27FC236}">
                <a16:creationId xmlns:a16="http://schemas.microsoft.com/office/drawing/2014/main" id="{B867156A-499F-714B-B45F-1881D6233C96}"/>
              </a:ext>
            </a:extLst>
          </p:cNvPr>
          <p:cNvSpPr>
            <a:spLocks noGrp="1"/>
          </p:cNvSpPr>
          <p:nvPr>
            <p:ph idx="1"/>
          </p:nvPr>
        </p:nvSpPr>
        <p:spPr>
          <a:xfrm>
            <a:off x="457200" y="1600200"/>
            <a:ext cx="4648200" cy="4876800"/>
          </a:xfrm>
        </p:spPr>
        <p:txBody>
          <a:bodyPr>
            <a:normAutofit fontScale="85000" lnSpcReduction="10000"/>
          </a:bodyPr>
          <a:lstStyle/>
          <a:p>
            <a:r>
              <a:rPr lang="en-US" dirty="0"/>
              <a:t>Fair scheduling is a method of assigning resources to jobs such that all jobs get, on average, an equal share of resources over time</a:t>
            </a:r>
          </a:p>
          <a:p>
            <a:r>
              <a:rPr lang="en-US" dirty="0"/>
              <a:t>When there is a single job running, that job uses the entire cluster</a:t>
            </a:r>
          </a:p>
          <a:p>
            <a:r>
              <a:rPr lang="en-US" dirty="0"/>
              <a:t>When other jobs are submitted, tasks slots that free up are assigned to the new jobs, so that each job gets roughly the same amount of CPU time. </a:t>
            </a:r>
          </a:p>
          <a:p>
            <a:r>
              <a:rPr lang="en-US" dirty="0"/>
              <a:t>Unlike the default Hadoop scheduler, which forms a queue of jobs, this lets short jobs finish in reasonable time while not starving long jobs</a:t>
            </a:r>
          </a:p>
        </p:txBody>
      </p:sp>
      <p:sp>
        <p:nvSpPr>
          <p:cNvPr id="4" name="Footer Placeholder 3">
            <a:extLst>
              <a:ext uri="{FF2B5EF4-FFF2-40B4-BE49-F238E27FC236}">
                <a16:creationId xmlns:a16="http://schemas.microsoft.com/office/drawing/2014/main" id="{68DD78B6-0A88-5F4F-AF82-5539C935CDE8}"/>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94678423-EC2D-3742-8E30-E6148DF5608A}"/>
              </a:ext>
            </a:extLst>
          </p:cNvPr>
          <p:cNvSpPr>
            <a:spLocks noGrp="1"/>
          </p:cNvSpPr>
          <p:nvPr>
            <p:ph type="sldNum" sz="quarter" idx="12"/>
          </p:nvPr>
        </p:nvSpPr>
        <p:spPr/>
        <p:txBody>
          <a:bodyPr/>
          <a:lstStyle/>
          <a:p>
            <a:fld id="{9AA7C465-8597-4488-B68C-958448427716}" type="slidenum">
              <a:rPr lang="en-US" smtClean="0"/>
              <a:t>20</a:t>
            </a:fld>
            <a:endParaRPr lang="en-US" dirty="0"/>
          </a:p>
        </p:txBody>
      </p:sp>
      <p:pic>
        <p:nvPicPr>
          <p:cNvPr id="5122" name="Picture 2" descr="Image for post">
            <a:extLst>
              <a:ext uri="{FF2B5EF4-FFF2-40B4-BE49-F238E27FC236}">
                <a16:creationId xmlns:a16="http://schemas.microsoft.com/office/drawing/2014/main" id="{7D1E0F21-4BD2-964A-967F-E71756D40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354" y="2286000"/>
            <a:ext cx="3537879" cy="269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430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YARN Architecture</a:t>
            </a:r>
            <a:br>
              <a:rPr lang="en-US" dirty="0"/>
            </a:br>
            <a:r>
              <a:rPr lang="en-US" sz="3100" dirty="0"/>
              <a:t>Node Manager</a:t>
            </a:r>
          </a:p>
        </p:txBody>
      </p:sp>
      <p:sp>
        <p:nvSpPr>
          <p:cNvPr id="3" name="Content Placeholder 2"/>
          <p:cNvSpPr>
            <a:spLocks noGrp="1"/>
          </p:cNvSpPr>
          <p:nvPr>
            <p:ph idx="1"/>
          </p:nvPr>
        </p:nvSpPr>
        <p:spPr/>
        <p:txBody>
          <a:bodyPr/>
          <a:lstStyle/>
          <a:p>
            <a:r>
              <a:rPr lang="en-US" dirty="0"/>
              <a:t>Per worker node agent tasked with</a:t>
            </a:r>
          </a:p>
          <a:p>
            <a:pPr lvl="1"/>
            <a:r>
              <a:rPr lang="en-US" dirty="0"/>
              <a:t>Overseeing node containers through their lifecycles</a:t>
            </a:r>
          </a:p>
          <a:p>
            <a:pPr lvl="1"/>
            <a:r>
              <a:rPr lang="en-US" dirty="0"/>
              <a:t>Including launching containers (application tasks)</a:t>
            </a:r>
          </a:p>
          <a:p>
            <a:pPr lvl="1"/>
            <a:r>
              <a:rPr lang="en-US" dirty="0"/>
              <a:t>Monitoring node container resource usage</a:t>
            </a:r>
          </a:p>
          <a:p>
            <a:pPr lvl="1"/>
            <a:r>
              <a:rPr lang="en-US" dirty="0"/>
              <a:t>Periodically communicating node liveness to the Resource Manager</a:t>
            </a:r>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3288613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YARN Architecture</a:t>
            </a:r>
            <a:br>
              <a:rPr lang="en-US" dirty="0"/>
            </a:br>
            <a:r>
              <a:rPr lang="en-US" sz="3100" dirty="0"/>
              <a:t>Application Master</a:t>
            </a:r>
            <a:endParaRPr lang="en-US" dirty="0"/>
          </a:p>
        </p:txBody>
      </p:sp>
      <p:sp>
        <p:nvSpPr>
          <p:cNvPr id="3" name="Content Placeholder 2"/>
          <p:cNvSpPr>
            <a:spLocks noGrp="1"/>
          </p:cNvSpPr>
          <p:nvPr>
            <p:ph idx="1"/>
          </p:nvPr>
        </p:nvSpPr>
        <p:spPr/>
        <p:txBody>
          <a:bodyPr>
            <a:normAutofit/>
          </a:bodyPr>
          <a:lstStyle/>
          <a:p>
            <a:r>
              <a:rPr lang="en-US" sz="1800" dirty="0"/>
              <a:t>Neither the resource manager or the node manager controls overall progress of an application</a:t>
            </a:r>
          </a:p>
          <a:p>
            <a:r>
              <a:rPr lang="en-US" sz="1800" dirty="0"/>
              <a:t>This makes sense as we want to keep our distributed middleware (Resource Manager and Node Manager) application agnostic </a:t>
            </a:r>
          </a:p>
          <a:p>
            <a:r>
              <a:rPr lang="en-US" sz="1800" dirty="0"/>
              <a:t>So the question becomes, how is the progress of each application managed?</a:t>
            </a:r>
          </a:p>
          <a:p>
            <a:r>
              <a:rPr lang="en-US" sz="1800" dirty="0"/>
              <a:t>This is the role of the application specific and custom Application Master task</a:t>
            </a:r>
          </a:p>
          <a:p>
            <a:r>
              <a:rPr lang="en-US" sz="1800" dirty="0"/>
              <a:t>Each type of application running on Hadoop has its type of Application Master</a:t>
            </a:r>
          </a:p>
          <a:p>
            <a:r>
              <a:rPr lang="en-US" sz="1800" dirty="0"/>
              <a:t>Each running instance of an application has its dedicated Application Master instance </a:t>
            </a:r>
          </a:p>
          <a:p>
            <a:r>
              <a:rPr lang="en-US" sz="1800" dirty="0"/>
              <a:t>This instance lives in its own separate container on one of the nodes in the cluster</a:t>
            </a:r>
          </a:p>
          <a:p>
            <a:r>
              <a:rPr lang="en-US" sz="1800" dirty="0"/>
              <a:t>It is the one container (task) whose initiation is performed by the Resource Manager</a:t>
            </a:r>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1031498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YARN Architecture</a:t>
            </a:r>
            <a:br>
              <a:rPr lang="en-US" dirty="0"/>
            </a:br>
            <a:r>
              <a:rPr lang="en-US" sz="3100" dirty="0"/>
              <a:t>Application Master</a:t>
            </a:r>
            <a:endParaRPr lang="en-US" dirty="0"/>
          </a:p>
        </p:txBody>
      </p:sp>
      <p:sp>
        <p:nvSpPr>
          <p:cNvPr id="3" name="Content Placeholder 2"/>
          <p:cNvSpPr>
            <a:spLocks noGrp="1"/>
          </p:cNvSpPr>
          <p:nvPr>
            <p:ph idx="1"/>
          </p:nvPr>
        </p:nvSpPr>
        <p:spPr/>
        <p:txBody>
          <a:bodyPr>
            <a:normAutofit/>
          </a:bodyPr>
          <a:lstStyle/>
          <a:p>
            <a:r>
              <a:rPr lang="en-US" sz="2000" dirty="0"/>
              <a:t>Once initiated, an Application Master instance creates other containers (tasks) the application needs to progress</a:t>
            </a:r>
          </a:p>
          <a:p>
            <a:r>
              <a:rPr lang="en-US" sz="2000" dirty="0"/>
              <a:t>Each application’s Application Master periodically sends heartbeat messages to the Resource Manager</a:t>
            </a:r>
          </a:p>
          <a:p>
            <a:r>
              <a:rPr lang="en-US" sz="2000" dirty="0"/>
              <a:t>The Application Master oversees the execution of an application over its full lifespan…</a:t>
            </a:r>
          </a:p>
          <a:p>
            <a:pPr lvl="1"/>
            <a:r>
              <a:rPr lang="en-US" sz="1800" dirty="0"/>
              <a:t>From requesting additional containers (resources) from the Resource Manger</a:t>
            </a:r>
          </a:p>
          <a:p>
            <a:pPr lvl="1"/>
            <a:r>
              <a:rPr lang="en-US" sz="1800" dirty="0"/>
              <a:t>To submitting container release requests to the Node Manager on application completion</a:t>
            </a:r>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1546912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D899-F059-2042-961E-737F8AE87AC1}"/>
              </a:ext>
            </a:extLst>
          </p:cNvPr>
          <p:cNvSpPr>
            <a:spLocks noGrp="1"/>
          </p:cNvSpPr>
          <p:nvPr>
            <p:ph type="title"/>
          </p:nvPr>
        </p:nvSpPr>
        <p:spPr/>
        <p:txBody>
          <a:bodyPr/>
          <a:lstStyle/>
          <a:p>
            <a:r>
              <a:rPr lang="en-US" dirty="0"/>
              <a:t>YARN Application Initiation</a:t>
            </a:r>
            <a:br>
              <a:rPr lang="en-US" dirty="0"/>
            </a:br>
            <a:r>
              <a:rPr lang="en-US" sz="3100" dirty="0"/>
              <a:t>Overview</a:t>
            </a:r>
            <a:endParaRPr lang="en-US" dirty="0"/>
          </a:p>
        </p:txBody>
      </p:sp>
      <p:sp>
        <p:nvSpPr>
          <p:cNvPr id="3" name="Content Placeholder 2">
            <a:extLst>
              <a:ext uri="{FF2B5EF4-FFF2-40B4-BE49-F238E27FC236}">
                <a16:creationId xmlns:a16="http://schemas.microsoft.com/office/drawing/2014/main" id="{7A24CAA9-113B-344D-B444-A18B527EAEFE}"/>
              </a:ext>
            </a:extLst>
          </p:cNvPr>
          <p:cNvSpPr>
            <a:spLocks noGrp="1"/>
          </p:cNvSpPr>
          <p:nvPr>
            <p:ph idx="1"/>
          </p:nvPr>
        </p:nvSpPr>
        <p:spPr/>
        <p:txBody>
          <a:bodyPr/>
          <a:lstStyle/>
          <a:p>
            <a:r>
              <a:rPr lang="en-US" sz="2000" dirty="0"/>
              <a:t>Application execution consists of the following steps:</a:t>
            </a:r>
          </a:p>
          <a:p>
            <a:pPr marL="457200" indent="-457200">
              <a:buFont typeface="+mj-lt"/>
              <a:buAutoNum type="arabicPeriod"/>
            </a:pPr>
            <a:r>
              <a:rPr lang="en-US" sz="2000" dirty="0"/>
              <a:t>Application submission.</a:t>
            </a:r>
          </a:p>
          <a:p>
            <a:pPr marL="457200" indent="-457200">
              <a:buFont typeface="+mj-lt"/>
              <a:buAutoNum type="arabicPeriod"/>
            </a:pPr>
            <a:r>
              <a:rPr lang="en-US" sz="2000" dirty="0"/>
              <a:t>Bootstrapping the </a:t>
            </a:r>
            <a:r>
              <a:rPr lang="en-US" sz="2000" dirty="0" err="1"/>
              <a:t>ApplicationMaster</a:t>
            </a:r>
            <a:r>
              <a:rPr lang="en-US" sz="2000" dirty="0"/>
              <a:t> instance for the application.</a:t>
            </a:r>
          </a:p>
          <a:p>
            <a:pPr marL="457200" indent="-457200">
              <a:buFont typeface="+mj-lt"/>
              <a:buAutoNum type="arabicPeriod"/>
            </a:pPr>
            <a:r>
              <a:rPr lang="en-US" sz="2000" dirty="0"/>
              <a:t>Application execution managed by the </a:t>
            </a:r>
            <a:r>
              <a:rPr lang="en-US" sz="2000" dirty="0" err="1"/>
              <a:t>ApplicationMaster</a:t>
            </a:r>
            <a:r>
              <a:rPr lang="en-US" sz="2000" dirty="0"/>
              <a:t> instance</a:t>
            </a:r>
          </a:p>
        </p:txBody>
      </p:sp>
      <p:sp>
        <p:nvSpPr>
          <p:cNvPr id="4" name="Footer Placeholder 3">
            <a:extLst>
              <a:ext uri="{FF2B5EF4-FFF2-40B4-BE49-F238E27FC236}">
                <a16:creationId xmlns:a16="http://schemas.microsoft.com/office/drawing/2014/main" id="{0388644D-9668-6047-9D15-D406623EEA6B}"/>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771A2223-115B-D946-B7FC-00C4DD45A702}"/>
              </a:ext>
            </a:extLst>
          </p:cNvPr>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456054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3200400" y="5257800"/>
            <a:ext cx="762000" cy="6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276600" y="5410200"/>
            <a:ext cx="685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648200" y="2438400"/>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267200" y="26670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YARN Application Initiation</a:t>
            </a:r>
            <a:br>
              <a:rPr lang="en-US" dirty="0"/>
            </a:br>
            <a:r>
              <a:rPr lang="en-US" sz="3100" dirty="0"/>
              <a:t>Details</a:t>
            </a:r>
          </a:p>
        </p:txBody>
      </p:sp>
      <p:sp>
        <p:nvSpPr>
          <p:cNvPr id="3" name="Footer Placeholder 2"/>
          <p:cNvSpPr>
            <a:spLocks noGrp="1"/>
          </p:cNvSpPr>
          <p:nvPr>
            <p:ph type="ftr" sz="quarter" idx="11"/>
          </p:nvPr>
        </p:nvSpPr>
        <p:spPr/>
        <p:txBody>
          <a:bodyPr/>
          <a:lstStyle/>
          <a:p>
            <a:r>
              <a:rPr lang="sk-SK" dirty="0"/>
              <a:t>CSP554</a:t>
            </a:r>
            <a:r>
              <a:rPr lang="en-US" dirty="0"/>
              <a:t> Module 03a</a:t>
            </a:r>
          </a:p>
        </p:txBody>
      </p:sp>
      <p:sp>
        <p:nvSpPr>
          <p:cNvPr id="4" name="Slide Number Placeholder 3"/>
          <p:cNvSpPr>
            <a:spLocks noGrp="1"/>
          </p:cNvSpPr>
          <p:nvPr>
            <p:ph type="sldNum" sz="quarter" idx="12"/>
          </p:nvPr>
        </p:nvSpPr>
        <p:spPr/>
        <p:txBody>
          <a:bodyPr/>
          <a:lstStyle/>
          <a:p>
            <a:fld id="{9AA7C465-8597-4488-B68C-958448427716}" type="slidenum">
              <a:rPr lang="en-US" smtClean="0"/>
              <a:t>25</a:t>
            </a:fld>
            <a:endParaRPr lang="en-US" dirty="0"/>
          </a:p>
        </p:txBody>
      </p:sp>
      <p:sp>
        <p:nvSpPr>
          <p:cNvPr id="5" name="Rectangle 4"/>
          <p:cNvSpPr/>
          <p:nvPr/>
        </p:nvSpPr>
        <p:spPr>
          <a:xfrm>
            <a:off x="533400" y="1600200"/>
            <a:ext cx="1905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Node</a:t>
            </a:r>
          </a:p>
          <a:p>
            <a:pPr algn="ctr"/>
            <a:endParaRPr lang="en-US" sz="1200" dirty="0"/>
          </a:p>
          <a:p>
            <a:pPr algn="ctr"/>
            <a:endParaRPr lang="en-US" dirty="0"/>
          </a:p>
          <a:p>
            <a:pPr algn="ctr"/>
            <a:endParaRPr lang="en-US" dirty="0"/>
          </a:p>
          <a:p>
            <a:pPr algn="ctr"/>
            <a:endParaRPr lang="en-US" dirty="0"/>
          </a:p>
        </p:txBody>
      </p:sp>
      <p:sp>
        <p:nvSpPr>
          <p:cNvPr id="6" name="Rectangle 5"/>
          <p:cNvSpPr/>
          <p:nvPr/>
        </p:nvSpPr>
        <p:spPr>
          <a:xfrm>
            <a:off x="762000" y="2057400"/>
            <a:ext cx="15240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App Client</a:t>
            </a:r>
          </a:p>
        </p:txBody>
      </p:sp>
      <p:sp>
        <p:nvSpPr>
          <p:cNvPr id="7" name="Rectangle 6"/>
          <p:cNvSpPr/>
          <p:nvPr/>
        </p:nvSpPr>
        <p:spPr>
          <a:xfrm>
            <a:off x="4038600" y="1600200"/>
            <a:ext cx="4648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 Node</a:t>
            </a:r>
          </a:p>
          <a:p>
            <a:pPr algn="ctr"/>
            <a:endParaRPr lang="en-US" sz="1200" dirty="0"/>
          </a:p>
          <a:p>
            <a:pPr algn="ctr"/>
            <a:endParaRPr lang="en-US" dirty="0"/>
          </a:p>
          <a:p>
            <a:pPr algn="ctr"/>
            <a:endParaRPr lang="en-US" dirty="0"/>
          </a:p>
          <a:p>
            <a:pPr algn="ctr"/>
            <a:endParaRPr lang="en-US" dirty="0"/>
          </a:p>
        </p:txBody>
      </p:sp>
      <p:sp>
        <p:nvSpPr>
          <p:cNvPr id="8" name="Rectangle 7"/>
          <p:cNvSpPr/>
          <p:nvPr/>
        </p:nvSpPr>
        <p:spPr>
          <a:xfrm>
            <a:off x="4191000" y="2057400"/>
            <a:ext cx="43434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Resource </a:t>
            </a:r>
          </a:p>
          <a:p>
            <a:r>
              <a:rPr lang="en-US" dirty="0"/>
              <a:t>Manager</a:t>
            </a:r>
          </a:p>
        </p:txBody>
      </p:sp>
      <p:sp>
        <p:nvSpPr>
          <p:cNvPr id="9" name="Rectangle 8"/>
          <p:cNvSpPr/>
          <p:nvPr/>
        </p:nvSpPr>
        <p:spPr>
          <a:xfrm>
            <a:off x="2286000" y="3733800"/>
            <a:ext cx="19050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Node</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0" name="Rectangle 9"/>
          <p:cNvSpPr/>
          <p:nvPr/>
        </p:nvSpPr>
        <p:spPr>
          <a:xfrm>
            <a:off x="2438400" y="4191000"/>
            <a:ext cx="1524000" cy="611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Node Manager</a:t>
            </a:r>
          </a:p>
        </p:txBody>
      </p:sp>
      <p:sp>
        <p:nvSpPr>
          <p:cNvPr id="11" name="Rectangle 10"/>
          <p:cNvSpPr/>
          <p:nvPr/>
        </p:nvSpPr>
        <p:spPr>
          <a:xfrm>
            <a:off x="2438400" y="5410200"/>
            <a:ext cx="1524000" cy="1143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Container</a:t>
            </a:r>
          </a:p>
          <a:p>
            <a:pPr algn="ctr"/>
            <a:endParaRPr lang="en-US" dirty="0"/>
          </a:p>
          <a:p>
            <a:pPr algn="ctr"/>
            <a:endParaRPr lang="en-US" dirty="0"/>
          </a:p>
          <a:p>
            <a:pPr algn="ctr"/>
            <a:endParaRPr lang="en-US" dirty="0"/>
          </a:p>
        </p:txBody>
      </p:sp>
      <p:sp>
        <p:nvSpPr>
          <p:cNvPr id="12" name="Rectangle 11"/>
          <p:cNvSpPr/>
          <p:nvPr/>
        </p:nvSpPr>
        <p:spPr>
          <a:xfrm>
            <a:off x="2514600" y="5791200"/>
            <a:ext cx="1308841" cy="60794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Application Manager</a:t>
            </a:r>
          </a:p>
        </p:txBody>
      </p:sp>
      <p:sp>
        <p:nvSpPr>
          <p:cNvPr id="13" name="Rectangle 12"/>
          <p:cNvSpPr/>
          <p:nvPr/>
        </p:nvSpPr>
        <p:spPr>
          <a:xfrm>
            <a:off x="5867400" y="3733800"/>
            <a:ext cx="19050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Node</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4" name="Rectangle 13"/>
          <p:cNvSpPr/>
          <p:nvPr/>
        </p:nvSpPr>
        <p:spPr>
          <a:xfrm>
            <a:off x="6019800" y="4191000"/>
            <a:ext cx="1524000" cy="611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Node Manager</a:t>
            </a:r>
          </a:p>
        </p:txBody>
      </p:sp>
      <p:sp>
        <p:nvSpPr>
          <p:cNvPr id="15" name="Rectangle 14"/>
          <p:cNvSpPr/>
          <p:nvPr/>
        </p:nvSpPr>
        <p:spPr>
          <a:xfrm>
            <a:off x="6019800" y="5410200"/>
            <a:ext cx="1524000" cy="1143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Container</a:t>
            </a:r>
          </a:p>
          <a:p>
            <a:pPr algn="ctr"/>
            <a:endParaRPr lang="en-US" dirty="0"/>
          </a:p>
          <a:p>
            <a:pPr algn="ctr"/>
            <a:endParaRPr lang="en-US" dirty="0"/>
          </a:p>
          <a:p>
            <a:pPr algn="ctr"/>
            <a:endParaRPr lang="en-US" dirty="0"/>
          </a:p>
        </p:txBody>
      </p:sp>
      <p:cxnSp>
        <p:nvCxnSpPr>
          <p:cNvPr id="18" name="Straight Arrow Connector 17"/>
          <p:cNvCxnSpPr>
            <a:stCxn id="5" idx="3"/>
            <a:endCxn id="7" idx="1"/>
          </p:cNvCxnSpPr>
          <p:nvPr/>
        </p:nvCxnSpPr>
        <p:spPr>
          <a:xfrm>
            <a:off x="2438400" y="2324100"/>
            <a:ext cx="1600200" cy="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39988" y="1862435"/>
            <a:ext cx="1120821" cy="923330"/>
          </a:xfrm>
          <a:prstGeom prst="rect">
            <a:avLst/>
          </a:prstGeom>
          <a:solidFill>
            <a:schemeClr val="bg1"/>
          </a:solidFill>
        </p:spPr>
        <p:txBody>
          <a:bodyPr wrap="none" rtlCol="0">
            <a:spAutoFit/>
          </a:bodyPr>
          <a:lstStyle/>
          <a:p>
            <a:pPr algn="ctr"/>
            <a:r>
              <a:rPr lang="en-US" dirty="0"/>
              <a:t>1: submit</a:t>
            </a:r>
          </a:p>
          <a:p>
            <a:pPr algn="ctr"/>
            <a:r>
              <a:rPr lang="en-US" dirty="0"/>
              <a:t>YARN</a:t>
            </a:r>
          </a:p>
          <a:p>
            <a:pPr algn="ctr"/>
            <a:r>
              <a:rPr lang="en-US" dirty="0"/>
              <a:t>app</a:t>
            </a:r>
          </a:p>
        </p:txBody>
      </p:sp>
      <p:cxnSp>
        <p:nvCxnSpPr>
          <p:cNvPr id="21" name="Elbow Connector 20"/>
          <p:cNvCxnSpPr>
            <a:stCxn id="35" idx="2"/>
            <a:endCxn id="9" idx="0"/>
          </p:cNvCxnSpPr>
          <p:nvPr/>
        </p:nvCxnSpPr>
        <p:spPr>
          <a:xfrm rot="5400000">
            <a:off x="3524250" y="2686050"/>
            <a:ext cx="762000" cy="1333500"/>
          </a:xfrm>
          <a:prstGeom prst="bentConnector3">
            <a:avLst>
              <a:gd name="adj1" fmla="val 5000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219200" y="3200400"/>
            <a:ext cx="1903086" cy="369332"/>
          </a:xfrm>
          <a:prstGeom prst="rect">
            <a:avLst/>
          </a:prstGeom>
          <a:solidFill>
            <a:schemeClr val="bg1"/>
          </a:solidFill>
        </p:spPr>
        <p:txBody>
          <a:bodyPr wrap="none" rtlCol="0">
            <a:spAutoFit/>
          </a:bodyPr>
          <a:lstStyle/>
          <a:p>
            <a:pPr algn="ctr"/>
            <a:r>
              <a:rPr lang="en-US" dirty="0"/>
              <a:t>2: start container</a:t>
            </a:r>
          </a:p>
        </p:txBody>
      </p:sp>
      <p:cxnSp>
        <p:nvCxnSpPr>
          <p:cNvPr id="23" name="Straight Arrow Connector 22"/>
          <p:cNvCxnSpPr>
            <a:stCxn id="10" idx="2"/>
            <a:endCxn id="11" idx="0"/>
          </p:cNvCxnSpPr>
          <p:nvPr/>
        </p:nvCxnSpPr>
        <p:spPr>
          <a:xfrm>
            <a:off x="3200400" y="4802257"/>
            <a:ext cx="0" cy="607943"/>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40749" y="4964668"/>
            <a:ext cx="1120821" cy="369332"/>
          </a:xfrm>
          <a:prstGeom prst="rect">
            <a:avLst/>
          </a:prstGeom>
          <a:solidFill>
            <a:schemeClr val="bg2">
              <a:lumMod val="90000"/>
            </a:schemeClr>
          </a:solidFill>
        </p:spPr>
        <p:txBody>
          <a:bodyPr wrap="none" rtlCol="0">
            <a:spAutoFit/>
          </a:bodyPr>
          <a:lstStyle/>
          <a:p>
            <a:pPr algn="ctr"/>
            <a:r>
              <a:rPr lang="en-US" dirty="0"/>
              <a:t>3: launch</a:t>
            </a:r>
          </a:p>
        </p:txBody>
      </p:sp>
      <p:cxnSp>
        <p:nvCxnSpPr>
          <p:cNvPr id="34" name="Elbow Connector 33"/>
          <p:cNvCxnSpPr>
            <a:stCxn id="62" idx="3"/>
          </p:cNvCxnSpPr>
          <p:nvPr/>
        </p:nvCxnSpPr>
        <p:spPr>
          <a:xfrm flipV="1">
            <a:off x="3962400" y="3102148"/>
            <a:ext cx="990600" cy="2484652"/>
          </a:xfrm>
          <a:prstGeom prst="bentConnector2">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43400" y="3849469"/>
            <a:ext cx="1236236" cy="646331"/>
          </a:xfrm>
          <a:prstGeom prst="rect">
            <a:avLst/>
          </a:prstGeom>
          <a:solidFill>
            <a:schemeClr val="bg1"/>
          </a:solidFill>
        </p:spPr>
        <p:txBody>
          <a:bodyPr wrap="none" rtlCol="0">
            <a:spAutoFit/>
          </a:bodyPr>
          <a:lstStyle/>
          <a:p>
            <a:pPr algn="ctr"/>
            <a:r>
              <a:rPr lang="en-US" dirty="0"/>
              <a:t>5: allocate</a:t>
            </a:r>
          </a:p>
          <a:p>
            <a:pPr algn="ctr"/>
            <a:r>
              <a:rPr lang="en-US" dirty="0"/>
              <a:t>resources</a:t>
            </a:r>
          </a:p>
        </p:txBody>
      </p:sp>
      <p:cxnSp>
        <p:nvCxnSpPr>
          <p:cNvPr id="38" name="Elbow Connector 37"/>
          <p:cNvCxnSpPr>
            <a:stCxn id="11" idx="3"/>
          </p:cNvCxnSpPr>
          <p:nvPr/>
        </p:nvCxnSpPr>
        <p:spPr>
          <a:xfrm flipV="1">
            <a:off x="3962400" y="4496628"/>
            <a:ext cx="1981200" cy="1485072"/>
          </a:xfrm>
          <a:prstGeom prst="bentConnector3">
            <a:avLst>
              <a:gd name="adj1" fmla="val 7107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808683" y="4800600"/>
            <a:ext cx="0" cy="607943"/>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893749" y="4953000"/>
            <a:ext cx="1120821" cy="369332"/>
          </a:xfrm>
          <a:prstGeom prst="rect">
            <a:avLst/>
          </a:prstGeom>
          <a:solidFill>
            <a:schemeClr val="bg2">
              <a:lumMod val="90000"/>
            </a:schemeClr>
          </a:solidFill>
        </p:spPr>
        <p:txBody>
          <a:bodyPr wrap="none" rtlCol="0">
            <a:spAutoFit/>
          </a:bodyPr>
          <a:lstStyle/>
          <a:p>
            <a:pPr algn="ctr"/>
            <a:r>
              <a:rPr lang="en-US" dirty="0"/>
              <a:t>7: launch</a:t>
            </a:r>
          </a:p>
        </p:txBody>
      </p:sp>
      <p:sp>
        <p:nvSpPr>
          <p:cNvPr id="44" name="TextBox 43"/>
          <p:cNvSpPr txBox="1"/>
          <p:nvPr/>
        </p:nvSpPr>
        <p:spPr>
          <a:xfrm>
            <a:off x="4483721" y="6019800"/>
            <a:ext cx="1133644" cy="646331"/>
          </a:xfrm>
          <a:prstGeom prst="rect">
            <a:avLst/>
          </a:prstGeom>
          <a:solidFill>
            <a:schemeClr val="bg1"/>
          </a:solidFill>
        </p:spPr>
        <p:txBody>
          <a:bodyPr wrap="none" rtlCol="0">
            <a:spAutoFit/>
          </a:bodyPr>
          <a:lstStyle/>
          <a:p>
            <a:pPr algn="ctr"/>
            <a:r>
              <a:rPr lang="en-US" dirty="0"/>
              <a:t>6: start </a:t>
            </a:r>
          </a:p>
          <a:p>
            <a:pPr algn="ctr"/>
            <a:r>
              <a:rPr lang="en-US" dirty="0"/>
              <a:t>container</a:t>
            </a:r>
          </a:p>
        </p:txBody>
      </p:sp>
      <p:sp>
        <p:nvSpPr>
          <p:cNvPr id="49" name="Rectangle 48"/>
          <p:cNvSpPr/>
          <p:nvPr/>
        </p:nvSpPr>
        <p:spPr>
          <a:xfrm>
            <a:off x="5486401" y="2209800"/>
            <a:ext cx="2819399" cy="53339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marL="285750" indent="-285750">
              <a:buFont typeface="Arial" panose="020B0604020202020204" pitchFamily="34" charset="0"/>
              <a:buChar char="•"/>
            </a:pPr>
            <a:r>
              <a:rPr lang="en-US" dirty="0"/>
              <a:t>Scheduler</a:t>
            </a:r>
          </a:p>
          <a:p>
            <a:pPr marL="285750" indent="-285750">
              <a:buFont typeface="Arial" panose="020B0604020202020204" pitchFamily="34" charset="0"/>
              <a:buChar char="•"/>
            </a:pPr>
            <a:r>
              <a:rPr lang="en-US" dirty="0"/>
              <a:t>Applications Manager</a:t>
            </a:r>
          </a:p>
        </p:txBody>
      </p:sp>
      <p:sp>
        <p:nvSpPr>
          <p:cNvPr id="36" name="Rectangle 35"/>
          <p:cNvSpPr/>
          <p:nvPr/>
        </p:nvSpPr>
        <p:spPr>
          <a:xfrm>
            <a:off x="6127379" y="5829300"/>
            <a:ext cx="1308841" cy="60794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Application  Task</a:t>
            </a:r>
          </a:p>
        </p:txBody>
      </p:sp>
      <p:sp>
        <p:nvSpPr>
          <p:cNvPr id="39" name="TextBox 38"/>
          <p:cNvSpPr txBox="1"/>
          <p:nvPr/>
        </p:nvSpPr>
        <p:spPr>
          <a:xfrm>
            <a:off x="4343400" y="3385091"/>
            <a:ext cx="1210589" cy="369332"/>
          </a:xfrm>
          <a:prstGeom prst="rect">
            <a:avLst/>
          </a:prstGeom>
          <a:solidFill>
            <a:schemeClr val="bg1"/>
          </a:solidFill>
        </p:spPr>
        <p:txBody>
          <a:bodyPr wrap="none" rtlCol="0">
            <a:spAutoFit/>
          </a:bodyPr>
          <a:lstStyle/>
          <a:p>
            <a:pPr algn="ctr"/>
            <a:r>
              <a:rPr lang="en-US" dirty="0"/>
              <a:t>4: register</a:t>
            </a:r>
          </a:p>
        </p:txBody>
      </p:sp>
    </p:spTree>
    <p:extLst>
      <p:ext uri="{BB962C8B-B14F-4D97-AF65-F5344CB8AC3E}">
        <p14:creationId xmlns:p14="http://schemas.microsoft.com/office/powerpoint/2010/main" val="3555696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YARN Application Initiation</a:t>
            </a:r>
            <a:br>
              <a:rPr lang="en-US" dirty="0"/>
            </a:br>
            <a:r>
              <a:rPr lang="en-US" sz="3600" dirty="0"/>
              <a:t>Flow</a:t>
            </a:r>
          </a:p>
        </p:txBody>
      </p:sp>
      <p:sp>
        <p:nvSpPr>
          <p:cNvPr id="3" name="Content Placeholder 2"/>
          <p:cNvSpPr>
            <a:spLocks noGrp="1"/>
          </p:cNvSpPr>
          <p:nvPr>
            <p:ph idx="1"/>
          </p:nvPr>
        </p:nvSpPr>
        <p:spPr/>
        <p:txBody>
          <a:bodyPr>
            <a:normAutofit fontScale="92500"/>
          </a:bodyPr>
          <a:lstStyle/>
          <a:p>
            <a:pPr marL="457200" indent="-457200">
              <a:buFont typeface="+mj-lt"/>
              <a:buAutoNum type="arabicPeriod"/>
            </a:pPr>
            <a:r>
              <a:rPr lang="en-US" dirty="0"/>
              <a:t>A client program submits the application (job) to execute</a:t>
            </a:r>
          </a:p>
          <a:p>
            <a:pPr marL="457200" indent="-457200">
              <a:buFont typeface="+mj-lt"/>
              <a:buAutoNum type="arabicPeriod"/>
            </a:pPr>
            <a:r>
              <a:rPr lang="en-US" dirty="0"/>
              <a:t>The Resource Manager communicates with a Node Manager </a:t>
            </a:r>
          </a:p>
          <a:p>
            <a:pPr marL="457200" indent="-457200">
              <a:buFont typeface="+mj-lt"/>
              <a:buAutoNum type="arabicPeriod"/>
            </a:pPr>
            <a:r>
              <a:rPr lang="en-US" dirty="0"/>
              <a:t>The Node Manager allocates a container to start an application specific Application Master</a:t>
            </a:r>
          </a:p>
          <a:p>
            <a:pPr marL="457200" indent="-457200">
              <a:buFont typeface="+mj-lt"/>
              <a:buAutoNum type="arabicPeriod"/>
            </a:pPr>
            <a:r>
              <a:rPr lang="en-US" dirty="0"/>
              <a:t>The Application Master, on starting up registers with the Resource Manager</a:t>
            </a:r>
          </a:p>
          <a:p>
            <a:pPr marL="457200" indent="-457200">
              <a:buFont typeface="+mj-lt"/>
              <a:buAutoNum type="arabicPeriod"/>
            </a:pPr>
            <a:r>
              <a:rPr lang="en-US" dirty="0"/>
              <a:t>The Application Master negotiates with the Resource Manager for one or more additional resource containers</a:t>
            </a:r>
          </a:p>
          <a:p>
            <a:pPr marL="457200" indent="-457200">
              <a:buFont typeface="+mj-lt"/>
              <a:buAutoNum type="arabicPeriod"/>
            </a:pPr>
            <a:r>
              <a:rPr lang="en-US" dirty="0"/>
              <a:t>On successful allocation, the Application Master contacts Node Managers to launch the containers (and tasks)</a:t>
            </a:r>
          </a:p>
          <a:p>
            <a:pPr marL="457200" indent="-457200">
              <a:buFont typeface="+mj-lt"/>
              <a:buAutoNum type="arabicPeriod"/>
            </a:pPr>
            <a:r>
              <a:rPr lang="en-US" dirty="0"/>
              <a:t>The Node Managers allocate containers to start application specific tasks</a:t>
            </a:r>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1590297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Multi-tenant Hadoop Cluster</a:t>
            </a:r>
          </a:p>
        </p:txBody>
      </p:sp>
      <p:sp>
        <p:nvSpPr>
          <p:cNvPr id="3" name="Footer Placeholder 2"/>
          <p:cNvSpPr>
            <a:spLocks noGrp="1"/>
          </p:cNvSpPr>
          <p:nvPr>
            <p:ph type="ftr" sz="quarter" idx="11"/>
          </p:nvPr>
        </p:nvSpPr>
        <p:spPr/>
        <p:txBody>
          <a:bodyPr/>
          <a:lstStyle/>
          <a:p>
            <a:r>
              <a:rPr lang="sk-SK" dirty="0"/>
              <a:t>CSP554</a:t>
            </a:r>
            <a:r>
              <a:rPr lang="en-US" dirty="0"/>
              <a:t> Module 03a</a:t>
            </a:r>
          </a:p>
        </p:txBody>
      </p:sp>
      <p:sp>
        <p:nvSpPr>
          <p:cNvPr id="4" name="Slide Number Placeholder 3"/>
          <p:cNvSpPr>
            <a:spLocks noGrp="1"/>
          </p:cNvSpPr>
          <p:nvPr>
            <p:ph type="sldNum" sz="quarter" idx="12"/>
          </p:nvPr>
        </p:nvSpPr>
        <p:spPr/>
        <p:txBody>
          <a:bodyPr/>
          <a:lstStyle/>
          <a:p>
            <a:fld id="{9AA7C465-8597-4488-B68C-958448427716}" type="slidenum">
              <a:rPr lang="en-US" smtClean="0"/>
              <a:t>27</a:t>
            </a:fld>
            <a:endParaRPr lang="en-US" dirty="0"/>
          </a:p>
        </p:txBody>
      </p:sp>
      <p:sp>
        <p:nvSpPr>
          <p:cNvPr id="5" name="Rectangle 4"/>
          <p:cNvSpPr/>
          <p:nvPr/>
        </p:nvSpPr>
        <p:spPr>
          <a:xfrm>
            <a:off x="914400" y="3409122"/>
            <a:ext cx="1905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 Node</a:t>
            </a:r>
          </a:p>
          <a:p>
            <a:pPr algn="ctr"/>
            <a:endParaRPr lang="en-US" sz="1200" dirty="0"/>
          </a:p>
          <a:p>
            <a:pPr algn="ctr"/>
            <a:endParaRPr lang="en-US" dirty="0"/>
          </a:p>
          <a:p>
            <a:pPr algn="ctr"/>
            <a:endParaRPr lang="en-US" dirty="0"/>
          </a:p>
          <a:p>
            <a:pPr algn="ctr"/>
            <a:endParaRPr lang="en-US" dirty="0"/>
          </a:p>
        </p:txBody>
      </p:sp>
      <p:sp>
        <p:nvSpPr>
          <p:cNvPr id="6" name="Rectangle 5"/>
          <p:cNvSpPr/>
          <p:nvPr/>
        </p:nvSpPr>
        <p:spPr>
          <a:xfrm>
            <a:off x="1143000" y="3866322"/>
            <a:ext cx="15240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Resource Manager</a:t>
            </a:r>
          </a:p>
        </p:txBody>
      </p:sp>
      <p:grpSp>
        <p:nvGrpSpPr>
          <p:cNvPr id="41" name="Group 40"/>
          <p:cNvGrpSpPr/>
          <p:nvPr/>
        </p:nvGrpSpPr>
        <p:grpSpPr>
          <a:xfrm>
            <a:off x="3962400" y="1427922"/>
            <a:ext cx="4724400" cy="5277678"/>
            <a:chOff x="3962400" y="1295400"/>
            <a:chExt cx="4724400" cy="5391978"/>
          </a:xfrm>
        </p:grpSpPr>
        <p:sp>
          <p:nvSpPr>
            <p:cNvPr id="7" name="Rectangle 6"/>
            <p:cNvSpPr/>
            <p:nvPr/>
          </p:nvSpPr>
          <p:spPr>
            <a:xfrm>
              <a:off x="3962400" y="1295400"/>
              <a:ext cx="4724400" cy="1696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Node</a:t>
              </a:r>
            </a:p>
            <a:p>
              <a:pPr algn="ctr"/>
              <a:endParaRPr lang="en-US" dirty="0"/>
            </a:p>
            <a:p>
              <a:pPr algn="ctr"/>
              <a:endParaRPr lang="en-US" sz="1200" dirty="0"/>
            </a:p>
            <a:p>
              <a:pPr algn="ctr"/>
              <a:endParaRPr lang="en-US" dirty="0"/>
            </a:p>
            <a:p>
              <a:pPr algn="ctr"/>
              <a:endParaRPr lang="en-US" dirty="0"/>
            </a:p>
            <a:p>
              <a:pPr algn="ctr"/>
              <a:endParaRPr lang="en-US" dirty="0"/>
            </a:p>
          </p:txBody>
        </p:sp>
        <p:sp>
          <p:nvSpPr>
            <p:cNvPr id="8" name="Rectangle 7"/>
            <p:cNvSpPr/>
            <p:nvPr/>
          </p:nvSpPr>
          <p:spPr>
            <a:xfrm>
              <a:off x="4191000" y="1752600"/>
              <a:ext cx="4343400" cy="39093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Node Manager</a:t>
              </a:r>
            </a:p>
          </p:txBody>
        </p:sp>
        <p:sp>
          <p:nvSpPr>
            <p:cNvPr id="9" name="Rectangle 8"/>
            <p:cNvSpPr/>
            <p:nvPr/>
          </p:nvSpPr>
          <p:spPr>
            <a:xfrm>
              <a:off x="4191000" y="2257839"/>
              <a:ext cx="1143000" cy="61953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MR App Master</a:t>
              </a:r>
            </a:p>
          </p:txBody>
        </p:sp>
        <p:sp>
          <p:nvSpPr>
            <p:cNvPr id="10" name="Rectangle 9"/>
            <p:cNvSpPr/>
            <p:nvPr/>
          </p:nvSpPr>
          <p:spPr>
            <a:xfrm>
              <a:off x="5791200" y="2267778"/>
              <a:ext cx="1143000" cy="61953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Spark Task</a:t>
              </a:r>
            </a:p>
          </p:txBody>
        </p:sp>
        <p:sp>
          <p:nvSpPr>
            <p:cNvPr id="11" name="Rectangle 10"/>
            <p:cNvSpPr/>
            <p:nvPr/>
          </p:nvSpPr>
          <p:spPr>
            <a:xfrm>
              <a:off x="7315200" y="2267778"/>
              <a:ext cx="1143000" cy="61953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Map Task</a:t>
              </a:r>
            </a:p>
          </p:txBody>
        </p:sp>
        <p:sp>
          <p:nvSpPr>
            <p:cNvPr id="12" name="Rectangle 11"/>
            <p:cNvSpPr/>
            <p:nvPr/>
          </p:nvSpPr>
          <p:spPr>
            <a:xfrm>
              <a:off x="3962400" y="3162300"/>
              <a:ext cx="4724400" cy="1696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Node</a:t>
              </a:r>
            </a:p>
            <a:p>
              <a:pPr algn="ctr"/>
              <a:endParaRPr lang="en-US" dirty="0"/>
            </a:p>
            <a:p>
              <a:pPr algn="ctr"/>
              <a:endParaRPr lang="en-US" sz="1200" dirty="0"/>
            </a:p>
            <a:p>
              <a:pPr algn="ctr"/>
              <a:endParaRPr lang="en-US" dirty="0"/>
            </a:p>
            <a:p>
              <a:pPr algn="ctr"/>
              <a:endParaRPr lang="en-US" dirty="0"/>
            </a:p>
            <a:p>
              <a:pPr algn="ctr"/>
              <a:endParaRPr lang="en-US" dirty="0"/>
            </a:p>
          </p:txBody>
        </p:sp>
        <p:sp>
          <p:nvSpPr>
            <p:cNvPr id="13" name="Rectangle 12"/>
            <p:cNvSpPr/>
            <p:nvPr/>
          </p:nvSpPr>
          <p:spPr>
            <a:xfrm>
              <a:off x="4191000" y="3619500"/>
              <a:ext cx="4343400" cy="39093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Node Manager</a:t>
              </a:r>
            </a:p>
          </p:txBody>
        </p:sp>
        <p:sp>
          <p:nvSpPr>
            <p:cNvPr id="14" name="Rectangle 13"/>
            <p:cNvSpPr/>
            <p:nvPr/>
          </p:nvSpPr>
          <p:spPr>
            <a:xfrm>
              <a:off x="5029200" y="4124739"/>
              <a:ext cx="1143000" cy="61953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Map Task</a:t>
              </a:r>
            </a:p>
          </p:txBody>
        </p:sp>
        <p:sp>
          <p:nvSpPr>
            <p:cNvPr id="15" name="Rectangle 14"/>
            <p:cNvSpPr/>
            <p:nvPr/>
          </p:nvSpPr>
          <p:spPr>
            <a:xfrm>
              <a:off x="6629400" y="4104861"/>
              <a:ext cx="1143000" cy="61953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Spark Master</a:t>
              </a:r>
            </a:p>
          </p:txBody>
        </p:sp>
        <p:sp>
          <p:nvSpPr>
            <p:cNvPr id="17" name="Rectangle 16"/>
            <p:cNvSpPr/>
            <p:nvPr/>
          </p:nvSpPr>
          <p:spPr>
            <a:xfrm>
              <a:off x="3962400" y="4991100"/>
              <a:ext cx="4724400" cy="1696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Node</a:t>
              </a:r>
            </a:p>
            <a:p>
              <a:pPr algn="ctr"/>
              <a:endParaRPr lang="en-US" dirty="0"/>
            </a:p>
            <a:p>
              <a:pPr algn="ctr"/>
              <a:endParaRPr lang="en-US" sz="1200" dirty="0"/>
            </a:p>
            <a:p>
              <a:pPr algn="ctr"/>
              <a:endParaRPr lang="en-US" dirty="0"/>
            </a:p>
            <a:p>
              <a:pPr algn="ctr"/>
              <a:endParaRPr lang="en-US" dirty="0"/>
            </a:p>
            <a:p>
              <a:pPr algn="ctr"/>
              <a:endParaRPr lang="en-US" dirty="0"/>
            </a:p>
          </p:txBody>
        </p:sp>
        <p:sp>
          <p:nvSpPr>
            <p:cNvPr id="18" name="Rectangle 17"/>
            <p:cNvSpPr/>
            <p:nvPr/>
          </p:nvSpPr>
          <p:spPr>
            <a:xfrm>
              <a:off x="4191000" y="5448300"/>
              <a:ext cx="4343400" cy="39093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Node Manager</a:t>
              </a:r>
            </a:p>
          </p:txBody>
        </p:sp>
        <p:sp>
          <p:nvSpPr>
            <p:cNvPr id="19" name="Rectangle 18"/>
            <p:cNvSpPr/>
            <p:nvPr/>
          </p:nvSpPr>
          <p:spPr>
            <a:xfrm>
              <a:off x="4191000" y="5953539"/>
              <a:ext cx="1143000" cy="61953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Spark Task</a:t>
              </a:r>
            </a:p>
          </p:txBody>
        </p:sp>
        <p:sp>
          <p:nvSpPr>
            <p:cNvPr id="20" name="Rectangle 19"/>
            <p:cNvSpPr/>
            <p:nvPr/>
          </p:nvSpPr>
          <p:spPr>
            <a:xfrm>
              <a:off x="5791200" y="5963478"/>
              <a:ext cx="1143000" cy="61953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Map Task</a:t>
              </a:r>
            </a:p>
          </p:txBody>
        </p:sp>
        <p:sp>
          <p:nvSpPr>
            <p:cNvPr id="21" name="Rectangle 20"/>
            <p:cNvSpPr/>
            <p:nvPr/>
          </p:nvSpPr>
          <p:spPr>
            <a:xfrm>
              <a:off x="7315200" y="5963478"/>
              <a:ext cx="1143000" cy="61953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Reduce Task</a:t>
              </a:r>
            </a:p>
          </p:txBody>
        </p:sp>
      </p:grpSp>
      <p:sp>
        <p:nvSpPr>
          <p:cNvPr id="22" name="Rectangle 21"/>
          <p:cNvSpPr/>
          <p:nvPr/>
        </p:nvSpPr>
        <p:spPr>
          <a:xfrm>
            <a:off x="152400" y="1896718"/>
            <a:ext cx="15240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MapReduce</a:t>
            </a:r>
          </a:p>
          <a:p>
            <a:pPr algn="ctr"/>
            <a:r>
              <a:rPr lang="en-US" dirty="0"/>
              <a:t>Client</a:t>
            </a:r>
          </a:p>
        </p:txBody>
      </p:sp>
      <p:sp>
        <p:nvSpPr>
          <p:cNvPr id="23" name="Rectangle 22"/>
          <p:cNvSpPr/>
          <p:nvPr/>
        </p:nvSpPr>
        <p:spPr>
          <a:xfrm>
            <a:off x="152400" y="5671930"/>
            <a:ext cx="15240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a:t>
            </a:r>
          </a:p>
          <a:p>
            <a:pPr algn="ctr"/>
            <a:r>
              <a:rPr lang="en-US" dirty="0"/>
              <a:t>Client</a:t>
            </a:r>
          </a:p>
        </p:txBody>
      </p:sp>
      <p:cxnSp>
        <p:nvCxnSpPr>
          <p:cNvPr id="25" name="Elbow Connector 24"/>
          <p:cNvCxnSpPr>
            <a:stCxn id="22" idx="3"/>
            <a:endCxn id="5" idx="0"/>
          </p:cNvCxnSpPr>
          <p:nvPr/>
        </p:nvCxnSpPr>
        <p:spPr>
          <a:xfrm>
            <a:off x="1676400" y="2258668"/>
            <a:ext cx="190500" cy="1150454"/>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3" idx="3"/>
            <a:endCxn id="5" idx="2"/>
          </p:cNvCxnSpPr>
          <p:nvPr/>
        </p:nvCxnSpPr>
        <p:spPr>
          <a:xfrm flipV="1">
            <a:off x="1676400" y="4856922"/>
            <a:ext cx="190500" cy="1176958"/>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905000" y="2409592"/>
            <a:ext cx="1338828" cy="923330"/>
          </a:xfrm>
          <a:prstGeom prst="rect">
            <a:avLst/>
          </a:prstGeom>
          <a:noFill/>
        </p:spPr>
        <p:txBody>
          <a:bodyPr wrap="none" rtlCol="0">
            <a:spAutoFit/>
          </a:bodyPr>
          <a:lstStyle/>
          <a:p>
            <a:pPr algn="ctr"/>
            <a:r>
              <a:rPr lang="en-US" dirty="0"/>
              <a:t>submit </a:t>
            </a:r>
          </a:p>
          <a:p>
            <a:pPr algn="ctr"/>
            <a:r>
              <a:rPr lang="en-US" dirty="0" err="1"/>
              <a:t>mapreduce</a:t>
            </a:r>
            <a:endParaRPr lang="en-US" dirty="0"/>
          </a:p>
          <a:p>
            <a:pPr algn="ctr"/>
            <a:r>
              <a:rPr lang="en-US" dirty="0"/>
              <a:t>job</a:t>
            </a:r>
          </a:p>
        </p:txBody>
      </p:sp>
      <p:sp>
        <p:nvSpPr>
          <p:cNvPr id="32" name="TextBox 31"/>
          <p:cNvSpPr txBox="1"/>
          <p:nvPr/>
        </p:nvSpPr>
        <p:spPr>
          <a:xfrm>
            <a:off x="1924236" y="5076592"/>
            <a:ext cx="928459" cy="923330"/>
          </a:xfrm>
          <a:prstGeom prst="rect">
            <a:avLst/>
          </a:prstGeom>
          <a:noFill/>
        </p:spPr>
        <p:txBody>
          <a:bodyPr wrap="none" rtlCol="0">
            <a:spAutoFit/>
          </a:bodyPr>
          <a:lstStyle/>
          <a:p>
            <a:pPr algn="ctr"/>
            <a:r>
              <a:rPr lang="en-US" dirty="0"/>
              <a:t>submit </a:t>
            </a:r>
          </a:p>
          <a:p>
            <a:pPr algn="ctr"/>
            <a:r>
              <a:rPr lang="en-US" dirty="0"/>
              <a:t>spark</a:t>
            </a:r>
          </a:p>
          <a:p>
            <a:pPr algn="ctr"/>
            <a:r>
              <a:rPr lang="en-US" dirty="0"/>
              <a:t>job</a:t>
            </a:r>
          </a:p>
        </p:txBody>
      </p:sp>
      <p:cxnSp>
        <p:nvCxnSpPr>
          <p:cNvPr id="34" name="Elbow Connector 33"/>
          <p:cNvCxnSpPr>
            <a:stCxn id="5" idx="3"/>
            <a:endCxn id="7" idx="1"/>
          </p:cNvCxnSpPr>
          <p:nvPr/>
        </p:nvCxnSpPr>
        <p:spPr>
          <a:xfrm flipV="1">
            <a:off x="2819400" y="2258082"/>
            <a:ext cx="1143000" cy="1874940"/>
          </a:xfrm>
          <a:prstGeom prst="bentConnector3">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5" idx="3"/>
            <a:endCxn id="12" idx="1"/>
          </p:cNvCxnSpPr>
          <p:nvPr/>
        </p:nvCxnSpPr>
        <p:spPr>
          <a:xfrm flipV="1">
            <a:off x="2819400" y="4085407"/>
            <a:ext cx="1143000" cy="47615"/>
          </a:xfrm>
          <a:prstGeom prst="bentConnector3">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 idx="3"/>
            <a:endCxn id="17" idx="1"/>
          </p:cNvCxnSpPr>
          <p:nvPr/>
        </p:nvCxnSpPr>
        <p:spPr>
          <a:xfrm>
            <a:off x="2819400" y="4133022"/>
            <a:ext cx="1143000" cy="1742418"/>
          </a:xfrm>
          <a:prstGeom prst="bentConnector3">
            <a:avLst>
              <a:gd name="adj1" fmla="val 50000"/>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813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59375" y="5029200"/>
            <a:ext cx="81153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Zookeeper Service</a:t>
            </a:r>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p:cNvSpPr>
            <a:spLocks noGrp="1"/>
          </p:cNvSpPr>
          <p:nvPr>
            <p:ph type="title"/>
          </p:nvPr>
        </p:nvSpPr>
        <p:spPr/>
        <p:txBody>
          <a:bodyPr/>
          <a:lstStyle/>
          <a:p>
            <a:r>
              <a:rPr lang="en-US" dirty="0"/>
              <a:t>Resource Manager Fault Tolerance</a:t>
            </a:r>
          </a:p>
        </p:txBody>
      </p:sp>
      <p:sp>
        <p:nvSpPr>
          <p:cNvPr id="3" name="Footer Placeholder 2"/>
          <p:cNvSpPr>
            <a:spLocks noGrp="1"/>
          </p:cNvSpPr>
          <p:nvPr>
            <p:ph type="ftr" sz="quarter" idx="11"/>
          </p:nvPr>
        </p:nvSpPr>
        <p:spPr/>
        <p:txBody>
          <a:bodyPr/>
          <a:lstStyle/>
          <a:p>
            <a:r>
              <a:rPr lang="sk-SK" dirty="0"/>
              <a:t>CSP554</a:t>
            </a:r>
            <a:r>
              <a:rPr lang="en-US" dirty="0"/>
              <a:t> Module 03a</a:t>
            </a:r>
          </a:p>
        </p:txBody>
      </p:sp>
      <p:sp>
        <p:nvSpPr>
          <p:cNvPr id="4" name="Slide Number Placeholder 3"/>
          <p:cNvSpPr>
            <a:spLocks noGrp="1"/>
          </p:cNvSpPr>
          <p:nvPr>
            <p:ph type="sldNum" sz="quarter" idx="12"/>
          </p:nvPr>
        </p:nvSpPr>
        <p:spPr/>
        <p:txBody>
          <a:bodyPr/>
          <a:lstStyle/>
          <a:p>
            <a:fld id="{9AA7C465-8597-4488-B68C-958448427716}" type="slidenum">
              <a:rPr lang="en-US" smtClean="0"/>
              <a:t>28</a:t>
            </a:fld>
            <a:endParaRPr lang="en-US" dirty="0"/>
          </a:p>
        </p:txBody>
      </p:sp>
      <p:sp>
        <p:nvSpPr>
          <p:cNvPr id="6" name="Rectangle 5"/>
          <p:cNvSpPr/>
          <p:nvPr/>
        </p:nvSpPr>
        <p:spPr>
          <a:xfrm>
            <a:off x="1800811" y="1371600"/>
            <a:ext cx="1905000" cy="2646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 Node</a:t>
            </a:r>
          </a:p>
          <a:p>
            <a:pPr algn="ctr"/>
            <a:endParaRPr lang="en-US" dirty="0"/>
          </a:p>
          <a:p>
            <a:pPr algn="ctr"/>
            <a:endParaRPr lang="en-US" dirty="0"/>
          </a:p>
          <a:p>
            <a:pPr algn="ctr"/>
            <a:endParaRPr lang="en-US" dirty="0"/>
          </a:p>
          <a:p>
            <a:pPr algn="ctr"/>
            <a:endParaRPr lang="en-US" dirty="0"/>
          </a:p>
          <a:p>
            <a:pPr algn="ctr"/>
            <a:endParaRPr lang="en-US" sz="1200" dirty="0"/>
          </a:p>
          <a:p>
            <a:pPr algn="ctr"/>
            <a:endParaRPr lang="en-US" dirty="0"/>
          </a:p>
          <a:p>
            <a:pPr algn="ctr"/>
            <a:endParaRPr lang="en-US" dirty="0"/>
          </a:p>
          <a:p>
            <a:pPr algn="ctr"/>
            <a:endParaRPr lang="en-US" dirty="0"/>
          </a:p>
        </p:txBody>
      </p:sp>
      <p:sp>
        <p:nvSpPr>
          <p:cNvPr id="7" name="Rectangle 6"/>
          <p:cNvSpPr/>
          <p:nvPr/>
        </p:nvSpPr>
        <p:spPr>
          <a:xfrm>
            <a:off x="1991311" y="1884866"/>
            <a:ext cx="15240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Active Resource Manager</a:t>
            </a:r>
          </a:p>
          <a:p>
            <a:pPr algn="ctr"/>
            <a:endParaRPr lang="en-US" dirty="0"/>
          </a:p>
          <a:p>
            <a:pPr algn="ctr"/>
            <a:endParaRPr lang="en-US" dirty="0"/>
          </a:p>
          <a:p>
            <a:pPr algn="ctr"/>
            <a:endParaRPr lang="en-US" dirty="0"/>
          </a:p>
        </p:txBody>
      </p:sp>
      <p:sp>
        <p:nvSpPr>
          <p:cNvPr id="8" name="Rectangle 7"/>
          <p:cNvSpPr/>
          <p:nvPr/>
        </p:nvSpPr>
        <p:spPr>
          <a:xfrm>
            <a:off x="5655116" y="1371600"/>
            <a:ext cx="1905000" cy="2646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 Node</a:t>
            </a:r>
          </a:p>
          <a:p>
            <a:pPr algn="ctr"/>
            <a:endParaRPr lang="en-US" dirty="0"/>
          </a:p>
          <a:p>
            <a:pPr algn="ctr"/>
            <a:endParaRPr lang="en-US" dirty="0"/>
          </a:p>
          <a:p>
            <a:pPr algn="ctr"/>
            <a:endParaRPr lang="en-US" dirty="0"/>
          </a:p>
          <a:p>
            <a:pPr algn="ctr"/>
            <a:endParaRPr lang="en-US" dirty="0"/>
          </a:p>
          <a:p>
            <a:pPr algn="ctr"/>
            <a:endParaRPr lang="en-US" sz="1200" dirty="0"/>
          </a:p>
          <a:p>
            <a:pPr algn="ctr"/>
            <a:endParaRPr lang="en-US" dirty="0"/>
          </a:p>
          <a:p>
            <a:pPr algn="ctr"/>
            <a:endParaRPr lang="en-US" dirty="0"/>
          </a:p>
          <a:p>
            <a:pPr algn="ctr"/>
            <a:endParaRPr lang="en-US" dirty="0"/>
          </a:p>
        </p:txBody>
      </p:sp>
      <p:sp>
        <p:nvSpPr>
          <p:cNvPr id="9" name="Rectangle 8"/>
          <p:cNvSpPr/>
          <p:nvPr/>
        </p:nvSpPr>
        <p:spPr>
          <a:xfrm>
            <a:off x="5845616" y="1884866"/>
            <a:ext cx="1524000"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Standby Resource Manager</a:t>
            </a:r>
          </a:p>
          <a:p>
            <a:pPr algn="ctr"/>
            <a:endParaRPr lang="en-US" dirty="0"/>
          </a:p>
          <a:p>
            <a:pPr algn="ctr"/>
            <a:endParaRPr lang="en-US" dirty="0"/>
          </a:p>
          <a:p>
            <a:pPr algn="ctr"/>
            <a:endParaRPr lang="en-US" dirty="0"/>
          </a:p>
        </p:txBody>
      </p:sp>
      <p:sp>
        <p:nvSpPr>
          <p:cNvPr id="5" name="Rectangle 4"/>
          <p:cNvSpPr/>
          <p:nvPr/>
        </p:nvSpPr>
        <p:spPr>
          <a:xfrm>
            <a:off x="2181811" y="3027866"/>
            <a:ext cx="1219200" cy="838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Active</a:t>
            </a:r>
          </a:p>
          <a:p>
            <a:pPr algn="ctr"/>
            <a:r>
              <a:rPr lang="en-US" dirty="0"/>
              <a:t>Standby</a:t>
            </a:r>
          </a:p>
          <a:p>
            <a:pPr algn="ctr"/>
            <a:r>
              <a:rPr lang="en-US" dirty="0"/>
              <a:t>Elector</a:t>
            </a:r>
          </a:p>
        </p:txBody>
      </p:sp>
      <p:sp>
        <p:nvSpPr>
          <p:cNvPr id="11" name="Rectangle 10"/>
          <p:cNvSpPr/>
          <p:nvPr/>
        </p:nvSpPr>
        <p:spPr>
          <a:xfrm>
            <a:off x="5998016" y="2951666"/>
            <a:ext cx="1219200" cy="838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Active</a:t>
            </a:r>
          </a:p>
          <a:p>
            <a:pPr algn="ctr"/>
            <a:r>
              <a:rPr lang="en-US" dirty="0"/>
              <a:t>Standby</a:t>
            </a:r>
          </a:p>
          <a:p>
            <a:pPr algn="ctr"/>
            <a:r>
              <a:rPr lang="en-US" dirty="0"/>
              <a:t>Elector</a:t>
            </a:r>
          </a:p>
        </p:txBody>
      </p:sp>
      <p:sp>
        <p:nvSpPr>
          <p:cNvPr id="12" name="Rectangle 11"/>
          <p:cNvSpPr/>
          <p:nvPr/>
        </p:nvSpPr>
        <p:spPr>
          <a:xfrm>
            <a:off x="914400" y="5496468"/>
            <a:ext cx="1905000" cy="1036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Node</a:t>
            </a:r>
            <a:endParaRPr lang="en-US" sz="1100" dirty="0"/>
          </a:p>
          <a:p>
            <a:pPr algn="ctr"/>
            <a:endParaRPr lang="en-US" sz="1200" dirty="0"/>
          </a:p>
          <a:p>
            <a:pPr algn="ctr"/>
            <a:endParaRPr lang="en-US" dirty="0"/>
          </a:p>
          <a:p>
            <a:pPr algn="ctr"/>
            <a:endParaRPr lang="en-US" dirty="0"/>
          </a:p>
        </p:txBody>
      </p:sp>
      <p:sp>
        <p:nvSpPr>
          <p:cNvPr id="13" name="Rectangle 12"/>
          <p:cNvSpPr/>
          <p:nvPr/>
        </p:nvSpPr>
        <p:spPr>
          <a:xfrm>
            <a:off x="1104900" y="5933533"/>
            <a:ext cx="1524000" cy="5270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a:p>
            <a:pPr algn="ctr"/>
            <a:r>
              <a:rPr lang="en-US" dirty="0"/>
              <a:t>Zookeeper</a:t>
            </a:r>
          </a:p>
          <a:p>
            <a:pPr algn="ctr"/>
            <a:endParaRPr lang="en-US" dirty="0"/>
          </a:p>
        </p:txBody>
      </p:sp>
      <p:sp>
        <p:nvSpPr>
          <p:cNvPr id="15" name="Rectangle 14"/>
          <p:cNvSpPr/>
          <p:nvPr/>
        </p:nvSpPr>
        <p:spPr>
          <a:xfrm>
            <a:off x="3314700" y="5496468"/>
            <a:ext cx="1905000" cy="1036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Node</a:t>
            </a:r>
            <a:endParaRPr lang="en-US" sz="1100" dirty="0"/>
          </a:p>
          <a:p>
            <a:pPr algn="ctr"/>
            <a:endParaRPr lang="en-US" sz="1200" dirty="0"/>
          </a:p>
          <a:p>
            <a:pPr algn="ctr"/>
            <a:endParaRPr lang="en-US" dirty="0"/>
          </a:p>
          <a:p>
            <a:pPr algn="ctr"/>
            <a:endParaRPr lang="en-US" dirty="0"/>
          </a:p>
        </p:txBody>
      </p:sp>
      <p:sp>
        <p:nvSpPr>
          <p:cNvPr id="16" name="Rectangle 15"/>
          <p:cNvSpPr/>
          <p:nvPr/>
        </p:nvSpPr>
        <p:spPr>
          <a:xfrm>
            <a:off x="3505200" y="5933533"/>
            <a:ext cx="1524000" cy="5270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p>
          <a:p>
            <a:pPr algn="ctr"/>
            <a:r>
              <a:rPr lang="en-US" dirty="0"/>
              <a:t>Zookeeper</a:t>
            </a:r>
          </a:p>
          <a:p>
            <a:pPr algn="ctr"/>
            <a:endParaRPr lang="en-US" dirty="0"/>
          </a:p>
        </p:txBody>
      </p:sp>
      <p:sp>
        <p:nvSpPr>
          <p:cNvPr id="17" name="Rectangle 16"/>
          <p:cNvSpPr/>
          <p:nvPr/>
        </p:nvSpPr>
        <p:spPr>
          <a:xfrm>
            <a:off x="5638800" y="5486400"/>
            <a:ext cx="1905000" cy="1036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Node</a:t>
            </a:r>
            <a:endParaRPr lang="en-US" sz="1100" dirty="0"/>
          </a:p>
          <a:p>
            <a:pPr algn="ctr"/>
            <a:endParaRPr lang="en-US" sz="1200" dirty="0"/>
          </a:p>
          <a:p>
            <a:pPr algn="ctr"/>
            <a:endParaRPr lang="en-US" dirty="0"/>
          </a:p>
          <a:p>
            <a:pPr algn="ctr"/>
            <a:endParaRPr lang="en-US" dirty="0"/>
          </a:p>
        </p:txBody>
      </p:sp>
      <p:sp>
        <p:nvSpPr>
          <p:cNvPr id="18" name="Rectangle 17"/>
          <p:cNvSpPr/>
          <p:nvPr/>
        </p:nvSpPr>
        <p:spPr>
          <a:xfrm>
            <a:off x="5829300" y="5923465"/>
            <a:ext cx="1524000" cy="5270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a:p>
            <a:pPr algn="ctr"/>
            <a:r>
              <a:rPr lang="en-US" dirty="0"/>
              <a:t>Zookeeper</a:t>
            </a:r>
          </a:p>
          <a:p>
            <a:pPr algn="ctr"/>
            <a:endParaRPr lang="en-US" dirty="0"/>
          </a:p>
        </p:txBody>
      </p:sp>
      <p:sp>
        <p:nvSpPr>
          <p:cNvPr id="20" name="TextBox 19"/>
          <p:cNvSpPr txBox="1"/>
          <p:nvPr/>
        </p:nvSpPr>
        <p:spPr>
          <a:xfrm>
            <a:off x="246036" y="1447800"/>
            <a:ext cx="1462259" cy="1077218"/>
          </a:xfrm>
          <a:prstGeom prst="rect">
            <a:avLst/>
          </a:prstGeom>
          <a:solidFill>
            <a:schemeClr val="bg1"/>
          </a:solidFill>
        </p:spPr>
        <p:txBody>
          <a:bodyPr wrap="none" rtlCol="0">
            <a:spAutoFit/>
          </a:bodyPr>
          <a:lstStyle/>
          <a:p>
            <a:pPr algn="ctr"/>
            <a:r>
              <a:rPr lang="en-US" sz="1600" dirty="0">
                <a:solidFill>
                  <a:srgbClr val="0070C0"/>
                </a:solidFill>
              </a:rPr>
              <a:t>Holds a </a:t>
            </a:r>
          </a:p>
          <a:p>
            <a:pPr algn="ctr"/>
            <a:r>
              <a:rPr lang="en-US" sz="1600" dirty="0">
                <a:solidFill>
                  <a:srgbClr val="0070C0"/>
                </a:solidFill>
              </a:rPr>
              <a:t>connection to </a:t>
            </a:r>
          </a:p>
          <a:p>
            <a:pPr algn="ctr"/>
            <a:r>
              <a:rPr lang="en-US" sz="1600" dirty="0">
                <a:solidFill>
                  <a:srgbClr val="0070C0"/>
                </a:solidFill>
              </a:rPr>
              <a:t>Zookeeper </a:t>
            </a:r>
          </a:p>
          <a:p>
            <a:pPr algn="ctr"/>
            <a:r>
              <a:rPr lang="en-US" sz="1600" dirty="0">
                <a:solidFill>
                  <a:srgbClr val="0070C0"/>
                </a:solidFill>
              </a:rPr>
              <a:t>while alive</a:t>
            </a:r>
          </a:p>
        </p:txBody>
      </p:sp>
      <p:sp>
        <p:nvSpPr>
          <p:cNvPr id="21" name="TextBox 20"/>
          <p:cNvSpPr txBox="1"/>
          <p:nvPr/>
        </p:nvSpPr>
        <p:spPr>
          <a:xfrm>
            <a:off x="7605541" y="1501176"/>
            <a:ext cx="1462259" cy="1077218"/>
          </a:xfrm>
          <a:prstGeom prst="rect">
            <a:avLst/>
          </a:prstGeom>
          <a:solidFill>
            <a:schemeClr val="bg1"/>
          </a:solidFill>
        </p:spPr>
        <p:txBody>
          <a:bodyPr wrap="none" rtlCol="0">
            <a:spAutoFit/>
          </a:bodyPr>
          <a:lstStyle/>
          <a:p>
            <a:pPr algn="ctr"/>
            <a:r>
              <a:rPr lang="en-US" sz="1600" dirty="0">
                <a:solidFill>
                  <a:srgbClr val="0070C0"/>
                </a:solidFill>
              </a:rPr>
              <a:t>Holds a </a:t>
            </a:r>
          </a:p>
          <a:p>
            <a:pPr algn="ctr"/>
            <a:r>
              <a:rPr lang="en-US" sz="1600" dirty="0">
                <a:solidFill>
                  <a:srgbClr val="0070C0"/>
                </a:solidFill>
              </a:rPr>
              <a:t>connection to </a:t>
            </a:r>
          </a:p>
          <a:p>
            <a:pPr algn="ctr"/>
            <a:r>
              <a:rPr lang="en-US" sz="1600" dirty="0">
                <a:solidFill>
                  <a:srgbClr val="0070C0"/>
                </a:solidFill>
              </a:rPr>
              <a:t>Zookeeper </a:t>
            </a:r>
          </a:p>
          <a:p>
            <a:pPr algn="ctr"/>
            <a:r>
              <a:rPr lang="en-US" sz="1600" dirty="0">
                <a:solidFill>
                  <a:srgbClr val="0070C0"/>
                </a:solidFill>
              </a:rPr>
              <a:t>while alive</a:t>
            </a:r>
          </a:p>
        </p:txBody>
      </p:sp>
      <p:sp>
        <p:nvSpPr>
          <p:cNvPr id="22" name="TextBox 21"/>
          <p:cNvSpPr txBox="1"/>
          <p:nvPr/>
        </p:nvSpPr>
        <p:spPr>
          <a:xfrm>
            <a:off x="6652498" y="4114800"/>
            <a:ext cx="2339102" cy="830997"/>
          </a:xfrm>
          <a:prstGeom prst="rect">
            <a:avLst/>
          </a:prstGeom>
          <a:solidFill>
            <a:schemeClr val="bg1"/>
          </a:solidFill>
        </p:spPr>
        <p:txBody>
          <a:bodyPr wrap="none" rtlCol="0">
            <a:spAutoFit/>
          </a:bodyPr>
          <a:lstStyle/>
          <a:p>
            <a:pPr algn="ctr"/>
            <a:r>
              <a:rPr lang="en-US" sz="1600" dirty="0">
                <a:solidFill>
                  <a:srgbClr val="0070C0"/>
                </a:solidFill>
              </a:rPr>
              <a:t>Makes leader selection </a:t>
            </a:r>
          </a:p>
          <a:p>
            <a:pPr algn="ctr"/>
            <a:r>
              <a:rPr lang="en-US" sz="1600" dirty="0">
                <a:solidFill>
                  <a:srgbClr val="0070C0"/>
                </a:solidFill>
              </a:rPr>
              <a:t>based on RM node </a:t>
            </a:r>
          </a:p>
          <a:p>
            <a:pPr algn="ctr"/>
            <a:r>
              <a:rPr lang="en-US" sz="1600" dirty="0">
                <a:solidFill>
                  <a:srgbClr val="0070C0"/>
                </a:solidFill>
              </a:rPr>
              <a:t>connection status</a:t>
            </a:r>
          </a:p>
        </p:txBody>
      </p:sp>
      <p:cxnSp>
        <p:nvCxnSpPr>
          <p:cNvPr id="23" name="Elbow Connector 22"/>
          <p:cNvCxnSpPr>
            <a:stCxn id="6" idx="2"/>
            <a:endCxn id="10" idx="0"/>
          </p:cNvCxnSpPr>
          <p:nvPr/>
        </p:nvCxnSpPr>
        <p:spPr>
          <a:xfrm rot="16200000" flipH="1">
            <a:off x="3029801" y="3741976"/>
            <a:ext cx="1010734" cy="1563714"/>
          </a:xfrm>
          <a:prstGeom prst="bentConnector3">
            <a:avLst>
              <a:gd name="adj1" fmla="val 50000"/>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8" idx="2"/>
            <a:endCxn id="10" idx="0"/>
          </p:cNvCxnSpPr>
          <p:nvPr/>
        </p:nvCxnSpPr>
        <p:spPr>
          <a:xfrm rot="5400000">
            <a:off x="4956954" y="3378538"/>
            <a:ext cx="1010734" cy="2290591"/>
          </a:xfrm>
          <a:prstGeom prst="bentConnector3">
            <a:avLst>
              <a:gd name="adj1" fmla="val 50000"/>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0" y="2768025"/>
            <a:ext cx="1770036" cy="830997"/>
          </a:xfrm>
          <a:prstGeom prst="rect">
            <a:avLst/>
          </a:prstGeom>
          <a:solidFill>
            <a:schemeClr val="bg1"/>
          </a:solidFill>
        </p:spPr>
        <p:txBody>
          <a:bodyPr wrap="none" rtlCol="0">
            <a:spAutoFit/>
          </a:bodyPr>
          <a:lstStyle/>
          <a:p>
            <a:pPr algn="ctr"/>
            <a:r>
              <a:rPr lang="en-US" sz="1600" dirty="0">
                <a:solidFill>
                  <a:srgbClr val="0070C0"/>
                </a:solidFill>
              </a:rPr>
              <a:t>Active RM writes </a:t>
            </a:r>
          </a:p>
          <a:p>
            <a:pPr algn="ctr"/>
            <a:r>
              <a:rPr lang="en-US" sz="1600" dirty="0">
                <a:solidFill>
                  <a:srgbClr val="0070C0"/>
                </a:solidFill>
              </a:rPr>
              <a:t>Its state </a:t>
            </a:r>
          </a:p>
          <a:p>
            <a:pPr algn="ctr"/>
            <a:r>
              <a:rPr lang="en-US" sz="1600" dirty="0">
                <a:solidFill>
                  <a:srgbClr val="0070C0"/>
                </a:solidFill>
              </a:rPr>
              <a:t>into Zookeeper</a:t>
            </a:r>
          </a:p>
        </p:txBody>
      </p:sp>
      <p:cxnSp>
        <p:nvCxnSpPr>
          <p:cNvPr id="33" name="Straight Arrow Connector 32"/>
          <p:cNvCxnSpPr>
            <a:stCxn id="6" idx="3"/>
            <a:endCxn id="8" idx="1"/>
          </p:cNvCxnSpPr>
          <p:nvPr/>
        </p:nvCxnSpPr>
        <p:spPr>
          <a:xfrm>
            <a:off x="3705811" y="2695033"/>
            <a:ext cx="194930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736262" y="1828800"/>
            <a:ext cx="1917512" cy="830997"/>
          </a:xfrm>
          <a:prstGeom prst="rect">
            <a:avLst/>
          </a:prstGeom>
          <a:solidFill>
            <a:schemeClr val="bg1"/>
          </a:solidFill>
        </p:spPr>
        <p:txBody>
          <a:bodyPr wrap="none" rtlCol="0">
            <a:spAutoFit/>
          </a:bodyPr>
          <a:lstStyle/>
          <a:p>
            <a:pPr algn="ctr"/>
            <a:r>
              <a:rPr lang="en-US" sz="1600" dirty="0">
                <a:solidFill>
                  <a:srgbClr val="0070C0"/>
                </a:solidFill>
              </a:rPr>
              <a:t>Failover to standby</a:t>
            </a:r>
          </a:p>
          <a:p>
            <a:pPr algn="ctr"/>
            <a:r>
              <a:rPr lang="en-US" sz="1600" dirty="0">
                <a:solidFill>
                  <a:srgbClr val="0070C0"/>
                </a:solidFill>
              </a:rPr>
              <a:t>RM is active RM</a:t>
            </a:r>
          </a:p>
          <a:p>
            <a:pPr algn="ctr"/>
            <a:r>
              <a:rPr lang="en-US" sz="1600" dirty="0">
                <a:solidFill>
                  <a:srgbClr val="0070C0"/>
                </a:solidFill>
              </a:rPr>
              <a:t>fails</a:t>
            </a:r>
          </a:p>
        </p:txBody>
      </p:sp>
    </p:spTree>
    <p:extLst>
      <p:ext uri="{BB962C8B-B14F-4D97-AF65-F5344CB8AC3E}">
        <p14:creationId xmlns:p14="http://schemas.microsoft.com/office/powerpoint/2010/main" val="2049104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Manager Fault Tolerance</a:t>
            </a:r>
          </a:p>
        </p:txBody>
      </p:sp>
      <p:sp>
        <p:nvSpPr>
          <p:cNvPr id="3" name="Content Placeholder 2"/>
          <p:cNvSpPr>
            <a:spLocks noGrp="1"/>
          </p:cNvSpPr>
          <p:nvPr>
            <p:ph idx="1"/>
          </p:nvPr>
        </p:nvSpPr>
        <p:spPr/>
        <p:txBody>
          <a:bodyPr>
            <a:normAutofit fontScale="92500"/>
          </a:bodyPr>
          <a:lstStyle/>
          <a:p>
            <a:r>
              <a:rPr lang="en-US" dirty="0"/>
              <a:t>Realized through an Active/Standby architecture </a:t>
            </a:r>
          </a:p>
          <a:p>
            <a:r>
              <a:rPr lang="en-US" dirty="0"/>
              <a:t>At any point of time, one of the RMs is Active, and one or more RMs are in Standby mode waiting to take over should anything happen to the Active</a:t>
            </a:r>
          </a:p>
          <a:p>
            <a:r>
              <a:rPr lang="en-US" dirty="0"/>
              <a:t>The trigger to transition-to-active comes from either an admin (manual failover) </a:t>
            </a:r>
          </a:p>
          <a:p>
            <a:r>
              <a:rPr lang="en-US" dirty="0"/>
              <a:t>Or the integrated failover controller when automatic failover is enabled</a:t>
            </a:r>
          </a:p>
          <a:p>
            <a:r>
              <a:rPr lang="en-US" dirty="0"/>
              <a:t>To support automatic failover RMs embed the Zookeeper </a:t>
            </a:r>
            <a:r>
              <a:rPr lang="en-US" dirty="0" err="1"/>
              <a:t>ActiveStandbyElector</a:t>
            </a:r>
            <a:endParaRPr lang="en-US" dirty="0"/>
          </a:p>
          <a:p>
            <a:pPr lvl="1"/>
            <a:r>
              <a:rPr lang="en-US" dirty="0"/>
              <a:t>This decides which RM should be the Active</a:t>
            </a:r>
          </a:p>
          <a:p>
            <a:r>
              <a:rPr lang="en-US" dirty="0"/>
              <a:t>When Active goes down or becomes unresponsive another RM is automatically elected to be the Active which then takes over</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145647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Architecture Landscape</a:t>
            </a:r>
          </a:p>
        </p:txBody>
      </p:sp>
      <p:sp>
        <p:nvSpPr>
          <p:cNvPr id="3" name="Rectangle 2"/>
          <p:cNvSpPr/>
          <p:nvPr/>
        </p:nvSpPr>
        <p:spPr>
          <a:xfrm>
            <a:off x="2438400" y="1610271"/>
            <a:ext cx="2100775"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Access &amp; Processing</a:t>
            </a:r>
          </a:p>
        </p:txBody>
      </p:sp>
      <p:sp>
        <p:nvSpPr>
          <p:cNvPr id="4" name="Rectangle 3"/>
          <p:cNvSpPr/>
          <p:nvPr/>
        </p:nvSpPr>
        <p:spPr>
          <a:xfrm>
            <a:off x="152400" y="1610271"/>
            <a:ext cx="2133600"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Exchange</a:t>
            </a:r>
          </a:p>
        </p:txBody>
      </p:sp>
      <p:sp>
        <p:nvSpPr>
          <p:cNvPr id="8" name="Rectangle 7"/>
          <p:cNvSpPr/>
          <p:nvPr/>
        </p:nvSpPr>
        <p:spPr>
          <a:xfrm>
            <a:off x="152400" y="4807808"/>
            <a:ext cx="8839200" cy="785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9" name="Rectangle 8"/>
          <p:cNvSpPr/>
          <p:nvPr/>
        </p:nvSpPr>
        <p:spPr>
          <a:xfrm>
            <a:off x="304800" y="4938731"/>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Zookeeper</a:t>
            </a:r>
          </a:p>
          <a:p>
            <a:pPr algn="ctr"/>
            <a:r>
              <a:rPr lang="en-US" sz="1200" dirty="0"/>
              <a:t>(Cluster Management)</a:t>
            </a:r>
          </a:p>
        </p:txBody>
      </p:sp>
      <p:sp>
        <p:nvSpPr>
          <p:cNvPr id="10" name="Rectangle 9"/>
          <p:cNvSpPr/>
          <p:nvPr/>
        </p:nvSpPr>
        <p:spPr>
          <a:xfrm>
            <a:off x="3581400" y="4919596"/>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YARN</a:t>
            </a:r>
          </a:p>
          <a:p>
            <a:pPr algn="ctr"/>
            <a:r>
              <a:rPr lang="en-US" sz="1200" dirty="0"/>
              <a:t>(Resource Management)</a:t>
            </a:r>
          </a:p>
        </p:txBody>
      </p:sp>
      <p:sp>
        <p:nvSpPr>
          <p:cNvPr id="11" name="Rectangle 10"/>
          <p:cNvSpPr/>
          <p:nvPr/>
        </p:nvSpPr>
        <p:spPr>
          <a:xfrm>
            <a:off x="152400" y="4545963"/>
            <a:ext cx="8837511" cy="2618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Hadoop Core</a:t>
            </a:r>
          </a:p>
        </p:txBody>
      </p:sp>
      <p:sp>
        <p:nvSpPr>
          <p:cNvPr id="12" name="Rectangle 11"/>
          <p:cNvSpPr/>
          <p:nvPr/>
        </p:nvSpPr>
        <p:spPr>
          <a:xfrm>
            <a:off x="6763231" y="4901468"/>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HDFS</a:t>
            </a:r>
          </a:p>
          <a:p>
            <a:pPr algn="ctr"/>
            <a:r>
              <a:rPr lang="en-US" sz="1200" dirty="0"/>
              <a:t>(Distributed File System)</a:t>
            </a:r>
          </a:p>
        </p:txBody>
      </p:sp>
      <p:sp>
        <p:nvSpPr>
          <p:cNvPr id="14" name="Rectangle 13"/>
          <p:cNvSpPr/>
          <p:nvPr/>
        </p:nvSpPr>
        <p:spPr>
          <a:xfrm>
            <a:off x="150711" y="2411238"/>
            <a:ext cx="2135289"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15" name="Rectangle 14"/>
          <p:cNvSpPr/>
          <p:nvPr/>
        </p:nvSpPr>
        <p:spPr>
          <a:xfrm>
            <a:off x="2438400" y="2396773"/>
            <a:ext cx="2100775"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18" name="Rectangle 17"/>
          <p:cNvSpPr/>
          <p:nvPr/>
        </p:nvSpPr>
        <p:spPr>
          <a:xfrm>
            <a:off x="4681025" y="1600200"/>
            <a:ext cx="2100775"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Security</a:t>
            </a:r>
          </a:p>
        </p:txBody>
      </p:sp>
      <p:sp>
        <p:nvSpPr>
          <p:cNvPr id="19" name="Rectangle 18"/>
          <p:cNvSpPr/>
          <p:nvPr/>
        </p:nvSpPr>
        <p:spPr>
          <a:xfrm>
            <a:off x="4681025" y="2386702"/>
            <a:ext cx="2100775"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20" name="Rectangle 19"/>
          <p:cNvSpPr/>
          <p:nvPr/>
        </p:nvSpPr>
        <p:spPr>
          <a:xfrm>
            <a:off x="6890825" y="1600200"/>
            <a:ext cx="2100775"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Operations</a:t>
            </a:r>
          </a:p>
        </p:txBody>
      </p:sp>
      <p:sp>
        <p:nvSpPr>
          <p:cNvPr id="21" name="Rectangle 20"/>
          <p:cNvSpPr/>
          <p:nvPr/>
        </p:nvSpPr>
        <p:spPr>
          <a:xfrm>
            <a:off x="6890825" y="2386702"/>
            <a:ext cx="2100775"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22" name="Rectangle 21"/>
          <p:cNvSpPr/>
          <p:nvPr/>
        </p:nvSpPr>
        <p:spPr>
          <a:xfrm>
            <a:off x="343745" y="2522251"/>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Sqoop</a:t>
            </a:r>
          </a:p>
          <a:p>
            <a:pPr algn="ctr"/>
            <a:r>
              <a:rPr lang="en-US" sz="1200" dirty="0"/>
              <a:t>(DB Data Exchange) </a:t>
            </a:r>
          </a:p>
        </p:txBody>
      </p:sp>
      <p:sp>
        <p:nvSpPr>
          <p:cNvPr id="23" name="Rectangle 22"/>
          <p:cNvSpPr/>
          <p:nvPr/>
        </p:nvSpPr>
        <p:spPr>
          <a:xfrm>
            <a:off x="343745" y="3176865"/>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Flume</a:t>
            </a:r>
          </a:p>
          <a:p>
            <a:pPr algn="ctr"/>
            <a:r>
              <a:rPr lang="en-US" sz="1400" dirty="0"/>
              <a:t>(Log Collector)</a:t>
            </a:r>
          </a:p>
        </p:txBody>
      </p:sp>
      <p:sp>
        <p:nvSpPr>
          <p:cNvPr id="24" name="Rectangle 23"/>
          <p:cNvSpPr/>
          <p:nvPr/>
        </p:nvSpPr>
        <p:spPr>
          <a:xfrm>
            <a:off x="324272" y="3831479"/>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Kafka</a:t>
            </a:r>
          </a:p>
          <a:p>
            <a:pPr algn="ctr"/>
            <a:r>
              <a:rPr lang="en-US" sz="1400" dirty="0"/>
              <a:t>(Messaging)</a:t>
            </a:r>
          </a:p>
        </p:txBody>
      </p:sp>
      <p:sp>
        <p:nvSpPr>
          <p:cNvPr id="25" name="Rectangle 24"/>
          <p:cNvSpPr/>
          <p:nvPr/>
        </p:nvSpPr>
        <p:spPr>
          <a:xfrm>
            <a:off x="2438400" y="2415501"/>
            <a:ext cx="2083952"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26" name="Rectangle 25"/>
          <p:cNvSpPr/>
          <p:nvPr/>
        </p:nvSpPr>
        <p:spPr>
          <a:xfrm>
            <a:off x="2580097" y="2526514"/>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Tools</a:t>
            </a:r>
          </a:p>
          <a:p>
            <a:pPr algn="ctr"/>
            <a:r>
              <a:rPr lang="en-US" sz="1200" dirty="0"/>
              <a:t>(Hive, Pig, …)</a:t>
            </a:r>
          </a:p>
        </p:txBody>
      </p:sp>
      <p:sp>
        <p:nvSpPr>
          <p:cNvPr id="27" name="Rectangle 26"/>
          <p:cNvSpPr/>
          <p:nvPr/>
        </p:nvSpPr>
        <p:spPr>
          <a:xfrm>
            <a:off x="2580097" y="3181128"/>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Batch Parallel Execution Engine</a:t>
            </a:r>
          </a:p>
        </p:txBody>
      </p:sp>
      <p:sp>
        <p:nvSpPr>
          <p:cNvPr id="28" name="Rectangle 27"/>
          <p:cNvSpPr/>
          <p:nvPr/>
        </p:nvSpPr>
        <p:spPr>
          <a:xfrm>
            <a:off x="2560624" y="3835742"/>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Advanced Parallel Execution Engine</a:t>
            </a:r>
          </a:p>
        </p:txBody>
      </p:sp>
      <p:sp>
        <p:nvSpPr>
          <p:cNvPr id="29" name="Rectangle 28"/>
          <p:cNvSpPr/>
          <p:nvPr/>
        </p:nvSpPr>
        <p:spPr>
          <a:xfrm>
            <a:off x="4836484" y="2514600"/>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Ranger</a:t>
            </a:r>
          </a:p>
          <a:p>
            <a:pPr algn="ctr"/>
            <a:r>
              <a:rPr lang="en-US" sz="1400" dirty="0"/>
              <a:t>(Security Manager) </a:t>
            </a:r>
          </a:p>
        </p:txBody>
      </p:sp>
      <p:sp>
        <p:nvSpPr>
          <p:cNvPr id="30" name="Rectangle 29"/>
          <p:cNvSpPr/>
          <p:nvPr/>
        </p:nvSpPr>
        <p:spPr>
          <a:xfrm>
            <a:off x="4836484" y="3169214"/>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Knox</a:t>
            </a:r>
          </a:p>
          <a:p>
            <a:pPr algn="ctr"/>
            <a:r>
              <a:rPr lang="en-US" sz="1400" dirty="0"/>
              <a:t>(Secure Entry Point)</a:t>
            </a:r>
          </a:p>
        </p:txBody>
      </p:sp>
      <p:sp>
        <p:nvSpPr>
          <p:cNvPr id="31" name="Rectangle 30"/>
          <p:cNvSpPr/>
          <p:nvPr/>
        </p:nvSpPr>
        <p:spPr>
          <a:xfrm>
            <a:off x="4817011" y="3823828"/>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HDFS Encryption</a:t>
            </a:r>
          </a:p>
          <a:p>
            <a:pPr algn="ctr"/>
            <a:r>
              <a:rPr lang="en-US" sz="1200" dirty="0"/>
              <a:t>(File Level Security)</a:t>
            </a:r>
          </a:p>
        </p:txBody>
      </p:sp>
      <p:sp>
        <p:nvSpPr>
          <p:cNvPr id="32" name="Rectangle 31"/>
          <p:cNvSpPr/>
          <p:nvPr/>
        </p:nvSpPr>
        <p:spPr>
          <a:xfrm>
            <a:off x="7046284" y="2514600"/>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Ambari</a:t>
            </a:r>
          </a:p>
          <a:p>
            <a:pPr algn="ctr"/>
            <a:r>
              <a:rPr lang="en-US" sz="1400" dirty="0"/>
              <a:t>(Hadoop Admin) </a:t>
            </a:r>
          </a:p>
        </p:txBody>
      </p:sp>
      <p:sp>
        <p:nvSpPr>
          <p:cNvPr id="33" name="Rectangle 32"/>
          <p:cNvSpPr/>
          <p:nvPr/>
        </p:nvSpPr>
        <p:spPr>
          <a:xfrm>
            <a:off x="7046284" y="3169214"/>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Oozie</a:t>
            </a:r>
          </a:p>
          <a:p>
            <a:pPr algn="ctr"/>
            <a:r>
              <a:rPr lang="en-US" sz="1400" dirty="0"/>
              <a:t>(Job Scheduling)</a:t>
            </a:r>
          </a:p>
        </p:txBody>
      </p:sp>
      <p:sp>
        <p:nvSpPr>
          <p:cNvPr id="35" name="Rectangle 34"/>
          <p:cNvSpPr/>
          <p:nvPr/>
        </p:nvSpPr>
        <p:spPr>
          <a:xfrm>
            <a:off x="152400" y="5900645"/>
            <a:ext cx="8839200" cy="785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36" name="Rectangle 35"/>
          <p:cNvSpPr/>
          <p:nvPr/>
        </p:nvSpPr>
        <p:spPr>
          <a:xfrm>
            <a:off x="304800" y="6031568"/>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Server Nodes</a:t>
            </a:r>
          </a:p>
          <a:p>
            <a:pPr algn="ctr"/>
            <a:r>
              <a:rPr lang="en-US" sz="1200" dirty="0"/>
              <a:t>(Master, Edge, Data, Task)</a:t>
            </a:r>
          </a:p>
        </p:txBody>
      </p:sp>
      <p:sp>
        <p:nvSpPr>
          <p:cNvPr id="37" name="Rectangle 36"/>
          <p:cNvSpPr/>
          <p:nvPr/>
        </p:nvSpPr>
        <p:spPr>
          <a:xfrm>
            <a:off x="2438400" y="6012433"/>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Cluster Storage</a:t>
            </a:r>
          </a:p>
          <a:p>
            <a:pPr algn="ctr"/>
            <a:r>
              <a:rPr lang="en-US" sz="1200" dirty="0"/>
              <a:t>(DAS, NAS, SAN)</a:t>
            </a:r>
          </a:p>
        </p:txBody>
      </p:sp>
      <p:sp>
        <p:nvSpPr>
          <p:cNvPr id="38" name="Rectangle 37"/>
          <p:cNvSpPr/>
          <p:nvPr/>
        </p:nvSpPr>
        <p:spPr>
          <a:xfrm>
            <a:off x="152400" y="5638800"/>
            <a:ext cx="8837511" cy="2618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Cluster</a:t>
            </a:r>
          </a:p>
        </p:txBody>
      </p:sp>
      <p:sp>
        <p:nvSpPr>
          <p:cNvPr id="39" name="Rectangle 38"/>
          <p:cNvSpPr/>
          <p:nvPr/>
        </p:nvSpPr>
        <p:spPr>
          <a:xfrm>
            <a:off x="6781800" y="6019800"/>
            <a:ext cx="2057400" cy="5066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Network</a:t>
            </a:r>
          </a:p>
        </p:txBody>
      </p:sp>
      <p:sp>
        <p:nvSpPr>
          <p:cNvPr id="44" name="Rectangle 43"/>
          <p:cNvSpPr/>
          <p:nvPr/>
        </p:nvSpPr>
        <p:spPr>
          <a:xfrm>
            <a:off x="4648200" y="6019800"/>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External Storage</a:t>
            </a:r>
          </a:p>
          <a:p>
            <a:pPr algn="ctr"/>
            <a:r>
              <a:rPr lang="en-US" sz="1200" dirty="0"/>
              <a:t>(AWS S3 Buckets)</a:t>
            </a:r>
          </a:p>
        </p:txBody>
      </p:sp>
      <p:sp>
        <p:nvSpPr>
          <p:cNvPr id="5" name="Footer Placeholder 4"/>
          <p:cNvSpPr>
            <a:spLocks noGrp="1"/>
          </p:cNvSpPr>
          <p:nvPr>
            <p:ph type="ftr" sz="quarter" idx="11"/>
          </p:nvPr>
        </p:nvSpPr>
        <p:spPr/>
        <p:txBody>
          <a:bodyPr/>
          <a:lstStyle/>
          <a:p>
            <a:r>
              <a:rPr lang="sk-SK" dirty="0"/>
              <a:t>CSP554</a:t>
            </a:r>
            <a:r>
              <a:rPr lang="en-US" dirty="0"/>
              <a:t> Module 03a</a:t>
            </a:r>
          </a:p>
        </p:txBody>
      </p:sp>
      <p:sp>
        <p:nvSpPr>
          <p:cNvPr id="6" name="Slide Number Placeholder 5"/>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6972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YARN (Yet Another Resource Manager)</a:t>
            </a:r>
          </a:p>
        </p:txBody>
      </p:sp>
      <p:sp>
        <p:nvSpPr>
          <p:cNvPr id="3" name="Content Placeholder 2"/>
          <p:cNvSpPr>
            <a:spLocks noGrp="1"/>
          </p:cNvSpPr>
          <p:nvPr>
            <p:ph idx="1"/>
          </p:nvPr>
        </p:nvSpPr>
        <p:spPr/>
        <p:txBody>
          <a:bodyPr>
            <a:normAutofit fontScale="92500"/>
          </a:bodyPr>
          <a:lstStyle/>
          <a:p>
            <a:r>
              <a:rPr lang="en-US" dirty="0"/>
              <a:t>Hadoop’s cluster resource management and application scheduling system</a:t>
            </a:r>
          </a:p>
          <a:p>
            <a:r>
              <a:rPr lang="en-US" dirty="0"/>
              <a:t>Provides a service and framework independent means to control cluster utilization and manage applications</a:t>
            </a:r>
          </a:p>
          <a:p>
            <a:r>
              <a:rPr lang="en-US" dirty="0"/>
              <a:t>Supports multitenancy where cluster resources are shared among multiple users according to well defined policies</a:t>
            </a:r>
          </a:p>
          <a:p>
            <a:r>
              <a:rPr lang="en-US" dirty="0"/>
              <a:t>Facilitates higher cluster utilization, whereby resources not used by one user could be made available to another</a:t>
            </a:r>
          </a:p>
          <a:p>
            <a:r>
              <a:rPr lang="en-US" dirty="0"/>
              <a:t>Allows lower operational costs as only one cluster may be provisioned, secured, managed and tuned </a:t>
            </a:r>
          </a:p>
          <a:p>
            <a:pPr lvl="1"/>
            <a:r>
              <a:rPr lang="en-US" dirty="0"/>
              <a:t>While supporting a range of services and variable workloads</a:t>
            </a:r>
          </a:p>
          <a:p>
            <a:r>
              <a:rPr lang="en-US" dirty="0"/>
              <a:t>Reduces data motion; no need to move data between cluster running one Hadoop service and cluster running another</a:t>
            </a:r>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4035353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YARN (Yet Another Resource Manager)</a:t>
            </a:r>
          </a:p>
        </p:txBody>
      </p:sp>
      <p:sp>
        <p:nvSpPr>
          <p:cNvPr id="3" name="Content Placeholder 2"/>
          <p:cNvSpPr>
            <a:spLocks noGrp="1"/>
          </p:cNvSpPr>
          <p:nvPr>
            <p:ph idx="1"/>
          </p:nvPr>
        </p:nvSpPr>
        <p:spPr/>
        <p:txBody>
          <a:bodyPr>
            <a:normAutofit/>
          </a:bodyPr>
          <a:lstStyle/>
          <a:p>
            <a:r>
              <a:rPr lang="en-US" dirty="0"/>
              <a:t>Manageable resources include CPU and memory</a:t>
            </a:r>
          </a:p>
          <a:p>
            <a:r>
              <a:rPr lang="en-US" dirty="0"/>
              <a:t>No support (yet) for resources such as GPU, disk, network</a:t>
            </a:r>
          </a:p>
          <a:p>
            <a:r>
              <a:rPr lang="en-US" dirty="0"/>
              <a:t>Applications can request resources conforming to constraints on node or rack locality</a:t>
            </a:r>
          </a:p>
          <a:p>
            <a:pPr lvl="1"/>
            <a:r>
              <a:rPr lang="en-US" dirty="0"/>
              <a:t>If a locality based request can’t be satisfied in a timely manner resources are allocated from the next node to heartbeat</a:t>
            </a:r>
          </a:p>
        </p:txBody>
      </p:sp>
      <p:sp>
        <p:nvSpPr>
          <p:cNvPr id="4" name="Footer Placeholder 3"/>
          <p:cNvSpPr>
            <a:spLocks noGrp="1"/>
          </p:cNvSpPr>
          <p:nvPr>
            <p:ph type="ftr" sz="quarter" idx="11"/>
          </p:nvPr>
        </p:nvSpPr>
        <p:spPr/>
        <p:txBody>
          <a:bodyPr/>
          <a:lstStyle/>
          <a:p>
            <a:r>
              <a:rPr lang="sk-SK" dirty="0"/>
              <a:t>CSP554</a:t>
            </a:r>
            <a:r>
              <a:rPr lang="en-US" dirty="0"/>
              <a:t> Module 03a</a:t>
            </a:r>
          </a:p>
        </p:txBody>
      </p:sp>
      <p:sp>
        <p:nvSpPr>
          <p:cNvPr id="5" name="Slide Number Placeholder 4"/>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35217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25B2-8921-0943-8C0F-237CB5583A6A}"/>
              </a:ext>
            </a:extLst>
          </p:cNvPr>
          <p:cNvSpPr>
            <a:spLocks noGrp="1"/>
          </p:cNvSpPr>
          <p:nvPr>
            <p:ph type="title"/>
          </p:nvPr>
        </p:nvSpPr>
        <p:spPr/>
        <p:txBody>
          <a:bodyPr>
            <a:normAutofit fontScale="90000"/>
          </a:bodyPr>
          <a:lstStyle/>
          <a:p>
            <a:r>
              <a:rPr lang="en-US" dirty="0"/>
              <a:t>YARN (Yet Another Resource Manager)</a:t>
            </a:r>
          </a:p>
        </p:txBody>
      </p:sp>
      <p:sp>
        <p:nvSpPr>
          <p:cNvPr id="3" name="Content Placeholder 2">
            <a:extLst>
              <a:ext uri="{FF2B5EF4-FFF2-40B4-BE49-F238E27FC236}">
                <a16:creationId xmlns:a16="http://schemas.microsoft.com/office/drawing/2014/main" id="{949B1782-DDB6-8340-8353-58C02AAAFBE6}"/>
              </a:ext>
            </a:extLst>
          </p:cNvPr>
          <p:cNvSpPr>
            <a:spLocks noGrp="1"/>
          </p:cNvSpPr>
          <p:nvPr>
            <p:ph idx="1"/>
          </p:nvPr>
        </p:nvSpPr>
        <p:spPr/>
        <p:txBody>
          <a:bodyPr/>
          <a:lstStyle/>
          <a:p>
            <a:r>
              <a:rPr lang="en-US" sz="2000" dirty="0"/>
              <a:t>A </a:t>
            </a:r>
            <a:r>
              <a:rPr lang="en-US" sz="2000" i="1" dirty="0"/>
              <a:t>cluster</a:t>
            </a:r>
            <a:r>
              <a:rPr lang="en-US" sz="2000" dirty="0"/>
              <a:t> is made up of two or more hosts connected by an internal high-speed network</a:t>
            </a:r>
          </a:p>
          <a:p>
            <a:pPr lvl="1"/>
            <a:r>
              <a:rPr lang="en-US" sz="1600" i="1" dirty="0"/>
              <a:t>Master hosts</a:t>
            </a:r>
            <a:r>
              <a:rPr lang="en-US" sz="1600" dirty="0"/>
              <a:t> are a small number of hosts reserved to control the rest of the cluster. </a:t>
            </a:r>
            <a:r>
              <a:rPr lang="en-US" sz="1600" i="1" dirty="0"/>
              <a:t>Worker hosts</a:t>
            </a:r>
            <a:r>
              <a:rPr lang="en-US" sz="1600" dirty="0"/>
              <a:t> are the non-master hosts in the cluster.</a:t>
            </a:r>
          </a:p>
          <a:p>
            <a:r>
              <a:rPr lang="en-US" sz="2000" dirty="0"/>
              <a:t>In a cluster with YARN running…</a:t>
            </a:r>
          </a:p>
          <a:p>
            <a:pPr lvl="1"/>
            <a:r>
              <a:rPr lang="en-US" sz="1600" dirty="0"/>
              <a:t>The master process is called the </a:t>
            </a:r>
            <a:r>
              <a:rPr lang="en-US" sz="1600" i="1" dirty="0" err="1"/>
              <a:t>ResourceManager</a:t>
            </a:r>
            <a:r>
              <a:rPr lang="en-US" sz="1600" dirty="0"/>
              <a:t> and the worker processes are called </a:t>
            </a:r>
            <a:r>
              <a:rPr lang="en-US" sz="1600" i="1" dirty="0" err="1"/>
              <a:t>NodeManagers</a:t>
            </a:r>
            <a:endParaRPr lang="en-US" sz="1600" dirty="0"/>
          </a:p>
          <a:p>
            <a:r>
              <a:rPr lang="en-US" sz="2000" dirty="0"/>
              <a:t>YARN keeps track of two </a:t>
            </a:r>
            <a:r>
              <a:rPr lang="en-US" sz="2000" i="1" dirty="0"/>
              <a:t>resources</a:t>
            </a:r>
            <a:r>
              <a:rPr lang="en-US" sz="2000" dirty="0"/>
              <a:t> on the cluster….</a:t>
            </a:r>
          </a:p>
          <a:p>
            <a:pPr lvl="1"/>
            <a:r>
              <a:rPr lang="en-US" sz="1600" i="1" dirty="0" err="1"/>
              <a:t>vcores</a:t>
            </a:r>
            <a:r>
              <a:rPr lang="en-US" sz="1600" dirty="0"/>
              <a:t> and </a:t>
            </a:r>
            <a:r>
              <a:rPr lang="en-US" sz="1600" i="1" dirty="0"/>
              <a:t>memory</a:t>
            </a:r>
          </a:p>
          <a:p>
            <a:r>
              <a:rPr lang="en-US" sz="2000" dirty="0"/>
              <a:t>The </a:t>
            </a:r>
            <a:r>
              <a:rPr lang="en-US" sz="2000" dirty="0" err="1"/>
              <a:t>NodeManager</a:t>
            </a:r>
            <a:r>
              <a:rPr lang="en-US" sz="2000" dirty="0"/>
              <a:t> on each host keeps track of the local host’s resources…</a:t>
            </a:r>
          </a:p>
          <a:p>
            <a:r>
              <a:rPr lang="en-US" sz="2000" dirty="0"/>
              <a:t>And the </a:t>
            </a:r>
            <a:r>
              <a:rPr lang="en-US" sz="2000" dirty="0" err="1"/>
              <a:t>ResourceManager</a:t>
            </a:r>
            <a:r>
              <a:rPr lang="en-US" sz="2000" dirty="0"/>
              <a:t> keeps track of the cluster’s total</a:t>
            </a:r>
          </a:p>
          <a:p>
            <a:endParaRPr lang="en-US" dirty="0"/>
          </a:p>
        </p:txBody>
      </p:sp>
      <p:sp>
        <p:nvSpPr>
          <p:cNvPr id="4" name="Footer Placeholder 3">
            <a:extLst>
              <a:ext uri="{FF2B5EF4-FFF2-40B4-BE49-F238E27FC236}">
                <a16:creationId xmlns:a16="http://schemas.microsoft.com/office/drawing/2014/main" id="{B64263FA-F559-A24F-B7C2-99BC964906AB}"/>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0233D988-4A81-4948-B7B4-82001B8BD1BA}"/>
              </a:ext>
            </a:extLst>
          </p:cNvPr>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139966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25B2-8921-0943-8C0F-237CB5583A6A}"/>
              </a:ext>
            </a:extLst>
          </p:cNvPr>
          <p:cNvSpPr>
            <a:spLocks noGrp="1"/>
          </p:cNvSpPr>
          <p:nvPr>
            <p:ph type="title"/>
          </p:nvPr>
        </p:nvSpPr>
        <p:spPr/>
        <p:txBody>
          <a:bodyPr>
            <a:normAutofit fontScale="90000"/>
          </a:bodyPr>
          <a:lstStyle/>
          <a:p>
            <a:r>
              <a:rPr lang="en-US" dirty="0"/>
              <a:t>YARN (Yet Another Resource Manager)</a:t>
            </a:r>
          </a:p>
        </p:txBody>
      </p:sp>
      <p:sp>
        <p:nvSpPr>
          <p:cNvPr id="3" name="Content Placeholder 2">
            <a:extLst>
              <a:ext uri="{FF2B5EF4-FFF2-40B4-BE49-F238E27FC236}">
                <a16:creationId xmlns:a16="http://schemas.microsoft.com/office/drawing/2014/main" id="{949B1782-DDB6-8340-8353-58C02AAAFBE6}"/>
              </a:ext>
            </a:extLst>
          </p:cNvPr>
          <p:cNvSpPr>
            <a:spLocks noGrp="1"/>
          </p:cNvSpPr>
          <p:nvPr>
            <p:ph idx="1"/>
          </p:nvPr>
        </p:nvSpPr>
        <p:spPr/>
        <p:txBody>
          <a:bodyPr/>
          <a:lstStyle/>
          <a:p>
            <a:r>
              <a:rPr lang="en-US" sz="2000" dirty="0"/>
              <a:t>A </a:t>
            </a:r>
            <a:r>
              <a:rPr lang="en-US" sz="2000" i="1" dirty="0"/>
              <a:t>container</a:t>
            </a:r>
            <a:r>
              <a:rPr lang="en-US" sz="2000" dirty="0"/>
              <a:t> in YARN holds resources on the cluster</a:t>
            </a:r>
          </a:p>
          <a:p>
            <a:r>
              <a:rPr lang="en-US" sz="2000" dirty="0"/>
              <a:t>YARN determines where there is room on a host in the cluster for the size of the hold for the container</a:t>
            </a:r>
          </a:p>
          <a:p>
            <a:r>
              <a:rPr lang="en-US" sz="2000" dirty="0"/>
              <a:t>Once the container is allocated, those resources are usable by the container</a:t>
            </a:r>
          </a:p>
          <a:p>
            <a:r>
              <a:rPr lang="en-US" sz="2000" dirty="0"/>
              <a:t>An </a:t>
            </a:r>
            <a:r>
              <a:rPr lang="en-US" sz="2000" i="1" dirty="0"/>
              <a:t>application</a:t>
            </a:r>
            <a:r>
              <a:rPr lang="en-US" sz="2000" dirty="0"/>
              <a:t> in YARN comprises three parts:</a:t>
            </a:r>
          </a:p>
          <a:p>
            <a:pPr lvl="1"/>
            <a:r>
              <a:rPr lang="en-US" sz="1800" dirty="0"/>
              <a:t>The </a:t>
            </a:r>
            <a:r>
              <a:rPr lang="en-US" sz="1800" i="1" dirty="0"/>
              <a:t>application client</a:t>
            </a:r>
            <a:r>
              <a:rPr lang="en-US" sz="1800" dirty="0"/>
              <a:t>, which is how a program is run on the cluster</a:t>
            </a:r>
          </a:p>
          <a:p>
            <a:pPr lvl="1"/>
            <a:r>
              <a:rPr lang="en-US" sz="1800" dirty="0"/>
              <a:t>An </a:t>
            </a:r>
            <a:r>
              <a:rPr lang="en-US" sz="1800" i="1" dirty="0" err="1"/>
              <a:t>ApplicationMaster</a:t>
            </a:r>
            <a:r>
              <a:rPr lang="en-US" sz="1800" dirty="0"/>
              <a:t> which provides YARN with the ability to perform allocation on behalf of the application</a:t>
            </a:r>
          </a:p>
          <a:p>
            <a:pPr lvl="1"/>
            <a:r>
              <a:rPr lang="en-US" sz="1800" dirty="0"/>
              <a:t>One or more </a:t>
            </a:r>
            <a:r>
              <a:rPr lang="en-US" sz="1800" i="1" dirty="0"/>
              <a:t>tasks</a:t>
            </a:r>
            <a:r>
              <a:rPr lang="en-US" sz="1800" dirty="0"/>
              <a:t> that do the actual work (runs in a process) in the container allocated by YARN</a:t>
            </a:r>
          </a:p>
          <a:p>
            <a:r>
              <a:rPr lang="en-US" sz="2000" dirty="0"/>
              <a:t>A </a:t>
            </a:r>
            <a:r>
              <a:rPr lang="en-US" sz="2000" i="1" dirty="0"/>
              <a:t>MapReduce application</a:t>
            </a:r>
            <a:r>
              <a:rPr lang="en-US" sz="2000" dirty="0"/>
              <a:t> consists of </a:t>
            </a:r>
            <a:r>
              <a:rPr lang="en-US" sz="2000" i="1" dirty="0"/>
              <a:t>map tasks</a:t>
            </a:r>
            <a:r>
              <a:rPr lang="en-US" sz="2000" dirty="0"/>
              <a:t> and </a:t>
            </a:r>
            <a:r>
              <a:rPr lang="en-US" sz="2000" i="1" dirty="0"/>
              <a:t>reduce tasks</a:t>
            </a:r>
            <a:endParaRPr lang="en-US" sz="2000" dirty="0"/>
          </a:p>
          <a:p>
            <a:r>
              <a:rPr lang="en-US" sz="2000" dirty="0"/>
              <a:t>A MapReduce application running in a YARN cluster runs with the addition of an </a:t>
            </a:r>
            <a:r>
              <a:rPr lang="en-US" sz="2000" dirty="0" err="1"/>
              <a:t>ApplicationMaster</a:t>
            </a:r>
            <a:r>
              <a:rPr lang="en-US" sz="2000" dirty="0"/>
              <a:t> as a </a:t>
            </a:r>
            <a:r>
              <a:rPr lang="en-US" sz="2000"/>
              <a:t>YARN requirement</a:t>
            </a:r>
            <a:endParaRPr lang="en-US" sz="2000" dirty="0"/>
          </a:p>
          <a:p>
            <a:endParaRPr lang="en-US" dirty="0"/>
          </a:p>
          <a:p>
            <a:endParaRPr lang="en-US" dirty="0"/>
          </a:p>
        </p:txBody>
      </p:sp>
      <p:sp>
        <p:nvSpPr>
          <p:cNvPr id="4" name="Footer Placeholder 3">
            <a:extLst>
              <a:ext uri="{FF2B5EF4-FFF2-40B4-BE49-F238E27FC236}">
                <a16:creationId xmlns:a16="http://schemas.microsoft.com/office/drawing/2014/main" id="{B64263FA-F559-A24F-B7C2-99BC964906AB}"/>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0233D988-4A81-4948-B7B4-82001B8BD1BA}"/>
              </a:ext>
            </a:extLst>
          </p:cNvPr>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4046413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D4CC-2EFF-8B49-B976-F2EB4BC382D5}"/>
              </a:ext>
            </a:extLst>
          </p:cNvPr>
          <p:cNvSpPr>
            <a:spLocks noGrp="1"/>
          </p:cNvSpPr>
          <p:nvPr>
            <p:ph type="title"/>
          </p:nvPr>
        </p:nvSpPr>
        <p:spPr/>
        <p:txBody>
          <a:bodyPr>
            <a:normAutofit/>
          </a:bodyPr>
          <a:lstStyle/>
          <a:p>
            <a:r>
              <a:rPr lang="en-US" dirty="0"/>
              <a:t>YARN Architecture</a:t>
            </a:r>
          </a:p>
        </p:txBody>
      </p:sp>
      <p:sp>
        <p:nvSpPr>
          <p:cNvPr id="3" name="Content Placeholder 2">
            <a:extLst>
              <a:ext uri="{FF2B5EF4-FFF2-40B4-BE49-F238E27FC236}">
                <a16:creationId xmlns:a16="http://schemas.microsoft.com/office/drawing/2014/main" id="{3DE5A750-7DA7-B046-A0D4-AA93A37C818B}"/>
              </a:ext>
            </a:extLst>
          </p:cNvPr>
          <p:cNvSpPr>
            <a:spLocks noGrp="1"/>
          </p:cNvSpPr>
          <p:nvPr>
            <p:ph idx="1"/>
          </p:nvPr>
        </p:nvSpPr>
        <p:spPr>
          <a:xfrm>
            <a:off x="457200" y="1600200"/>
            <a:ext cx="3429000" cy="4876800"/>
          </a:xfrm>
        </p:spPr>
        <p:txBody>
          <a:bodyPr>
            <a:normAutofit/>
          </a:bodyPr>
          <a:lstStyle/>
          <a:p>
            <a:pPr algn="just"/>
            <a:r>
              <a:rPr lang="en-US" sz="1600" dirty="0"/>
              <a:t>YARN provides its core services via two types of long-running daemon</a:t>
            </a:r>
          </a:p>
          <a:p>
            <a:pPr lvl="1" algn="just"/>
            <a:r>
              <a:rPr lang="en-US" sz="1600" dirty="0"/>
              <a:t>a </a:t>
            </a:r>
            <a:r>
              <a:rPr lang="en-US" sz="1600" i="1" dirty="0"/>
              <a:t>resource manager</a:t>
            </a:r>
            <a:r>
              <a:rPr lang="en-US" sz="1600" dirty="0"/>
              <a:t> (one per cluster) to manage the use of resources across the cluster</a:t>
            </a:r>
          </a:p>
          <a:p>
            <a:pPr lvl="1" algn="just"/>
            <a:r>
              <a:rPr lang="en-US" sz="1600" dirty="0"/>
              <a:t>and </a:t>
            </a:r>
            <a:r>
              <a:rPr lang="en-US" sz="1600" i="1" dirty="0" err="1"/>
              <a:t>nodemanagers</a:t>
            </a:r>
            <a:r>
              <a:rPr lang="en-US" sz="1600" dirty="0"/>
              <a:t> running on all the nodes in the cluster to launch and monitor </a:t>
            </a:r>
            <a:r>
              <a:rPr lang="en-US" sz="1600" i="1" dirty="0"/>
              <a:t>containers</a:t>
            </a:r>
          </a:p>
          <a:p>
            <a:pPr lvl="2" algn="just"/>
            <a:r>
              <a:rPr lang="en-US" sz="1600" dirty="0"/>
              <a:t>A container executes an application-specific process with a constrained set of resources (memory, CPU, and so on)</a:t>
            </a:r>
          </a:p>
          <a:p>
            <a:pPr lvl="2" algn="just"/>
            <a:r>
              <a:rPr lang="en-US" sz="1600" dirty="0"/>
              <a:t>Depending on how YARN is configured a container may be a Unix process or a Linux </a:t>
            </a:r>
            <a:r>
              <a:rPr lang="en-US" sz="1600" dirty="0" err="1"/>
              <a:t>cgroup</a:t>
            </a:r>
            <a:endParaRPr lang="en-US" sz="1600" dirty="0"/>
          </a:p>
        </p:txBody>
      </p:sp>
      <p:sp>
        <p:nvSpPr>
          <p:cNvPr id="4" name="Footer Placeholder 3">
            <a:extLst>
              <a:ext uri="{FF2B5EF4-FFF2-40B4-BE49-F238E27FC236}">
                <a16:creationId xmlns:a16="http://schemas.microsoft.com/office/drawing/2014/main" id="{C8729333-E5D4-894C-BFE2-D42899587F7E}"/>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2F11B28D-67D0-234C-A7CE-823E72AED4CE}"/>
              </a:ext>
            </a:extLst>
          </p:cNvPr>
          <p:cNvSpPr>
            <a:spLocks noGrp="1"/>
          </p:cNvSpPr>
          <p:nvPr>
            <p:ph type="sldNum" sz="quarter" idx="12"/>
          </p:nvPr>
        </p:nvSpPr>
        <p:spPr/>
        <p:txBody>
          <a:bodyPr/>
          <a:lstStyle/>
          <a:p>
            <a:fld id="{9AA7C465-8597-4488-B68C-958448427716}" type="slidenum">
              <a:rPr lang="en-US" smtClean="0"/>
              <a:t>8</a:t>
            </a:fld>
            <a:endParaRPr lang="en-US" dirty="0"/>
          </a:p>
        </p:txBody>
      </p:sp>
      <p:pic>
        <p:nvPicPr>
          <p:cNvPr id="1028" name="Picture 4" descr="How YARN runs an application">
            <a:extLst>
              <a:ext uri="{FF2B5EF4-FFF2-40B4-BE49-F238E27FC236}">
                <a16:creationId xmlns:a16="http://schemas.microsoft.com/office/drawing/2014/main" id="{4E3B16AB-C671-FD48-8195-FC0CA2080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098" y="1752600"/>
            <a:ext cx="4700588" cy="462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45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0E6B-7D85-8E41-9B43-D3286141E66E}"/>
              </a:ext>
            </a:extLst>
          </p:cNvPr>
          <p:cNvSpPr>
            <a:spLocks noGrp="1"/>
          </p:cNvSpPr>
          <p:nvPr>
            <p:ph type="title"/>
          </p:nvPr>
        </p:nvSpPr>
        <p:spPr/>
        <p:txBody>
          <a:bodyPr/>
          <a:lstStyle/>
          <a:p>
            <a:r>
              <a:rPr lang="en-US" dirty="0"/>
              <a:t>YARN Architecture</a:t>
            </a:r>
          </a:p>
        </p:txBody>
      </p:sp>
      <p:sp>
        <p:nvSpPr>
          <p:cNvPr id="3" name="Content Placeholder 2">
            <a:extLst>
              <a:ext uri="{FF2B5EF4-FFF2-40B4-BE49-F238E27FC236}">
                <a16:creationId xmlns:a16="http://schemas.microsoft.com/office/drawing/2014/main" id="{063F0B48-0F6E-EA48-A6A5-D4830CDFB6A1}"/>
              </a:ext>
            </a:extLst>
          </p:cNvPr>
          <p:cNvSpPr>
            <a:spLocks noGrp="1"/>
          </p:cNvSpPr>
          <p:nvPr>
            <p:ph idx="1"/>
          </p:nvPr>
        </p:nvSpPr>
        <p:spPr>
          <a:xfrm>
            <a:off x="457200" y="1524000"/>
            <a:ext cx="3504898" cy="4876800"/>
          </a:xfrm>
        </p:spPr>
        <p:txBody>
          <a:bodyPr>
            <a:noAutofit/>
          </a:bodyPr>
          <a:lstStyle/>
          <a:p>
            <a:pPr fontAlgn="base"/>
            <a:r>
              <a:rPr lang="en-US" sz="1550" dirty="0"/>
              <a:t>A client contacts the resource manager and asks it to run an </a:t>
            </a:r>
            <a:r>
              <a:rPr lang="en-US" sz="1550" i="1" dirty="0"/>
              <a:t>application master</a:t>
            </a:r>
            <a:r>
              <a:rPr lang="en-US" sz="1550" dirty="0"/>
              <a:t> process</a:t>
            </a:r>
          </a:p>
          <a:p>
            <a:pPr fontAlgn="base"/>
            <a:r>
              <a:rPr lang="en-US" sz="1550" dirty="0"/>
              <a:t>The resource manager then finds a node manager that can launch the application master in a container</a:t>
            </a:r>
          </a:p>
          <a:p>
            <a:pPr fontAlgn="base"/>
            <a:r>
              <a:rPr lang="en-US" sz="1550" dirty="0"/>
              <a:t>What the application master does once it is running depends on the application</a:t>
            </a:r>
          </a:p>
          <a:p>
            <a:pPr lvl="1" fontAlgn="base"/>
            <a:r>
              <a:rPr lang="en-US" sz="1550" dirty="0"/>
              <a:t>It could run a computation in the container it is running in and return the result to the client</a:t>
            </a:r>
          </a:p>
          <a:p>
            <a:pPr lvl="1" fontAlgn="base"/>
            <a:r>
              <a:rPr lang="en-US" sz="1550" dirty="0"/>
              <a:t>Or it could request more containers from the resource managers and use them to run a distributed computation</a:t>
            </a:r>
          </a:p>
          <a:p>
            <a:pPr lvl="1" fontAlgn="base"/>
            <a:r>
              <a:rPr lang="en-US" sz="1550" dirty="0"/>
              <a:t>This is what the MapReduce YARN application does</a:t>
            </a:r>
          </a:p>
        </p:txBody>
      </p:sp>
      <p:sp>
        <p:nvSpPr>
          <p:cNvPr id="4" name="Footer Placeholder 3">
            <a:extLst>
              <a:ext uri="{FF2B5EF4-FFF2-40B4-BE49-F238E27FC236}">
                <a16:creationId xmlns:a16="http://schemas.microsoft.com/office/drawing/2014/main" id="{54B8533B-57B1-5B44-A683-82A940FF5F90}"/>
              </a:ext>
            </a:extLst>
          </p:cNvPr>
          <p:cNvSpPr>
            <a:spLocks noGrp="1"/>
          </p:cNvSpPr>
          <p:nvPr>
            <p:ph type="ftr" sz="quarter" idx="11"/>
          </p:nvPr>
        </p:nvSpPr>
        <p:spPr/>
        <p:txBody>
          <a:bodyPr/>
          <a:lstStyle/>
          <a:p>
            <a:r>
              <a:rPr lang="sk-SK"/>
              <a:t>CSP554</a:t>
            </a:r>
            <a:r>
              <a:rPr lang="en-US"/>
              <a:t> Module 03a</a:t>
            </a:r>
            <a:endParaRPr lang="en-US" dirty="0"/>
          </a:p>
        </p:txBody>
      </p:sp>
      <p:sp>
        <p:nvSpPr>
          <p:cNvPr id="5" name="Slide Number Placeholder 4">
            <a:extLst>
              <a:ext uri="{FF2B5EF4-FFF2-40B4-BE49-F238E27FC236}">
                <a16:creationId xmlns:a16="http://schemas.microsoft.com/office/drawing/2014/main" id="{2F6205C6-C5AC-384D-B189-0943241DCCDB}"/>
              </a:ext>
            </a:extLst>
          </p:cNvPr>
          <p:cNvSpPr>
            <a:spLocks noGrp="1"/>
          </p:cNvSpPr>
          <p:nvPr>
            <p:ph type="sldNum" sz="quarter" idx="12"/>
          </p:nvPr>
        </p:nvSpPr>
        <p:spPr/>
        <p:txBody>
          <a:bodyPr/>
          <a:lstStyle/>
          <a:p>
            <a:fld id="{9AA7C465-8597-4488-B68C-958448427716}" type="slidenum">
              <a:rPr lang="en-US" smtClean="0"/>
              <a:t>9</a:t>
            </a:fld>
            <a:endParaRPr lang="en-US" dirty="0"/>
          </a:p>
        </p:txBody>
      </p:sp>
      <p:pic>
        <p:nvPicPr>
          <p:cNvPr id="6" name="Picture 4" descr="How YARN runs an application">
            <a:extLst>
              <a:ext uri="{FF2B5EF4-FFF2-40B4-BE49-F238E27FC236}">
                <a16:creationId xmlns:a16="http://schemas.microsoft.com/office/drawing/2014/main" id="{32940133-DA47-EF4B-8713-52BC7C4F2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098" y="1752600"/>
            <a:ext cx="4700588" cy="46298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34FEC9-8027-3644-AF83-44A6FFA11AAB}"/>
              </a:ext>
            </a:extLst>
          </p:cNvPr>
          <p:cNvSpPr txBox="1"/>
          <p:nvPr/>
        </p:nvSpPr>
        <p:spPr>
          <a:xfrm>
            <a:off x="5349816" y="4343400"/>
            <a:ext cx="933268" cy="461665"/>
          </a:xfrm>
          <a:prstGeom prst="rect">
            <a:avLst/>
          </a:prstGeom>
          <a:solidFill>
            <a:schemeClr val="bg1"/>
          </a:solidFill>
        </p:spPr>
        <p:txBody>
          <a:bodyPr wrap="none" rtlCol="0">
            <a:spAutoFit/>
          </a:bodyPr>
          <a:lstStyle/>
          <a:p>
            <a:pPr algn="ctr"/>
            <a:r>
              <a:rPr lang="en-US" sz="1200" dirty="0"/>
              <a:t>Application</a:t>
            </a:r>
          </a:p>
          <a:p>
            <a:pPr algn="ctr"/>
            <a:r>
              <a:rPr lang="en-US" sz="1200" dirty="0"/>
              <a:t>Master</a:t>
            </a:r>
          </a:p>
        </p:txBody>
      </p:sp>
      <p:sp>
        <p:nvSpPr>
          <p:cNvPr id="8" name="TextBox 7">
            <a:extLst>
              <a:ext uri="{FF2B5EF4-FFF2-40B4-BE49-F238E27FC236}">
                <a16:creationId xmlns:a16="http://schemas.microsoft.com/office/drawing/2014/main" id="{9EEB270E-2BAA-074F-AD69-FE3DF4CD1DB7}"/>
              </a:ext>
            </a:extLst>
          </p:cNvPr>
          <p:cNvSpPr txBox="1"/>
          <p:nvPr/>
        </p:nvSpPr>
        <p:spPr>
          <a:xfrm>
            <a:off x="7467600" y="5481935"/>
            <a:ext cx="933269" cy="461665"/>
          </a:xfrm>
          <a:prstGeom prst="rect">
            <a:avLst/>
          </a:prstGeom>
          <a:solidFill>
            <a:schemeClr val="bg1"/>
          </a:solidFill>
        </p:spPr>
        <p:txBody>
          <a:bodyPr wrap="none" rtlCol="0">
            <a:spAutoFit/>
          </a:bodyPr>
          <a:lstStyle/>
          <a:p>
            <a:pPr algn="ctr"/>
            <a:r>
              <a:rPr lang="en-US" sz="1200" dirty="0"/>
              <a:t>Application</a:t>
            </a:r>
          </a:p>
          <a:p>
            <a:pPr algn="ctr"/>
            <a:r>
              <a:rPr lang="en-US" sz="1200" dirty="0"/>
              <a:t>Task</a:t>
            </a:r>
          </a:p>
        </p:txBody>
      </p:sp>
    </p:spTree>
    <p:extLst>
      <p:ext uri="{BB962C8B-B14F-4D97-AF65-F5344CB8AC3E}">
        <p14:creationId xmlns:p14="http://schemas.microsoft.com/office/powerpoint/2010/main" val="3532288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23663</TotalTime>
  <Words>2525</Words>
  <Application>Microsoft Macintosh PowerPoint</Application>
  <PresentationFormat>On-screen Show (4:3)</PresentationFormat>
  <Paragraphs>437</Paragraphs>
  <Slides>29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Clarity</vt:lpstr>
      <vt:lpstr>CSP554 Big Data Technologies</vt:lpstr>
      <vt:lpstr>Core Hadoop</vt:lpstr>
      <vt:lpstr>Hadoop Architecture Landscape</vt:lpstr>
      <vt:lpstr>YARN (Yet Another Resource Manager)</vt:lpstr>
      <vt:lpstr>YARN (Yet Another Resource Manager)</vt:lpstr>
      <vt:lpstr>YARN (Yet Another Resource Manager)</vt:lpstr>
      <vt:lpstr>YARN (Yet Another Resource Manager)</vt:lpstr>
      <vt:lpstr>YARN Architecture</vt:lpstr>
      <vt:lpstr>YARN Architecture</vt:lpstr>
      <vt:lpstr>YARN Architecture</vt:lpstr>
      <vt:lpstr>Caution, Overloaded Terms Ahead</vt:lpstr>
      <vt:lpstr>Caution, Overloaded Terms Ahead</vt:lpstr>
      <vt:lpstr>YARN Architecture Resource Manager</vt:lpstr>
      <vt:lpstr>YARN Architecture Applications Manager</vt:lpstr>
      <vt:lpstr>YARN Architecture Resource Scheduling Policies</vt:lpstr>
      <vt:lpstr>YARN Architecture Resource Scheduling Policies</vt:lpstr>
      <vt:lpstr>YARN Architecture Resource Scheduling Policies</vt:lpstr>
      <vt:lpstr>Scheduler Options</vt:lpstr>
      <vt:lpstr>Scheduler Options</vt:lpstr>
      <vt:lpstr>Scheduler Options</vt:lpstr>
      <vt:lpstr>YARN Architecture Node Manager</vt:lpstr>
      <vt:lpstr>YARN Architecture Application Master</vt:lpstr>
      <vt:lpstr>YARN Architecture Application Master</vt:lpstr>
      <vt:lpstr>YARN Application Initiation Overview</vt:lpstr>
      <vt:lpstr>YARN Application Initiation Details</vt:lpstr>
      <vt:lpstr>YARN Application Initiation Flow</vt:lpstr>
      <vt:lpstr>Multi-tenant Hadoop Cluster</vt:lpstr>
      <vt:lpstr>Resource Manager Fault Tolerance</vt:lpstr>
      <vt:lpstr>Resource Manager Fault Tolerance</vt:lpstr>
    </vt:vector>
  </TitlesOfParts>
  <Company>BCBSA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Joseph Rosen</cp:lastModifiedBy>
  <cp:revision>266</cp:revision>
  <cp:lastPrinted>2021-03-09T21:28:01Z</cp:lastPrinted>
  <dcterms:created xsi:type="dcterms:W3CDTF">2016-12-18T19:56:54Z</dcterms:created>
  <dcterms:modified xsi:type="dcterms:W3CDTF">2021-03-10T01:55:00Z</dcterms:modified>
</cp:coreProperties>
</file>