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55"/>
  </p:notesMasterIdLst>
  <p:sldIdLst>
    <p:sldId id="256" r:id="rId2"/>
    <p:sldId id="354" r:id="rId3"/>
    <p:sldId id="395" r:id="rId4"/>
    <p:sldId id="409" r:id="rId5"/>
    <p:sldId id="440" r:id="rId6"/>
    <p:sldId id="396" r:id="rId7"/>
    <p:sldId id="355" r:id="rId8"/>
    <p:sldId id="352" r:id="rId9"/>
    <p:sldId id="397" r:id="rId10"/>
    <p:sldId id="358" r:id="rId11"/>
    <p:sldId id="260" r:id="rId12"/>
    <p:sldId id="398" r:id="rId13"/>
    <p:sldId id="399" r:id="rId14"/>
    <p:sldId id="400" r:id="rId15"/>
    <p:sldId id="401" r:id="rId16"/>
    <p:sldId id="402" r:id="rId17"/>
    <p:sldId id="351" r:id="rId18"/>
    <p:sldId id="350" r:id="rId19"/>
    <p:sldId id="413" r:id="rId20"/>
    <p:sldId id="410" r:id="rId21"/>
    <p:sldId id="257" r:id="rId22"/>
    <p:sldId id="258" r:id="rId23"/>
    <p:sldId id="259" r:id="rId24"/>
    <p:sldId id="359" r:id="rId25"/>
    <p:sldId id="362" r:id="rId26"/>
    <p:sldId id="438" r:id="rId27"/>
    <p:sldId id="439" r:id="rId28"/>
    <p:sldId id="276" r:id="rId29"/>
    <p:sldId id="349" r:id="rId30"/>
    <p:sldId id="367" r:id="rId31"/>
    <p:sldId id="366" r:id="rId32"/>
    <p:sldId id="365" r:id="rId33"/>
    <p:sldId id="360" r:id="rId34"/>
    <p:sldId id="361" r:id="rId35"/>
    <p:sldId id="364" r:id="rId36"/>
    <p:sldId id="368" r:id="rId37"/>
    <p:sldId id="369" r:id="rId38"/>
    <p:sldId id="370" r:id="rId39"/>
    <p:sldId id="374" r:id="rId40"/>
    <p:sldId id="371" r:id="rId41"/>
    <p:sldId id="372" r:id="rId42"/>
    <p:sldId id="376" r:id="rId43"/>
    <p:sldId id="377" r:id="rId44"/>
    <p:sldId id="412" r:id="rId45"/>
    <p:sldId id="261" r:id="rId46"/>
    <p:sldId id="263" r:id="rId47"/>
    <p:sldId id="262" r:id="rId48"/>
    <p:sldId id="415" r:id="rId49"/>
    <p:sldId id="264" r:id="rId50"/>
    <p:sldId id="271" r:id="rId51"/>
    <p:sldId id="267" r:id="rId52"/>
    <p:sldId id="268" r:id="rId53"/>
    <p:sldId id="269" r:id="rId54"/>
    <p:sldId id="270" r:id="rId55"/>
    <p:sldId id="272" r:id="rId56"/>
    <p:sldId id="275" r:id="rId57"/>
    <p:sldId id="384" r:id="rId58"/>
    <p:sldId id="419" r:id="rId59"/>
    <p:sldId id="277" r:id="rId60"/>
    <p:sldId id="420" r:id="rId61"/>
    <p:sldId id="278" r:id="rId62"/>
    <p:sldId id="421" r:id="rId63"/>
    <p:sldId id="279" r:id="rId64"/>
    <p:sldId id="280" r:id="rId65"/>
    <p:sldId id="422" r:id="rId66"/>
    <p:sldId id="423" r:id="rId67"/>
    <p:sldId id="424" r:id="rId68"/>
    <p:sldId id="425" r:id="rId69"/>
    <p:sldId id="282" r:id="rId70"/>
    <p:sldId id="283" r:id="rId71"/>
    <p:sldId id="426" r:id="rId72"/>
    <p:sldId id="427" r:id="rId73"/>
    <p:sldId id="428" r:id="rId74"/>
    <p:sldId id="285" r:id="rId75"/>
    <p:sldId id="288" r:id="rId76"/>
    <p:sldId id="286" r:id="rId77"/>
    <p:sldId id="289" r:id="rId78"/>
    <p:sldId id="290" r:id="rId79"/>
    <p:sldId id="291" r:id="rId80"/>
    <p:sldId id="292" r:id="rId81"/>
    <p:sldId id="293" r:id="rId82"/>
    <p:sldId id="294" r:id="rId83"/>
    <p:sldId id="403" r:id="rId84"/>
    <p:sldId id="416" r:id="rId85"/>
    <p:sldId id="417" r:id="rId86"/>
    <p:sldId id="418" r:id="rId87"/>
    <p:sldId id="295" r:id="rId88"/>
    <p:sldId id="408" r:id="rId89"/>
    <p:sldId id="298" r:id="rId90"/>
    <p:sldId id="299" r:id="rId91"/>
    <p:sldId id="301" r:id="rId92"/>
    <p:sldId id="300" r:id="rId93"/>
    <p:sldId id="303" r:id="rId94"/>
    <p:sldId id="304" r:id="rId95"/>
    <p:sldId id="305" r:id="rId96"/>
    <p:sldId id="306" r:id="rId97"/>
    <p:sldId id="312" r:id="rId98"/>
    <p:sldId id="313" r:id="rId99"/>
    <p:sldId id="314" r:id="rId100"/>
    <p:sldId id="307" r:id="rId101"/>
    <p:sldId id="308" r:id="rId102"/>
    <p:sldId id="309" r:id="rId103"/>
    <p:sldId id="310" r:id="rId104"/>
    <p:sldId id="311" r:id="rId105"/>
    <p:sldId id="315" r:id="rId106"/>
    <p:sldId id="316" r:id="rId107"/>
    <p:sldId id="433" r:id="rId108"/>
    <p:sldId id="404" r:id="rId109"/>
    <p:sldId id="405" r:id="rId110"/>
    <p:sldId id="317" r:id="rId111"/>
    <p:sldId id="406" r:id="rId112"/>
    <p:sldId id="407" r:id="rId113"/>
    <p:sldId id="318" r:id="rId114"/>
    <p:sldId id="394" r:id="rId115"/>
    <p:sldId id="319" r:id="rId116"/>
    <p:sldId id="320" r:id="rId117"/>
    <p:sldId id="321" r:id="rId118"/>
    <p:sldId id="322" r:id="rId119"/>
    <p:sldId id="323" r:id="rId120"/>
    <p:sldId id="324" r:id="rId121"/>
    <p:sldId id="325" r:id="rId122"/>
    <p:sldId id="327" r:id="rId123"/>
    <p:sldId id="431" r:id="rId124"/>
    <p:sldId id="434" r:id="rId125"/>
    <p:sldId id="328" r:id="rId126"/>
    <p:sldId id="329" r:id="rId127"/>
    <p:sldId id="330" r:id="rId128"/>
    <p:sldId id="331" r:id="rId129"/>
    <p:sldId id="332" r:id="rId130"/>
    <p:sldId id="333" r:id="rId131"/>
    <p:sldId id="334" r:id="rId132"/>
    <p:sldId id="435" r:id="rId133"/>
    <p:sldId id="335" r:id="rId134"/>
    <p:sldId id="340" r:id="rId135"/>
    <p:sldId id="336" r:id="rId136"/>
    <p:sldId id="337" r:id="rId137"/>
    <p:sldId id="338" r:id="rId138"/>
    <p:sldId id="339" r:id="rId139"/>
    <p:sldId id="341" r:id="rId140"/>
    <p:sldId id="437" r:id="rId141"/>
    <p:sldId id="342" r:id="rId142"/>
    <p:sldId id="343" r:id="rId143"/>
    <p:sldId id="345" r:id="rId144"/>
    <p:sldId id="344" r:id="rId145"/>
    <p:sldId id="346" r:id="rId146"/>
    <p:sldId id="347" r:id="rId147"/>
    <p:sldId id="348" r:id="rId148"/>
    <p:sldId id="380" r:id="rId149"/>
    <p:sldId id="381" r:id="rId150"/>
    <p:sldId id="390" r:id="rId151"/>
    <p:sldId id="391" r:id="rId152"/>
    <p:sldId id="392" r:id="rId153"/>
    <p:sldId id="393" r:id="rId154"/>
  </p:sldIdLst>
  <p:sldSz cx="9144000" cy="6858000" type="screen4x3"/>
  <p:notesSz cx="6950075"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09">
          <p15:clr>
            <a:srgbClr val="A4A3A4"/>
          </p15:clr>
        </p15:guide>
        <p15:guide id="2" pos="218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02" autoAdjust="0"/>
    <p:restoredTop sz="94745"/>
  </p:normalViewPr>
  <p:slideViewPr>
    <p:cSldViewPr>
      <p:cViewPr varScale="1">
        <p:scale>
          <a:sx n="102" d="100"/>
          <a:sy n="102" d="100"/>
        </p:scale>
        <p:origin x="1312" y="184"/>
      </p:cViewPr>
      <p:guideLst>
        <p:guide orient="horz" pos="2160"/>
        <p:guide pos="2880"/>
      </p:guideLst>
    </p:cSldViewPr>
  </p:slideViewPr>
  <p:notesTextViewPr>
    <p:cViewPr>
      <p:scale>
        <a:sx n="1" d="1"/>
        <a:sy n="1" d="1"/>
      </p:scale>
      <p:origin x="0" y="0"/>
    </p:cViewPr>
  </p:notesTextViewPr>
  <p:sorterViewPr>
    <p:cViewPr varScale="1">
      <p:scale>
        <a:sx n="100" d="100"/>
        <a:sy n="100" d="100"/>
      </p:scale>
      <p:origin x="0" y="0"/>
    </p:cViewPr>
  </p:sorterViewPr>
  <p:notesViewPr>
    <p:cSldViewPr>
      <p:cViewPr varScale="1">
        <p:scale>
          <a:sx n="55" d="100"/>
          <a:sy n="55" d="100"/>
        </p:scale>
        <p:origin x="-2832" y="-102"/>
      </p:cViewPr>
      <p:guideLst>
        <p:guide orient="horz" pos="2909"/>
        <p:guide pos="2189"/>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tableStyles" Target="tableStyle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notesMaster" Target="notesMasters/notesMaster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E7250C-A6D4-419A-948F-60A2A17207FC}" type="doc">
      <dgm:prSet loTypeId="urn:microsoft.com/office/officeart/2005/8/layout/process1" loCatId="process" qsTypeId="urn:microsoft.com/office/officeart/2005/8/quickstyle/simple1" qsCatId="simple" csTypeId="urn:microsoft.com/office/officeart/2005/8/colors/accent1_2" csCatId="accent1" phldr="1"/>
      <dgm:spPr/>
    </dgm:pt>
    <dgm:pt modelId="{6669FA31-5181-433C-AC9F-D8DC9304CEBE}">
      <dgm:prSet phldrT="[Text]"/>
      <dgm:spPr/>
      <dgm:t>
        <a:bodyPr/>
        <a:lstStyle/>
        <a:p>
          <a:r>
            <a:rPr lang="en-US" dirty="0"/>
            <a:t>Parse HQL Command(s)</a:t>
          </a:r>
        </a:p>
      </dgm:t>
    </dgm:pt>
    <dgm:pt modelId="{4BCD18E2-B143-4ECC-AD8B-4FF729472A54}" type="parTrans" cxnId="{00D63F70-57AB-4995-BA7E-18512A462786}">
      <dgm:prSet/>
      <dgm:spPr/>
      <dgm:t>
        <a:bodyPr/>
        <a:lstStyle/>
        <a:p>
          <a:endParaRPr lang="en-US"/>
        </a:p>
      </dgm:t>
    </dgm:pt>
    <dgm:pt modelId="{15C28226-5496-4F8F-A68D-8BCE38339733}" type="sibTrans" cxnId="{00D63F70-57AB-4995-BA7E-18512A462786}">
      <dgm:prSet/>
      <dgm:spPr/>
      <dgm:t>
        <a:bodyPr/>
        <a:lstStyle/>
        <a:p>
          <a:endParaRPr lang="en-US"/>
        </a:p>
      </dgm:t>
    </dgm:pt>
    <dgm:pt modelId="{164984F7-E05C-435D-8278-1DDABCEB7B6C}">
      <dgm:prSet phldrT="[Text]"/>
      <dgm:spPr/>
      <dgm:t>
        <a:bodyPr/>
        <a:lstStyle/>
        <a:p>
          <a:r>
            <a:rPr lang="en-US" dirty="0"/>
            <a:t>Plan MapReduce Pipeline</a:t>
          </a:r>
        </a:p>
      </dgm:t>
    </dgm:pt>
    <dgm:pt modelId="{FFFE7287-ADBE-4EB1-BB9C-72E7478E72A2}" type="parTrans" cxnId="{90E8F85F-D0DA-4D8C-8828-DB238963F9AB}">
      <dgm:prSet/>
      <dgm:spPr/>
      <dgm:t>
        <a:bodyPr/>
        <a:lstStyle/>
        <a:p>
          <a:endParaRPr lang="en-US"/>
        </a:p>
      </dgm:t>
    </dgm:pt>
    <dgm:pt modelId="{3F6133F6-C892-4282-B5AA-E4D9DF4ED9C2}" type="sibTrans" cxnId="{90E8F85F-D0DA-4D8C-8828-DB238963F9AB}">
      <dgm:prSet/>
      <dgm:spPr/>
      <dgm:t>
        <a:bodyPr/>
        <a:lstStyle/>
        <a:p>
          <a:endParaRPr lang="en-US"/>
        </a:p>
      </dgm:t>
    </dgm:pt>
    <dgm:pt modelId="{DC9D0A4E-F0AF-4319-9BEA-2DA203FBC468}">
      <dgm:prSet phldrT="[Text]"/>
      <dgm:spPr/>
      <dgm:t>
        <a:bodyPr/>
        <a:lstStyle/>
        <a:p>
          <a:r>
            <a:rPr lang="en-US" dirty="0"/>
            <a:t>Optimize MapReduce Pipeline</a:t>
          </a:r>
        </a:p>
      </dgm:t>
    </dgm:pt>
    <dgm:pt modelId="{942A389C-6408-4136-B283-C63DB531F2FE}" type="parTrans" cxnId="{FCA1A109-5E3E-4071-9E6B-A86A1326E3AC}">
      <dgm:prSet/>
      <dgm:spPr/>
      <dgm:t>
        <a:bodyPr/>
        <a:lstStyle/>
        <a:p>
          <a:endParaRPr lang="en-US"/>
        </a:p>
      </dgm:t>
    </dgm:pt>
    <dgm:pt modelId="{66CDA34C-2CE3-4B06-B825-EF1E324FE1D6}" type="sibTrans" cxnId="{FCA1A109-5E3E-4071-9E6B-A86A1326E3AC}">
      <dgm:prSet/>
      <dgm:spPr/>
      <dgm:t>
        <a:bodyPr/>
        <a:lstStyle/>
        <a:p>
          <a:endParaRPr lang="en-US"/>
        </a:p>
      </dgm:t>
    </dgm:pt>
    <dgm:pt modelId="{EFEB9D9E-1914-4409-88E1-929CDFB6D6DC}">
      <dgm:prSet phldrT="[Text]"/>
      <dgm:spPr/>
      <dgm:t>
        <a:bodyPr/>
        <a:lstStyle/>
        <a:p>
          <a:r>
            <a:rPr lang="en-US" dirty="0"/>
            <a:t>Execute MapReduce Jobs</a:t>
          </a:r>
        </a:p>
      </dgm:t>
    </dgm:pt>
    <dgm:pt modelId="{2AA962E1-E518-428E-9AAD-195AF2AFDD14}" type="parTrans" cxnId="{755C7C49-AAE7-4035-AD50-26E7E6A194CA}">
      <dgm:prSet/>
      <dgm:spPr/>
      <dgm:t>
        <a:bodyPr/>
        <a:lstStyle/>
        <a:p>
          <a:endParaRPr lang="en-US"/>
        </a:p>
      </dgm:t>
    </dgm:pt>
    <dgm:pt modelId="{BF33D9C1-D086-412E-A270-39F222FADC04}" type="sibTrans" cxnId="{755C7C49-AAE7-4035-AD50-26E7E6A194CA}">
      <dgm:prSet/>
      <dgm:spPr/>
      <dgm:t>
        <a:bodyPr/>
        <a:lstStyle/>
        <a:p>
          <a:endParaRPr lang="en-US"/>
        </a:p>
      </dgm:t>
    </dgm:pt>
    <dgm:pt modelId="{4C55802E-6034-4014-B013-C594F7671CC1}" type="pres">
      <dgm:prSet presAssocID="{3CE7250C-A6D4-419A-948F-60A2A17207FC}" presName="Name0" presStyleCnt="0">
        <dgm:presLayoutVars>
          <dgm:dir/>
          <dgm:resizeHandles val="exact"/>
        </dgm:presLayoutVars>
      </dgm:prSet>
      <dgm:spPr/>
    </dgm:pt>
    <dgm:pt modelId="{79C6EA38-0607-4AF9-ADE6-85CB89D627D8}" type="pres">
      <dgm:prSet presAssocID="{6669FA31-5181-433C-AC9F-D8DC9304CEBE}" presName="node" presStyleLbl="node1" presStyleIdx="0" presStyleCnt="4">
        <dgm:presLayoutVars>
          <dgm:bulletEnabled val="1"/>
        </dgm:presLayoutVars>
      </dgm:prSet>
      <dgm:spPr/>
    </dgm:pt>
    <dgm:pt modelId="{F3172124-A845-45DC-80AE-7264AE577AC2}" type="pres">
      <dgm:prSet presAssocID="{15C28226-5496-4F8F-A68D-8BCE38339733}" presName="sibTrans" presStyleLbl="sibTrans2D1" presStyleIdx="0" presStyleCnt="3"/>
      <dgm:spPr/>
    </dgm:pt>
    <dgm:pt modelId="{7A3BAEC3-A570-428F-9AE1-F1094F7685A7}" type="pres">
      <dgm:prSet presAssocID="{15C28226-5496-4F8F-A68D-8BCE38339733}" presName="connectorText" presStyleLbl="sibTrans2D1" presStyleIdx="0" presStyleCnt="3"/>
      <dgm:spPr/>
    </dgm:pt>
    <dgm:pt modelId="{31F1E31F-FF63-4381-A011-861B4B296554}" type="pres">
      <dgm:prSet presAssocID="{164984F7-E05C-435D-8278-1DDABCEB7B6C}" presName="node" presStyleLbl="node1" presStyleIdx="1" presStyleCnt="4">
        <dgm:presLayoutVars>
          <dgm:bulletEnabled val="1"/>
        </dgm:presLayoutVars>
      </dgm:prSet>
      <dgm:spPr/>
    </dgm:pt>
    <dgm:pt modelId="{BF505631-40C6-474C-A90C-AB5461E36276}" type="pres">
      <dgm:prSet presAssocID="{3F6133F6-C892-4282-B5AA-E4D9DF4ED9C2}" presName="sibTrans" presStyleLbl="sibTrans2D1" presStyleIdx="1" presStyleCnt="3"/>
      <dgm:spPr/>
    </dgm:pt>
    <dgm:pt modelId="{82272DE7-C0D0-4ADB-9A6B-DE4494CB75BC}" type="pres">
      <dgm:prSet presAssocID="{3F6133F6-C892-4282-B5AA-E4D9DF4ED9C2}" presName="connectorText" presStyleLbl="sibTrans2D1" presStyleIdx="1" presStyleCnt="3"/>
      <dgm:spPr/>
    </dgm:pt>
    <dgm:pt modelId="{71B83BB6-D765-46D1-9938-435613AB5B3C}" type="pres">
      <dgm:prSet presAssocID="{DC9D0A4E-F0AF-4319-9BEA-2DA203FBC468}" presName="node" presStyleLbl="node1" presStyleIdx="2" presStyleCnt="4" custLinFactNeighborY="-1809">
        <dgm:presLayoutVars>
          <dgm:bulletEnabled val="1"/>
        </dgm:presLayoutVars>
      </dgm:prSet>
      <dgm:spPr/>
    </dgm:pt>
    <dgm:pt modelId="{E5B304FD-54F9-4193-90E1-EE4B970BE867}" type="pres">
      <dgm:prSet presAssocID="{66CDA34C-2CE3-4B06-B825-EF1E324FE1D6}" presName="sibTrans" presStyleLbl="sibTrans2D1" presStyleIdx="2" presStyleCnt="3"/>
      <dgm:spPr/>
    </dgm:pt>
    <dgm:pt modelId="{B9C79EF6-4419-4703-AD3A-EA1ED184921F}" type="pres">
      <dgm:prSet presAssocID="{66CDA34C-2CE3-4B06-B825-EF1E324FE1D6}" presName="connectorText" presStyleLbl="sibTrans2D1" presStyleIdx="2" presStyleCnt="3"/>
      <dgm:spPr/>
    </dgm:pt>
    <dgm:pt modelId="{4B600045-AED8-4033-89AD-011066E9338E}" type="pres">
      <dgm:prSet presAssocID="{EFEB9D9E-1914-4409-88E1-929CDFB6D6DC}" presName="node" presStyleLbl="node1" presStyleIdx="3" presStyleCnt="4">
        <dgm:presLayoutVars>
          <dgm:bulletEnabled val="1"/>
        </dgm:presLayoutVars>
      </dgm:prSet>
      <dgm:spPr/>
    </dgm:pt>
  </dgm:ptLst>
  <dgm:cxnLst>
    <dgm:cxn modelId="{FCA1A109-5E3E-4071-9E6B-A86A1326E3AC}" srcId="{3CE7250C-A6D4-419A-948F-60A2A17207FC}" destId="{DC9D0A4E-F0AF-4319-9BEA-2DA203FBC468}" srcOrd="2" destOrd="0" parTransId="{942A389C-6408-4136-B283-C63DB531F2FE}" sibTransId="{66CDA34C-2CE3-4B06-B825-EF1E324FE1D6}"/>
    <dgm:cxn modelId="{DF00F509-DCB0-4A2A-B956-4F5070FE0FD0}" type="presOf" srcId="{3CE7250C-A6D4-419A-948F-60A2A17207FC}" destId="{4C55802E-6034-4014-B013-C594F7671CC1}" srcOrd="0" destOrd="0" presId="urn:microsoft.com/office/officeart/2005/8/layout/process1"/>
    <dgm:cxn modelId="{2EE6DC29-9604-4201-890F-7041C781B828}" type="presOf" srcId="{6669FA31-5181-433C-AC9F-D8DC9304CEBE}" destId="{79C6EA38-0607-4AF9-ADE6-85CB89D627D8}" srcOrd="0" destOrd="0" presId="urn:microsoft.com/office/officeart/2005/8/layout/process1"/>
    <dgm:cxn modelId="{E260F431-6C57-4864-9CD9-348C1CE571E3}" type="presOf" srcId="{66CDA34C-2CE3-4B06-B825-EF1E324FE1D6}" destId="{B9C79EF6-4419-4703-AD3A-EA1ED184921F}" srcOrd="1" destOrd="0" presId="urn:microsoft.com/office/officeart/2005/8/layout/process1"/>
    <dgm:cxn modelId="{755C7C49-AAE7-4035-AD50-26E7E6A194CA}" srcId="{3CE7250C-A6D4-419A-948F-60A2A17207FC}" destId="{EFEB9D9E-1914-4409-88E1-929CDFB6D6DC}" srcOrd="3" destOrd="0" parTransId="{2AA962E1-E518-428E-9AAD-195AF2AFDD14}" sibTransId="{BF33D9C1-D086-412E-A270-39F222FADC04}"/>
    <dgm:cxn modelId="{90E8F85F-D0DA-4D8C-8828-DB238963F9AB}" srcId="{3CE7250C-A6D4-419A-948F-60A2A17207FC}" destId="{164984F7-E05C-435D-8278-1DDABCEB7B6C}" srcOrd="1" destOrd="0" parTransId="{FFFE7287-ADBE-4EB1-BB9C-72E7478E72A2}" sibTransId="{3F6133F6-C892-4282-B5AA-E4D9DF4ED9C2}"/>
    <dgm:cxn modelId="{6D38336F-33D6-40DD-AF1C-43F05C2F8F70}" type="presOf" srcId="{3F6133F6-C892-4282-B5AA-E4D9DF4ED9C2}" destId="{BF505631-40C6-474C-A90C-AB5461E36276}" srcOrd="0" destOrd="0" presId="urn:microsoft.com/office/officeart/2005/8/layout/process1"/>
    <dgm:cxn modelId="{00D63F70-57AB-4995-BA7E-18512A462786}" srcId="{3CE7250C-A6D4-419A-948F-60A2A17207FC}" destId="{6669FA31-5181-433C-AC9F-D8DC9304CEBE}" srcOrd="0" destOrd="0" parTransId="{4BCD18E2-B143-4ECC-AD8B-4FF729472A54}" sibTransId="{15C28226-5496-4F8F-A68D-8BCE38339733}"/>
    <dgm:cxn modelId="{A694AC76-1790-4D43-B832-084288AA821C}" type="presOf" srcId="{15C28226-5496-4F8F-A68D-8BCE38339733}" destId="{7A3BAEC3-A570-428F-9AE1-F1094F7685A7}" srcOrd="1" destOrd="0" presId="urn:microsoft.com/office/officeart/2005/8/layout/process1"/>
    <dgm:cxn modelId="{4FC4CF7B-C810-48A0-959E-7B9BF970CB61}" type="presOf" srcId="{3F6133F6-C892-4282-B5AA-E4D9DF4ED9C2}" destId="{82272DE7-C0D0-4ADB-9A6B-DE4494CB75BC}" srcOrd="1" destOrd="0" presId="urn:microsoft.com/office/officeart/2005/8/layout/process1"/>
    <dgm:cxn modelId="{079B6987-6150-41B2-83E1-ECC9B41F0742}" type="presOf" srcId="{15C28226-5496-4F8F-A68D-8BCE38339733}" destId="{F3172124-A845-45DC-80AE-7264AE577AC2}" srcOrd="0" destOrd="0" presId="urn:microsoft.com/office/officeart/2005/8/layout/process1"/>
    <dgm:cxn modelId="{44997092-90A3-4AA0-A218-2A4CC6A43241}" type="presOf" srcId="{66CDA34C-2CE3-4B06-B825-EF1E324FE1D6}" destId="{E5B304FD-54F9-4193-90E1-EE4B970BE867}" srcOrd="0" destOrd="0" presId="urn:microsoft.com/office/officeart/2005/8/layout/process1"/>
    <dgm:cxn modelId="{DE08C9B0-1588-4A3F-9913-F8110B272A7F}" type="presOf" srcId="{EFEB9D9E-1914-4409-88E1-929CDFB6D6DC}" destId="{4B600045-AED8-4033-89AD-011066E9338E}" srcOrd="0" destOrd="0" presId="urn:microsoft.com/office/officeart/2005/8/layout/process1"/>
    <dgm:cxn modelId="{2A6D1AE5-8061-4BD2-B1B0-81A7B0DB26FA}" type="presOf" srcId="{164984F7-E05C-435D-8278-1DDABCEB7B6C}" destId="{31F1E31F-FF63-4381-A011-861B4B296554}" srcOrd="0" destOrd="0" presId="urn:microsoft.com/office/officeart/2005/8/layout/process1"/>
    <dgm:cxn modelId="{69E23EF1-6F9C-4CAE-9EEF-EB82ABC9839D}" type="presOf" srcId="{DC9D0A4E-F0AF-4319-9BEA-2DA203FBC468}" destId="{71B83BB6-D765-46D1-9938-435613AB5B3C}" srcOrd="0" destOrd="0" presId="urn:microsoft.com/office/officeart/2005/8/layout/process1"/>
    <dgm:cxn modelId="{CAE3F787-188B-44AB-BDE8-9E8E05E59E85}" type="presParOf" srcId="{4C55802E-6034-4014-B013-C594F7671CC1}" destId="{79C6EA38-0607-4AF9-ADE6-85CB89D627D8}" srcOrd="0" destOrd="0" presId="urn:microsoft.com/office/officeart/2005/8/layout/process1"/>
    <dgm:cxn modelId="{C69F77E6-F582-44B2-8BB4-499A932E342B}" type="presParOf" srcId="{4C55802E-6034-4014-B013-C594F7671CC1}" destId="{F3172124-A845-45DC-80AE-7264AE577AC2}" srcOrd="1" destOrd="0" presId="urn:microsoft.com/office/officeart/2005/8/layout/process1"/>
    <dgm:cxn modelId="{CF68DAF7-1075-4F8B-9D9D-C70E0A94ABC1}" type="presParOf" srcId="{F3172124-A845-45DC-80AE-7264AE577AC2}" destId="{7A3BAEC3-A570-428F-9AE1-F1094F7685A7}" srcOrd="0" destOrd="0" presId="urn:microsoft.com/office/officeart/2005/8/layout/process1"/>
    <dgm:cxn modelId="{95AE872F-0123-43E1-A2F8-802FC7458C42}" type="presParOf" srcId="{4C55802E-6034-4014-B013-C594F7671CC1}" destId="{31F1E31F-FF63-4381-A011-861B4B296554}" srcOrd="2" destOrd="0" presId="urn:microsoft.com/office/officeart/2005/8/layout/process1"/>
    <dgm:cxn modelId="{836D3CF8-E4FD-4BC6-AECA-EA7203187EF1}" type="presParOf" srcId="{4C55802E-6034-4014-B013-C594F7671CC1}" destId="{BF505631-40C6-474C-A90C-AB5461E36276}" srcOrd="3" destOrd="0" presId="urn:microsoft.com/office/officeart/2005/8/layout/process1"/>
    <dgm:cxn modelId="{9E2E514C-D671-4E5E-813C-7895C05DC6EA}" type="presParOf" srcId="{BF505631-40C6-474C-A90C-AB5461E36276}" destId="{82272DE7-C0D0-4ADB-9A6B-DE4494CB75BC}" srcOrd="0" destOrd="0" presId="urn:microsoft.com/office/officeart/2005/8/layout/process1"/>
    <dgm:cxn modelId="{2D75DD1A-EB2D-4946-A75F-F179CC50CF84}" type="presParOf" srcId="{4C55802E-6034-4014-B013-C594F7671CC1}" destId="{71B83BB6-D765-46D1-9938-435613AB5B3C}" srcOrd="4" destOrd="0" presId="urn:microsoft.com/office/officeart/2005/8/layout/process1"/>
    <dgm:cxn modelId="{89CA8D8D-3508-4502-AD3F-BA74A076F129}" type="presParOf" srcId="{4C55802E-6034-4014-B013-C594F7671CC1}" destId="{E5B304FD-54F9-4193-90E1-EE4B970BE867}" srcOrd="5" destOrd="0" presId="urn:microsoft.com/office/officeart/2005/8/layout/process1"/>
    <dgm:cxn modelId="{3F1AA3D3-7EA8-4F25-920E-B093C894514E}" type="presParOf" srcId="{E5B304FD-54F9-4193-90E1-EE4B970BE867}" destId="{B9C79EF6-4419-4703-AD3A-EA1ED184921F}" srcOrd="0" destOrd="0" presId="urn:microsoft.com/office/officeart/2005/8/layout/process1"/>
    <dgm:cxn modelId="{9B013ADF-A8C8-4D15-8096-303D503E00CC}" type="presParOf" srcId="{4C55802E-6034-4014-B013-C594F7671CC1}" destId="{4B600045-AED8-4033-89AD-011066E9338E}"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54A27FA-5CAC-CE49-8CBB-42C34019C822}" type="doc">
      <dgm:prSet loTypeId="urn:microsoft.com/office/officeart/2005/8/layout/StepDownProcess" loCatId="" qsTypeId="urn:microsoft.com/office/officeart/2005/8/quickstyle/simple1" qsCatId="simple" csTypeId="urn:microsoft.com/office/officeart/2005/8/colors/colorful1" csCatId="colorful" phldr="1"/>
      <dgm:spPr/>
      <dgm:t>
        <a:bodyPr/>
        <a:lstStyle/>
        <a:p>
          <a:endParaRPr lang="en-US"/>
        </a:p>
      </dgm:t>
    </dgm:pt>
    <dgm:pt modelId="{A9EE59FC-641C-D140-A275-77F723DFC4DB}">
      <dgm:prSet phldrT="[Text]"/>
      <dgm:spPr/>
      <dgm:t>
        <a:bodyPr/>
        <a:lstStyle/>
        <a:p>
          <a:r>
            <a:rPr lang="en-US" dirty="0"/>
            <a:t>Database</a:t>
          </a:r>
        </a:p>
      </dgm:t>
    </dgm:pt>
    <dgm:pt modelId="{EB8017DA-867B-324B-BDE2-7D775C84F836}" type="parTrans" cxnId="{3858DF0D-FC42-AF47-A764-768D0236095B}">
      <dgm:prSet/>
      <dgm:spPr/>
      <dgm:t>
        <a:bodyPr/>
        <a:lstStyle/>
        <a:p>
          <a:endParaRPr lang="en-US"/>
        </a:p>
      </dgm:t>
    </dgm:pt>
    <dgm:pt modelId="{86370624-C195-D448-B8C8-02554D232D67}" type="sibTrans" cxnId="{3858DF0D-FC42-AF47-A764-768D0236095B}">
      <dgm:prSet/>
      <dgm:spPr/>
      <dgm:t>
        <a:bodyPr/>
        <a:lstStyle/>
        <a:p>
          <a:endParaRPr lang="en-US"/>
        </a:p>
      </dgm:t>
    </dgm:pt>
    <dgm:pt modelId="{019E7F53-EACA-364B-9345-E44D435DB687}">
      <dgm:prSet phldrT="[Text]"/>
      <dgm:spPr/>
      <dgm:t>
        <a:bodyPr/>
        <a:lstStyle/>
        <a:p>
          <a:r>
            <a:rPr lang="en-US" dirty="0"/>
            <a:t>Table</a:t>
          </a:r>
        </a:p>
      </dgm:t>
    </dgm:pt>
    <dgm:pt modelId="{E032102E-2538-E04A-9515-ECC36B318510}" type="parTrans" cxnId="{60F536F4-354F-C343-829C-067E8AFB3A5E}">
      <dgm:prSet/>
      <dgm:spPr/>
      <dgm:t>
        <a:bodyPr/>
        <a:lstStyle/>
        <a:p>
          <a:endParaRPr lang="en-US"/>
        </a:p>
      </dgm:t>
    </dgm:pt>
    <dgm:pt modelId="{E231018E-C63A-BD45-988D-142D2916C5DE}" type="sibTrans" cxnId="{60F536F4-354F-C343-829C-067E8AFB3A5E}">
      <dgm:prSet/>
      <dgm:spPr/>
      <dgm:t>
        <a:bodyPr/>
        <a:lstStyle/>
        <a:p>
          <a:endParaRPr lang="en-US"/>
        </a:p>
      </dgm:t>
    </dgm:pt>
    <dgm:pt modelId="{7170EEC8-13F4-E44F-8FBF-B3D866C00FDE}">
      <dgm:prSet phldrT="[Text]"/>
      <dgm:spPr/>
      <dgm:t>
        <a:bodyPr/>
        <a:lstStyle/>
        <a:p>
          <a:r>
            <a:rPr lang="en-US" dirty="0"/>
            <a:t>Partition</a:t>
          </a:r>
        </a:p>
      </dgm:t>
    </dgm:pt>
    <dgm:pt modelId="{BE2F1CCA-DEA4-3145-A74D-4615C14B420D}" type="parTrans" cxnId="{8A2CDADE-B7B2-D449-9463-2317CA0134B6}">
      <dgm:prSet/>
      <dgm:spPr/>
      <dgm:t>
        <a:bodyPr/>
        <a:lstStyle/>
        <a:p>
          <a:endParaRPr lang="en-US"/>
        </a:p>
      </dgm:t>
    </dgm:pt>
    <dgm:pt modelId="{72C06CD8-73FB-864D-ADD1-5BCAF86B003E}" type="sibTrans" cxnId="{8A2CDADE-B7B2-D449-9463-2317CA0134B6}">
      <dgm:prSet/>
      <dgm:spPr/>
      <dgm:t>
        <a:bodyPr/>
        <a:lstStyle/>
        <a:p>
          <a:endParaRPr lang="en-US"/>
        </a:p>
      </dgm:t>
    </dgm:pt>
    <dgm:pt modelId="{144CA12A-5E74-2148-8213-5048AF2F13AD}">
      <dgm:prSet phldrT="[Text]"/>
      <dgm:spPr/>
      <dgm:t>
        <a:bodyPr/>
        <a:lstStyle/>
        <a:p>
          <a:r>
            <a:rPr lang="en-US" dirty="0"/>
            <a:t>Bucket</a:t>
          </a:r>
        </a:p>
      </dgm:t>
    </dgm:pt>
    <dgm:pt modelId="{47A1C2B4-0BBF-3546-AF47-CE2969B774DC}" type="parTrans" cxnId="{573CEFC2-FF36-BB4F-9C03-42244084AB61}">
      <dgm:prSet/>
      <dgm:spPr/>
      <dgm:t>
        <a:bodyPr/>
        <a:lstStyle/>
        <a:p>
          <a:endParaRPr lang="en-US"/>
        </a:p>
      </dgm:t>
    </dgm:pt>
    <dgm:pt modelId="{C9B18461-4777-2849-B7A8-0E0927A820BE}" type="sibTrans" cxnId="{573CEFC2-FF36-BB4F-9C03-42244084AB61}">
      <dgm:prSet/>
      <dgm:spPr/>
      <dgm:t>
        <a:bodyPr/>
        <a:lstStyle/>
        <a:p>
          <a:endParaRPr lang="en-US"/>
        </a:p>
      </dgm:t>
    </dgm:pt>
    <dgm:pt modelId="{E44585A5-95CB-8445-9DC2-D5E6076D2E07}" type="pres">
      <dgm:prSet presAssocID="{C54A27FA-5CAC-CE49-8CBB-42C34019C822}" presName="rootnode" presStyleCnt="0">
        <dgm:presLayoutVars>
          <dgm:chMax/>
          <dgm:chPref/>
          <dgm:dir/>
          <dgm:animLvl val="lvl"/>
        </dgm:presLayoutVars>
      </dgm:prSet>
      <dgm:spPr/>
    </dgm:pt>
    <dgm:pt modelId="{985A33D8-57BE-E14F-AE18-4B90996D7E23}" type="pres">
      <dgm:prSet presAssocID="{A9EE59FC-641C-D140-A275-77F723DFC4DB}" presName="composite" presStyleCnt="0"/>
      <dgm:spPr/>
    </dgm:pt>
    <dgm:pt modelId="{A89D4CF7-082F-D84E-B131-2A9CDE5FF57A}" type="pres">
      <dgm:prSet presAssocID="{A9EE59FC-641C-D140-A275-77F723DFC4DB}" presName="bentUpArrow1" presStyleLbl="alignImgPlace1" presStyleIdx="0" presStyleCnt="3"/>
      <dgm:spPr/>
    </dgm:pt>
    <dgm:pt modelId="{97F4217B-AB98-8E45-82FB-E985B8FE97D2}" type="pres">
      <dgm:prSet presAssocID="{A9EE59FC-641C-D140-A275-77F723DFC4DB}" presName="ParentText" presStyleLbl="node1" presStyleIdx="0" presStyleCnt="4">
        <dgm:presLayoutVars>
          <dgm:chMax val="1"/>
          <dgm:chPref val="1"/>
          <dgm:bulletEnabled val="1"/>
        </dgm:presLayoutVars>
      </dgm:prSet>
      <dgm:spPr/>
    </dgm:pt>
    <dgm:pt modelId="{5063EC9E-4077-B446-A864-718910A16A6B}" type="pres">
      <dgm:prSet presAssocID="{A9EE59FC-641C-D140-A275-77F723DFC4DB}" presName="ChildText" presStyleLbl="revTx" presStyleIdx="0" presStyleCnt="3">
        <dgm:presLayoutVars>
          <dgm:chMax val="0"/>
          <dgm:chPref val="0"/>
          <dgm:bulletEnabled val="1"/>
        </dgm:presLayoutVars>
      </dgm:prSet>
      <dgm:spPr/>
    </dgm:pt>
    <dgm:pt modelId="{13DA940A-D74B-484A-85BD-E40F5DD5D06D}" type="pres">
      <dgm:prSet presAssocID="{86370624-C195-D448-B8C8-02554D232D67}" presName="sibTrans" presStyleCnt="0"/>
      <dgm:spPr/>
    </dgm:pt>
    <dgm:pt modelId="{73A70BCA-E198-2146-B313-1DAB245AE570}" type="pres">
      <dgm:prSet presAssocID="{019E7F53-EACA-364B-9345-E44D435DB687}" presName="composite" presStyleCnt="0"/>
      <dgm:spPr/>
    </dgm:pt>
    <dgm:pt modelId="{282C3BE2-61CA-E340-9768-F6089EBE369D}" type="pres">
      <dgm:prSet presAssocID="{019E7F53-EACA-364B-9345-E44D435DB687}" presName="bentUpArrow1" presStyleLbl="alignImgPlace1" presStyleIdx="1" presStyleCnt="3"/>
      <dgm:spPr/>
    </dgm:pt>
    <dgm:pt modelId="{BC973618-FB0D-2E4A-95D8-A1C2D0922B93}" type="pres">
      <dgm:prSet presAssocID="{019E7F53-EACA-364B-9345-E44D435DB687}" presName="ParentText" presStyleLbl="node1" presStyleIdx="1" presStyleCnt="4">
        <dgm:presLayoutVars>
          <dgm:chMax val="1"/>
          <dgm:chPref val="1"/>
          <dgm:bulletEnabled val="1"/>
        </dgm:presLayoutVars>
      </dgm:prSet>
      <dgm:spPr/>
    </dgm:pt>
    <dgm:pt modelId="{FFA3DAD2-838F-3542-BE98-492D4A589BD6}" type="pres">
      <dgm:prSet presAssocID="{019E7F53-EACA-364B-9345-E44D435DB687}" presName="ChildText" presStyleLbl="revTx" presStyleIdx="1" presStyleCnt="3">
        <dgm:presLayoutVars>
          <dgm:chMax val="0"/>
          <dgm:chPref val="0"/>
          <dgm:bulletEnabled val="1"/>
        </dgm:presLayoutVars>
      </dgm:prSet>
      <dgm:spPr/>
    </dgm:pt>
    <dgm:pt modelId="{2B282AB2-2522-3542-A35B-98C12B8580DD}" type="pres">
      <dgm:prSet presAssocID="{E231018E-C63A-BD45-988D-142D2916C5DE}" presName="sibTrans" presStyleCnt="0"/>
      <dgm:spPr/>
    </dgm:pt>
    <dgm:pt modelId="{BA399AE8-042C-6545-B32C-F1148BEA461A}" type="pres">
      <dgm:prSet presAssocID="{7170EEC8-13F4-E44F-8FBF-B3D866C00FDE}" presName="composite" presStyleCnt="0"/>
      <dgm:spPr/>
    </dgm:pt>
    <dgm:pt modelId="{2E010E5D-55FC-904C-AA40-2CB5891D231A}" type="pres">
      <dgm:prSet presAssocID="{7170EEC8-13F4-E44F-8FBF-B3D866C00FDE}" presName="bentUpArrow1" presStyleLbl="alignImgPlace1" presStyleIdx="2" presStyleCnt="3"/>
      <dgm:spPr/>
    </dgm:pt>
    <dgm:pt modelId="{8A59547D-D063-134B-802E-51DA8D037019}" type="pres">
      <dgm:prSet presAssocID="{7170EEC8-13F4-E44F-8FBF-B3D866C00FDE}" presName="ParentText" presStyleLbl="node1" presStyleIdx="2" presStyleCnt="4">
        <dgm:presLayoutVars>
          <dgm:chMax val="1"/>
          <dgm:chPref val="1"/>
          <dgm:bulletEnabled val="1"/>
        </dgm:presLayoutVars>
      </dgm:prSet>
      <dgm:spPr/>
    </dgm:pt>
    <dgm:pt modelId="{6C2DFEDA-0B6B-BC48-A9AD-8B2FF8820C21}" type="pres">
      <dgm:prSet presAssocID="{7170EEC8-13F4-E44F-8FBF-B3D866C00FDE}" presName="ChildText" presStyleLbl="revTx" presStyleIdx="2" presStyleCnt="3">
        <dgm:presLayoutVars>
          <dgm:chMax val="0"/>
          <dgm:chPref val="0"/>
          <dgm:bulletEnabled val="1"/>
        </dgm:presLayoutVars>
      </dgm:prSet>
      <dgm:spPr/>
    </dgm:pt>
    <dgm:pt modelId="{62DBC294-531B-0945-8546-F5EEE4E9D49B}" type="pres">
      <dgm:prSet presAssocID="{72C06CD8-73FB-864D-ADD1-5BCAF86B003E}" presName="sibTrans" presStyleCnt="0"/>
      <dgm:spPr/>
    </dgm:pt>
    <dgm:pt modelId="{73660829-9889-554A-AA96-3910717DCCD5}" type="pres">
      <dgm:prSet presAssocID="{144CA12A-5E74-2148-8213-5048AF2F13AD}" presName="composite" presStyleCnt="0"/>
      <dgm:spPr/>
    </dgm:pt>
    <dgm:pt modelId="{B4968402-2947-0B42-87A7-1CAB5E4568F5}" type="pres">
      <dgm:prSet presAssocID="{144CA12A-5E74-2148-8213-5048AF2F13AD}" presName="ParentText" presStyleLbl="node1" presStyleIdx="3" presStyleCnt="4">
        <dgm:presLayoutVars>
          <dgm:chMax val="1"/>
          <dgm:chPref val="1"/>
          <dgm:bulletEnabled val="1"/>
        </dgm:presLayoutVars>
      </dgm:prSet>
      <dgm:spPr/>
    </dgm:pt>
  </dgm:ptLst>
  <dgm:cxnLst>
    <dgm:cxn modelId="{3858DF0D-FC42-AF47-A764-768D0236095B}" srcId="{C54A27FA-5CAC-CE49-8CBB-42C34019C822}" destId="{A9EE59FC-641C-D140-A275-77F723DFC4DB}" srcOrd="0" destOrd="0" parTransId="{EB8017DA-867B-324B-BDE2-7D775C84F836}" sibTransId="{86370624-C195-D448-B8C8-02554D232D67}"/>
    <dgm:cxn modelId="{E6D06E11-D725-C64C-9EA2-95832E23BE4E}" type="presOf" srcId="{C54A27FA-5CAC-CE49-8CBB-42C34019C822}" destId="{E44585A5-95CB-8445-9DC2-D5E6076D2E07}" srcOrd="0" destOrd="0" presId="urn:microsoft.com/office/officeart/2005/8/layout/StepDownProcess"/>
    <dgm:cxn modelId="{E9763D56-8950-2F45-85E1-9B921324C727}" type="presOf" srcId="{A9EE59FC-641C-D140-A275-77F723DFC4DB}" destId="{97F4217B-AB98-8E45-82FB-E985B8FE97D2}" srcOrd="0" destOrd="0" presId="urn:microsoft.com/office/officeart/2005/8/layout/StepDownProcess"/>
    <dgm:cxn modelId="{0F8CEE7A-F9D3-0648-B9F8-ACD72F0A0DB8}" type="presOf" srcId="{144CA12A-5E74-2148-8213-5048AF2F13AD}" destId="{B4968402-2947-0B42-87A7-1CAB5E4568F5}" srcOrd="0" destOrd="0" presId="urn:microsoft.com/office/officeart/2005/8/layout/StepDownProcess"/>
    <dgm:cxn modelId="{0BF5619F-0A3D-F849-826F-394493CD3886}" type="presOf" srcId="{7170EEC8-13F4-E44F-8FBF-B3D866C00FDE}" destId="{8A59547D-D063-134B-802E-51DA8D037019}" srcOrd="0" destOrd="0" presId="urn:microsoft.com/office/officeart/2005/8/layout/StepDownProcess"/>
    <dgm:cxn modelId="{573CEFC2-FF36-BB4F-9C03-42244084AB61}" srcId="{C54A27FA-5CAC-CE49-8CBB-42C34019C822}" destId="{144CA12A-5E74-2148-8213-5048AF2F13AD}" srcOrd="3" destOrd="0" parTransId="{47A1C2B4-0BBF-3546-AF47-CE2969B774DC}" sibTransId="{C9B18461-4777-2849-B7A8-0E0927A820BE}"/>
    <dgm:cxn modelId="{8A2CDADE-B7B2-D449-9463-2317CA0134B6}" srcId="{C54A27FA-5CAC-CE49-8CBB-42C34019C822}" destId="{7170EEC8-13F4-E44F-8FBF-B3D866C00FDE}" srcOrd="2" destOrd="0" parTransId="{BE2F1CCA-DEA4-3145-A74D-4615C14B420D}" sibTransId="{72C06CD8-73FB-864D-ADD1-5BCAF86B003E}"/>
    <dgm:cxn modelId="{F8D6E9E9-1BF5-0445-BCFB-2ADFD8C14D30}" type="presOf" srcId="{019E7F53-EACA-364B-9345-E44D435DB687}" destId="{BC973618-FB0D-2E4A-95D8-A1C2D0922B93}" srcOrd="0" destOrd="0" presId="urn:microsoft.com/office/officeart/2005/8/layout/StepDownProcess"/>
    <dgm:cxn modelId="{60F536F4-354F-C343-829C-067E8AFB3A5E}" srcId="{C54A27FA-5CAC-CE49-8CBB-42C34019C822}" destId="{019E7F53-EACA-364B-9345-E44D435DB687}" srcOrd="1" destOrd="0" parTransId="{E032102E-2538-E04A-9515-ECC36B318510}" sibTransId="{E231018E-C63A-BD45-988D-142D2916C5DE}"/>
    <dgm:cxn modelId="{FAC5A208-C900-B04B-8840-504C1917EAAD}" type="presParOf" srcId="{E44585A5-95CB-8445-9DC2-D5E6076D2E07}" destId="{985A33D8-57BE-E14F-AE18-4B90996D7E23}" srcOrd="0" destOrd="0" presId="urn:microsoft.com/office/officeart/2005/8/layout/StepDownProcess"/>
    <dgm:cxn modelId="{472760DE-984F-8C45-9670-2EE042BECE1B}" type="presParOf" srcId="{985A33D8-57BE-E14F-AE18-4B90996D7E23}" destId="{A89D4CF7-082F-D84E-B131-2A9CDE5FF57A}" srcOrd="0" destOrd="0" presId="urn:microsoft.com/office/officeart/2005/8/layout/StepDownProcess"/>
    <dgm:cxn modelId="{0FDF36A7-5722-F742-90CF-AA084F7E23D3}" type="presParOf" srcId="{985A33D8-57BE-E14F-AE18-4B90996D7E23}" destId="{97F4217B-AB98-8E45-82FB-E985B8FE97D2}" srcOrd="1" destOrd="0" presId="urn:microsoft.com/office/officeart/2005/8/layout/StepDownProcess"/>
    <dgm:cxn modelId="{B62CC2FB-F894-C54D-ACAF-CE571D5ABBA7}" type="presParOf" srcId="{985A33D8-57BE-E14F-AE18-4B90996D7E23}" destId="{5063EC9E-4077-B446-A864-718910A16A6B}" srcOrd="2" destOrd="0" presId="urn:microsoft.com/office/officeart/2005/8/layout/StepDownProcess"/>
    <dgm:cxn modelId="{ACE59D3D-5784-684A-9E49-F912943F157F}" type="presParOf" srcId="{E44585A5-95CB-8445-9DC2-D5E6076D2E07}" destId="{13DA940A-D74B-484A-85BD-E40F5DD5D06D}" srcOrd="1" destOrd="0" presId="urn:microsoft.com/office/officeart/2005/8/layout/StepDownProcess"/>
    <dgm:cxn modelId="{88342D20-5904-8B4E-A371-4874C7A6594E}" type="presParOf" srcId="{E44585A5-95CB-8445-9DC2-D5E6076D2E07}" destId="{73A70BCA-E198-2146-B313-1DAB245AE570}" srcOrd="2" destOrd="0" presId="urn:microsoft.com/office/officeart/2005/8/layout/StepDownProcess"/>
    <dgm:cxn modelId="{573C70DB-1BB7-1F40-9831-E1D9B585D610}" type="presParOf" srcId="{73A70BCA-E198-2146-B313-1DAB245AE570}" destId="{282C3BE2-61CA-E340-9768-F6089EBE369D}" srcOrd="0" destOrd="0" presId="urn:microsoft.com/office/officeart/2005/8/layout/StepDownProcess"/>
    <dgm:cxn modelId="{B9EE663E-B697-2A44-A67A-48A9752C88CC}" type="presParOf" srcId="{73A70BCA-E198-2146-B313-1DAB245AE570}" destId="{BC973618-FB0D-2E4A-95D8-A1C2D0922B93}" srcOrd="1" destOrd="0" presId="urn:microsoft.com/office/officeart/2005/8/layout/StepDownProcess"/>
    <dgm:cxn modelId="{FF635641-CEA3-9040-8BE9-69DEA17F9A67}" type="presParOf" srcId="{73A70BCA-E198-2146-B313-1DAB245AE570}" destId="{FFA3DAD2-838F-3542-BE98-492D4A589BD6}" srcOrd="2" destOrd="0" presId="urn:microsoft.com/office/officeart/2005/8/layout/StepDownProcess"/>
    <dgm:cxn modelId="{5E2F99A0-04CF-E346-9DCB-86DC0FE702C6}" type="presParOf" srcId="{E44585A5-95CB-8445-9DC2-D5E6076D2E07}" destId="{2B282AB2-2522-3542-A35B-98C12B8580DD}" srcOrd="3" destOrd="0" presId="urn:microsoft.com/office/officeart/2005/8/layout/StepDownProcess"/>
    <dgm:cxn modelId="{DA0F6F94-2A5B-F048-9C56-0F0F3C3A67BF}" type="presParOf" srcId="{E44585A5-95CB-8445-9DC2-D5E6076D2E07}" destId="{BA399AE8-042C-6545-B32C-F1148BEA461A}" srcOrd="4" destOrd="0" presId="urn:microsoft.com/office/officeart/2005/8/layout/StepDownProcess"/>
    <dgm:cxn modelId="{BD0B15C3-2A30-E048-A588-516EBA5ABE83}" type="presParOf" srcId="{BA399AE8-042C-6545-B32C-F1148BEA461A}" destId="{2E010E5D-55FC-904C-AA40-2CB5891D231A}" srcOrd="0" destOrd="0" presId="urn:microsoft.com/office/officeart/2005/8/layout/StepDownProcess"/>
    <dgm:cxn modelId="{48F09A5C-4294-5A43-A0FC-39D61641ACC9}" type="presParOf" srcId="{BA399AE8-042C-6545-B32C-F1148BEA461A}" destId="{8A59547D-D063-134B-802E-51DA8D037019}" srcOrd="1" destOrd="0" presId="urn:microsoft.com/office/officeart/2005/8/layout/StepDownProcess"/>
    <dgm:cxn modelId="{893D01AB-6C39-6B44-8C3E-4E04F36F35D5}" type="presParOf" srcId="{BA399AE8-042C-6545-B32C-F1148BEA461A}" destId="{6C2DFEDA-0B6B-BC48-A9AD-8B2FF8820C21}" srcOrd="2" destOrd="0" presId="urn:microsoft.com/office/officeart/2005/8/layout/StepDownProcess"/>
    <dgm:cxn modelId="{30B03F74-4E71-EA4E-898F-8D8C9A15BD6A}" type="presParOf" srcId="{E44585A5-95CB-8445-9DC2-D5E6076D2E07}" destId="{62DBC294-531B-0945-8546-F5EEE4E9D49B}" srcOrd="5" destOrd="0" presId="urn:microsoft.com/office/officeart/2005/8/layout/StepDownProcess"/>
    <dgm:cxn modelId="{857A1921-E5B5-454C-98BC-4D7B0D6DA88B}" type="presParOf" srcId="{E44585A5-95CB-8445-9DC2-D5E6076D2E07}" destId="{73660829-9889-554A-AA96-3910717DCCD5}" srcOrd="6" destOrd="0" presId="urn:microsoft.com/office/officeart/2005/8/layout/StepDownProcess"/>
    <dgm:cxn modelId="{551F71A3-0FF5-5148-9446-EB2ED374F9EB}" type="presParOf" srcId="{73660829-9889-554A-AA96-3910717DCCD5}" destId="{B4968402-2947-0B42-87A7-1CAB5E4568F5}"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C6EA38-0607-4AF9-ADE6-85CB89D627D8}">
      <dsp:nvSpPr>
        <dsp:cNvPr id="0" name=""/>
        <dsp:cNvSpPr/>
      </dsp:nvSpPr>
      <dsp:spPr>
        <a:xfrm>
          <a:off x="3817" y="578778"/>
          <a:ext cx="1669070" cy="1001442"/>
        </a:xfrm>
        <a:prstGeom prst="roundRect">
          <a:avLst>
            <a:gd name="adj" fmla="val 10000"/>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Parse HQL Command(s)</a:t>
          </a:r>
        </a:p>
      </dsp:txBody>
      <dsp:txXfrm>
        <a:off x="33148" y="608109"/>
        <a:ext cx="1610408" cy="942780"/>
      </dsp:txXfrm>
    </dsp:sp>
    <dsp:sp modelId="{F3172124-A845-45DC-80AE-7264AE577AC2}">
      <dsp:nvSpPr>
        <dsp:cNvPr id="0" name=""/>
        <dsp:cNvSpPr/>
      </dsp:nvSpPr>
      <dsp:spPr>
        <a:xfrm>
          <a:off x="1839794" y="872535"/>
          <a:ext cx="353842" cy="41392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1839794" y="955321"/>
        <a:ext cx="247689" cy="248357"/>
      </dsp:txXfrm>
    </dsp:sp>
    <dsp:sp modelId="{31F1E31F-FF63-4381-A011-861B4B296554}">
      <dsp:nvSpPr>
        <dsp:cNvPr id="0" name=""/>
        <dsp:cNvSpPr/>
      </dsp:nvSpPr>
      <dsp:spPr>
        <a:xfrm>
          <a:off x="2340515" y="578778"/>
          <a:ext cx="1669070" cy="1001442"/>
        </a:xfrm>
        <a:prstGeom prst="roundRect">
          <a:avLst>
            <a:gd name="adj" fmla="val 10000"/>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Plan MapReduce Pipeline</a:t>
          </a:r>
        </a:p>
      </dsp:txBody>
      <dsp:txXfrm>
        <a:off x="2369846" y="608109"/>
        <a:ext cx="1610408" cy="942780"/>
      </dsp:txXfrm>
    </dsp:sp>
    <dsp:sp modelId="{BF505631-40C6-474C-A90C-AB5461E36276}">
      <dsp:nvSpPr>
        <dsp:cNvPr id="0" name=""/>
        <dsp:cNvSpPr/>
      </dsp:nvSpPr>
      <dsp:spPr>
        <a:xfrm rot="21573348">
          <a:off x="4176487" y="863399"/>
          <a:ext cx="353853" cy="41392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4176489" y="946596"/>
        <a:ext cx="247697" cy="248357"/>
      </dsp:txXfrm>
    </dsp:sp>
    <dsp:sp modelId="{71B83BB6-D765-46D1-9938-435613AB5B3C}">
      <dsp:nvSpPr>
        <dsp:cNvPr id="0" name=""/>
        <dsp:cNvSpPr/>
      </dsp:nvSpPr>
      <dsp:spPr>
        <a:xfrm>
          <a:off x="4677214" y="560662"/>
          <a:ext cx="1669070" cy="1001442"/>
        </a:xfrm>
        <a:prstGeom prst="roundRect">
          <a:avLst>
            <a:gd name="adj" fmla="val 10000"/>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Optimize MapReduce Pipeline</a:t>
          </a:r>
        </a:p>
      </dsp:txBody>
      <dsp:txXfrm>
        <a:off x="4706545" y="589993"/>
        <a:ext cx="1610408" cy="942780"/>
      </dsp:txXfrm>
    </dsp:sp>
    <dsp:sp modelId="{E5B304FD-54F9-4193-90E1-EE4B970BE867}">
      <dsp:nvSpPr>
        <dsp:cNvPr id="0" name=""/>
        <dsp:cNvSpPr/>
      </dsp:nvSpPr>
      <dsp:spPr>
        <a:xfrm rot="26652">
          <a:off x="6513185" y="863554"/>
          <a:ext cx="353853" cy="41392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6513187" y="945929"/>
        <a:ext cx="247697" cy="248357"/>
      </dsp:txXfrm>
    </dsp:sp>
    <dsp:sp modelId="{4B600045-AED8-4033-89AD-011066E9338E}">
      <dsp:nvSpPr>
        <dsp:cNvPr id="0" name=""/>
        <dsp:cNvSpPr/>
      </dsp:nvSpPr>
      <dsp:spPr>
        <a:xfrm>
          <a:off x="7013912" y="578778"/>
          <a:ext cx="1669070" cy="1001442"/>
        </a:xfrm>
        <a:prstGeom prst="roundRect">
          <a:avLst>
            <a:gd name="adj" fmla="val 10000"/>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Execute MapReduce Jobs</a:t>
          </a:r>
        </a:p>
      </dsp:txBody>
      <dsp:txXfrm>
        <a:off x="7043243" y="608109"/>
        <a:ext cx="1610408" cy="9427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9D4CF7-082F-D84E-B131-2A9CDE5FF57A}">
      <dsp:nvSpPr>
        <dsp:cNvPr id="0" name=""/>
        <dsp:cNvSpPr/>
      </dsp:nvSpPr>
      <dsp:spPr>
        <a:xfrm rot="5400000">
          <a:off x="1054635" y="1093687"/>
          <a:ext cx="960495" cy="1093489"/>
        </a:xfrm>
        <a:prstGeom prst="bentUpArrow">
          <a:avLst>
            <a:gd name="adj1" fmla="val 32840"/>
            <a:gd name="adj2" fmla="val 25000"/>
            <a:gd name="adj3" fmla="val 35780"/>
          </a:avLst>
        </a:prstGeom>
        <a:solidFill>
          <a:schemeClr val="accent1">
            <a:tint val="50000"/>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7F4217B-AB98-8E45-82FB-E985B8FE97D2}">
      <dsp:nvSpPr>
        <dsp:cNvPr id="0" name=""/>
        <dsp:cNvSpPr/>
      </dsp:nvSpPr>
      <dsp:spPr>
        <a:xfrm>
          <a:off x="800162" y="28959"/>
          <a:ext cx="1616908" cy="1131783"/>
        </a:xfrm>
        <a:prstGeom prst="roundRect">
          <a:avLst>
            <a:gd name="adj" fmla="val 16670"/>
          </a:avLst>
        </a:prstGeom>
        <a:solidFill>
          <a:schemeClr val="accent2">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Database</a:t>
          </a:r>
        </a:p>
      </dsp:txBody>
      <dsp:txXfrm>
        <a:off x="855421" y="84218"/>
        <a:ext cx="1506390" cy="1021265"/>
      </dsp:txXfrm>
    </dsp:sp>
    <dsp:sp modelId="{5063EC9E-4077-B446-A864-718910A16A6B}">
      <dsp:nvSpPr>
        <dsp:cNvPr id="0" name=""/>
        <dsp:cNvSpPr/>
      </dsp:nvSpPr>
      <dsp:spPr>
        <a:xfrm>
          <a:off x="2417070" y="136900"/>
          <a:ext cx="1175984" cy="914757"/>
        </a:xfrm>
        <a:prstGeom prst="rect">
          <a:avLst/>
        </a:prstGeom>
        <a:noFill/>
        <a:ln>
          <a:noFill/>
        </a:ln>
        <a:effectLst/>
      </dsp:spPr>
      <dsp:style>
        <a:lnRef idx="0">
          <a:scrgbClr r="0" g="0" b="0"/>
        </a:lnRef>
        <a:fillRef idx="0">
          <a:scrgbClr r="0" g="0" b="0"/>
        </a:fillRef>
        <a:effectRef idx="0">
          <a:scrgbClr r="0" g="0" b="0"/>
        </a:effectRef>
        <a:fontRef idx="minor"/>
      </dsp:style>
    </dsp:sp>
    <dsp:sp modelId="{282C3BE2-61CA-E340-9768-F6089EBE369D}">
      <dsp:nvSpPr>
        <dsp:cNvPr id="0" name=""/>
        <dsp:cNvSpPr/>
      </dsp:nvSpPr>
      <dsp:spPr>
        <a:xfrm rot="5400000">
          <a:off x="2395224" y="2365053"/>
          <a:ext cx="960495" cy="1093489"/>
        </a:xfrm>
        <a:prstGeom prst="bentUpArrow">
          <a:avLst>
            <a:gd name="adj1" fmla="val 32840"/>
            <a:gd name="adj2" fmla="val 25000"/>
            <a:gd name="adj3" fmla="val 35780"/>
          </a:avLst>
        </a:prstGeom>
        <a:solidFill>
          <a:schemeClr val="accent1">
            <a:tint val="50000"/>
            <a:hueOff val="-3404100"/>
            <a:satOff val="7276"/>
            <a:lumOff val="4967"/>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C973618-FB0D-2E4A-95D8-A1C2D0922B93}">
      <dsp:nvSpPr>
        <dsp:cNvPr id="0" name=""/>
        <dsp:cNvSpPr/>
      </dsp:nvSpPr>
      <dsp:spPr>
        <a:xfrm>
          <a:off x="2140751" y="1300325"/>
          <a:ext cx="1616908" cy="1131783"/>
        </a:xfrm>
        <a:prstGeom prst="roundRect">
          <a:avLst>
            <a:gd name="adj" fmla="val 16670"/>
          </a:avLst>
        </a:prstGeom>
        <a:solidFill>
          <a:schemeClr val="accent3">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Table</a:t>
          </a:r>
        </a:p>
      </dsp:txBody>
      <dsp:txXfrm>
        <a:off x="2196010" y="1355584"/>
        <a:ext cx="1506390" cy="1021265"/>
      </dsp:txXfrm>
    </dsp:sp>
    <dsp:sp modelId="{FFA3DAD2-838F-3542-BE98-492D4A589BD6}">
      <dsp:nvSpPr>
        <dsp:cNvPr id="0" name=""/>
        <dsp:cNvSpPr/>
      </dsp:nvSpPr>
      <dsp:spPr>
        <a:xfrm>
          <a:off x="3757659" y="1408266"/>
          <a:ext cx="1175984" cy="914757"/>
        </a:xfrm>
        <a:prstGeom prst="rect">
          <a:avLst/>
        </a:prstGeom>
        <a:noFill/>
        <a:ln>
          <a:noFill/>
        </a:ln>
        <a:effectLst/>
      </dsp:spPr>
      <dsp:style>
        <a:lnRef idx="0">
          <a:scrgbClr r="0" g="0" b="0"/>
        </a:lnRef>
        <a:fillRef idx="0">
          <a:scrgbClr r="0" g="0" b="0"/>
        </a:fillRef>
        <a:effectRef idx="0">
          <a:scrgbClr r="0" g="0" b="0"/>
        </a:effectRef>
        <a:fontRef idx="minor"/>
      </dsp:style>
    </dsp:sp>
    <dsp:sp modelId="{2E010E5D-55FC-904C-AA40-2CB5891D231A}">
      <dsp:nvSpPr>
        <dsp:cNvPr id="0" name=""/>
        <dsp:cNvSpPr/>
      </dsp:nvSpPr>
      <dsp:spPr>
        <a:xfrm rot="5400000">
          <a:off x="3735813" y="3636419"/>
          <a:ext cx="960495" cy="1093489"/>
        </a:xfrm>
        <a:prstGeom prst="bentUpArrow">
          <a:avLst>
            <a:gd name="adj1" fmla="val 32840"/>
            <a:gd name="adj2" fmla="val 25000"/>
            <a:gd name="adj3" fmla="val 35780"/>
          </a:avLst>
        </a:prstGeom>
        <a:solidFill>
          <a:schemeClr val="accent1">
            <a:tint val="50000"/>
            <a:hueOff val="-6808201"/>
            <a:satOff val="14551"/>
            <a:lumOff val="9934"/>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A59547D-D063-134B-802E-51DA8D037019}">
      <dsp:nvSpPr>
        <dsp:cNvPr id="0" name=""/>
        <dsp:cNvSpPr/>
      </dsp:nvSpPr>
      <dsp:spPr>
        <a:xfrm>
          <a:off x="3481340" y="2571691"/>
          <a:ext cx="1616908" cy="1131783"/>
        </a:xfrm>
        <a:prstGeom prst="roundRect">
          <a:avLst>
            <a:gd name="adj" fmla="val 16670"/>
          </a:avLst>
        </a:prstGeom>
        <a:solidFill>
          <a:schemeClr val="accent4">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Partition</a:t>
          </a:r>
        </a:p>
      </dsp:txBody>
      <dsp:txXfrm>
        <a:off x="3536599" y="2626950"/>
        <a:ext cx="1506390" cy="1021265"/>
      </dsp:txXfrm>
    </dsp:sp>
    <dsp:sp modelId="{6C2DFEDA-0B6B-BC48-A9AD-8B2FF8820C21}">
      <dsp:nvSpPr>
        <dsp:cNvPr id="0" name=""/>
        <dsp:cNvSpPr/>
      </dsp:nvSpPr>
      <dsp:spPr>
        <a:xfrm>
          <a:off x="5098248" y="2679632"/>
          <a:ext cx="1175984" cy="914757"/>
        </a:xfrm>
        <a:prstGeom prst="rect">
          <a:avLst/>
        </a:prstGeom>
        <a:noFill/>
        <a:ln>
          <a:noFill/>
        </a:ln>
        <a:effectLst/>
      </dsp:spPr>
      <dsp:style>
        <a:lnRef idx="0">
          <a:scrgbClr r="0" g="0" b="0"/>
        </a:lnRef>
        <a:fillRef idx="0">
          <a:scrgbClr r="0" g="0" b="0"/>
        </a:fillRef>
        <a:effectRef idx="0">
          <a:scrgbClr r="0" g="0" b="0"/>
        </a:effectRef>
        <a:fontRef idx="minor"/>
      </dsp:style>
    </dsp:sp>
    <dsp:sp modelId="{B4968402-2947-0B42-87A7-1CAB5E4568F5}">
      <dsp:nvSpPr>
        <dsp:cNvPr id="0" name=""/>
        <dsp:cNvSpPr/>
      </dsp:nvSpPr>
      <dsp:spPr>
        <a:xfrm>
          <a:off x="4821929" y="3843057"/>
          <a:ext cx="1616908" cy="1131783"/>
        </a:xfrm>
        <a:prstGeom prst="roundRect">
          <a:avLst>
            <a:gd name="adj" fmla="val 16670"/>
          </a:avLst>
        </a:prstGeom>
        <a:solidFill>
          <a:schemeClr val="accent5">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Bucket</a:t>
          </a:r>
        </a:p>
      </dsp:txBody>
      <dsp:txXfrm>
        <a:off x="4877188" y="3898316"/>
        <a:ext cx="1506390" cy="1021265"/>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488" cy="461963"/>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937000" y="0"/>
            <a:ext cx="3011488" cy="461963"/>
          </a:xfrm>
          <a:prstGeom prst="rect">
            <a:avLst/>
          </a:prstGeom>
        </p:spPr>
        <p:txBody>
          <a:bodyPr vert="horz" lIns="91440" tIns="45720" rIns="91440" bIns="45720" rtlCol="0"/>
          <a:lstStyle>
            <a:lvl1pPr algn="r">
              <a:defRPr sz="1200"/>
            </a:lvl1pPr>
          </a:lstStyle>
          <a:p>
            <a:fld id="{B2BAFD25-770F-4100-B955-0FA7227EB24E}" type="datetimeFigureOut">
              <a:rPr lang="en-US" smtClean="0"/>
              <a:t>5/16/22</a:t>
            </a:fld>
            <a:endParaRPr lang="en-US" dirty="0"/>
          </a:p>
        </p:txBody>
      </p:sp>
      <p:sp>
        <p:nvSpPr>
          <p:cNvPr id="4" name="Slide Image Placeholder 3"/>
          <p:cNvSpPr>
            <a:spLocks noGrp="1" noRot="1" noChangeAspect="1"/>
          </p:cNvSpPr>
          <p:nvPr>
            <p:ph type="sldImg" idx="2"/>
          </p:nvPr>
        </p:nvSpPr>
        <p:spPr>
          <a:xfrm>
            <a:off x="1165225" y="692150"/>
            <a:ext cx="4619625" cy="346392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95325" y="4387850"/>
            <a:ext cx="5559425" cy="41560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525"/>
            <a:ext cx="3011488" cy="461963"/>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37000" y="8772525"/>
            <a:ext cx="3011488" cy="461963"/>
          </a:xfrm>
          <a:prstGeom prst="rect">
            <a:avLst/>
          </a:prstGeom>
        </p:spPr>
        <p:txBody>
          <a:bodyPr vert="horz" lIns="91440" tIns="45720" rIns="91440" bIns="45720" rtlCol="0" anchor="b"/>
          <a:lstStyle>
            <a:lvl1pPr algn="r">
              <a:defRPr sz="1200"/>
            </a:lvl1pPr>
          </a:lstStyle>
          <a:p>
            <a:fld id="{A2261B69-B60C-4C28-9B4D-2FDE71D22B23}" type="slidenum">
              <a:rPr lang="en-US" smtClean="0"/>
              <a:t>‹#›</a:t>
            </a:fld>
            <a:endParaRPr lang="en-US" dirty="0"/>
          </a:p>
        </p:txBody>
      </p:sp>
    </p:spTree>
    <p:extLst>
      <p:ext uri="{BB962C8B-B14F-4D97-AF65-F5344CB8AC3E}">
        <p14:creationId xmlns:p14="http://schemas.microsoft.com/office/powerpoint/2010/main" val="27069824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261B69-B60C-4C28-9B4D-2FDE71D22B23}" type="slidenum">
              <a:rPr lang="en-US" smtClean="0"/>
              <a:t>14</a:t>
            </a:fld>
            <a:endParaRPr lang="en-US" dirty="0"/>
          </a:p>
        </p:txBody>
      </p:sp>
    </p:spTree>
    <p:extLst>
      <p:ext uri="{BB962C8B-B14F-4D97-AF65-F5344CB8AC3E}">
        <p14:creationId xmlns:p14="http://schemas.microsoft.com/office/powerpoint/2010/main" val="37937979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261B69-B60C-4C28-9B4D-2FDE71D22B23}" type="slidenum">
              <a:rPr lang="en-US" smtClean="0"/>
              <a:t>73</a:t>
            </a:fld>
            <a:endParaRPr lang="en-US" dirty="0"/>
          </a:p>
        </p:txBody>
      </p:sp>
    </p:spTree>
    <p:extLst>
      <p:ext uri="{BB962C8B-B14F-4D97-AF65-F5344CB8AC3E}">
        <p14:creationId xmlns:p14="http://schemas.microsoft.com/office/powerpoint/2010/main" val="37653708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A78C08-09AD-4519-A9BC-C03905C6BF61}" type="datetime1">
              <a:rPr lang="en-US" smtClean="0"/>
              <a:t>5/16/22</a:t>
            </a:fld>
            <a:endParaRPr lang="en-US" dirty="0"/>
          </a:p>
        </p:txBody>
      </p:sp>
      <p:sp>
        <p:nvSpPr>
          <p:cNvPr id="5" name="Footer Placeholder 4"/>
          <p:cNvSpPr>
            <a:spLocks noGrp="1"/>
          </p:cNvSpPr>
          <p:nvPr>
            <p:ph type="ftr" sz="quarter" idx="11"/>
          </p:nvPr>
        </p:nvSpPr>
        <p:spPr/>
        <p:txBody>
          <a:bodyPr/>
          <a:lstStyle/>
          <a:p>
            <a:r>
              <a:rPr lang="sk-SK" dirty="0"/>
              <a:t>CSP554</a:t>
            </a:r>
            <a:r>
              <a:rPr lang="en-US" dirty="0"/>
              <a:t> Module 04</a:t>
            </a:r>
          </a:p>
        </p:txBody>
      </p:sp>
      <p:sp>
        <p:nvSpPr>
          <p:cNvPr id="6" name="Slide Number Placeholder 5"/>
          <p:cNvSpPr>
            <a:spLocks noGrp="1"/>
          </p:cNvSpPr>
          <p:nvPr>
            <p:ph type="sldNum" sz="quarter" idx="12"/>
          </p:nvPr>
        </p:nvSpPr>
        <p:spPr/>
        <p:txBody>
          <a:bodyPr/>
          <a:lstStyle/>
          <a:p>
            <a:fld id="{9AA7C465-8597-4488-B68C-958448427716}" type="slidenum">
              <a:rPr lang="en-US" smtClean="0"/>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538B0A-CBC7-4589-9C00-9ED1664F1AB1}" type="datetime1">
              <a:rPr lang="en-US" smtClean="0"/>
              <a:t>5/16/22</a:t>
            </a:fld>
            <a:endParaRPr lang="en-US" dirty="0"/>
          </a:p>
        </p:txBody>
      </p:sp>
      <p:sp>
        <p:nvSpPr>
          <p:cNvPr id="6" name="Footer Placeholder 5"/>
          <p:cNvSpPr>
            <a:spLocks noGrp="1"/>
          </p:cNvSpPr>
          <p:nvPr>
            <p:ph type="ftr" sz="quarter" idx="11"/>
          </p:nvPr>
        </p:nvSpPr>
        <p:spPr/>
        <p:txBody>
          <a:bodyPr/>
          <a:lstStyle/>
          <a:p>
            <a:r>
              <a:rPr lang="sk-SK" dirty="0"/>
              <a:t>CSP554</a:t>
            </a:r>
            <a:r>
              <a:rPr lang="en-US" dirty="0"/>
              <a:t> Module 04</a:t>
            </a:r>
          </a:p>
        </p:txBody>
      </p:sp>
      <p:sp>
        <p:nvSpPr>
          <p:cNvPr id="7" name="Slide Number Placeholder 6"/>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2421A8-3801-47BA-910C-9BE58DDE0807}" type="datetime1">
              <a:rPr lang="en-US" smtClean="0"/>
              <a:t>5/16/22</a:t>
            </a:fld>
            <a:endParaRPr lang="en-US" dirty="0"/>
          </a:p>
        </p:txBody>
      </p:sp>
      <p:sp>
        <p:nvSpPr>
          <p:cNvPr id="5" name="Footer Placeholder 4"/>
          <p:cNvSpPr>
            <a:spLocks noGrp="1"/>
          </p:cNvSpPr>
          <p:nvPr>
            <p:ph type="ftr" sz="quarter" idx="11"/>
          </p:nvPr>
        </p:nvSpPr>
        <p:spPr/>
        <p:txBody>
          <a:bodyPr/>
          <a:lstStyle/>
          <a:p>
            <a:r>
              <a:rPr lang="sk-SK" dirty="0"/>
              <a:t>CSP554</a:t>
            </a:r>
            <a:r>
              <a:rPr lang="en-US" dirty="0"/>
              <a:t> Module 04</a:t>
            </a:r>
          </a:p>
        </p:txBody>
      </p:sp>
      <p:sp>
        <p:nvSpPr>
          <p:cNvPr id="6" name="Slide Number Placeholder 5"/>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51946C-5714-47A0-A042-9C5D6D932816}" type="datetime1">
              <a:rPr lang="en-US" smtClean="0"/>
              <a:t>5/16/22</a:t>
            </a:fld>
            <a:endParaRPr lang="en-US" dirty="0"/>
          </a:p>
        </p:txBody>
      </p:sp>
      <p:sp>
        <p:nvSpPr>
          <p:cNvPr id="5" name="Footer Placeholder 4"/>
          <p:cNvSpPr>
            <a:spLocks noGrp="1"/>
          </p:cNvSpPr>
          <p:nvPr>
            <p:ph type="ftr" sz="quarter" idx="11"/>
          </p:nvPr>
        </p:nvSpPr>
        <p:spPr/>
        <p:txBody>
          <a:bodyPr/>
          <a:lstStyle/>
          <a:p>
            <a:r>
              <a:rPr lang="sk-SK" dirty="0"/>
              <a:t>CSP554</a:t>
            </a:r>
            <a:r>
              <a:rPr lang="en-US" dirty="0"/>
              <a:t> Module 04</a:t>
            </a:r>
          </a:p>
        </p:txBody>
      </p:sp>
      <p:sp>
        <p:nvSpPr>
          <p:cNvPr id="6" name="Slide Number Placeholder 5"/>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AA1E5EA-FA43-469E-8C31-1CF308866365}" type="datetime1">
              <a:rPr lang="en-US" smtClean="0"/>
              <a:t>5/16/22</a:t>
            </a:fld>
            <a:endParaRPr lang="en-US" dirty="0"/>
          </a:p>
        </p:txBody>
      </p:sp>
      <p:sp>
        <p:nvSpPr>
          <p:cNvPr id="5" name="Footer Placeholder 4"/>
          <p:cNvSpPr>
            <a:spLocks noGrp="1"/>
          </p:cNvSpPr>
          <p:nvPr>
            <p:ph type="ftr" sz="quarter" idx="11"/>
          </p:nvPr>
        </p:nvSpPr>
        <p:spPr/>
        <p:txBody>
          <a:bodyPr/>
          <a:lstStyle/>
          <a:p>
            <a:r>
              <a:rPr lang="sk-SK" dirty="0"/>
              <a:t>CSP554</a:t>
            </a:r>
            <a:r>
              <a:rPr lang="en-US" dirty="0"/>
              <a:t> Module 04</a:t>
            </a:r>
          </a:p>
        </p:txBody>
      </p:sp>
      <p:sp>
        <p:nvSpPr>
          <p:cNvPr id="6" name="Slide Number Placeholder 5"/>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80A8B8-33BD-44FD-AD20-1B8C282D6DD0}" type="datetime1">
              <a:rPr lang="en-US" smtClean="0"/>
              <a:t>5/16/22</a:t>
            </a:fld>
            <a:endParaRPr lang="en-US" dirty="0"/>
          </a:p>
        </p:txBody>
      </p:sp>
      <p:sp>
        <p:nvSpPr>
          <p:cNvPr id="5" name="Footer Placeholder 4"/>
          <p:cNvSpPr>
            <a:spLocks noGrp="1"/>
          </p:cNvSpPr>
          <p:nvPr>
            <p:ph type="ftr" sz="quarter" idx="11"/>
          </p:nvPr>
        </p:nvSpPr>
        <p:spPr/>
        <p:txBody>
          <a:bodyPr/>
          <a:lstStyle/>
          <a:p>
            <a:r>
              <a:rPr lang="sk-SK" dirty="0"/>
              <a:t>CSP554</a:t>
            </a:r>
            <a:r>
              <a:rPr lang="en-US" dirty="0"/>
              <a:t> Module 04</a:t>
            </a:r>
          </a:p>
        </p:txBody>
      </p:sp>
      <p:sp>
        <p:nvSpPr>
          <p:cNvPr id="6" name="Slide Number Placeholder 5"/>
          <p:cNvSpPr>
            <a:spLocks noGrp="1"/>
          </p:cNvSpPr>
          <p:nvPr>
            <p:ph type="sldNum" sz="quarter" idx="12"/>
          </p:nvPr>
        </p:nvSpPr>
        <p:spPr/>
        <p:txBody>
          <a:bodyPr/>
          <a:lstStyle/>
          <a:p>
            <a:fld id="{9AA7C465-8597-4488-B68C-958448427716}" type="slidenum">
              <a:rPr lang="en-US" smtClean="0"/>
              <a:t>‹#›</a:t>
            </a:fld>
            <a:endParaRPr lang="en-US"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6E500A4-F7C2-46F2-8FD6-153B597BA365}" type="datetime1">
              <a:rPr lang="en-US" smtClean="0"/>
              <a:t>5/16/22</a:t>
            </a:fld>
            <a:endParaRPr lang="en-US" dirty="0"/>
          </a:p>
        </p:txBody>
      </p:sp>
      <p:sp>
        <p:nvSpPr>
          <p:cNvPr id="6" name="Footer Placeholder 5"/>
          <p:cNvSpPr>
            <a:spLocks noGrp="1"/>
          </p:cNvSpPr>
          <p:nvPr>
            <p:ph type="ftr" sz="quarter" idx="11"/>
          </p:nvPr>
        </p:nvSpPr>
        <p:spPr/>
        <p:txBody>
          <a:bodyPr/>
          <a:lstStyle/>
          <a:p>
            <a:r>
              <a:rPr lang="sk-SK" dirty="0"/>
              <a:t>CSP554</a:t>
            </a:r>
            <a:r>
              <a:rPr lang="en-US" dirty="0"/>
              <a:t> Module 04</a:t>
            </a:r>
          </a:p>
        </p:txBody>
      </p:sp>
      <p:sp>
        <p:nvSpPr>
          <p:cNvPr id="7" name="Slide Number Placeholder 6"/>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1A77587-2C9E-4496-A00A-EE700A902668}" type="datetime1">
              <a:rPr lang="en-US" smtClean="0"/>
              <a:t>5/16/22</a:t>
            </a:fld>
            <a:endParaRPr lang="en-US" dirty="0"/>
          </a:p>
        </p:txBody>
      </p:sp>
      <p:sp>
        <p:nvSpPr>
          <p:cNvPr id="8" name="Footer Placeholder 7"/>
          <p:cNvSpPr>
            <a:spLocks noGrp="1"/>
          </p:cNvSpPr>
          <p:nvPr>
            <p:ph type="ftr" sz="quarter" idx="11"/>
          </p:nvPr>
        </p:nvSpPr>
        <p:spPr/>
        <p:txBody>
          <a:bodyPr/>
          <a:lstStyle/>
          <a:p>
            <a:r>
              <a:rPr lang="sk-SK" dirty="0"/>
              <a:t>CSP554</a:t>
            </a:r>
            <a:r>
              <a:rPr lang="en-US" dirty="0"/>
              <a:t> Module 04</a:t>
            </a:r>
          </a:p>
        </p:txBody>
      </p:sp>
      <p:sp>
        <p:nvSpPr>
          <p:cNvPr id="9" name="Slide Number Placeholder 8"/>
          <p:cNvSpPr>
            <a:spLocks noGrp="1"/>
          </p:cNvSpPr>
          <p:nvPr>
            <p:ph type="sldNum" sz="quarter" idx="12"/>
          </p:nvPr>
        </p:nvSpPr>
        <p:spPr/>
        <p:txBody>
          <a:bodyPr/>
          <a:lstStyle/>
          <a:p>
            <a:fld id="{9AA7C465-8597-4488-B68C-958448427716}" type="slidenum">
              <a:rPr lang="en-US" smtClean="0"/>
              <a:t>‹#›</a:t>
            </a:fld>
            <a:endParaRPr lang="en-US"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A047ED7-C464-437D-8536-3867027FD5CD}" type="datetime1">
              <a:rPr lang="en-US" smtClean="0"/>
              <a:t>5/16/22</a:t>
            </a:fld>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933700"/>
            <a:ext cx="8229600" cy="990600"/>
          </a:xfrm>
        </p:spPr>
        <p:txBody>
          <a:bodyPr/>
          <a:lstStyle>
            <a:lvl1pPr algn="ctr">
              <a:defRPr/>
            </a:lvl1pPr>
          </a:lstStyle>
          <a:p>
            <a:r>
              <a:rPr lang="en-US" dirty="0"/>
              <a:t>Click to edit Master title style</a:t>
            </a:r>
          </a:p>
        </p:txBody>
      </p:sp>
      <p:sp>
        <p:nvSpPr>
          <p:cNvPr id="3" name="Date Placeholder 2"/>
          <p:cNvSpPr>
            <a:spLocks noGrp="1"/>
          </p:cNvSpPr>
          <p:nvPr>
            <p:ph type="dt" sz="half" idx="10"/>
          </p:nvPr>
        </p:nvSpPr>
        <p:spPr/>
        <p:txBody>
          <a:bodyPr/>
          <a:lstStyle/>
          <a:p>
            <a:fld id="{71C314CA-71BF-4119-9B84-D25ADDE2688F}" type="datetime1">
              <a:rPr lang="en-US" smtClean="0"/>
              <a:t>5/16/22</a:t>
            </a:fld>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a:t>
            </a:fld>
            <a:endParaRPr lang="en-US" dirty="0"/>
          </a:p>
        </p:txBody>
      </p:sp>
    </p:spTree>
    <p:extLst>
      <p:ext uri="{BB962C8B-B14F-4D97-AF65-F5344CB8AC3E}">
        <p14:creationId xmlns:p14="http://schemas.microsoft.com/office/powerpoint/2010/main" val="3071223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D0EB98-FCEF-4466-86B2-5D2E8508D3C9}" type="datetime1">
              <a:rPr lang="en-US" smtClean="0"/>
              <a:t>5/16/22</a:t>
            </a:fld>
            <a:endParaRPr lang="en-US" dirty="0"/>
          </a:p>
        </p:txBody>
      </p:sp>
      <p:sp>
        <p:nvSpPr>
          <p:cNvPr id="3" name="Footer Placeholder 2"/>
          <p:cNvSpPr>
            <a:spLocks noGrp="1"/>
          </p:cNvSpPr>
          <p:nvPr>
            <p:ph type="ftr" sz="quarter" idx="11"/>
          </p:nvPr>
        </p:nvSpPr>
        <p:spPr/>
        <p:txBody>
          <a:bodyPr/>
          <a:lstStyle/>
          <a:p>
            <a:r>
              <a:rPr lang="sk-SK" dirty="0"/>
              <a:t>CSP554</a:t>
            </a:r>
            <a:r>
              <a:rPr lang="en-US" dirty="0"/>
              <a:t> Module 04</a:t>
            </a:r>
          </a:p>
        </p:txBody>
      </p:sp>
      <p:sp>
        <p:nvSpPr>
          <p:cNvPr id="4" name="Slide Number Placeholder 3"/>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22B7E3-F639-485E-ABDD-067031DEEF93}" type="datetime1">
              <a:rPr lang="en-US" smtClean="0"/>
              <a:t>5/16/22</a:t>
            </a:fld>
            <a:endParaRPr lang="en-US" dirty="0"/>
          </a:p>
        </p:txBody>
      </p:sp>
      <p:sp>
        <p:nvSpPr>
          <p:cNvPr id="6" name="Footer Placeholder 5"/>
          <p:cNvSpPr>
            <a:spLocks noGrp="1"/>
          </p:cNvSpPr>
          <p:nvPr>
            <p:ph type="ftr" sz="quarter" idx="11"/>
          </p:nvPr>
        </p:nvSpPr>
        <p:spPr/>
        <p:txBody>
          <a:bodyPr/>
          <a:lstStyle/>
          <a:p>
            <a:r>
              <a:rPr lang="sk-SK" dirty="0"/>
              <a:t>CSP554</a:t>
            </a:r>
            <a:r>
              <a:rPr lang="en-US" dirty="0"/>
              <a:t> Module 04</a:t>
            </a:r>
          </a:p>
        </p:txBody>
      </p:sp>
      <p:sp>
        <p:nvSpPr>
          <p:cNvPr id="7" name="Slide Number Placeholder 6"/>
          <p:cNvSpPr>
            <a:spLocks noGrp="1"/>
          </p:cNvSpPr>
          <p:nvPr>
            <p:ph type="sldNum" sz="quarter" idx="12"/>
          </p:nvPr>
        </p:nvSpPr>
        <p:spPr/>
        <p:txBody>
          <a:bodyPr/>
          <a:lstStyle/>
          <a:p>
            <a:fld id="{9AA7C465-8597-4488-B68C-958448427716}" type="slidenum">
              <a:rPr lang="en-US" smtClean="0"/>
              <a:t>‹#›</a:t>
            </a:fld>
            <a:endParaRPr lang="en-US"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7453E1FA-BAD2-4051-BEF2-1870CC1E52CC}" type="datetime1">
              <a:rPr lang="en-US" smtClean="0"/>
              <a:t>5/16/22</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sk-SK" dirty="0"/>
              <a:t>CSP554</a:t>
            </a:r>
            <a:r>
              <a:rPr lang="en-US" dirty="0"/>
              <a:t> Module 04</a:t>
            </a:r>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9AA7C465-8597-4488-B68C-958448427716}"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9" r:id="rId7"/>
    <p:sldLayoutId id="2147483763" r:id="rId8"/>
    <p:sldLayoutId id="2147483764" r:id="rId9"/>
    <p:sldLayoutId id="2147483765" r:id="rId10"/>
    <p:sldLayoutId id="2147483766" r:id="rId11"/>
    <p:sldLayoutId id="2147483767" r:id="rId12"/>
  </p:sldLayoutIdLst>
  <p:hf hd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10.tiff"/><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lstStyle/>
          <a:p>
            <a:r>
              <a:rPr lang="en-US" sz="4800" dirty="0"/>
              <a:t>CSP 554</a:t>
            </a:r>
            <a:br>
              <a:rPr lang="en-US" sz="4800" dirty="0"/>
            </a:br>
            <a:r>
              <a:rPr lang="en-US" sz="4800" dirty="0"/>
              <a:t>Big Data Technologies</a:t>
            </a:r>
          </a:p>
        </p:txBody>
      </p:sp>
      <p:sp>
        <p:nvSpPr>
          <p:cNvPr id="3" name="Subtitle 2"/>
          <p:cNvSpPr>
            <a:spLocks noGrp="1"/>
          </p:cNvSpPr>
          <p:nvPr>
            <p:ph type="subTitle" idx="1"/>
          </p:nvPr>
        </p:nvSpPr>
        <p:spPr/>
        <p:txBody>
          <a:bodyPr/>
          <a:lstStyle/>
          <a:p>
            <a:r>
              <a:rPr lang="en-US" dirty="0"/>
              <a:t>Module 04</a:t>
            </a:r>
          </a:p>
          <a:p>
            <a:r>
              <a:rPr lang="en-US" dirty="0"/>
              <a:t>Hive</a:t>
            </a:r>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1</a:t>
            </a:fld>
            <a:endParaRPr lang="en-US" dirty="0"/>
          </a:p>
        </p:txBody>
      </p:sp>
    </p:spTree>
    <p:extLst>
      <p:ext uri="{BB962C8B-B14F-4D97-AF65-F5344CB8AC3E}">
        <p14:creationId xmlns:p14="http://schemas.microsoft.com/office/powerpoint/2010/main" val="2676558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D2533C"/>
                </a:solidFill>
              </a:rPr>
              <a:t>Hive For Big Data Management</a:t>
            </a:r>
            <a:endParaRPr lang="en-US" dirty="0"/>
          </a:p>
        </p:txBody>
      </p:sp>
      <p:sp>
        <p:nvSpPr>
          <p:cNvPr id="3" name="Content Placeholder 2"/>
          <p:cNvSpPr>
            <a:spLocks noGrp="1"/>
          </p:cNvSpPr>
          <p:nvPr>
            <p:ph idx="1"/>
          </p:nvPr>
        </p:nvSpPr>
        <p:spPr/>
        <p:txBody>
          <a:bodyPr>
            <a:normAutofit fontScale="92500" lnSpcReduction="10000"/>
          </a:bodyPr>
          <a:lstStyle/>
          <a:p>
            <a:r>
              <a:rPr lang="en-US" dirty="0"/>
              <a:t>So, Hive doesn’t provide crucial features required for OLTP, </a:t>
            </a:r>
            <a:r>
              <a:rPr lang="en-US" i="1" dirty="0"/>
              <a:t>Online Transaction Processing</a:t>
            </a:r>
            <a:endParaRPr lang="en-US" dirty="0"/>
          </a:p>
          <a:p>
            <a:r>
              <a:rPr lang="en-US" dirty="0"/>
              <a:t>It’s closer to being an OLAP tool, </a:t>
            </a:r>
            <a:r>
              <a:rPr lang="en-US" i="1" dirty="0"/>
              <a:t>Online Analytic Processing</a:t>
            </a:r>
            <a:r>
              <a:rPr lang="en-US" dirty="0"/>
              <a:t>, </a:t>
            </a:r>
          </a:p>
          <a:p>
            <a:r>
              <a:rPr lang="en-US" dirty="0"/>
              <a:t>But Hive isn’t ideal for satisfying the “online” part of OLAP, at least today</a:t>
            </a:r>
          </a:p>
          <a:p>
            <a:pPr lvl="1"/>
            <a:r>
              <a:rPr lang="en-US" dirty="0"/>
              <a:t>Since there can be significant latency between issuing a query and receiving a reply,</a:t>
            </a:r>
          </a:p>
          <a:p>
            <a:pPr lvl="1"/>
            <a:r>
              <a:rPr lang="en-US" dirty="0"/>
              <a:t>Due to the overhead of Hadoop and due to the size of the data sets Hadoop was designed to serve.</a:t>
            </a:r>
          </a:p>
          <a:p>
            <a:r>
              <a:rPr lang="en-US" dirty="0"/>
              <a:t>If you need OLTP features for large-scale data, you should consider using a </a:t>
            </a:r>
            <a:r>
              <a:rPr lang="en-US" i="1" dirty="0"/>
              <a:t>NoSQL </a:t>
            </a:r>
            <a:r>
              <a:rPr lang="en-US" dirty="0"/>
              <a:t>database: </a:t>
            </a:r>
          </a:p>
          <a:p>
            <a:pPr lvl="1"/>
            <a:r>
              <a:rPr lang="en-US" i="1" dirty="0" err="1"/>
              <a:t>Hbase</a:t>
            </a:r>
            <a:r>
              <a:rPr lang="en-US" i="1" dirty="0"/>
              <a:t>—</a:t>
            </a:r>
            <a:r>
              <a:rPr lang="en-US" dirty="0"/>
              <a:t>a </a:t>
            </a:r>
            <a:r>
              <a:rPr lang="en-US" i="1" dirty="0"/>
              <a:t>NoSQL </a:t>
            </a:r>
            <a:r>
              <a:rPr lang="en-US" dirty="0"/>
              <a:t>database integrated with Hadoop,</a:t>
            </a:r>
          </a:p>
          <a:p>
            <a:pPr lvl="1"/>
            <a:r>
              <a:rPr lang="en-US" i="1" dirty="0"/>
              <a:t>Commercial (also Cloud) NoSQL Databases: Cassandra, MongoDB</a:t>
            </a:r>
          </a:p>
          <a:p>
            <a:pPr lvl="1"/>
            <a:r>
              <a:rPr lang="en-US" i="1" dirty="0"/>
              <a:t>Cloud NoSQL Databases: AWS DynamoDB</a:t>
            </a:r>
            <a:r>
              <a:rPr lang="en-US" dirty="0"/>
              <a:t>, Azure </a:t>
            </a:r>
            <a:r>
              <a:rPr lang="en-US" dirty="0" err="1"/>
              <a:t>CosmoDB</a:t>
            </a:r>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10</a:t>
            </a:fld>
            <a:endParaRPr lang="en-US" dirty="0"/>
          </a:p>
        </p:txBody>
      </p:sp>
    </p:spTree>
    <p:extLst>
      <p:ext uri="{BB962C8B-B14F-4D97-AF65-F5344CB8AC3E}">
        <p14:creationId xmlns:p14="http://schemas.microsoft.com/office/powerpoint/2010/main" val="371923273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What is the Text File Encoding of Data Values?</a:t>
            </a:r>
          </a:p>
        </p:txBody>
      </p:sp>
      <p:sp>
        <p:nvSpPr>
          <p:cNvPr id="3" name="Content Placeholder 2"/>
          <p:cNvSpPr>
            <a:spLocks noGrp="1"/>
          </p:cNvSpPr>
          <p:nvPr>
            <p:ph idx="1"/>
          </p:nvPr>
        </p:nvSpPr>
        <p:spPr/>
        <p:txBody>
          <a:bodyPr/>
          <a:lstStyle/>
          <a:p>
            <a:r>
              <a:rPr lang="en-US" dirty="0"/>
              <a:t>You are familiar with text files delimited by commas, the so-called comma-separated values (CSVs)</a:t>
            </a:r>
          </a:p>
          <a:p>
            <a:r>
              <a:rPr lang="en-US" dirty="0"/>
              <a:t>Or text files delimited by tabs, the so-called tab-separated values (TSVs)</a:t>
            </a:r>
          </a:p>
          <a:p>
            <a:r>
              <a:rPr lang="en-US" dirty="0"/>
              <a:t>However, there is a drawback to both formats…</a:t>
            </a:r>
          </a:p>
          <a:p>
            <a:pPr lvl="1"/>
            <a:r>
              <a:rPr lang="en-US" dirty="0"/>
              <a:t>You have to be careful about commas or tabs embedded in text and not intended as field or column delimiters</a:t>
            </a:r>
          </a:p>
          <a:p>
            <a:r>
              <a:rPr lang="en-US" dirty="0"/>
              <a:t>For this reason, Hive uses various control characters by default, which are less likely to appear in value strings</a:t>
            </a:r>
          </a:p>
          <a:p>
            <a:pPr marL="0" indent="0">
              <a:buNone/>
            </a:pPr>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100</a:t>
            </a:fld>
            <a:endParaRPr lang="en-US" dirty="0"/>
          </a:p>
        </p:txBody>
      </p:sp>
    </p:spTree>
    <p:extLst>
      <p:ext uri="{BB962C8B-B14F-4D97-AF65-F5344CB8AC3E}">
        <p14:creationId xmlns:p14="http://schemas.microsoft.com/office/powerpoint/2010/main" val="4389760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2800" dirty="0">
                <a:solidFill>
                  <a:srgbClr val="D2533C"/>
                </a:solidFill>
              </a:rPr>
              <a:t>What is the Text File Encoding of Data Values?</a:t>
            </a:r>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101</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14499035"/>
              </p:ext>
            </p:extLst>
          </p:nvPr>
        </p:nvGraphicFramePr>
        <p:xfrm>
          <a:off x="457200" y="2006600"/>
          <a:ext cx="8229600" cy="3479800"/>
        </p:xfrm>
        <a:graphic>
          <a:graphicData uri="http://schemas.openxmlformats.org/drawingml/2006/table">
            <a:tbl>
              <a:tblPr firstRow="1" bandRow="1">
                <a:tableStyleId>{5C22544A-7EE6-4342-B048-85BDC9FD1C3A}</a:tableStyleId>
              </a:tblPr>
              <a:tblGrid>
                <a:gridCol w="1295400">
                  <a:extLst>
                    <a:ext uri="{9D8B030D-6E8A-4147-A177-3AD203B41FA5}">
                      <a16:colId xmlns:a16="http://schemas.microsoft.com/office/drawing/2014/main" val="20000"/>
                    </a:ext>
                  </a:extLst>
                </a:gridCol>
                <a:gridCol w="6934200">
                  <a:extLst>
                    <a:ext uri="{9D8B030D-6E8A-4147-A177-3AD203B41FA5}">
                      <a16:colId xmlns:a16="http://schemas.microsoft.com/office/drawing/2014/main" val="20001"/>
                    </a:ext>
                  </a:extLst>
                </a:gridCol>
              </a:tblGrid>
              <a:tr h="370840">
                <a:tc>
                  <a:txBody>
                    <a:bodyPr/>
                    <a:lstStyle/>
                    <a:p>
                      <a:r>
                        <a:rPr lang="en-US" dirty="0"/>
                        <a:t>Delimiter</a:t>
                      </a:r>
                    </a:p>
                  </a:txBody>
                  <a:tcPr/>
                </a:tc>
                <a:tc>
                  <a:txBody>
                    <a:bodyPr/>
                    <a:lstStyle/>
                    <a:p>
                      <a:r>
                        <a:rPr lang="en-US" dirty="0"/>
                        <a:t>Description</a:t>
                      </a:r>
                    </a:p>
                  </a:txBody>
                  <a:tcPr/>
                </a:tc>
                <a:extLst>
                  <a:ext uri="{0D108BD9-81ED-4DB2-BD59-A6C34878D82A}">
                    <a16:rowId xmlns:a16="http://schemas.microsoft.com/office/drawing/2014/main" val="10000"/>
                  </a:ext>
                </a:extLst>
              </a:tr>
              <a:tr h="370840">
                <a:tc>
                  <a:txBody>
                    <a:bodyPr/>
                    <a:lstStyle/>
                    <a:p>
                      <a:r>
                        <a:rPr lang="en-US" dirty="0"/>
                        <a:t>\n</a:t>
                      </a:r>
                    </a:p>
                  </a:txBody>
                  <a:tcPr/>
                </a:tc>
                <a:tc>
                  <a:txBody>
                    <a:bodyPr/>
                    <a:lstStyle/>
                    <a:p>
                      <a:r>
                        <a:rPr lang="en-US" sz="1800" b="0" i="0" u="none" strike="noStrike" kern="1200" baseline="0" dirty="0">
                          <a:solidFill>
                            <a:schemeClr val="dk1"/>
                          </a:solidFill>
                          <a:latin typeface="+mn-lt"/>
                          <a:ea typeface="+mn-ea"/>
                          <a:cs typeface="+mn-cs"/>
                        </a:rPr>
                        <a:t>For text files, each line is a record, so the line feed character separates records</a:t>
                      </a:r>
                      <a:endParaRPr lang="en-US" dirty="0"/>
                    </a:p>
                  </a:txBody>
                  <a:tcPr/>
                </a:tc>
                <a:extLst>
                  <a:ext uri="{0D108BD9-81ED-4DB2-BD59-A6C34878D82A}">
                    <a16:rowId xmlns:a16="http://schemas.microsoft.com/office/drawing/2014/main" val="10001"/>
                  </a:ext>
                </a:extLst>
              </a:tr>
              <a:tr h="370840">
                <a:tc>
                  <a:txBody>
                    <a:bodyPr/>
                    <a:lstStyle/>
                    <a:p>
                      <a:r>
                        <a:rPr lang="en-US" dirty="0"/>
                        <a:t>^A (control-A)</a:t>
                      </a:r>
                    </a:p>
                  </a:txBody>
                  <a:tcPr/>
                </a:tc>
                <a:tc>
                  <a:txBody>
                    <a:bodyPr/>
                    <a:lstStyle/>
                    <a:p>
                      <a:r>
                        <a:rPr lang="en-US" sz="1800" b="0" i="0" u="none" strike="noStrike" kern="1200" baseline="0" dirty="0">
                          <a:solidFill>
                            <a:schemeClr val="dk1"/>
                          </a:solidFill>
                          <a:latin typeface="+mn-lt"/>
                          <a:ea typeface="+mn-ea"/>
                          <a:cs typeface="+mn-cs"/>
                        </a:rPr>
                        <a:t>Separates all fields (columns). Written using the octal code \001 when explicitly specified in CREATE TABLE statements</a:t>
                      </a:r>
                      <a:endParaRPr lang="en-US" dirty="0"/>
                    </a:p>
                  </a:txBody>
                  <a:tcPr/>
                </a:tc>
                <a:extLst>
                  <a:ext uri="{0D108BD9-81ED-4DB2-BD59-A6C34878D82A}">
                    <a16:rowId xmlns:a16="http://schemas.microsoft.com/office/drawing/2014/main" val="10002"/>
                  </a:ext>
                </a:extLst>
              </a:tr>
              <a:tr h="370840">
                <a:tc>
                  <a:txBody>
                    <a:bodyPr/>
                    <a:lstStyle/>
                    <a:p>
                      <a:r>
                        <a:rPr lang="en-US" dirty="0"/>
                        <a:t>^B</a:t>
                      </a:r>
                    </a:p>
                  </a:txBody>
                  <a:tcPr/>
                </a:tc>
                <a:tc>
                  <a:txBody>
                    <a:bodyPr/>
                    <a:lstStyle/>
                    <a:p>
                      <a:r>
                        <a:rPr lang="en-US" sz="1800" b="0" i="0" u="none" strike="noStrike" kern="1200" baseline="0" dirty="0">
                          <a:solidFill>
                            <a:schemeClr val="dk1"/>
                          </a:solidFill>
                          <a:latin typeface="+mn-lt"/>
                          <a:ea typeface="+mn-ea"/>
                          <a:cs typeface="+mn-cs"/>
                        </a:rPr>
                        <a:t>Separate the elements in an ARRAY or STRUCT, or the key-value pairs in a MAP. Written using the octal code \002 when explicitly specified in CREATE TABLE statements</a:t>
                      </a:r>
                      <a:endParaRPr lang="en-US" dirty="0"/>
                    </a:p>
                  </a:txBody>
                  <a:tcPr/>
                </a:tc>
                <a:extLst>
                  <a:ext uri="{0D108BD9-81ED-4DB2-BD59-A6C34878D82A}">
                    <a16:rowId xmlns:a16="http://schemas.microsoft.com/office/drawing/2014/main" val="10003"/>
                  </a:ext>
                </a:extLst>
              </a:tr>
              <a:tr h="370840">
                <a:tc>
                  <a:txBody>
                    <a:bodyPr/>
                    <a:lstStyle/>
                    <a:p>
                      <a:r>
                        <a:rPr lang="en-US" dirty="0"/>
                        <a:t>^C</a:t>
                      </a:r>
                    </a:p>
                  </a:txBody>
                  <a:tcPr/>
                </a:tc>
                <a:tc>
                  <a:txBody>
                    <a:bodyPr/>
                    <a:lstStyle/>
                    <a:p>
                      <a:r>
                        <a:rPr lang="en-US" sz="1800" b="0" i="0" u="none" strike="noStrike" kern="1200" baseline="0" dirty="0">
                          <a:solidFill>
                            <a:schemeClr val="dk1"/>
                          </a:solidFill>
                          <a:latin typeface="+mn-lt"/>
                          <a:ea typeface="+mn-ea"/>
                          <a:cs typeface="+mn-cs"/>
                        </a:rPr>
                        <a:t>Separate the key from the corresponding value in MAP key-value pairs. Written using the octal code \003 when explicitly specified in CREATE TABLE statements</a:t>
                      </a:r>
                      <a:endParaRPr 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32333086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D2533C"/>
                </a:solidFill>
              </a:rPr>
              <a:t>What is the Text File Encoding of Data Values?</a:t>
            </a:r>
            <a:endParaRPr lang="en-US" dirty="0"/>
          </a:p>
        </p:txBody>
      </p:sp>
      <p:sp>
        <p:nvSpPr>
          <p:cNvPr id="3" name="Content Placeholder 2"/>
          <p:cNvSpPr>
            <a:spLocks noGrp="1"/>
          </p:cNvSpPr>
          <p:nvPr>
            <p:ph idx="1"/>
          </p:nvPr>
        </p:nvSpPr>
        <p:spPr/>
        <p:txBody>
          <a:bodyPr>
            <a:normAutofit fontScale="85000" lnSpcReduction="10000"/>
          </a:bodyPr>
          <a:lstStyle/>
          <a:p>
            <a:r>
              <a:rPr lang="en-US" dirty="0"/>
              <a:t>Here is a table declaration with all the format defaults explicitly specified:</a:t>
            </a:r>
          </a:p>
          <a:p>
            <a:endParaRPr lang="en-US" dirty="0"/>
          </a:p>
          <a:p>
            <a:pPr marL="274320" lvl="1" indent="0">
              <a:buNone/>
            </a:pPr>
            <a:r>
              <a:rPr lang="en-US" dirty="0"/>
              <a:t>CREATE TABLE employees (</a:t>
            </a:r>
          </a:p>
          <a:p>
            <a:pPr marL="274320" lvl="1" indent="0">
              <a:buNone/>
            </a:pPr>
            <a:r>
              <a:rPr lang="en-US" dirty="0"/>
              <a:t>name STRING,</a:t>
            </a:r>
          </a:p>
          <a:p>
            <a:pPr marL="274320" lvl="1" indent="0">
              <a:buNone/>
            </a:pPr>
            <a:r>
              <a:rPr lang="en-US" dirty="0"/>
              <a:t>salary FLOAT,</a:t>
            </a:r>
          </a:p>
          <a:p>
            <a:pPr marL="274320" lvl="1" indent="0">
              <a:buNone/>
            </a:pPr>
            <a:r>
              <a:rPr lang="en-US" dirty="0"/>
              <a:t>subordinates ARRAY&lt;STRING&gt;,</a:t>
            </a:r>
          </a:p>
          <a:p>
            <a:pPr marL="274320" lvl="1" indent="0">
              <a:buNone/>
            </a:pPr>
            <a:r>
              <a:rPr lang="en-US" dirty="0"/>
              <a:t>deductions MAP&lt;STRING, FLOAT&gt;,</a:t>
            </a:r>
          </a:p>
          <a:p>
            <a:pPr marL="274320" lvl="1" indent="0">
              <a:buNone/>
            </a:pPr>
            <a:r>
              <a:rPr lang="en-US" dirty="0"/>
              <a:t>address STRUCT&lt;</a:t>
            </a:r>
            <a:r>
              <a:rPr lang="en-US" dirty="0" err="1"/>
              <a:t>street:STRING</a:t>
            </a:r>
            <a:r>
              <a:rPr lang="en-US" dirty="0"/>
              <a:t>, </a:t>
            </a:r>
            <a:r>
              <a:rPr lang="en-US" dirty="0" err="1"/>
              <a:t>city:STRING</a:t>
            </a:r>
            <a:r>
              <a:rPr lang="en-US" dirty="0"/>
              <a:t>, </a:t>
            </a:r>
            <a:r>
              <a:rPr lang="en-US" dirty="0" err="1"/>
              <a:t>state:STRING</a:t>
            </a:r>
            <a:r>
              <a:rPr lang="en-US" dirty="0"/>
              <a:t>, </a:t>
            </a:r>
            <a:r>
              <a:rPr lang="en-US" dirty="0" err="1"/>
              <a:t>zip:INT</a:t>
            </a:r>
            <a:r>
              <a:rPr lang="en-US" dirty="0"/>
              <a:t>&gt;</a:t>
            </a:r>
          </a:p>
          <a:p>
            <a:pPr marL="274320" lvl="1" indent="0">
              <a:buNone/>
            </a:pPr>
            <a:r>
              <a:rPr lang="en-US" dirty="0"/>
              <a:t>)</a:t>
            </a:r>
          </a:p>
          <a:p>
            <a:pPr marL="274320" lvl="1" indent="0">
              <a:buNone/>
            </a:pPr>
            <a:r>
              <a:rPr lang="en-US" dirty="0"/>
              <a:t>ROW FORMAT DELIMITED</a:t>
            </a:r>
          </a:p>
          <a:p>
            <a:pPr marL="274320" lvl="1" indent="0">
              <a:buNone/>
            </a:pPr>
            <a:r>
              <a:rPr lang="en-US" dirty="0"/>
              <a:t>FIELDS TERMINATED BY '\001'</a:t>
            </a:r>
          </a:p>
          <a:p>
            <a:pPr marL="274320" lvl="1" indent="0">
              <a:buNone/>
            </a:pPr>
            <a:r>
              <a:rPr lang="en-US" dirty="0"/>
              <a:t>COLLECTION ITEMS TERMINATED BY '\002'</a:t>
            </a:r>
          </a:p>
          <a:p>
            <a:pPr marL="274320" lvl="1" indent="0">
              <a:buNone/>
            </a:pPr>
            <a:r>
              <a:rPr lang="en-US" dirty="0"/>
              <a:t>MAP KEYS TERMINATED BY '\003'</a:t>
            </a:r>
          </a:p>
          <a:p>
            <a:pPr marL="274320" lvl="1" indent="0">
              <a:buNone/>
            </a:pPr>
            <a:r>
              <a:rPr lang="en-US" dirty="0"/>
              <a:t>LINES TERMINATED BY '\n'</a:t>
            </a:r>
          </a:p>
          <a:p>
            <a:pPr marL="274320" lvl="1" indent="0">
              <a:buNone/>
            </a:pPr>
            <a:r>
              <a:rPr lang="en-US" dirty="0"/>
              <a:t>STORED AS TEXTFILE;</a:t>
            </a:r>
          </a:p>
          <a:p>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102</a:t>
            </a:fld>
            <a:endParaRPr lang="en-US" dirty="0"/>
          </a:p>
        </p:txBody>
      </p:sp>
    </p:spTree>
    <p:extLst>
      <p:ext uri="{BB962C8B-B14F-4D97-AF65-F5344CB8AC3E}">
        <p14:creationId xmlns:p14="http://schemas.microsoft.com/office/powerpoint/2010/main" val="378684349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D2533C"/>
                </a:solidFill>
              </a:rPr>
              <a:t>What is the Text File Encoding of Data Values?</a:t>
            </a:r>
            <a:endParaRPr lang="en-US" dirty="0"/>
          </a:p>
        </p:txBody>
      </p:sp>
      <p:sp>
        <p:nvSpPr>
          <p:cNvPr id="3" name="Content Placeholder 2"/>
          <p:cNvSpPr>
            <a:spLocks noGrp="1"/>
          </p:cNvSpPr>
          <p:nvPr>
            <p:ph idx="1"/>
          </p:nvPr>
        </p:nvSpPr>
        <p:spPr/>
        <p:txBody>
          <a:bodyPr/>
          <a:lstStyle/>
          <a:p>
            <a:r>
              <a:rPr lang="en-US" sz="2000" dirty="0"/>
              <a:t>Here is the format of one record we might find in the declared table</a:t>
            </a:r>
          </a:p>
          <a:p>
            <a:pPr marL="0" indent="0">
              <a:buNone/>
            </a:pPr>
            <a:endParaRPr lang="en-US" sz="2000" dirty="0"/>
          </a:p>
          <a:p>
            <a:pPr marL="0" indent="0">
              <a:buNone/>
            </a:pPr>
            <a:r>
              <a:rPr lang="en-US" sz="2000" dirty="0"/>
              <a:t>John Doe^A100000.0^AMary </a:t>
            </a:r>
            <a:r>
              <a:rPr lang="en-US" sz="2000" dirty="0" err="1"/>
              <a:t>Smith^BTodd</a:t>
            </a:r>
            <a:r>
              <a:rPr lang="en-US" sz="2000" dirty="0"/>
              <a:t> </a:t>
            </a:r>
            <a:r>
              <a:rPr lang="en-US" sz="2000" dirty="0" err="1"/>
              <a:t>Jones^AFederal</a:t>
            </a:r>
            <a:r>
              <a:rPr lang="en-US" sz="2000" dirty="0"/>
              <a:t> Taxes^C.2^Bstate Taxes^C.05^BInsurance^C.1^A1 Michigan Ave.^BChicago^BIL^B60600</a:t>
            </a:r>
          </a:p>
          <a:p>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103</a:t>
            </a:fld>
            <a:endParaRPr lang="en-US" dirty="0"/>
          </a:p>
        </p:txBody>
      </p:sp>
    </p:spTree>
    <p:extLst>
      <p:ext uri="{BB962C8B-B14F-4D97-AF65-F5344CB8AC3E}">
        <p14:creationId xmlns:p14="http://schemas.microsoft.com/office/powerpoint/2010/main" val="73408157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D2533C"/>
                </a:solidFill>
              </a:rPr>
              <a:t>What is the Text File Encoding of Data Values?</a:t>
            </a:r>
            <a:endParaRPr lang="en-US" dirty="0"/>
          </a:p>
        </p:txBody>
      </p:sp>
      <p:sp>
        <p:nvSpPr>
          <p:cNvPr id="3" name="Content Placeholder 2"/>
          <p:cNvSpPr>
            <a:spLocks noGrp="1"/>
          </p:cNvSpPr>
          <p:nvPr>
            <p:ph idx="1"/>
          </p:nvPr>
        </p:nvSpPr>
        <p:spPr/>
        <p:txBody>
          <a:bodyPr>
            <a:normAutofit fontScale="92500" lnSpcReduction="20000"/>
          </a:bodyPr>
          <a:lstStyle/>
          <a:p>
            <a:r>
              <a:rPr lang="en-US" dirty="0"/>
              <a:t>Here is a table definition where the data will contain the more common comma-delimited fields</a:t>
            </a:r>
          </a:p>
          <a:p>
            <a:r>
              <a:rPr lang="en-US" dirty="0"/>
              <a:t>Note that we do not indicate the data is stored in TEXTFILE format as this is the default</a:t>
            </a:r>
          </a:p>
          <a:p>
            <a:endParaRPr lang="en-US" dirty="0"/>
          </a:p>
          <a:p>
            <a:pPr marL="0" indent="0">
              <a:buNone/>
            </a:pPr>
            <a:r>
              <a:rPr lang="en-US" b="1" dirty="0"/>
              <a:t>CREATE TABLE </a:t>
            </a:r>
            <a:r>
              <a:rPr lang="en-US" dirty="0" err="1"/>
              <a:t>some_data</a:t>
            </a:r>
            <a:r>
              <a:rPr lang="en-US" dirty="0"/>
              <a:t> (</a:t>
            </a:r>
          </a:p>
          <a:p>
            <a:pPr marL="0" indent="0">
              <a:buNone/>
            </a:pPr>
            <a:r>
              <a:rPr lang="en-US" b="1" dirty="0"/>
              <a:t>first </a:t>
            </a:r>
            <a:r>
              <a:rPr lang="en-US" dirty="0"/>
              <a:t>FLOAT,</a:t>
            </a:r>
          </a:p>
          <a:p>
            <a:pPr marL="0" indent="0">
              <a:buNone/>
            </a:pPr>
            <a:r>
              <a:rPr lang="en-US" b="1" dirty="0"/>
              <a:t>second </a:t>
            </a:r>
            <a:r>
              <a:rPr lang="en-US" dirty="0"/>
              <a:t>FLOAT,</a:t>
            </a:r>
          </a:p>
          <a:p>
            <a:pPr marL="0" indent="0">
              <a:buNone/>
            </a:pPr>
            <a:r>
              <a:rPr lang="en-US" dirty="0"/>
              <a:t>third FLOAT</a:t>
            </a:r>
          </a:p>
          <a:p>
            <a:pPr marL="0" indent="0">
              <a:buNone/>
            </a:pPr>
            <a:r>
              <a:rPr lang="en-US" dirty="0"/>
              <a:t>)</a:t>
            </a:r>
          </a:p>
          <a:p>
            <a:pPr marL="0" indent="0">
              <a:buNone/>
            </a:pPr>
            <a:r>
              <a:rPr lang="en-US" b="1" dirty="0"/>
              <a:t>ROW </a:t>
            </a:r>
            <a:r>
              <a:rPr lang="en-US" dirty="0"/>
              <a:t>FORMAT DELIMITED</a:t>
            </a:r>
          </a:p>
          <a:p>
            <a:pPr marL="0" indent="0">
              <a:buNone/>
            </a:pPr>
            <a:r>
              <a:rPr lang="en-US" dirty="0"/>
              <a:t>FIELDS TERMINATED </a:t>
            </a:r>
            <a:r>
              <a:rPr lang="en-US" b="1" dirty="0"/>
              <a:t>BY </a:t>
            </a:r>
            <a:r>
              <a:rPr lang="en-US" dirty="0"/>
              <a:t>',';</a:t>
            </a:r>
          </a:p>
          <a:p>
            <a:pPr marL="0" indent="0">
              <a:buNone/>
            </a:pPr>
            <a:endParaRPr lang="en-US" dirty="0"/>
          </a:p>
          <a:p>
            <a:r>
              <a:rPr lang="en-US" dirty="0"/>
              <a:t>Use '\t' for tab-delimited fields.</a:t>
            </a:r>
          </a:p>
          <a:p>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104</a:t>
            </a:fld>
            <a:endParaRPr lang="en-US" dirty="0"/>
          </a:p>
        </p:txBody>
      </p:sp>
    </p:spTree>
    <p:extLst>
      <p:ext uri="{BB962C8B-B14F-4D97-AF65-F5344CB8AC3E}">
        <p14:creationId xmlns:p14="http://schemas.microsoft.com/office/powerpoint/2010/main" val="181041585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D2533C"/>
                </a:solidFill>
              </a:rPr>
              <a:t>What  are Hive Data Partitions?</a:t>
            </a:r>
            <a:endParaRPr lang="en-US" dirty="0"/>
          </a:p>
        </p:txBody>
      </p:sp>
      <p:sp>
        <p:nvSpPr>
          <p:cNvPr id="3" name="Content Placeholder 2"/>
          <p:cNvSpPr>
            <a:spLocks noGrp="1"/>
          </p:cNvSpPr>
          <p:nvPr>
            <p:ph idx="1"/>
          </p:nvPr>
        </p:nvSpPr>
        <p:spPr>
          <a:xfrm>
            <a:off x="457200" y="1600200"/>
            <a:ext cx="8229600" cy="4953000"/>
          </a:xfrm>
        </p:spPr>
        <p:txBody>
          <a:bodyPr/>
          <a:lstStyle/>
          <a:p>
            <a:r>
              <a:rPr lang="en-US" dirty="0"/>
              <a:t>Lets assume we have a file of the following format</a:t>
            </a:r>
          </a:p>
          <a:p>
            <a:endParaRPr lang="en-US" dirty="0"/>
          </a:p>
          <a:p>
            <a:endParaRPr lang="en-US" dirty="0"/>
          </a:p>
          <a:p>
            <a:endParaRPr lang="en-US" dirty="0"/>
          </a:p>
          <a:p>
            <a:endParaRPr lang="en-US" dirty="0"/>
          </a:p>
          <a:p>
            <a:endParaRPr lang="en-US" dirty="0"/>
          </a:p>
          <a:p>
            <a:endParaRPr lang="en-US" dirty="0"/>
          </a:p>
          <a:p>
            <a:r>
              <a:rPr lang="en-US" dirty="0"/>
              <a:t>Based on experience we know that the majority of our queries of this data will have the following form</a:t>
            </a:r>
          </a:p>
          <a:p>
            <a:pPr lvl="1"/>
            <a:r>
              <a:rPr lang="en-US" dirty="0"/>
              <a:t>SELECT ID, Name, </a:t>
            </a:r>
            <a:r>
              <a:rPr lang="en-US" dirty="0" err="1"/>
              <a:t>Dept</a:t>
            </a:r>
            <a:r>
              <a:rPr lang="en-US" dirty="0"/>
              <a:t> FROM table WHERE Year = ‘</a:t>
            </a:r>
            <a:r>
              <a:rPr lang="en-US" dirty="0" err="1"/>
              <a:t>someYear</a:t>
            </a:r>
            <a:r>
              <a:rPr lang="en-US" dirty="0"/>
              <a:t>’</a:t>
            </a:r>
          </a:p>
          <a:p>
            <a:endParaRPr lang="en-US" dirty="0"/>
          </a:p>
          <a:p>
            <a:endParaRPr lang="en-US" dirty="0"/>
          </a:p>
          <a:p>
            <a:endParaRPr lang="en-US" dirty="0"/>
          </a:p>
          <a:p>
            <a:endParaRPr lang="en-US" dirty="0"/>
          </a:p>
          <a:p>
            <a:endParaRPr lang="en-US" dirty="0"/>
          </a:p>
          <a:p>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105</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532461030"/>
              </p:ext>
            </p:extLst>
          </p:nvPr>
        </p:nvGraphicFramePr>
        <p:xfrm>
          <a:off x="1371600" y="2286000"/>
          <a:ext cx="6096000" cy="222504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0840">
                <a:tc>
                  <a:txBody>
                    <a:bodyPr/>
                    <a:lstStyle/>
                    <a:p>
                      <a:r>
                        <a:rPr lang="en-US" dirty="0"/>
                        <a:t>ID</a:t>
                      </a:r>
                    </a:p>
                  </a:txBody>
                  <a:tcPr/>
                </a:tc>
                <a:tc>
                  <a:txBody>
                    <a:bodyPr/>
                    <a:lstStyle/>
                    <a:p>
                      <a:r>
                        <a:rPr lang="en-US" dirty="0"/>
                        <a:t>Name</a:t>
                      </a:r>
                    </a:p>
                  </a:txBody>
                  <a:tcPr/>
                </a:tc>
                <a:tc>
                  <a:txBody>
                    <a:bodyPr/>
                    <a:lstStyle/>
                    <a:p>
                      <a:r>
                        <a:rPr lang="en-US" dirty="0" err="1"/>
                        <a:t>Dept</a:t>
                      </a:r>
                      <a:endParaRPr lang="en-US" dirty="0"/>
                    </a:p>
                  </a:txBody>
                  <a:tcPr/>
                </a:tc>
                <a:tc>
                  <a:txBody>
                    <a:bodyPr/>
                    <a:lstStyle/>
                    <a:p>
                      <a:r>
                        <a:rPr lang="en-US" dirty="0"/>
                        <a:t>Year</a:t>
                      </a:r>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r>
                        <a:rPr lang="en-US" dirty="0"/>
                        <a:t>Joe</a:t>
                      </a:r>
                    </a:p>
                  </a:txBody>
                  <a:tcPr/>
                </a:tc>
                <a:tc>
                  <a:txBody>
                    <a:bodyPr/>
                    <a:lstStyle/>
                    <a:p>
                      <a:r>
                        <a:rPr lang="en-US" dirty="0"/>
                        <a:t>IT</a:t>
                      </a:r>
                    </a:p>
                  </a:txBody>
                  <a:tcPr/>
                </a:tc>
                <a:tc>
                  <a:txBody>
                    <a:bodyPr/>
                    <a:lstStyle/>
                    <a:p>
                      <a:r>
                        <a:rPr lang="en-US" dirty="0"/>
                        <a:t>2012</a:t>
                      </a:r>
                    </a:p>
                  </a:txBody>
                  <a:tcPr/>
                </a:tc>
                <a:extLst>
                  <a:ext uri="{0D108BD9-81ED-4DB2-BD59-A6C34878D82A}">
                    <a16:rowId xmlns:a16="http://schemas.microsoft.com/office/drawing/2014/main" val="10001"/>
                  </a:ext>
                </a:extLst>
              </a:tr>
              <a:tr h="370840">
                <a:tc>
                  <a:txBody>
                    <a:bodyPr/>
                    <a:lstStyle/>
                    <a:p>
                      <a:r>
                        <a:rPr lang="en-US" dirty="0"/>
                        <a:t>2</a:t>
                      </a:r>
                    </a:p>
                  </a:txBody>
                  <a:tcPr/>
                </a:tc>
                <a:tc>
                  <a:txBody>
                    <a:bodyPr/>
                    <a:lstStyle/>
                    <a:p>
                      <a:r>
                        <a:rPr lang="en-US" dirty="0"/>
                        <a:t>Jane</a:t>
                      </a:r>
                    </a:p>
                  </a:txBody>
                  <a:tcPr/>
                </a:tc>
                <a:tc>
                  <a:txBody>
                    <a:bodyPr/>
                    <a:lstStyle/>
                    <a:p>
                      <a:r>
                        <a:rPr lang="en-US" dirty="0"/>
                        <a:t>ECON</a:t>
                      </a:r>
                    </a:p>
                  </a:txBody>
                  <a:tcPr/>
                </a:tc>
                <a:tc>
                  <a:txBody>
                    <a:bodyPr/>
                    <a:lstStyle/>
                    <a:p>
                      <a:r>
                        <a:rPr lang="en-US" dirty="0"/>
                        <a:t>2012</a:t>
                      </a:r>
                    </a:p>
                  </a:txBody>
                  <a:tcPr/>
                </a:tc>
                <a:extLst>
                  <a:ext uri="{0D108BD9-81ED-4DB2-BD59-A6C34878D82A}">
                    <a16:rowId xmlns:a16="http://schemas.microsoft.com/office/drawing/2014/main" val="10002"/>
                  </a:ext>
                </a:extLst>
              </a:tr>
              <a:tr h="370840">
                <a:tc>
                  <a:txBody>
                    <a:bodyPr/>
                    <a:lstStyle/>
                    <a:p>
                      <a:r>
                        <a:rPr lang="en-US" dirty="0"/>
                        <a:t>3</a:t>
                      </a:r>
                    </a:p>
                  </a:txBody>
                  <a:tcPr/>
                </a:tc>
                <a:tc>
                  <a:txBody>
                    <a:bodyPr/>
                    <a:lstStyle/>
                    <a:p>
                      <a:r>
                        <a:rPr lang="en-US" dirty="0"/>
                        <a:t>Jill</a:t>
                      </a:r>
                    </a:p>
                  </a:txBody>
                  <a:tcPr/>
                </a:tc>
                <a:tc>
                  <a:txBody>
                    <a:bodyPr/>
                    <a:lstStyle/>
                    <a:p>
                      <a:r>
                        <a:rPr lang="en-US" dirty="0"/>
                        <a:t>FIN</a:t>
                      </a:r>
                    </a:p>
                  </a:txBody>
                  <a:tcPr/>
                </a:tc>
                <a:tc>
                  <a:txBody>
                    <a:bodyPr/>
                    <a:lstStyle/>
                    <a:p>
                      <a:r>
                        <a:rPr lang="en-US" dirty="0"/>
                        <a:t>2011</a:t>
                      </a:r>
                    </a:p>
                  </a:txBody>
                  <a:tcPr/>
                </a:tc>
                <a:extLst>
                  <a:ext uri="{0D108BD9-81ED-4DB2-BD59-A6C34878D82A}">
                    <a16:rowId xmlns:a16="http://schemas.microsoft.com/office/drawing/2014/main" val="10003"/>
                  </a:ext>
                </a:extLst>
              </a:tr>
              <a:tr h="370840">
                <a:tc>
                  <a:txBody>
                    <a:bodyPr/>
                    <a:lstStyle/>
                    <a:p>
                      <a:r>
                        <a:rPr lang="en-US" dirty="0"/>
                        <a:t>4</a:t>
                      </a:r>
                    </a:p>
                  </a:txBody>
                  <a:tcPr/>
                </a:tc>
                <a:tc>
                  <a:txBody>
                    <a:bodyPr/>
                    <a:lstStyle/>
                    <a:p>
                      <a:r>
                        <a:rPr lang="en-US" dirty="0"/>
                        <a:t>Jack</a:t>
                      </a:r>
                    </a:p>
                  </a:txBody>
                  <a:tcPr/>
                </a:tc>
                <a:tc>
                  <a:txBody>
                    <a:bodyPr/>
                    <a:lstStyle/>
                    <a:p>
                      <a:r>
                        <a:rPr lang="en-US" dirty="0"/>
                        <a:t>HR</a:t>
                      </a:r>
                    </a:p>
                  </a:txBody>
                  <a:tcPr/>
                </a:tc>
                <a:tc>
                  <a:txBody>
                    <a:bodyPr/>
                    <a:lstStyle/>
                    <a:p>
                      <a:r>
                        <a:rPr lang="en-US" dirty="0"/>
                        <a:t>2011</a:t>
                      </a:r>
                    </a:p>
                  </a:txBody>
                  <a:tcPr/>
                </a:tc>
                <a:extLst>
                  <a:ext uri="{0D108BD9-81ED-4DB2-BD59-A6C34878D82A}">
                    <a16:rowId xmlns:a16="http://schemas.microsoft.com/office/drawing/2014/main" val="10004"/>
                  </a:ext>
                </a:extLst>
              </a:tr>
              <a:tr h="370840">
                <a:tc>
                  <a:txBody>
                    <a:bodyPr/>
                    <a:lstStyle/>
                    <a:p>
                      <a:r>
                        <a:rPr lang="en-US" dirty="0"/>
                        <a:t>5</a:t>
                      </a:r>
                    </a:p>
                  </a:txBody>
                  <a:tcPr/>
                </a:tc>
                <a:tc>
                  <a:txBody>
                    <a:bodyPr/>
                    <a:lstStyle/>
                    <a:p>
                      <a:r>
                        <a:rPr lang="en-US" dirty="0"/>
                        <a:t>Sam</a:t>
                      </a:r>
                    </a:p>
                  </a:txBody>
                  <a:tcPr/>
                </a:tc>
                <a:tc>
                  <a:txBody>
                    <a:bodyPr/>
                    <a:lstStyle/>
                    <a:p>
                      <a:r>
                        <a:rPr lang="en-US" dirty="0"/>
                        <a:t>IT</a:t>
                      </a:r>
                    </a:p>
                  </a:txBody>
                  <a:tcPr/>
                </a:tc>
                <a:tc>
                  <a:txBody>
                    <a:bodyPr/>
                    <a:lstStyle/>
                    <a:p>
                      <a:r>
                        <a:rPr lang="en-US" dirty="0"/>
                        <a:t>2010</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84378639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D2533C"/>
                </a:solidFill>
              </a:rPr>
              <a:t>What  are Hive Data Partitions?</a:t>
            </a:r>
            <a:endParaRPr lang="en-US" dirty="0"/>
          </a:p>
        </p:txBody>
      </p:sp>
      <p:sp>
        <p:nvSpPr>
          <p:cNvPr id="3" name="Content Placeholder 2"/>
          <p:cNvSpPr>
            <a:spLocks noGrp="1"/>
          </p:cNvSpPr>
          <p:nvPr>
            <p:ph idx="1"/>
          </p:nvPr>
        </p:nvSpPr>
        <p:spPr/>
        <p:txBody>
          <a:bodyPr>
            <a:normAutofit lnSpcReduction="10000"/>
          </a:bodyPr>
          <a:lstStyle/>
          <a:p>
            <a:r>
              <a:rPr lang="en-US" dirty="0"/>
              <a:t>Now consider if the table were Terabytes long; we would still need to scan records for years of no interest</a:t>
            </a:r>
          </a:p>
          <a:p>
            <a:r>
              <a:rPr lang="en-US" dirty="0"/>
              <a:t>But what if could organize our table into tables based on the value of the Year column; call these table partitions</a:t>
            </a:r>
          </a:p>
          <a:p>
            <a:endParaRPr lang="en-US" dirty="0"/>
          </a:p>
          <a:p>
            <a:endParaRPr lang="en-US" dirty="0"/>
          </a:p>
          <a:p>
            <a:endParaRPr lang="en-US" dirty="0"/>
          </a:p>
          <a:p>
            <a:endParaRPr lang="en-US" dirty="0"/>
          </a:p>
          <a:p>
            <a:endParaRPr lang="en-US" dirty="0"/>
          </a:p>
          <a:p>
            <a:endParaRPr lang="en-US" dirty="0"/>
          </a:p>
          <a:p>
            <a:r>
              <a:rPr lang="en-US" dirty="0"/>
              <a:t>Then each data based query would need to scan many few records and therefore execute more quickly</a:t>
            </a:r>
          </a:p>
          <a:p>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106</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843898533"/>
              </p:ext>
            </p:extLst>
          </p:nvPr>
        </p:nvGraphicFramePr>
        <p:xfrm>
          <a:off x="762000" y="3185160"/>
          <a:ext cx="3352800" cy="109728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tblGrid>
              <a:tr h="256540">
                <a:tc>
                  <a:txBody>
                    <a:bodyPr/>
                    <a:lstStyle/>
                    <a:p>
                      <a:r>
                        <a:rPr lang="en-US" dirty="0"/>
                        <a:t>ID</a:t>
                      </a:r>
                    </a:p>
                  </a:txBody>
                  <a:tcPr/>
                </a:tc>
                <a:tc>
                  <a:txBody>
                    <a:bodyPr/>
                    <a:lstStyle/>
                    <a:p>
                      <a:r>
                        <a:rPr lang="en-US" dirty="0"/>
                        <a:t>Name</a:t>
                      </a:r>
                    </a:p>
                  </a:txBody>
                  <a:tcPr/>
                </a:tc>
                <a:tc>
                  <a:txBody>
                    <a:bodyPr/>
                    <a:lstStyle/>
                    <a:p>
                      <a:r>
                        <a:rPr lang="en-US" dirty="0" err="1"/>
                        <a:t>Dept</a:t>
                      </a:r>
                      <a:endParaRPr lang="en-US" dirty="0"/>
                    </a:p>
                  </a:txBody>
                  <a:tcPr/>
                </a:tc>
                <a:tc>
                  <a:txBody>
                    <a:bodyPr/>
                    <a:lstStyle/>
                    <a:p>
                      <a:r>
                        <a:rPr lang="en-US" dirty="0"/>
                        <a:t>Year</a:t>
                      </a:r>
                    </a:p>
                  </a:txBody>
                  <a:tcPr/>
                </a:tc>
                <a:extLst>
                  <a:ext uri="{0D108BD9-81ED-4DB2-BD59-A6C34878D82A}">
                    <a16:rowId xmlns:a16="http://schemas.microsoft.com/office/drawing/2014/main" val="10000"/>
                  </a:ext>
                </a:extLst>
              </a:tr>
              <a:tr h="256540">
                <a:tc>
                  <a:txBody>
                    <a:bodyPr/>
                    <a:lstStyle/>
                    <a:p>
                      <a:r>
                        <a:rPr lang="en-US" dirty="0"/>
                        <a:t>1</a:t>
                      </a:r>
                    </a:p>
                  </a:txBody>
                  <a:tcPr/>
                </a:tc>
                <a:tc>
                  <a:txBody>
                    <a:bodyPr/>
                    <a:lstStyle/>
                    <a:p>
                      <a:r>
                        <a:rPr lang="en-US" dirty="0"/>
                        <a:t>Joe</a:t>
                      </a:r>
                    </a:p>
                  </a:txBody>
                  <a:tcPr/>
                </a:tc>
                <a:tc>
                  <a:txBody>
                    <a:bodyPr/>
                    <a:lstStyle/>
                    <a:p>
                      <a:r>
                        <a:rPr lang="en-US" dirty="0"/>
                        <a:t>IT</a:t>
                      </a:r>
                    </a:p>
                  </a:txBody>
                  <a:tcPr/>
                </a:tc>
                <a:tc>
                  <a:txBody>
                    <a:bodyPr/>
                    <a:lstStyle/>
                    <a:p>
                      <a:r>
                        <a:rPr lang="en-US" dirty="0"/>
                        <a:t>2012</a:t>
                      </a:r>
                    </a:p>
                  </a:txBody>
                  <a:tcPr/>
                </a:tc>
                <a:extLst>
                  <a:ext uri="{0D108BD9-81ED-4DB2-BD59-A6C34878D82A}">
                    <a16:rowId xmlns:a16="http://schemas.microsoft.com/office/drawing/2014/main" val="10001"/>
                  </a:ext>
                </a:extLst>
              </a:tr>
              <a:tr h="256540">
                <a:tc>
                  <a:txBody>
                    <a:bodyPr/>
                    <a:lstStyle/>
                    <a:p>
                      <a:r>
                        <a:rPr lang="en-US" dirty="0"/>
                        <a:t>2</a:t>
                      </a:r>
                    </a:p>
                  </a:txBody>
                  <a:tcPr/>
                </a:tc>
                <a:tc>
                  <a:txBody>
                    <a:bodyPr/>
                    <a:lstStyle/>
                    <a:p>
                      <a:r>
                        <a:rPr lang="en-US" dirty="0"/>
                        <a:t>Jane</a:t>
                      </a:r>
                    </a:p>
                  </a:txBody>
                  <a:tcPr/>
                </a:tc>
                <a:tc>
                  <a:txBody>
                    <a:bodyPr/>
                    <a:lstStyle/>
                    <a:p>
                      <a:r>
                        <a:rPr lang="en-US" dirty="0"/>
                        <a:t>ECON</a:t>
                      </a:r>
                    </a:p>
                  </a:txBody>
                  <a:tcPr/>
                </a:tc>
                <a:tc>
                  <a:txBody>
                    <a:bodyPr/>
                    <a:lstStyle/>
                    <a:p>
                      <a:r>
                        <a:rPr lang="en-US" dirty="0"/>
                        <a:t>2012</a:t>
                      </a:r>
                    </a:p>
                  </a:txBody>
                  <a:tcPr/>
                </a:tc>
                <a:extLst>
                  <a:ext uri="{0D108BD9-81ED-4DB2-BD59-A6C34878D82A}">
                    <a16:rowId xmlns:a16="http://schemas.microsoft.com/office/drawing/2014/main" val="10002"/>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757071975"/>
              </p:ext>
            </p:extLst>
          </p:nvPr>
        </p:nvGraphicFramePr>
        <p:xfrm>
          <a:off x="5105400" y="3154680"/>
          <a:ext cx="3352800" cy="109728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tblGrid>
              <a:tr h="256540">
                <a:tc>
                  <a:txBody>
                    <a:bodyPr/>
                    <a:lstStyle/>
                    <a:p>
                      <a:r>
                        <a:rPr lang="en-US" dirty="0"/>
                        <a:t>ID</a:t>
                      </a:r>
                    </a:p>
                  </a:txBody>
                  <a:tcPr/>
                </a:tc>
                <a:tc>
                  <a:txBody>
                    <a:bodyPr/>
                    <a:lstStyle/>
                    <a:p>
                      <a:r>
                        <a:rPr lang="en-US" dirty="0"/>
                        <a:t>Name</a:t>
                      </a:r>
                    </a:p>
                  </a:txBody>
                  <a:tcPr/>
                </a:tc>
                <a:tc>
                  <a:txBody>
                    <a:bodyPr/>
                    <a:lstStyle/>
                    <a:p>
                      <a:r>
                        <a:rPr lang="en-US" dirty="0" err="1"/>
                        <a:t>Dept</a:t>
                      </a:r>
                      <a:endParaRPr lang="en-US" dirty="0"/>
                    </a:p>
                  </a:txBody>
                  <a:tcPr/>
                </a:tc>
                <a:tc>
                  <a:txBody>
                    <a:bodyPr/>
                    <a:lstStyle/>
                    <a:p>
                      <a:r>
                        <a:rPr lang="en-US" dirty="0"/>
                        <a:t>Year</a:t>
                      </a:r>
                    </a:p>
                  </a:txBody>
                  <a:tcPr/>
                </a:tc>
                <a:extLst>
                  <a:ext uri="{0D108BD9-81ED-4DB2-BD59-A6C34878D82A}">
                    <a16:rowId xmlns:a16="http://schemas.microsoft.com/office/drawing/2014/main" val="10000"/>
                  </a:ext>
                </a:extLst>
              </a:tr>
              <a:tr h="256540">
                <a:tc>
                  <a:txBody>
                    <a:bodyPr/>
                    <a:lstStyle/>
                    <a:p>
                      <a:r>
                        <a:rPr lang="en-US" dirty="0"/>
                        <a:t>3</a:t>
                      </a:r>
                    </a:p>
                  </a:txBody>
                  <a:tcPr/>
                </a:tc>
                <a:tc>
                  <a:txBody>
                    <a:bodyPr/>
                    <a:lstStyle/>
                    <a:p>
                      <a:r>
                        <a:rPr lang="en-US" dirty="0"/>
                        <a:t>Jill</a:t>
                      </a:r>
                    </a:p>
                  </a:txBody>
                  <a:tcPr/>
                </a:tc>
                <a:tc>
                  <a:txBody>
                    <a:bodyPr/>
                    <a:lstStyle/>
                    <a:p>
                      <a:r>
                        <a:rPr lang="en-US" dirty="0"/>
                        <a:t>FIN</a:t>
                      </a:r>
                    </a:p>
                  </a:txBody>
                  <a:tcPr/>
                </a:tc>
                <a:tc>
                  <a:txBody>
                    <a:bodyPr/>
                    <a:lstStyle/>
                    <a:p>
                      <a:r>
                        <a:rPr lang="en-US" dirty="0"/>
                        <a:t>2011</a:t>
                      </a:r>
                    </a:p>
                  </a:txBody>
                  <a:tcPr/>
                </a:tc>
                <a:extLst>
                  <a:ext uri="{0D108BD9-81ED-4DB2-BD59-A6C34878D82A}">
                    <a16:rowId xmlns:a16="http://schemas.microsoft.com/office/drawing/2014/main" val="10001"/>
                  </a:ext>
                </a:extLst>
              </a:tr>
              <a:tr h="256540">
                <a:tc>
                  <a:txBody>
                    <a:bodyPr/>
                    <a:lstStyle/>
                    <a:p>
                      <a:r>
                        <a:rPr lang="en-US" dirty="0"/>
                        <a:t>4</a:t>
                      </a:r>
                    </a:p>
                  </a:txBody>
                  <a:tcPr/>
                </a:tc>
                <a:tc>
                  <a:txBody>
                    <a:bodyPr/>
                    <a:lstStyle/>
                    <a:p>
                      <a:r>
                        <a:rPr lang="en-US" dirty="0"/>
                        <a:t>Jack</a:t>
                      </a:r>
                    </a:p>
                  </a:txBody>
                  <a:tcPr/>
                </a:tc>
                <a:tc>
                  <a:txBody>
                    <a:bodyPr/>
                    <a:lstStyle/>
                    <a:p>
                      <a:r>
                        <a:rPr lang="en-US" dirty="0"/>
                        <a:t>HR</a:t>
                      </a:r>
                    </a:p>
                  </a:txBody>
                  <a:tcPr/>
                </a:tc>
                <a:tc>
                  <a:txBody>
                    <a:bodyPr/>
                    <a:lstStyle/>
                    <a:p>
                      <a:r>
                        <a:rPr lang="en-US" dirty="0"/>
                        <a:t>2011</a:t>
                      </a:r>
                    </a:p>
                  </a:txBody>
                  <a:tcPr/>
                </a:tc>
                <a:extLst>
                  <a:ext uri="{0D108BD9-81ED-4DB2-BD59-A6C34878D82A}">
                    <a16:rowId xmlns:a16="http://schemas.microsoft.com/office/drawing/2014/main" val="10002"/>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732854869"/>
              </p:ext>
            </p:extLst>
          </p:nvPr>
        </p:nvGraphicFramePr>
        <p:xfrm>
          <a:off x="3048000" y="4526280"/>
          <a:ext cx="3352800" cy="73152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tblGrid>
              <a:tr h="256540">
                <a:tc>
                  <a:txBody>
                    <a:bodyPr/>
                    <a:lstStyle/>
                    <a:p>
                      <a:r>
                        <a:rPr lang="en-US" dirty="0"/>
                        <a:t>ID</a:t>
                      </a:r>
                    </a:p>
                  </a:txBody>
                  <a:tcPr/>
                </a:tc>
                <a:tc>
                  <a:txBody>
                    <a:bodyPr/>
                    <a:lstStyle/>
                    <a:p>
                      <a:r>
                        <a:rPr lang="en-US" dirty="0"/>
                        <a:t>Name</a:t>
                      </a:r>
                    </a:p>
                  </a:txBody>
                  <a:tcPr/>
                </a:tc>
                <a:tc>
                  <a:txBody>
                    <a:bodyPr/>
                    <a:lstStyle/>
                    <a:p>
                      <a:r>
                        <a:rPr lang="en-US" dirty="0" err="1"/>
                        <a:t>Dept</a:t>
                      </a:r>
                      <a:endParaRPr lang="en-US" dirty="0"/>
                    </a:p>
                  </a:txBody>
                  <a:tcPr/>
                </a:tc>
                <a:tc>
                  <a:txBody>
                    <a:bodyPr/>
                    <a:lstStyle/>
                    <a:p>
                      <a:r>
                        <a:rPr lang="en-US" dirty="0"/>
                        <a:t>Year</a:t>
                      </a:r>
                    </a:p>
                  </a:txBody>
                  <a:tcPr/>
                </a:tc>
                <a:extLst>
                  <a:ext uri="{0D108BD9-81ED-4DB2-BD59-A6C34878D82A}">
                    <a16:rowId xmlns:a16="http://schemas.microsoft.com/office/drawing/2014/main" val="10000"/>
                  </a:ext>
                </a:extLst>
              </a:tr>
              <a:tr h="256540">
                <a:tc>
                  <a:txBody>
                    <a:bodyPr/>
                    <a:lstStyle/>
                    <a:p>
                      <a:r>
                        <a:rPr lang="en-US" dirty="0"/>
                        <a:t>5</a:t>
                      </a:r>
                    </a:p>
                  </a:txBody>
                  <a:tcPr/>
                </a:tc>
                <a:tc>
                  <a:txBody>
                    <a:bodyPr/>
                    <a:lstStyle/>
                    <a:p>
                      <a:r>
                        <a:rPr lang="en-US" dirty="0"/>
                        <a:t>Sam</a:t>
                      </a:r>
                    </a:p>
                  </a:txBody>
                  <a:tcPr/>
                </a:tc>
                <a:tc>
                  <a:txBody>
                    <a:bodyPr/>
                    <a:lstStyle/>
                    <a:p>
                      <a:r>
                        <a:rPr lang="en-US" dirty="0"/>
                        <a:t>IT</a:t>
                      </a:r>
                    </a:p>
                  </a:txBody>
                  <a:tcPr/>
                </a:tc>
                <a:tc>
                  <a:txBody>
                    <a:bodyPr/>
                    <a:lstStyle/>
                    <a:p>
                      <a:r>
                        <a:rPr lang="en-US" dirty="0"/>
                        <a:t>2010</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2153594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D2533C"/>
                </a:solidFill>
              </a:rPr>
              <a:t>What  are Hive Data Partitions?</a:t>
            </a:r>
            <a:endParaRPr lang="en-US" dirty="0"/>
          </a:p>
        </p:txBody>
      </p:sp>
      <p:sp>
        <p:nvSpPr>
          <p:cNvPr id="3" name="Content Placeholder 2"/>
          <p:cNvSpPr>
            <a:spLocks noGrp="1"/>
          </p:cNvSpPr>
          <p:nvPr>
            <p:ph idx="1"/>
          </p:nvPr>
        </p:nvSpPr>
        <p:spPr>
          <a:xfrm>
            <a:off x="457200" y="1295400"/>
            <a:ext cx="8229600" cy="4876800"/>
          </a:xfrm>
        </p:spPr>
        <p:txBody>
          <a:bodyPr>
            <a:normAutofit/>
          </a:bodyPr>
          <a:lstStyle/>
          <a:p>
            <a:r>
              <a:rPr lang="en-US" sz="2000" dirty="0"/>
              <a:t>Recall these partition tables could still each be very large</a:t>
            </a:r>
          </a:p>
          <a:p>
            <a:r>
              <a:rPr lang="en-US" sz="2000" dirty="0"/>
              <a:t>Is there a way to reduce the size of data we need to store for each partition?</a:t>
            </a:r>
          </a:p>
          <a:p>
            <a:r>
              <a:rPr lang="en-US" sz="2000" dirty="0"/>
              <a:t>Recall that each partition holds records for some specific year… each value in the Year column is the same</a:t>
            </a:r>
          </a:p>
          <a:p>
            <a:r>
              <a:rPr lang="en-US" sz="2000" dirty="0"/>
              <a:t>So a simple optimization is to name each partition something like: Year=2012 or Year=2011</a:t>
            </a:r>
          </a:p>
          <a:p>
            <a:r>
              <a:rPr lang="en-US" sz="2000" dirty="0"/>
              <a:t>Hive will look at the name of each partition (kept as a subdirectory name) and use that in place of the repeated year value</a:t>
            </a:r>
          </a:p>
          <a:p>
            <a:endParaRPr lang="en-US" dirty="0"/>
          </a:p>
          <a:p>
            <a:endParaRPr lang="en-US" dirty="0"/>
          </a:p>
          <a:p>
            <a:endParaRPr lang="en-US" dirty="0"/>
          </a:p>
          <a:p>
            <a:endParaRPr lang="en-US" dirty="0"/>
          </a:p>
          <a:p>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107</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734001393"/>
              </p:ext>
            </p:extLst>
          </p:nvPr>
        </p:nvGraphicFramePr>
        <p:xfrm>
          <a:off x="762000" y="4800600"/>
          <a:ext cx="3352800" cy="91440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tblGrid>
              <a:tr h="203200">
                <a:tc>
                  <a:txBody>
                    <a:bodyPr/>
                    <a:lstStyle/>
                    <a:p>
                      <a:r>
                        <a:rPr lang="en-US" sz="1400" dirty="0"/>
                        <a:t>ID</a:t>
                      </a:r>
                    </a:p>
                  </a:txBody>
                  <a:tcPr/>
                </a:tc>
                <a:tc>
                  <a:txBody>
                    <a:bodyPr/>
                    <a:lstStyle/>
                    <a:p>
                      <a:r>
                        <a:rPr lang="en-US" sz="1400" dirty="0"/>
                        <a:t>Name</a:t>
                      </a:r>
                    </a:p>
                  </a:txBody>
                  <a:tcPr/>
                </a:tc>
                <a:tc>
                  <a:txBody>
                    <a:bodyPr/>
                    <a:lstStyle/>
                    <a:p>
                      <a:r>
                        <a:rPr lang="en-US" sz="1400" dirty="0" err="1"/>
                        <a:t>Dept</a:t>
                      </a:r>
                      <a:endParaRPr lang="en-US" sz="1400" dirty="0"/>
                    </a:p>
                  </a:txBody>
                  <a:tcPr/>
                </a:tc>
                <a:tc>
                  <a:txBody>
                    <a:bodyPr/>
                    <a:lstStyle/>
                    <a:p>
                      <a:r>
                        <a:rPr lang="en-US" sz="1400" dirty="0"/>
                        <a:t>Year</a:t>
                      </a:r>
                    </a:p>
                  </a:txBody>
                  <a:tcPr/>
                </a:tc>
                <a:extLst>
                  <a:ext uri="{0D108BD9-81ED-4DB2-BD59-A6C34878D82A}">
                    <a16:rowId xmlns:a16="http://schemas.microsoft.com/office/drawing/2014/main" val="10000"/>
                  </a:ext>
                </a:extLst>
              </a:tr>
              <a:tr h="203200">
                <a:tc>
                  <a:txBody>
                    <a:bodyPr/>
                    <a:lstStyle/>
                    <a:p>
                      <a:r>
                        <a:rPr lang="en-US" sz="1400" dirty="0"/>
                        <a:t>1</a:t>
                      </a:r>
                    </a:p>
                  </a:txBody>
                  <a:tcPr/>
                </a:tc>
                <a:tc>
                  <a:txBody>
                    <a:bodyPr/>
                    <a:lstStyle/>
                    <a:p>
                      <a:r>
                        <a:rPr lang="en-US" sz="1400" dirty="0"/>
                        <a:t>Joe</a:t>
                      </a:r>
                    </a:p>
                  </a:txBody>
                  <a:tcPr/>
                </a:tc>
                <a:tc>
                  <a:txBody>
                    <a:bodyPr/>
                    <a:lstStyle/>
                    <a:p>
                      <a:r>
                        <a:rPr lang="en-US" sz="1400" dirty="0"/>
                        <a:t>IT</a:t>
                      </a:r>
                    </a:p>
                  </a:txBody>
                  <a:tcPr/>
                </a:tc>
                <a:tc>
                  <a:txBody>
                    <a:bodyPr/>
                    <a:lstStyle/>
                    <a:p>
                      <a:r>
                        <a:rPr lang="en-US" sz="1400" dirty="0"/>
                        <a:t>2012</a:t>
                      </a:r>
                    </a:p>
                  </a:txBody>
                  <a:tcPr/>
                </a:tc>
                <a:extLst>
                  <a:ext uri="{0D108BD9-81ED-4DB2-BD59-A6C34878D82A}">
                    <a16:rowId xmlns:a16="http://schemas.microsoft.com/office/drawing/2014/main" val="10001"/>
                  </a:ext>
                </a:extLst>
              </a:tr>
              <a:tr h="203200">
                <a:tc>
                  <a:txBody>
                    <a:bodyPr/>
                    <a:lstStyle/>
                    <a:p>
                      <a:r>
                        <a:rPr lang="en-US" sz="1400" dirty="0"/>
                        <a:t>2</a:t>
                      </a:r>
                    </a:p>
                  </a:txBody>
                  <a:tcPr/>
                </a:tc>
                <a:tc>
                  <a:txBody>
                    <a:bodyPr/>
                    <a:lstStyle/>
                    <a:p>
                      <a:r>
                        <a:rPr lang="en-US" sz="1400" dirty="0"/>
                        <a:t>Jane</a:t>
                      </a:r>
                    </a:p>
                  </a:txBody>
                  <a:tcPr/>
                </a:tc>
                <a:tc>
                  <a:txBody>
                    <a:bodyPr/>
                    <a:lstStyle/>
                    <a:p>
                      <a:r>
                        <a:rPr lang="en-US" sz="1400" dirty="0"/>
                        <a:t>ECON</a:t>
                      </a:r>
                    </a:p>
                  </a:txBody>
                  <a:tcPr/>
                </a:tc>
                <a:tc>
                  <a:txBody>
                    <a:bodyPr/>
                    <a:lstStyle/>
                    <a:p>
                      <a:r>
                        <a:rPr lang="en-US" sz="1400" dirty="0"/>
                        <a:t>2012</a:t>
                      </a:r>
                    </a:p>
                  </a:txBody>
                  <a:tcPr/>
                </a:tc>
                <a:extLst>
                  <a:ext uri="{0D108BD9-81ED-4DB2-BD59-A6C34878D82A}">
                    <a16:rowId xmlns:a16="http://schemas.microsoft.com/office/drawing/2014/main" val="10002"/>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010367603"/>
              </p:ext>
            </p:extLst>
          </p:nvPr>
        </p:nvGraphicFramePr>
        <p:xfrm>
          <a:off x="5105400" y="4648200"/>
          <a:ext cx="3352800" cy="91440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tblGrid>
              <a:tr h="256540">
                <a:tc>
                  <a:txBody>
                    <a:bodyPr/>
                    <a:lstStyle/>
                    <a:p>
                      <a:r>
                        <a:rPr lang="en-US" sz="1400" dirty="0"/>
                        <a:t>ID</a:t>
                      </a:r>
                    </a:p>
                  </a:txBody>
                  <a:tcPr/>
                </a:tc>
                <a:tc>
                  <a:txBody>
                    <a:bodyPr/>
                    <a:lstStyle/>
                    <a:p>
                      <a:r>
                        <a:rPr lang="en-US" sz="1400" dirty="0"/>
                        <a:t>Name</a:t>
                      </a:r>
                    </a:p>
                  </a:txBody>
                  <a:tcPr/>
                </a:tc>
                <a:tc>
                  <a:txBody>
                    <a:bodyPr/>
                    <a:lstStyle/>
                    <a:p>
                      <a:r>
                        <a:rPr lang="en-US" sz="1400" dirty="0" err="1"/>
                        <a:t>Dept</a:t>
                      </a:r>
                      <a:endParaRPr lang="en-US" sz="1400" dirty="0"/>
                    </a:p>
                  </a:txBody>
                  <a:tcPr/>
                </a:tc>
                <a:tc>
                  <a:txBody>
                    <a:bodyPr/>
                    <a:lstStyle/>
                    <a:p>
                      <a:r>
                        <a:rPr lang="en-US" sz="1400" dirty="0"/>
                        <a:t>Year</a:t>
                      </a:r>
                    </a:p>
                  </a:txBody>
                  <a:tcPr/>
                </a:tc>
                <a:extLst>
                  <a:ext uri="{0D108BD9-81ED-4DB2-BD59-A6C34878D82A}">
                    <a16:rowId xmlns:a16="http://schemas.microsoft.com/office/drawing/2014/main" val="10000"/>
                  </a:ext>
                </a:extLst>
              </a:tr>
              <a:tr h="256540">
                <a:tc>
                  <a:txBody>
                    <a:bodyPr/>
                    <a:lstStyle/>
                    <a:p>
                      <a:r>
                        <a:rPr lang="en-US" sz="1400" dirty="0"/>
                        <a:t>3</a:t>
                      </a:r>
                    </a:p>
                  </a:txBody>
                  <a:tcPr/>
                </a:tc>
                <a:tc>
                  <a:txBody>
                    <a:bodyPr/>
                    <a:lstStyle/>
                    <a:p>
                      <a:r>
                        <a:rPr lang="en-US" sz="1400" dirty="0"/>
                        <a:t>Jill</a:t>
                      </a:r>
                    </a:p>
                  </a:txBody>
                  <a:tcPr/>
                </a:tc>
                <a:tc>
                  <a:txBody>
                    <a:bodyPr/>
                    <a:lstStyle/>
                    <a:p>
                      <a:r>
                        <a:rPr lang="en-US" sz="1400" dirty="0"/>
                        <a:t>FIN</a:t>
                      </a:r>
                    </a:p>
                  </a:txBody>
                  <a:tcPr/>
                </a:tc>
                <a:tc>
                  <a:txBody>
                    <a:bodyPr/>
                    <a:lstStyle/>
                    <a:p>
                      <a:r>
                        <a:rPr lang="en-US" sz="1400" dirty="0"/>
                        <a:t>2011</a:t>
                      </a:r>
                    </a:p>
                  </a:txBody>
                  <a:tcPr/>
                </a:tc>
                <a:extLst>
                  <a:ext uri="{0D108BD9-81ED-4DB2-BD59-A6C34878D82A}">
                    <a16:rowId xmlns:a16="http://schemas.microsoft.com/office/drawing/2014/main" val="10001"/>
                  </a:ext>
                </a:extLst>
              </a:tr>
              <a:tr h="256540">
                <a:tc>
                  <a:txBody>
                    <a:bodyPr/>
                    <a:lstStyle/>
                    <a:p>
                      <a:r>
                        <a:rPr lang="en-US" sz="1400" dirty="0"/>
                        <a:t>4</a:t>
                      </a:r>
                    </a:p>
                  </a:txBody>
                  <a:tcPr/>
                </a:tc>
                <a:tc>
                  <a:txBody>
                    <a:bodyPr/>
                    <a:lstStyle/>
                    <a:p>
                      <a:r>
                        <a:rPr lang="en-US" sz="1400" dirty="0"/>
                        <a:t>Jack</a:t>
                      </a:r>
                    </a:p>
                  </a:txBody>
                  <a:tcPr/>
                </a:tc>
                <a:tc>
                  <a:txBody>
                    <a:bodyPr/>
                    <a:lstStyle/>
                    <a:p>
                      <a:r>
                        <a:rPr lang="en-US" sz="1400" dirty="0"/>
                        <a:t>HR</a:t>
                      </a:r>
                    </a:p>
                  </a:txBody>
                  <a:tcPr/>
                </a:tc>
                <a:tc>
                  <a:txBody>
                    <a:bodyPr/>
                    <a:lstStyle/>
                    <a:p>
                      <a:r>
                        <a:rPr lang="en-US" sz="1400" dirty="0"/>
                        <a:t>2011</a:t>
                      </a:r>
                    </a:p>
                  </a:txBody>
                  <a:tcPr/>
                </a:tc>
                <a:extLst>
                  <a:ext uri="{0D108BD9-81ED-4DB2-BD59-A6C34878D82A}">
                    <a16:rowId xmlns:a16="http://schemas.microsoft.com/office/drawing/2014/main" val="10002"/>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4234824718"/>
              </p:ext>
            </p:extLst>
          </p:nvPr>
        </p:nvGraphicFramePr>
        <p:xfrm>
          <a:off x="3048000" y="6019800"/>
          <a:ext cx="3352800" cy="60960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tblGrid>
              <a:tr h="256540">
                <a:tc>
                  <a:txBody>
                    <a:bodyPr/>
                    <a:lstStyle/>
                    <a:p>
                      <a:r>
                        <a:rPr lang="en-US" sz="1400" dirty="0"/>
                        <a:t>ID</a:t>
                      </a:r>
                    </a:p>
                  </a:txBody>
                  <a:tcPr/>
                </a:tc>
                <a:tc>
                  <a:txBody>
                    <a:bodyPr/>
                    <a:lstStyle/>
                    <a:p>
                      <a:r>
                        <a:rPr lang="en-US" sz="1400" dirty="0"/>
                        <a:t>Name</a:t>
                      </a:r>
                    </a:p>
                  </a:txBody>
                  <a:tcPr/>
                </a:tc>
                <a:tc>
                  <a:txBody>
                    <a:bodyPr/>
                    <a:lstStyle/>
                    <a:p>
                      <a:r>
                        <a:rPr lang="en-US" sz="1400" dirty="0" err="1"/>
                        <a:t>Dept</a:t>
                      </a:r>
                      <a:endParaRPr lang="en-US" sz="1400" dirty="0"/>
                    </a:p>
                  </a:txBody>
                  <a:tcPr/>
                </a:tc>
                <a:tc>
                  <a:txBody>
                    <a:bodyPr/>
                    <a:lstStyle/>
                    <a:p>
                      <a:r>
                        <a:rPr lang="en-US" sz="1400" dirty="0"/>
                        <a:t>Year</a:t>
                      </a:r>
                    </a:p>
                  </a:txBody>
                  <a:tcPr/>
                </a:tc>
                <a:extLst>
                  <a:ext uri="{0D108BD9-81ED-4DB2-BD59-A6C34878D82A}">
                    <a16:rowId xmlns:a16="http://schemas.microsoft.com/office/drawing/2014/main" val="10000"/>
                  </a:ext>
                </a:extLst>
              </a:tr>
              <a:tr h="256540">
                <a:tc>
                  <a:txBody>
                    <a:bodyPr/>
                    <a:lstStyle/>
                    <a:p>
                      <a:r>
                        <a:rPr lang="en-US" sz="1400" dirty="0"/>
                        <a:t>5</a:t>
                      </a:r>
                    </a:p>
                  </a:txBody>
                  <a:tcPr/>
                </a:tc>
                <a:tc>
                  <a:txBody>
                    <a:bodyPr/>
                    <a:lstStyle/>
                    <a:p>
                      <a:r>
                        <a:rPr lang="en-US" sz="1400" dirty="0"/>
                        <a:t>Sam</a:t>
                      </a:r>
                    </a:p>
                  </a:txBody>
                  <a:tcPr/>
                </a:tc>
                <a:tc>
                  <a:txBody>
                    <a:bodyPr/>
                    <a:lstStyle/>
                    <a:p>
                      <a:r>
                        <a:rPr lang="en-US" sz="1400" dirty="0"/>
                        <a:t>IT</a:t>
                      </a:r>
                    </a:p>
                  </a:txBody>
                  <a:tcPr/>
                </a:tc>
                <a:tc>
                  <a:txBody>
                    <a:bodyPr/>
                    <a:lstStyle/>
                    <a:p>
                      <a:r>
                        <a:rPr lang="en-US" sz="1400" dirty="0"/>
                        <a:t>2010</a:t>
                      </a:r>
                    </a:p>
                  </a:txBody>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A3A4C0D6-44C6-0F4D-8387-5897E21B5033}"/>
              </a:ext>
            </a:extLst>
          </p:cNvPr>
          <p:cNvSpPr txBox="1"/>
          <p:nvPr/>
        </p:nvSpPr>
        <p:spPr>
          <a:xfrm>
            <a:off x="1914282" y="4420651"/>
            <a:ext cx="1048236" cy="307777"/>
          </a:xfrm>
          <a:prstGeom prst="rect">
            <a:avLst/>
          </a:prstGeom>
          <a:noFill/>
        </p:spPr>
        <p:txBody>
          <a:bodyPr wrap="none" rtlCol="0">
            <a:spAutoFit/>
          </a:bodyPr>
          <a:lstStyle/>
          <a:p>
            <a:r>
              <a:rPr lang="en-US" sz="1400" dirty="0"/>
              <a:t>Year=2012</a:t>
            </a:r>
          </a:p>
        </p:txBody>
      </p:sp>
      <p:sp>
        <p:nvSpPr>
          <p:cNvPr id="10" name="TextBox 9">
            <a:extLst>
              <a:ext uri="{FF2B5EF4-FFF2-40B4-BE49-F238E27FC236}">
                <a16:creationId xmlns:a16="http://schemas.microsoft.com/office/drawing/2014/main" id="{D5973DE6-54F3-E148-ACF0-546F993E6A7D}"/>
              </a:ext>
            </a:extLst>
          </p:cNvPr>
          <p:cNvSpPr txBox="1"/>
          <p:nvPr/>
        </p:nvSpPr>
        <p:spPr>
          <a:xfrm>
            <a:off x="6257682" y="4307621"/>
            <a:ext cx="1034899" cy="307777"/>
          </a:xfrm>
          <a:prstGeom prst="rect">
            <a:avLst/>
          </a:prstGeom>
          <a:noFill/>
        </p:spPr>
        <p:txBody>
          <a:bodyPr wrap="none" rtlCol="0">
            <a:spAutoFit/>
          </a:bodyPr>
          <a:lstStyle/>
          <a:p>
            <a:r>
              <a:rPr lang="en-US" sz="1400" dirty="0"/>
              <a:t>Year=2011</a:t>
            </a:r>
          </a:p>
        </p:txBody>
      </p:sp>
      <p:sp>
        <p:nvSpPr>
          <p:cNvPr id="11" name="TextBox 10">
            <a:extLst>
              <a:ext uri="{FF2B5EF4-FFF2-40B4-BE49-F238E27FC236}">
                <a16:creationId xmlns:a16="http://schemas.microsoft.com/office/drawing/2014/main" id="{8F29B0CF-5142-0244-A3AC-48C43AD3ECC8}"/>
              </a:ext>
            </a:extLst>
          </p:cNvPr>
          <p:cNvSpPr txBox="1"/>
          <p:nvPr/>
        </p:nvSpPr>
        <p:spPr>
          <a:xfrm>
            <a:off x="4200282" y="5676682"/>
            <a:ext cx="1048236" cy="307777"/>
          </a:xfrm>
          <a:prstGeom prst="rect">
            <a:avLst/>
          </a:prstGeom>
          <a:noFill/>
        </p:spPr>
        <p:txBody>
          <a:bodyPr wrap="none" rtlCol="0">
            <a:spAutoFit/>
          </a:bodyPr>
          <a:lstStyle/>
          <a:p>
            <a:r>
              <a:rPr lang="en-US" sz="1400" dirty="0"/>
              <a:t>Year=2010</a:t>
            </a:r>
          </a:p>
        </p:txBody>
      </p:sp>
      <p:sp>
        <p:nvSpPr>
          <p:cNvPr id="12" name="TextBox 11">
            <a:extLst>
              <a:ext uri="{FF2B5EF4-FFF2-40B4-BE49-F238E27FC236}">
                <a16:creationId xmlns:a16="http://schemas.microsoft.com/office/drawing/2014/main" id="{09173241-7775-D942-8D1D-5C63EE6E1B77}"/>
              </a:ext>
            </a:extLst>
          </p:cNvPr>
          <p:cNvSpPr txBox="1"/>
          <p:nvPr/>
        </p:nvSpPr>
        <p:spPr>
          <a:xfrm>
            <a:off x="3269547" y="4736048"/>
            <a:ext cx="748923" cy="1107996"/>
          </a:xfrm>
          <a:prstGeom prst="rect">
            <a:avLst/>
          </a:prstGeom>
          <a:noFill/>
        </p:spPr>
        <p:txBody>
          <a:bodyPr wrap="none" rtlCol="0">
            <a:spAutoFit/>
          </a:bodyPr>
          <a:lstStyle/>
          <a:p>
            <a:r>
              <a:rPr lang="en-US" sz="6600" dirty="0"/>
              <a:t>X</a:t>
            </a:r>
          </a:p>
        </p:txBody>
      </p:sp>
      <p:sp>
        <p:nvSpPr>
          <p:cNvPr id="13" name="TextBox 12">
            <a:extLst>
              <a:ext uri="{FF2B5EF4-FFF2-40B4-BE49-F238E27FC236}">
                <a16:creationId xmlns:a16="http://schemas.microsoft.com/office/drawing/2014/main" id="{624B1125-F4A3-B442-BDB7-DB21DFC45C7D}"/>
              </a:ext>
            </a:extLst>
          </p:cNvPr>
          <p:cNvSpPr txBox="1"/>
          <p:nvPr/>
        </p:nvSpPr>
        <p:spPr>
          <a:xfrm>
            <a:off x="7633077" y="4530804"/>
            <a:ext cx="748923" cy="1107996"/>
          </a:xfrm>
          <a:prstGeom prst="rect">
            <a:avLst/>
          </a:prstGeom>
          <a:noFill/>
        </p:spPr>
        <p:txBody>
          <a:bodyPr wrap="none" rtlCol="0">
            <a:spAutoFit/>
          </a:bodyPr>
          <a:lstStyle/>
          <a:p>
            <a:r>
              <a:rPr lang="en-US" sz="6600" dirty="0"/>
              <a:t>X</a:t>
            </a:r>
          </a:p>
        </p:txBody>
      </p:sp>
      <p:sp>
        <p:nvSpPr>
          <p:cNvPr id="14" name="TextBox 13">
            <a:extLst>
              <a:ext uri="{FF2B5EF4-FFF2-40B4-BE49-F238E27FC236}">
                <a16:creationId xmlns:a16="http://schemas.microsoft.com/office/drawing/2014/main" id="{6026F9C9-5D68-BE4D-9C10-75C7C8E56FFF}"/>
              </a:ext>
            </a:extLst>
          </p:cNvPr>
          <p:cNvSpPr txBox="1"/>
          <p:nvPr/>
        </p:nvSpPr>
        <p:spPr>
          <a:xfrm>
            <a:off x="5535712" y="5752018"/>
            <a:ext cx="748923" cy="1107996"/>
          </a:xfrm>
          <a:prstGeom prst="rect">
            <a:avLst/>
          </a:prstGeom>
          <a:noFill/>
        </p:spPr>
        <p:txBody>
          <a:bodyPr wrap="none" rtlCol="0">
            <a:spAutoFit/>
          </a:bodyPr>
          <a:lstStyle/>
          <a:p>
            <a:r>
              <a:rPr lang="en-US" sz="6600" dirty="0"/>
              <a:t>X</a:t>
            </a:r>
          </a:p>
        </p:txBody>
      </p:sp>
    </p:spTree>
    <p:extLst>
      <p:ext uri="{BB962C8B-B14F-4D97-AF65-F5344CB8AC3E}">
        <p14:creationId xmlns:p14="http://schemas.microsoft.com/office/powerpoint/2010/main" val="345455132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15CED-4A2D-4147-A26F-A0BA527B544E}"/>
              </a:ext>
            </a:extLst>
          </p:cNvPr>
          <p:cNvSpPr>
            <a:spLocks noGrp="1"/>
          </p:cNvSpPr>
          <p:nvPr>
            <p:ph type="title"/>
          </p:nvPr>
        </p:nvSpPr>
        <p:spPr/>
        <p:txBody>
          <a:bodyPr/>
          <a:lstStyle/>
          <a:p>
            <a:r>
              <a:rPr lang="en-US" dirty="0"/>
              <a:t>Some Intuition About Hive Partitions</a:t>
            </a:r>
          </a:p>
        </p:txBody>
      </p:sp>
      <p:sp>
        <p:nvSpPr>
          <p:cNvPr id="3" name="Content Placeholder 2">
            <a:extLst>
              <a:ext uri="{FF2B5EF4-FFF2-40B4-BE49-F238E27FC236}">
                <a16:creationId xmlns:a16="http://schemas.microsoft.com/office/drawing/2014/main" id="{22398AD1-4CE7-5547-9B04-B5D655D10BF5}"/>
              </a:ext>
            </a:extLst>
          </p:cNvPr>
          <p:cNvSpPr>
            <a:spLocks noGrp="1"/>
          </p:cNvSpPr>
          <p:nvPr>
            <p:ph idx="1"/>
          </p:nvPr>
        </p:nvSpPr>
        <p:spPr/>
        <p:txBody>
          <a:bodyPr>
            <a:normAutofit/>
          </a:bodyPr>
          <a:lstStyle/>
          <a:p>
            <a:r>
              <a:rPr lang="en-US" dirty="0"/>
              <a:t>Let’s imagine that we work for a very large corporation…</a:t>
            </a:r>
          </a:p>
          <a:p>
            <a:r>
              <a:rPr lang="en-US" dirty="0"/>
              <a:t>Our HR people often run queries with WHERE clauses that restrict the results to a state or city</a:t>
            </a:r>
          </a:p>
          <a:p>
            <a:r>
              <a:rPr lang="en-US" dirty="0"/>
              <a:t>For example to query the names of employees in the state of Illinois</a:t>
            </a:r>
          </a:p>
          <a:p>
            <a:pPr marL="548640" lvl="2" indent="0">
              <a:buNone/>
            </a:pPr>
            <a:r>
              <a:rPr lang="en-US" dirty="0"/>
              <a:t>SELECT name from Employee </a:t>
            </a:r>
          </a:p>
          <a:p>
            <a:pPr marL="548640" lvl="2" indent="0">
              <a:buNone/>
            </a:pPr>
            <a:r>
              <a:rPr lang="en-US" dirty="0"/>
              <a:t>WHERE state = “Illinois”</a:t>
            </a:r>
          </a:p>
          <a:p>
            <a:r>
              <a:rPr lang="en-US" dirty="0"/>
              <a:t>Or for example to query the names of employees in the state of Illinois in the city of Skokie</a:t>
            </a:r>
          </a:p>
          <a:p>
            <a:pPr marL="548640" lvl="2" indent="0">
              <a:buNone/>
            </a:pPr>
            <a:r>
              <a:rPr lang="en-US" dirty="0"/>
              <a:t>SELECT name from Employee </a:t>
            </a:r>
          </a:p>
          <a:p>
            <a:pPr marL="548640" lvl="2" indent="0">
              <a:buNone/>
            </a:pPr>
            <a:r>
              <a:rPr lang="en-US" dirty="0"/>
              <a:t>WHERE state = “Illinois” and city = ”Skokie”</a:t>
            </a:r>
          </a:p>
          <a:p>
            <a:pPr lvl="1"/>
            <a:endParaRPr lang="en-US" dirty="0"/>
          </a:p>
        </p:txBody>
      </p:sp>
      <p:sp>
        <p:nvSpPr>
          <p:cNvPr id="4" name="Footer Placeholder 3">
            <a:extLst>
              <a:ext uri="{FF2B5EF4-FFF2-40B4-BE49-F238E27FC236}">
                <a16:creationId xmlns:a16="http://schemas.microsoft.com/office/drawing/2014/main" id="{886EF0BF-E207-B94C-9F32-FECC1F142741}"/>
              </a:ext>
            </a:extLst>
          </p:cNvPr>
          <p:cNvSpPr>
            <a:spLocks noGrp="1"/>
          </p:cNvSpPr>
          <p:nvPr>
            <p:ph type="ftr" sz="quarter" idx="11"/>
          </p:nvPr>
        </p:nvSpPr>
        <p:spPr/>
        <p:txBody>
          <a:bodyPr/>
          <a:lstStyle/>
          <a:p>
            <a:r>
              <a:rPr lang="sk-SK"/>
              <a:t>CSP554</a:t>
            </a:r>
            <a:r>
              <a:rPr lang="en-US"/>
              <a:t> Module 04</a:t>
            </a:r>
            <a:endParaRPr lang="en-US" dirty="0"/>
          </a:p>
        </p:txBody>
      </p:sp>
      <p:sp>
        <p:nvSpPr>
          <p:cNvPr id="5" name="Slide Number Placeholder 4">
            <a:extLst>
              <a:ext uri="{FF2B5EF4-FFF2-40B4-BE49-F238E27FC236}">
                <a16:creationId xmlns:a16="http://schemas.microsoft.com/office/drawing/2014/main" id="{7C241B5B-C501-144C-8657-7F2D448A9AE6}"/>
              </a:ext>
            </a:extLst>
          </p:cNvPr>
          <p:cNvSpPr>
            <a:spLocks noGrp="1"/>
          </p:cNvSpPr>
          <p:nvPr>
            <p:ph type="sldNum" sz="quarter" idx="12"/>
          </p:nvPr>
        </p:nvSpPr>
        <p:spPr/>
        <p:txBody>
          <a:bodyPr/>
          <a:lstStyle/>
          <a:p>
            <a:fld id="{9AA7C465-8597-4488-B68C-958448427716}" type="slidenum">
              <a:rPr lang="en-US" smtClean="0"/>
              <a:t>108</a:t>
            </a:fld>
            <a:endParaRPr lang="en-US" dirty="0"/>
          </a:p>
        </p:txBody>
      </p:sp>
    </p:spTree>
    <p:extLst>
      <p:ext uri="{BB962C8B-B14F-4D97-AF65-F5344CB8AC3E}">
        <p14:creationId xmlns:p14="http://schemas.microsoft.com/office/powerpoint/2010/main" val="37987881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069DC-A213-0D4D-9F06-87136F64D082}"/>
              </a:ext>
            </a:extLst>
          </p:cNvPr>
          <p:cNvSpPr>
            <a:spLocks noGrp="1"/>
          </p:cNvSpPr>
          <p:nvPr>
            <p:ph type="title"/>
          </p:nvPr>
        </p:nvSpPr>
        <p:spPr/>
        <p:txBody>
          <a:bodyPr/>
          <a:lstStyle/>
          <a:p>
            <a:r>
              <a:rPr lang="en-US" dirty="0"/>
              <a:t>Some Intuition About Hive Partitions</a:t>
            </a:r>
          </a:p>
        </p:txBody>
      </p:sp>
      <p:sp>
        <p:nvSpPr>
          <p:cNvPr id="3" name="Content Placeholder 2">
            <a:extLst>
              <a:ext uri="{FF2B5EF4-FFF2-40B4-BE49-F238E27FC236}">
                <a16:creationId xmlns:a16="http://schemas.microsoft.com/office/drawing/2014/main" id="{FD7C4CFD-405F-5544-A74E-4796E61A2E0D}"/>
              </a:ext>
            </a:extLst>
          </p:cNvPr>
          <p:cNvSpPr>
            <a:spLocks noGrp="1"/>
          </p:cNvSpPr>
          <p:nvPr>
            <p:ph idx="1"/>
          </p:nvPr>
        </p:nvSpPr>
        <p:spPr/>
        <p:txBody>
          <a:bodyPr/>
          <a:lstStyle/>
          <a:p>
            <a:r>
              <a:rPr lang="en-US" dirty="0"/>
              <a:t>If the Employee table is contained in one HDFS file or S3 object, Hive will have to scan and records for employees in other states than Illinois and/or other cities than Skokie</a:t>
            </a:r>
          </a:p>
          <a:p>
            <a:r>
              <a:rPr lang="en-US" dirty="0"/>
              <a:t>As a result, imagining the table has hundreds of millions of records, is that queries are slower than necessary</a:t>
            </a:r>
          </a:p>
          <a:p>
            <a:r>
              <a:rPr lang="en-US" dirty="0"/>
              <a:t>Why slower than necessary… because Hive mostly scans and skips records of no importance to users</a:t>
            </a:r>
          </a:p>
          <a:p>
            <a:r>
              <a:rPr lang="en-US" dirty="0"/>
              <a:t>So the amount of I/O operations between the data and storage nodes is unnecessarily high </a:t>
            </a:r>
          </a:p>
          <a:p>
            <a:r>
              <a:rPr lang="en-US" dirty="0"/>
              <a:t>And, some amount of compute activity, even occurring in parallel, is also wasted on comparing irrelevant records</a:t>
            </a:r>
          </a:p>
          <a:p>
            <a:endParaRPr lang="en-US" dirty="0"/>
          </a:p>
        </p:txBody>
      </p:sp>
      <p:sp>
        <p:nvSpPr>
          <p:cNvPr id="4" name="Footer Placeholder 3">
            <a:extLst>
              <a:ext uri="{FF2B5EF4-FFF2-40B4-BE49-F238E27FC236}">
                <a16:creationId xmlns:a16="http://schemas.microsoft.com/office/drawing/2014/main" id="{1B8F2603-E97A-F045-A830-518C93AE9AE7}"/>
              </a:ext>
            </a:extLst>
          </p:cNvPr>
          <p:cNvSpPr>
            <a:spLocks noGrp="1"/>
          </p:cNvSpPr>
          <p:nvPr>
            <p:ph type="ftr" sz="quarter" idx="11"/>
          </p:nvPr>
        </p:nvSpPr>
        <p:spPr/>
        <p:txBody>
          <a:bodyPr/>
          <a:lstStyle/>
          <a:p>
            <a:r>
              <a:rPr lang="sk-SK"/>
              <a:t>CSP554</a:t>
            </a:r>
            <a:r>
              <a:rPr lang="en-US"/>
              <a:t> Module 04</a:t>
            </a:r>
            <a:endParaRPr lang="en-US" dirty="0"/>
          </a:p>
        </p:txBody>
      </p:sp>
      <p:sp>
        <p:nvSpPr>
          <p:cNvPr id="5" name="Slide Number Placeholder 4">
            <a:extLst>
              <a:ext uri="{FF2B5EF4-FFF2-40B4-BE49-F238E27FC236}">
                <a16:creationId xmlns:a16="http://schemas.microsoft.com/office/drawing/2014/main" id="{38C54F72-EB34-8445-BF09-19B7236B162F}"/>
              </a:ext>
            </a:extLst>
          </p:cNvPr>
          <p:cNvSpPr>
            <a:spLocks noGrp="1"/>
          </p:cNvSpPr>
          <p:nvPr>
            <p:ph type="sldNum" sz="quarter" idx="12"/>
          </p:nvPr>
        </p:nvSpPr>
        <p:spPr/>
        <p:txBody>
          <a:bodyPr/>
          <a:lstStyle/>
          <a:p>
            <a:fld id="{9AA7C465-8597-4488-B68C-958448427716}" type="slidenum">
              <a:rPr lang="en-US" smtClean="0"/>
              <a:t>109</a:t>
            </a:fld>
            <a:endParaRPr lang="en-US" dirty="0"/>
          </a:p>
        </p:txBody>
      </p:sp>
    </p:spTree>
    <p:extLst>
      <p:ext uri="{BB962C8B-B14F-4D97-AF65-F5344CB8AC3E}">
        <p14:creationId xmlns:p14="http://schemas.microsoft.com/office/powerpoint/2010/main" val="2492506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75FDF-AC3F-AC46-8AC9-0E3A96C3E29D}"/>
              </a:ext>
            </a:extLst>
          </p:cNvPr>
          <p:cNvSpPr>
            <a:spLocks noGrp="1"/>
          </p:cNvSpPr>
          <p:nvPr>
            <p:ph type="title"/>
          </p:nvPr>
        </p:nvSpPr>
        <p:spPr/>
        <p:txBody>
          <a:bodyPr/>
          <a:lstStyle/>
          <a:p>
            <a:r>
              <a:rPr lang="en-US" dirty="0"/>
              <a:t>How Hive Works</a:t>
            </a:r>
          </a:p>
        </p:txBody>
      </p:sp>
      <p:sp>
        <p:nvSpPr>
          <p:cNvPr id="3" name="Content Placeholder 2">
            <a:extLst>
              <a:ext uri="{FF2B5EF4-FFF2-40B4-BE49-F238E27FC236}">
                <a16:creationId xmlns:a16="http://schemas.microsoft.com/office/drawing/2014/main" id="{A73DF629-AA88-1646-BADB-00497F1CCC1F}"/>
              </a:ext>
            </a:extLst>
          </p:cNvPr>
          <p:cNvSpPr>
            <a:spLocks noGrp="1"/>
          </p:cNvSpPr>
          <p:nvPr>
            <p:ph idx="1"/>
          </p:nvPr>
        </p:nvSpPr>
        <p:spPr/>
        <p:txBody>
          <a:bodyPr/>
          <a:lstStyle/>
          <a:p>
            <a:r>
              <a:rPr lang="en-US" dirty="0"/>
              <a:t>Hive has a compiler taking one language—HQL—and converting it in to code for a parallel processing engine</a:t>
            </a:r>
          </a:p>
          <a:p>
            <a:r>
              <a:rPr lang="en-US" dirty="0"/>
              <a:t>And that code executes against data stored in HDFS or S3</a:t>
            </a:r>
          </a:p>
          <a:p>
            <a:r>
              <a:rPr lang="en-US" dirty="0"/>
              <a:t>But the question arises: how did the data get into HDFS files or S3 objects in the first place?</a:t>
            </a:r>
          </a:p>
          <a:p>
            <a:r>
              <a:rPr lang="en-US" dirty="0"/>
              <a:t>And the answer is: by any of a number of means… Via Sqoop, MapReduce, Spark, etc.</a:t>
            </a:r>
          </a:p>
          <a:p>
            <a:r>
              <a:rPr lang="en-US" dirty="0"/>
              <a:t>But that means any process can create and organize data in HDFS and S3 outside of the awareness of Hive</a:t>
            </a:r>
          </a:p>
          <a:p>
            <a:r>
              <a:rPr lang="en-US" dirty="0"/>
              <a:t>And because of this Hive has no control over what format the data in HDFS or S3 might be</a:t>
            </a:r>
          </a:p>
          <a:p>
            <a:endParaRPr lang="en-US" dirty="0"/>
          </a:p>
          <a:p>
            <a:pPr marL="0" indent="0">
              <a:buNone/>
            </a:pPr>
            <a:endParaRPr lang="en-US" dirty="0"/>
          </a:p>
          <a:p>
            <a:endParaRPr lang="en-US" dirty="0"/>
          </a:p>
          <a:p>
            <a:endParaRPr lang="en-US" dirty="0"/>
          </a:p>
        </p:txBody>
      </p:sp>
      <p:sp>
        <p:nvSpPr>
          <p:cNvPr id="4" name="Footer Placeholder 3">
            <a:extLst>
              <a:ext uri="{FF2B5EF4-FFF2-40B4-BE49-F238E27FC236}">
                <a16:creationId xmlns:a16="http://schemas.microsoft.com/office/drawing/2014/main" id="{87880794-A181-3E45-BBD3-3499CCF4C989}"/>
              </a:ext>
            </a:extLst>
          </p:cNvPr>
          <p:cNvSpPr>
            <a:spLocks noGrp="1"/>
          </p:cNvSpPr>
          <p:nvPr>
            <p:ph type="ftr" sz="quarter" idx="11"/>
          </p:nvPr>
        </p:nvSpPr>
        <p:spPr/>
        <p:txBody>
          <a:bodyPr/>
          <a:lstStyle/>
          <a:p>
            <a:r>
              <a:rPr lang="sk-SK"/>
              <a:t>CSP554</a:t>
            </a:r>
            <a:r>
              <a:rPr lang="en-US"/>
              <a:t> Module 04</a:t>
            </a:r>
            <a:endParaRPr lang="en-US" dirty="0"/>
          </a:p>
        </p:txBody>
      </p:sp>
      <p:sp>
        <p:nvSpPr>
          <p:cNvPr id="5" name="Slide Number Placeholder 4">
            <a:extLst>
              <a:ext uri="{FF2B5EF4-FFF2-40B4-BE49-F238E27FC236}">
                <a16:creationId xmlns:a16="http://schemas.microsoft.com/office/drawing/2014/main" id="{3BAD62A1-1D49-5045-BC14-773FB18A7B12}"/>
              </a:ext>
            </a:extLst>
          </p:cNvPr>
          <p:cNvSpPr>
            <a:spLocks noGrp="1"/>
          </p:cNvSpPr>
          <p:nvPr>
            <p:ph type="sldNum" sz="quarter" idx="12"/>
          </p:nvPr>
        </p:nvSpPr>
        <p:spPr/>
        <p:txBody>
          <a:bodyPr/>
          <a:lstStyle/>
          <a:p>
            <a:fld id="{9AA7C465-8597-4488-B68C-958448427716}" type="slidenum">
              <a:rPr lang="en-US" smtClean="0"/>
              <a:t>11</a:t>
            </a:fld>
            <a:endParaRPr lang="en-US" dirty="0"/>
          </a:p>
        </p:txBody>
      </p:sp>
    </p:spTree>
    <p:extLst>
      <p:ext uri="{BB962C8B-B14F-4D97-AF65-F5344CB8AC3E}">
        <p14:creationId xmlns:p14="http://schemas.microsoft.com/office/powerpoint/2010/main" val="56425280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D2533C"/>
                </a:solidFill>
              </a:rPr>
              <a:t>What  are Hive Data Partitions?</a:t>
            </a:r>
            <a:endParaRPr lang="en-US" dirty="0"/>
          </a:p>
        </p:txBody>
      </p:sp>
      <p:sp>
        <p:nvSpPr>
          <p:cNvPr id="3" name="Content Placeholder 2"/>
          <p:cNvSpPr>
            <a:spLocks noGrp="1"/>
          </p:cNvSpPr>
          <p:nvPr>
            <p:ph idx="1"/>
          </p:nvPr>
        </p:nvSpPr>
        <p:spPr/>
        <p:txBody>
          <a:bodyPr>
            <a:normAutofit/>
          </a:bodyPr>
          <a:lstStyle/>
          <a:p>
            <a:r>
              <a:rPr lang="en-US" dirty="0"/>
              <a:t>Up to this point a table is stored in a file with the table’s name the database directory for that table </a:t>
            </a:r>
          </a:p>
          <a:p>
            <a:pPr lvl="1"/>
            <a:r>
              <a:rPr lang="en-US" dirty="0"/>
              <a:t>So if we have table T1 in database D1 we would see the directory</a:t>
            </a:r>
          </a:p>
          <a:p>
            <a:pPr marL="548640" lvl="2" indent="0">
              <a:buNone/>
            </a:pPr>
            <a:r>
              <a:rPr lang="en-US" dirty="0"/>
              <a:t>/user/hive/warehouse/D1/T1 </a:t>
            </a:r>
          </a:p>
          <a:p>
            <a:r>
              <a:rPr lang="en-US" dirty="0"/>
              <a:t>In Hive partitioning, a each partition of a table is stored in a subdirectory where the parent directory has the Table’s name</a:t>
            </a:r>
          </a:p>
          <a:p>
            <a:r>
              <a:rPr lang="en-US" dirty="0"/>
              <a:t>Each partition subdirectory is named corresponding to a particular value of partition column(s)</a:t>
            </a:r>
          </a:p>
          <a:p>
            <a:r>
              <a:rPr lang="en-US" dirty="0"/>
              <a:t>When the table is queried, where possible, only required partitions of the table are searched reducing I/O and the time required by the query</a:t>
            </a:r>
          </a:p>
          <a:p>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110</a:t>
            </a:fld>
            <a:endParaRPr lang="en-US" dirty="0"/>
          </a:p>
        </p:txBody>
      </p:sp>
    </p:spTree>
    <p:extLst>
      <p:ext uri="{BB962C8B-B14F-4D97-AF65-F5344CB8AC3E}">
        <p14:creationId xmlns:p14="http://schemas.microsoft.com/office/powerpoint/2010/main" val="86740231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CA881-C40B-BD45-90E3-21CD8A7A1D01}"/>
              </a:ext>
            </a:extLst>
          </p:cNvPr>
          <p:cNvSpPr>
            <a:spLocks noGrp="1"/>
          </p:cNvSpPr>
          <p:nvPr>
            <p:ph type="title"/>
          </p:nvPr>
        </p:nvSpPr>
        <p:spPr/>
        <p:txBody>
          <a:bodyPr/>
          <a:lstStyle/>
          <a:p>
            <a:r>
              <a:rPr lang="en-US" dirty="0"/>
              <a:t>Some Intuition About Hive Partitions</a:t>
            </a:r>
          </a:p>
        </p:txBody>
      </p:sp>
      <p:sp>
        <p:nvSpPr>
          <p:cNvPr id="3" name="Content Placeholder 2">
            <a:extLst>
              <a:ext uri="{FF2B5EF4-FFF2-40B4-BE49-F238E27FC236}">
                <a16:creationId xmlns:a16="http://schemas.microsoft.com/office/drawing/2014/main" id="{B644800A-D3B7-6542-B050-82856D62788F}"/>
              </a:ext>
            </a:extLst>
          </p:cNvPr>
          <p:cNvSpPr>
            <a:spLocks noGrp="1"/>
          </p:cNvSpPr>
          <p:nvPr>
            <p:ph idx="1"/>
          </p:nvPr>
        </p:nvSpPr>
        <p:spPr/>
        <p:txBody>
          <a:bodyPr>
            <a:normAutofit lnSpcReduction="10000"/>
          </a:bodyPr>
          <a:lstStyle/>
          <a:p>
            <a:r>
              <a:rPr lang="en-US" dirty="0"/>
              <a:t>An sensible optimization would be to divide the Employee table into multiple tables, one per state, or even one table per city within a state</a:t>
            </a:r>
          </a:p>
          <a:p>
            <a:pPr lvl="1"/>
            <a:r>
              <a:rPr lang="en-US" dirty="0"/>
              <a:t>Employee-Illinois</a:t>
            </a:r>
          </a:p>
          <a:p>
            <a:pPr lvl="1"/>
            <a:r>
              <a:rPr lang="en-US" dirty="0"/>
              <a:t>Employee-Maine</a:t>
            </a:r>
          </a:p>
          <a:p>
            <a:pPr lvl="1"/>
            <a:r>
              <a:rPr lang="en-US" dirty="0"/>
              <a:t>Employee-Illinois-Chicago</a:t>
            </a:r>
          </a:p>
          <a:p>
            <a:pPr lvl="1"/>
            <a:r>
              <a:rPr lang="en-US" dirty="0"/>
              <a:t>Employee-Illinois-Skokie</a:t>
            </a:r>
          </a:p>
          <a:p>
            <a:r>
              <a:rPr lang="en-US" dirty="0"/>
              <a:t>Let’s call these new tables partitions, because that divide the original table into </a:t>
            </a:r>
            <a:r>
              <a:rPr lang="en-US" dirty="0" err="1"/>
              <a:t>didtinct</a:t>
            </a:r>
            <a:r>
              <a:rPr lang="en-US" dirty="0"/>
              <a:t> and separate parts</a:t>
            </a:r>
          </a:p>
          <a:p>
            <a:r>
              <a:rPr lang="en-US" dirty="0"/>
              <a:t>Then, if we were interested in the names of employees from Illinois we could issue a query like this</a:t>
            </a:r>
          </a:p>
          <a:p>
            <a:pPr lvl="1"/>
            <a:r>
              <a:rPr lang="en-US" dirty="0"/>
              <a:t>SELECT name FROM Employee-Illinois</a:t>
            </a:r>
          </a:p>
          <a:p>
            <a:pPr lvl="1"/>
            <a:r>
              <a:rPr lang="en-US" dirty="0"/>
              <a:t>SELECT name FROM Employee-Illinois-Skokie</a:t>
            </a:r>
          </a:p>
          <a:p>
            <a:pPr lvl="1"/>
            <a:endParaRPr lang="en-US" dirty="0"/>
          </a:p>
        </p:txBody>
      </p:sp>
      <p:sp>
        <p:nvSpPr>
          <p:cNvPr id="4" name="Footer Placeholder 3">
            <a:extLst>
              <a:ext uri="{FF2B5EF4-FFF2-40B4-BE49-F238E27FC236}">
                <a16:creationId xmlns:a16="http://schemas.microsoft.com/office/drawing/2014/main" id="{4D4774C6-3D54-A94A-9919-9B0F456AE3B9}"/>
              </a:ext>
            </a:extLst>
          </p:cNvPr>
          <p:cNvSpPr>
            <a:spLocks noGrp="1"/>
          </p:cNvSpPr>
          <p:nvPr>
            <p:ph type="ftr" sz="quarter" idx="11"/>
          </p:nvPr>
        </p:nvSpPr>
        <p:spPr/>
        <p:txBody>
          <a:bodyPr/>
          <a:lstStyle/>
          <a:p>
            <a:r>
              <a:rPr lang="sk-SK"/>
              <a:t>CSP554</a:t>
            </a:r>
            <a:r>
              <a:rPr lang="en-US"/>
              <a:t> Module 04</a:t>
            </a:r>
            <a:endParaRPr lang="en-US" dirty="0"/>
          </a:p>
        </p:txBody>
      </p:sp>
      <p:sp>
        <p:nvSpPr>
          <p:cNvPr id="5" name="Slide Number Placeholder 4">
            <a:extLst>
              <a:ext uri="{FF2B5EF4-FFF2-40B4-BE49-F238E27FC236}">
                <a16:creationId xmlns:a16="http://schemas.microsoft.com/office/drawing/2014/main" id="{25862A4D-B9BF-CE4C-93AE-C6F796DE442D}"/>
              </a:ext>
            </a:extLst>
          </p:cNvPr>
          <p:cNvSpPr>
            <a:spLocks noGrp="1"/>
          </p:cNvSpPr>
          <p:nvPr>
            <p:ph type="sldNum" sz="quarter" idx="12"/>
          </p:nvPr>
        </p:nvSpPr>
        <p:spPr/>
        <p:txBody>
          <a:bodyPr/>
          <a:lstStyle/>
          <a:p>
            <a:fld id="{9AA7C465-8597-4488-B68C-958448427716}" type="slidenum">
              <a:rPr lang="en-US" smtClean="0"/>
              <a:t>111</a:t>
            </a:fld>
            <a:endParaRPr lang="en-US" dirty="0"/>
          </a:p>
        </p:txBody>
      </p:sp>
    </p:spTree>
    <p:extLst>
      <p:ext uri="{BB962C8B-B14F-4D97-AF65-F5344CB8AC3E}">
        <p14:creationId xmlns:p14="http://schemas.microsoft.com/office/powerpoint/2010/main" val="278174478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2B956-C676-3348-86A7-561BC1A9E073}"/>
              </a:ext>
            </a:extLst>
          </p:cNvPr>
          <p:cNvSpPr>
            <a:spLocks noGrp="1"/>
          </p:cNvSpPr>
          <p:nvPr>
            <p:ph type="title"/>
          </p:nvPr>
        </p:nvSpPr>
        <p:spPr/>
        <p:txBody>
          <a:bodyPr/>
          <a:lstStyle/>
          <a:p>
            <a:r>
              <a:rPr lang="en-US" dirty="0"/>
              <a:t>Some Intuition About Hive Partitions</a:t>
            </a:r>
          </a:p>
        </p:txBody>
      </p:sp>
      <p:sp>
        <p:nvSpPr>
          <p:cNvPr id="3" name="Content Placeholder 2">
            <a:extLst>
              <a:ext uri="{FF2B5EF4-FFF2-40B4-BE49-F238E27FC236}">
                <a16:creationId xmlns:a16="http://schemas.microsoft.com/office/drawing/2014/main" id="{D05607AE-ADFA-BB40-B3EB-AFFBFCB98A60}"/>
              </a:ext>
            </a:extLst>
          </p:cNvPr>
          <p:cNvSpPr>
            <a:spLocks noGrp="1"/>
          </p:cNvSpPr>
          <p:nvPr>
            <p:ph idx="1"/>
          </p:nvPr>
        </p:nvSpPr>
        <p:spPr/>
        <p:txBody>
          <a:bodyPr>
            <a:normAutofit fontScale="92500" lnSpcReduction="10000"/>
          </a:bodyPr>
          <a:lstStyle/>
          <a:p>
            <a:r>
              <a:rPr lang="en-US" dirty="0"/>
              <a:t>But this leads to one major problem… The query system is not aware of this more efficient grouping</a:t>
            </a:r>
          </a:p>
          <a:p>
            <a:r>
              <a:rPr lang="en-US" dirty="0"/>
              <a:t>We need to use a different table name depending on our query…</a:t>
            </a:r>
          </a:p>
          <a:p>
            <a:pPr marL="548640" lvl="2" indent="0">
              <a:buNone/>
            </a:pPr>
            <a:r>
              <a:rPr lang="en-US" dirty="0"/>
              <a:t>SELECT name from Employee-Illinois</a:t>
            </a:r>
          </a:p>
          <a:p>
            <a:pPr marL="548640" lvl="2" indent="0">
              <a:buNone/>
            </a:pPr>
            <a:r>
              <a:rPr lang="en-US" dirty="0"/>
              <a:t>SELECT name from Employee-Maine</a:t>
            </a:r>
          </a:p>
          <a:p>
            <a:r>
              <a:rPr lang="en-US" dirty="0"/>
              <a:t>Instead of the more general</a:t>
            </a:r>
          </a:p>
          <a:p>
            <a:pPr marL="548640" lvl="2" indent="0">
              <a:buNone/>
            </a:pPr>
            <a:r>
              <a:rPr lang="en-US" dirty="0"/>
              <a:t>SELECT name from Employee </a:t>
            </a:r>
          </a:p>
          <a:p>
            <a:pPr marL="548640" lvl="2" indent="0">
              <a:buNone/>
            </a:pPr>
            <a:r>
              <a:rPr lang="en-US" dirty="0"/>
              <a:t>WHERE state = &lt;</a:t>
            </a:r>
            <a:r>
              <a:rPr lang="en-US" dirty="0" err="1"/>
              <a:t>someStateName</a:t>
            </a:r>
            <a:r>
              <a:rPr lang="en-US" dirty="0"/>
              <a:t>&gt;</a:t>
            </a:r>
          </a:p>
          <a:p>
            <a:r>
              <a:rPr lang="en-US" dirty="0"/>
              <a:t>That is, our query system is not partition aware and can’t translate</a:t>
            </a:r>
          </a:p>
          <a:p>
            <a:pPr marL="548640" lvl="2" indent="0">
              <a:buNone/>
            </a:pPr>
            <a:r>
              <a:rPr lang="en-US" dirty="0"/>
              <a:t>SELECT name from Employee WHERE state = “Illinois”</a:t>
            </a:r>
          </a:p>
          <a:p>
            <a:pPr marL="548640" lvl="2" indent="0">
              <a:buNone/>
            </a:pPr>
            <a:r>
              <a:rPr lang="en-US" dirty="0"/>
              <a:t>Into SELECT name from Employee-Illinois</a:t>
            </a:r>
          </a:p>
          <a:p>
            <a:r>
              <a:rPr lang="en-US" dirty="0"/>
              <a:t>So our queries are less general, but they are certainly more efficient</a:t>
            </a:r>
          </a:p>
          <a:p>
            <a:endParaRPr lang="en-US" dirty="0"/>
          </a:p>
        </p:txBody>
      </p:sp>
      <p:sp>
        <p:nvSpPr>
          <p:cNvPr id="4" name="Footer Placeholder 3">
            <a:extLst>
              <a:ext uri="{FF2B5EF4-FFF2-40B4-BE49-F238E27FC236}">
                <a16:creationId xmlns:a16="http://schemas.microsoft.com/office/drawing/2014/main" id="{F00C400B-AEE7-AE4C-BA2A-295D1F59E740}"/>
              </a:ext>
            </a:extLst>
          </p:cNvPr>
          <p:cNvSpPr>
            <a:spLocks noGrp="1"/>
          </p:cNvSpPr>
          <p:nvPr>
            <p:ph type="ftr" sz="quarter" idx="11"/>
          </p:nvPr>
        </p:nvSpPr>
        <p:spPr/>
        <p:txBody>
          <a:bodyPr/>
          <a:lstStyle/>
          <a:p>
            <a:r>
              <a:rPr lang="sk-SK"/>
              <a:t>CSP554</a:t>
            </a:r>
            <a:r>
              <a:rPr lang="en-US"/>
              <a:t> Module 04</a:t>
            </a:r>
            <a:endParaRPr lang="en-US" dirty="0"/>
          </a:p>
        </p:txBody>
      </p:sp>
      <p:sp>
        <p:nvSpPr>
          <p:cNvPr id="5" name="Slide Number Placeholder 4">
            <a:extLst>
              <a:ext uri="{FF2B5EF4-FFF2-40B4-BE49-F238E27FC236}">
                <a16:creationId xmlns:a16="http://schemas.microsoft.com/office/drawing/2014/main" id="{3BE351B7-9525-D346-BD2E-F9A87FC611B8}"/>
              </a:ext>
            </a:extLst>
          </p:cNvPr>
          <p:cNvSpPr>
            <a:spLocks noGrp="1"/>
          </p:cNvSpPr>
          <p:nvPr>
            <p:ph type="sldNum" sz="quarter" idx="12"/>
          </p:nvPr>
        </p:nvSpPr>
        <p:spPr/>
        <p:txBody>
          <a:bodyPr/>
          <a:lstStyle/>
          <a:p>
            <a:fld id="{9AA7C465-8597-4488-B68C-958448427716}" type="slidenum">
              <a:rPr lang="en-US" smtClean="0"/>
              <a:t>112</a:t>
            </a:fld>
            <a:endParaRPr lang="en-US" dirty="0"/>
          </a:p>
        </p:txBody>
      </p:sp>
    </p:spTree>
    <p:extLst>
      <p:ext uri="{BB962C8B-B14F-4D97-AF65-F5344CB8AC3E}">
        <p14:creationId xmlns:p14="http://schemas.microsoft.com/office/powerpoint/2010/main" val="151904832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D2533C"/>
                </a:solidFill>
              </a:rPr>
              <a:t>What  are Hive Data Partitions?</a:t>
            </a:r>
            <a:endParaRPr lang="en-US" dirty="0"/>
          </a:p>
        </p:txBody>
      </p:sp>
      <p:sp>
        <p:nvSpPr>
          <p:cNvPr id="3" name="Content Placeholder 2"/>
          <p:cNvSpPr>
            <a:spLocks noGrp="1"/>
          </p:cNvSpPr>
          <p:nvPr>
            <p:ph idx="1"/>
          </p:nvPr>
        </p:nvSpPr>
        <p:spPr/>
        <p:txBody>
          <a:bodyPr>
            <a:normAutofit/>
          </a:bodyPr>
          <a:lstStyle/>
          <a:p>
            <a:r>
              <a:rPr lang="en-US" dirty="0"/>
              <a:t>As an example consider the following table definition </a:t>
            </a:r>
          </a:p>
          <a:p>
            <a:pPr marL="0" indent="0">
              <a:buNone/>
            </a:pPr>
            <a:endParaRPr lang="en-US" dirty="0"/>
          </a:p>
          <a:p>
            <a:pPr marL="0" indent="0">
              <a:buNone/>
            </a:pPr>
            <a:r>
              <a:rPr lang="en-US" sz="1600" dirty="0"/>
              <a:t>    CREATE TABLE employees (</a:t>
            </a:r>
          </a:p>
          <a:p>
            <a:pPr marL="274320" lvl="1" indent="0">
              <a:buNone/>
            </a:pPr>
            <a:r>
              <a:rPr lang="en-US" sz="1600" dirty="0"/>
              <a:t>  name         STRING,</a:t>
            </a:r>
          </a:p>
          <a:p>
            <a:pPr marL="274320" lvl="1" indent="0">
              <a:buNone/>
            </a:pPr>
            <a:r>
              <a:rPr lang="en-US" sz="1600" dirty="0"/>
              <a:t>  salary       FLOAT,</a:t>
            </a:r>
          </a:p>
          <a:p>
            <a:pPr marL="274320" lvl="1" indent="0">
              <a:buNone/>
            </a:pPr>
            <a:r>
              <a:rPr lang="en-US" sz="1600" dirty="0"/>
              <a:t>  city           STRING, </a:t>
            </a:r>
          </a:p>
          <a:p>
            <a:pPr marL="274320" lvl="1" indent="0">
              <a:buNone/>
            </a:pPr>
            <a:r>
              <a:rPr lang="en-US" sz="1600" dirty="0"/>
              <a:t>  state         STRING</a:t>
            </a:r>
          </a:p>
          <a:p>
            <a:pPr marL="274320" lvl="1" indent="0">
              <a:buNone/>
            </a:pPr>
            <a:r>
              <a:rPr lang="en-US" sz="1600" dirty="0"/>
              <a:t>)</a:t>
            </a:r>
          </a:p>
          <a:p>
            <a:pPr marL="274320" lvl="1" indent="0">
              <a:buNone/>
            </a:pPr>
            <a:endParaRPr lang="en-US" sz="1600" dirty="0"/>
          </a:p>
          <a:p>
            <a:r>
              <a:rPr lang="en-US" sz="2000" dirty="0"/>
              <a:t>Assume that the file holding data for this table is held in the HDFS directory</a:t>
            </a:r>
          </a:p>
          <a:p>
            <a:pPr marL="274320" lvl="1" indent="0">
              <a:buNone/>
            </a:pPr>
            <a:endParaRPr lang="en-US" dirty="0"/>
          </a:p>
          <a:p>
            <a:pPr marL="274320" lvl="1" indent="0">
              <a:buNone/>
            </a:pPr>
            <a:r>
              <a:rPr lang="en-US" dirty="0"/>
              <a:t>/user/hive/warehouse/some-database-name/employees</a:t>
            </a:r>
          </a:p>
          <a:p>
            <a:pPr lvl="1"/>
            <a:endParaRPr lang="en-US" sz="1600" dirty="0"/>
          </a:p>
          <a:p>
            <a:pPr lvl="1"/>
            <a:endParaRPr lang="en-US" sz="1600" dirty="0"/>
          </a:p>
          <a:p>
            <a:pPr marL="274320" lvl="1" indent="0">
              <a:buNone/>
            </a:pPr>
            <a:endParaRPr lang="en-US" sz="1600" dirty="0"/>
          </a:p>
          <a:p>
            <a:endParaRPr lang="en-US" sz="2000" dirty="0"/>
          </a:p>
          <a:p>
            <a:pPr marL="274320" lvl="1" indent="0">
              <a:buNone/>
            </a:pPr>
            <a:endParaRPr lang="en-US" sz="1600" dirty="0"/>
          </a:p>
          <a:p>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113</a:t>
            </a:fld>
            <a:endParaRPr lang="en-US" dirty="0"/>
          </a:p>
        </p:txBody>
      </p:sp>
    </p:spTree>
    <p:extLst>
      <p:ext uri="{BB962C8B-B14F-4D97-AF65-F5344CB8AC3E}">
        <p14:creationId xmlns:p14="http://schemas.microsoft.com/office/powerpoint/2010/main" val="317364057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D2533C"/>
                </a:solidFill>
              </a:rPr>
              <a:t>What  are Hive Data Partitions?</a:t>
            </a:r>
            <a:endParaRPr lang="en-US" dirty="0"/>
          </a:p>
        </p:txBody>
      </p:sp>
      <p:sp>
        <p:nvSpPr>
          <p:cNvPr id="3" name="Content Placeholder 2"/>
          <p:cNvSpPr>
            <a:spLocks noGrp="1"/>
          </p:cNvSpPr>
          <p:nvPr>
            <p:ph idx="1"/>
          </p:nvPr>
        </p:nvSpPr>
        <p:spPr/>
        <p:txBody>
          <a:bodyPr>
            <a:normAutofit/>
          </a:bodyPr>
          <a:lstStyle/>
          <a:p>
            <a:r>
              <a:rPr lang="en-US" dirty="0"/>
              <a:t>Now consider the following table definition where we partition on country and then state</a:t>
            </a:r>
          </a:p>
          <a:p>
            <a:pPr marL="0" indent="0">
              <a:buNone/>
            </a:pPr>
            <a:endParaRPr lang="en-US" dirty="0"/>
          </a:p>
          <a:p>
            <a:pPr marL="274320" lvl="1" indent="0">
              <a:buNone/>
            </a:pPr>
            <a:r>
              <a:rPr lang="en-US" sz="1600" dirty="0"/>
              <a:t>CREATE TABLE employees (</a:t>
            </a:r>
          </a:p>
          <a:p>
            <a:pPr marL="274320" lvl="1" indent="0">
              <a:buNone/>
            </a:pPr>
            <a:r>
              <a:rPr lang="en-US" sz="1600" dirty="0"/>
              <a:t>  name         STRING,</a:t>
            </a:r>
          </a:p>
          <a:p>
            <a:pPr marL="274320" lvl="1" indent="0">
              <a:buNone/>
            </a:pPr>
            <a:r>
              <a:rPr lang="en-US" sz="1600" dirty="0"/>
              <a:t>  salary       FLOAT,</a:t>
            </a:r>
          </a:p>
          <a:p>
            <a:pPr marL="274320" lvl="1" indent="0">
              <a:buNone/>
            </a:pPr>
            <a:r>
              <a:rPr lang="en-US" sz="1600" dirty="0"/>
              <a:t>)</a:t>
            </a:r>
          </a:p>
          <a:p>
            <a:pPr marL="274320" lvl="1" indent="0">
              <a:buNone/>
            </a:pPr>
            <a:r>
              <a:rPr lang="en-US" sz="1600" dirty="0"/>
              <a:t>PARTITIONED BY (country STRING, state STRING);</a:t>
            </a:r>
          </a:p>
          <a:p>
            <a:pPr marL="274320" lvl="1" indent="0">
              <a:buNone/>
            </a:pPr>
            <a:endParaRPr lang="en-US" sz="1600" dirty="0"/>
          </a:p>
          <a:p>
            <a:r>
              <a:rPr lang="en-US" dirty="0"/>
              <a:t>You can see the country and state columns are no longer included in the CREATE TABLE definition…</a:t>
            </a:r>
          </a:p>
          <a:p>
            <a:r>
              <a:rPr lang="en-US" dirty="0"/>
              <a:t>But </a:t>
            </a:r>
            <a:r>
              <a:rPr lang="en-US" u="sng" dirty="0"/>
              <a:t>are</a:t>
            </a:r>
            <a:r>
              <a:rPr lang="en-US" dirty="0"/>
              <a:t> included in the partition definition</a:t>
            </a:r>
            <a:endParaRPr lang="en-US" sz="2000" dirty="0"/>
          </a:p>
          <a:p>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114</a:t>
            </a:fld>
            <a:endParaRPr lang="en-US" dirty="0"/>
          </a:p>
        </p:txBody>
      </p:sp>
      <p:sp>
        <p:nvSpPr>
          <p:cNvPr id="6" name="Rectangular Callout 5">
            <a:extLst>
              <a:ext uri="{FF2B5EF4-FFF2-40B4-BE49-F238E27FC236}">
                <a16:creationId xmlns:a16="http://schemas.microsoft.com/office/drawing/2014/main" id="{4D757120-430F-7249-816E-509589B6A88E}"/>
              </a:ext>
            </a:extLst>
          </p:cNvPr>
          <p:cNvSpPr/>
          <p:nvPr/>
        </p:nvSpPr>
        <p:spPr>
          <a:xfrm>
            <a:off x="5638800" y="2209800"/>
            <a:ext cx="3276600" cy="1683708"/>
          </a:xfrm>
          <a:prstGeom prst="wedgeRectCallout">
            <a:avLst>
              <a:gd name="adj1" fmla="val -110523"/>
              <a:gd name="adj2" fmla="val 2230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Note, we do not mention partition attributes twice.</a:t>
            </a:r>
          </a:p>
          <a:p>
            <a:pPr algn="ctr"/>
            <a:r>
              <a:rPr lang="en-US" sz="1600" dirty="0"/>
              <a:t>IF these attributes are arguments of the PARTITION BY keyword then the don’t appear again in the schema definition</a:t>
            </a:r>
          </a:p>
        </p:txBody>
      </p:sp>
    </p:spTree>
    <p:extLst>
      <p:ext uri="{BB962C8B-B14F-4D97-AF65-F5344CB8AC3E}">
        <p14:creationId xmlns:p14="http://schemas.microsoft.com/office/powerpoint/2010/main" val="81923465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D2533C"/>
                </a:solidFill>
              </a:rPr>
              <a:t>What  are Hive Data Partitions?</a:t>
            </a:r>
            <a:endParaRPr lang="en-US" dirty="0"/>
          </a:p>
        </p:txBody>
      </p:sp>
      <p:sp>
        <p:nvSpPr>
          <p:cNvPr id="3" name="Content Placeholder 2"/>
          <p:cNvSpPr>
            <a:spLocks noGrp="1"/>
          </p:cNvSpPr>
          <p:nvPr>
            <p:ph idx="1"/>
          </p:nvPr>
        </p:nvSpPr>
        <p:spPr/>
        <p:txBody>
          <a:bodyPr>
            <a:normAutofit fontScale="85000" lnSpcReduction="20000"/>
          </a:bodyPr>
          <a:lstStyle/>
          <a:p>
            <a:pPr fontAlgn="base"/>
            <a:r>
              <a:rPr lang="en-US" dirty="0"/>
              <a:t>Partitioning tables changes how Hive structures the data storage. </a:t>
            </a:r>
          </a:p>
          <a:p>
            <a:pPr fontAlgn="base"/>
            <a:r>
              <a:rPr lang="en-US" dirty="0"/>
              <a:t>If we create this table in the </a:t>
            </a:r>
            <a:r>
              <a:rPr lang="en-US" dirty="0" err="1"/>
              <a:t>mydb</a:t>
            </a:r>
            <a:r>
              <a:rPr lang="en-US" dirty="0"/>
              <a:t> database, there will still be an </a:t>
            </a:r>
            <a:r>
              <a:rPr lang="en-US" i="1" dirty="0"/>
              <a:t>employees</a:t>
            </a:r>
            <a:r>
              <a:rPr lang="en-US" dirty="0"/>
              <a:t> directory for the table</a:t>
            </a:r>
          </a:p>
          <a:p>
            <a:pPr marL="274320" lvl="1" indent="0" fontAlgn="base">
              <a:buNone/>
            </a:pPr>
            <a:r>
              <a:rPr lang="en-US" i="1" dirty="0"/>
              <a:t>/user/hive/warehouse/</a:t>
            </a:r>
            <a:r>
              <a:rPr lang="en-US" i="1" dirty="0" err="1"/>
              <a:t>mydb.db</a:t>
            </a:r>
            <a:r>
              <a:rPr lang="en-US" i="1" dirty="0"/>
              <a:t>/employees</a:t>
            </a:r>
            <a:endParaRPr lang="en-US" dirty="0"/>
          </a:p>
          <a:p>
            <a:pPr fontAlgn="base"/>
            <a:r>
              <a:rPr lang="en-US" dirty="0"/>
              <a:t>But Hive will now create subdirectories reflecting the partitioning structure. For example:</a:t>
            </a:r>
          </a:p>
          <a:p>
            <a:pPr marL="274320" lvl="1" indent="0" fontAlgn="base">
              <a:buNone/>
            </a:pPr>
            <a:r>
              <a:rPr lang="en-US" i="1" dirty="0"/>
              <a:t>/user/hive/warehouse/</a:t>
            </a:r>
            <a:r>
              <a:rPr lang="en-US" i="1" dirty="0" err="1"/>
              <a:t>mydb.db</a:t>
            </a:r>
            <a:r>
              <a:rPr lang="en-US" dirty="0"/>
              <a:t>/employees/country=CA/state=AB</a:t>
            </a:r>
          </a:p>
          <a:p>
            <a:pPr marL="274320" lvl="1" indent="0" fontAlgn="base">
              <a:buNone/>
            </a:pPr>
            <a:r>
              <a:rPr lang="en-US" i="1" dirty="0"/>
              <a:t>/user/hive/warehouse/</a:t>
            </a:r>
            <a:r>
              <a:rPr lang="en-US" i="1" dirty="0" err="1"/>
              <a:t>mydb.db</a:t>
            </a:r>
            <a:r>
              <a:rPr lang="en-US" dirty="0"/>
              <a:t>/employees/country=CA/state=BC</a:t>
            </a:r>
          </a:p>
          <a:p>
            <a:pPr marL="274320" lvl="1" indent="0" fontAlgn="base">
              <a:buNone/>
            </a:pPr>
            <a:r>
              <a:rPr lang="en-US" i="1" dirty="0"/>
              <a:t>/user/hive/warehouse/</a:t>
            </a:r>
            <a:r>
              <a:rPr lang="en-US" i="1" dirty="0" err="1"/>
              <a:t>mydb.db</a:t>
            </a:r>
            <a:r>
              <a:rPr lang="en-US" dirty="0"/>
              <a:t>/employees/country=US/state=AL </a:t>
            </a:r>
          </a:p>
          <a:p>
            <a:pPr fontAlgn="base"/>
            <a:r>
              <a:rPr lang="en-US" dirty="0"/>
              <a:t>The state directories will contain zero or more files for the employees in those states</a:t>
            </a:r>
          </a:p>
          <a:p>
            <a:pPr fontAlgn="base"/>
            <a:r>
              <a:rPr lang="en-US" dirty="0"/>
              <a:t>Once created the partition keys (country and state) behave like actual columns</a:t>
            </a:r>
          </a:p>
          <a:p>
            <a:pPr fontAlgn="base"/>
            <a:r>
              <a:rPr lang="en-US" dirty="0"/>
              <a:t>Because the country and state values are encoded in directory names there is no reason to have this data in the data files themselves</a:t>
            </a:r>
          </a:p>
          <a:p>
            <a:pPr fontAlgn="base"/>
            <a:r>
              <a:rPr lang="en-US" dirty="0"/>
              <a:t>Since these partition fields are only mentioned in the directory path, and not in the HDFS files themselves, we call then virtual fields</a:t>
            </a:r>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115</a:t>
            </a:fld>
            <a:endParaRPr lang="en-US" dirty="0"/>
          </a:p>
        </p:txBody>
      </p:sp>
    </p:spTree>
    <p:extLst>
      <p:ext uri="{BB962C8B-B14F-4D97-AF65-F5344CB8AC3E}">
        <p14:creationId xmlns:p14="http://schemas.microsoft.com/office/powerpoint/2010/main" val="382728251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D2533C"/>
                </a:solidFill>
              </a:rPr>
              <a:t>What  are Hive Data Partitions?</a:t>
            </a:r>
            <a:endParaRPr lang="en-US" dirty="0"/>
          </a:p>
        </p:txBody>
      </p:sp>
      <p:sp>
        <p:nvSpPr>
          <p:cNvPr id="3" name="Content Placeholder 2"/>
          <p:cNvSpPr>
            <a:spLocks noGrp="1"/>
          </p:cNvSpPr>
          <p:nvPr>
            <p:ph idx="1"/>
          </p:nvPr>
        </p:nvSpPr>
        <p:spPr/>
        <p:txBody>
          <a:bodyPr>
            <a:normAutofit/>
          </a:bodyPr>
          <a:lstStyle/>
          <a:p>
            <a:pPr fontAlgn="base"/>
            <a:r>
              <a:rPr lang="en-US" dirty="0"/>
              <a:t>For example, the following query selects all employees in the state of Illinois in the United States:</a:t>
            </a:r>
          </a:p>
          <a:p>
            <a:pPr marL="274320" lvl="1" indent="0">
              <a:buNone/>
            </a:pPr>
            <a:r>
              <a:rPr lang="en-US" sz="1800" dirty="0"/>
              <a:t>SELECT * FROM employees WHERE country = 'US' AND state = 'IL’;</a:t>
            </a:r>
          </a:p>
          <a:p>
            <a:pPr marL="274320" lvl="1" indent="0">
              <a:buNone/>
            </a:pPr>
            <a:endParaRPr lang="en-US" sz="1800" dirty="0"/>
          </a:p>
          <a:p>
            <a:endParaRPr lang="en-US" sz="2200" dirty="0"/>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116</a:t>
            </a:fld>
            <a:endParaRPr lang="en-US" dirty="0"/>
          </a:p>
        </p:txBody>
      </p:sp>
    </p:spTree>
    <p:extLst>
      <p:ext uri="{BB962C8B-B14F-4D97-AF65-F5344CB8AC3E}">
        <p14:creationId xmlns:p14="http://schemas.microsoft.com/office/powerpoint/2010/main" val="49397969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D2533C"/>
                </a:solidFill>
              </a:rPr>
              <a:t>What  are Hive Data Partitions?</a:t>
            </a:r>
            <a:endParaRPr lang="en-US" dirty="0"/>
          </a:p>
        </p:txBody>
      </p:sp>
      <p:sp>
        <p:nvSpPr>
          <p:cNvPr id="3" name="Content Placeholder 2"/>
          <p:cNvSpPr>
            <a:spLocks noGrp="1"/>
          </p:cNvSpPr>
          <p:nvPr>
            <p:ph idx="1"/>
          </p:nvPr>
        </p:nvSpPr>
        <p:spPr/>
        <p:txBody>
          <a:bodyPr>
            <a:normAutofit lnSpcReduction="10000"/>
          </a:bodyPr>
          <a:lstStyle/>
          <a:p>
            <a:pPr fontAlgn="base"/>
            <a:r>
              <a:rPr lang="en-US" sz="2000" dirty="0"/>
              <a:t>Perhaps the most important reason to partition data is for faster queries. </a:t>
            </a:r>
          </a:p>
          <a:p>
            <a:pPr fontAlgn="base"/>
            <a:r>
              <a:rPr lang="en-US" sz="2000" dirty="0"/>
              <a:t>In the example query, which limits the results to employees in Illinois, it is only necessary to scan the contents of </a:t>
            </a:r>
            <a:r>
              <a:rPr lang="en-US" sz="2000" i="1" dirty="0"/>
              <a:t>one</a:t>
            </a:r>
            <a:r>
              <a:rPr lang="en-US" sz="2000" dirty="0"/>
              <a:t> directory</a:t>
            </a:r>
          </a:p>
          <a:p>
            <a:pPr fontAlgn="base"/>
            <a:r>
              <a:rPr lang="en-US" sz="2000" dirty="0"/>
              <a:t>Even if we have thousands of country and state directories, all but one can be ignored</a:t>
            </a:r>
          </a:p>
          <a:p>
            <a:pPr fontAlgn="base"/>
            <a:r>
              <a:rPr lang="en-US" sz="2000" dirty="0"/>
              <a:t>For very large data sets, partitioning can dramatically improve query performance</a:t>
            </a:r>
          </a:p>
          <a:p>
            <a:pPr lvl="1" fontAlgn="base"/>
            <a:r>
              <a:rPr lang="en-US" sz="1600" dirty="0"/>
              <a:t>But </a:t>
            </a:r>
            <a:r>
              <a:rPr lang="en-US" sz="1600" i="1" dirty="0"/>
              <a:t>only</a:t>
            </a:r>
            <a:r>
              <a:rPr lang="en-US" sz="1600" dirty="0"/>
              <a:t> if the partitioning scheme reflects  common </a:t>
            </a:r>
            <a:r>
              <a:rPr lang="en-US" sz="1600" i="1" dirty="0"/>
              <a:t>range</a:t>
            </a:r>
            <a:r>
              <a:rPr lang="en-US" sz="1600" dirty="0"/>
              <a:t> filtering (e.g., by locations, timestamp ranges).</a:t>
            </a:r>
          </a:p>
          <a:p>
            <a:pPr fontAlgn="base"/>
            <a:r>
              <a:rPr lang="en-US" sz="2000" dirty="0"/>
              <a:t>When we add predicates to WHERE clauses that filter on partition values, these predicates are called </a:t>
            </a:r>
            <a:r>
              <a:rPr lang="en-US" sz="2000" i="1" dirty="0"/>
              <a:t>partition filter</a:t>
            </a:r>
            <a:endParaRPr lang="en-US" sz="2000" dirty="0"/>
          </a:p>
          <a:p>
            <a:pPr fontAlgn="base"/>
            <a:r>
              <a:rPr lang="en-US" sz="2000" dirty="0"/>
              <a:t>Of course, if you need to do a query for all employees around the globe, you can still do it. </a:t>
            </a:r>
          </a:p>
          <a:p>
            <a:pPr lvl="1" fontAlgn="base"/>
            <a:r>
              <a:rPr lang="en-US" sz="1600" dirty="0"/>
              <a:t>Hive will have to read every directory, but hopefully these broader disk scans will be relatively rare.</a:t>
            </a:r>
          </a:p>
          <a:p>
            <a:endParaRPr lang="en-US" sz="2200" dirty="0"/>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117</a:t>
            </a:fld>
            <a:endParaRPr lang="en-US" dirty="0"/>
          </a:p>
        </p:txBody>
      </p:sp>
    </p:spTree>
    <p:extLst>
      <p:ext uri="{BB962C8B-B14F-4D97-AF65-F5344CB8AC3E}">
        <p14:creationId xmlns:p14="http://schemas.microsoft.com/office/powerpoint/2010/main" val="172078734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D2533C"/>
                </a:solidFill>
              </a:rPr>
              <a:t>What  are Hive Data Partitions?</a:t>
            </a:r>
            <a:endParaRPr lang="en-US" dirty="0"/>
          </a:p>
        </p:txBody>
      </p:sp>
      <p:sp>
        <p:nvSpPr>
          <p:cNvPr id="3" name="Content Placeholder 2"/>
          <p:cNvSpPr>
            <a:spLocks noGrp="1"/>
          </p:cNvSpPr>
          <p:nvPr>
            <p:ph idx="1"/>
          </p:nvPr>
        </p:nvSpPr>
        <p:spPr/>
        <p:txBody>
          <a:bodyPr/>
          <a:lstStyle/>
          <a:p>
            <a:pPr fontAlgn="base"/>
            <a:r>
              <a:rPr lang="en-US" dirty="0"/>
              <a:t>You can see the partitions that exist with the SHOW PARTITIONS command:</a:t>
            </a:r>
          </a:p>
          <a:p>
            <a:pPr marL="274320" lvl="1" indent="0">
              <a:buNone/>
            </a:pPr>
            <a:r>
              <a:rPr lang="en-US" dirty="0"/>
              <a:t>hive&gt; SHOW PARTITIONS employees; </a:t>
            </a:r>
          </a:p>
          <a:p>
            <a:pPr marL="274320" lvl="1" indent="0">
              <a:buNone/>
            </a:pPr>
            <a:endParaRPr lang="en-US" dirty="0"/>
          </a:p>
          <a:p>
            <a:pPr marL="274320" lvl="1" indent="0">
              <a:buNone/>
            </a:pPr>
            <a:r>
              <a:rPr lang="en-US" dirty="0"/>
              <a:t>country=CA/state=AB </a:t>
            </a:r>
          </a:p>
          <a:p>
            <a:pPr marL="274320" lvl="1" indent="0">
              <a:buNone/>
            </a:pPr>
            <a:r>
              <a:rPr lang="en-US" dirty="0"/>
              <a:t>country=CA/state=BC</a:t>
            </a:r>
          </a:p>
          <a:p>
            <a:pPr marL="274320" lvl="1" indent="0">
              <a:buNone/>
            </a:pPr>
            <a:r>
              <a:rPr lang="en-US" dirty="0"/>
              <a:t>country=US/state=AL </a:t>
            </a:r>
          </a:p>
          <a:p>
            <a:pPr marL="274320" lvl="1" indent="0">
              <a:buNone/>
            </a:pPr>
            <a:r>
              <a:rPr lang="en-US" dirty="0"/>
              <a:t>country=US/state=AK </a:t>
            </a:r>
          </a:p>
          <a:p>
            <a:pPr marL="274320" lvl="1" indent="0">
              <a:buNone/>
            </a:pPr>
            <a:r>
              <a:rPr lang="en-US" dirty="0"/>
              <a:t>...</a:t>
            </a:r>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118</a:t>
            </a:fld>
            <a:endParaRPr lang="en-US" dirty="0"/>
          </a:p>
        </p:txBody>
      </p:sp>
    </p:spTree>
    <p:extLst>
      <p:ext uri="{BB962C8B-B14F-4D97-AF65-F5344CB8AC3E}">
        <p14:creationId xmlns:p14="http://schemas.microsoft.com/office/powerpoint/2010/main" val="199528319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D2533C"/>
                </a:solidFill>
              </a:rPr>
              <a:t>What  are Hive Data Partitions?</a:t>
            </a:r>
            <a:endParaRPr lang="en-US" dirty="0"/>
          </a:p>
        </p:txBody>
      </p:sp>
      <p:sp>
        <p:nvSpPr>
          <p:cNvPr id="3" name="Content Placeholder 2"/>
          <p:cNvSpPr>
            <a:spLocks noGrp="1"/>
          </p:cNvSpPr>
          <p:nvPr>
            <p:ph idx="1"/>
          </p:nvPr>
        </p:nvSpPr>
        <p:spPr/>
        <p:txBody>
          <a:bodyPr/>
          <a:lstStyle/>
          <a:p>
            <a:pPr fontAlgn="base"/>
            <a:r>
              <a:rPr lang="en-US" dirty="0"/>
              <a:t>You can use partitioning with external tables</a:t>
            </a:r>
          </a:p>
          <a:p>
            <a:pPr fontAlgn="base"/>
            <a:r>
              <a:rPr lang="en-US" dirty="0"/>
              <a:t>In fact, you may find that this is your most common scenario for managing large production data sets</a:t>
            </a:r>
          </a:p>
          <a:p>
            <a:pPr fontAlgn="base"/>
            <a:r>
              <a:rPr lang="en-US" dirty="0"/>
              <a:t>The combination gives you a way to “share” data with other tools, while still optimizing query performance</a:t>
            </a:r>
          </a:p>
          <a:p>
            <a:pPr fontAlgn="base"/>
            <a:r>
              <a:rPr lang="en-US" dirty="0"/>
              <a:t>You also have more flexibility in the directory structure used, as you define it yourself</a:t>
            </a:r>
          </a:p>
          <a:p>
            <a:pPr fontAlgn="base"/>
            <a:r>
              <a:rPr lang="en-US" dirty="0"/>
              <a:t>We’ll see a particularly useful example in a moment.</a:t>
            </a:r>
          </a:p>
          <a:p>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119</a:t>
            </a:fld>
            <a:endParaRPr lang="en-US" dirty="0"/>
          </a:p>
        </p:txBody>
      </p:sp>
    </p:spTree>
    <p:extLst>
      <p:ext uri="{BB962C8B-B14F-4D97-AF65-F5344CB8AC3E}">
        <p14:creationId xmlns:p14="http://schemas.microsoft.com/office/powerpoint/2010/main" val="10672489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BE236-E91A-CA4C-B8FA-0C5E3EDF3FBE}"/>
              </a:ext>
            </a:extLst>
          </p:cNvPr>
          <p:cNvSpPr>
            <a:spLocks noGrp="1"/>
          </p:cNvSpPr>
          <p:nvPr>
            <p:ph type="title"/>
          </p:nvPr>
        </p:nvSpPr>
        <p:spPr/>
        <p:txBody>
          <a:bodyPr>
            <a:noAutofit/>
          </a:bodyPr>
          <a:lstStyle/>
          <a:p>
            <a:r>
              <a:rPr lang="en-US" sz="3600" dirty="0"/>
              <a:t>How Hive Works</a:t>
            </a:r>
          </a:p>
        </p:txBody>
      </p:sp>
      <p:sp>
        <p:nvSpPr>
          <p:cNvPr id="3" name="Content Placeholder 2">
            <a:extLst>
              <a:ext uri="{FF2B5EF4-FFF2-40B4-BE49-F238E27FC236}">
                <a16:creationId xmlns:a16="http://schemas.microsoft.com/office/drawing/2014/main" id="{292ADB2A-DE58-DB49-A441-E292CC8EA89E}"/>
              </a:ext>
            </a:extLst>
          </p:cNvPr>
          <p:cNvSpPr>
            <a:spLocks noGrp="1"/>
          </p:cNvSpPr>
          <p:nvPr>
            <p:ph idx="1"/>
          </p:nvPr>
        </p:nvSpPr>
        <p:spPr>
          <a:xfrm>
            <a:off x="457200" y="1600200"/>
            <a:ext cx="8229600" cy="728472"/>
          </a:xfrm>
        </p:spPr>
        <p:txBody>
          <a:bodyPr>
            <a:normAutofit fontScale="77500" lnSpcReduction="20000"/>
          </a:bodyPr>
          <a:lstStyle/>
          <a:p>
            <a:r>
              <a:rPr lang="en-US" sz="1800" dirty="0"/>
              <a:t>Now this is very different from relational databases</a:t>
            </a:r>
          </a:p>
          <a:p>
            <a:r>
              <a:rPr lang="en-US" sz="1800" dirty="0"/>
              <a:t>A relational database controls the format of the data it manages on behalf of its clients</a:t>
            </a:r>
          </a:p>
          <a:p>
            <a:r>
              <a:rPr lang="en-US" sz="1800" dirty="0"/>
              <a:t>Hive must adapt its processing to make use of the format of data controlled by other clients</a:t>
            </a:r>
          </a:p>
          <a:p>
            <a:endParaRPr lang="en-US" dirty="0"/>
          </a:p>
        </p:txBody>
      </p:sp>
      <p:sp>
        <p:nvSpPr>
          <p:cNvPr id="4" name="Footer Placeholder 3">
            <a:extLst>
              <a:ext uri="{FF2B5EF4-FFF2-40B4-BE49-F238E27FC236}">
                <a16:creationId xmlns:a16="http://schemas.microsoft.com/office/drawing/2014/main" id="{6FEF44D8-F530-514F-822E-5CCFACCA107D}"/>
              </a:ext>
            </a:extLst>
          </p:cNvPr>
          <p:cNvSpPr>
            <a:spLocks noGrp="1"/>
          </p:cNvSpPr>
          <p:nvPr>
            <p:ph type="ftr" sz="quarter" idx="11"/>
          </p:nvPr>
        </p:nvSpPr>
        <p:spPr/>
        <p:txBody>
          <a:bodyPr/>
          <a:lstStyle/>
          <a:p>
            <a:r>
              <a:rPr lang="sk-SK"/>
              <a:t>CSP554</a:t>
            </a:r>
            <a:r>
              <a:rPr lang="en-US"/>
              <a:t> Module 04</a:t>
            </a:r>
            <a:endParaRPr lang="en-US" dirty="0"/>
          </a:p>
        </p:txBody>
      </p:sp>
      <p:sp>
        <p:nvSpPr>
          <p:cNvPr id="5" name="Slide Number Placeholder 4">
            <a:extLst>
              <a:ext uri="{FF2B5EF4-FFF2-40B4-BE49-F238E27FC236}">
                <a16:creationId xmlns:a16="http://schemas.microsoft.com/office/drawing/2014/main" id="{E2C74E59-80F6-2D40-AF90-81F5BD8F5ABF}"/>
              </a:ext>
            </a:extLst>
          </p:cNvPr>
          <p:cNvSpPr>
            <a:spLocks noGrp="1"/>
          </p:cNvSpPr>
          <p:nvPr>
            <p:ph type="sldNum" sz="quarter" idx="12"/>
          </p:nvPr>
        </p:nvSpPr>
        <p:spPr/>
        <p:txBody>
          <a:bodyPr/>
          <a:lstStyle/>
          <a:p>
            <a:fld id="{9AA7C465-8597-4488-B68C-958448427716}" type="slidenum">
              <a:rPr lang="en-US" smtClean="0"/>
              <a:t>12</a:t>
            </a:fld>
            <a:endParaRPr lang="en-US" dirty="0"/>
          </a:p>
        </p:txBody>
      </p:sp>
      <p:sp>
        <p:nvSpPr>
          <p:cNvPr id="6" name="Rectangle 5">
            <a:extLst>
              <a:ext uri="{FF2B5EF4-FFF2-40B4-BE49-F238E27FC236}">
                <a16:creationId xmlns:a16="http://schemas.microsoft.com/office/drawing/2014/main" id="{7D3AF87D-A3A4-6949-BFED-1D854297F225}"/>
              </a:ext>
            </a:extLst>
          </p:cNvPr>
          <p:cNvSpPr/>
          <p:nvPr/>
        </p:nvSpPr>
        <p:spPr>
          <a:xfrm>
            <a:off x="2438400" y="4951956"/>
            <a:ext cx="1752600" cy="45928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t>DB Storage Manager</a:t>
            </a:r>
          </a:p>
        </p:txBody>
      </p:sp>
      <p:sp>
        <p:nvSpPr>
          <p:cNvPr id="7" name="Rectangle 6">
            <a:extLst>
              <a:ext uri="{FF2B5EF4-FFF2-40B4-BE49-F238E27FC236}">
                <a16:creationId xmlns:a16="http://schemas.microsoft.com/office/drawing/2014/main" id="{A640DE77-18A6-6E4A-AB65-17048FDF6C4A}"/>
              </a:ext>
            </a:extLst>
          </p:cNvPr>
          <p:cNvSpPr/>
          <p:nvPr/>
        </p:nvSpPr>
        <p:spPr>
          <a:xfrm>
            <a:off x="2438400" y="4380978"/>
            <a:ext cx="1752600" cy="45928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t>Query Processing Engine</a:t>
            </a:r>
          </a:p>
        </p:txBody>
      </p:sp>
      <p:sp>
        <p:nvSpPr>
          <p:cNvPr id="8" name="Rectangle 7">
            <a:extLst>
              <a:ext uri="{FF2B5EF4-FFF2-40B4-BE49-F238E27FC236}">
                <a16:creationId xmlns:a16="http://schemas.microsoft.com/office/drawing/2014/main" id="{CE2116C0-B524-4849-8272-EE73DA8A7C6F}"/>
              </a:ext>
            </a:extLst>
          </p:cNvPr>
          <p:cNvSpPr/>
          <p:nvPr/>
        </p:nvSpPr>
        <p:spPr>
          <a:xfrm>
            <a:off x="2438400" y="3810000"/>
            <a:ext cx="1752600" cy="45928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t>SQL Query Compiler</a:t>
            </a:r>
          </a:p>
        </p:txBody>
      </p:sp>
      <p:sp>
        <p:nvSpPr>
          <p:cNvPr id="9" name="Rectangle 8">
            <a:extLst>
              <a:ext uri="{FF2B5EF4-FFF2-40B4-BE49-F238E27FC236}">
                <a16:creationId xmlns:a16="http://schemas.microsoft.com/office/drawing/2014/main" id="{9B5EE0C0-5F62-F644-B742-DF021C418AE6}"/>
              </a:ext>
            </a:extLst>
          </p:cNvPr>
          <p:cNvSpPr/>
          <p:nvPr/>
        </p:nvSpPr>
        <p:spPr>
          <a:xfrm>
            <a:off x="2438400" y="5522934"/>
            <a:ext cx="1752600" cy="4592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OS-based File System</a:t>
            </a:r>
          </a:p>
        </p:txBody>
      </p:sp>
      <p:sp>
        <p:nvSpPr>
          <p:cNvPr id="10" name="Rectangle 9">
            <a:extLst>
              <a:ext uri="{FF2B5EF4-FFF2-40B4-BE49-F238E27FC236}">
                <a16:creationId xmlns:a16="http://schemas.microsoft.com/office/drawing/2014/main" id="{5F66F7C3-45C9-A940-8935-08D835DF1A0D}"/>
              </a:ext>
            </a:extLst>
          </p:cNvPr>
          <p:cNvSpPr/>
          <p:nvPr/>
        </p:nvSpPr>
        <p:spPr>
          <a:xfrm>
            <a:off x="4876800" y="4951956"/>
            <a:ext cx="1752600" cy="459288"/>
          </a:xfrm>
          <a:prstGeom prst="rect">
            <a:avLst/>
          </a:prstGeom>
          <a:ln w="26424">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No Hive Storage Manager</a:t>
            </a:r>
          </a:p>
        </p:txBody>
      </p:sp>
      <p:sp>
        <p:nvSpPr>
          <p:cNvPr id="11" name="Rectangle 10">
            <a:extLst>
              <a:ext uri="{FF2B5EF4-FFF2-40B4-BE49-F238E27FC236}">
                <a16:creationId xmlns:a16="http://schemas.microsoft.com/office/drawing/2014/main" id="{F430F666-08D6-0A49-91E7-6D44CF2EBCD2}"/>
              </a:ext>
            </a:extLst>
          </p:cNvPr>
          <p:cNvSpPr/>
          <p:nvPr/>
        </p:nvSpPr>
        <p:spPr>
          <a:xfrm>
            <a:off x="4876800" y="4380978"/>
            <a:ext cx="1752600" cy="4592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Parallel Processing Engine</a:t>
            </a:r>
          </a:p>
        </p:txBody>
      </p:sp>
      <p:sp>
        <p:nvSpPr>
          <p:cNvPr id="12" name="Rectangle 11">
            <a:extLst>
              <a:ext uri="{FF2B5EF4-FFF2-40B4-BE49-F238E27FC236}">
                <a16:creationId xmlns:a16="http://schemas.microsoft.com/office/drawing/2014/main" id="{DEAE36F6-F5A7-EC4E-A28A-8BAA849679F6}"/>
              </a:ext>
            </a:extLst>
          </p:cNvPr>
          <p:cNvSpPr/>
          <p:nvPr/>
        </p:nvSpPr>
        <p:spPr>
          <a:xfrm>
            <a:off x="4876800" y="3810000"/>
            <a:ext cx="1752600" cy="4592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HQL Query Compiler</a:t>
            </a:r>
          </a:p>
        </p:txBody>
      </p:sp>
      <p:sp>
        <p:nvSpPr>
          <p:cNvPr id="13" name="Rectangle 12">
            <a:extLst>
              <a:ext uri="{FF2B5EF4-FFF2-40B4-BE49-F238E27FC236}">
                <a16:creationId xmlns:a16="http://schemas.microsoft.com/office/drawing/2014/main" id="{58BC3CCD-A096-3F42-8E4E-09ED243EB06C}"/>
              </a:ext>
            </a:extLst>
          </p:cNvPr>
          <p:cNvSpPr/>
          <p:nvPr/>
        </p:nvSpPr>
        <p:spPr>
          <a:xfrm>
            <a:off x="4876800" y="5522934"/>
            <a:ext cx="1752600" cy="4592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HDFS or S3 Systems</a:t>
            </a:r>
          </a:p>
        </p:txBody>
      </p:sp>
      <p:sp>
        <p:nvSpPr>
          <p:cNvPr id="15" name="Rectangle 14">
            <a:extLst>
              <a:ext uri="{FF2B5EF4-FFF2-40B4-BE49-F238E27FC236}">
                <a16:creationId xmlns:a16="http://schemas.microsoft.com/office/drawing/2014/main" id="{C226A7EC-BEFF-954E-A94E-7B5B9743AB07}"/>
              </a:ext>
            </a:extLst>
          </p:cNvPr>
          <p:cNvSpPr/>
          <p:nvPr/>
        </p:nvSpPr>
        <p:spPr>
          <a:xfrm>
            <a:off x="2438400" y="6093912"/>
            <a:ext cx="1752600" cy="4592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Data</a:t>
            </a:r>
          </a:p>
        </p:txBody>
      </p:sp>
      <p:sp>
        <p:nvSpPr>
          <p:cNvPr id="16" name="Rectangle 15">
            <a:extLst>
              <a:ext uri="{FF2B5EF4-FFF2-40B4-BE49-F238E27FC236}">
                <a16:creationId xmlns:a16="http://schemas.microsoft.com/office/drawing/2014/main" id="{C14302C8-96C3-7540-9609-58F3CBE0A9CB}"/>
              </a:ext>
            </a:extLst>
          </p:cNvPr>
          <p:cNvSpPr/>
          <p:nvPr/>
        </p:nvSpPr>
        <p:spPr>
          <a:xfrm>
            <a:off x="4876800" y="6093912"/>
            <a:ext cx="1752600" cy="4592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Data</a:t>
            </a:r>
          </a:p>
        </p:txBody>
      </p:sp>
      <p:sp>
        <p:nvSpPr>
          <p:cNvPr id="17" name="Rectangle 16">
            <a:extLst>
              <a:ext uri="{FF2B5EF4-FFF2-40B4-BE49-F238E27FC236}">
                <a16:creationId xmlns:a16="http://schemas.microsoft.com/office/drawing/2014/main" id="{4A3B693C-1A11-3245-8836-4D9F3510092A}"/>
              </a:ext>
            </a:extLst>
          </p:cNvPr>
          <p:cNvSpPr/>
          <p:nvPr/>
        </p:nvSpPr>
        <p:spPr>
          <a:xfrm>
            <a:off x="2438400" y="2839938"/>
            <a:ext cx="1752600" cy="4592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Relational Database Client</a:t>
            </a:r>
          </a:p>
        </p:txBody>
      </p:sp>
      <p:sp>
        <p:nvSpPr>
          <p:cNvPr id="18" name="Rectangle 17">
            <a:extLst>
              <a:ext uri="{FF2B5EF4-FFF2-40B4-BE49-F238E27FC236}">
                <a16:creationId xmlns:a16="http://schemas.microsoft.com/office/drawing/2014/main" id="{DC5193BE-567F-4D47-8344-65783F6ADCD3}"/>
              </a:ext>
            </a:extLst>
          </p:cNvPr>
          <p:cNvSpPr/>
          <p:nvPr/>
        </p:nvSpPr>
        <p:spPr>
          <a:xfrm>
            <a:off x="4876800" y="2839938"/>
            <a:ext cx="1752600" cy="4592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Hive Client</a:t>
            </a:r>
          </a:p>
        </p:txBody>
      </p:sp>
      <p:sp>
        <p:nvSpPr>
          <p:cNvPr id="19" name="Rectangle 18">
            <a:extLst>
              <a:ext uri="{FF2B5EF4-FFF2-40B4-BE49-F238E27FC236}">
                <a16:creationId xmlns:a16="http://schemas.microsoft.com/office/drawing/2014/main" id="{846283FC-8663-E643-BD86-6DBF393AE953}"/>
              </a:ext>
            </a:extLst>
          </p:cNvPr>
          <p:cNvSpPr/>
          <p:nvPr/>
        </p:nvSpPr>
        <p:spPr>
          <a:xfrm>
            <a:off x="7086600" y="5522934"/>
            <a:ext cx="1752600" cy="4592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HDFS or S3 Client</a:t>
            </a:r>
          </a:p>
        </p:txBody>
      </p:sp>
      <p:cxnSp>
        <p:nvCxnSpPr>
          <p:cNvPr id="21" name="Straight Arrow Connector 20">
            <a:extLst>
              <a:ext uri="{FF2B5EF4-FFF2-40B4-BE49-F238E27FC236}">
                <a16:creationId xmlns:a16="http://schemas.microsoft.com/office/drawing/2014/main" id="{B52D8106-012A-6142-9C0F-44047370AA4D}"/>
              </a:ext>
            </a:extLst>
          </p:cNvPr>
          <p:cNvCxnSpPr>
            <a:cxnSpLocks/>
            <a:stCxn id="17" idx="2"/>
            <a:endCxn id="8" idx="0"/>
          </p:cNvCxnSpPr>
          <p:nvPr/>
        </p:nvCxnSpPr>
        <p:spPr>
          <a:xfrm>
            <a:off x="3314700" y="3299226"/>
            <a:ext cx="0" cy="510774"/>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E6BB19F2-3A2A-334C-8E86-F09933989A89}"/>
              </a:ext>
            </a:extLst>
          </p:cNvPr>
          <p:cNvCxnSpPr>
            <a:cxnSpLocks/>
            <a:stCxn id="18" idx="2"/>
            <a:endCxn id="12" idx="0"/>
          </p:cNvCxnSpPr>
          <p:nvPr/>
        </p:nvCxnSpPr>
        <p:spPr>
          <a:xfrm>
            <a:off x="5753100" y="3299226"/>
            <a:ext cx="0" cy="510774"/>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C7F5811E-DD0D-B749-AEE0-AD624618AF27}"/>
              </a:ext>
            </a:extLst>
          </p:cNvPr>
          <p:cNvCxnSpPr>
            <a:cxnSpLocks/>
            <a:stCxn id="19" idx="1"/>
            <a:endCxn id="13" idx="3"/>
          </p:cNvCxnSpPr>
          <p:nvPr/>
        </p:nvCxnSpPr>
        <p:spPr>
          <a:xfrm flipH="1">
            <a:off x="6629400" y="5752578"/>
            <a:ext cx="457200" cy="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a:extLst>
              <a:ext uri="{FF2B5EF4-FFF2-40B4-BE49-F238E27FC236}">
                <a16:creationId xmlns:a16="http://schemas.microsoft.com/office/drawing/2014/main" id="{26FCFEFF-5308-354A-A37A-00F3FCB2CA0B}"/>
              </a:ext>
            </a:extLst>
          </p:cNvPr>
          <p:cNvCxnSpPr>
            <a:stCxn id="6" idx="1"/>
            <a:endCxn id="15" idx="1"/>
          </p:cNvCxnSpPr>
          <p:nvPr/>
        </p:nvCxnSpPr>
        <p:spPr>
          <a:xfrm rot="10800000" flipV="1">
            <a:off x="2438400" y="5181600"/>
            <a:ext cx="12700" cy="1141956"/>
          </a:xfrm>
          <a:prstGeom prst="bentConnector3">
            <a:avLst>
              <a:gd name="adj1" fmla="val 1800000"/>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Left Brace 30">
            <a:extLst>
              <a:ext uri="{FF2B5EF4-FFF2-40B4-BE49-F238E27FC236}">
                <a16:creationId xmlns:a16="http://schemas.microsoft.com/office/drawing/2014/main" id="{A213E2D2-3E18-4647-AB79-2D85136DCB3D}"/>
              </a:ext>
            </a:extLst>
          </p:cNvPr>
          <p:cNvSpPr/>
          <p:nvPr/>
        </p:nvSpPr>
        <p:spPr>
          <a:xfrm>
            <a:off x="1752600" y="3810000"/>
            <a:ext cx="304800" cy="1601244"/>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TextBox 31">
            <a:extLst>
              <a:ext uri="{FF2B5EF4-FFF2-40B4-BE49-F238E27FC236}">
                <a16:creationId xmlns:a16="http://schemas.microsoft.com/office/drawing/2014/main" id="{A7F712AD-2109-D741-B51B-5FFA585C42F8}"/>
              </a:ext>
            </a:extLst>
          </p:cNvPr>
          <p:cNvSpPr txBox="1"/>
          <p:nvPr/>
        </p:nvSpPr>
        <p:spPr>
          <a:xfrm>
            <a:off x="381000" y="4214336"/>
            <a:ext cx="1277914" cy="738664"/>
          </a:xfrm>
          <a:prstGeom prst="rect">
            <a:avLst/>
          </a:prstGeom>
          <a:noFill/>
        </p:spPr>
        <p:txBody>
          <a:bodyPr wrap="none" rtlCol="0">
            <a:spAutoFit/>
          </a:bodyPr>
          <a:lstStyle/>
          <a:p>
            <a:pPr algn="r"/>
            <a:r>
              <a:rPr lang="en-US" sz="1400" dirty="0"/>
              <a:t>Database</a:t>
            </a:r>
          </a:p>
          <a:p>
            <a:pPr algn="r"/>
            <a:r>
              <a:rPr lang="en-US" sz="1400" dirty="0"/>
              <a:t>Management </a:t>
            </a:r>
          </a:p>
          <a:p>
            <a:pPr algn="r"/>
            <a:r>
              <a:rPr lang="en-US" sz="1400" dirty="0"/>
              <a:t>System</a:t>
            </a:r>
          </a:p>
        </p:txBody>
      </p:sp>
      <p:sp>
        <p:nvSpPr>
          <p:cNvPr id="33" name="Rectangular Callout 32">
            <a:extLst>
              <a:ext uri="{FF2B5EF4-FFF2-40B4-BE49-F238E27FC236}">
                <a16:creationId xmlns:a16="http://schemas.microsoft.com/office/drawing/2014/main" id="{8C87F876-5393-C04B-BB8A-D32FD85E3BB6}"/>
              </a:ext>
            </a:extLst>
          </p:cNvPr>
          <p:cNvSpPr/>
          <p:nvPr/>
        </p:nvSpPr>
        <p:spPr>
          <a:xfrm>
            <a:off x="7162800" y="2590800"/>
            <a:ext cx="1676400" cy="1118578"/>
          </a:xfrm>
          <a:prstGeom prst="wedgeRectCallout">
            <a:avLst>
              <a:gd name="adj1" fmla="val -73842"/>
              <a:gd name="adj2" fmla="val -6232"/>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Client must inform Hive as to the format of the data to be queried as it is out of Hive’s control</a:t>
            </a:r>
          </a:p>
        </p:txBody>
      </p:sp>
      <p:sp>
        <p:nvSpPr>
          <p:cNvPr id="34" name="Rectangular Callout 33">
            <a:extLst>
              <a:ext uri="{FF2B5EF4-FFF2-40B4-BE49-F238E27FC236}">
                <a16:creationId xmlns:a16="http://schemas.microsoft.com/office/drawing/2014/main" id="{E3EC4E84-B04A-F047-A71D-C7A0EC45BC6F}"/>
              </a:ext>
            </a:extLst>
          </p:cNvPr>
          <p:cNvSpPr/>
          <p:nvPr/>
        </p:nvSpPr>
        <p:spPr>
          <a:xfrm>
            <a:off x="350949" y="2514600"/>
            <a:ext cx="1676400" cy="1047464"/>
          </a:xfrm>
          <a:prstGeom prst="wedgeRectCallout">
            <a:avLst>
              <a:gd name="adj1" fmla="val 69052"/>
              <a:gd name="adj2" fmla="val -6232"/>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The database system already knows the format of the data to be queried</a:t>
            </a:r>
          </a:p>
        </p:txBody>
      </p:sp>
      <p:sp>
        <p:nvSpPr>
          <p:cNvPr id="27" name="Rectangular Callout 26">
            <a:extLst>
              <a:ext uri="{FF2B5EF4-FFF2-40B4-BE49-F238E27FC236}">
                <a16:creationId xmlns:a16="http://schemas.microsoft.com/office/drawing/2014/main" id="{66FB7CED-7A97-AA40-ABFD-7D3EE0B1ABCB}"/>
              </a:ext>
            </a:extLst>
          </p:cNvPr>
          <p:cNvSpPr/>
          <p:nvPr/>
        </p:nvSpPr>
        <p:spPr>
          <a:xfrm>
            <a:off x="7162800" y="4038600"/>
            <a:ext cx="1676400" cy="1118578"/>
          </a:xfrm>
          <a:prstGeom prst="wedgeRectCallout">
            <a:avLst>
              <a:gd name="adj1" fmla="val -73842"/>
              <a:gd name="adj2" fmla="val -6232"/>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MapReduce</a:t>
            </a:r>
          </a:p>
          <a:p>
            <a:pPr algn="ctr"/>
            <a:r>
              <a:rPr lang="en-US" sz="1200" dirty="0"/>
              <a:t>Tez (Custom for Hive)</a:t>
            </a:r>
          </a:p>
          <a:p>
            <a:pPr algn="ctr"/>
            <a:r>
              <a:rPr lang="en-US" sz="1200" dirty="0"/>
              <a:t>LLAP (Custom for Hive)</a:t>
            </a:r>
          </a:p>
        </p:txBody>
      </p:sp>
      <p:cxnSp>
        <p:nvCxnSpPr>
          <p:cNvPr id="28" name="Elbow Connector 27">
            <a:extLst>
              <a:ext uri="{FF2B5EF4-FFF2-40B4-BE49-F238E27FC236}">
                <a16:creationId xmlns:a16="http://schemas.microsoft.com/office/drawing/2014/main" id="{132326D0-2BE0-864E-A74D-00784AD50504}"/>
              </a:ext>
            </a:extLst>
          </p:cNvPr>
          <p:cNvCxnSpPr>
            <a:cxnSpLocks/>
            <a:stCxn id="7" idx="1"/>
            <a:endCxn id="6" idx="1"/>
          </p:cNvCxnSpPr>
          <p:nvPr/>
        </p:nvCxnSpPr>
        <p:spPr>
          <a:xfrm rot="10800000" flipV="1">
            <a:off x="2438400" y="4610622"/>
            <a:ext cx="12700" cy="570978"/>
          </a:xfrm>
          <a:prstGeom prst="bentConnector3">
            <a:avLst>
              <a:gd name="adj1" fmla="val 1800000"/>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Rectangular Callout 34">
            <a:extLst>
              <a:ext uri="{FF2B5EF4-FFF2-40B4-BE49-F238E27FC236}">
                <a16:creationId xmlns:a16="http://schemas.microsoft.com/office/drawing/2014/main" id="{6380BA9D-CB9D-A842-B5BB-888C0D0D9059}"/>
              </a:ext>
            </a:extLst>
          </p:cNvPr>
          <p:cNvSpPr/>
          <p:nvPr/>
        </p:nvSpPr>
        <p:spPr>
          <a:xfrm>
            <a:off x="341290" y="5470594"/>
            <a:ext cx="1676400" cy="1047464"/>
          </a:xfrm>
          <a:prstGeom prst="wedgeRectCallout">
            <a:avLst>
              <a:gd name="adj1" fmla="val 60601"/>
              <a:gd name="adj2" fmla="val -1238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The query processing engine &amp; DB storage manager have built in knowledge of the default storage format</a:t>
            </a:r>
          </a:p>
        </p:txBody>
      </p:sp>
    </p:spTree>
    <p:extLst>
      <p:ext uri="{BB962C8B-B14F-4D97-AF65-F5344CB8AC3E}">
        <p14:creationId xmlns:p14="http://schemas.microsoft.com/office/powerpoint/2010/main" val="300574344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D2533C"/>
                </a:solidFill>
              </a:rPr>
              <a:t>What  are Hive Data Partitions?</a:t>
            </a:r>
            <a:endParaRPr lang="en-US" dirty="0"/>
          </a:p>
        </p:txBody>
      </p:sp>
      <p:sp>
        <p:nvSpPr>
          <p:cNvPr id="3" name="Content Placeholder 2"/>
          <p:cNvSpPr>
            <a:spLocks noGrp="1"/>
          </p:cNvSpPr>
          <p:nvPr>
            <p:ph idx="1"/>
          </p:nvPr>
        </p:nvSpPr>
        <p:spPr/>
        <p:txBody>
          <a:bodyPr>
            <a:normAutofit fontScale="92500"/>
          </a:bodyPr>
          <a:lstStyle/>
          <a:p>
            <a:r>
              <a:rPr lang="en-US" dirty="0"/>
              <a:t>Here’s how we might define an external partitioned Hive table:</a:t>
            </a:r>
          </a:p>
          <a:p>
            <a:pPr marL="274320" lvl="1" indent="0">
              <a:buNone/>
            </a:pPr>
            <a:r>
              <a:rPr lang="en-US" dirty="0"/>
              <a:t>CREATE EXTERNAL TABLE IF NOT EXISTS </a:t>
            </a:r>
            <a:r>
              <a:rPr lang="en-US" dirty="0" err="1"/>
              <a:t>log_messages</a:t>
            </a:r>
            <a:r>
              <a:rPr lang="en-US" dirty="0"/>
              <a:t> (</a:t>
            </a:r>
          </a:p>
          <a:p>
            <a:pPr marL="274320" lvl="1" indent="0">
              <a:buNone/>
            </a:pPr>
            <a:r>
              <a:rPr lang="en-US" dirty="0"/>
              <a:t>  </a:t>
            </a:r>
            <a:r>
              <a:rPr lang="en-US" dirty="0" err="1"/>
              <a:t>hms</a:t>
            </a:r>
            <a:r>
              <a:rPr lang="en-US" dirty="0"/>
              <a:t>             INT,</a:t>
            </a:r>
          </a:p>
          <a:p>
            <a:pPr marL="274320" lvl="1" indent="0">
              <a:buNone/>
            </a:pPr>
            <a:r>
              <a:rPr lang="en-US" dirty="0"/>
              <a:t>  severity        STRING,</a:t>
            </a:r>
          </a:p>
          <a:p>
            <a:pPr marL="274320" lvl="1" indent="0">
              <a:buNone/>
            </a:pPr>
            <a:r>
              <a:rPr lang="en-US" dirty="0"/>
              <a:t>  server          STRING,</a:t>
            </a:r>
          </a:p>
          <a:p>
            <a:pPr marL="274320" lvl="1" indent="0">
              <a:buNone/>
            </a:pPr>
            <a:r>
              <a:rPr lang="en-US" dirty="0"/>
              <a:t>  </a:t>
            </a:r>
            <a:r>
              <a:rPr lang="en-US" dirty="0" err="1"/>
              <a:t>process_id</a:t>
            </a:r>
            <a:r>
              <a:rPr lang="en-US" dirty="0"/>
              <a:t>      INT,</a:t>
            </a:r>
          </a:p>
          <a:p>
            <a:pPr marL="274320" lvl="1" indent="0">
              <a:buNone/>
            </a:pPr>
            <a:r>
              <a:rPr lang="en-US" dirty="0"/>
              <a:t>  message         STRING)</a:t>
            </a:r>
          </a:p>
          <a:p>
            <a:pPr marL="274320" lvl="1" indent="0">
              <a:buNone/>
            </a:pPr>
            <a:r>
              <a:rPr lang="en-US" dirty="0"/>
              <a:t>PARTITIONED BY (year INT, month INT, day INT)</a:t>
            </a:r>
          </a:p>
          <a:p>
            <a:pPr marL="274320" lvl="1" indent="0">
              <a:buNone/>
            </a:pPr>
            <a:r>
              <a:rPr lang="en-US" dirty="0"/>
              <a:t>ROW FORMAT DELIMITED FIELDS TERMINATED BY '\t';</a:t>
            </a:r>
          </a:p>
          <a:p>
            <a:pPr marL="274320" lvl="1" indent="0">
              <a:buNone/>
            </a:pPr>
            <a:endParaRPr lang="en-US" dirty="0"/>
          </a:p>
          <a:p>
            <a:r>
              <a:rPr lang="en-US" dirty="0"/>
              <a:t>We assume a day’s worth of log data is the correct size for a useful partition</a:t>
            </a:r>
          </a:p>
          <a:p>
            <a:r>
              <a:rPr lang="en-US" dirty="0"/>
              <a:t>And finer grain queries over a day’s data will be fast enough</a:t>
            </a:r>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120</a:t>
            </a:fld>
            <a:endParaRPr lang="en-US" dirty="0"/>
          </a:p>
        </p:txBody>
      </p:sp>
    </p:spTree>
    <p:extLst>
      <p:ext uri="{BB962C8B-B14F-4D97-AF65-F5344CB8AC3E}">
        <p14:creationId xmlns:p14="http://schemas.microsoft.com/office/powerpoint/2010/main" val="179200596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D2533C"/>
                </a:solidFill>
              </a:rPr>
              <a:t>What  are Hive Data Partitions?</a:t>
            </a:r>
            <a:endParaRPr lang="en-US" dirty="0"/>
          </a:p>
        </p:txBody>
      </p:sp>
      <p:sp>
        <p:nvSpPr>
          <p:cNvPr id="3" name="Content Placeholder 2"/>
          <p:cNvSpPr>
            <a:spLocks noGrp="1"/>
          </p:cNvSpPr>
          <p:nvPr>
            <p:ph idx="1"/>
          </p:nvPr>
        </p:nvSpPr>
        <p:spPr/>
        <p:txBody>
          <a:bodyPr>
            <a:normAutofit/>
          </a:bodyPr>
          <a:lstStyle/>
          <a:p>
            <a:r>
              <a:rPr lang="en-US" dirty="0"/>
              <a:t>Recall that when we created the non-partitioned external  table, a LOCATION … clause was required</a:t>
            </a:r>
          </a:p>
          <a:p>
            <a:r>
              <a:rPr lang="en-US" dirty="0"/>
              <a:t>It isn’t used for external partitioned tables</a:t>
            </a:r>
          </a:p>
          <a:p>
            <a:r>
              <a:rPr lang="en-US" dirty="0"/>
              <a:t>Instead, an ALTER TABLE statement is used to add </a:t>
            </a:r>
            <a:r>
              <a:rPr lang="en-US" i="1" dirty="0"/>
              <a:t>each</a:t>
            </a:r>
            <a:r>
              <a:rPr lang="en-US" dirty="0"/>
              <a:t> partition separately</a:t>
            </a:r>
          </a:p>
          <a:p>
            <a:r>
              <a:rPr lang="en-US" dirty="0"/>
              <a:t>It must specify a value for each partition key, the year, month, and day, in this case </a:t>
            </a:r>
          </a:p>
          <a:p>
            <a:r>
              <a:rPr lang="en-US" dirty="0"/>
              <a:t>Here is an example, where we add a partition for January 2</a:t>
            </a:r>
            <a:r>
              <a:rPr lang="en-US" baseline="30000" dirty="0"/>
              <a:t>nd</a:t>
            </a:r>
            <a:r>
              <a:rPr lang="en-US" dirty="0"/>
              <a:t>, 2012:</a:t>
            </a:r>
          </a:p>
          <a:p>
            <a:pPr marL="274320" lvl="1" indent="0">
              <a:buNone/>
            </a:pPr>
            <a:r>
              <a:rPr lang="en-US" sz="1800" dirty="0"/>
              <a:t>ALTER TABLE </a:t>
            </a:r>
            <a:r>
              <a:rPr lang="en-US" sz="1800" dirty="0" err="1"/>
              <a:t>log_messages</a:t>
            </a:r>
            <a:r>
              <a:rPr lang="en-US" sz="1800" dirty="0"/>
              <a:t> ADD PARTITION(year = 2012, month = 1, day = 2) LOCATION '/data/</a:t>
            </a:r>
            <a:r>
              <a:rPr lang="en-US" sz="1800" dirty="0" err="1"/>
              <a:t>log_messages</a:t>
            </a:r>
            <a:r>
              <a:rPr lang="en-US" sz="1800" dirty="0"/>
              <a:t>/2012/01/02';</a:t>
            </a:r>
          </a:p>
          <a:p>
            <a:r>
              <a:rPr lang="en-US" sz="2200" dirty="0"/>
              <a:t>Notice the partition directory naming conventions are up to us</a:t>
            </a:r>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121</a:t>
            </a:fld>
            <a:endParaRPr lang="en-US" dirty="0"/>
          </a:p>
        </p:txBody>
      </p:sp>
    </p:spTree>
    <p:extLst>
      <p:ext uri="{BB962C8B-B14F-4D97-AF65-F5344CB8AC3E}">
        <p14:creationId xmlns:p14="http://schemas.microsoft.com/office/powerpoint/2010/main" val="191655575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D2533C"/>
                </a:solidFill>
              </a:rPr>
              <a:t>What  are Hive Data Partitions?</a:t>
            </a:r>
            <a:endParaRPr lang="en-US" dirty="0"/>
          </a:p>
        </p:txBody>
      </p:sp>
      <p:sp>
        <p:nvSpPr>
          <p:cNvPr id="3" name="Content Placeholder 2"/>
          <p:cNvSpPr>
            <a:spLocks noGrp="1"/>
          </p:cNvSpPr>
          <p:nvPr>
            <p:ph idx="1"/>
          </p:nvPr>
        </p:nvSpPr>
        <p:spPr>
          <a:xfrm>
            <a:off x="457200" y="1600200"/>
            <a:ext cx="8229600" cy="5029200"/>
          </a:xfrm>
        </p:spPr>
        <p:txBody>
          <a:bodyPr>
            <a:normAutofit fontScale="92500" lnSpcReduction="10000"/>
          </a:bodyPr>
          <a:lstStyle/>
          <a:p>
            <a:r>
              <a:rPr lang="en-US" dirty="0"/>
              <a:t>If used incorrectly, partitioning can lead to performance degradation </a:t>
            </a:r>
          </a:p>
          <a:p>
            <a:r>
              <a:rPr lang="en-US" dirty="0"/>
              <a:t>The key thing with Hive partitioning is not to over partition</a:t>
            </a:r>
          </a:p>
          <a:p>
            <a:pPr lvl="1"/>
            <a:r>
              <a:rPr lang="en-US" dirty="0"/>
              <a:t>Partitions increase the overhead in data loading and data retrieval</a:t>
            </a:r>
          </a:p>
          <a:p>
            <a:pPr lvl="1"/>
            <a:r>
              <a:rPr lang="en-US" dirty="0"/>
              <a:t>If you create a very large number of partitions with small chunk of data in each partition, you are more likely to have small files</a:t>
            </a:r>
          </a:p>
          <a:p>
            <a:pPr lvl="1"/>
            <a:r>
              <a:rPr lang="en-US" dirty="0"/>
              <a:t>Large number of small files is generally much slower in Hadoop than fewer, larger files</a:t>
            </a:r>
          </a:p>
          <a:p>
            <a:r>
              <a:rPr lang="en-US" dirty="0"/>
              <a:t>Some of the best practices to consider when partitioning tables </a:t>
            </a:r>
          </a:p>
          <a:p>
            <a:pPr lvl="1"/>
            <a:r>
              <a:rPr lang="en-US" dirty="0"/>
              <a:t>Pick a column for partition key with low to medium Number of Distinct Values (NDVs)</a:t>
            </a:r>
          </a:p>
          <a:p>
            <a:pPr lvl="1"/>
            <a:r>
              <a:rPr lang="en-US" dirty="0"/>
              <a:t>Avoid partitions that are less than 1 GB (bigger is better) </a:t>
            </a:r>
          </a:p>
          <a:p>
            <a:pPr lvl="1"/>
            <a:r>
              <a:rPr lang="en-US" dirty="0"/>
              <a:t>You should avoid deep nesting as it can cause too many partitions and hence create very small files</a:t>
            </a:r>
          </a:p>
          <a:p>
            <a:pPr lvl="2"/>
            <a:r>
              <a:rPr lang="en-US" dirty="0"/>
              <a:t>When you use multiple columns for partition key, it will create a nested tree of subdirectories for each combination of partition key columns</a:t>
            </a:r>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122</a:t>
            </a:fld>
            <a:endParaRPr lang="en-US" dirty="0"/>
          </a:p>
        </p:txBody>
      </p:sp>
    </p:spTree>
    <p:extLst>
      <p:ext uri="{BB962C8B-B14F-4D97-AF65-F5344CB8AC3E}">
        <p14:creationId xmlns:p14="http://schemas.microsoft.com/office/powerpoint/2010/main" val="44373564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68A72-6603-004D-8D40-9EE6DDD2099D}"/>
              </a:ext>
            </a:extLst>
          </p:cNvPr>
          <p:cNvSpPr>
            <a:spLocks noGrp="1"/>
          </p:cNvSpPr>
          <p:nvPr>
            <p:ph type="title"/>
          </p:nvPr>
        </p:nvSpPr>
        <p:spPr/>
        <p:txBody>
          <a:bodyPr>
            <a:normAutofit fontScale="90000"/>
          </a:bodyPr>
          <a:lstStyle/>
          <a:p>
            <a:r>
              <a:rPr lang="en-US" dirty="0"/>
              <a:t>DML</a:t>
            </a:r>
            <a:br>
              <a:rPr lang="en-US" dirty="0"/>
            </a:br>
            <a:r>
              <a:rPr lang="en-US" sz="2800" dirty="0">
                <a:solidFill>
                  <a:schemeClr val="tx1"/>
                </a:solidFill>
              </a:rPr>
              <a:t>Modifying Data in Hive Tables</a:t>
            </a:r>
            <a:endParaRPr lang="en-US" dirty="0">
              <a:solidFill>
                <a:schemeClr val="tx1"/>
              </a:solidFill>
            </a:endParaRPr>
          </a:p>
        </p:txBody>
      </p:sp>
      <p:sp>
        <p:nvSpPr>
          <p:cNvPr id="8" name="Content Placeholder 7">
            <a:extLst>
              <a:ext uri="{FF2B5EF4-FFF2-40B4-BE49-F238E27FC236}">
                <a16:creationId xmlns:a16="http://schemas.microsoft.com/office/drawing/2014/main" id="{E44BA19C-3A79-8947-B049-7A3D984E7F6C}"/>
              </a:ext>
            </a:extLst>
          </p:cNvPr>
          <p:cNvSpPr>
            <a:spLocks noGrp="1"/>
          </p:cNvSpPr>
          <p:nvPr>
            <p:ph idx="1"/>
          </p:nvPr>
        </p:nvSpPr>
        <p:spPr/>
        <p:txBody>
          <a:bodyPr/>
          <a:lstStyle/>
          <a:p>
            <a:r>
              <a:rPr lang="en-US" dirty="0"/>
              <a:t>LOAD</a:t>
            </a:r>
          </a:p>
          <a:p>
            <a:pPr lvl="1"/>
            <a:r>
              <a:rPr lang="en-US" dirty="0"/>
              <a:t>Append data into a Hive table from a (HDFS, local) file or S3 object</a:t>
            </a:r>
          </a:p>
          <a:p>
            <a:r>
              <a:rPr lang="en-US" dirty="0"/>
              <a:t>INSERT … SELECT</a:t>
            </a:r>
          </a:p>
          <a:p>
            <a:pPr lvl="1"/>
            <a:r>
              <a:rPr lang="en-US" dirty="0"/>
              <a:t>Append data into a Hive table from a SELECT operation</a:t>
            </a:r>
          </a:p>
          <a:p>
            <a:r>
              <a:rPr lang="en-US" dirty="0"/>
              <a:t>INSERT...VALUES (only transactional/ACID tables)</a:t>
            </a:r>
          </a:p>
          <a:p>
            <a:pPr lvl="1"/>
            <a:r>
              <a:rPr lang="en-US" dirty="0"/>
              <a:t>Used to insert data into Hive tables directly from SQL</a:t>
            </a:r>
          </a:p>
          <a:p>
            <a:r>
              <a:rPr lang="en-US" dirty="0"/>
              <a:t>UPDATE (only transactional/ACID tables)</a:t>
            </a:r>
          </a:p>
          <a:p>
            <a:pPr lvl="1"/>
            <a:r>
              <a:rPr lang="en-US" dirty="0"/>
              <a:t>Used to update existing data in Hive tables directly from HQL</a:t>
            </a:r>
          </a:p>
          <a:p>
            <a:r>
              <a:rPr lang="en-US" dirty="0"/>
              <a:t>DELETE (only transactional/ACID tables)</a:t>
            </a:r>
          </a:p>
          <a:p>
            <a:pPr lvl="1"/>
            <a:r>
              <a:rPr lang="en-US" dirty="0"/>
              <a:t>Used to delete existing data from Hive tables directly in HQL</a:t>
            </a:r>
          </a:p>
          <a:p>
            <a:endParaRPr lang="en-US" dirty="0"/>
          </a:p>
          <a:p>
            <a:pPr lvl="1"/>
            <a:endParaRPr lang="en-US" dirty="0"/>
          </a:p>
        </p:txBody>
      </p:sp>
      <p:sp>
        <p:nvSpPr>
          <p:cNvPr id="3" name="Footer Placeholder 2">
            <a:extLst>
              <a:ext uri="{FF2B5EF4-FFF2-40B4-BE49-F238E27FC236}">
                <a16:creationId xmlns:a16="http://schemas.microsoft.com/office/drawing/2014/main" id="{0B71DFAF-ED58-724F-B38B-9ECBB94C34B2}"/>
              </a:ext>
            </a:extLst>
          </p:cNvPr>
          <p:cNvSpPr>
            <a:spLocks noGrp="1"/>
          </p:cNvSpPr>
          <p:nvPr>
            <p:ph type="ftr" sz="quarter" idx="11"/>
          </p:nvPr>
        </p:nvSpPr>
        <p:spPr/>
        <p:txBody>
          <a:bodyPr/>
          <a:lstStyle/>
          <a:p>
            <a:r>
              <a:rPr lang="sk-SK"/>
              <a:t>CSP554</a:t>
            </a:r>
            <a:r>
              <a:rPr lang="en-US"/>
              <a:t> Module 04</a:t>
            </a:r>
            <a:endParaRPr lang="en-US" dirty="0"/>
          </a:p>
        </p:txBody>
      </p:sp>
      <p:sp>
        <p:nvSpPr>
          <p:cNvPr id="4" name="Slide Number Placeholder 3">
            <a:extLst>
              <a:ext uri="{FF2B5EF4-FFF2-40B4-BE49-F238E27FC236}">
                <a16:creationId xmlns:a16="http://schemas.microsoft.com/office/drawing/2014/main" id="{6F8F11C3-5905-1C4C-8E53-E862F3419EB6}"/>
              </a:ext>
            </a:extLst>
          </p:cNvPr>
          <p:cNvSpPr>
            <a:spLocks noGrp="1"/>
          </p:cNvSpPr>
          <p:nvPr>
            <p:ph type="sldNum" sz="quarter" idx="12"/>
          </p:nvPr>
        </p:nvSpPr>
        <p:spPr/>
        <p:txBody>
          <a:bodyPr/>
          <a:lstStyle/>
          <a:p>
            <a:fld id="{9AA7C465-8597-4488-B68C-958448427716}" type="slidenum">
              <a:rPr lang="en-US" smtClean="0"/>
              <a:t>123</a:t>
            </a:fld>
            <a:endParaRPr lang="en-US" dirty="0"/>
          </a:p>
        </p:txBody>
      </p:sp>
    </p:spTree>
    <p:extLst>
      <p:ext uri="{BB962C8B-B14F-4D97-AF65-F5344CB8AC3E}">
        <p14:creationId xmlns:p14="http://schemas.microsoft.com/office/powerpoint/2010/main" val="360791800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EA514-9E2B-0C4B-8F21-6CAF7FF3CF10}"/>
              </a:ext>
            </a:extLst>
          </p:cNvPr>
          <p:cNvSpPr>
            <a:spLocks noGrp="1"/>
          </p:cNvSpPr>
          <p:nvPr>
            <p:ph type="title"/>
          </p:nvPr>
        </p:nvSpPr>
        <p:spPr/>
        <p:txBody>
          <a:bodyPr>
            <a:normAutofit fontScale="90000"/>
          </a:bodyPr>
          <a:lstStyle/>
          <a:p>
            <a:r>
              <a:rPr lang="en-US" dirty="0"/>
              <a:t>DML</a:t>
            </a:r>
            <a:br>
              <a:rPr lang="en-US" dirty="0"/>
            </a:br>
            <a:r>
              <a:rPr lang="en-US" sz="2800" dirty="0">
                <a:solidFill>
                  <a:schemeClr val="tx1"/>
                </a:solidFill>
              </a:rPr>
              <a:t>LOAD …</a:t>
            </a:r>
            <a:endParaRPr lang="en-US" dirty="0"/>
          </a:p>
        </p:txBody>
      </p:sp>
      <p:sp>
        <p:nvSpPr>
          <p:cNvPr id="3" name="Content Placeholder 2">
            <a:extLst>
              <a:ext uri="{FF2B5EF4-FFF2-40B4-BE49-F238E27FC236}">
                <a16:creationId xmlns:a16="http://schemas.microsoft.com/office/drawing/2014/main" id="{0725918C-C7E4-114B-9AB8-173C48D8361C}"/>
              </a:ext>
            </a:extLst>
          </p:cNvPr>
          <p:cNvSpPr>
            <a:spLocks noGrp="1"/>
          </p:cNvSpPr>
          <p:nvPr>
            <p:ph idx="1"/>
          </p:nvPr>
        </p:nvSpPr>
        <p:spPr/>
        <p:txBody>
          <a:bodyPr>
            <a:normAutofit fontScale="92500" lnSpcReduction="10000"/>
          </a:bodyPr>
          <a:lstStyle/>
          <a:p>
            <a:r>
              <a:rPr lang="en-US" dirty="0"/>
              <a:t>Load data into a table from a Linux or HDFS file or S3 bucket into a Hive table</a:t>
            </a:r>
          </a:p>
          <a:p>
            <a:pPr marL="0" indent="0">
              <a:buNone/>
            </a:pPr>
            <a:endParaRPr lang="en-US" dirty="0"/>
          </a:p>
          <a:p>
            <a:r>
              <a:rPr lang="en-US" dirty="0"/>
              <a:t>Syntax</a:t>
            </a:r>
          </a:p>
          <a:p>
            <a:pPr marL="274320" lvl="1" indent="0" fontAlgn="base">
              <a:buNone/>
            </a:pPr>
            <a:r>
              <a:rPr lang="en-US" sz="1600" dirty="0"/>
              <a:t>LOAD DATA [LOCAL] INPATH '</a:t>
            </a:r>
            <a:r>
              <a:rPr lang="en-US" sz="1600" dirty="0" err="1"/>
              <a:t>filepath</a:t>
            </a:r>
            <a:r>
              <a:rPr lang="en-US" sz="1600" dirty="0"/>
              <a:t>' [OVERWRITE] INTO TABLE </a:t>
            </a:r>
            <a:r>
              <a:rPr lang="en-US" sz="1600" dirty="0" err="1"/>
              <a:t>tablename</a:t>
            </a:r>
            <a:r>
              <a:rPr lang="en-US" sz="1600" dirty="0"/>
              <a:t> [PARTITION (partcol1=val1, partcol2=val2 ...)]</a:t>
            </a:r>
          </a:p>
          <a:p>
            <a:pPr marL="274320" lvl="1" indent="0" fontAlgn="base">
              <a:buNone/>
            </a:pPr>
            <a:endParaRPr lang="en-US" sz="1600" dirty="0"/>
          </a:p>
          <a:p>
            <a:pPr marL="0" indent="0" fontAlgn="base">
              <a:buNone/>
            </a:pPr>
            <a:r>
              <a:rPr lang="en-US" sz="1800" dirty="0" err="1"/>
              <a:t>filepath</a:t>
            </a:r>
            <a:r>
              <a:rPr lang="en-US" sz="1800" dirty="0"/>
              <a:t> – Supports absolute and relative paths. If you use optional clause LOCAL the specified </a:t>
            </a:r>
            <a:r>
              <a:rPr lang="en-US" sz="1800" dirty="0" err="1"/>
              <a:t>filepath</a:t>
            </a:r>
            <a:r>
              <a:rPr lang="en-US" sz="1800" dirty="0"/>
              <a:t> would be referred from the server where hive beeline is running otherwise it would use the HDFS path</a:t>
            </a:r>
          </a:p>
          <a:p>
            <a:pPr marL="0" indent="0" fontAlgn="base">
              <a:buNone/>
            </a:pPr>
            <a:r>
              <a:rPr lang="en-US" sz="1800" dirty="0"/>
              <a:t>LOCAL – Use LOCAL if you have a file in the server where beeline is running</a:t>
            </a:r>
          </a:p>
          <a:p>
            <a:pPr marL="0" indent="0" fontAlgn="base">
              <a:buNone/>
            </a:pPr>
            <a:r>
              <a:rPr lang="en-US" sz="1800" dirty="0"/>
              <a:t>OVERWRITE – It deletes the existing contents of the table and replaces with the new content</a:t>
            </a:r>
          </a:p>
          <a:p>
            <a:pPr marL="0" indent="0" fontAlgn="base">
              <a:buNone/>
            </a:pPr>
            <a:r>
              <a:rPr lang="en-US" sz="1800" dirty="0"/>
              <a:t>PARTITION – Loads data into specified Hive table partition</a:t>
            </a:r>
          </a:p>
          <a:p>
            <a:br>
              <a:rPr lang="en-US" dirty="0"/>
            </a:br>
            <a:endParaRPr lang="en-US" sz="1600" dirty="0"/>
          </a:p>
        </p:txBody>
      </p:sp>
      <p:sp>
        <p:nvSpPr>
          <p:cNvPr id="4" name="Footer Placeholder 3">
            <a:extLst>
              <a:ext uri="{FF2B5EF4-FFF2-40B4-BE49-F238E27FC236}">
                <a16:creationId xmlns:a16="http://schemas.microsoft.com/office/drawing/2014/main" id="{C9FCB20A-08F6-844E-969B-CE58A7A10003}"/>
              </a:ext>
            </a:extLst>
          </p:cNvPr>
          <p:cNvSpPr>
            <a:spLocks noGrp="1"/>
          </p:cNvSpPr>
          <p:nvPr>
            <p:ph type="ftr" sz="quarter" idx="11"/>
          </p:nvPr>
        </p:nvSpPr>
        <p:spPr/>
        <p:txBody>
          <a:bodyPr/>
          <a:lstStyle/>
          <a:p>
            <a:r>
              <a:rPr lang="sk-SK"/>
              <a:t>CSP554</a:t>
            </a:r>
            <a:r>
              <a:rPr lang="en-US"/>
              <a:t> Module 04</a:t>
            </a:r>
            <a:endParaRPr lang="en-US" dirty="0"/>
          </a:p>
        </p:txBody>
      </p:sp>
      <p:sp>
        <p:nvSpPr>
          <p:cNvPr id="5" name="Slide Number Placeholder 4">
            <a:extLst>
              <a:ext uri="{FF2B5EF4-FFF2-40B4-BE49-F238E27FC236}">
                <a16:creationId xmlns:a16="http://schemas.microsoft.com/office/drawing/2014/main" id="{B0B2C017-1408-2440-9ED6-564739DB34DD}"/>
              </a:ext>
            </a:extLst>
          </p:cNvPr>
          <p:cNvSpPr>
            <a:spLocks noGrp="1"/>
          </p:cNvSpPr>
          <p:nvPr>
            <p:ph type="sldNum" sz="quarter" idx="12"/>
          </p:nvPr>
        </p:nvSpPr>
        <p:spPr/>
        <p:txBody>
          <a:bodyPr/>
          <a:lstStyle/>
          <a:p>
            <a:fld id="{9AA7C465-8597-4488-B68C-958448427716}" type="slidenum">
              <a:rPr lang="en-US" smtClean="0"/>
              <a:t>124</a:t>
            </a:fld>
            <a:endParaRPr lang="en-US" dirty="0"/>
          </a:p>
        </p:txBody>
      </p:sp>
    </p:spTree>
    <p:extLst>
      <p:ext uri="{BB962C8B-B14F-4D97-AF65-F5344CB8AC3E}">
        <p14:creationId xmlns:p14="http://schemas.microsoft.com/office/powerpoint/2010/main" val="80529799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How Do We Load Data Into Hive Tables?</a:t>
            </a:r>
          </a:p>
        </p:txBody>
      </p:sp>
      <p:sp>
        <p:nvSpPr>
          <p:cNvPr id="3" name="Content Placeholder 2"/>
          <p:cNvSpPr>
            <a:spLocks noGrp="1"/>
          </p:cNvSpPr>
          <p:nvPr>
            <p:ph idx="1"/>
          </p:nvPr>
        </p:nvSpPr>
        <p:spPr/>
        <p:txBody>
          <a:bodyPr>
            <a:normAutofit/>
          </a:bodyPr>
          <a:lstStyle/>
          <a:p>
            <a:pPr fontAlgn="base"/>
            <a:r>
              <a:rPr lang="en-US" dirty="0"/>
              <a:t>The LOAD command has the following general syntax</a:t>
            </a:r>
          </a:p>
          <a:p>
            <a:pPr marL="274320" lvl="1" indent="0" fontAlgn="base">
              <a:buNone/>
            </a:pPr>
            <a:r>
              <a:rPr lang="en-US" dirty="0"/>
              <a:t>LOAD DATA [LOCAL] INPATH '</a:t>
            </a:r>
            <a:r>
              <a:rPr lang="en-US" dirty="0" err="1"/>
              <a:t>filepath</a:t>
            </a:r>
            <a:r>
              <a:rPr lang="en-US" dirty="0"/>
              <a:t>' </a:t>
            </a:r>
          </a:p>
          <a:p>
            <a:pPr marL="274320" lvl="1" indent="0" fontAlgn="base">
              <a:buNone/>
            </a:pPr>
            <a:r>
              <a:rPr lang="en-US" dirty="0"/>
              <a:t>[OVERWRITE] INTO TABLE </a:t>
            </a:r>
            <a:r>
              <a:rPr lang="en-US" dirty="0" err="1"/>
              <a:t>tablename</a:t>
            </a:r>
            <a:r>
              <a:rPr lang="en-US" dirty="0"/>
              <a:t> </a:t>
            </a:r>
          </a:p>
          <a:p>
            <a:pPr marL="274320" lvl="1" indent="0" fontAlgn="base">
              <a:buNone/>
            </a:pPr>
            <a:r>
              <a:rPr lang="en-US" dirty="0"/>
              <a:t>[PARTITION (partcol1=val1, partcol2=val2 ...)];</a:t>
            </a:r>
          </a:p>
          <a:p>
            <a:pPr fontAlgn="base"/>
            <a:r>
              <a:rPr lang="en-US" dirty="0"/>
              <a:t>The target being loaded to can be a table or a partition</a:t>
            </a:r>
          </a:p>
          <a:p>
            <a:pPr fontAlgn="base"/>
            <a:r>
              <a:rPr lang="en-US" dirty="0"/>
              <a:t>If the table is partitioned, then one must indicate a specific partition of the table</a:t>
            </a:r>
          </a:p>
          <a:p>
            <a:pPr lvl="1" fontAlgn="base"/>
            <a:r>
              <a:rPr lang="en-US" dirty="0"/>
              <a:t>By specifying values for all of the partitioning column</a:t>
            </a:r>
          </a:p>
          <a:p>
            <a:pPr fontAlgn="base"/>
            <a:r>
              <a:rPr lang="en-US" dirty="0"/>
              <a:t>If the OVERWRITE keyword is used then the contents of the target table (or partition) will be deleted and replaced by the files referred to by </a:t>
            </a:r>
            <a:r>
              <a:rPr lang="en-US" i="1" dirty="0" err="1"/>
              <a:t>filepath</a:t>
            </a:r>
            <a:endParaRPr lang="en-US" dirty="0"/>
          </a:p>
          <a:p>
            <a:pPr lvl="1" fontAlgn="base"/>
            <a:r>
              <a:rPr lang="en-US" dirty="0"/>
              <a:t>Otherwise the files referred by </a:t>
            </a:r>
            <a:r>
              <a:rPr lang="en-US" i="1" dirty="0" err="1"/>
              <a:t>filepath</a:t>
            </a:r>
            <a:r>
              <a:rPr lang="en-US" dirty="0"/>
              <a:t> will be added to the table</a:t>
            </a:r>
          </a:p>
          <a:p>
            <a:pPr fontAlgn="base"/>
            <a:endParaRPr lang="en-US" dirty="0"/>
          </a:p>
          <a:p>
            <a:pPr fontAlgn="base"/>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125</a:t>
            </a:fld>
            <a:endParaRPr lang="en-US" dirty="0"/>
          </a:p>
        </p:txBody>
      </p:sp>
    </p:spTree>
    <p:extLst>
      <p:ext uri="{BB962C8B-B14F-4D97-AF65-F5344CB8AC3E}">
        <p14:creationId xmlns:p14="http://schemas.microsoft.com/office/powerpoint/2010/main" val="3459509565"/>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D2533C"/>
                </a:solidFill>
              </a:rPr>
              <a:t>How Do We Load Data Into Hive Tables?</a:t>
            </a:r>
            <a:endParaRPr lang="en-US" dirty="0"/>
          </a:p>
        </p:txBody>
      </p:sp>
      <p:sp>
        <p:nvSpPr>
          <p:cNvPr id="3" name="Content Placeholder 2"/>
          <p:cNvSpPr>
            <a:spLocks noGrp="1"/>
          </p:cNvSpPr>
          <p:nvPr>
            <p:ph idx="1"/>
          </p:nvPr>
        </p:nvSpPr>
        <p:spPr/>
        <p:txBody>
          <a:bodyPr>
            <a:normAutofit/>
          </a:bodyPr>
          <a:lstStyle/>
          <a:p>
            <a:r>
              <a:rPr lang="en-US" dirty="0"/>
              <a:t>If the keyword LOCAL is specified, then:</a:t>
            </a:r>
          </a:p>
          <a:p>
            <a:pPr lvl="1"/>
            <a:r>
              <a:rPr lang="en-US" dirty="0"/>
              <a:t>A </a:t>
            </a:r>
            <a:r>
              <a:rPr lang="en-US" b="1" i="1" u="sng" dirty="0"/>
              <a:t>local (Linux, Windows, MacOS) file is copied </a:t>
            </a:r>
            <a:r>
              <a:rPr lang="en-US" dirty="0"/>
              <a:t>to the table or partition</a:t>
            </a:r>
          </a:p>
          <a:p>
            <a:r>
              <a:rPr lang="en-US" dirty="0"/>
              <a:t>If the keyword LOCAL is </a:t>
            </a:r>
            <a:r>
              <a:rPr lang="en-US" i="1" dirty="0"/>
              <a:t>not</a:t>
            </a:r>
            <a:r>
              <a:rPr lang="en-US" dirty="0"/>
              <a:t> specified</a:t>
            </a:r>
          </a:p>
          <a:p>
            <a:pPr lvl="1"/>
            <a:r>
              <a:rPr lang="en-US" dirty="0"/>
              <a:t>An </a:t>
            </a:r>
            <a:r>
              <a:rPr lang="en-US" b="1" i="1" u="sng" dirty="0"/>
              <a:t>HDFS or S3 file is moved </a:t>
            </a:r>
            <a:r>
              <a:rPr lang="en-US" dirty="0"/>
              <a:t>to the table or partition</a:t>
            </a:r>
          </a:p>
          <a:p>
            <a:pPr lvl="1"/>
            <a:endParaRPr lang="en-US" dirty="0"/>
          </a:p>
          <a:p>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126</a:t>
            </a:fld>
            <a:endParaRPr lang="en-US" dirty="0"/>
          </a:p>
        </p:txBody>
      </p:sp>
    </p:spTree>
    <p:extLst>
      <p:ext uri="{BB962C8B-B14F-4D97-AF65-F5344CB8AC3E}">
        <p14:creationId xmlns:p14="http://schemas.microsoft.com/office/powerpoint/2010/main" val="3229509031"/>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D2533C"/>
                </a:solidFill>
              </a:rPr>
              <a:t>How Do We Load Data Into Hive Tables?</a:t>
            </a:r>
            <a:endParaRPr lang="en-US" dirty="0"/>
          </a:p>
        </p:txBody>
      </p:sp>
      <p:sp>
        <p:nvSpPr>
          <p:cNvPr id="3" name="Content Placeholder 2"/>
          <p:cNvSpPr>
            <a:spLocks noGrp="1"/>
          </p:cNvSpPr>
          <p:nvPr>
            <p:ph idx="1"/>
          </p:nvPr>
        </p:nvSpPr>
        <p:spPr>
          <a:xfrm>
            <a:off x="457200" y="1600200"/>
            <a:ext cx="8229600" cy="5105400"/>
          </a:xfrm>
        </p:spPr>
        <p:txBody>
          <a:bodyPr>
            <a:normAutofit fontScale="85000" lnSpcReduction="20000"/>
          </a:bodyPr>
          <a:lstStyle/>
          <a:p>
            <a:r>
              <a:rPr lang="en-US" dirty="0"/>
              <a:t>Here is an example of loading a file from the local file system into a specific partition of a Hive database table</a:t>
            </a:r>
          </a:p>
          <a:p>
            <a:pPr marL="0" indent="0">
              <a:buNone/>
            </a:pPr>
            <a:endParaRPr lang="en-US" dirty="0"/>
          </a:p>
          <a:p>
            <a:pPr marL="274320" lvl="1" indent="0">
              <a:buNone/>
            </a:pPr>
            <a:r>
              <a:rPr lang="en-US" dirty="0"/>
              <a:t>LOAD DATA LOCAL INPATH '$home/</a:t>
            </a:r>
            <a:r>
              <a:rPr lang="en-US" dirty="0" err="1"/>
              <a:t>jrosen</a:t>
            </a:r>
            <a:r>
              <a:rPr lang="en-US" dirty="0"/>
              <a:t>/</a:t>
            </a:r>
            <a:r>
              <a:rPr lang="en-US" dirty="0" err="1"/>
              <a:t>california</a:t>
            </a:r>
            <a:r>
              <a:rPr lang="en-US" dirty="0"/>
              <a:t>-employees'</a:t>
            </a:r>
          </a:p>
          <a:p>
            <a:pPr marL="274320" lvl="1" indent="0">
              <a:buNone/>
            </a:pPr>
            <a:r>
              <a:rPr lang="en-US" dirty="0"/>
              <a:t>OVERWRITE INTO TABLE employees</a:t>
            </a:r>
          </a:p>
          <a:p>
            <a:pPr marL="274320" lvl="1" indent="0">
              <a:buNone/>
            </a:pPr>
            <a:r>
              <a:rPr lang="en-US" dirty="0"/>
              <a:t>PARTITION (country = 'US', state = 'CA');</a:t>
            </a:r>
          </a:p>
          <a:p>
            <a:pPr marL="274320" lvl="1" indent="0">
              <a:buNone/>
            </a:pPr>
            <a:endParaRPr lang="en-US" dirty="0"/>
          </a:p>
          <a:p>
            <a:pPr fontAlgn="base"/>
            <a:r>
              <a:rPr lang="en-US" dirty="0"/>
              <a:t>This command will first create the directory for the partition if it doesn’t already exist…</a:t>
            </a:r>
          </a:p>
          <a:p>
            <a:pPr fontAlgn="base"/>
            <a:r>
              <a:rPr lang="en-US" dirty="0"/>
              <a:t>And then it will copy the data to it; the source file will not be moved as we use the LOCAL option</a:t>
            </a:r>
          </a:p>
          <a:p>
            <a:pPr fontAlgn="base"/>
            <a:r>
              <a:rPr lang="en-US" dirty="0"/>
              <a:t>If the target table is not partitioned, then you omit the PARTITION clause</a:t>
            </a:r>
          </a:p>
          <a:p>
            <a:pPr fontAlgn="base"/>
            <a:r>
              <a:rPr lang="en-US" dirty="0"/>
              <a:t>Hive does not verify that the data you are loading matches the schema for the table</a:t>
            </a:r>
          </a:p>
          <a:p>
            <a:pPr fontAlgn="base"/>
            <a:r>
              <a:rPr lang="en-US" dirty="0"/>
              <a:t>However, it will verify that the file format matches the table definition</a:t>
            </a:r>
          </a:p>
          <a:p>
            <a:pPr fontAlgn="base"/>
            <a:r>
              <a:rPr lang="en-US" dirty="0"/>
              <a:t>For example, if the table was created with SEQUENCEFILE storage, the loaded files must be sequence files.</a:t>
            </a:r>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127</a:t>
            </a:fld>
            <a:endParaRPr lang="en-US" dirty="0"/>
          </a:p>
        </p:txBody>
      </p:sp>
    </p:spTree>
    <p:extLst>
      <p:ext uri="{BB962C8B-B14F-4D97-AF65-F5344CB8AC3E}">
        <p14:creationId xmlns:p14="http://schemas.microsoft.com/office/powerpoint/2010/main" val="82675568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D2533C"/>
                </a:solidFill>
              </a:rPr>
              <a:t>How Do We Load Data Into Hive Tables?</a:t>
            </a:r>
            <a:endParaRPr lang="en-US" dirty="0"/>
          </a:p>
        </p:txBody>
      </p:sp>
      <p:sp>
        <p:nvSpPr>
          <p:cNvPr id="3" name="Content Placeholder 2"/>
          <p:cNvSpPr>
            <a:spLocks noGrp="1"/>
          </p:cNvSpPr>
          <p:nvPr>
            <p:ph idx="1"/>
          </p:nvPr>
        </p:nvSpPr>
        <p:spPr/>
        <p:txBody>
          <a:bodyPr/>
          <a:lstStyle/>
          <a:p>
            <a:r>
              <a:rPr lang="en-US" dirty="0"/>
              <a:t>Notice that on limitation of the LOAD command is the source file is required to be of the same format as the target Hive table</a:t>
            </a:r>
          </a:p>
          <a:p>
            <a:r>
              <a:rPr lang="en-US" dirty="0"/>
              <a:t>This raises a several questions</a:t>
            </a:r>
          </a:p>
          <a:p>
            <a:pPr lvl="1"/>
            <a:r>
              <a:rPr lang="en-US" dirty="0"/>
              <a:t>How can I load data into a table not in TEXTFILE format, say in ORC format</a:t>
            </a:r>
          </a:p>
          <a:p>
            <a:pPr lvl="1"/>
            <a:r>
              <a:rPr lang="en-US" dirty="0"/>
              <a:t>How can I load data from one Hive table to another</a:t>
            </a:r>
          </a:p>
          <a:p>
            <a:pPr lvl="1"/>
            <a:r>
              <a:rPr lang="en-US" dirty="0"/>
              <a:t>How can I load data into a partitioned table without needing to identify each partition manually</a:t>
            </a:r>
          </a:p>
          <a:p>
            <a:pPr lvl="1"/>
            <a:r>
              <a:rPr lang="en-US" dirty="0"/>
              <a:t>How can I load data from a non-partitioned file or table to a partitioned table</a:t>
            </a:r>
          </a:p>
          <a:p>
            <a:pPr lvl="2"/>
            <a:r>
              <a:rPr lang="en-US" dirty="0"/>
              <a:t>The non-partitioned data source includes partition columns but the partition table must not include them</a:t>
            </a:r>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128</a:t>
            </a:fld>
            <a:endParaRPr lang="en-US" dirty="0"/>
          </a:p>
        </p:txBody>
      </p:sp>
    </p:spTree>
    <p:extLst>
      <p:ext uri="{BB962C8B-B14F-4D97-AF65-F5344CB8AC3E}">
        <p14:creationId xmlns:p14="http://schemas.microsoft.com/office/powerpoint/2010/main" val="177119194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D2533C"/>
                </a:solidFill>
              </a:rPr>
              <a:t>How Do We Load Data Into Hive Tables?</a:t>
            </a:r>
            <a:endParaRPr lang="en-US" dirty="0"/>
          </a:p>
        </p:txBody>
      </p:sp>
      <p:sp>
        <p:nvSpPr>
          <p:cNvPr id="3" name="Content Placeholder 2"/>
          <p:cNvSpPr>
            <a:spLocks noGrp="1"/>
          </p:cNvSpPr>
          <p:nvPr>
            <p:ph idx="1"/>
          </p:nvPr>
        </p:nvSpPr>
        <p:spPr/>
        <p:txBody>
          <a:bodyPr/>
          <a:lstStyle/>
          <a:p>
            <a:r>
              <a:rPr lang="en-US" dirty="0"/>
              <a:t>The INSERT statement lets you load data into a table from a query</a:t>
            </a:r>
          </a:p>
          <a:p>
            <a:pPr marL="274320" lvl="1" indent="0">
              <a:buNone/>
            </a:pPr>
            <a:r>
              <a:rPr lang="en-US" dirty="0"/>
              <a:t>INSERT OVERWRITE TABLE employees</a:t>
            </a:r>
          </a:p>
          <a:p>
            <a:pPr marL="274320" lvl="1" indent="0">
              <a:buNone/>
            </a:pPr>
            <a:r>
              <a:rPr lang="en-US" dirty="0"/>
              <a:t>PARTITION (country = 'US', state = 'OR')</a:t>
            </a:r>
          </a:p>
          <a:p>
            <a:pPr marL="274320" lvl="1" indent="0">
              <a:buNone/>
            </a:pPr>
            <a:r>
              <a:rPr lang="en-US" dirty="0"/>
              <a:t>SELECT * FROM </a:t>
            </a:r>
            <a:r>
              <a:rPr lang="en-US" dirty="0" err="1"/>
              <a:t>staged_employees</a:t>
            </a:r>
            <a:r>
              <a:rPr lang="en-US" dirty="0"/>
              <a:t> se</a:t>
            </a:r>
          </a:p>
          <a:p>
            <a:pPr marL="274320" lvl="1" indent="0">
              <a:buNone/>
            </a:pPr>
            <a:r>
              <a:rPr lang="en-US" dirty="0"/>
              <a:t>WHERE </a:t>
            </a:r>
            <a:r>
              <a:rPr lang="en-US" dirty="0" err="1"/>
              <a:t>se.cnty</a:t>
            </a:r>
            <a:r>
              <a:rPr lang="en-US" dirty="0"/>
              <a:t> = 'US' AND se.st = 'OR';</a:t>
            </a:r>
          </a:p>
          <a:p>
            <a:pPr marL="274320" lvl="1" indent="0">
              <a:buNone/>
            </a:pPr>
            <a:endParaRPr lang="en-US" dirty="0"/>
          </a:p>
          <a:p>
            <a:pPr fontAlgn="base"/>
            <a:r>
              <a:rPr lang="en-US" dirty="0"/>
              <a:t>With OVERWRITE, any previous contents of the partition (or whole table if not partitioned) are replaced</a:t>
            </a:r>
          </a:p>
          <a:p>
            <a:pPr fontAlgn="base"/>
            <a:r>
              <a:rPr lang="en-US" dirty="0"/>
              <a:t>If you drop the keyword OVERWRITE or replace it with INTO, Hive appends the data</a:t>
            </a:r>
          </a:p>
          <a:p>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129</a:t>
            </a:fld>
            <a:endParaRPr lang="en-US" dirty="0"/>
          </a:p>
        </p:txBody>
      </p:sp>
    </p:spTree>
    <p:extLst>
      <p:ext uri="{BB962C8B-B14F-4D97-AF65-F5344CB8AC3E}">
        <p14:creationId xmlns:p14="http://schemas.microsoft.com/office/powerpoint/2010/main" val="21118138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7DE4BAC-BA36-8249-83D5-FB9ACB94CF5C}"/>
              </a:ext>
            </a:extLst>
          </p:cNvPr>
          <p:cNvSpPr>
            <a:spLocks noGrp="1"/>
          </p:cNvSpPr>
          <p:nvPr>
            <p:ph type="title"/>
          </p:nvPr>
        </p:nvSpPr>
        <p:spPr/>
        <p:txBody>
          <a:bodyPr/>
          <a:lstStyle/>
          <a:p>
            <a:r>
              <a:rPr lang="en-US" dirty="0"/>
              <a:t>How Hive Works</a:t>
            </a:r>
          </a:p>
        </p:txBody>
      </p:sp>
      <p:sp>
        <p:nvSpPr>
          <p:cNvPr id="7" name="Content Placeholder 6">
            <a:extLst>
              <a:ext uri="{FF2B5EF4-FFF2-40B4-BE49-F238E27FC236}">
                <a16:creationId xmlns:a16="http://schemas.microsoft.com/office/drawing/2014/main" id="{6D0F6654-CC0F-3945-BA7F-44E484107986}"/>
              </a:ext>
            </a:extLst>
          </p:cNvPr>
          <p:cNvSpPr>
            <a:spLocks noGrp="1"/>
          </p:cNvSpPr>
          <p:nvPr>
            <p:ph sz="half" idx="1"/>
          </p:nvPr>
        </p:nvSpPr>
        <p:spPr/>
        <p:txBody>
          <a:bodyPr>
            <a:normAutofit lnSpcReduction="10000"/>
          </a:bodyPr>
          <a:lstStyle/>
          <a:p>
            <a:pPr marL="0" indent="0">
              <a:buNone/>
            </a:pPr>
            <a:r>
              <a:rPr lang="en-US" sz="1800" dirty="0"/>
              <a:t>Relational Database</a:t>
            </a:r>
          </a:p>
          <a:p>
            <a:pPr marL="0" indent="0">
              <a:buNone/>
            </a:pPr>
            <a:endParaRPr lang="en-US" sz="1000" dirty="0"/>
          </a:p>
          <a:p>
            <a:pPr marL="0" indent="0" algn="just">
              <a:buNone/>
            </a:pPr>
            <a:r>
              <a:rPr lang="en-US" sz="1600" dirty="0"/>
              <a:t>The table definition assumes the database storage engine has control of the format of stored data and the query processing engine also knows that format…</a:t>
            </a:r>
          </a:p>
          <a:p>
            <a:pPr marL="0" indent="0">
              <a:buNone/>
            </a:pPr>
            <a:endParaRPr lang="en-US" sz="1600" dirty="0"/>
          </a:p>
          <a:p>
            <a:pPr marL="0" indent="0" algn="just">
              <a:buNone/>
            </a:pPr>
            <a:r>
              <a:rPr lang="en-US" sz="1600" dirty="0"/>
              <a:t>So, there s no need to describe the table data format as part of the schema definition</a:t>
            </a:r>
          </a:p>
          <a:p>
            <a:pPr marL="0" indent="0">
              <a:buNone/>
            </a:pPr>
            <a:endParaRPr lang="en-US" sz="1600" dirty="0"/>
          </a:p>
          <a:p>
            <a:pPr marL="0" indent="0">
              <a:buNone/>
            </a:pPr>
            <a:r>
              <a:rPr lang="en-US" sz="1600" dirty="0"/>
              <a:t>CREATE TABLE employees (</a:t>
            </a:r>
          </a:p>
          <a:p>
            <a:pPr marL="0" indent="0">
              <a:buNone/>
            </a:pPr>
            <a:r>
              <a:rPr lang="en-US" sz="1600" dirty="0"/>
              <a:t>name	VARCHAR,</a:t>
            </a:r>
          </a:p>
          <a:p>
            <a:pPr marL="0" indent="0">
              <a:buNone/>
            </a:pPr>
            <a:r>
              <a:rPr lang="en-US" sz="1600" dirty="0"/>
              <a:t>state	VARCHAR);</a:t>
            </a:r>
          </a:p>
        </p:txBody>
      </p:sp>
      <p:sp>
        <p:nvSpPr>
          <p:cNvPr id="8" name="Content Placeholder 7">
            <a:extLst>
              <a:ext uri="{FF2B5EF4-FFF2-40B4-BE49-F238E27FC236}">
                <a16:creationId xmlns:a16="http://schemas.microsoft.com/office/drawing/2014/main" id="{B5D05DB1-F1CE-3A4A-AC61-BBAD7742249C}"/>
              </a:ext>
            </a:extLst>
          </p:cNvPr>
          <p:cNvSpPr>
            <a:spLocks noGrp="1"/>
          </p:cNvSpPr>
          <p:nvPr>
            <p:ph sz="half" idx="2"/>
          </p:nvPr>
        </p:nvSpPr>
        <p:spPr>
          <a:xfrm>
            <a:off x="4648200" y="1673352"/>
            <a:ext cx="4038600" cy="4718304"/>
          </a:xfrm>
        </p:spPr>
        <p:txBody>
          <a:bodyPr>
            <a:normAutofit lnSpcReduction="10000"/>
          </a:bodyPr>
          <a:lstStyle/>
          <a:p>
            <a:pPr marL="0" indent="0">
              <a:buNone/>
            </a:pPr>
            <a:r>
              <a:rPr lang="en-US" sz="1800" dirty="0"/>
              <a:t>Hive</a:t>
            </a:r>
          </a:p>
          <a:p>
            <a:pPr marL="0" indent="0">
              <a:buNone/>
            </a:pPr>
            <a:endParaRPr lang="en-US" sz="1000" dirty="0"/>
          </a:p>
          <a:p>
            <a:pPr marL="0" indent="0">
              <a:buNone/>
            </a:pPr>
            <a:r>
              <a:rPr lang="en-US" sz="1400" dirty="0"/>
              <a:t>The Hive query processing engine does not control or have knowledge of the format of data in HDFS or S3</a:t>
            </a:r>
          </a:p>
          <a:p>
            <a:pPr marL="0" indent="0">
              <a:buNone/>
            </a:pPr>
            <a:endParaRPr lang="en-US" sz="1400" dirty="0"/>
          </a:p>
          <a:p>
            <a:pPr marL="0" indent="0">
              <a:buNone/>
            </a:pPr>
            <a:r>
              <a:rPr lang="en-US" sz="1400" dirty="0"/>
              <a:t>So, the table definition includes a detailed spec of the format of of the stored data…</a:t>
            </a:r>
          </a:p>
          <a:p>
            <a:pPr marL="0" indent="0">
              <a:buNone/>
            </a:pPr>
            <a:endParaRPr lang="en-US" sz="1400" dirty="0"/>
          </a:p>
          <a:p>
            <a:pPr marL="0" indent="0">
              <a:buNone/>
            </a:pPr>
            <a:r>
              <a:rPr lang="en-US" sz="1400" dirty="0"/>
              <a:t>CREATE TABLE employees (</a:t>
            </a:r>
          </a:p>
          <a:p>
            <a:pPr marL="0" indent="0">
              <a:buNone/>
            </a:pPr>
            <a:r>
              <a:rPr lang="en-US" sz="1400" dirty="0"/>
              <a:t>name STRING,</a:t>
            </a:r>
          </a:p>
          <a:p>
            <a:pPr marL="0" indent="0">
              <a:buNone/>
            </a:pPr>
            <a:r>
              <a:rPr lang="en-US" sz="1400" dirty="0"/>
              <a:t>state STRING)</a:t>
            </a:r>
          </a:p>
          <a:p>
            <a:pPr marL="0" indent="0">
              <a:buNone/>
            </a:pPr>
            <a:r>
              <a:rPr lang="en-US" sz="1400" dirty="0"/>
              <a:t>ROW FORMAT DELIMITED</a:t>
            </a:r>
          </a:p>
          <a:p>
            <a:pPr marL="0" indent="0">
              <a:buNone/>
            </a:pPr>
            <a:r>
              <a:rPr lang="en-US" sz="1400" dirty="0"/>
              <a:t>FIELDS TERMINATED BY ‘\001'</a:t>
            </a:r>
          </a:p>
          <a:p>
            <a:pPr marL="0" indent="0">
              <a:buNone/>
            </a:pPr>
            <a:r>
              <a:rPr lang="en-US" sz="1400" dirty="0"/>
              <a:t>COLLECTION ITEMS TERMINATED BY ‘\002'</a:t>
            </a:r>
          </a:p>
          <a:p>
            <a:pPr marL="0" indent="0">
              <a:buNone/>
            </a:pPr>
            <a:r>
              <a:rPr lang="en-US" sz="1400" dirty="0"/>
              <a:t>MAP KEYS TERMINATED BY ‘\003'</a:t>
            </a:r>
          </a:p>
          <a:p>
            <a:pPr marL="0" indent="0">
              <a:buNone/>
            </a:pPr>
            <a:r>
              <a:rPr lang="en-US" sz="1400" dirty="0"/>
              <a:t>LINES TERMINATED BY ‘\n'</a:t>
            </a:r>
          </a:p>
          <a:p>
            <a:pPr marL="0" indent="0">
              <a:buNone/>
            </a:pPr>
            <a:r>
              <a:rPr lang="en-US" sz="1400" dirty="0"/>
              <a:t>STORED AS TEXTFILE</a:t>
            </a:r>
          </a:p>
          <a:p>
            <a:pPr marL="0" indent="0">
              <a:buNone/>
            </a:pPr>
            <a:r>
              <a:rPr lang="en-US" sz="1400" dirty="0"/>
              <a:t>LOCATION ‘</a:t>
            </a:r>
            <a:r>
              <a:rPr lang="en-US" sz="1400" dirty="0" err="1"/>
              <a:t>hdfs</a:t>
            </a:r>
            <a:r>
              <a:rPr lang="en-US" sz="1400" dirty="0"/>
              <a:t>://user/Hadoop/</a:t>
            </a:r>
            <a:r>
              <a:rPr lang="en-US" sz="1400" dirty="0" err="1"/>
              <a:t>mydata.txt</a:t>
            </a:r>
            <a:r>
              <a:rPr lang="en-US" sz="1400" dirty="0"/>
              <a:t>’;</a:t>
            </a:r>
          </a:p>
        </p:txBody>
      </p:sp>
      <p:sp>
        <p:nvSpPr>
          <p:cNvPr id="4" name="Footer Placeholder 3">
            <a:extLst>
              <a:ext uri="{FF2B5EF4-FFF2-40B4-BE49-F238E27FC236}">
                <a16:creationId xmlns:a16="http://schemas.microsoft.com/office/drawing/2014/main" id="{0125FB2B-F488-F645-B129-C24CBBC8029F}"/>
              </a:ext>
            </a:extLst>
          </p:cNvPr>
          <p:cNvSpPr>
            <a:spLocks noGrp="1"/>
          </p:cNvSpPr>
          <p:nvPr>
            <p:ph type="ftr" sz="quarter" idx="11"/>
          </p:nvPr>
        </p:nvSpPr>
        <p:spPr/>
        <p:txBody>
          <a:bodyPr/>
          <a:lstStyle/>
          <a:p>
            <a:r>
              <a:rPr lang="sk-SK"/>
              <a:t>CSP554</a:t>
            </a:r>
            <a:r>
              <a:rPr lang="en-US"/>
              <a:t> Module 04</a:t>
            </a:r>
            <a:endParaRPr lang="en-US" dirty="0"/>
          </a:p>
        </p:txBody>
      </p:sp>
      <p:sp>
        <p:nvSpPr>
          <p:cNvPr id="5" name="Slide Number Placeholder 4">
            <a:extLst>
              <a:ext uri="{FF2B5EF4-FFF2-40B4-BE49-F238E27FC236}">
                <a16:creationId xmlns:a16="http://schemas.microsoft.com/office/drawing/2014/main" id="{C8EBB1BA-BCC7-964A-9CA5-5021767BF5D6}"/>
              </a:ext>
            </a:extLst>
          </p:cNvPr>
          <p:cNvSpPr>
            <a:spLocks noGrp="1"/>
          </p:cNvSpPr>
          <p:nvPr>
            <p:ph type="sldNum" sz="quarter" idx="12"/>
          </p:nvPr>
        </p:nvSpPr>
        <p:spPr/>
        <p:txBody>
          <a:bodyPr/>
          <a:lstStyle/>
          <a:p>
            <a:fld id="{9AA7C465-8597-4488-B68C-958448427716}" type="slidenum">
              <a:rPr lang="en-US" smtClean="0"/>
              <a:t>13</a:t>
            </a:fld>
            <a:endParaRPr lang="en-US" dirty="0"/>
          </a:p>
        </p:txBody>
      </p:sp>
      <p:sp>
        <p:nvSpPr>
          <p:cNvPr id="3" name="Rectangle 2">
            <a:extLst>
              <a:ext uri="{FF2B5EF4-FFF2-40B4-BE49-F238E27FC236}">
                <a16:creationId xmlns:a16="http://schemas.microsoft.com/office/drawing/2014/main" id="{249E613F-B480-5C4E-9956-ADA494FBE4B0}"/>
              </a:ext>
            </a:extLst>
          </p:cNvPr>
          <p:cNvSpPr/>
          <p:nvPr/>
        </p:nvSpPr>
        <p:spPr>
          <a:xfrm>
            <a:off x="228600" y="4191000"/>
            <a:ext cx="3581400" cy="106680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3B2F46DF-9E98-A34F-97BC-1D80DA332FF3}"/>
              </a:ext>
            </a:extLst>
          </p:cNvPr>
          <p:cNvSpPr/>
          <p:nvPr/>
        </p:nvSpPr>
        <p:spPr>
          <a:xfrm>
            <a:off x="4648200" y="3505200"/>
            <a:ext cx="3581400" cy="838200"/>
          </a:xfrm>
          <a:prstGeom prst="rect">
            <a:avLst/>
          </a:prstGeom>
          <a:noFill/>
          <a:ln>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1" name="Elbow Connector 10">
            <a:extLst>
              <a:ext uri="{FF2B5EF4-FFF2-40B4-BE49-F238E27FC236}">
                <a16:creationId xmlns:a16="http://schemas.microsoft.com/office/drawing/2014/main" id="{1CCBA49E-3CD7-ED4B-8FF3-A0159F5FFE6D}"/>
              </a:ext>
            </a:extLst>
          </p:cNvPr>
          <p:cNvCxnSpPr>
            <a:stCxn id="3" idx="3"/>
            <a:endCxn id="9" idx="1"/>
          </p:cNvCxnSpPr>
          <p:nvPr/>
        </p:nvCxnSpPr>
        <p:spPr>
          <a:xfrm flipV="1">
            <a:off x="3810000" y="3924300"/>
            <a:ext cx="838200" cy="800100"/>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2" name="Rectangular Callout 1">
            <a:extLst>
              <a:ext uri="{FF2B5EF4-FFF2-40B4-BE49-F238E27FC236}">
                <a16:creationId xmlns:a16="http://schemas.microsoft.com/office/drawing/2014/main" id="{5C231DF7-9EEE-7346-8E08-CEFEC5A5E51F}"/>
              </a:ext>
            </a:extLst>
          </p:cNvPr>
          <p:cNvSpPr/>
          <p:nvPr/>
        </p:nvSpPr>
        <p:spPr>
          <a:xfrm>
            <a:off x="685800" y="5515356"/>
            <a:ext cx="2590800" cy="1066800"/>
          </a:xfrm>
          <a:prstGeom prst="wedgeRectCallout">
            <a:avLst>
              <a:gd name="adj1" fmla="val 102454"/>
              <a:gd name="adj2" fmla="val -1584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table schema can be superimposed over an existing HDFS file or S3 object</a:t>
            </a:r>
          </a:p>
        </p:txBody>
      </p:sp>
    </p:spTree>
    <p:extLst>
      <p:ext uri="{BB962C8B-B14F-4D97-AF65-F5344CB8AC3E}">
        <p14:creationId xmlns:p14="http://schemas.microsoft.com/office/powerpoint/2010/main" val="3386711743"/>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This example suggests one common scenario where this feature is useful…</a:t>
            </a:r>
          </a:p>
          <a:p>
            <a:r>
              <a:rPr lang="en-US" dirty="0"/>
              <a:t>Data has been staged in a directory, exposed to Hive as an external table, and now you want to put it into the final, partitioned table</a:t>
            </a:r>
          </a:p>
          <a:p>
            <a:r>
              <a:rPr lang="en-US" dirty="0"/>
              <a:t>A workflow like this is also useful if you want the target table to have a different record format than the source table (e.g., a different field delimiter)</a:t>
            </a:r>
          </a:p>
          <a:p>
            <a:r>
              <a:rPr lang="en-US" dirty="0"/>
              <a:t>It is also the primary way data can be moved from a table or file having one storage format to one having a different storage format</a:t>
            </a:r>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130</a:t>
            </a:fld>
            <a:endParaRPr lang="en-US" dirty="0"/>
          </a:p>
        </p:txBody>
      </p:sp>
    </p:spTree>
    <p:extLst>
      <p:ext uri="{BB962C8B-B14F-4D97-AF65-F5344CB8AC3E}">
        <p14:creationId xmlns:p14="http://schemas.microsoft.com/office/powerpoint/2010/main" val="367569042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D2533C"/>
                </a:solidFill>
              </a:rPr>
              <a:t>How Do We Load Data Into Hive Tables?</a:t>
            </a:r>
            <a:endParaRPr lang="en-US" dirty="0"/>
          </a:p>
        </p:txBody>
      </p:sp>
      <p:sp>
        <p:nvSpPr>
          <p:cNvPr id="3" name="Content Placeholder 2"/>
          <p:cNvSpPr>
            <a:spLocks noGrp="1"/>
          </p:cNvSpPr>
          <p:nvPr>
            <p:ph idx="1"/>
          </p:nvPr>
        </p:nvSpPr>
        <p:spPr/>
        <p:txBody>
          <a:bodyPr/>
          <a:lstStyle/>
          <a:p>
            <a:r>
              <a:rPr lang="en-US" dirty="0"/>
              <a:t>Hive supports two partitioning models: static and dynamic</a:t>
            </a:r>
          </a:p>
          <a:p>
            <a:r>
              <a:rPr lang="en-US" dirty="0"/>
              <a:t>When either is used, queries are run against only a portion of the data, providing significant performance gains. </a:t>
            </a:r>
          </a:p>
          <a:p>
            <a:r>
              <a:rPr lang="en-US" dirty="0"/>
              <a:t>But what type of partitioning should you use, and when?</a:t>
            </a:r>
          </a:p>
          <a:p>
            <a:r>
              <a:rPr lang="en-US" b="1" dirty="0"/>
              <a:t>Static Partitioning</a:t>
            </a:r>
            <a:r>
              <a:rPr lang="en-US" dirty="0"/>
              <a:t>—Used when the values for partition columns are known well in advance of loading the data into a Hive table</a:t>
            </a:r>
          </a:p>
          <a:p>
            <a:r>
              <a:rPr lang="en-US" b="1" dirty="0"/>
              <a:t>Dynamic Partitioning</a:t>
            </a:r>
            <a:r>
              <a:rPr lang="en-US" dirty="0"/>
              <a:t>—Used when the values for partition columns are known only during loading of the data into a Hive table  </a:t>
            </a:r>
          </a:p>
          <a:p>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131</a:t>
            </a:fld>
            <a:endParaRPr lang="en-US" dirty="0"/>
          </a:p>
        </p:txBody>
      </p:sp>
    </p:spTree>
    <p:extLst>
      <p:ext uri="{BB962C8B-B14F-4D97-AF65-F5344CB8AC3E}">
        <p14:creationId xmlns:p14="http://schemas.microsoft.com/office/powerpoint/2010/main" val="13234350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9AD30-5D47-F949-A59F-6057EA3169B3}"/>
              </a:ext>
            </a:extLst>
          </p:cNvPr>
          <p:cNvSpPr>
            <a:spLocks noGrp="1"/>
          </p:cNvSpPr>
          <p:nvPr>
            <p:ph type="title"/>
          </p:nvPr>
        </p:nvSpPr>
        <p:spPr/>
        <p:txBody>
          <a:bodyPr>
            <a:normAutofit fontScale="90000"/>
          </a:bodyPr>
          <a:lstStyle/>
          <a:p>
            <a:r>
              <a:rPr lang="en-US" dirty="0"/>
              <a:t>DML</a:t>
            </a:r>
            <a:br>
              <a:rPr lang="en-US" dirty="0"/>
            </a:br>
            <a:r>
              <a:rPr lang="en-US" sz="2800" dirty="0">
                <a:solidFill>
                  <a:schemeClr val="tx1"/>
                </a:solidFill>
              </a:rPr>
              <a:t>INSERT … SELECT</a:t>
            </a:r>
            <a:endParaRPr lang="en-US" dirty="0">
              <a:solidFill>
                <a:schemeClr val="tx1"/>
              </a:solidFill>
            </a:endParaRPr>
          </a:p>
        </p:txBody>
      </p:sp>
      <p:sp>
        <p:nvSpPr>
          <p:cNvPr id="3" name="Content Placeholder 2">
            <a:extLst>
              <a:ext uri="{FF2B5EF4-FFF2-40B4-BE49-F238E27FC236}">
                <a16:creationId xmlns:a16="http://schemas.microsoft.com/office/drawing/2014/main" id="{4742197C-5043-8F46-B2AB-8E0325BF53E5}"/>
              </a:ext>
            </a:extLst>
          </p:cNvPr>
          <p:cNvSpPr>
            <a:spLocks noGrp="1"/>
          </p:cNvSpPr>
          <p:nvPr>
            <p:ph idx="1"/>
          </p:nvPr>
        </p:nvSpPr>
        <p:spPr/>
        <p:txBody>
          <a:bodyPr/>
          <a:lstStyle/>
          <a:p>
            <a:r>
              <a:rPr lang="en-US" dirty="0"/>
              <a:t>INSERT OVERWRITE will overwrite any existing data in the table or partition</a:t>
            </a:r>
          </a:p>
          <a:p>
            <a:r>
              <a:rPr lang="en-US" dirty="0"/>
              <a:t>NSERT INTO will append to the table or partition, keeping the existing data intact</a:t>
            </a:r>
          </a:p>
          <a:p>
            <a:endParaRPr lang="en-US" dirty="0"/>
          </a:p>
          <a:p>
            <a:r>
              <a:rPr lang="en-US" dirty="0"/>
              <a:t>Syntax</a:t>
            </a:r>
          </a:p>
          <a:p>
            <a:pPr marL="0" indent="0" fontAlgn="base">
              <a:buNone/>
            </a:pPr>
            <a:r>
              <a:rPr lang="en-US" sz="1800" dirty="0"/>
              <a:t>INSERT OVERWRITE TABLE tablename1 </a:t>
            </a:r>
          </a:p>
          <a:p>
            <a:pPr marL="0" indent="0" fontAlgn="base">
              <a:buNone/>
            </a:pPr>
            <a:r>
              <a:rPr lang="en-US" sz="1800" dirty="0"/>
              <a:t>[PARTITION (partcol1=val1, partcol2=val2 ...) </a:t>
            </a:r>
          </a:p>
          <a:p>
            <a:pPr marL="0" indent="0" fontAlgn="base">
              <a:buNone/>
            </a:pPr>
            <a:r>
              <a:rPr lang="en-US" sz="1800" dirty="0"/>
              <a:t>[IF NOT EXISTS]] select_statement1 FROM </a:t>
            </a:r>
            <a:r>
              <a:rPr lang="en-US" sz="1800" dirty="0" err="1"/>
              <a:t>from_statement</a:t>
            </a:r>
            <a:r>
              <a:rPr lang="en-US" sz="1800" dirty="0"/>
              <a:t>;</a:t>
            </a:r>
          </a:p>
          <a:p>
            <a:pPr marL="0" indent="0" fontAlgn="base">
              <a:buNone/>
            </a:pPr>
            <a:endParaRPr lang="en-US" sz="1800" dirty="0"/>
          </a:p>
          <a:p>
            <a:pPr marL="0" indent="0" fontAlgn="base">
              <a:buNone/>
            </a:pPr>
            <a:r>
              <a:rPr lang="en-US" sz="1800" dirty="0"/>
              <a:t>INSERT INTO TABLE tablename1 </a:t>
            </a:r>
          </a:p>
          <a:p>
            <a:pPr marL="0" indent="0" fontAlgn="base">
              <a:buNone/>
            </a:pPr>
            <a:r>
              <a:rPr lang="en-US" sz="1800" dirty="0"/>
              <a:t>[PARTITION (partcol1=val1, partcol2=val2 ...)] </a:t>
            </a:r>
          </a:p>
          <a:p>
            <a:pPr marL="0" indent="0" fontAlgn="base">
              <a:buNone/>
            </a:pPr>
            <a:r>
              <a:rPr lang="en-US" sz="1800" dirty="0"/>
              <a:t>select_statement1 FROM </a:t>
            </a:r>
            <a:r>
              <a:rPr lang="en-US" sz="1800" dirty="0" err="1"/>
              <a:t>from_statement</a:t>
            </a:r>
            <a:r>
              <a:rPr lang="en-US" sz="1800" dirty="0"/>
              <a:t>;</a:t>
            </a:r>
          </a:p>
          <a:p>
            <a:endParaRPr lang="en-US" dirty="0"/>
          </a:p>
        </p:txBody>
      </p:sp>
      <p:sp>
        <p:nvSpPr>
          <p:cNvPr id="4" name="Footer Placeholder 3">
            <a:extLst>
              <a:ext uri="{FF2B5EF4-FFF2-40B4-BE49-F238E27FC236}">
                <a16:creationId xmlns:a16="http://schemas.microsoft.com/office/drawing/2014/main" id="{AD6D41D5-4C92-D24E-A031-4BEE68BEBF0B}"/>
              </a:ext>
            </a:extLst>
          </p:cNvPr>
          <p:cNvSpPr>
            <a:spLocks noGrp="1"/>
          </p:cNvSpPr>
          <p:nvPr>
            <p:ph type="ftr" sz="quarter" idx="11"/>
          </p:nvPr>
        </p:nvSpPr>
        <p:spPr/>
        <p:txBody>
          <a:bodyPr/>
          <a:lstStyle/>
          <a:p>
            <a:r>
              <a:rPr lang="sk-SK"/>
              <a:t>CSP554</a:t>
            </a:r>
            <a:r>
              <a:rPr lang="en-US"/>
              <a:t> Module 04</a:t>
            </a:r>
            <a:endParaRPr lang="en-US" dirty="0"/>
          </a:p>
        </p:txBody>
      </p:sp>
      <p:sp>
        <p:nvSpPr>
          <p:cNvPr id="5" name="Slide Number Placeholder 4">
            <a:extLst>
              <a:ext uri="{FF2B5EF4-FFF2-40B4-BE49-F238E27FC236}">
                <a16:creationId xmlns:a16="http://schemas.microsoft.com/office/drawing/2014/main" id="{6ECF89FD-9E56-264E-8401-B551BCC9421E}"/>
              </a:ext>
            </a:extLst>
          </p:cNvPr>
          <p:cNvSpPr>
            <a:spLocks noGrp="1"/>
          </p:cNvSpPr>
          <p:nvPr>
            <p:ph type="sldNum" sz="quarter" idx="12"/>
          </p:nvPr>
        </p:nvSpPr>
        <p:spPr/>
        <p:txBody>
          <a:bodyPr/>
          <a:lstStyle/>
          <a:p>
            <a:fld id="{9AA7C465-8597-4488-B68C-958448427716}" type="slidenum">
              <a:rPr lang="en-US" smtClean="0"/>
              <a:t>132</a:t>
            </a:fld>
            <a:endParaRPr lang="en-US" dirty="0"/>
          </a:p>
        </p:txBody>
      </p:sp>
    </p:spTree>
    <p:extLst>
      <p:ext uri="{BB962C8B-B14F-4D97-AF65-F5344CB8AC3E}">
        <p14:creationId xmlns:p14="http://schemas.microsoft.com/office/powerpoint/2010/main" val="284880188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D2533C"/>
                </a:solidFill>
              </a:rPr>
              <a:t>How Do We Load Data Into Hive Tables?</a:t>
            </a:r>
            <a:endParaRPr lang="en-US" dirty="0"/>
          </a:p>
        </p:txBody>
      </p:sp>
      <p:sp>
        <p:nvSpPr>
          <p:cNvPr id="3" name="Content Placeholder 2"/>
          <p:cNvSpPr>
            <a:spLocks noGrp="1"/>
          </p:cNvSpPr>
          <p:nvPr>
            <p:ph idx="1"/>
          </p:nvPr>
        </p:nvSpPr>
        <p:spPr/>
        <p:txBody>
          <a:bodyPr>
            <a:normAutofit/>
          </a:bodyPr>
          <a:lstStyle/>
          <a:p>
            <a:r>
              <a:rPr lang="en-US" dirty="0"/>
              <a:t>For example, let’s say you have a huge dataset accumulated over many years</a:t>
            </a:r>
          </a:p>
          <a:p>
            <a:r>
              <a:rPr lang="en-US" dirty="0"/>
              <a:t>You might be concerned about query performance against the Hive table created for this dataset</a:t>
            </a:r>
          </a:p>
          <a:p>
            <a:r>
              <a:rPr lang="en-US" dirty="0"/>
              <a:t>You could use one or more columns to partition the table created for this underlying data</a:t>
            </a:r>
          </a:p>
          <a:p>
            <a:r>
              <a:rPr lang="en-US" dirty="0"/>
              <a:t>One possibility would be to partition the data by year</a:t>
            </a:r>
          </a:p>
          <a:p>
            <a:r>
              <a:rPr lang="en-US" dirty="0"/>
              <a:t>If you already know that the data is nicely segregated by year before it’s loaded into Hive, static partitioning can be used</a:t>
            </a:r>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133</a:t>
            </a:fld>
            <a:endParaRPr lang="en-US" dirty="0"/>
          </a:p>
        </p:txBody>
      </p:sp>
    </p:spTree>
    <p:extLst>
      <p:ext uri="{BB962C8B-B14F-4D97-AF65-F5344CB8AC3E}">
        <p14:creationId xmlns:p14="http://schemas.microsoft.com/office/powerpoint/2010/main" val="3447586909"/>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D2533C"/>
                </a:solidFill>
              </a:rPr>
              <a:t>How Do We Load Data Into Hive Tables?</a:t>
            </a:r>
            <a:endParaRPr lang="en-US" dirty="0"/>
          </a:p>
        </p:txBody>
      </p:sp>
      <p:sp>
        <p:nvSpPr>
          <p:cNvPr id="3" name="Content Placeholder 2"/>
          <p:cNvSpPr>
            <a:spLocks noGrp="1"/>
          </p:cNvSpPr>
          <p:nvPr>
            <p:ph idx="1"/>
          </p:nvPr>
        </p:nvSpPr>
        <p:spPr/>
        <p:txBody>
          <a:bodyPr>
            <a:normAutofit fontScale="92500"/>
          </a:bodyPr>
          <a:lstStyle/>
          <a:p>
            <a:r>
              <a:rPr lang="en-US" dirty="0"/>
              <a:t>However, what if the year values are not known in advance of loading the data, and you want to avoid digging into the data to extract year values</a:t>
            </a:r>
          </a:p>
          <a:p>
            <a:r>
              <a:rPr lang="en-US" dirty="0"/>
              <a:t>In this case, dynamic partitioning is the best approach.</a:t>
            </a:r>
          </a:p>
          <a:p>
            <a:r>
              <a:rPr lang="en-US" dirty="0"/>
              <a:t>The values of dynamic partition columns are known only at execution time of the data-load query</a:t>
            </a:r>
          </a:p>
          <a:p>
            <a:r>
              <a:rPr lang="en-US" dirty="0"/>
              <a:t>Hive automatically takes care of not only creating the partitions, but also loading the data into the correct partitions</a:t>
            </a:r>
          </a:p>
          <a:p>
            <a:r>
              <a:rPr lang="en-US" dirty="0"/>
              <a:t>No manual user intervention is required. </a:t>
            </a:r>
          </a:p>
          <a:p>
            <a:r>
              <a:rPr lang="en-US" dirty="0"/>
              <a:t>Partition columns are specified by a “PARTITIONED BY” clause in “CREATE TABLE” query</a:t>
            </a:r>
          </a:p>
          <a:p>
            <a:r>
              <a:rPr lang="en-US" dirty="0"/>
              <a:t>For each distinct set of partition column values, Hive creates a unique HDFS path and loads data into it</a:t>
            </a:r>
          </a:p>
          <a:p>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134</a:t>
            </a:fld>
            <a:endParaRPr lang="en-US" dirty="0"/>
          </a:p>
        </p:txBody>
      </p:sp>
    </p:spTree>
    <p:extLst>
      <p:ext uri="{BB962C8B-B14F-4D97-AF65-F5344CB8AC3E}">
        <p14:creationId xmlns:p14="http://schemas.microsoft.com/office/powerpoint/2010/main" val="4177429525"/>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D2533C"/>
                </a:solidFill>
              </a:rPr>
              <a:t>How Do We Load Data Into Hive Tables?</a:t>
            </a:r>
            <a:endParaRPr lang="en-US" dirty="0"/>
          </a:p>
        </p:txBody>
      </p:sp>
      <p:sp>
        <p:nvSpPr>
          <p:cNvPr id="3" name="Content Placeholder 2"/>
          <p:cNvSpPr>
            <a:spLocks noGrp="1"/>
          </p:cNvSpPr>
          <p:nvPr>
            <p:ph idx="1"/>
          </p:nvPr>
        </p:nvSpPr>
        <p:spPr/>
        <p:txBody>
          <a:bodyPr/>
          <a:lstStyle/>
          <a:p>
            <a:r>
              <a:rPr lang="en-US" dirty="0"/>
              <a:t>To enable dynamic partitioning you must set some Hive properties to non-default value</a:t>
            </a:r>
          </a:p>
          <a:p>
            <a:pPr marL="274320" lvl="1" indent="0">
              <a:buNone/>
            </a:pPr>
            <a:r>
              <a:rPr lang="en-US" dirty="0"/>
              <a:t>SET </a:t>
            </a:r>
            <a:r>
              <a:rPr lang="en-US" dirty="0" err="1"/>
              <a:t>hive.exec.dynamic.partition</a:t>
            </a:r>
            <a:r>
              <a:rPr lang="en-US" dirty="0"/>
              <a:t>=true;</a:t>
            </a:r>
          </a:p>
          <a:p>
            <a:pPr marL="274320" lvl="1" indent="0">
              <a:buNone/>
            </a:pPr>
            <a:r>
              <a:rPr lang="en-US" dirty="0"/>
              <a:t>SET </a:t>
            </a:r>
            <a:r>
              <a:rPr lang="en-US" dirty="0" err="1"/>
              <a:t>hive.exec.dynamic.partition.mode</a:t>
            </a:r>
            <a:r>
              <a:rPr lang="en-US"/>
              <a:t>=non-strict;</a:t>
            </a:r>
            <a:endParaRPr lang="en-US" dirty="0"/>
          </a:p>
          <a:p>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135</a:t>
            </a:fld>
            <a:endParaRPr lang="en-US" dirty="0"/>
          </a:p>
        </p:txBody>
      </p:sp>
    </p:spTree>
    <p:extLst>
      <p:ext uri="{BB962C8B-B14F-4D97-AF65-F5344CB8AC3E}">
        <p14:creationId xmlns:p14="http://schemas.microsoft.com/office/powerpoint/2010/main" val="1558877130"/>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D2533C"/>
                </a:solidFill>
              </a:rPr>
              <a:t>How Do We Load Data Into Hive Tables?</a:t>
            </a:r>
            <a:endParaRPr lang="en-US" dirty="0"/>
          </a:p>
        </p:txBody>
      </p:sp>
      <p:sp>
        <p:nvSpPr>
          <p:cNvPr id="3" name="Content Placeholder 2"/>
          <p:cNvSpPr>
            <a:spLocks noGrp="1"/>
          </p:cNvSpPr>
          <p:nvPr>
            <p:ph idx="1"/>
          </p:nvPr>
        </p:nvSpPr>
        <p:spPr/>
        <p:txBody>
          <a:bodyPr>
            <a:normAutofit fontScale="92500" lnSpcReduction="10000"/>
          </a:bodyPr>
          <a:lstStyle/>
          <a:p>
            <a:r>
              <a:rPr lang="en-US" dirty="0"/>
              <a:t>Now let’s assume we have a table defined as follows:</a:t>
            </a:r>
          </a:p>
          <a:p>
            <a:r>
              <a:rPr lang="en-US" dirty="0"/>
              <a:t>Create the table with partitions:</a:t>
            </a:r>
          </a:p>
          <a:p>
            <a:endParaRPr lang="en-US" dirty="0"/>
          </a:p>
          <a:p>
            <a:pPr marL="274320" lvl="1" indent="0">
              <a:buNone/>
            </a:pPr>
            <a:r>
              <a:rPr lang="en-US" dirty="0"/>
              <a:t>CREATE TABLE patents (</a:t>
            </a:r>
          </a:p>
          <a:p>
            <a:pPr marL="274320" lvl="1" indent="0">
              <a:buNone/>
            </a:pPr>
            <a:r>
              <a:rPr lang="en-US" dirty="0" err="1"/>
              <a:t>citing_patent</a:t>
            </a:r>
            <a:r>
              <a:rPr lang="en-US" dirty="0"/>
              <a:t>      	INT,</a:t>
            </a:r>
          </a:p>
          <a:p>
            <a:pPr marL="274320" lvl="1" indent="0">
              <a:buNone/>
            </a:pPr>
            <a:r>
              <a:rPr lang="en-US" dirty="0" err="1"/>
              <a:t>cited_patent</a:t>
            </a:r>
            <a:r>
              <a:rPr lang="en-US" dirty="0"/>
              <a:t>       	INT,</a:t>
            </a:r>
          </a:p>
          <a:p>
            <a:pPr marL="274320" lvl="1" indent="0">
              <a:buNone/>
            </a:pPr>
            <a:r>
              <a:rPr lang="en-US" dirty="0"/>
              <a:t>assignee           	STRING,</a:t>
            </a:r>
          </a:p>
          <a:p>
            <a:pPr marL="274320" lvl="1" indent="0">
              <a:buNone/>
            </a:pPr>
            <a:r>
              <a:rPr lang="en-US" dirty="0" err="1"/>
              <a:t>companyname</a:t>
            </a:r>
            <a:r>
              <a:rPr lang="en-US" dirty="0"/>
              <a:t>        	STRING,</a:t>
            </a:r>
          </a:p>
          <a:p>
            <a:pPr marL="274320" lvl="1" indent="0">
              <a:buNone/>
            </a:pPr>
            <a:r>
              <a:rPr lang="en-US" dirty="0" err="1"/>
              <a:t>publication_date</a:t>
            </a:r>
            <a:r>
              <a:rPr lang="en-US" dirty="0"/>
              <a:t>   	STRING)</a:t>
            </a:r>
          </a:p>
          <a:p>
            <a:pPr marL="274320" lvl="1" indent="0">
              <a:buNone/>
            </a:pPr>
            <a:endParaRPr lang="en-US" dirty="0"/>
          </a:p>
          <a:p>
            <a:pPr marL="274320" lvl="1" indent="0">
              <a:buNone/>
            </a:pPr>
            <a:r>
              <a:rPr lang="en-US" dirty="0"/>
              <a:t>PARTITIONED BY (</a:t>
            </a:r>
          </a:p>
          <a:p>
            <a:pPr marL="274320" lvl="1" indent="0">
              <a:buNone/>
            </a:pPr>
            <a:r>
              <a:rPr lang="en-US" dirty="0"/>
              <a:t>year  INT,</a:t>
            </a:r>
          </a:p>
          <a:p>
            <a:pPr marL="274320" lvl="1" indent="0">
              <a:buNone/>
            </a:pPr>
            <a:r>
              <a:rPr lang="en-US" dirty="0"/>
              <a:t>month INT,</a:t>
            </a:r>
          </a:p>
          <a:p>
            <a:pPr marL="274320" lvl="1" indent="0">
              <a:buNone/>
            </a:pPr>
            <a:r>
              <a:rPr lang="en-US" dirty="0"/>
              <a:t>day   INT);</a:t>
            </a:r>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136</a:t>
            </a:fld>
            <a:endParaRPr lang="en-US" dirty="0"/>
          </a:p>
        </p:txBody>
      </p:sp>
    </p:spTree>
    <p:extLst>
      <p:ext uri="{BB962C8B-B14F-4D97-AF65-F5344CB8AC3E}">
        <p14:creationId xmlns:p14="http://schemas.microsoft.com/office/powerpoint/2010/main" val="2860844873"/>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D2533C"/>
                </a:solidFill>
              </a:rPr>
              <a:t>How Do We Load Data Into Hive Tables?</a:t>
            </a:r>
            <a:endParaRPr lang="en-US" dirty="0"/>
          </a:p>
        </p:txBody>
      </p:sp>
      <p:sp>
        <p:nvSpPr>
          <p:cNvPr id="3" name="Content Placeholder 2"/>
          <p:cNvSpPr>
            <a:spLocks noGrp="1"/>
          </p:cNvSpPr>
          <p:nvPr>
            <p:ph idx="1"/>
          </p:nvPr>
        </p:nvSpPr>
        <p:spPr/>
        <p:txBody>
          <a:bodyPr>
            <a:normAutofit lnSpcReduction="10000"/>
          </a:bodyPr>
          <a:lstStyle/>
          <a:p>
            <a:r>
              <a:rPr lang="en-US" dirty="0"/>
              <a:t>To load the data into the “patents” table (and overwrite existing records) we specify an INSERT command as follows for some external table</a:t>
            </a:r>
          </a:p>
          <a:p>
            <a:endParaRPr lang="en-US" sz="1200" dirty="0"/>
          </a:p>
          <a:p>
            <a:pPr marL="274320" lvl="1" indent="0">
              <a:buNone/>
            </a:pPr>
            <a:r>
              <a:rPr lang="en-US" dirty="0"/>
              <a:t>INSERT OVERWRITE TABLE patents </a:t>
            </a:r>
          </a:p>
          <a:p>
            <a:pPr marL="274320" lvl="1" indent="0">
              <a:buNone/>
            </a:pPr>
            <a:r>
              <a:rPr lang="en-US" dirty="0"/>
              <a:t>PARTITION (year, month, day)</a:t>
            </a:r>
          </a:p>
          <a:p>
            <a:pPr marL="274320" lvl="1" indent="0">
              <a:buNone/>
            </a:pPr>
            <a:r>
              <a:rPr lang="en-US" dirty="0"/>
              <a:t>SELECT citing, cited, name, company, year, month, day</a:t>
            </a:r>
          </a:p>
          <a:p>
            <a:pPr marL="274320" lvl="1" indent="0">
              <a:buNone/>
            </a:pPr>
            <a:r>
              <a:rPr lang="en-US" dirty="0"/>
              <a:t>FROM </a:t>
            </a:r>
            <a:r>
              <a:rPr lang="en-US" dirty="0" err="1"/>
              <a:t>patents_raw_data</a:t>
            </a:r>
            <a:r>
              <a:rPr lang="en-US" dirty="0"/>
              <a:t>;</a:t>
            </a:r>
          </a:p>
          <a:p>
            <a:pPr marL="274320" lvl="1" indent="0">
              <a:buNone/>
            </a:pPr>
            <a:endParaRPr lang="en-US" dirty="0"/>
          </a:p>
          <a:p>
            <a:r>
              <a:rPr lang="en-US" dirty="0"/>
              <a:t>You could append to the table as follows</a:t>
            </a:r>
          </a:p>
          <a:p>
            <a:pPr marL="274320" lvl="1" indent="0">
              <a:buNone/>
            </a:pPr>
            <a:r>
              <a:rPr lang="en-US"/>
              <a:t>INSERT INTO </a:t>
            </a:r>
            <a:r>
              <a:rPr lang="en-US" dirty="0"/>
              <a:t>TABLE patents </a:t>
            </a:r>
          </a:p>
          <a:p>
            <a:pPr marL="274320" lvl="1" indent="0">
              <a:buNone/>
            </a:pPr>
            <a:r>
              <a:rPr lang="en-US" dirty="0"/>
              <a:t>PARTITION (year, month, day)</a:t>
            </a:r>
          </a:p>
          <a:p>
            <a:pPr marL="274320" lvl="1" indent="0">
              <a:buNone/>
            </a:pPr>
            <a:r>
              <a:rPr lang="en-US" dirty="0"/>
              <a:t>SELECT citing, cited, name, company, year, month, day</a:t>
            </a:r>
          </a:p>
          <a:p>
            <a:pPr marL="274320" lvl="1" indent="0">
              <a:buNone/>
            </a:pPr>
            <a:r>
              <a:rPr lang="en-US" dirty="0"/>
              <a:t>FROM </a:t>
            </a:r>
            <a:r>
              <a:rPr lang="en-US" dirty="0" err="1"/>
              <a:t>patents_raw_data</a:t>
            </a:r>
            <a:r>
              <a:rPr lang="en-US" dirty="0"/>
              <a:t>;</a:t>
            </a:r>
          </a:p>
          <a:p>
            <a:pPr marL="0" indent="0">
              <a:buNone/>
            </a:pPr>
            <a:endParaRPr lang="en-US" dirty="0"/>
          </a:p>
          <a:p>
            <a:pPr marL="274320" lvl="1" indent="0">
              <a:buNone/>
            </a:pPr>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137</a:t>
            </a:fld>
            <a:endParaRPr lang="en-US" dirty="0"/>
          </a:p>
        </p:txBody>
      </p:sp>
      <p:sp>
        <p:nvSpPr>
          <p:cNvPr id="6" name="Rectangular Callout 5">
            <a:extLst>
              <a:ext uri="{FF2B5EF4-FFF2-40B4-BE49-F238E27FC236}">
                <a16:creationId xmlns:a16="http://schemas.microsoft.com/office/drawing/2014/main" id="{31DFFED6-CDEA-F340-B3ED-88F7CF3C22FA}"/>
              </a:ext>
            </a:extLst>
          </p:cNvPr>
          <p:cNvSpPr/>
          <p:nvPr/>
        </p:nvSpPr>
        <p:spPr>
          <a:xfrm>
            <a:off x="7391400" y="2438400"/>
            <a:ext cx="1524000" cy="3886200"/>
          </a:xfrm>
          <a:prstGeom prst="wedgeRectCallout">
            <a:avLst>
              <a:gd name="adj1" fmla="val -66093"/>
              <a:gd name="adj2" fmla="val -176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Note, this SELECT must (1) include the partition key columns, (2) these columns must be in the same order as they are listed in the PARTITION and (3) these columns must be listed last </a:t>
            </a:r>
          </a:p>
        </p:txBody>
      </p:sp>
    </p:spTree>
    <p:extLst>
      <p:ext uri="{BB962C8B-B14F-4D97-AF65-F5344CB8AC3E}">
        <p14:creationId xmlns:p14="http://schemas.microsoft.com/office/powerpoint/2010/main" val="1783019597"/>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D2533C"/>
                </a:solidFill>
              </a:rPr>
              <a:t>How Do We Load Data Into Hive Tables?</a:t>
            </a:r>
            <a:endParaRPr lang="en-US" dirty="0"/>
          </a:p>
        </p:txBody>
      </p:sp>
      <p:sp>
        <p:nvSpPr>
          <p:cNvPr id="3" name="Content Placeholder 2"/>
          <p:cNvSpPr>
            <a:spLocks noGrp="1"/>
          </p:cNvSpPr>
          <p:nvPr>
            <p:ph idx="1"/>
          </p:nvPr>
        </p:nvSpPr>
        <p:spPr/>
        <p:txBody>
          <a:bodyPr>
            <a:normAutofit lnSpcReduction="10000"/>
          </a:bodyPr>
          <a:lstStyle/>
          <a:p>
            <a:r>
              <a:rPr lang="en-US" dirty="0"/>
              <a:t>The table, “</a:t>
            </a:r>
            <a:r>
              <a:rPr lang="en-US" dirty="0" err="1"/>
              <a:t>patents_raw_data</a:t>
            </a:r>
            <a:r>
              <a:rPr lang="en-US" dirty="0"/>
              <a:t>”, is an external table, which points to patent raw data</a:t>
            </a:r>
          </a:p>
          <a:p>
            <a:r>
              <a:rPr lang="en-US" dirty="0"/>
              <a:t>The order of the partition columns specified in the “SELECT” clause is in exactly the same order as the partition columns specified in the “PARTITIONED BY” clause in create table query</a:t>
            </a:r>
          </a:p>
          <a:p>
            <a:r>
              <a:rPr lang="en-US" dirty="0"/>
              <a:t>Also, the columns year, month, and day are purposefully specified at the very end in the “SELECT” clause</a:t>
            </a:r>
          </a:p>
          <a:p>
            <a:pPr lvl="1"/>
            <a:r>
              <a:rPr lang="en-US" dirty="0"/>
              <a:t>The is required for dynamic partitioning to work</a:t>
            </a:r>
          </a:p>
          <a:p>
            <a:r>
              <a:rPr lang="en-US" dirty="0"/>
              <a:t>Hive splits the data into multiple partitions by year, month, and day values</a:t>
            </a:r>
          </a:p>
          <a:p>
            <a:r>
              <a:rPr lang="en-US" dirty="0"/>
              <a:t>It also updates the Hive </a:t>
            </a:r>
            <a:r>
              <a:rPr lang="en-US" dirty="0" err="1"/>
              <a:t>metastore</a:t>
            </a:r>
            <a:r>
              <a:rPr lang="en-US" dirty="0"/>
              <a:t> automatically without explicit user intervention.</a:t>
            </a:r>
          </a:p>
          <a:p>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138</a:t>
            </a:fld>
            <a:endParaRPr lang="en-US" dirty="0"/>
          </a:p>
        </p:txBody>
      </p:sp>
    </p:spTree>
    <p:extLst>
      <p:ext uri="{BB962C8B-B14F-4D97-AF65-F5344CB8AC3E}">
        <p14:creationId xmlns:p14="http://schemas.microsoft.com/office/powerpoint/2010/main" val="1029479541"/>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D2533C"/>
                </a:solidFill>
              </a:rPr>
              <a:t>How Query Data From Hive Tables?</a:t>
            </a:r>
            <a:endParaRPr lang="en-US" dirty="0"/>
          </a:p>
        </p:txBody>
      </p:sp>
      <p:sp>
        <p:nvSpPr>
          <p:cNvPr id="3" name="Content Placeholder 2"/>
          <p:cNvSpPr>
            <a:spLocks noGrp="1"/>
          </p:cNvSpPr>
          <p:nvPr>
            <p:ph idx="1"/>
          </p:nvPr>
        </p:nvSpPr>
        <p:spPr/>
        <p:txBody>
          <a:bodyPr>
            <a:normAutofit fontScale="85000" lnSpcReduction="10000"/>
          </a:bodyPr>
          <a:lstStyle/>
          <a:p>
            <a:r>
              <a:rPr lang="en-US" dirty="0"/>
              <a:t>The SELECT operator outlined here supports queries of Hive databases</a:t>
            </a:r>
          </a:p>
          <a:p>
            <a:pPr marL="0" indent="0">
              <a:buNone/>
            </a:pPr>
            <a:endParaRPr lang="en-US" dirty="0"/>
          </a:p>
          <a:p>
            <a:pPr marL="274320" lvl="1" indent="0">
              <a:buNone/>
            </a:pPr>
            <a:r>
              <a:rPr lang="en-US" dirty="0"/>
              <a:t>SELECT [ALL | DISTINCT] </a:t>
            </a:r>
            <a:r>
              <a:rPr lang="en-US" dirty="0" err="1"/>
              <a:t>select_expr</a:t>
            </a:r>
            <a:r>
              <a:rPr lang="en-US" dirty="0"/>
              <a:t>, </a:t>
            </a:r>
            <a:r>
              <a:rPr lang="en-US" dirty="0" err="1"/>
              <a:t>select_expr</a:t>
            </a:r>
            <a:r>
              <a:rPr lang="en-US" dirty="0"/>
              <a:t>, ...</a:t>
            </a:r>
          </a:p>
          <a:p>
            <a:pPr marL="274320" lvl="1" indent="0">
              <a:buNone/>
            </a:pPr>
            <a:r>
              <a:rPr lang="en-US" dirty="0"/>
              <a:t>  FROM </a:t>
            </a:r>
            <a:r>
              <a:rPr lang="en-US" dirty="0" err="1"/>
              <a:t>table_reference</a:t>
            </a:r>
            <a:endParaRPr lang="en-US" dirty="0"/>
          </a:p>
          <a:p>
            <a:pPr marL="274320" lvl="1" indent="0">
              <a:buNone/>
            </a:pPr>
            <a:r>
              <a:rPr lang="en-US" dirty="0"/>
              <a:t>  [WHERE </a:t>
            </a:r>
            <a:r>
              <a:rPr lang="en-US" dirty="0" err="1"/>
              <a:t>where_condition</a:t>
            </a:r>
            <a:r>
              <a:rPr lang="en-US" dirty="0"/>
              <a:t>]</a:t>
            </a:r>
          </a:p>
          <a:p>
            <a:pPr marL="274320" lvl="1" indent="0">
              <a:buNone/>
            </a:pPr>
            <a:r>
              <a:rPr lang="en-US" dirty="0"/>
              <a:t>  [GROUP BY </a:t>
            </a:r>
            <a:r>
              <a:rPr lang="en-US" dirty="0" err="1"/>
              <a:t>col_list</a:t>
            </a:r>
            <a:r>
              <a:rPr lang="en-US" dirty="0"/>
              <a:t>]</a:t>
            </a:r>
          </a:p>
          <a:p>
            <a:pPr marL="274320" lvl="1" indent="0">
              <a:buNone/>
            </a:pPr>
            <a:r>
              <a:rPr lang="en-US" dirty="0"/>
              <a:t>  [ORDER BY </a:t>
            </a:r>
            <a:r>
              <a:rPr lang="en-US" dirty="0" err="1"/>
              <a:t>col_list</a:t>
            </a:r>
            <a:r>
              <a:rPr lang="en-US" dirty="0"/>
              <a:t>]</a:t>
            </a:r>
          </a:p>
          <a:p>
            <a:pPr marL="274320" lvl="1" indent="0">
              <a:buNone/>
            </a:pPr>
            <a:r>
              <a:rPr lang="en-US" dirty="0"/>
              <a:t>  [CLUSTER BY </a:t>
            </a:r>
            <a:r>
              <a:rPr lang="en-US" dirty="0" err="1"/>
              <a:t>col_list</a:t>
            </a:r>
            <a:endParaRPr lang="en-US" dirty="0"/>
          </a:p>
          <a:p>
            <a:pPr marL="274320" lvl="1" indent="0">
              <a:buNone/>
            </a:pPr>
            <a:r>
              <a:rPr lang="en-US" dirty="0"/>
              <a:t>    | [DISTRIBUTE BY </a:t>
            </a:r>
            <a:r>
              <a:rPr lang="en-US" dirty="0" err="1"/>
              <a:t>col_list</a:t>
            </a:r>
            <a:r>
              <a:rPr lang="en-US" dirty="0"/>
              <a:t>] [SORT BY </a:t>
            </a:r>
            <a:r>
              <a:rPr lang="en-US" dirty="0" err="1"/>
              <a:t>col_list</a:t>
            </a:r>
            <a:r>
              <a:rPr lang="en-US" dirty="0"/>
              <a:t>]</a:t>
            </a:r>
          </a:p>
          <a:p>
            <a:pPr marL="274320" lvl="1" indent="0">
              <a:buNone/>
            </a:pPr>
            <a:r>
              <a:rPr lang="en-US" dirty="0"/>
              <a:t>  ]</a:t>
            </a:r>
          </a:p>
          <a:p>
            <a:pPr marL="274320" lvl="1" indent="0">
              <a:buNone/>
            </a:pPr>
            <a:r>
              <a:rPr lang="en-US" dirty="0"/>
              <a:t> [LIMIT number]</a:t>
            </a:r>
          </a:p>
          <a:p>
            <a:pPr marL="274320" lvl="1" indent="0">
              <a:buNone/>
            </a:pPr>
            <a:endParaRPr lang="en-US" dirty="0"/>
          </a:p>
          <a:p>
            <a:r>
              <a:rPr lang="en-US" dirty="0"/>
              <a:t>It has many aspects that are similar to the equivalent operator defined in the SQL-92 standard for relational databases</a:t>
            </a:r>
          </a:p>
          <a:p>
            <a:r>
              <a:rPr lang="en-US" dirty="0"/>
              <a:t>This facilitates its use by analysts who are familiar with that paradigm</a:t>
            </a:r>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139</a:t>
            </a:fld>
            <a:endParaRPr lang="en-US" dirty="0"/>
          </a:p>
        </p:txBody>
      </p:sp>
    </p:spTree>
    <p:extLst>
      <p:ext uri="{BB962C8B-B14F-4D97-AF65-F5344CB8AC3E}">
        <p14:creationId xmlns:p14="http://schemas.microsoft.com/office/powerpoint/2010/main" val="181736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C19C7-20B0-464F-B08D-8D989AC3AFBC}"/>
              </a:ext>
            </a:extLst>
          </p:cNvPr>
          <p:cNvSpPr>
            <a:spLocks noGrp="1"/>
          </p:cNvSpPr>
          <p:nvPr>
            <p:ph type="title"/>
          </p:nvPr>
        </p:nvSpPr>
        <p:spPr/>
        <p:txBody>
          <a:bodyPr/>
          <a:lstStyle/>
          <a:p>
            <a:r>
              <a:rPr lang="en-US" dirty="0"/>
              <a:t>Hive Example</a:t>
            </a:r>
          </a:p>
        </p:txBody>
      </p:sp>
      <p:sp>
        <p:nvSpPr>
          <p:cNvPr id="3" name="Content Placeholder 2">
            <a:extLst>
              <a:ext uri="{FF2B5EF4-FFF2-40B4-BE49-F238E27FC236}">
                <a16:creationId xmlns:a16="http://schemas.microsoft.com/office/drawing/2014/main" id="{53AFE3CF-36A6-D649-9D59-0F94024EDAA7}"/>
              </a:ext>
            </a:extLst>
          </p:cNvPr>
          <p:cNvSpPr>
            <a:spLocks noGrp="1"/>
          </p:cNvSpPr>
          <p:nvPr>
            <p:ph idx="1"/>
          </p:nvPr>
        </p:nvSpPr>
        <p:spPr/>
        <p:txBody>
          <a:bodyPr/>
          <a:lstStyle/>
          <a:p>
            <a:r>
              <a:rPr lang="en-US" sz="1800" dirty="0"/>
              <a:t>Create a Hive database. This does not allocate any storage only create a name space</a:t>
            </a:r>
          </a:p>
          <a:p>
            <a:endParaRPr lang="en-US" sz="1800" dirty="0"/>
          </a:p>
          <a:p>
            <a:pPr marL="0" indent="0">
              <a:buNone/>
            </a:pPr>
            <a:r>
              <a:rPr lang="en-US" sz="1800" dirty="0"/>
              <a:t>	CREATE DATABASE IF NOT EXISTS </a:t>
            </a:r>
            <a:r>
              <a:rPr lang="en-US" sz="1800" dirty="0" err="1"/>
              <a:t>DemoDB</a:t>
            </a:r>
            <a:r>
              <a:rPr lang="en-US" sz="1800" dirty="0"/>
              <a:t>;</a:t>
            </a:r>
          </a:p>
          <a:p>
            <a:pPr marL="0" indent="0">
              <a:buNone/>
            </a:pPr>
            <a:endParaRPr lang="en-US" sz="1800" dirty="0"/>
          </a:p>
        </p:txBody>
      </p:sp>
      <p:sp>
        <p:nvSpPr>
          <p:cNvPr id="4" name="Footer Placeholder 3">
            <a:extLst>
              <a:ext uri="{FF2B5EF4-FFF2-40B4-BE49-F238E27FC236}">
                <a16:creationId xmlns:a16="http://schemas.microsoft.com/office/drawing/2014/main" id="{D7DEBE5C-53E6-B948-818C-7CD9AFC0CF4B}"/>
              </a:ext>
            </a:extLst>
          </p:cNvPr>
          <p:cNvSpPr>
            <a:spLocks noGrp="1"/>
          </p:cNvSpPr>
          <p:nvPr>
            <p:ph type="ftr" sz="quarter" idx="11"/>
          </p:nvPr>
        </p:nvSpPr>
        <p:spPr/>
        <p:txBody>
          <a:bodyPr/>
          <a:lstStyle/>
          <a:p>
            <a:r>
              <a:rPr lang="sk-SK"/>
              <a:t>CSP554</a:t>
            </a:r>
            <a:r>
              <a:rPr lang="en-US"/>
              <a:t> Module 04</a:t>
            </a:r>
            <a:endParaRPr lang="en-US" dirty="0"/>
          </a:p>
        </p:txBody>
      </p:sp>
      <p:sp>
        <p:nvSpPr>
          <p:cNvPr id="5" name="Slide Number Placeholder 4">
            <a:extLst>
              <a:ext uri="{FF2B5EF4-FFF2-40B4-BE49-F238E27FC236}">
                <a16:creationId xmlns:a16="http://schemas.microsoft.com/office/drawing/2014/main" id="{027B5451-7B3F-5F49-815F-91F2C0D5B952}"/>
              </a:ext>
            </a:extLst>
          </p:cNvPr>
          <p:cNvSpPr>
            <a:spLocks noGrp="1"/>
          </p:cNvSpPr>
          <p:nvPr>
            <p:ph type="sldNum" sz="quarter" idx="12"/>
          </p:nvPr>
        </p:nvSpPr>
        <p:spPr/>
        <p:txBody>
          <a:bodyPr/>
          <a:lstStyle/>
          <a:p>
            <a:fld id="{9AA7C465-8597-4488-B68C-958448427716}" type="slidenum">
              <a:rPr lang="en-US" smtClean="0"/>
              <a:t>14</a:t>
            </a:fld>
            <a:endParaRPr lang="en-US" dirty="0"/>
          </a:p>
        </p:txBody>
      </p:sp>
    </p:spTree>
    <p:extLst>
      <p:ext uri="{BB962C8B-B14F-4D97-AF65-F5344CB8AC3E}">
        <p14:creationId xmlns:p14="http://schemas.microsoft.com/office/powerpoint/2010/main" val="554040649"/>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D2533C"/>
                </a:solidFill>
              </a:rPr>
              <a:t>How Query Data From Hive Tables?</a:t>
            </a:r>
            <a:endParaRPr lang="en-US" dirty="0"/>
          </a:p>
        </p:txBody>
      </p:sp>
      <p:sp>
        <p:nvSpPr>
          <p:cNvPr id="3" name="Content Placeholder 2"/>
          <p:cNvSpPr>
            <a:spLocks noGrp="1"/>
          </p:cNvSpPr>
          <p:nvPr>
            <p:ph idx="1"/>
          </p:nvPr>
        </p:nvSpPr>
        <p:spPr/>
        <p:txBody>
          <a:bodyPr>
            <a:normAutofit/>
          </a:bodyPr>
          <a:lstStyle/>
          <a:p>
            <a:pPr marL="0" indent="0" fontAlgn="base">
              <a:buNone/>
            </a:pPr>
            <a:r>
              <a:rPr lang="en-US" dirty="0"/>
              <a:t>Examples</a:t>
            </a:r>
          </a:p>
          <a:p>
            <a:pPr marL="0" indent="0" fontAlgn="base">
              <a:buNone/>
            </a:pPr>
            <a:r>
              <a:rPr lang="en-US" dirty="0"/>
              <a:t>SELECT * FROM sales WHERE amount &gt; 10</a:t>
            </a:r>
            <a:r>
              <a:rPr lang="en-US" sz="3600" dirty="0"/>
              <a:t> </a:t>
            </a:r>
            <a:r>
              <a:rPr lang="en-US" dirty="0"/>
              <a:t>AND region = "US”</a:t>
            </a:r>
          </a:p>
          <a:p>
            <a:pPr marL="0" indent="0" fontAlgn="base">
              <a:buNone/>
            </a:pPr>
            <a:endParaRPr lang="en-US" sz="1400" dirty="0"/>
          </a:p>
          <a:p>
            <a:pPr marL="0" indent="0" fontAlgn="base">
              <a:buNone/>
            </a:pPr>
            <a:r>
              <a:rPr lang="en-US" dirty="0"/>
              <a:t>The following query returns 5 arbitrary customers</a:t>
            </a:r>
          </a:p>
          <a:p>
            <a:pPr marL="0" indent="0" fontAlgn="base">
              <a:buNone/>
            </a:pPr>
            <a:endParaRPr lang="en-US" sz="800" dirty="0"/>
          </a:p>
          <a:p>
            <a:pPr marL="0" indent="0" fontAlgn="base">
              <a:buNone/>
            </a:pPr>
            <a:r>
              <a:rPr lang="en-US" dirty="0"/>
              <a:t>SELECT * FROM customers LIMIT 5</a:t>
            </a:r>
          </a:p>
          <a:p>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140</a:t>
            </a:fld>
            <a:endParaRPr lang="en-US" dirty="0"/>
          </a:p>
        </p:txBody>
      </p:sp>
    </p:spTree>
    <p:extLst>
      <p:ext uri="{BB962C8B-B14F-4D97-AF65-F5344CB8AC3E}">
        <p14:creationId xmlns:p14="http://schemas.microsoft.com/office/powerpoint/2010/main" val="3005394600"/>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D2533C"/>
                </a:solidFill>
              </a:rPr>
              <a:t>How Query Data From Hive Tables?</a:t>
            </a:r>
            <a:endParaRPr lang="en-US" dirty="0"/>
          </a:p>
        </p:txBody>
      </p:sp>
      <p:sp>
        <p:nvSpPr>
          <p:cNvPr id="3" name="Content Placeholder 2"/>
          <p:cNvSpPr>
            <a:spLocks noGrp="1"/>
          </p:cNvSpPr>
          <p:nvPr>
            <p:ph idx="1"/>
          </p:nvPr>
        </p:nvSpPr>
        <p:spPr/>
        <p:txBody>
          <a:bodyPr/>
          <a:lstStyle/>
          <a:p>
            <a:r>
              <a:rPr lang="en-US" dirty="0"/>
              <a:t>In general, a SELECT query scans the entire table</a:t>
            </a:r>
          </a:p>
          <a:p>
            <a:r>
              <a:rPr lang="en-US" dirty="0"/>
              <a:t>If a table created using the PARTITIONED BY clause, a query can do </a:t>
            </a:r>
            <a:r>
              <a:rPr lang="en-US" b="1" dirty="0"/>
              <a:t>partition pruning</a:t>
            </a:r>
            <a:r>
              <a:rPr lang="en-US" dirty="0"/>
              <a:t> and scan only a fraction of the table related to partitions specified by the query</a:t>
            </a:r>
          </a:p>
          <a:p>
            <a:r>
              <a:rPr lang="en-US" dirty="0"/>
              <a:t>Hive currently does partition pruning if the partition predicates are specified in the WHERE clause </a:t>
            </a:r>
          </a:p>
          <a:p>
            <a:pPr lvl="1"/>
            <a:r>
              <a:rPr lang="en-US" dirty="0"/>
              <a:t>Or the ON clause in a JOIN</a:t>
            </a:r>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141</a:t>
            </a:fld>
            <a:endParaRPr lang="en-US" dirty="0"/>
          </a:p>
        </p:txBody>
      </p:sp>
    </p:spTree>
    <p:extLst>
      <p:ext uri="{BB962C8B-B14F-4D97-AF65-F5344CB8AC3E}">
        <p14:creationId xmlns:p14="http://schemas.microsoft.com/office/powerpoint/2010/main" val="3084469039"/>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D2533C"/>
                </a:solidFill>
              </a:rPr>
              <a:t>How Query Data From Hive Tables?</a:t>
            </a:r>
            <a:endParaRPr lang="en-US" dirty="0"/>
          </a:p>
        </p:txBody>
      </p:sp>
      <p:sp>
        <p:nvSpPr>
          <p:cNvPr id="3" name="Content Placeholder 2"/>
          <p:cNvSpPr>
            <a:spLocks noGrp="1"/>
          </p:cNvSpPr>
          <p:nvPr>
            <p:ph idx="1"/>
          </p:nvPr>
        </p:nvSpPr>
        <p:spPr/>
        <p:txBody>
          <a:bodyPr/>
          <a:lstStyle/>
          <a:p>
            <a:r>
              <a:rPr lang="en-US" dirty="0"/>
              <a:t>If table </a:t>
            </a:r>
            <a:r>
              <a:rPr lang="en-US" dirty="0" err="1"/>
              <a:t>page_views</a:t>
            </a:r>
            <a:r>
              <a:rPr lang="en-US" dirty="0"/>
              <a:t> is partitioned on column date…</a:t>
            </a:r>
          </a:p>
          <a:p>
            <a:r>
              <a:rPr lang="en-US" dirty="0"/>
              <a:t>The following retrieves rows for just days between 2008-03-01 and 2008-03-31</a:t>
            </a:r>
          </a:p>
          <a:p>
            <a:endParaRPr lang="en-US" dirty="0"/>
          </a:p>
          <a:p>
            <a:pPr marL="274320" lvl="1" indent="0">
              <a:buNone/>
            </a:pPr>
            <a:r>
              <a:rPr lang="en-US" dirty="0"/>
              <a:t>SELECT page_views.*</a:t>
            </a:r>
          </a:p>
          <a:p>
            <a:pPr marL="274320" lvl="1" indent="0">
              <a:buNone/>
            </a:pPr>
            <a:r>
              <a:rPr lang="en-US" dirty="0"/>
              <a:t>FROM </a:t>
            </a:r>
            <a:r>
              <a:rPr lang="en-US" dirty="0" err="1"/>
              <a:t>page_views</a:t>
            </a:r>
            <a:endParaRPr lang="en-US" dirty="0"/>
          </a:p>
          <a:p>
            <a:pPr marL="274320" lvl="1" indent="0">
              <a:buNone/>
            </a:pPr>
            <a:r>
              <a:rPr lang="en-US" dirty="0"/>
              <a:t>WHERE </a:t>
            </a:r>
            <a:r>
              <a:rPr lang="en-US" dirty="0" err="1"/>
              <a:t>page_views.date</a:t>
            </a:r>
            <a:r>
              <a:rPr lang="en-US" dirty="0"/>
              <a:t> &gt;= '2008-03-01' </a:t>
            </a:r>
          </a:p>
          <a:p>
            <a:pPr marL="274320" lvl="1" indent="0">
              <a:buNone/>
            </a:pPr>
            <a:r>
              <a:rPr lang="en-US" dirty="0"/>
              <a:t>AND </a:t>
            </a:r>
            <a:r>
              <a:rPr lang="en-US" dirty="0" err="1"/>
              <a:t>page_views.date</a:t>
            </a:r>
            <a:r>
              <a:rPr lang="en-US" dirty="0"/>
              <a:t> &lt;= '2008-03-31'</a:t>
            </a:r>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142</a:t>
            </a:fld>
            <a:endParaRPr lang="en-US" dirty="0"/>
          </a:p>
        </p:txBody>
      </p:sp>
    </p:spTree>
    <p:extLst>
      <p:ext uri="{BB962C8B-B14F-4D97-AF65-F5344CB8AC3E}">
        <p14:creationId xmlns:p14="http://schemas.microsoft.com/office/powerpoint/2010/main" val="459454441"/>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D2533C"/>
                </a:solidFill>
              </a:rPr>
              <a:t>How Query Data From Hive Tables?</a:t>
            </a:r>
            <a:endParaRPr lang="en-US" dirty="0"/>
          </a:p>
        </p:txBody>
      </p:sp>
      <p:sp>
        <p:nvSpPr>
          <p:cNvPr id="3" name="Content Placeholder 2"/>
          <p:cNvSpPr>
            <a:spLocks noGrp="1"/>
          </p:cNvSpPr>
          <p:nvPr>
            <p:ph idx="1"/>
          </p:nvPr>
        </p:nvSpPr>
        <p:spPr/>
        <p:txBody>
          <a:bodyPr/>
          <a:lstStyle/>
          <a:p>
            <a:r>
              <a:rPr lang="en-US" dirty="0"/>
              <a:t>When you select columns that are one of the collection types, Hive uses JSON (JavaScript Object Notation) syntax for the output</a:t>
            </a:r>
          </a:p>
          <a:p>
            <a:r>
              <a:rPr lang="en-US" dirty="0"/>
              <a:t>First, let’s select an ARRAY, where a comma-separated list surrounded with […] is used</a:t>
            </a:r>
          </a:p>
          <a:p>
            <a:pPr lvl="1"/>
            <a:r>
              <a:rPr lang="en-US" dirty="0"/>
              <a:t>Note that STRING elements of the collection are quoted</a:t>
            </a:r>
          </a:p>
          <a:p>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143</a:t>
            </a:fld>
            <a:endParaRPr lang="en-US" dirty="0"/>
          </a:p>
        </p:txBody>
      </p:sp>
    </p:spTree>
    <p:extLst>
      <p:ext uri="{BB962C8B-B14F-4D97-AF65-F5344CB8AC3E}">
        <p14:creationId xmlns:p14="http://schemas.microsoft.com/office/powerpoint/2010/main" val="3122412834"/>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Computing With Column Values</a:t>
            </a:r>
          </a:p>
        </p:txBody>
      </p:sp>
      <p:sp>
        <p:nvSpPr>
          <p:cNvPr id="3" name="Content Placeholder 2"/>
          <p:cNvSpPr>
            <a:spLocks noGrp="1"/>
          </p:cNvSpPr>
          <p:nvPr>
            <p:ph idx="1"/>
          </p:nvPr>
        </p:nvSpPr>
        <p:spPr/>
        <p:txBody>
          <a:bodyPr/>
          <a:lstStyle/>
          <a:p>
            <a:r>
              <a:rPr lang="en-US" dirty="0"/>
              <a:t>Not only can you SELECT columns in a table…</a:t>
            </a:r>
          </a:p>
          <a:p>
            <a:r>
              <a:rPr lang="en-US" dirty="0"/>
              <a:t>But you can manipulate column values using function calls and arithmetic expressions</a:t>
            </a:r>
          </a:p>
          <a:p>
            <a:pPr marL="274320" lvl="1" indent="0">
              <a:buNone/>
            </a:pPr>
            <a:r>
              <a:rPr lang="en-US" dirty="0"/>
              <a:t>SELECT upper(name), salary, deductions["Federal Taxes"],</a:t>
            </a:r>
          </a:p>
          <a:p>
            <a:pPr marL="274320" lvl="1" indent="0">
              <a:buNone/>
            </a:pPr>
            <a:r>
              <a:rPr lang="en-US" dirty="0"/>
              <a:t>round(salary * (1 - deductions["Federal Taxes"])) FROM employees;</a:t>
            </a:r>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144</a:t>
            </a:fld>
            <a:endParaRPr lang="en-US" dirty="0"/>
          </a:p>
        </p:txBody>
      </p:sp>
    </p:spTree>
    <p:extLst>
      <p:ext uri="{BB962C8B-B14F-4D97-AF65-F5344CB8AC3E}">
        <p14:creationId xmlns:p14="http://schemas.microsoft.com/office/powerpoint/2010/main" val="234757608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D2533C"/>
                </a:solidFill>
              </a:rPr>
              <a:t>How Query Data From Hive Tables?</a:t>
            </a:r>
            <a:endParaRPr lang="en-US" dirty="0"/>
          </a:p>
        </p:txBody>
      </p:sp>
      <p:sp>
        <p:nvSpPr>
          <p:cNvPr id="3" name="Content Placeholder 2"/>
          <p:cNvSpPr>
            <a:spLocks noGrp="1"/>
          </p:cNvSpPr>
          <p:nvPr>
            <p:ph idx="1"/>
          </p:nvPr>
        </p:nvSpPr>
        <p:spPr/>
        <p:txBody>
          <a:bodyPr/>
          <a:lstStyle/>
          <a:p>
            <a:pPr fontAlgn="base"/>
            <a:r>
              <a:rPr lang="en-US" dirty="0"/>
              <a:t>A special kind of function is the </a:t>
            </a:r>
            <a:r>
              <a:rPr lang="en-US" i="1" dirty="0"/>
              <a:t>aggregate</a:t>
            </a:r>
            <a:r>
              <a:rPr lang="en-US" dirty="0"/>
              <a:t> function that returns a single value resulting from some computation over many rows</a:t>
            </a:r>
          </a:p>
          <a:p>
            <a:pPr fontAlgn="base"/>
            <a:r>
              <a:rPr lang="en-US" dirty="0"/>
              <a:t>Perhaps the two best known examples are count, which counts the number of rows and </a:t>
            </a:r>
            <a:r>
              <a:rPr lang="en-US" dirty="0" err="1"/>
              <a:t>avg</a:t>
            </a:r>
            <a:r>
              <a:rPr lang="en-US" dirty="0"/>
              <a:t>, which returns the average value of the specified column values</a:t>
            </a:r>
          </a:p>
          <a:p>
            <a:pPr fontAlgn="base"/>
            <a:r>
              <a:rPr lang="en-US" dirty="0"/>
              <a:t>Here is a query that counts the number of employees, averages their salaries and provides the min and max salaries</a:t>
            </a:r>
          </a:p>
          <a:p>
            <a:pPr marL="274320" lvl="1" indent="0" fontAlgn="base">
              <a:buNone/>
            </a:pPr>
            <a:r>
              <a:rPr lang="en-US" dirty="0"/>
              <a:t>SELECT count(*), </a:t>
            </a:r>
            <a:r>
              <a:rPr lang="en-US" dirty="0" err="1"/>
              <a:t>avg</a:t>
            </a:r>
            <a:r>
              <a:rPr lang="en-US" dirty="0"/>
              <a:t>(salary), min(salary), max(salary) </a:t>
            </a:r>
          </a:p>
          <a:p>
            <a:pPr marL="274320" lvl="1" indent="0" fontAlgn="base">
              <a:buNone/>
            </a:pPr>
            <a:r>
              <a:rPr lang="en-US" dirty="0"/>
              <a:t>FROM employees;</a:t>
            </a:r>
          </a:p>
          <a:p>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145</a:t>
            </a:fld>
            <a:endParaRPr lang="en-US" dirty="0"/>
          </a:p>
        </p:txBody>
      </p:sp>
    </p:spTree>
    <p:extLst>
      <p:ext uri="{BB962C8B-B14F-4D97-AF65-F5344CB8AC3E}">
        <p14:creationId xmlns:p14="http://schemas.microsoft.com/office/powerpoint/2010/main" val="1593079995"/>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D2533C"/>
                </a:solidFill>
              </a:rPr>
              <a:t>How Query Data From Hive Tables?</a:t>
            </a:r>
            <a:endParaRPr lang="en-US" dirty="0"/>
          </a:p>
        </p:txBody>
      </p:sp>
      <p:sp>
        <p:nvSpPr>
          <p:cNvPr id="3" name="Content Placeholder 2"/>
          <p:cNvSpPr>
            <a:spLocks noGrp="1"/>
          </p:cNvSpPr>
          <p:nvPr>
            <p:ph idx="1"/>
          </p:nvPr>
        </p:nvSpPr>
        <p:spPr/>
        <p:txBody>
          <a:bodyPr>
            <a:normAutofit/>
          </a:bodyPr>
          <a:lstStyle/>
          <a:p>
            <a:pPr fontAlgn="base"/>
            <a:r>
              <a:rPr lang="en-US" dirty="0"/>
              <a:t>While SELECT clauses select columns, WHERE clauses are filters; they select which records to return</a:t>
            </a:r>
          </a:p>
          <a:p>
            <a:pPr marL="0" indent="0" fontAlgn="base">
              <a:buNone/>
            </a:pPr>
            <a:endParaRPr lang="en-US" dirty="0"/>
          </a:p>
          <a:p>
            <a:pPr marL="274320" lvl="1" indent="0">
              <a:buNone/>
            </a:pPr>
            <a:r>
              <a:rPr lang="en-US" dirty="0"/>
              <a:t>SELECT * FROM employees</a:t>
            </a:r>
          </a:p>
          <a:p>
            <a:pPr marL="274320" lvl="1" indent="0">
              <a:buNone/>
            </a:pPr>
            <a:r>
              <a:rPr lang="en-US" dirty="0"/>
              <a:t>WHERE country = 'US' AND state = 'CA';</a:t>
            </a:r>
          </a:p>
          <a:p>
            <a:pPr marL="274320" lvl="1" indent="0">
              <a:buNone/>
            </a:pPr>
            <a:endParaRPr lang="en-US" dirty="0"/>
          </a:p>
          <a:p>
            <a:pPr marL="274320" lvl="1" indent="0">
              <a:buNone/>
            </a:pPr>
            <a:r>
              <a:rPr lang="en-US" sz="1800" dirty="0"/>
              <a:t>SELECT e.* FROM</a:t>
            </a:r>
          </a:p>
          <a:p>
            <a:pPr marL="274320" lvl="1" indent="0">
              <a:buNone/>
            </a:pPr>
            <a:r>
              <a:rPr lang="en-US" sz="1800" dirty="0"/>
              <a:t>    (SELECT name, salary, deductions["Fed Taxes"] as </a:t>
            </a:r>
            <a:r>
              <a:rPr lang="en-US" sz="1800" dirty="0" err="1"/>
              <a:t>ded</a:t>
            </a:r>
            <a:r>
              <a:rPr lang="en-US" sz="1800" dirty="0"/>
              <a:t>,</a:t>
            </a:r>
          </a:p>
          <a:p>
            <a:pPr marL="274320" lvl="1" indent="0">
              <a:buNone/>
            </a:pPr>
            <a:r>
              <a:rPr lang="en-US" sz="1800" dirty="0"/>
              <a:t>      salary * (1 - deductions["Fed Taxes"]) as </a:t>
            </a:r>
            <a:r>
              <a:rPr lang="en-US" sz="1800" dirty="0" err="1"/>
              <a:t>salary_minus_fed_taxes</a:t>
            </a:r>
            <a:endParaRPr lang="en-US" sz="1800" dirty="0"/>
          </a:p>
          <a:p>
            <a:pPr marL="274320" lvl="1" indent="0">
              <a:buNone/>
            </a:pPr>
            <a:r>
              <a:rPr lang="en-US" sz="1800" dirty="0"/>
              <a:t>      FROM employees) e</a:t>
            </a:r>
          </a:p>
          <a:p>
            <a:pPr marL="274320" lvl="1" indent="0">
              <a:buNone/>
            </a:pPr>
            <a:r>
              <a:rPr lang="en-US" sz="1800" dirty="0"/>
              <a:t>WHERE round(</a:t>
            </a:r>
            <a:r>
              <a:rPr lang="en-US" sz="1800" dirty="0" err="1"/>
              <a:t>e.salary_minus_fed_taxes</a:t>
            </a:r>
            <a:r>
              <a:rPr lang="en-US" sz="1800" dirty="0"/>
              <a:t>) &gt; 70000;</a:t>
            </a:r>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146</a:t>
            </a:fld>
            <a:endParaRPr lang="en-US" dirty="0"/>
          </a:p>
        </p:txBody>
      </p:sp>
    </p:spTree>
    <p:extLst>
      <p:ext uri="{BB962C8B-B14F-4D97-AF65-F5344CB8AC3E}">
        <p14:creationId xmlns:p14="http://schemas.microsoft.com/office/powerpoint/2010/main" val="3443757175"/>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D2533C"/>
                </a:solidFill>
              </a:rPr>
              <a:t>How Query Data From Hive Tables?</a:t>
            </a:r>
            <a:endParaRPr lang="en-US" dirty="0"/>
          </a:p>
        </p:txBody>
      </p:sp>
      <p:sp>
        <p:nvSpPr>
          <p:cNvPr id="3" name="Content Placeholder 2"/>
          <p:cNvSpPr>
            <a:spLocks noGrp="1"/>
          </p:cNvSpPr>
          <p:nvPr>
            <p:ph idx="1"/>
          </p:nvPr>
        </p:nvSpPr>
        <p:spPr/>
        <p:txBody>
          <a:bodyPr>
            <a:normAutofit/>
          </a:bodyPr>
          <a:lstStyle/>
          <a:p>
            <a:r>
              <a:rPr lang="en-US" dirty="0"/>
              <a:t>Hive supports the classic SQL JOIN statement, but only </a:t>
            </a:r>
            <a:r>
              <a:rPr lang="en-US" i="1" dirty="0" err="1"/>
              <a:t>equi</a:t>
            </a:r>
            <a:r>
              <a:rPr lang="en-US" i="1" dirty="0"/>
              <a:t>-joins</a:t>
            </a:r>
            <a:r>
              <a:rPr lang="en-US" dirty="0"/>
              <a:t> are permitted</a:t>
            </a:r>
          </a:p>
          <a:p>
            <a:r>
              <a:rPr lang="en-US" dirty="0"/>
              <a:t>INNER JOIN</a:t>
            </a:r>
          </a:p>
          <a:p>
            <a:r>
              <a:rPr lang="en-US" dirty="0"/>
              <a:t>OUTER JOIN</a:t>
            </a:r>
          </a:p>
          <a:p>
            <a:r>
              <a:rPr lang="en-US" dirty="0"/>
              <a:t>LEFT OUTER JOIN</a:t>
            </a:r>
          </a:p>
          <a:p>
            <a:r>
              <a:rPr lang="en-US" dirty="0"/>
              <a:t>RIGHT OUTER JOIN</a:t>
            </a:r>
          </a:p>
          <a:p>
            <a:pPr marL="0" indent="0">
              <a:buNone/>
            </a:pPr>
            <a:endParaRPr lang="en-US" dirty="0"/>
          </a:p>
          <a:p>
            <a:pPr marL="274320" lvl="1" indent="0">
              <a:buNone/>
            </a:pPr>
            <a:r>
              <a:rPr lang="en-US" dirty="0"/>
              <a:t>SELECT </a:t>
            </a:r>
            <a:r>
              <a:rPr lang="en-US" dirty="0" err="1"/>
              <a:t>a.ymd</a:t>
            </a:r>
            <a:r>
              <a:rPr lang="en-US" dirty="0"/>
              <a:t>, </a:t>
            </a:r>
            <a:r>
              <a:rPr lang="en-US" dirty="0" err="1"/>
              <a:t>a.price_close</a:t>
            </a:r>
            <a:r>
              <a:rPr lang="en-US" dirty="0"/>
              <a:t>, </a:t>
            </a:r>
            <a:r>
              <a:rPr lang="en-US" dirty="0" err="1"/>
              <a:t>b.price_close</a:t>
            </a:r>
            <a:endParaRPr lang="en-US" dirty="0"/>
          </a:p>
          <a:p>
            <a:pPr marL="274320" lvl="1" indent="0">
              <a:buNone/>
            </a:pPr>
            <a:r>
              <a:rPr lang="en-US" dirty="0"/>
              <a:t>FROM stocks a JOIN stocks b ON </a:t>
            </a:r>
            <a:r>
              <a:rPr lang="en-US" dirty="0" err="1"/>
              <a:t>a.ymd</a:t>
            </a:r>
            <a:r>
              <a:rPr lang="en-US" dirty="0"/>
              <a:t> = </a:t>
            </a:r>
            <a:r>
              <a:rPr lang="en-US" dirty="0" err="1"/>
              <a:t>b.ymd</a:t>
            </a:r>
            <a:endParaRPr lang="en-US" dirty="0"/>
          </a:p>
          <a:p>
            <a:pPr marL="274320" lvl="1" indent="0">
              <a:buNone/>
            </a:pPr>
            <a:r>
              <a:rPr lang="en-US" dirty="0"/>
              <a:t>WHERE </a:t>
            </a:r>
            <a:r>
              <a:rPr lang="en-US" dirty="0" err="1"/>
              <a:t>a.symbol</a:t>
            </a:r>
            <a:r>
              <a:rPr lang="en-US" dirty="0"/>
              <a:t> = 'AAPL' AND </a:t>
            </a:r>
            <a:r>
              <a:rPr lang="en-US" dirty="0" err="1"/>
              <a:t>b.symbol</a:t>
            </a:r>
            <a:r>
              <a:rPr lang="en-US" dirty="0"/>
              <a:t> = 'IBM';</a:t>
            </a:r>
          </a:p>
          <a:p>
            <a:endParaRPr lang="en-US" dirty="0"/>
          </a:p>
          <a:p>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147</a:t>
            </a:fld>
            <a:endParaRPr lang="en-US" dirty="0"/>
          </a:p>
        </p:txBody>
      </p:sp>
      <p:sp>
        <p:nvSpPr>
          <p:cNvPr id="6" name="Rectangular Callout 5"/>
          <p:cNvSpPr/>
          <p:nvPr/>
        </p:nvSpPr>
        <p:spPr>
          <a:xfrm>
            <a:off x="6515100" y="3276600"/>
            <a:ext cx="2057400" cy="1143000"/>
          </a:xfrm>
          <a:prstGeom prst="wedgeRectCallout">
            <a:avLst>
              <a:gd name="adj1" fmla="val -96759"/>
              <a:gd name="adj2" fmla="val 1070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Only </a:t>
            </a:r>
            <a:r>
              <a:rPr lang="en-US" sz="2400" dirty="0" err="1"/>
              <a:t>equi</a:t>
            </a:r>
            <a:r>
              <a:rPr lang="en-US" sz="2400" dirty="0"/>
              <a:t>-join allowed</a:t>
            </a:r>
          </a:p>
        </p:txBody>
      </p:sp>
    </p:spTree>
    <p:extLst>
      <p:ext uri="{BB962C8B-B14F-4D97-AF65-F5344CB8AC3E}">
        <p14:creationId xmlns:p14="http://schemas.microsoft.com/office/powerpoint/2010/main" val="110530965"/>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547E3-2437-164B-837C-59EA2AADB43A}"/>
              </a:ext>
            </a:extLst>
          </p:cNvPr>
          <p:cNvSpPr>
            <a:spLocks noGrp="1"/>
          </p:cNvSpPr>
          <p:nvPr>
            <p:ph type="title"/>
          </p:nvPr>
        </p:nvSpPr>
        <p:spPr/>
        <p:txBody>
          <a:bodyPr/>
          <a:lstStyle/>
          <a:p>
            <a:r>
              <a:rPr lang="en-US" dirty="0"/>
              <a:t>Row Level ACID Transactions in Hive</a:t>
            </a:r>
          </a:p>
        </p:txBody>
      </p:sp>
      <p:sp>
        <p:nvSpPr>
          <p:cNvPr id="3" name="Content Placeholder 2">
            <a:extLst>
              <a:ext uri="{FF2B5EF4-FFF2-40B4-BE49-F238E27FC236}">
                <a16:creationId xmlns:a16="http://schemas.microsoft.com/office/drawing/2014/main" id="{A3C06466-2928-9741-9374-F732E7A93DCB}"/>
              </a:ext>
            </a:extLst>
          </p:cNvPr>
          <p:cNvSpPr>
            <a:spLocks noGrp="1"/>
          </p:cNvSpPr>
          <p:nvPr>
            <p:ph idx="1"/>
          </p:nvPr>
        </p:nvSpPr>
        <p:spPr/>
        <p:txBody>
          <a:bodyPr>
            <a:normAutofit fontScale="62500" lnSpcReduction="20000"/>
          </a:bodyPr>
          <a:lstStyle/>
          <a:p>
            <a:r>
              <a:rPr lang="en-US" sz="2600" dirty="0"/>
              <a:t>Imagine that you want to update a row (record) in an HDFS file using Hive</a:t>
            </a:r>
          </a:p>
          <a:p>
            <a:r>
              <a:rPr lang="en-US" sz="2600" dirty="0"/>
              <a:t>Lets refer to the updating of a single row as a “row level transaction”</a:t>
            </a:r>
          </a:p>
          <a:p>
            <a:r>
              <a:rPr lang="en-US" sz="2600" dirty="0"/>
              <a:t>What is one significant problem that might occur during a row level transaction…</a:t>
            </a:r>
          </a:p>
          <a:p>
            <a:pPr lvl="1"/>
            <a:r>
              <a:rPr lang="en-US" sz="2300" dirty="0"/>
              <a:t>Assume the row is in process of being updated by a writer (but not completely updated)</a:t>
            </a:r>
          </a:p>
          <a:p>
            <a:pPr lvl="1"/>
            <a:r>
              <a:rPr lang="en-US" sz="2300" dirty="0"/>
              <a:t>Let a reader come along and before the row is completely updated with new values, read the row</a:t>
            </a:r>
          </a:p>
          <a:p>
            <a:pPr lvl="1"/>
            <a:r>
              <a:rPr lang="en-US" sz="2300" dirty="0"/>
              <a:t>So the reader is given a row the is inconsistent, and has some original and some new values</a:t>
            </a:r>
          </a:p>
          <a:p>
            <a:r>
              <a:rPr lang="en-US" sz="2600" dirty="0"/>
              <a:t>So what properties should a transaction have to prevent inconsistent reads?</a:t>
            </a:r>
          </a:p>
          <a:p>
            <a:pPr marL="0" indent="0">
              <a:buNone/>
            </a:pPr>
            <a:endParaRPr lang="en-US" sz="2600" dirty="0"/>
          </a:p>
          <a:p>
            <a:r>
              <a:rPr lang="en-US" sz="2600" dirty="0"/>
              <a:t>These are Atomicity, Consistency, Isolation, and Durability or ACID properties…</a:t>
            </a:r>
          </a:p>
          <a:p>
            <a:pPr marL="0" indent="0">
              <a:buNone/>
            </a:pPr>
            <a:endParaRPr lang="en-US" sz="2600" dirty="0"/>
          </a:p>
          <a:p>
            <a:pPr marL="514350" indent="-514350">
              <a:buFont typeface="+mj-lt"/>
              <a:buAutoNum type="arabicPeriod"/>
            </a:pPr>
            <a:r>
              <a:rPr lang="en-US" sz="2600" dirty="0"/>
              <a:t>Atomicity means, a transaction should complete successfully or else it should fail completely i.e. it should not be left partially</a:t>
            </a:r>
          </a:p>
          <a:p>
            <a:pPr marL="514350" indent="-514350">
              <a:buFont typeface="+mj-lt"/>
              <a:buAutoNum type="arabicPeriod"/>
            </a:pPr>
            <a:r>
              <a:rPr lang="en-US" sz="2600" dirty="0"/>
              <a:t>Consistency ensures that any transaction will bring the database from one valid state to another state</a:t>
            </a:r>
          </a:p>
          <a:p>
            <a:pPr marL="514350" indent="-514350">
              <a:buFont typeface="+mj-lt"/>
              <a:buAutoNum type="arabicPeriod"/>
            </a:pPr>
            <a:r>
              <a:rPr lang="en-US" sz="2600" dirty="0"/>
              <a:t>Isolation states that every transaction should be independent of each other i.e. one transaction should not affect another</a:t>
            </a:r>
          </a:p>
          <a:p>
            <a:pPr marL="514350" indent="-514350">
              <a:buFont typeface="+mj-lt"/>
              <a:buAutoNum type="arabicPeriod"/>
            </a:pPr>
            <a:r>
              <a:rPr lang="en-US" sz="2600" dirty="0"/>
              <a:t>Durability states that if a transaction is completed, it should be preserved in the database even if the machine state is lost or a system failure might occur</a:t>
            </a:r>
          </a:p>
          <a:p>
            <a:endParaRPr lang="en-US" dirty="0"/>
          </a:p>
        </p:txBody>
      </p:sp>
      <p:sp>
        <p:nvSpPr>
          <p:cNvPr id="4" name="Footer Placeholder 3">
            <a:extLst>
              <a:ext uri="{FF2B5EF4-FFF2-40B4-BE49-F238E27FC236}">
                <a16:creationId xmlns:a16="http://schemas.microsoft.com/office/drawing/2014/main" id="{A49B9A8E-D99C-C544-8D4D-BD48AD380549}"/>
              </a:ext>
            </a:extLst>
          </p:cNvPr>
          <p:cNvSpPr>
            <a:spLocks noGrp="1"/>
          </p:cNvSpPr>
          <p:nvPr>
            <p:ph type="ftr" sz="quarter" idx="11"/>
          </p:nvPr>
        </p:nvSpPr>
        <p:spPr/>
        <p:txBody>
          <a:bodyPr/>
          <a:lstStyle/>
          <a:p>
            <a:r>
              <a:rPr lang="sk-SK"/>
              <a:t>CSP554</a:t>
            </a:r>
            <a:r>
              <a:rPr lang="en-US"/>
              <a:t> Module 04</a:t>
            </a:r>
            <a:endParaRPr lang="en-US" dirty="0"/>
          </a:p>
        </p:txBody>
      </p:sp>
      <p:sp>
        <p:nvSpPr>
          <p:cNvPr id="5" name="Slide Number Placeholder 4">
            <a:extLst>
              <a:ext uri="{FF2B5EF4-FFF2-40B4-BE49-F238E27FC236}">
                <a16:creationId xmlns:a16="http://schemas.microsoft.com/office/drawing/2014/main" id="{33B5E515-5334-AB46-A9D5-8774C0B12716}"/>
              </a:ext>
            </a:extLst>
          </p:cNvPr>
          <p:cNvSpPr>
            <a:spLocks noGrp="1"/>
          </p:cNvSpPr>
          <p:nvPr>
            <p:ph type="sldNum" sz="quarter" idx="12"/>
          </p:nvPr>
        </p:nvSpPr>
        <p:spPr/>
        <p:txBody>
          <a:bodyPr/>
          <a:lstStyle/>
          <a:p>
            <a:fld id="{9AA7C465-8597-4488-B68C-958448427716}" type="slidenum">
              <a:rPr lang="en-US" smtClean="0"/>
              <a:t>148</a:t>
            </a:fld>
            <a:endParaRPr lang="en-US" dirty="0"/>
          </a:p>
        </p:txBody>
      </p:sp>
    </p:spTree>
    <p:extLst>
      <p:ext uri="{BB962C8B-B14F-4D97-AF65-F5344CB8AC3E}">
        <p14:creationId xmlns:p14="http://schemas.microsoft.com/office/powerpoint/2010/main" val="1963692836"/>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FA8B2-1118-0341-94A8-4E05A8899C4A}"/>
              </a:ext>
            </a:extLst>
          </p:cNvPr>
          <p:cNvSpPr>
            <a:spLocks noGrp="1"/>
          </p:cNvSpPr>
          <p:nvPr>
            <p:ph type="title"/>
          </p:nvPr>
        </p:nvSpPr>
        <p:spPr/>
        <p:txBody>
          <a:bodyPr/>
          <a:lstStyle/>
          <a:p>
            <a:r>
              <a:rPr lang="en-US" dirty="0"/>
              <a:t>ACID Transaction Scope and Limits</a:t>
            </a:r>
          </a:p>
        </p:txBody>
      </p:sp>
      <p:sp>
        <p:nvSpPr>
          <p:cNvPr id="3" name="Content Placeholder 2">
            <a:extLst>
              <a:ext uri="{FF2B5EF4-FFF2-40B4-BE49-F238E27FC236}">
                <a16:creationId xmlns:a16="http://schemas.microsoft.com/office/drawing/2014/main" id="{EEBAD078-1CA5-9640-8989-672298D22E4C}"/>
              </a:ext>
            </a:extLst>
          </p:cNvPr>
          <p:cNvSpPr>
            <a:spLocks noGrp="1"/>
          </p:cNvSpPr>
          <p:nvPr>
            <p:ph idx="1"/>
          </p:nvPr>
        </p:nvSpPr>
        <p:spPr/>
        <p:txBody>
          <a:bodyPr>
            <a:normAutofit fontScale="92500" lnSpcReduction="10000"/>
          </a:bodyPr>
          <a:lstStyle/>
          <a:p>
            <a:pPr marL="0" indent="0">
              <a:buNone/>
            </a:pPr>
            <a:r>
              <a:rPr lang="en-US" dirty="0"/>
              <a:t>The different row-level transactions available in Hive are as follows:</a:t>
            </a:r>
          </a:p>
          <a:p>
            <a:endParaRPr lang="en-US" dirty="0"/>
          </a:p>
          <a:p>
            <a:pPr marL="457200" indent="-457200">
              <a:buFont typeface="+mj-lt"/>
              <a:buAutoNum type="arabicPeriod"/>
            </a:pPr>
            <a:r>
              <a:rPr lang="en-US" dirty="0"/>
              <a:t>Insert</a:t>
            </a:r>
          </a:p>
          <a:p>
            <a:pPr marL="457200" indent="-457200">
              <a:buFont typeface="+mj-lt"/>
              <a:buAutoNum type="arabicPeriod"/>
            </a:pPr>
            <a:r>
              <a:rPr lang="en-US" dirty="0"/>
              <a:t>Delete</a:t>
            </a:r>
          </a:p>
          <a:p>
            <a:pPr marL="457200" indent="-457200">
              <a:buFont typeface="+mj-lt"/>
              <a:buAutoNum type="arabicPeriod"/>
            </a:pPr>
            <a:r>
              <a:rPr lang="en-US" dirty="0"/>
              <a:t>Update</a:t>
            </a:r>
          </a:p>
          <a:p>
            <a:pPr marL="0" indent="0">
              <a:buNone/>
            </a:pPr>
            <a:endParaRPr lang="en-US" dirty="0"/>
          </a:p>
          <a:p>
            <a:pPr marL="0" indent="0">
              <a:buNone/>
            </a:pPr>
            <a:r>
              <a:rPr lang="en-US" dirty="0"/>
              <a:t>There are numerous limitations with the present transactions available in Hive </a:t>
            </a:r>
          </a:p>
          <a:p>
            <a:endParaRPr lang="en-US" dirty="0"/>
          </a:p>
          <a:p>
            <a:pPr marL="457200" indent="-457200">
              <a:buFont typeface="+mj-lt"/>
              <a:buAutoNum type="arabicPeriod"/>
            </a:pPr>
            <a:r>
              <a:rPr lang="en-US" dirty="0"/>
              <a:t>Only ORC file format is supported</a:t>
            </a:r>
          </a:p>
          <a:p>
            <a:pPr marL="457200" indent="-457200">
              <a:buFont typeface="+mj-lt"/>
              <a:buAutoNum type="arabicPeriod"/>
            </a:pPr>
            <a:r>
              <a:rPr lang="en-US" dirty="0"/>
              <a:t>Tables need to be bucketed in order to support transactions</a:t>
            </a:r>
          </a:p>
          <a:p>
            <a:pPr marL="457200" indent="-457200">
              <a:buFont typeface="+mj-lt"/>
              <a:buAutoNum type="arabicPeriod"/>
            </a:pPr>
            <a:r>
              <a:rPr lang="en-US" dirty="0"/>
              <a:t>External tables cannot be made ACID tables</a:t>
            </a:r>
          </a:p>
          <a:p>
            <a:endParaRPr lang="en-US" dirty="0"/>
          </a:p>
        </p:txBody>
      </p:sp>
      <p:sp>
        <p:nvSpPr>
          <p:cNvPr id="4" name="Footer Placeholder 3">
            <a:extLst>
              <a:ext uri="{FF2B5EF4-FFF2-40B4-BE49-F238E27FC236}">
                <a16:creationId xmlns:a16="http://schemas.microsoft.com/office/drawing/2014/main" id="{B834B7B5-79AD-364D-9B32-F5C0FD2A475B}"/>
              </a:ext>
            </a:extLst>
          </p:cNvPr>
          <p:cNvSpPr>
            <a:spLocks noGrp="1"/>
          </p:cNvSpPr>
          <p:nvPr>
            <p:ph type="ftr" sz="quarter" idx="11"/>
          </p:nvPr>
        </p:nvSpPr>
        <p:spPr/>
        <p:txBody>
          <a:bodyPr/>
          <a:lstStyle/>
          <a:p>
            <a:r>
              <a:rPr lang="sk-SK"/>
              <a:t>CSP554</a:t>
            </a:r>
            <a:r>
              <a:rPr lang="en-US"/>
              <a:t> Module 04</a:t>
            </a:r>
            <a:endParaRPr lang="en-US" dirty="0"/>
          </a:p>
        </p:txBody>
      </p:sp>
      <p:sp>
        <p:nvSpPr>
          <p:cNvPr id="5" name="Slide Number Placeholder 4">
            <a:extLst>
              <a:ext uri="{FF2B5EF4-FFF2-40B4-BE49-F238E27FC236}">
                <a16:creationId xmlns:a16="http://schemas.microsoft.com/office/drawing/2014/main" id="{A69B1615-D897-744E-B5C3-673392EA08A0}"/>
              </a:ext>
            </a:extLst>
          </p:cNvPr>
          <p:cNvSpPr>
            <a:spLocks noGrp="1"/>
          </p:cNvSpPr>
          <p:nvPr>
            <p:ph type="sldNum" sz="quarter" idx="12"/>
          </p:nvPr>
        </p:nvSpPr>
        <p:spPr/>
        <p:txBody>
          <a:bodyPr/>
          <a:lstStyle/>
          <a:p>
            <a:fld id="{9AA7C465-8597-4488-B68C-958448427716}" type="slidenum">
              <a:rPr lang="en-US" smtClean="0"/>
              <a:t>149</a:t>
            </a:fld>
            <a:endParaRPr lang="en-US" dirty="0"/>
          </a:p>
        </p:txBody>
      </p:sp>
    </p:spTree>
    <p:extLst>
      <p:ext uri="{BB962C8B-B14F-4D97-AF65-F5344CB8AC3E}">
        <p14:creationId xmlns:p14="http://schemas.microsoft.com/office/powerpoint/2010/main" val="18137547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C19C7-20B0-464F-B08D-8D989AC3AFBC}"/>
              </a:ext>
            </a:extLst>
          </p:cNvPr>
          <p:cNvSpPr>
            <a:spLocks noGrp="1"/>
          </p:cNvSpPr>
          <p:nvPr>
            <p:ph type="title"/>
          </p:nvPr>
        </p:nvSpPr>
        <p:spPr/>
        <p:txBody>
          <a:bodyPr/>
          <a:lstStyle/>
          <a:p>
            <a:r>
              <a:rPr lang="en-US" dirty="0"/>
              <a:t>Hive Example</a:t>
            </a:r>
          </a:p>
        </p:txBody>
      </p:sp>
      <p:sp>
        <p:nvSpPr>
          <p:cNvPr id="3" name="Content Placeholder 2">
            <a:extLst>
              <a:ext uri="{FF2B5EF4-FFF2-40B4-BE49-F238E27FC236}">
                <a16:creationId xmlns:a16="http://schemas.microsoft.com/office/drawing/2014/main" id="{53AFE3CF-36A6-D649-9D59-0F94024EDAA7}"/>
              </a:ext>
            </a:extLst>
          </p:cNvPr>
          <p:cNvSpPr>
            <a:spLocks noGrp="1"/>
          </p:cNvSpPr>
          <p:nvPr>
            <p:ph idx="1"/>
          </p:nvPr>
        </p:nvSpPr>
        <p:spPr/>
        <p:txBody>
          <a:bodyPr/>
          <a:lstStyle/>
          <a:p>
            <a:r>
              <a:rPr lang="en-US" sz="1800" dirty="0"/>
              <a:t>Define the schema of a table in the </a:t>
            </a:r>
            <a:r>
              <a:rPr lang="en-US" sz="1800" dirty="0" err="1"/>
              <a:t>DemoDB</a:t>
            </a:r>
            <a:r>
              <a:rPr lang="en-US" sz="1800" dirty="0"/>
              <a:t> database</a:t>
            </a:r>
          </a:p>
          <a:p>
            <a:r>
              <a:rPr lang="en-US" sz="1800" dirty="0"/>
              <a:t>Indicate each record (row) in the database has tab separated fields and each record (row) is terminated with a newline (‘\n’)</a:t>
            </a:r>
          </a:p>
          <a:p>
            <a:endParaRPr lang="en-US" sz="1800" dirty="0"/>
          </a:p>
          <a:p>
            <a:pPr marL="0" indent="0">
              <a:buNone/>
            </a:pPr>
            <a:r>
              <a:rPr lang="en-US" sz="1600" dirty="0"/>
              <a:t>CREATE TABLE IF NOT EXISTS </a:t>
            </a:r>
            <a:r>
              <a:rPr lang="en-US" sz="1600" dirty="0" err="1"/>
              <a:t>DemoDB.salaries</a:t>
            </a:r>
            <a:r>
              <a:rPr lang="en-US" sz="1600" dirty="0"/>
              <a:t> (</a:t>
            </a:r>
          </a:p>
          <a:p>
            <a:pPr marL="0" indent="0">
              <a:buNone/>
            </a:pPr>
            <a:r>
              <a:rPr lang="en-US" sz="1600" dirty="0"/>
              <a:t>name STRING,</a:t>
            </a:r>
          </a:p>
          <a:p>
            <a:pPr marL="0" indent="0">
              <a:buNone/>
            </a:pPr>
            <a:r>
              <a:rPr lang="en-US" sz="1600" dirty="0" err="1"/>
              <a:t>jobTitle</a:t>
            </a:r>
            <a:r>
              <a:rPr lang="en-US" sz="1600" dirty="0"/>
              <a:t> STRING,</a:t>
            </a:r>
          </a:p>
          <a:p>
            <a:pPr marL="0" indent="0">
              <a:buNone/>
            </a:pPr>
            <a:r>
              <a:rPr lang="en-US" sz="1600" dirty="0" err="1"/>
              <a:t>agencyID</a:t>
            </a:r>
            <a:r>
              <a:rPr lang="en-US" sz="1600" dirty="0"/>
              <a:t> STRING, </a:t>
            </a:r>
          </a:p>
          <a:p>
            <a:pPr marL="0" indent="0">
              <a:buNone/>
            </a:pPr>
            <a:r>
              <a:rPr lang="en-US" sz="1600" dirty="0"/>
              <a:t>agency STRING,</a:t>
            </a:r>
          </a:p>
          <a:p>
            <a:pPr marL="0" indent="0">
              <a:buNone/>
            </a:pPr>
            <a:r>
              <a:rPr lang="en-US" sz="1600" dirty="0" err="1"/>
              <a:t>hireDate</a:t>
            </a:r>
            <a:r>
              <a:rPr lang="en-US" sz="1600" dirty="0"/>
              <a:t> STRING,</a:t>
            </a:r>
          </a:p>
          <a:p>
            <a:pPr marL="0" indent="0">
              <a:buNone/>
            </a:pPr>
            <a:r>
              <a:rPr lang="en-US" sz="1600" dirty="0" err="1"/>
              <a:t>annualSalary</a:t>
            </a:r>
            <a:r>
              <a:rPr lang="en-US" sz="1600" dirty="0"/>
              <a:t> DOUBLE,</a:t>
            </a:r>
          </a:p>
          <a:p>
            <a:pPr marL="0" indent="0">
              <a:buNone/>
            </a:pPr>
            <a:r>
              <a:rPr lang="en-US" sz="1600" dirty="0" err="1"/>
              <a:t>grossPay</a:t>
            </a:r>
            <a:r>
              <a:rPr lang="en-US" sz="1600" dirty="0"/>
              <a:t> DOUBLE)</a:t>
            </a:r>
          </a:p>
          <a:p>
            <a:pPr marL="0" indent="0">
              <a:buNone/>
            </a:pPr>
            <a:r>
              <a:rPr lang="en-US" sz="1600" dirty="0"/>
              <a:t>ROW FORMAT DELIMITED </a:t>
            </a:r>
          </a:p>
          <a:p>
            <a:pPr marL="0" indent="0">
              <a:buNone/>
            </a:pPr>
            <a:r>
              <a:rPr lang="en-US" sz="1600" dirty="0"/>
              <a:t>FIELDS TERMINATED BY ‘\t'</a:t>
            </a:r>
          </a:p>
          <a:p>
            <a:pPr marL="0" indent="0">
              <a:buNone/>
            </a:pPr>
            <a:r>
              <a:rPr lang="en-US" sz="1600" dirty="0"/>
              <a:t>LINES TERMINATED BY ‘\n'</a:t>
            </a:r>
          </a:p>
          <a:p>
            <a:pPr marL="0" indent="0">
              <a:buNone/>
            </a:pPr>
            <a:r>
              <a:rPr lang="en-US" sz="1600" dirty="0"/>
              <a:t>STORED AS TEXTFILE;</a:t>
            </a:r>
          </a:p>
        </p:txBody>
      </p:sp>
      <p:sp>
        <p:nvSpPr>
          <p:cNvPr id="4" name="Footer Placeholder 3">
            <a:extLst>
              <a:ext uri="{FF2B5EF4-FFF2-40B4-BE49-F238E27FC236}">
                <a16:creationId xmlns:a16="http://schemas.microsoft.com/office/drawing/2014/main" id="{D7DEBE5C-53E6-B948-818C-7CD9AFC0CF4B}"/>
              </a:ext>
            </a:extLst>
          </p:cNvPr>
          <p:cNvSpPr>
            <a:spLocks noGrp="1"/>
          </p:cNvSpPr>
          <p:nvPr>
            <p:ph type="ftr" sz="quarter" idx="11"/>
          </p:nvPr>
        </p:nvSpPr>
        <p:spPr/>
        <p:txBody>
          <a:bodyPr/>
          <a:lstStyle/>
          <a:p>
            <a:r>
              <a:rPr lang="sk-SK"/>
              <a:t>CSP554</a:t>
            </a:r>
            <a:r>
              <a:rPr lang="en-US"/>
              <a:t> Module 04</a:t>
            </a:r>
            <a:endParaRPr lang="en-US" dirty="0"/>
          </a:p>
        </p:txBody>
      </p:sp>
      <p:sp>
        <p:nvSpPr>
          <p:cNvPr id="5" name="Slide Number Placeholder 4">
            <a:extLst>
              <a:ext uri="{FF2B5EF4-FFF2-40B4-BE49-F238E27FC236}">
                <a16:creationId xmlns:a16="http://schemas.microsoft.com/office/drawing/2014/main" id="{027B5451-7B3F-5F49-815F-91F2C0D5B952}"/>
              </a:ext>
            </a:extLst>
          </p:cNvPr>
          <p:cNvSpPr>
            <a:spLocks noGrp="1"/>
          </p:cNvSpPr>
          <p:nvPr>
            <p:ph type="sldNum" sz="quarter" idx="12"/>
          </p:nvPr>
        </p:nvSpPr>
        <p:spPr/>
        <p:txBody>
          <a:bodyPr/>
          <a:lstStyle/>
          <a:p>
            <a:fld id="{9AA7C465-8597-4488-B68C-958448427716}" type="slidenum">
              <a:rPr lang="en-US" smtClean="0"/>
              <a:t>15</a:t>
            </a:fld>
            <a:endParaRPr lang="en-US" dirty="0"/>
          </a:p>
        </p:txBody>
      </p:sp>
      <p:sp>
        <p:nvSpPr>
          <p:cNvPr id="6" name="Rectangular Callout 5">
            <a:extLst>
              <a:ext uri="{FF2B5EF4-FFF2-40B4-BE49-F238E27FC236}">
                <a16:creationId xmlns:a16="http://schemas.microsoft.com/office/drawing/2014/main" id="{55D9CC84-4F65-A344-AF40-479552300536}"/>
              </a:ext>
            </a:extLst>
          </p:cNvPr>
          <p:cNvSpPr/>
          <p:nvPr/>
        </p:nvSpPr>
        <p:spPr>
          <a:xfrm>
            <a:off x="5469228" y="4267200"/>
            <a:ext cx="2684172" cy="838200"/>
          </a:xfrm>
          <a:prstGeom prst="wedgeRectCallout">
            <a:avLst>
              <a:gd name="adj1" fmla="val -134877"/>
              <a:gd name="adj2" fmla="val 15468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This is the default, no need to mention in practice</a:t>
            </a:r>
          </a:p>
        </p:txBody>
      </p:sp>
      <p:sp>
        <p:nvSpPr>
          <p:cNvPr id="7" name="Rectangular Callout 6">
            <a:extLst>
              <a:ext uri="{FF2B5EF4-FFF2-40B4-BE49-F238E27FC236}">
                <a16:creationId xmlns:a16="http://schemas.microsoft.com/office/drawing/2014/main" id="{7D9A865A-E360-6A46-9D79-2B8F7E46C324}"/>
              </a:ext>
            </a:extLst>
          </p:cNvPr>
          <p:cNvSpPr/>
          <p:nvPr/>
        </p:nvSpPr>
        <p:spPr>
          <a:xfrm>
            <a:off x="5393028" y="5715000"/>
            <a:ext cx="2684172" cy="838200"/>
          </a:xfrm>
          <a:prstGeom prst="wedgeRectCallout">
            <a:avLst>
              <a:gd name="adj1" fmla="val -142554"/>
              <a:gd name="adj2" fmla="val 148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This is the default, no need to mention in practice</a:t>
            </a:r>
          </a:p>
        </p:txBody>
      </p:sp>
      <p:sp>
        <p:nvSpPr>
          <p:cNvPr id="9" name="Rectangular Callout 8">
            <a:extLst>
              <a:ext uri="{FF2B5EF4-FFF2-40B4-BE49-F238E27FC236}">
                <a16:creationId xmlns:a16="http://schemas.microsoft.com/office/drawing/2014/main" id="{25D980BF-357A-784C-AC65-FE7521844A64}"/>
              </a:ext>
            </a:extLst>
          </p:cNvPr>
          <p:cNvSpPr/>
          <p:nvPr/>
        </p:nvSpPr>
        <p:spPr>
          <a:xfrm>
            <a:off x="3962400" y="3253740"/>
            <a:ext cx="2684172" cy="838200"/>
          </a:xfrm>
          <a:prstGeom prst="wedgeRectCallout">
            <a:avLst>
              <a:gd name="adj1" fmla="val -72280"/>
              <a:gd name="adj2" fmla="val 2324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default is CTRL-A (/001). Here fields are separated by tabs</a:t>
            </a:r>
          </a:p>
        </p:txBody>
      </p:sp>
    </p:spTree>
    <p:extLst>
      <p:ext uri="{BB962C8B-B14F-4D97-AF65-F5344CB8AC3E}">
        <p14:creationId xmlns:p14="http://schemas.microsoft.com/office/powerpoint/2010/main" val="294583660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EA713-50EC-B74D-B2DA-21F377F71844}"/>
              </a:ext>
            </a:extLst>
          </p:cNvPr>
          <p:cNvSpPr>
            <a:spLocks noGrp="1"/>
          </p:cNvSpPr>
          <p:nvPr>
            <p:ph type="title"/>
          </p:nvPr>
        </p:nvSpPr>
        <p:spPr/>
        <p:txBody>
          <a:bodyPr>
            <a:normAutofit fontScale="90000"/>
          </a:bodyPr>
          <a:lstStyle/>
          <a:p>
            <a:r>
              <a:rPr lang="en-US" dirty="0"/>
              <a:t>How Do We Insert Data into a Hive Table</a:t>
            </a:r>
          </a:p>
        </p:txBody>
      </p:sp>
      <p:sp>
        <p:nvSpPr>
          <p:cNvPr id="3" name="Content Placeholder 2">
            <a:extLst>
              <a:ext uri="{FF2B5EF4-FFF2-40B4-BE49-F238E27FC236}">
                <a16:creationId xmlns:a16="http://schemas.microsoft.com/office/drawing/2014/main" id="{FCF6964A-A90D-2345-840F-2E8C870119D5}"/>
              </a:ext>
            </a:extLst>
          </p:cNvPr>
          <p:cNvSpPr>
            <a:spLocks noGrp="1"/>
          </p:cNvSpPr>
          <p:nvPr>
            <p:ph idx="1"/>
          </p:nvPr>
        </p:nvSpPr>
        <p:spPr/>
        <p:txBody>
          <a:bodyPr>
            <a:normAutofit fontScale="62500" lnSpcReduction="20000"/>
          </a:bodyPr>
          <a:lstStyle/>
          <a:p>
            <a:pPr marL="0" indent="0">
              <a:buNone/>
            </a:pPr>
            <a:r>
              <a:rPr lang="en-US" dirty="0"/>
              <a:t>The INSERT...VALUES statement can be used to insert data into tables directly</a:t>
            </a:r>
          </a:p>
          <a:p>
            <a:pPr marL="0" indent="0">
              <a:buNone/>
            </a:pPr>
            <a:r>
              <a:rPr lang="en-US" dirty="0"/>
              <a:t> </a:t>
            </a:r>
          </a:p>
          <a:p>
            <a:pPr marL="0" indent="0" fontAlgn="base">
              <a:buNone/>
            </a:pPr>
            <a:r>
              <a:rPr lang="en-US" dirty="0"/>
              <a:t>INSERT INTO TABLE </a:t>
            </a:r>
            <a:r>
              <a:rPr lang="en-US" dirty="0" err="1"/>
              <a:t>tablename</a:t>
            </a:r>
            <a:r>
              <a:rPr lang="en-US" dirty="0"/>
              <a:t> [PARTITION (partcol1[=val1], partcol2[=val2] ...)] VALUES </a:t>
            </a:r>
            <a:r>
              <a:rPr lang="en-US" dirty="0" err="1"/>
              <a:t>values_row</a:t>
            </a:r>
            <a:r>
              <a:rPr lang="en-US" dirty="0"/>
              <a:t> [, </a:t>
            </a:r>
            <a:r>
              <a:rPr lang="en-US" dirty="0" err="1"/>
              <a:t>values_row</a:t>
            </a:r>
            <a:r>
              <a:rPr lang="en-US" dirty="0"/>
              <a:t> ...]</a:t>
            </a:r>
          </a:p>
          <a:p>
            <a:pPr marL="0" indent="0" fontAlgn="base">
              <a:buNone/>
            </a:pPr>
            <a:endParaRPr lang="en-US" dirty="0"/>
          </a:p>
          <a:p>
            <a:pPr marL="0" indent="0" fontAlgn="base">
              <a:buNone/>
            </a:pPr>
            <a:r>
              <a:rPr lang="en-US" dirty="0"/>
              <a:t>Where </a:t>
            </a:r>
            <a:r>
              <a:rPr lang="en-US" dirty="0" err="1"/>
              <a:t>values_row</a:t>
            </a:r>
            <a:r>
              <a:rPr lang="en-US" dirty="0"/>
              <a:t> is:</a:t>
            </a:r>
          </a:p>
          <a:p>
            <a:pPr marL="0" indent="0" fontAlgn="base">
              <a:buNone/>
            </a:pPr>
            <a:r>
              <a:rPr lang="en-US" dirty="0"/>
              <a:t>    ( value [, value ...] )</a:t>
            </a:r>
          </a:p>
          <a:p>
            <a:pPr marL="0" indent="0" fontAlgn="base">
              <a:buNone/>
            </a:pPr>
            <a:r>
              <a:rPr lang="en-US" dirty="0"/>
              <a:t>    where a value is either null or any valid SQL literal</a:t>
            </a:r>
          </a:p>
          <a:p>
            <a:pPr marL="0" indent="0">
              <a:buNone/>
            </a:pPr>
            <a:endParaRPr lang="en-US" dirty="0"/>
          </a:p>
          <a:p>
            <a:r>
              <a:rPr lang="en-US" dirty="0"/>
              <a:t>Values must be provided for every column in the table. The standard SQL syntax that allows the user to insert values into only some columns is not yet supported</a:t>
            </a:r>
          </a:p>
          <a:p>
            <a:endParaRPr lang="en-US" dirty="0"/>
          </a:p>
          <a:p>
            <a:r>
              <a:rPr lang="en-US" dirty="0"/>
              <a:t>To mimic the standard SQL, nulls can be provided for columns the user does not wish to assign a value to</a:t>
            </a:r>
          </a:p>
          <a:p>
            <a:pPr marL="0" indent="0">
              <a:buNone/>
            </a:pPr>
            <a:endParaRPr lang="en-US" dirty="0"/>
          </a:p>
          <a:p>
            <a:r>
              <a:rPr lang="en-US" dirty="0"/>
              <a:t>Dynamic partitioning is supported</a:t>
            </a:r>
          </a:p>
          <a:p>
            <a:pPr marL="0" indent="0">
              <a:buNone/>
            </a:pPr>
            <a:r>
              <a:rPr lang="en-US" dirty="0"/>
              <a:t>    </a:t>
            </a:r>
          </a:p>
          <a:p>
            <a:r>
              <a:rPr lang="en-US" dirty="0"/>
              <a:t>If the table being inserted into supports ACID and a transaction manager that supports ACID is in use, this operation will be auto-committed upon successful completion</a:t>
            </a:r>
          </a:p>
        </p:txBody>
      </p:sp>
      <p:sp>
        <p:nvSpPr>
          <p:cNvPr id="4" name="Footer Placeholder 3">
            <a:extLst>
              <a:ext uri="{FF2B5EF4-FFF2-40B4-BE49-F238E27FC236}">
                <a16:creationId xmlns:a16="http://schemas.microsoft.com/office/drawing/2014/main" id="{3679CC9A-98FE-5B43-81FB-F05262B5D5AA}"/>
              </a:ext>
            </a:extLst>
          </p:cNvPr>
          <p:cNvSpPr>
            <a:spLocks noGrp="1"/>
          </p:cNvSpPr>
          <p:nvPr>
            <p:ph type="ftr" sz="quarter" idx="11"/>
          </p:nvPr>
        </p:nvSpPr>
        <p:spPr/>
        <p:txBody>
          <a:bodyPr/>
          <a:lstStyle/>
          <a:p>
            <a:r>
              <a:rPr lang="sk-SK"/>
              <a:t>CSP554</a:t>
            </a:r>
            <a:r>
              <a:rPr lang="en-US"/>
              <a:t> Module 04</a:t>
            </a:r>
            <a:endParaRPr lang="en-US" dirty="0"/>
          </a:p>
        </p:txBody>
      </p:sp>
      <p:sp>
        <p:nvSpPr>
          <p:cNvPr id="5" name="Slide Number Placeholder 4">
            <a:extLst>
              <a:ext uri="{FF2B5EF4-FFF2-40B4-BE49-F238E27FC236}">
                <a16:creationId xmlns:a16="http://schemas.microsoft.com/office/drawing/2014/main" id="{F44BD150-A974-ED4B-8E11-A267CB0D9C1B}"/>
              </a:ext>
            </a:extLst>
          </p:cNvPr>
          <p:cNvSpPr>
            <a:spLocks noGrp="1"/>
          </p:cNvSpPr>
          <p:nvPr>
            <p:ph type="sldNum" sz="quarter" idx="12"/>
          </p:nvPr>
        </p:nvSpPr>
        <p:spPr/>
        <p:txBody>
          <a:bodyPr/>
          <a:lstStyle/>
          <a:p>
            <a:fld id="{9AA7C465-8597-4488-B68C-958448427716}" type="slidenum">
              <a:rPr lang="en-US" smtClean="0"/>
              <a:t>150</a:t>
            </a:fld>
            <a:endParaRPr lang="en-US" dirty="0"/>
          </a:p>
        </p:txBody>
      </p:sp>
    </p:spTree>
    <p:extLst>
      <p:ext uri="{BB962C8B-B14F-4D97-AF65-F5344CB8AC3E}">
        <p14:creationId xmlns:p14="http://schemas.microsoft.com/office/powerpoint/2010/main" val="2477370447"/>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EA713-50EC-B74D-B2DA-21F377F71844}"/>
              </a:ext>
            </a:extLst>
          </p:cNvPr>
          <p:cNvSpPr>
            <a:spLocks noGrp="1"/>
          </p:cNvSpPr>
          <p:nvPr>
            <p:ph type="title"/>
          </p:nvPr>
        </p:nvSpPr>
        <p:spPr/>
        <p:txBody>
          <a:bodyPr>
            <a:normAutofit fontScale="90000"/>
          </a:bodyPr>
          <a:lstStyle/>
          <a:p>
            <a:r>
              <a:rPr lang="en-US" dirty="0"/>
              <a:t>How Do We Insert Data into a Hive Table</a:t>
            </a:r>
          </a:p>
        </p:txBody>
      </p:sp>
      <p:sp>
        <p:nvSpPr>
          <p:cNvPr id="3" name="Content Placeholder 2">
            <a:extLst>
              <a:ext uri="{FF2B5EF4-FFF2-40B4-BE49-F238E27FC236}">
                <a16:creationId xmlns:a16="http://schemas.microsoft.com/office/drawing/2014/main" id="{FCF6964A-A90D-2345-840F-2E8C870119D5}"/>
              </a:ext>
            </a:extLst>
          </p:cNvPr>
          <p:cNvSpPr>
            <a:spLocks noGrp="1"/>
          </p:cNvSpPr>
          <p:nvPr>
            <p:ph idx="1"/>
          </p:nvPr>
        </p:nvSpPr>
        <p:spPr>
          <a:xfrm>
            <a:off x="457200" y="1447800"/>
            <a:ext cx="8229600" cy="4876800"/>
          </a:xfrm>
        </p:spPr>
        <p:txBody>
          <a:bodyPr>
            <a:normAutofit fontScale="25000" lnSpcReduction="20000"/>
          </a:bodyPr>
          <a:lstStyle/>
          <a:p>
            <a:pPr marL="0" indent="0">
              <a:buNone/>
            </a:pPr>
            <a:r>
              <a:rPr lang="en-US" sz="6400" dirty="0"/>
              <a:t>CREATE TABLE students (name VARCHAR(64), age INT, </a:t>
            </a:r>
            <a:r>
              <a:rPr lang="en-US" sz="6400" dirty="0" err="1"/>
              <a:t>gpa</a:t>
            </a:r>
            <a:r>
              <a:rPr lang="en-US" sz="6400" dirty="0"/>
              <a:t> DECIMAL(3, 2))</a:t>
            </a:r>
          </a:p>
          <a:p>
            <a:pPr marL="0" indent="0">
              <a:buNone/>
            </a:pPr>
            <a:r>
              <a:rPr lang="en-US" sz="6400" dirty="0"/>
              <a:t>CLUSTERED BY (age) INTO 2 BUCKETS STORED AS ORC;</a:t>
            </a:r>
          </a:p>
          <a:p>
            <a:pPr marL="0" indent="0">
              <a:buNone/>
            </a:pPr>
            <a:endParaRPr lang="en-US" sz="6400" dirty="0"/>
          </a:p>
          <a:p>
            <a:pPr marL="0" indent="0">
              <a:buNone/>
            </a:pPr>
            <a:endParaRPr lang="en-US" sz="6400" dirty="0"/>
          </a:p>
          <a:p>
            <a:pPr marL="0" indent="0">
              <a:buNone/>
            </a:pPr>
            <a:r>
              <a:rPr lang="en-US" sz="6400" dirty="0"/>
              <a:t>INSERT INTO TABLE students</a:t>
            </a:r>
          </a:p>
          <a:p>
            <a:pPr marL="0" indent="0">
              <a:buNone/>
            </a:pPr>
            <a:r>
              <a:rPr lang="en-US" sz="6400" dirty="0"/>
              <a:t>VALUES ('</a:t>
            </a:r>
            <a:r>
              <a:rPr lang="en-US" sz="6400" dirty="0" err="1"/>
              <a:t>fred</a:t>
            </a:r>
            <a:r>
              <a:rPr lang="en-US" sz="6400" dirty="0"/>
              <a:t> flintstone', 35, 1.28), ('barney rubble', 32, 2.32);</a:t>
            </a:r>
          </a:p>
          <a:p>
            <a:pPr marL="0" indent="0">
              <a:buNone/>
            </a:pPr>
            <a:endParaRPr lang="en-US" sz="6400" dirty="0"/>
          </a:p>
          <a:p>
            <a:pPr marL="0" indent="0">
              <a:buNone/>
            </a:pPr>
            <a:r>
              <a:rPr lang="en-US" sz="6400" dirty="0"/>
              <a:t>---</a:t>
            </a:r>
          </a:p>
          <a:p>
            <a:pPr marL="0" indent="0">
              <a:buNone/>
            </a:pPr>
            <a:r>
              <a:rPr lang="en-US" sz="6400" dirty="0"/>
              <a:t>CREATE TABLE pageviews (</a:t>
            </a:r>
            <a:r>
              <a:rPr lang="en-US" sz="6400" dirty="0" err="1"/>
              <a:t>userid</a:t>
            </a:r>
            <a:r>
              <a:rPr lang="en-US" sz="6400" dirty="0"/>
              <a:t> VARCHAR(64), link STRING, </a:t>
            </a:r>
            <a:r>
              <a:rPr lang="en-US" sz="6400" dirty="0" err="1"/>
              <a:t>came_from</a:t>
            </a:r>
            <a:r>
              <a:rPr lang="en-US" sz="6400" dirty="0"/>
              <a:t> STRING)</a:t>
            </a:r>
          </a:p>
          <a:p>
            <a:pPr marL="0" indent="0">
              <a:buNone/>
            </a:pPr>
            <a:r>
              <a:rPr lang="en-US" sz="6400" dirty="0"/>
              <a:t>PARTITIONED BY (</a:t>
            </a:r>
            <a:r>
              <a:rPr lang="en-US" sz="6400" dirty="0" err="1"/>
              <a:t>datestamp</a:t>
            </a:r>
            <a:r>
              <a:rPr lang="en-US" sz="6400" dirty="0"/>
              <a:t> STRING) </a:t>
            </a:r>
          </a:p>
          <a:p>
            <a:pPr marL="0" indent="0">
              <a:buNone/>
            </a:pPr>
            <a:r>
              <a:rPr lang="en-US" sz="6400" dirty="0"/>
              <a:t>CLUSTERED BY (</a:t>
            </a:r>
            <a:r>
              <a:rPr lang="en-US" sz="6400" dirty="0" err="1"/>
              <a:t>userid</a:t>
            </a:r>
            <a:r>
              <a:rPr lang="en-US" sz="6400" dirty="0"/>
              <a:t>) INTO 256 BUCKETS </a:t>
            </a:r>
          </a:p>
          <a:p>
            <a:pPr marL="0" indent="0">
              <a:buNone/>
            </a:pPr>
            <a:r>
              <a:rPr lang="en-US" sz="6400" dirty="0"/>
              <a:t>STORED AS ORC;</a:t>
            </a:r>
          </a:p>
          <a:p>
            <a:pPr marL="0" indent="0">
              <a:buNone/>
            </a:pPr>
            <a:endParaRPr lang="en-US" sz="6400" dirty="0"/>
          </a:p>
          <a:p>
            <a:pPr marL="0" indent="0">
              <a:buNone/>
            </a:pPr>
            <a:endParaRPr lang="en-US" sz="6400" dirty="0"/>
          </a:p>
          <a:p>
            <a:pPr marL="0" indent="0">
              <a:buNone/>
            </a:pPr>
            <a:r>
              <a:rPr lang="en-US" sz="6400" dirty="0"/>
              <a:t>INSERT INTO TABLE pageviews PARTITION (</a:t>
            </a:r>
            <a:r>
              <a:rPr lang="en-US" sz="6400" dirty="0" err="1"/>
              <a:t>datestamp</a:t>
            </a:r>
            <a:r>
              <a:rPr lang="en-US" sz="6400" dirty="0"/>
              <a:t> = '2014-09-23')</a:t>
            </a:r>
          </a:p>
          <a:p>
            <a:pPr marL="0" indent="0">
              <a:buNone/>
            </a:pPr>
            <a:r>
              <a:rPr lang="en-US" sz="6400" dirty="0"/>
              <a:t>VALUES ('</a:t>
            </a:r>
            <a:r>
              <a:rPr lang="en-US" sz="6400" dirty="0" err="1"/>
              <a:t>jsmith</a:t>
            </a:r>
            <a:r>
              <a:rPr lang="en-US" sz="6400" dirty="0"/>
              <a:t>', '</a:t>
            </a:r>
            <a:r>
              <a:rPr lang="en-US" sz="6400" dirty="0" err="1"/>
              <a:t>mail.com</a:t>
            </a:r>
            <a:r>
              <a:rPr lang="en-US" sz="6400" dirty="0"/>
              <a:t>', '</a:t>
            </a:r>
            <a:r>
              <a:rPr lang="en-US" sz="6400" dirty="0" err="1"/>
              <a:t>sports.com</a:t>
            </a:r>
            <a:r>
              <a:rPr lang="en-US" sz="6400" dirty="0"/>
              <a:t>'), ('</a:t>
            </a:r>
            <a:r>
              <a:rPr lang="en-US" sz="6400" dirty="0" err="1"/>
              <a:t>jdoe</a:t>
            </a:r>
            <a:r>
              <a:rPr lang="en-US" sz="6400" dirty="0"/>
              <a:t>', '</a:t>
            </a:r>
            <a:r>
              <a:rPr lang="en-US" sz="6400" dirty="0" err="1"/>
              <a:t>mail.com</a:t>
            </a:r>
            <a:r>
              <a:rPr lang="en-US" sz="6400" dirty="0"/>
              <a:t>', null);</a:t>
            </a:r>
          </a:p>
          <a:p>
            <a:pPr marL="0" indent="0">
              <a:buNone/>
            </a:pPr>
            <a:endParaRPr lang="en-US" sz="6400" dirty="0"/>
          </a:p>
          <a:p>
            <a:pPr marL="0" indent="0">
              <a:buNone/>
            </a:pPr>
            <a:endParaRPr lang="en-US" sz="6400" dirty="0"/>
          </a:p>
          <a:p>
            <a:pPr marL="0" indent="0">
              <a:buNone/>
            </a:pPr>
            <a:r>
              <a:rPr lang="en-US" sz="6400" dirty="0"/>
              <a:t>INSERT INTO TABLE pageviews PARTITION (</a:t>
            </a:r>
            <a:r>
              <a:rPr lang="en-US" sz="6400" dirty="0" err="1"/>
              <a:t>datestamp</a:t>
            </a:r>
            <a:r>
              <a:rPr lang="en-US" sz="6400" dirty="0"/>
              <a:t>)</a:t>
            </a:r>
          </a:p>
          <a:p>
            <a:pPr marL="0" indent="0">
              <a:buNone/>
            </a:pPr>
            <a:r>
              <a:rPr lang="en-US" sz="6400" dirty="0"/>
              <a:t>VALUES ('</a:t>
            </a:r>
            <a:r>
              <a:rPr lang="en-US" sz="6400" dirty="0" err="1"/>
              <a:t>tjohnson</a:t>
            </a:r>
            <a:r>
              <a:rPr lang="en-US" sz="6400" dirty="0"/>
              <a:t>', '</a:t>
            </a:r>
            <a:r>
              <a:rPr lang="en-US" sz="6400" dirty="0" err="1"/>
              <a:t>sports.com</a:t>
            </a:r>
            <a:r>
              <a:rPr lang="en-US" sz="6400" dirty="0"/>
              <a:t>', '</a:t>
            </a:r>
            <a:r>
              <a:rPr lang="en-US" sz="6400" dirty="0" err="1"/>
              <a:t>finance.com</a:t>
            </a:r>
            <a:r>
              <a:rPr lang="en-US" sz="6400" dirty="0"/>
              <a:t>', '2014-09-23'), ('</a:t>
            </a:r>
            <a:r>
              <a:rPr lang="en-US" sz="6400" dirty="0" err="1"/>
              <a:t>tlee</a:t>
            </a:r>
            <a:r>
              <a:rPr lang="en-US" sz="6400" dirty="0"/>
              <a:t>', '</a:t>
            </a:r>
            <a:r>
              <a:rPr lang="en-US" sz="6400" dirty="0" err="1"/>
              <a:t>finance.com</a:t>
            </a:r>
            <a:r>
              <a:rPr lang="en-US" sz="6400" dirty="0"/>
              <a:t>', null, '2014-09-21');</a:t>
            </a:r>
          </a:p>
          <a:p>
            <a:pPr marL="0" indent="0">
              <a:buNone/>
            </a:pPr>
            <a:endParaRPr lang="en-US" dirty="0"/>
          </a:p>
        </p:txBody>
      </p:sp>
      <p:sp>
        <p:nvSpPr>
          <p:cNvPr id="4" name="Footer Placeholder 3">
            <a:extLst>
              <a:ext uri="{FF2B5EF4-FFF2-40B4-BE49-F238E27FC236}">
                <a16:creationId xmlns:a16="http://schemas.microsoft.com/office/drawing/2014/main" id="{3679CC9A-98FE-5B43-81FB-F05262B5D5AA}"/>
              </a:ext>
            </a:extLst>
          </p:cNvPr>
          <p:cNvSpPr>
            <a:spLocks noGrp="1"/>
          </p:cNvSpPr>
          <p:nvPr>
            <p:ph type="ftr" sz="quarter" idx="11"/>
          </p:nvPr>
        </p:nvSpPr>
        <p:spPr/>
        <p:txBody>
          <a:bodyPr/>
          <a:lstStyle/>
          <a:p>
            <a:r>
              <a:rPr lang="sk-SK"/>
              <a:t>CSP554</a:t>
            </a:r>
            <a:r>
              <a:rPr lang="en-US"/>
              <a:t> Module 04</a:t>
            </a:r>
            <a:endParaRPr lang="en-US" dirty="0"/>
          </a:p>
        </p:txBody>
      </p:sp>
      <p:sp>
        <p:nvSpPr>
          <p:cNvPr id="5" name="Slide Number Placeholder 4">
            <a:extLst>
              <a:ext uri="{FF2B5EF4-FFF2-40B4-BE49-F238E27FC236}">
                <a16:creationId xmlns:a16="http://schemas.microsoft.com/office/drawing/2014/main" id="{F44BD150-A974-ED4B-8E11-A267CB0D9C1B}"/>
              </a:ext>
            </a:extLst>
          </p:cNvPr>
          <p:cNvSpPr>
            <a:spLocks noGrp="1"/>
          </p:cNvSpPr>
          <p:nvPr>
            <p:ph type="sldNum" sz="quarter" idx="12"/>
          </p:nvPr>
        </p:nvSpPr>
        <p:spPr/>
        <p:txBody>
          <a:bodyPr/>
          <a:lstStyle/>
          <a:p>
            <a:fld id="{9AA7C465-8597-4488-B68C-958448427716}" type="slidenum">
              <a:rPr lang="en-US" smtClean="0"/>
              <a:t>151</a:t>
            </a:fld>
            <a:endParaRPr lang="en-US" dirty="0"/>
          </a:p>
        </p:txBody>
      </p:sp>
    </p:spTree>
    <p:extLst>
      <p:ext uri="{BB962C8B-B14F-4D97-AF65-F5344CB8AC3E}">
        <p14:creationId xmlns:p14="http://schemas.microsoft.com/office/powerpoint/2010/main" val="1480521342"/>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EA713-50EC-B74D-B2DA-21F377F71844}"/>
              </a:ext>
            </a:extLst>
          </p:cNvPr>
          <p:cNvSpPr>
            <a:spLocks noGrp="1"/>
          </p:cNvSpPr>
          <p:nvPr>
            <p:ph type="title"/>
          </p:nvPr>
        </p:nvSpPr>
        <p:spPr/>
        <p:txBody>
          <a:bodyPr>
            <a:normAutofit/>
          </a:bodyPr>
          <a:lstStyle/>
          <a:p>
            <a:r>
              <a:rPr lang="en-US" sz="3400" dirty="0"/>
              <a:t>How Do We Update Data into a Hive Table</a:t>
            </a:r>
          </a:p>
        </p:txBody>
      </p:sp>
      <p:sp>
        <p:nvSpPr>
          <p:cNvPr id="3" name="Content Placeholder 2">
            <a:extLst>
              <a:ext uri="{FF2B5EF4-FFF2-40B4-BE49-F238E27FC236}">
                <a16:creationId xmlns:a16="http://schemas.microsoft.com/office/drawing/2014/main" id="{FCF6964A-A90D-2345-840F-2E8C870119D5}"/>
              </a:ext>
            </a:extLst>
          </p:cNvPr>
          <p:cNvSpPr>
            <a:spLocks noGrp="1"/>
          </p:cNvSpPr>
          <p:nvPr>
            <p:ph idx="1"/>
          </p:nvPr>
        </p:nvSpPr>
        <p:spPr/>
        <p:txBody>
          <a:bodyPr>
            <a:normAutofit/>
          </a:bodyPr>
          <a:lstStyle/>
          <a:p>
            <a:pPr marL="0" indent="0" fontAlgn="base">
              <a:buNone/>
            </a:pPr>
            <a:r>
              <a:rPr lang="en-US" dirty="0"/>
              <a:t>UPDATE </a:t>
            </a:r>
            <a:r>
              <a:rPr lang="en-US" dirty="0" err="1"/>
              <a:t>tablename</a:t>
            </a:r>
            <a:r>
              <a:rPr lang="en-US" dirty="0"/>
              <a:t> SET column = value [, column = value ...] [WHERE expression]</a:t>
            </a:r>
          </a:p>
          <a:p>
            <a:pPr marL="0" indent="0">
              <a:buNone/>
            </a:pPr>
            <a:endParaRPr lang="en-US" dirty="0"/>
          </a:p>
          <a:p>
            <a:pPr marL="0" indent="0">
              <a:buNone/>
            </a:pPr>
            <a:r>
              <a:rPr lang="en-US" dirty="0"/>
              <a:t>Updates can only be performed on tables that support ACID</a:t>
            </a:r>
          </a:p>
          <a:p>
            <a:pPr marL="0" indent="0">
              <a:buNone/>
            </a:pPr>
            <a:endParaRPr lang="en-US" dirty="0"/>
          </a:p>
          <a:p>
            <a:r>
              <a:rPr lang="en-US" dirty="0"/>
              <a:t>The referenced column must be a column of the table being updated</a:t>
            </a:r>
          </a:p>
          <a:p>
            <a:r>
              <a:rPr lang="en-US" dirty="0"/>
              <a:t>Only rows that match the WHERE clause will be updated</a:t>
            </a:r>
          </a:p>
          <a:p>
            <a:r>
              <a:rPr lang="en-US" dirty="0"/>
              <a:t>Partitioning columns cannot be updated</a:t>
            </a:r>
          </a:p>
          <a:p>
            <a:r>
              <a:rPr lang="en-US" dirty="0"/>
              <a:t>Bucketing columns cannot be updated</a:t>
            </a:r>
          </a:p>
          <a:p>
            <a:pPr marL="0" indent="0">
              <a:buNone/>
            </a:pPr>
            <a:endParaRPr lang="en-US" dirty="0"/>
          </a:p>
        </p:txBody>
      </p:sp>
      <p:sp>
        <p:nvSpPr>
          <p:cNvPr id="4" name="Footer Placeholder 3">
            <a:extLst>
              <a:ext uri="{FF2B5EF4-FFF2-40B4-BE49-F238E27FC236}">
                <a16:creationId xmlns:a16="http://schemas.microsoft.com/office/drawing/2014/main" id="{3679CC9A-98FE-5B43-81FB-F05262B5D5AA}"/>
              </a:ext>
            </a:extLst>
          </p:cNvPr>
          <p:cNvSpPr>
            <a:spLocks noGrp="1"/>
          </p:cNvSpPr>
          <p:nvPr>
            <p:ph type="ftr" sz="quarter" idx="11"/>
          </p:nvPr>
        </p:nvSpPr>
        <p:spPr/>
        <p:txBody>
          <a:bodyPr/>
          <a:lstStyle/>
          <a:p>
            <a:r>
              <a:rPr lang="sk-SK"/>
              <a:t>CSP554</a:t>
            </a:r>
            <a:r>
              <a:rPr lang="en-US"/>
              <a:t> Module 04</a:t>
            </a:r>
            <a:endParaRPr lang="en-US" dirty="0"/>
          </a:p>
        </p:txBody>
      </p:sp>
      <p:sp>
        <p:nvSpPr>
          <p:cNvPr id="5" name="Slide Number Placeholder 4">
            <a:extLst>
              <a:ext uri="{FF2B5EF4-FFF2-40B4-BE49-F238E27FC236}">
                <a16:creationId xmlns:a16="http://schemas.microsoft.com/office/drawing/2014/main" id="{F44BD150-A974-ED4B-8E11-A267CB0D9C1B}"/>
              </a:ext>
            </a:extLst>
          </p:cNvPr>
          <p:cNvSpPr>
            <a:spLocks noGrp="1"/>
          </p:cNvSpPr>
          <p:nvPr>
            <p:ph type="sldNum" sz="quarter" idx="12"/>
          </p:nvPr>
        </p:nvSpPr>
        <p:spPr/>
        <p:txBody>
          <a:bodyPr/>
          <a:lstStyle/>
          <a:p>
            <a:fld id="{9AA7C465-8597-4488-B68C-958448427716}" type="slidenum">
              <a:rPr lang="en-US" smtClean="0"/>
              <a:t>152</a:t>
            </a:fld>
            <a:endParaRPr lang="en-US" dirty="0"/>
          </a:p>
        </p:txBody>
      </p:sp>
    </p:spTree>
    <p:extLst>
      <p:ext uri="{BB962C8B-B14F-4D97-AF65-F5344CB8AC3E}">
        <p14:creationId xmlns:p14="http://schemas.microsoft.com/office/powerpoint/2010/main" val="1419257031"/>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EA713-50EC-B74D-B2DA-21F377F71844}"/>
              </a:ext>
            </a:extLst>
          </p:cNvPr>
          <p:cNvSpPr>
            <a:spLocks noGrp="1"/>
          </p:cNvSpPr>
          <p:nvPr>
            <p:ph type="title"/>
          </p:nvPr>
        </p:nvSpPr>
        <p:spPr/>
        <p:txBody>
          <a:bodyPr>
            <a:normAutofit/>
          </a:bodyPr>
          <a:lstStyle/>
          <a:p>
            <a:r>
              <a:rPr lang="en-US" sz="3400" dirty="0"/>
              <a:t>How Do We Update Data into a Hive Table</a:t>
            </a:r>
          </a:p>
        </p:txBody>
      </p:sp>
      <p:sp>
        <p:nvSpPr>
          <p:cNvPr id="3" name="Content Placeholder 2">
            <a:extLst>
              <a:ext uri="{FF2B5EF4-FFF2-40B4-BE49-F238E27FC236}">
                <a16:creationId xmlns:a16="http://schemas.microsoft.com/office/drawing/2014/main" id="{FCF6964A-A90D-2345-840F-2E8C870119D5}"/>
              </a:ext>
            </a:extLst>
          </p:cNvPr>
          <p:cNvSpPr>
            <a:spLocks noGrp="1"/>
          </p:cNvSpPr>
          <p:nvPr>
            <p:ph idx="1"/>
          </p:nvPr>
        </p:nvSpPr>
        <p:spPr/>
        <p:txBody>
          <a:bodyPr>
            <a:normAutofit/>
          </a:bodyPr>
          <a:lstStyle/>
          <a:p>
            <a:pPr marL="0" indent="0">
              <a:buNone/>
            </a:pPr>
            <a:r>
              <a:rPr lang="en-US" sz="2000" dirty="0"/>
              <a:t>CREATE TABLE </a:t>
            </a:r>
            <a:r>
              <a:rPr lang="en-US" sz="2000" dirty="0" err="1"/>
              <a:t>hello_acid</a:t>
            </a:r>
            <a:r>
              <a:rPr lang="en-US" sz="2000" dirty="0"/>
              <a:t> (key int, value int) PARTITIONED BY (</a:t>
            </a:r>
            <a:r>
              <a:rPr lang="en-US" sz="2000" dirty="0" err="1"/>
              <a:t>load_date</a:t>
            </a:r>
            <a:r>
              <a:rPr lang="en-US" sz="2000" dirty="0"/>
              <a:t> date) </a:t>
            </a:r>
          </a:p>
          <a:p>
            <a:pPr marL="0" indent="0">
              <a:buNone/>
            </a:pPr>
            <a:r>
              <a:rPr lang="en-US" sz="2000" dirty="0"/>
              <a:t>CLUSTERED BY(key) INTO 3 BUCKETS </a:t>
            </a:r>
          </a:p>
          <a:p>
            <a:pPr marL="0" indent="0">
              <a:buNone/>
            </a:pPr>
            <a:r>
              <a:rPr lang="en-US" sz="2000" dirty="0"/>
              <a:t>STORED AS ORC </a:t>
            </a:r>
          </a:p>
          <a:p>
            <a:pPr marL="0" indent="0">
              <a:buNone/>
            </a:pPr>
            <a:r>
              <a:rPr lang="en-US" sz="2000" dirty="0"/>
              <a:t>TBLPROPERTIES ('transactional'='true’);</a:t>
            </a:r>
          </a:p>
          <a:p>
            <a:pPr marL="0" indent="0">
              <a:buNone/>
            </a:pPr>
            <a:endParaRPr lang="en-US" sz="2000" dirty="0"/>
          </a:p>
          <a:p>
            <a:pPr marL="0" indent="0">
              <a:buNone/>
            </a:pPr>
            <a:r>
              <a:rPr lang="en-US" sz="2000" dirty="0"/>
              <a:t>INSERT INTO </a:t>
            </a:r>
            <a:r>
              <a:rPr lang="en-US" sz="2000" dirty="0" err="1"/>
              <a:t>hello_acid</a:t>
            </a:r>
            <a:r>
              <a:rPr lang="en-US" sz="2000" dirty="0"/>
              <a:t> partition (</a:t>
            </a:r>
            <a:r>
              <a:rPr lang="en-US" sz="2000" dirty="0" err="1"/>
              <a:t>load_date</a:t>
            </a:r>
            <a:r>
              <a:rPr lang="en-US" sz="2000" dirty="0"/>
              <a:t>='2016-03-03') VALUES (3, 3);</a:t>
            </a:r>
          </a:p>
          <a:p>
            <a:pPr marL="0" indent="0">
              <a:buNone/>
            </a:pPr>
            <a:endParaRPr lang="en-US" sz="2000" dirty="0"/>
          </a:p>
          <a:p>
            <a:pPr marL="0" indent="0">
              <a:buNone/>
            </a:pPr>
            <a:r>
              <a:rPr lang="en-US" sz="2000" dirty="0"/>
              <a:t>UPDATE </a:t>
            </a:r>
            <a:r>
              <a:rPr lang="en-US" sz="2000" dirty="0" err="1"/>
              <a:t>hello_acid</a:t>
            </a:r>
            <a:r>
              <a:rPr lang="en-US" sz="2000" dirty="0"/>
              <a:t> SET value = 10 WHERE key = 3;</a:t>
            </a:r>
          </a:p>
          <a:p>
            <a:pPr marL="0" indent="0">
              <a:buNone/>
            </a:pPr>
            <a:endParaRPr lang="en-US" dirty="0"/>
          </a:p>
        </p:txBody>
      </p:sp>
      <p:sp>
        <p:nvSpPr>
          <p:cNvPr id="4" name="Footer Placeholder 3">
            <a:extLst>
              <a:ext uri="{FF2B5EF4-FFF2-40B4-BE49-F238E27FC236}">
                <a16:creationId xmlns:a16="http://schemas.microsoft.com/office/drawing/2014/main" id="{3679CC9A-98FE-5B43-81FB-F05262B5D5AA}"/>
              </a:ext>
            </a:extLst>
          </p:cNvPr>
          <p:cNvSpPr>
            <a:spLocks noGrp="1"/>
          </p:cNvSpPr>
          <p:nvPr>
            <p:ph type="ftr" sz="quarter" idx="11"/>
          </p:nvPr>
        </p:nvSpPr>
        <p:spPr/>
        <p:txBody>
          <a:bodyPr/>
          <a:lstStyle/>
          <a:p>
            <a:r>
              <a:rPr lang="sk-SK"/>
              <a:t>CSP554</a:t>
            </a:r>
            <a:r>
              <a:rPr lang="en-US"/>
              <a:t> Module 04</a:t>
            </a:r>
            <a:endParaRPr lang="en-US" dirty="0"/>
          </a:p>
        </p:txBody>
      </p:sp>
      <p:sp>
        <p:nvSpPr>
          <p:cNvPr id="5" name="Slide Number Placeholder 4">
            <a:extLst>
              <a:ext uri="{FF2B5EF4-FFF2-40B4-BE49-F238E27FC236}">
                <a16:creationId xmlns:a16="http://schemas.microsoft.com/office/drawing/2014/main" id="{F44BD150-A974-ED4B-8E11-A267CB0D9C1B}"/>
              </a:ext>
            </a:extLst>
          </p:cNvPr>
          <p:cNvSpPr>
            <a:spLocks noGrp="1"/>
          </p:cNvSpPr>
          <p:nvPr>
            <p:ph type="sldNum" sz="quarter" idx="12"/>
          </p:nvPr>
        </p:nvSpPr>
        <p:spPr/>
        <p:txBody>
          <a:bodyPr/>
          <a:lstStyle/>
          <a:p>
            <a:fld id="{9AA7C465-8597-4488-B68C-958448427716}" type="slidenum">
              <a:rPr lang="en-US" smtClean="0"/>
              <a:t>153</a:t>
            </a:fld>
            <a:endParaRPr lang="en-US" dirty="0"/>
          </a:p>
        </p:txBody>
      </p:sp>
    </p:spTree>
    <p:extLst>
      <p:ext uri="{BB962C8B-B14F-4D97-AF65-F5344CB8AC3E}">
        <p14:creationId xmlns:p14="http://schemas.microsoft.com/office/powerpoint/2010/main" val="32033621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58813-7955-ED44-8722-602CB26D61B9}"/>
              </a:ext>
            </a:extLst>
          </p:cNvPr>
          <p:cNvSpPr>
            <a:spLocks noGrp="1"/>
          </p:cNvSpPr>
          <p:nvPr>
            <p:ph type="title"/>
          </p:nvPr>
        </p:nvSpPr>
        <p:spPr/>
        <p:txBody>
          <a:bodyPr/>
          <a:lstStyle/>
          <a:p>
            <a:r>
              <a:rPr lang="en-US" dirty="0"/>
              <a:t>Hive Example</a:t>
            </a:r>
          </a:p>
        </p:txBody>
      </p:sp>
      <p:sp>
        <p:nvSpPr>
          <p:cNvPr id="3" name="Content Placeholder 2">
            <a:extLst>
              <a:ext uri="{FF2B5EF4-FFF2-40B4-BE49-F238E27FC236}">
                <a16:creationId xmlns:a16="http://schemas.microsoft.com/office/drawing/2014/main" id="{F0B70115-E6BC-6746-91F5-5F0FD21F5282}"/>
              </a:ext>
            </a:extLst>
          </p:cNvPr>
          <p:cNvSpPr>
            <a:spLocks noGrp="1"/>
          </p:cNvSpPr>
          <p:nvPr>
            <p:ph idx="1"/>
          </p:nvPr>
        </p:nvSpPr>
        <p:spPr/>
        <p:txBody>
          <a:bodyPr/>
          <a:lstStyle/>
          <a:p>
            <a:r>
              <a:rPr lang="en-US" sz="1800" dirty="0"/>
              <a:t>Load data from a Linux file holding records with tab separated fields</a:t>
            </a:r>
          </a:p>
          <a:p>
            <a:r>
              <a:rPr lang="en-US" sz="1800" dirty="0"/>
              <a:t>This data is held in an HDFS file managed by Hive</a:t>
            </a:r>
          </a:p>
          <a:p>
            <a:endParaRPr lang="en-US" dirty="0"/>
          </a:p>
          <a:p>
            <a:pPr marL="0" indent="0">
              <a:buNone/>
            </a:pPr>
            <a:r>
              <a:rPr lang="en-US" sz="1600" dirty="0"/>
              <a:t>LOAD DATA LOCAL INPATH './</a:t>
            </a:r>
            <a:r>
              <a:rPr lang="en-US" sz="1600" dirty="0" err="1"/>
              <a:t>Salaries.tsv</a:t>
            </a:r>
            <a:r>
              <a:rPr lang="en-US" sz="1600" dirty="0"/>
              <a:t>’ </a:t>
            </a:r>
          </a:p>
          <a:p>
            <a:pPr marL="0" indent="0">
              <a:buNone/>
            </a:pPr>
            <a:r>
              <a:rPr lang="en-US" sz="1600" dirty="0"/>
              <a:t>OVERWRITE INTO TABLE </a:t>
            </a:r>
            <a:r>
              <a:rPr lang="en-US" sz="1600" dirty="0" err="1"/>
              <a:t>DemoDB.salaries</a:t>
            </a:r>
            <a:r>
              <a:rPr lang="en-US" sz="1600" dirty="0"/>
              <a:t>;</a:t>
            </a:r>
          </a:p>
          <a:p>
            <a:pPr marL="0" indent="0">
              <a:buNone/>
            </a:pPr>
            <a:endParaRPr lang="en-US" dirty="0"/>
          </a:p>
          <a:p>
            <a:r>
              <a:rPr lang="en-US" sz="1800" dirty="0"/>
              <a:t>Now you can query information from this table (actually an HDFS file)</a:t>
            </a:r>
          </a:p>
          <a:p>
            <a:endParaRPr lang="en-US" dirty="0"/>
          </a:p>
          <a:p>
            <a:pPr marL="0" indent="0">
              <a:buNone/>
            </a:pPr>
            <a:r>
              <a:rPr lang="en-US" sz="1800" dirty="0"/>
              <a:t>SELECT name FROM </a:t>
            </a:r>
            <a:r>
              <a:rPr lang="en-US" sz="1800" dirty="0" err="1"/>
              <a:t>DemoDB.salaries</a:t>
            </a:r>
            <a:endParaRPr lang="en-US" sz="1800" dirty="0"/>
          </a:p>
          <a:p>
            <a:pPr marL="0" indent="0">
              <a:buNone/>
            </a:pPr>
            <a:r>
              <a:rPr lang="en-US" sz="1800" dirty="0"/>
              <a:t>WHERE agency = ‘Finance’;</a:t>
            </a:r>
          </a:p>
          <a:p>
            <a:endParaRPr lang="en-US" dirty="0"/>
          </a:p>
          <a:p>
            <a:endParaRPr lang="en-US" dirty="0"/>
          </a:p>
        </p:txBody>
      </p:sp>
      <p:sp>
        <p:nvSpPr>
          <p:cNvPr id="4" name="Footer Placeholder 3">
            <a:extLst>
              <a:ext uri="{FF2B5EF4-FFF2-40B4-BE49-F238E27FC236}">
                <a16:creationId xmlns:a16="http://schemas.microsoft.com/office/drawing/2014/main" id="{82A8F168-0E15-B54D-9B0E-4DC822F378CC}"/>
              </a:ext>
            </a:extLst>
          </p:cNvPr>
          <p:cNvSpPr>
            <a:spLocks noGrp="1"/>
          </p:cNvSpPr>
          <p:nvPr>
            <p:ph type="ftr" sz="quarter" idx="11"/>
          </p:nvPr>
        </p:nvSpPr>
        <p:spPr/>
        <p:txBody>
          <a:bodyPr/>
          <a:lstStyle/>
          <a:p>
            <a:r>
              <a:rPr lang="sk-SK"/>
              <a:t>CSP554</a:t>
            </a:r>
            <a:r>
              <a:rPr lang="en-US"/>
              <a:t> Module 04</a:t>
            </a:r>
            <a:endParaRPr lang="en-US" dirty="0"/>
          </a:p>
        </p:txBody>
      </p:sp>
      <p:sp>
        <p:nvSpPr>
          <p:cNvPr id="5" name="Slide Number Placeholder 4">
            <a:extLst>
              <a:ext uri="{FF2B5EF4-FFF2-40B4-BE49-F238E27FC236}">
                <a16:creationId xmlns:a16="http://schemas.microsoft.com/office/drawing/2014/main" id="{A6DE7605-8D5F-C74D-B9BC-D8006CCA10C9}"/>
              </a:ext>
            </a:extLst>
          </p:cNvPr>
          <p:cNvSpPr>
            <a:spLocks noGrp="1"/>
          </p:cNvSpPr>
          <p:nvPr>
            <p:ph type="sldNum" sz="quarter" idx="12"/>
          </p:nvPr>
        </p:nvSpPr>
        <p:spPr/>
        <p:txBody>
          <a:bodyPr/>
          <a:lstStyle/>
          <a:p>
            <a:fld id="{9AA7C465-8597-4488-B68C-958448427716}" type="slidenum">
              <a:rPr lang="en-US" smtClean="0"/>
              <a:t>16</a:t>
            </a:fld>
            <a:endParaRPr lang="en-US" dirty="0"/>
          </a:p>
        </p:txBody>
      </p:sp>
    </p:spTree>
    <p:extLst>
      <p:ext uri="{BB962C8B-B14F-4D97-AF65-F5344CB8AC3E}">
        <p14:creationId xmlns:p14="http://schemas.microsoft.com/office/powerpoint/2010/main" val="13762687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Hive</a:t>
            </a:r>
          </a:p>
        </p:txBody>
      </p:sp>
      <p:sp>
        <p:nvSpPr>
          <p:cNvPr id="3" name="Content Placeholder 2"/>
          <p:cNvSpPr>
            <a:spLocks noGrp="1"/>
          </p:cNvSpPr>
          <p:nvPr>
            <p:ph idx="1"/>
          </p:nvPr>
        </p:nvSpPr>
        <p:spPr/>
        <p:txBody>
          <a:bodyPr/>
          <a:lstStyle/>
          <a:p>
            <a:r>
              <a:rPr lang="en-US" dirty="0"/>
              <a:t>An essential tool in the </a:t>
            </a:r>
            <a:r>
              <a:rPr lang="en-US" i="1" dirty="0"/>
              <a:t>Hadoop </a:t>
            </a:r>
            <a:r>
              <a:rPr lang="en-US" dirty="0"/>
              <a:t>ecosystem…</a:t>
            </a:r>
          </a:p>
          <a:p>
            <a:r>
              <a:rPr lang="en-US" dirty="0"/>
              <a:t>That provides an </a:t>
            </a:r>
            <a:r>
              <a:rPr lang="en-US" i="1" dirty="0"/>
              <a:t>SQL </a:t>
            </a:r>
            <a:r>
              <a:rPr lang="en-US" dirty="0"/>
              <a:t>(Structured Query Language) dialect…</a:t>
            </a:r>
          </a:p>
          <a:p>
            <a:r>
              <a:rPr lang="en-US" dirty="0"/>
              <a:t>Hive provides an </a:t>
            </a:r>
            <a:r>
              <a:rPr lang="en-US" i="1" dirty="0"/>
              <a:t>SQL </a:t>
            </a:r>
            <a:r>
              <a:rPr lang="en-US" dirty="0"/>
              <a:t>dialect called </a:t>
            </a:r>
            <a:r>
              <a:rPr lang="en-US" i="1" dirty="0"/>
              <a:t>Hive Query Language </a:t>
            </a:r>
            <a:r>
              <a:rPr lang="en-US" dirty="0"/>
              <a:t>(</a:t>
            </a:r>
            <a:r>
              <a:rPr lang="en-US" i="1" dirty="0" err="1"/>
              <a:t>HiveQL</a:t>
            </a:r>
            <a:r>
              <a:rPr lang="en-US" i="1" dirty="0"/>
              <a:t>, HQL</a:t>
            </a:r>
            <a:r>
              <a:rPr lang="en-US" dirty="0"/>
              <a:t>)…</a:t>
            </a:r>
          </a:p>
          <a:p>
            <a:r>
              <a:rPr lang="en-US" dirty="0"/>
              <a:t>For querying data stored in the </a:t>
            </a:r>
            <a:r>
              <a:rPr lang="en-US" i="1" dirty="0"/>
              <a:t>Hadoop Distributed Filesystem </a:t>
            </a:r>
            <a:r>
              <a:rPr lang="en-US" dirty="0"/>
              <a:t>(HDFS)…</a:t>
            </a:r>
          </a:p>
          <a:p>
            <a:r>
              <a:rPr lang="en-US" dirty="0"/>
              <a:t>Or other filesystems that integrate with Hadoop</a:t>
            </a:r>
          </a:p>
          <a:p>
            <a:pPr lvl="1"/>
            <a:r>
              <a:rPr lang="en-US" dirty="0"/>
              <a:t>Such as Amazon’s </a:t>
            </a:r>
            <a:r>
              <a:rPr lang="en-US" i="1" dirty="0"/>
              <a:t>S3…</a:t>
            </a:r>
          </a:p>
          <a:p>
            <a:r>
              <a:rPr lang="en-US" i="1" dirty="0"/>
              <a:t>A</a:t>
            </a:r>
            <a:r>
              <a:rPr lang="en-US" dirty="0"/>
              <a:t>nd databases like </a:t>
            </a:r>
            <a:r>
              <a:rPr lang="en-US" i="1" dirty="0" err="1"/>
              <a:t>HBase</a:t>
            </a:r>
            <a:r>
              <a:rPr lang="en-US" i="1" dirty="0"/>
              <a:t> </a:t>
            </a:r>
            <a:r>
              <a:rPr lang="en-US" dirty="0"/>
              <a:t>(the Hadoop database)</a:t>
            </a:r>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17</a:t>
            </a:fld>
            <a:endParaRPr lang="en-US" dirty="0"/>
          </a:p>
        </p:txBody>
      </p:sp>
    </p:spTree>
    <p:extLst>
      <p:ext uri="{BB962C8B-B14F-4D97-AF65-F5344CB8AC3E}">
        <p14:creationId xmlns:p14="http://schemas.microsoft.com/office/powerpoint/2010/main" val="16627278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Hive Query Language (HIVEQL, HQL) Capabilities</a:t>
            </a:r>
          </a:p>
        </p:txBody>
      </p:sp>
      <p:sp>
        <p:nvSpPr>
          <p:cNvPr id="3" name="Content Placeholder 2"/>
          <p:cNvSpPr>
            <a:spLocks noGrp="1"/>
          </p:cNvSpPr>
          <p:nvPr>
            <p:ph idx="1"/>
          </p:nvPr>
        </p:nvSpPr>
        <p:spPr/>
        <p:txBody>
          <a:bodyPr>
            <a:normAutofit/>
          </a:bodyPr>
          <a:lstStyle/>
          <a:p>
            <a:r>
              <a:rPr lang="en-US" dirty="0"/>
              <a:t>Hive's SQL provides the basic SQL operations</a:t>
            </a:r>
          </a:p>
          <a:p>
            <a:r>
              <a:rPr lang="en-US" dirty="0"/>
              <a:t>These operations work on tables or partitions</a:t>
            </a:r>
          </a:p>
          <a:p>
            <a:r>
              <a:rPr lang="en-US" dirty="0"/>
              <a:t>Operations are:</a:t>
            </a:r>
          </a:p>
          <a:p>
            <a:pPr lvl="1"/>
            <a:r>
              <a:rPr lang="en-US" dirty="0"/>
              <a:t>Ability to filter rows from a table using a WHERE clause</a:t>
            </a:r>
          </a:p>
          <a:p>
            <a:pPr lvl="1"/>
            <a:r>
              <a:rPr lang="en-US" dirty="0"/>
              <a:t>Ability to select certain columns from the table using a SELECT clause</a:t>
            </a:r>
          </a:p>
          <a:p>
            <a:pPr lvl="1"/>
            <a:r>
              <a:rPr lang="en-US" dirty="0"/>
              <a:t>Ability to do equijoins between two tables</a:t>
            </a:r>
          </a:p>
          <a:p>
            <a:pPr lvl="1"/>
            <a:r>
              <a:rPr lang="en-US" dirty="0"/>
              <a:t>Ability to evaluate aggregations on multiple "group by" columns for the data stored in a table</a:t>
            </a:r>
          </a:p>
          <a:p>
            <a:pPr lvl="1"/>
            <a:r>
              <a:rPr lang="en-US" dirty="0"/>
              <a:t>Ability to store the results of a query into another table</a:t>
            </a:r>
          </a:p>
          <a:p>
            <a:pPr lvl="1"/>
            <a:r>
              <a:rPr lang="en-US" dirty="0"/>
              <a:t>Ability to download the contents of a table to a local directory</a:t>
            </a:r>
          </a:p>
          <a:p>
            <a:pPr lvl="1"/>
            <a:r>
              <a:rPr lang="en-US" dirty="0"/>
              <a:t>Ability to manage tables and partitions (create, drop and alter)</a:t>
            </a:r>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18</a:t>
            </a:fld>
            <a:endParaRPr lang="en-US" dirty="0"/>
          </a:p>
        </p:txBody>
      </p:sp>
    </p:spTree>
    <p:extLst>
      <p:ext uri="{BB962C8B-B14F-4D97-AF65-F5344CB8AC3E}">
        <p14:creationId xmlns:p14="http://schemas.microsoft.com/office/powerpoint/2010/main" val="37425661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85165-49B9-EE41-B312-69550D912FCB}"/>
              </a:ext>
            </a:extLst>
          </p:cNvPr>
          <p:cNvSpPr>
            <a:spLocks noGrp="1"/>
          </p:cNvSpPr>
          <p:nvPr>
            <p:ph type="title"/>
          </p:nvPr>
        </p:nvSpPr>
        <p:spPr/>
        <p:txBody>
          <a:bodyPr>
            <a:normAutofit fontScale="90000"/>
          </a:bodyPr>
          <a:lstStyle/>
          <a:p>
            <a:r>
              <a:rPr lang="en-US" dirty="0"/>
              <a:t>Hive New Features </a:t>
            </a:r>
            <a:br>
              <a:rPr lang="en-US" dirty="0"/>
            </a:br>
            <a:r>
              <a:rPr lang="en-US" sz="2800" dirty="0">
                <a:solidFill>
                  <a:schemeClr val="tx1"/>
                </a:solidFill>
              </a:rPr>
              <a:t>Transactional Read and Write</a:t>
            </a:r>
            <a:endParaRPr lang="en-US" dirty="0">
              <a:solidFill>
                <a:schemeClr val="tx1"/>
              </a:solidFill>
            </a:endParaRPr>
          </a:p>
        </p:txBody>
      </p:sp>
      <p:sp>
        <p:nvSpPr>
          <p:cNvPr id="3" name="Content Placeholder 2">
            <a:extLst>
              <a:ext uri="{FF2B5EF4-FFF2-40B4-BE49-F238E27FC236}">
                <a16:creationId xmlns:a16="http://schemas.microsoft.com/office/drawing/2014/main" id="{9E328E0B-F35F-8649-9348-8A890A7BF99E}"/>
              </a:ext>
            </a:extLst>
          </p:cNvPr>
          <p:cNvSpPr>
            <a:spLocks noGrp="1"/>
          </p:cNvSpPr>
          <p:nvPr>
            <p:ph idx="1"/>
          </p:nvPr>
        </p:nvSpPr>
        <p:spPr/>
        <p:txBody>
          <a:bodyPr/>
          <a:lstStyle/>
          <a:p>
            <a:r>
              <a:rPr lang="en-US" dirty="0"/>
              <a:t>Originally Hive supported write only by adding partitions or loading new files into existing partitions</a:t>
            </a:r>
          </a:p>
          <a:p>
            <a:r>
              <a:rPr lang="en-US" dirty="0"/>
              <a:t>Support record level INSERT, UPDATE, DELETE</a:t>
            </a:r>
          </a:p>
          <a:p>
            <a:r>
              <a:rPr lang="en-US" dirty="0"/>
              <a:t>Example transactional table definition</a:t>
            </a:r>
          </a:p>
          <a:p>
            <a:pPr marL="274320" lvl="1" indent="0">
              <a:buNone/>
            </a:pPr>
            <a:r>
              <a:rPr lang="en-US" dirty="0"/>
              <a:t>CREATE TABLE T(a int, b int) STORED AS ORC TBLPROPERTIES ('transactional'='true');</a:t>
            </a:r>
          </a:p>
          <a:p>
            <a:r>
              <a:rPr lang="en-US" dirty="0"/>
              <a:t>Restrictions</a:t>
            </a:r>
          </a:p>
          <a:p>
            <a:pPr lvl="1"/>
            <a:r>
              <a:rPr lang="en-US" dirty="0"/>
              <a:t>Managed Table</a:t>
            </a:r>
          </a:p>
          <a:p>
            <a:pPr lvl="1"/>
            <a:r>
              <a:rPr lang="en-US" dirty="0"/>
              <a:t>Table cannot be sorted</a:t>
            </a:r>
          </a:p>
          <a:p>
            <a:pPr lvl="1"/>
            <a:r>
              <a:rPr lang="en-US" dirty="0"/>
              <a:t>Currently requires ORC file format</a:t>
            </a:r>
          </a:p>
          <a:p>
            <a:pPr lvl="1"/>
            <a:r>
              <a:rPr lang="en-US" dirty="0"/>
              <a:t>… and others</a:t>
            </a:r>
          </a:p>
          <a:p>
            <a:endParaRPr lang="en-US" dirty="0"/>
          </a:p>
          <a:p>
            <a:endParaRPr lang="en-US" dirty="0"/>
          </a:p>
        </p:txBody>
      </p:sp>
      <p:sp>
        <p:nvSpPr>
          <p:cNvPr id="4" name="Footer Placeholder 3">
            <a:extLst>
              <a:ext uri="{FF2B5EF4-FFF2-40B4-BE49-F238E27FC236}">
                <a16:creationId xmlns:a16="http://schemas.microsoft.com/office/drawing/2014/main" id="{BCDDFD3E-B54D-6D45-90C3-7167C1AAF790}"/>
              </a:ext>
            </a:extLst>
          </p:cNvPr>
          <p:cNvSpPr>
            <a:spLocks noGrp="1"/>
          </p:cNvSpPr>
          <p:nvPr>
            <p:ph type="ftr" sz="quarter" idx="11"/>
          </p:nvPr>
        </p:nvSpPr>
        <p:spPr/>
        <p:txBody>
          <a:bodyPr/>
          <a:lstStyle/>
          <a:p>
            <a:r>
              <a:rPr lang="sk-SK"/>
              <a:t>CSP554</a:t>
            </a:r>
            <a:r>
              <a:rPr lang="en-US"/>
              <a:t> Module 04</a:t>
            </a:r>
            <a:endParaRPr lang="en-US" dirty="0"/>
          </a:p>
        </p:txBody>
      </p:sp>
      <p:sp>
        <p:nvSpPr>
          <p:cNvPr id="5" name="Slide Number Placeholder 4">
            <a:extLst>
              <a:ext uri="{FF2B5EF4-FFF2-40B4-BE49-F238E27FC236}">
                <a16:creationId xmlns:a16="http://schemas.microsoft.com/office/drawing/2014/main" id="{936E2633-295D-854F-B800-BE320AD0449B}"/>
              </a:ext>
            </a:extLst>
          </p:cNvPr>
          <p:cNvSpPr>
            <a:spLocks noGrp="1"/>
          </p:cNvSpPr>
          <p:nvPr>
            <p:ph type="sldNum" sz="quarter" idx="12"/>
          </p:nvPr>
        </p:nvSpPr>
        <p:spPr/>
        <p:txBody>
          <a:bodyPr/>
          <a:lstStyle/>
          <a:p>
            <a:fld id="{9AA7C465-8597-4488-B68C-958448427716}" type="slidenum">
              <a:rPr lang="en-US" smtClean="0"/>
              <a:t>19</a:t>
            </a:fld>
            <a:endParaRPr lang="en-US" dirty="0"/>
          </a:p>
        </p:txBody>
      </p:sp>
    </p:spTree>
    <p:extLst>
      <p:ext uri="{BB962C8B-B14F-4D97-AF65-F5344CB8AC3E}">
        <p14:creationId xmlns:p14="http://schemas.microsoft.com/office/powerpoint/2010/main" val="2803073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D2533C"/>
                </a:solidFill>
              </a:rPr>
              <a:t>Hadoop For Big Data Management</a:t>
            </a:r>
            <a:endParaRPr lang="en-US" dirty="0"/>
          </a:p>
        </p:txBody>
      </p:sp>
      <p:sp>
        <p:nvSpPr>
          <p:cNvPr id="3" name="Content Placeholder 2"/>
          <p:cNvSpPr>
            <a:spLocks noGrp="1"/>
          </p:cNvSpPr>
          <p:nvPr>
            <p:ph idx="1"/>
          </p:nvPr>
        </p:nvSpPr>
        <p:spPr/>
        <p:txBody>
          <a:bodyPr>
            <a:normAutofit fontScale="92500" lnSpcReduction="10000"/>
          </a:bodyPr>
          <a:lstStyle/>
          <a:p>
            <a:r>
              <a:rPr lang="en-US" dirty="0"/>
              <a:t>The </a:t>
            </a:r>
            <a:r>
              <a:rPr lang="en-US" i="1" dirty="0"/>
              <a:t>Hadoop </a:t>
            </a:r>
            <a:r>
              <a:rPr lang="en-US" dirty="0"/>
              <a:t>ecosystem has emerged as a cost-effective way of working with large data sets</a:t>
            </a:r>
          </a:p>
          <a:p>
            <a:r>
              <a:rPr lang="en-US" dirty="0"/>
              <a:t>It imposes a particular programming model, called </a:t>
            </a:r>
            <a:r>
              <a:rPr lang="en-US" i="1" dirty="0"/>
              <a:t>MapReduce</a:t>
            </a:r>
            <a:endParaRPr lang="en-US" dirty="0"/>
          </a:p>
          <a:p>
            <a:r>
              <a:rPr lang="en-US" dirty="0"/>
              <a:t>Underneath this computation model is the </a:t>
            </a:r>
            <a:r>
              <a:rPr lang="en-US" i="1" dirty="0"/>
              <a:t>Hadoop Distributed Filesystem </a:t>
            </a:r>
            <a:r>
              <a:rPr lang="en-US" dirty="0"/>
              <a:t>(HDFS)</a:t>
            </a:r>
          </a:p>
          <a:p>
            <a:r>
              <a:rPr lang="en-US" dirty="0"/>
              <a:t>However, a challenge remains…</a:t>
            </a:r>
          </a:p>
          <a:p>
            <a:pPr lvl="1"/>
            <a:r>
              <a:rPr lang="en-US" dirty="0"/>
              <a:t>How do you move an existing data infrastructure to Hadoop</a:t>
            </a:r>
          </a:p>
          <a:p>
            <a:pPr lvl="1"/>
            <a:r>
              <a:rPr lang="en-US" dirty="0"/>
              <a:t>When that infrastructure is based on traditional relational databases and the </a:t>
            </a:r>
            <a:r>
              <a:rPr lang="en-US" i="1" dirty="0"/>
              <a:t>Structured Query Language </a:t>
            </a:r>
            <a:r>
              <a:rPr lang="en-US" dirty="0"/>
              <a:t>(SQL)?</a:t>
            </a:r>
          </a:p>
          <a:p>
            <a:r>
              <a:rPr lang="en-US" dirty="0"/>
              <a:t>What about the large base of SQL users, both expert database designers and administrators</a:t>
            </a:r>
          </a:p>
          <a:p>
            <a:pPr lvl="1"/>
            <a:r>
              <a:rPr lang="en-US" dirty="0"/>
              <a:t>As well as casual users who use SQL to extract information from their data warehouses?</a:t>
            </a:r>
          </a:p>
          <a:p>
            <a:r>
              <a:rPr lang="en-US" dirty="0"/>
              <a:t>This is where </a:t>
            </a:r>
            <a:r>
              <a:rPr lang="en-US" i="1" dirty="0"/>
              <a:t>Hive </a:t>
            </a:r>
            <a:r>
              <a:rPr lang="en-US" dirty="0"/>
              <a:t>comes in</a:t>
            </a:r>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2</a:t>
            </a:fld>
            <a:endParaRPr lang="en-US" dirty="0"/>
          </a:p>
        </p:txBody>
      </p:sp>
    </p:spTree>
    <p:extLst>
      <p:ext uri="{BB962C8B-B14F-4D97-AF65-F5344CB8AC3E}">
        <p14:creationId xmlns:p14="http://schemas.microsoft.com/office/powerpoint/2010/main" val="26176748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BE85B-2277-A24E-888A-6D3A4D192E94}"/>
              </a:ext>
            </a:extLst>
          </p:cNvPr>
          <p:cNvSpPr>
            <a:spLocks noGrp="1"/>
          </p:cNvSpPr>
          <p:nvPr>
            <p:ph type="title"/>
          </p:nvPr>
        </p:nvSpPr>
        <p:spPr/>
        <p:txBody>
          <a:bodyPr>
            <a:normAutofit fontScale="90000"/>
          </a:bodyPr>
          <a:lstStyle/>
          <a:p>
            <a:r>
              <a:rPr lang="en-US" dirty="0"/>
              <a:t>Hive New Features</a:t>
            </a:r>
            <a:br>
              <a:rPr lang="en-US" dirty="0"/>
            </a:br>
            <a:r>
              <a:rPr lang="en-US" sz="2800" dirty="0">
                <a:solidFill>
                  <a:schemeClr val="tx1"/>
                </a:solidFill>
              </a:rPr>
              <a:t>Other</a:t>
            </a:r>
            <a:endParaRPr lang="en-US" dirty="0">
              <a:solidFill>
                <a:schemeClr val="tx1"/>
              </a:solidFill>
            </a:endParaRPr>
          </a:p>
        </p:txBody>
      </p:sp>
      <p:sp>
        <p:nvSpPr>
          <p:cNvPr id="3" name="Content Placeholder 2">
            <a:extLst>
              <a:ext uri="{FF2B5EF4-FFF2-40B4-BE49-F238E27FC236}">
                <a16:creationId xmlns:a16="http://schemas.microsoft.com/office/drawing/2014/main" id="{193C8D3F-BCCE-2B46-A44B-7CD95313060D}"/>
              </a:ext>
            </a:extLst>
          </p:cNvPr>
          <p:cNvSpPr>
            <a:spLocks noGrp="1"/>
          </p:cNvSpPr>
          <p:nvPr>
            <p:ph idx="1"/>
          </p:nvPr>
        </p:nvSpPr>
        <p:spPr/>
        <p:txBody>
          <a:bodyPr>
            <a:normAutofit fontScale="77500" lnSpcReduction="20000"/>
          </a:bodyPr>
          <a:lstStyle/>
          <a:p>
            <a:r>
              <a:rPr lang="en-US" dirty="0"/>
              <a:t>HPLSQL</a:t>
            </a:r>
          </a:p>
          <a:p>
            <a:pPr lvl="1"/>
            <a:r>
              <a:rPr lang="en-US" dirty="0"/>
              <a:t>Procedural SQL (stored procedures), similar to Oracle’s PL/SQL and Teradata’s stored procedures</a:t>
            </a:r>
          </a:p>
          <a:p>
            <a:pPr lvl="1"/>
            <a:r>
              <a:rPr lang="en-US" dirty="0"/>
              <a:t>Adds cursors, loops (FOR, WHILE, LOOP), branches (IF), HPLSQL procedures, exceptions (SIGNAL)</a:t>
            </a:r>
          </a:p>
          <a:p>
            <a:pPr lvl="1"/>
            <a:r>
              <a:rPr lang="en-US" dirty="0"/>
              <a:t>Aims to be compatible with major dialects of procedural SQL to maximize re-use of existing scripts</a:t>
            </a:r>
          </a:p>
          <a:p>
            <a:r>
              <a:rPr lang="en-US" dirty="0"/>
              <a:t>LLAP</a:t>
            </a:r>
          </a:p>
          <a:p>
            <a:pPr lvl="1"/>
            <a:r>
              <a:rPr lang="en-US" dirty="0"/>
              <a:t>Persistent daemons</a:t>
            </a:r>
          </a:p>
          <a:p>
            <a:pPr lvl="1"/>
            <a:r>
              <a:rPr lang="en-US" dirty="0"/>
              <a:t>Saves time on process start up (eliminates container allocation and JVM start up time)</a:t>
            </a:r>
          </a:p>
          <a:p>
            <a:pPr lvl="1"/>
            <a:r>
              <a:rPr lang="en-US" dirty="0"/>
              <a:t>All code JITed within a query or two</a:t>
            </a:r>
          </a:p>
          <a:p>
            <a:pPr lvl="1"/>
            <a:r>
              <a:rPr lang="en-US" dirty="0"/>
              <a:t>Hot data cached in memory (columnar aware, so only hot columns cached)</a:t>
            </a:r>
          </a:p>
          <a:p>
            <a:pPr lvl="1"/>
            <a:r>
              <a:rPr lang="en-US" dirty="0"/>
              <a:t>When possible work scheduled on node with data cached, if not work will be run in other node</a:t>
            </a:r>
          </a:p>
          <a:p>
            <a:r>
              <a:rPr lang="en-US" dirty="0"/>
              <a:t>HBase </a:t>
            </a:r>
            <a:r>
              <a:rPr lang="en-US" dirty="0" err="1"/>
              <a:t>Metastore</a:t>
            </a:r>
            <a:endParaRPr lang="en-US" dirty="0"/>
          </a:p>
          <a:p>
            <a:pPr lvl="1"/>
            <a:r>
              <a:rPr lang="en-US" dirty="0"/>
              <a:t>Add option to use HBase to store Hive’s metadata</a:t>
            </a:r>
          </a:p>
          <a:p>
            <a:r>
              <a:rPr lang="en-US" dirty="0"/>
              <a:t>Hive-On-Spark Improvements</a:t>
            </a:r>
          </a:p>
          <a:p>
            <a:r>
              <a:rPr lang="en-US" dirty="0"/>
              <a:t>Cost Based Optimizer Improvements</a:t>
            </a:r>
          </a:p>
          <a:p>
            <a:endParaRPr lang="en-US" dirty="0"/>
          </a:p>
        </p:txBody>
      </p:sp>
      <p:sp>
        <p:nvSpPr>
          <p:cNvPr id="4" name="Footer Placeholder 3">
            <a:extLst>
              <a:ext uri="{FF2B5EF4-FFF2-40B4-BE49-F238E27FC236}">
                <a16:creationId xmlns:a16="http://schemas.microsoft.com/office/drawing/2014/main" id="{F399450C-792D-3F40-98AE-5E420C24F7BC}"/>
              </a:ext>
            </a:extLst>
          </p:cNvPr>
          <p:cNvSpPr>
            <a:spLocks noGrp="1"/>
          </p:cNvSpPr>
          <p:nvPr>
            <p:ph type="ftr" sz="quarter" idx="11"/>
          </p:nvPr>
        </p:nvSpPr>
        <p:spPr/>
        <p:txBody>
          <a:bodyPr/>
          <a:lstStyle/>
          <a:p>
            <a:r>
              <a:rPr lang="sk-SK"/>
              <a:t>CSP554</a:t>
            </a:r>
            <a:r>
              <a:rPr lang="en-US"/>
              <a:t> Module 04</a:t>
            </a:r>
            <a:endParaRPr lang="en-US" dirty="0"/>
          </a:p>
        </p:txBody>
      </p:sp>
      <p:sp>
        <p:nvSpPr>
          <p:cNvPr id="5" name="Slide Number Placeholder 4">
            <a:extLst>
              <a:ext uri="{FF2B5EF4-FFF2-40B4-BE49-F238E27FC236}">
                <a16:creationId xmlns:a16="http://schemas.microsoft.com/office/drawing/2014/main" id="{121E8786-9490-3743-ADCE-203450C3F871}"/>
              </a:ext>
            </a:extLst>
          </p:cNvPr>
          <p:cNvSpPr>
            <a:spLocks noGrp="1"/>
          </p:cNvSpPr>
          <p:nvPr>
            <p:ph type="sldNum" sz="quarter" idx="12"/>
          </p:nvPr>
        </p:nvSpPr>
        <p:spPr/>
        <p:txBody>
          <a:bodyPr/>
          <a:lstStyle/>
          <a:p>
            <a:fld id="{9AA7C465-8597-4488-B68C-958448427716}" type="slidenum">
              <a:rPr lang="en-US" smtClean="0"/>
              <a:t>20</a:t>
            </a:fld>
            <a:endParaRPr lang="en-US" dirty="0"/>
          </a:p>
        </p:txBody>
      </p:sp>
    </p:spTree>
    <p:extLst>
      <p:ext uri="{BB962C8B-B14F-4D97-AF65-F5344CB8AC3E}">
        <p14:creationId xmlns:p14="http://schemas.microsoft.com/office/powerpoint/2010/main" val="2336280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100" dirty="0" err="1"/>
              <a:t>WordCount</a:t>
            </a:r>
            <a:br>
              <a:rPr lang="en-US" dirty="0"/>
            </a:br>
            <a:r>
              <a:rPr lang="en-US" sz="2400" dirty="0"/>
              <a:t>MapReduce Java API (Partial)</a:t>
            </a:r>
          </a:p>
        </p:txBody>
      </p:sp>
      <p:sp>
        <p:nvSpPr>
          <p:cNvPr id="3" name="Content Placeholder 2"/>
          <p:cNvSpPr>
            <a:spLocks noGrp="1"/>
          </p:cNvSpPr>
          <p:nvPr>
            <p:ph idx="1"/>
          </p:nvPr>
        </p:nvSpPr>
        <p:spPr/>
        <p:txBody>
          <a:bodyPr>
            <a:noAutofit/>
          </a:bodyPr>
          <a:lstStyle/>
          <a:p>
            <a:pPr marL="0" indent="0">
              <a:buNone/>
            </a:pPr>
            <a:r>
              <a:rPr lang="en-US" sz="1200" b="1" dirty="0"/>
              <a:t>public static class Map extends </a:t>
            </a:r>
            <a:r>
              <a:rPr lang="en-US" sz="1200" dirty="0"/>
              <a:t>Mapper&lt;</a:t>
            </a:r>
            <a:r>
              <a:rPr lang="en-US" sz="1200" dirty="0" err="1"/>
              <a:t>LongWritable</a:t>
            </a:r>
            <a:r>
              <a:rPr lang="en-US" sz="1200" dirty="0"/>
              <a:t>, Text, Text, </a:t>
            </a:r>
            <a:r>
              <a:rPr lang="en-US" sz="1200" dirty="0" err="1"/>
              <a:t>IntWritable</a:t>
            </a:r>
            <a:r>
              <a:rPr lang="en-US" sz="1200" dirty="0"/>
              <a:t>&gt; {</a:t>
            </a:r>
          </a:p>
          <a:p>
            <a:pPr marL="0" indent="0">
              <a:buNone/>
            </a:pPr>
            <a:r>
              <a:rPr lang="en-US" sz="1200" b="1" dirty="0"/>
              <a:t>	private final static </a:t>
            </a:r>
            <a:r>
              <a:rPr lang="en-US" sz="1200" dirty="0" err="1"/>
              <a:t>IntWritable</a:t>
            </a:r>
            <a:r>
              <a:rPr lang="en-US" sz="1200" dirty="0"/>
              <a:t> one = </a:t>
            </a:r>
            <a:r>
              <a:rPr lang="en-US" sz="1200" b="1" dirty="0"/>
              <a:t>new </a:t>
            </a:r>
            <a:r>
              <a:rPr lang="en-US" sz="1200" dirty="0" err="1"/>
              <a:t>IntWritable</a:t>
            </a:r>
            <a:r>
              <a:rPr lang="en-US" sz="1200" dirty="0"/>
              <a:t>(1);</a:t>
            </a:r>
          </a:p>
          <a:p>
            <a:pPr marL="0" indent="0">
              <a:buNone/>
            </a:pPr>
            <a:r>
              <a:rPr lang="en-US" sz="1200" b="1" dirty="0"/>
              <a:t>	private </a:t>
            </a:r>
            <a:r>
              <a:rPr lang="en-US" sz="1200" dirty="0"/>
              <a:t>Text word = </a:t>
            </a:r>
            <a:r>
              <a:rPr lang="en-US" sz="1200" b="1" dirty="0"/>
              <a:t>new </a:t>
            </a:r>
            <a:r>
              <a:rPr lang="en-US" sz="1200" dirty="0"/>
              <a:t>Text();</a:t>
            </a:r>
            <a:endParaRPr lang="en-US" sz="1200" b="1" dirty="0"/>
          </a:p>
          <a:p>
            <a:pPr marL="0" indent="0">
              <a:buNone/>
            </a:pPr>
            <a:r>
              <a:rPr lang="en-US" sz="1200" b="1" dirty="0"/>
              <a:t>	public void </a:t>
            </a:r>
            <a:r>
              <a:rPr lang="en-US" sz="1200" dirty="0"/>
              <a:t>map(</a:t>
            </a:r>
            <a:r>
              <a:rPr lang="en-US" sz="1200" dirty="0" err="1"/>
              <a:t>LongWritable</a:t>
            </a:r>
            <a:r>
              <a:rPr lang="en-US" sz="1200" dirty="0"/>
              <a:t> key, Text value, Context context)</a:t>
            </a:r>
          </a:p>
          <a:p>
            <a:pPr marL="0" indent="0">
              <a:buNone/>
            </a:pPr>
            <a:r>
              <a:rPr lang="en-US" sz="1200" b="1" dirty="0"/>
              <a:t>	throws </a:t>
            </a:r>
            <a:r>
              <a:rPr lang="en-US" sz="1200" dirty="0" err="1"/>
              <a:t>IOException</a:t>
            </a:r>
            <a:r>
              <a:rPr lang="en-US" sz="1200" dirty="0"/>
              <a:t>, </a:t>
            </a:r>
            <a:r>
              <a:rPr lang="en-US" sz="1200" dirty="0" err="1"/>
              <a:t>InterruptedException</a:t>
            </a:r>
            <a:r>
              <a:rPr lang="en-US" sz="1200" dirty="0"/>
              <a:t> {</a:t>
            </a:r>
          </a:p>
          <a:p>
            <a:pPr marL="0" indent="0">
              <a:buNone/>
            </a:pPr>
            <a:r>
              <a:rPr lang="en-US" sz="1200" dirty="0"/>
              <a:t>		String line = </a:t>
            </a:r>
            <a:r>
              <a:rPr lang="en-US" sz="1200" dirty="0" err="1"/>
              <a:t>value.toString</a:t>
            </a:r>
            <a:r>
              <a:rPr lang="en-US" sz="1200" dirty="0"/>
              <a:t>();</a:t>
            </a:r>
          </a:p>
          <a:p>
            <a:pPr marL="0" indent="0">
              <a:buNone/>
            </a:pPr>
            <a:r>
              <a:rPr lang="en-US" sz="1200" dirty="0"/>
              <a:t>		</a:t>
            </a:r>
            <a:r>
              <a:rPr lang="en-US" sz="1200" dirty="0" err="1"/>
              <a:t>StringTokenizer</a:t>
            </a:r>
            <a:r>
              <a:rPr lang="en-US" sz="1200" dirty="0"/>
              <a:t> tokenizer = </a:t>
            </a:r>
            <a:r>
              <a:rPr lang="en-US" sz="1200" b="1" dirty="0"/>
              <a:t>new </a:t>
            </a:r>
            <a:r>
              <a:rPr lang="en-US" sz="1200" dirty="0" err="1"/>
              <a:t>StringTokenizer</a:t>
            </a:r>
            <a:r>
              <a:rPr lang="en-US" sz="1200" dirty="0"/>
              <a:t>(line);</a:t>
            </a:r>
          </a:p>
          <a:p>
            <a:pPr marL="0" indent="0">
              <a:buNone/>
            </a:pPr>
            <a:r>
              <a:rPr lang="en-US" sz="1200" b="1" dirty="0"/>
              <a:t>		while </a:t>
            </a:r>
            <a:r>
              <a:rPr lang="en-US" sz="1200" dirty="0"/>
              <a:t>(</a:t>
            </a:r>
            <a:r>
              <a:rPr lang="en-US" sz="1200" dirty="0" err="1"/>
              <a:t>tokenizer.hasMoreTokens</a:t>
            </a:r>
            <a:r>
              <a:rPr lang="en-US" sz="1200" dirty="0"/>
              <a:t>()) {</a:t>
            </a:r>
          </a:p>
          <a:p>
            <a:pPr marL="0" indent="0">
              <a:buNone/>
            </a:pPr>
            <a:r>
              <a:rPr lang="en-US" sz="1200" dirty="0"/>
              <a:t>			</a:t>
            </a:r>
            <a:r>
              <a:rPr lang="en-US" sz="1200" dirty="0" err="1"/>
              <a:t>word.set</a:t>
            </a:r>
            <a:r>
              <a:rPr lang="en-US" sz="1200" dirty="0"/>
              <a:t>(</a:t>
            </a:r>
            <a:r>
              <a:rPr lang="en-US" sz="1200" dirty="0" err="1"/>
              <a:t>tokenizer.nextToken</a:t>
            </a:r>
            <a:r>
              <a:rPr lang="en-US" sz="1200" dirty="0"/>
              <a:t>());</a:t>
            </a:r>
          </a:p>
          <a:p>
            <a:pPr marL="0" indent="0">
              <a:buNone/>
            </a:pPr>
            <a:r>
              <a:rPr lang="en-US" sz="1200" dirty="0"/>
              <a:t>			</a:t>
            </a:r>
            <a:r>
              <a:rPr lang="en-US" sz="1200" dirty="0" err="1"/>
              <a:t>context.write</a:t>
            </a:r>
            <a:r>
              <a:rPr lang="en-US" sz="1200" dirty="0"/>
              <a:t>(word, one);</a:t>
            </a:r>
          </a:p>
          <a:p>
            <a:pPr marL="0" indent="0">
              <a:buNone/>
            </a:pPr>
            <a:r>
              <a:rPr lang="en-US" sz="1200" dirty="0"/>
              <a:t>		}</a:t>
            </a:r>
          </a:p>
          <a:p>
            <a:pPr marL="0" indent="0">
              <a:buNone/>
            </a:pPr>
            <a:r>
              <a:rPr lang="en-US" sz="1200" dirty="0"/>
              <a:t>	}</a:t>
            </a:r>
          </a:p>
          <a:p>
            <a:pPr marL="0" indent="0">
              <a:buNone/>
            </a:pPr>
            <a:r>
              <a:rPr lang="en-US" sz="1200" dirty="0"/>
              <a:t>}</a:t>
            </a:r>
          </a:p>
          <a:p>
            <a:pPr marL="0" indent="0">
              <a:buNone/>
            </a:pPr>
            <a:r>
              <a:rPr lang="en-US" sz="1200" b="1" dirty="0"/>
              <a:t>public static class Reduce extends </a:t>
            </a:r>
            <a:r>
              <a:rPr lang="en-US" sz="1200" dirty="0"/>
              <a:t>Reducer&lt;Text, </a:t>
            </a:r>
            <a:r>
              <a:rPr lang="en-US" sz="1200" dirty="0" err="1"/>
              <a:t>IntWritable</a:t>
            </a:r>
            <a:r>
              <a:rPr lang="en-US" sz="1200" dirty="0"/>
              <a:t>, Text, </a:t>
            </a:r>
            <a:r>
              <a:rPr lang="en-US" sz="1200" dirty="0" err="1"/>
              <a:t>IntWritable</a:t>
            </a:r>
            <a:r>
              <a:rPr lang="en-US" sz="1200" dirty="0"/>
              <a:t>&gt; {</a:t>
            </a:r>
          </a:p>
          <a:p>
            <a:pPr marL="0" indent="0">
              <a:buNone/>
            </a:pPr>
            <a:r>
              <a:rPr lang="en-US" sz="1200" b="1" dirty="0"/>
              <a:t>	public void </a:t>
            </a:r>
            <a:r>
              <a:rPr lang="en-US" sz="1200" dirty="0"/>
              <a:t>reduce(Text key, </a:t>
            </a:r>
            <a:r>
              <a:rPr lang="en-US" sz="1200" dirty="0" err="1"/>
              <a:t>Iterable</a:t>
            </a:r>
            <a:r>
              <a:rPr lang="en-US" sz="1200" dirty="0"/>
              <a:t>&lt;</a:t>
            </a:r>
            <a:r>
              <a:rPr lang="en-US" sz="1200" dirty="0" err="1"/>
              <a:t>IntWritable</a:t>
            </a:r>
            <a:r>
              <a:rPr lang="en-US" sz="1200" dirty="0"/>
              <a:t>&gt; values, Context context)</a:t>
            </a:r>
          </a:p>
          <a:p>
            <a:pPr marL="0" indent="0">
              <a:buNone/>
            </a:pPr>
            <a:r>
              <a:rPr lang="en-US" sz="1200" b="1" dirty="0"/>
              <a:t>	throws </a:t>
            </a:r>
            <a:r>
              <a:rPr lang="en-US" sz="1200" dirty="0" err="1"/>
              <a:t>IOException</a:t>
            </a:r>
            <a:r>
              <a:rPr lang="en-US" sz="1200" dirty="0"/>
              <a:t>, </a:t>
            </a:r>
            <a:r>
              <a:rPr lang="en-US" sz="1200" dirty="0" err="1"/>
              <a:t>InterruptedException</a:t>
            </a:r>
            <a:r>
              <a:rPr lang="en-US" sz="1200" dirty="0"/>
              <a:t> {</a:t>
            </a:r>
          </a:p>
          <a:p>
            <a:pPr marL="0" indent="0">
              <a:buNone/>
            </a:pPr>
            <a:r>
              <a:rPr lang="en-US" sz="1200" b="1" dirty="0"/>
              <a:t>		</a:t>
            </a:r>
            <a:r>
              <a:rPr lang="en-US" sz="1200" b="1" dirty="0" err="1"/>
              <a:t>int</a:t>
            </a:r>
            <a:r>
              <a:rPr lang="en-US" sz="1200" b="1" dirty="0"/>
              <a:t> </a:t>
            </a:r>
            <a:r>
              <a:rPr lang="en-US" sz="1200" dirty="0"/>
              <a:t>sum = 0;</a:t>
            </a:r>
          </a:p>
          <a:p>
            <a:pPr marL="0" indent="0">
              <a:buNone/>
            </a:pPr>
            <a:r>
              <a:rPr lang="en-US" sz="1200" b="1" dirty="0"/>
              <a:t>		for </a:t>
            </a:r>
            <a:r>
              <a:rPr lang="en-US" sz="1200" dirty="0"/>
              <a:t>(</a:t>
            </a:r>
            <a:r>
              <a:rPr lang="en-US" sz="1200" dirty="0" err="1"/>
              <a:t>IntWritable</a:t>
            </a:r>
            <a:r>
              <a:rPr lang="en-US" sz="1200" dirty="0"/>
              <a:t> </a:t>
            </a:r>
            <a:r>
              <a:rPr lang="en-US" sz="1200" dirty="0" err="1"/>
              <a:t>val</a:t>
            </a:r>
            <a:r>
              <a:rPr lang="en-US" sz="1200" dirty="0"/>
              <a:t> : values) {</a:t>
            </a:r>
          </a:p>
          <a:p>
            <a:pPr marL="0" indent="0">
              <a:buNone/>
            </a:pPr>
            <a:r>
              <a:rPr lang="en-US" sz="1200" dirty="0"/>
              <a:t>			sum += </a:t>
            </a:r>
            <a:r>
              <a:rPr lang="en-US" sz="1200" dirty="0" err="1"/>
              <a:t>val.get</a:t>
            </a:r>
            <a:r>
              <a:rPr lang="en-US" sz="1200" dirty="0"/>
              <a:t>();</a:t>
            </a:r>
          </a:p>
          <a:p>
            <a:pPr marL="0" indent="0">
              <a:buNone/>
            </a:pPr>
            <a:r>
              <a:rPr lang="en-US" sz="1200" dirty="0"/>
              <a:t>		}</a:t>
            </a:r>
          </a:p>
          <a:p>
            <a:pPr marL="0" indent="0">
              <a:buNone/>
            </a:pPr>
            <a:r>
              <a:rPr lang="en-US" sz="1200" dirty="0"/>
              <a:t>		</a:t>
            </a:r>
            <a:r>
              <a:rPr lang="en-US" sz="1200" dirty="0" err="1"/>
              <a:t>context.write</a:t>
            </a:r>
            <a:r>
              <a:rPr lang="en-US" sz="1200" dirty="0"/>
              <a:t>(key, </a:t>
            </a:r>
            <a:r>
              <a:rPr lang="en-US" sz="1200" b="1" dirty="0"/>
              <a:t>new </a:t>
            </a:r>
            <a:r>
              <a:rPr lang="en-US" sz="1200" dirty="0" err="1"/>
              <a:t>IntWritable</a:t>
            </a:r>
            <a:r>
              <a:rPr lang="en-US" sz="1200" dirty="0"/>
              <a:t>(sum));</a:t>
            </a:r>
          </a:p>
          <a:p>
            <a:pPr marL="0" indent="0">
              <a:buNone/>
            </a:pPr>
            <a:r>
              <a:rPr lang="en-US" sz="1200" dirty="0"/>
              <a:t>	}</a:t>
            </a:r>
          </a:p>
          <a:p>
            <a:pPr marL="0" indent="0">
              <a:buNone/>
            </a:pPr>
            <a:r>
              <a:rPr lang="en-US" sz="1200" dirty="0"/>
              <a:t>}</a:t>
            </a:r>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21</a:t>
            </a:fld>
            <a:endParaRPr lang="en-US" dirty="0"/>
          </a:p>
        </p:txBody>
      </p:sp>
    </p:spTree>
    <p:extLst>
      <p:ext uri="{BB962C8B-B14F-4D97-AF65-F5344CB8AC3E}">
        <p14:creationId xmlns:p14="http://schemas.microsoft.com/office/powerpoint/2010/main" val="22368388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100" dirty="0" err="1"/>
              <a:t>WordCount</a:t>
            </a:r>
            <a:br>
              <a:rPr lang="en-US" sz="3100" dirty="0"/>
            </a:br>
            <a:r>
              <a:rPr lang="en-US" sz="2400" dirty="0" err="1"/>
              <a:t>HiveQL</a:t>
            </a:r>
            <a:r>
              <a:rPr lang="en-US" sz="2400" dirty="0"/>
              <a:t> (Full)</a:t>
            </a:r>
          </a:p>
        </p:txBody>
      </p:sp>
      <p:sp>
        <p:nvSpPr>
          <p:cNvPr id="3" name="Content Placeholder 2"/>
          <p:cNvSpPr>
            <a:spLocks noGrp="1"/>
          </p:cNvSpPr>
          <p:nvPr>
            <p:ph idx="1"/>
          </p:nvPr>
        </p:nvSpPr>
        <p:spPr/>
        <p:txBody>
          <a:bodyPr>
            <a:normAutofit/>
          </a:bodyPr>
          <a:lstStyle/>
          <a:p>
            <a:pPr marL="0" indent="0">
              <a:buNone/>
            </a:pPr>
            <a:r>
              <a:rPr lang="en-US" sz="2000" dirty="0"/>
              <a:t>CREATE TABLE docs (line STRING);</a:t>
            </a:r>
          </a:p>
          <a:p>
            <a:pPr marL="0" indent="0">
              <a:buNone/>
            </a:pPr>
            <a:endParaRPr lang="en-US" sz="2000" dirty="0"/>
          </a:p>
          <a:p>
            <a:pPr marL="0" indent="0">
              <a:buNone/>
            </a:pPr>
            <a:r>
              <a:rPr lang="en-US" sz="2000" dirty="0"/>
              <a:t>LOAD DATA INPATH 'docs' OVERWRITE INTO TABLE docs;</a:t>
            </a:r>
          </a:p>
          <a:p>
            <a:pPr marL="0" indent="0">
              <a:buNone/>
            </a:pPr>
            <a:endParaRPr lang="en-US" sz="2000" dirty="0"/>
          </a:p>
          <a:p>
            <a:pPr marL="0" indent="0">
              <a:buNone/>
            </a:pPr>
            <a:r>
              <a:rPr lang="en-US" sz="2000" dirty="0"/>
              <a:t>CREATE TABLE </a:t>
            </a:r>
            <a:r>
              <a:rPr lang="en-US" sz="2000" dirty="0" err="1"/>
              <a:t>word_counts</a:t>
            </a:r>
            <a:r>
              <a:rPr lang="en-US" sz="2000" dirty="0"/>
              <a:t> AS</a:t>
            </a:r>
          </a:p>
          <a:p>
            <a:pPr marL="0" indent="0">
              <a:buNone/>
            </a:pPr>
            <a:r>
              <a:rPr lang="en-US" sz="2000" dirty="0"/>
              <a:t>SELECT word, count(1) AS count FROM</a:t>
            </a:r>
          </a:p>
          <a:p>
            <a:pPr marL="0" indent="0">
              <a:buNone/>
            </a:pPr>
            <a:r>
              <a:rPr lang="en-US" sz="2000" dirty="0"/>
              <a:t>(SELECT explode(split(line, '\s')) AS word FROM docs) w</a:t>
            </a:r>
          </a:p>
          <a:p>
            <a:pPr marL="0" indent="0">
              <a:buNone/>
            </a:pPr>
            <a:r>
              <a:rPr lang="en-US" sz="2000" dirty="0"/>
              <a:t>GROUP BY word</a:t>
            </a:r>
          </a:p>
          <a:p>
            <a:pPr marL="0" indent="0">
              <a:buNone/>
            </a:pPr>
            <a:r>
              <a:rPr lang="en-US" sz="2000" dirty="0"/>
              <a:t>ORDER BY word;</a:t>
            </a:r>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22</a:t>
            </a:fld>
            <a:endParaRPr lang="en-US" dirty="0"/>
          </a:p>
        </p:txBody>
      </p:sp>
    </p:spTree>
    <p:extLst>
      <p:ext uri="{BB962C8B-B14F-4D97-AF65-F5344CB8AC3E}">
        <p14:creationId xmlns:p14="http://schemas.microsoft.com/office/powerpoint/2010/main" val="22603133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err="1"/>
              <a:t>WordCount</a:t>
            </a:r>
            <a:endParaRPr lang="en-US" sz="2800" dirty="0"/>
          </a:p>
        </p:txBody>
      </p:sp>
      <p:sp>
        <p:nvSpPr>
          <p:cNvPr id="3" name="Content Placeholder 2"/>
          <p:cNvSpPr>
            <a:spLocks noGrp="1"/>
          </p:cNvSpPr>
          <p:nvPr>
            <p:ph idx="1"/>
          </p:nvPr>
        </p:nvSpPr>
        <p:spPr/>
        <p:txBody>
          <a:bodyPr>
            <a:normAutofit fontScale="92500" lnSpcReduction="20000"/>
          </a:bodyPr>
          <a:lstStyle/>
          <a:p>
            <a:r>
              <a:rPr lang="en-US" dirty="0"/>
              <a:t>In both examples, files were tokenized into words using the simplest possible approach; splitting on whitespace boundaries</a:t>
            </a:r>
          </a:p>
          <a:p>
            <a:r>
              <a:rPr lang="en-US" dirty="0"/>
              <a:t>This approach doesn’t properly handle punctuation</a:t>
            </a:r>
          </a:p>
          <a:p>
            <a:r>
              <a:rPr lang="en-US" dirty="0"/>
              <a:t>It doesn’t recognize that singular and plural forms of words are the same word, etc. However, it’s good enough for our purposes here</a:t>
            </a:r>
          </a:p>
          <a:p>
            <a:r>
              <a:rPr lang="en-US" dirty="0"/>
              <a:t>The virtue of the Java API is ability to customize each detail of algorithm implementation</a:t>
            </a:r>
          </a:p>
          <a:p>
            <a:r>
              <a:rPr lang="en-US" dirty="0"/>
              <a:t>However, most of the time, you just don’t need that level of control and it slows you down considerably when you have to manage all those details.</a:t>
            </a:r>
          </a:p>
          <a:p>
            <a:r>
              <a:rPr lang="en-US" dirty="0"/>
              <a:t>If you’re not a programmer, then writing Java MapReduce code is largely out of reach</a:t>
            </a:r>
          </a:p>
          <a:p>
            <a:r>
              <a:rPr lang="en-US" dirty="0"/>
              <a:t>However, if you already know SQL, learning Hive is relatively straightforward and many applications are quick and easy to implement</a:t>
            </a:r>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23</a:t>
            </a:fld>
            <a:endParaRPr lang="en-US" dirty="0"/>
          </a:p>
        </p:txBody>
      </p:sp>
    </p:spTree>
    <p:extLst>
      <p:ext uri="{BB962C8B-B14F-4D97-AF65-F5344CB8AC3E}">
        <p14:creationId xmlns:p14="http://schemas.microsoft.com/office/powerpoint/2010/main" val="7634626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D2533C"/>
                </a:solidFill>
              </a:rPr>
              <a:t>Hive For Big Data Management</a:t>
            </a:r>
            <a:endParaRPr lang="en-US" dirty="0"/>
          </a:p>
        </p:txBody>
      </p:sp>
      <p:sp>
        <p:nvSpPr>
          <p:cNvPr id="3" name="Content Placeholder 2"/>
          <p:cNvSpPr>
            <a:spLocks noGrp="1"/>
          </p:cNvSpPr>
          <p:nvPr>
            <p:ph idx="1"/>
          </p:nvPr>
        </p:nvSpPr>
        <p:spPr/>
        <p:txBody>
          <a:bodyPr>
            <a:normAutofit/>
          </a:bodyPr>
          <a:lstStyle/>
          <a:p>
            <a:r>
              <a:rPr lang="en-US" dirty="0"/>
              <a:t>So, Hive is best suited for data warehouse applications, where a large data set is maintained and mined for insights and to produce reports</a:t>
            </a:r>
          </a:p>
          <a:p>
            <a:r>
              <a:rPr lang="en-US" dirty="0"/>
              <a:t>Because data warehouse applications are implemented using SQL-based relational databases…</a:t>
            </a:r>
          </a:p>
          <a:p>
            <a:pPr lvl="1"/>
            <a:r>
              <a:rPr lang="en-US" dirty="0"/>
              <a:t>Hive lowers the barrier for moving these applications to Hadoop.</a:t>
            </a:r>
          </a:p>
          <a:p>
            <a:r>
              <a:rPr lang="en-US" dirty="0"/>
              <a:t>But, unlike most SQL dialects…</a:t>
            </a:r>
          </a:p>
          <a:p>
            <a:pPr lvl="1"/>
            <a:r>
              <a:rPr lang="en-US" dirty="0" err="1"/>
              <a:t>HiveQL</a:t>
            </a:r>
            <a:r>
              <a:rPr lang="en-US" dirty="0"/>
              <a:t> does not conform to the ANSI SQL standard</a:t>
            </a:r>
          </a:p>
          <a:p>
            <a:pPr lvl="1"/>
            <a:r>
              <a:rPr lang="en-US" dirty="0"/>
              <a:t>And it differs in various ways from the familiar SQL dialects provided by Oracle, MySQL, and SQL Server</a:t>
            </a:r>
          </a:p>
          <a:p>
            <a:pPr lvl="1"/>
            <a:r>
              <a:rPr lang="en-US" dirty="0"/>
              <a:t>However, it is closest to MySQL’s dialect of SQL</a:t>
            </a:r>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24</a:t>
            </a:fld>
            <a:endParaRPr lang="en-US" dirty="0"/>
          </a:p>
        </p:txBody>
      </p:sp>
    </p:spTree>
    <p:extLst>
      <p:ext uri="{BB962C8B-B14F-4D97-AF65-F5344CB8AC3E}">
        <p14:creationId xmlns:p14="http://schemas.microsoft.com/office/powerpoint/2010/main" val="15813429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D2533C"/>
                </a:solidFill>
              </a:rPr>
              <a:t>Hive For Big Data Management</a:t>
            </a:r>
            <a:endParaRPr lang="en-US" dirty="0"/>
          </a:p>
        </p:txBody>
      </p:sp>
      <p:sp>
        <p:nvSpPr>
          <p:cNvPr id="3" name="Footer Placeholder 2"/>
          <p:cNvSpPr>
            <a:spLocks noGrp="1"/>
          </p:cNvSpPr>
          <p:nvPr>
            <p:ph type="ftr" sz="quarter" idx="11"/>
          </p:nvPr>
        </p:nvSpPr>
        <p:spPr/>
        <p:txBody>
          <a:bodyPr/>
          <a:lstStyle/>
          <a:p>
            <a:r>
              <a:rPr lang="sk-SK" dirty="0"/>
              <a:t>CSP554</a:t>
            </a:r>
            <a:r>
              <a:rPr lang="en-US" dirty="0"/>
              <a:t> Module 04</a:t>
            </a:r>
          </a:p>
        </p:txBody>
      </p:sp>
      <p:sp>
        <p:nvSpPr>
          <p:cNvPr id="4" name="Slide Number Placeholder 3"/>
          <p:cNvSpPr>
            <a:spLocks noGrp="1"/>
          </p:cNvSpPr>
          <p:nvPr>
            <p:ph type="sldNum" sz="quarter" idx="12"/>
          </p:nvPr>
        </p:nvSpPr>
        <p:spPr/>
        <p:txBody>
          <a:bodyPr/>
          <a:lstStyle/>
          <a:p>
            <a:fld id="{9AA7C465-8597-4488-B68C-958448427716}" type="slidenum">
              <a:rPr lang="en-US" smtClean="0"/>
              <a:t>25</a:t>
            </a:fld>
            <a:endParaRPr lang="en-US" dirty="0"/>
          </a:p>
        </p:txBody>
      </p:sp>
      <p:pic>
        <p:nvPicPr>
          <p:cNvPr id="2050" name="Picture 2"/>
          <p:cNvPicPr>
            <a:picLocks noChangeAspect="1" noChangeArrowheads="1"/>
          </p:cNvPicPr>
          <p:nvPr/>
        </p:nvPicPr>
        <p:blipFill rotWithShape="1">
          <a:blip r:embed="rId2">
            <a:lum bright="20000" contrast="-20000"/>
            <a:extLst>
              <a:ext uri="{28A0092B-C50C-407E-A947-70E740481C1C}">
                <a14:useLocalDpi xmlns:a14="http://schemas.microsoft.com/office/drawing/2010/main" val="0"/>
              </a:ext>
            </a:extLst>
          </a:blip>
          <a:srcRect l="1248" t="6047" r="4732" b="16774"/>
          <a:stretch/>
        </p:blipFill>
        <p:spPr bwMode="auto">
          <a:xfrm>
            <a:off x="266700" y="2197100"/>
            <a:ext cx="8610600" cy="2755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28422058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A00BE-0376-4340-8639-23A2AA6FFE71}"/>
              </a:ext>
            </a:extLst>
          </p:cNvPr>
          <p:cNvSpPr>
            <a:spLocks noGrp="1"/>
          </p:cNvSpPr>
          <p:nvPr>
            <p:ph type="title"/>
          </p:nvPr>
        </p:nvSpPr>
        <p:spPr/>
        <p:txBody>
          <a:bodyPr/>
          <a:lstStyle/>
          <a:p>
            <a:r>
              <a:rPr lang="en-US" dirty="0"/>
              <a:t>Relational Databases Versus Hive</a:t>
            </a:r>
          </a:p>
        </p:txBody>
      </p:sp>
      <p:sp>
        <p:nvSpPr>
          <p:cNvPr id="3" name="Content Placeholder 2">
            <a:extLst>
              <a:ext uri="{FF2B5EF4-FFF2-40B4-BE49-F238E27FC236}">
                <a16:creationId xmlns:a16="http://schemas.microsoft.com/office/drawing/2014/main" id="{155206BA-752F-2548-A7CF-C457F504E780}"/>
              </a:ext>
            </a:extLst>
          </p:cNvPr>
          <p:cNvSpPr>
            <a:spLocks noGrp="1"/>
          </p:cNvSpPr>
          <p:nvPr>
            <p:ph idx="1"/>
          </p:nvPr>
        </p:nvSpPr>
        <p:spPr/>
        <p:txBody>
          <a:bodyPr>
            <a:normAutofit fontScale="92500" lnSpcReduction="10000"/>
          </a:bodyPr>
          <a:lstStyle/>
          <a:p>
            <a:r>
              <a:rPr lang="en-US" dirty="0"/>
              <a:t>Let’s say I have a file of records and I want to write them into a relational database to query them using SQL</a:t>
            </a:r>
          </a:p>
          <a:p>
            <a:r>
              <a:rPr lang="en-US" dirty="0"/>
              <a:t>Imagine the file is in HDFS as /user/Hadoop/</a:t>
            </a:r>
            <a:r>
              <a:rPr lang="en-US" dirty="0" err="1"/>
              <a:t>mydata.txt</a:t>
            </a:r>
            <a:endParaRPr lang="en-US" dirty="0"/>
          </a:p>
          <a:p>
            <a:r>
              <a:rPr lang="en-US" dirty="0"/>
              <a:t>Can I do the following</a:t>
            </a:r>
          </a:p>
          <a:p>
            <a:pPr lvl="1"/>
            <a:r>
              <a:rPr lang="en-US" dirty="0"/>
              <a:t>Create a database called ‘Demo’ in my RDBMS (relational database management system)</a:t>
            </a:r>
          </a:p>
          <a:p>
            <a:pPr lvl="1"/>
            <a:r>
              <a:rPr lang="en-US" dirty="0"/>
              <a:t>Insert each record from </a:t>
            </a:r>
            <a:r>
              <a:rPr lang="en-US" dirty="0" err="1"/>
              <a:t>mydata.txt</a:t>
            </a:r>
            <a:r>
              <a:rPr lang="en-US" dirty="0"/>
              <a:t> into database ‘Demo’</a:t>
            </a:r>
          </a:p>
          <a:p>
            <a:pPr lvl="1"/>
            <a:r>
              <a:rPr lang="en-US" dirty="0"/>
              <a:t>Define a table/schema for the data I just wrote to the database</a:t>
            </a:r>
          </a:p>
          <a:p>
            <a:pPr lvl="1"/>
            <a:r>
              <a:rPr lang="en-US" dirty="0"/>
              <a:t>Query the data</a:t>
            </a:r>
          </a:p>
          <a:p>
            <a:r>
              <a:rPr lang="en-US" dirty="0"/>
              <a:t>No!!!</a:t>
            </a:r>
          </a:p>
          <a:p>
            <a:pPr lvl="1"/>
            <a:r>
              <a:rPr lang="en-US" dirty="0"/>
              <a:t>You can only write data into a database after you define a table schema</a:t>
            </a:r>
          </a:p>
          <a:p>
            <a:r>
              <a:rPr lang="en-US" dirty="0"/>
              <a:t>This is referred to as “Schema on Write”</a:t>
            </a:r>
          </a:p>
          <a:p>
            <a:pPr lvl="1"/>
            <a:r>
              <a:rPr lang="en-US" dirty="0"/>
              <a:t>You must have a table schema defined before you write any data to a database</a:t>
            </a:r>
          </a:p>
          <a:p>
            <a:endParaRPr lang="en-US" dirty="0"/>
          </a:p>
        </p:txBody>
      </p:sp>
      <p:sp>
        <p:nvSpPr>
          <p:cNvPr id="4" name="Footer Placeholder 3">
            <a:extLst>
              <a:ext uri="{FF2B5EF4-FFF2-40B4-BE49-F238E27FC236}">
                <a16:creationId xmlns:a16="http://schemas.microsoft.com/office/drawing/2014/main" id="{F75BBFF9-3C29-8547-9B0B-4FEC0629FBB5}"/>
              </a:ext>
            </a:extLst>
          </p:cNvPr>
          <p:cNvSpPr>
            <a:spLocks noGrp="1"/>
          </p:cNvSpPr>
          <p:nvPr>
            <p:ph type="ftr" sz="quarter" idx="11"/>
          </p:nvPr>
        </p:nvSpPr>
        <p:spPr/>
        <p:txBody>
          <a:bodyPr/>
          <a:lstStyle/>
          <a:p>
            <a:r>
              <a:rPr lang="sk-SK"/>
              <a:t>CSP554</a:t>
            </a:r>
            <a:r>
              <a:rPr lang="en-US"/>
              <a:t> Module 04</a:t>
            </a:r>
            <a:endParaRPr lang="en-US" dirty="0"/>
          </a:p>
        </p:txBody>
      </p:sp>
      <p:sp>
        <p:nvSpPr>
          <p:cNvPr id="5" name="Slide Number Placeholder 4">
            <a:extLst>
              <a:ext uri="{FF2B5EF4-FFF2-40B4-BE49-F238E27FC236}">
                <a16:creationId xmlns:a16="http://schemas.microsoft.com/office/drawing/2014/main" id="{ECFE3FB6-EA56-6F44-9C4B-FEFE5A8E4F09}"/>
              </a:ext>
            </a:extLst>
          </p:cNvPr>
          <p:cNvSpPr>
            <a:spLocks noGrp="1"/>
          </p:cNvSpPr>
          <p:nvPr>
            <p:ph type="sldNum" sz="quarter" idx="12"/>
          </p:nvPr>
        </p:nvSpPr>
        <p:spPr/>
        <p:txBody>
          <a:bodyPr/>
          <a:lstStyle/>
          <a:p>
            <a:fld id="{9AA7C465-8597-4488-B68C-958448427716}" type="slidenum">
              <a:rPr lang="en-US" smtClean="0"/>
              <a:t>26</a:t>
            </a:fld>
            <a:endParaRPr lang="en-US" dirty="0"/>
          </a:p>
        </p:txBody>
      </p:sp>
    </p:spTree>
    <p:extLst>
      <p:ext uri="{BB962C8B-B14F-4D97-AF65-F5344CB8AC3E}">
        <p14:creationId xmlns:p14="http://schemas.microsoft.com/office/powerpoint/2010/main" val="28086756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A00BE-0376-4340-8639-23A2AA6FFE71}"/>
              </a:ext>
            </a:extLst>
          </p:cNvPr>
          <p:cNvSpPr>
            <a:spLocks noGrp="1"/>
          </p:cNvSpPr>
          <p:nvPr>
            <p:ph type="title"/>
          </p:nvPr>
        </p:nvSpPr>
        <p:spPr/>
        <p:txBody>
          <a:bodyPr/>
          <a:lstStyle/>
          <a:p>
            <a:r>
              <a:rPr lang="en-US" dirty="0"/>
              <a:t>Relational Databases Versus Hive</a:t>
            </a:r>
          </a:p>
        </p:txBody>
      </p:sp>
      <p:sp>
        <p:nvSpPr>
          <p:cNvPr id="3" name="Content Placeholder 2">
            <a:extLst>
              <a:ext uri="{FF2B5EF4-FFF2-40B4-BE49-F238E27FC236}">
                <a16:creationId xmlns:a16="http://schemas.microsoft.com/office/drawing/2014/main" id="{155206BA-752F-2548-A7CF-C457F504E780}"/>
              </a:ext>
            </a:extLst>
          </p:cNvPr>
          <p:cNvSpPr>
            <a:spLocks noGrp="1"/>
          </p:cNvSpPr>
          <p:nvPr>
            <p:ph idx="1"/>
          </p:nvPr>
        </p:nvSpPr>
        <p:spPr/>
        <p:txBody>
          <a:bodyPr>
            <a:normAutofit fontScale="85000" lnSpcReduction="20000"/>
          </a:bodyPr>
          <a:lstStyle/>
          <a:p>
            <a:r>
              <a:rPr lang="en-US" dirty="0"/>
              <a:t>Now say I have a file of records and I want to write them into a Hive database to query them using HQL</a:t>
            </a:r>
          </a:p>
          <a:p>
            <a:r>
              <a:rPr lang="en-US" dirty="0"/>
              <a:t>Imagine the file is in HDFS as /user/Hadoop/mydata2.txt</a:t>
            </a:r>
          </a:p>
          <a:p>
            <a:r>
              <a:rPr lang="en-US" dirty="0"/>
              <a:t>Can I do the following</a:t>
            </a:r>
          </a:p>
          <a:p>
            <a:pPr lvl="1"/>
            <a:r>
              <a:rPr lang="en-US" dirty="0"/>
              <a:t>Create a database called ‘Demo’ in Hive</a:t>
            </a:r>
          </a:p>
          <a:p>
            <a:pPr lvl="1"/>
            <a:r>
              <a:rPr lang="en-US" dirty="0"/>
              <a:t>Use the file mydata2.txt exactly as it is without having to somehow specially write it into Hive, because Hive just uses HDFS files directly</a:t>
            </a:r>
          </a:p>
          <a:p>
            <a:pPr lvl="1"/>
            <a:r>
              <a:rPr lang="en-US" dirty="0"/>
              <a:t>So any file written to HDFS can become a Hive database table</a:t>
            </a:r>
          </a:p>
          <a:p>
            <a:pPr lvl="1"/>
            <a:r>
              <a:rPr lang="en-US" dirty="0"/>
              <a:t>When I want to query the data, only then define a table/schema to superimpose over the existing file mydata2.txt</a:t>
            </a:r>
          </a:p>
          <a:p>
            <a:pPr lvl="1"/>
            <a:r>
              <a:rPr lang="en-US" dirty="0"/>
              <a:t>Query the data</a:t>
            </a:r>
          </a:p>
          <a:p>
            <a:r>
              <a:rPr lang="en-US" dirty="0"/>
              <a:t>Yes!!</a:t>
            </a:r>
          </a:p>
          <a:p>
            <a:pPr lvl="1"/>
            <a:r>
              <a:rPr lang="en-US" dirty="0"/>
              <a:t>You can use any HDFS file as a table in a Hive database</a:t>
            </a:r>
          </a:p>
          <a:p>
            <a:r>
              <a:rPr lang="en-US" dirty="0"/>
              <a:t>This is referred to as “Schema on Read”</a:t>
            </a:r>
          </a:p>
          <a:p>
            <a:pPr lvl="1"/>
            <a:r>
              <a:rPr lang="en-US" dirty="0"/>
              <a:t>Your schema can be defined after the data file which it describes already exists</a:t>
            </a:r>
          </a:p>
          <a:p>
            <a:pPr lvl="1"/>
            <a:r>
              <a:rPr lang="en-US" dirty="0"/>
              <a:t>You need a table schema, not when you write the data (data is just an HDFS file which you can have written previously)…</a:t>
            </a:r>
          </a:p>
          <a:p>
            <a:pPr lvl="1"/>
            <a:r>
              <a:rPr lang="en-US" dirty="0"/>
              <a:t>But when you want to query/read the data</a:t>
            </a:r>
          </a:p>
        </p:txBody>
      </p:sp>
      <p:sp>
        <p:nvSpPr>
          <p:cNvPr id="4" name="Footer Placeholder 3">
            <a:extLst>
              <a:ext uri="{FF2B5EF4-FFF2-40B4-BE49-F238E27FC236}">
                <a16:creationId xmlns:a16="http://schemas.microsoft.com/office/drawing/2014/main" id="{F75BBFF9-3C29-8547-9B0B-4FEC0629FBB5}"/>
              </a:ext>
            </a:extLst>
          </p:cNvPr>
          <p:cNvSpPr>
            <a:spLocks noGrp="1"/>
          </p:cNvSpPr>
          <p:nvPr>
            <p:ph type="ftr" sz="quarter" idx="11"/>
          </p:nvPr>
        </p:nvSpPr>
        <p:spPr/>
        <p:txBody>
          <a:bodyPr/>
          <a:lstStyle/>
          <a:p>
            <a:r>
              <a:rPr lang="sk-SK"/>
              <a:t>CSP554</a:t>
            </a:r>
            <a:r>
              <a:rPr lang="en-US"/>
              <a:t> Module 04</a:t>
            </a:r>
            <a:endParaRPr lang="en-US" dirty="0"/>
          </a:p>
        </p:txBody>
      </p:sp>
      <p:sp>
        <p:nvSpPr>
          <p:cNvPr id="5" name="Slide Number Placeholder 4">
            <a:extLst>
              <a:ext uri="{FF2B5EF4-FFF2-40B4-BE49-F238E27FC236}">
                <a16:creationId xmlns:a16="http://schemas.microsoft.com/office/drawing/2014/main" id="{ECFE3FB6-EA56-6F44-9C4B-FEFE5A8E4F09}"/>
              </a:ext>
            </a:extLst>
          </p:cNvPr>
          <p:cNvSpPr>
            <a:spLocks noGrp="1"/>
          </p:cNvSpPr>
          <p:nvPr>
            <p:ph type="sldNum" sz="quarter" idx="12"/>
          </p:nvPr>
        </p:nvSpPr>
        <p:spPr/>
        <p:txBody>
          <a:bodyPr/>
          <a:lstStyle/>
          <a:p>
            <a:fld id="{9AA7C465-8597-4488-B68C-958448427716}" type="slidenum">
              <a:rPr lang="en-US" smtClean="0"/>
              <a:t>27</a:t>
            </a:fld>
            <a:endParaRPr lang="en-US" dirty="0"/>
          </a:p>
        </p:txBody>
      </p:sp>
    </p:spTree>
    <p:extLst>
      <p:ext uri="{BB962C8B-B14F-4D97-AF65-F5344CB8AC3E}">
        <p14:creationId xmlns:p14="http://schemas.microsoft.com/office/powerpoint/2010/main" val="27138341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Relational Databases Versus Hive</a:t>
            </a:r>
          </a:p>
        </p:txBody>
      </p:sp>
      <p:sp>
        <p:nvSpPr>
          <p:cNvPr id="3" name="Content Placeholder 2"/>
          <p:cNvSpPr>
            <a:spLocks noGrp="1"/>
          </p:cNvSpPr>
          <p:nvPr>
            <p:ph idx="1"/>
          </p:nvPr>
        </p:nvSpPr>
        <p:spPr>
          <a:xfrm>
            <a:off x="457200" y="1600200"/>
            <a:ext cx="8229600" cy="5029200"/>
          </a:xfrm>
        </p:spPr>
        <p:txBody>
          <a:bodyPr>
            <a:normAutofit fontScale="77500" lnSpcReduction="20000"/>
          </a:bodyPr>
          <a:lstStyle/>
          <a:p>
            <a:r>
              <a:rPr lang="en-US" dirty="0"/>
              <a:t>Hive enforces schema on read whereas RDBMS enforces schema on write</a:t>
            </a:r>
          </a:p>
          <a:p>
            <a:pPr lvl="1"/>
            <a:r>
              <a:rPr lang="en-US" dirty="0"/>
              <a:t>In RDBMS, a table’s schema is enforced at data load time</a:t>
            </a:r>
          </a:p>
          <a:p>
            <a:pPr lvl="1"/>
            <a:r>
              <a:rPr lang="en-US" dirty="0"/>
              <a:t>If the data being loaded doesn’t conform to the schema, then it is rejected</a:t>
            </a:r>
          </a:p>
          <a:p>
            <a:pPr lvl="1"/>
            <a:r>
              <a:rPr lang="en-US" dirty="0"/>
              <a:t>But Hive doesn’t verify the data when it is loaded, but rather when a it is queried</a:t>
            </a:r>
          </a:p>
          <a:p>
            <a:r>
              <a:rPr lang="en-US" dirty="0"/>
              <a:t>Schema on read makes for a very fast initial load, since the data does not have to be read, parsed, and serialized to disk in the database’s internal format. </a:t>
            </a:r>
          </a:p>
          <a:p>
            <a:r>
              <a:rPr lang="en-US" dirty="0"/>
              <a:t>The load operation is just a copy or move to HDFS directory</a:t>
            </a:r>
          </a:p>
          <a:p>
            <a:r>
              <a:rPr lang="en-US" dirty="0"/>
              <a:t>Schema on write makes query time performance faster, since database can index columns and perform compression on the data</a:t>
            </a:r>
          </a:p>
          <a:p>
            <a:pPr lvl="1"/>
            <a:r>
              <a:rPr lang="en-US" dirty="0"/>
              <a:t>But it takes longer to load data into the database.</a:t>
            </a:r>
          </a:p>
          <a:p>
            <a:r>
              <a:rPr lang="en-US" dirty="0"/>
              <a:t>Hive is based on the notion of Write once, Read many times but RDBMS is designed for Read and Write many times</a:t>
            </a:r>
          </a:p>
          <a:p>
            <a:r>
              <a:rPr lang="en-US" dirty="0"/>
              <a:t>In RDBMS, record level updates, insertions and deletes, transactions are possible</a:t>
            </a:r>
          </a:p>
          <a:p>
            <a:r>
              <a:rPr lang="en-US" dirty="0"/>
              <a:t>These are not allowed in Hive because Hive was built to operate over HDFS data using MapReduce, where full-table scans are the norm</a:t>
            </a:r>
          </a:p>
          <a:p>
            <a:pPr lvl="1"/>
            <a:r>
              <a:rPr lang="en-US" dirty="0"/>
              <a:t>And a table update is achieved by transforming the data into a new table.</a:t>
            </a:r>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28</a:t>
            </a:fld>
            <a:endParaRPr lang="en-US" dirty="0"/>
          </a:p>
        </p:txBody>
      </p:sp>
    </p:spTree>
    <p:extLst>
      <p:ext uri="{BB962C8B-B14F-4D97-AF65-F5344CB8AC3E}">
        <p14:creationId xmlns:p14="http://schemas.microsoft.com/office/powerpoint/2010/main" val="39814487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Relational Databases Versus Hive</a:t>
            </a:r>
          </a:p>
        </p:txBody>
      </p:sp>
      <p:sp>
        <p:nvSpPr>
          <p:cNvPr id="3" name="Content Placeholder 2"/>
          <p:cNvSpPr>
            <a:spLocks noGrp="1"/>
          </p:cNvSpPr>
          <p:nvPr>
            <p:ph idx="1"/>
          </p:nvPr>
        </p:nvSpPr>
        <p:spPr/>
        <p:txBody>
          <a:bodyPr>
            <a:normAutofit fontScale="85000" lnSpcReduction="20000"/>
          </a:bodyPr>
          <a:lstStyle/>
          <a:p>
            <a:r>
              <a:rPr lang="en-US" dirty="0"/>
              <a:t>In RDBMS, the maximum data size allowed will be in 10’s of Terabytes where Hive can handle 100’s Petabytes easily</a:t>
            </a:r>
          </a:p>
          <a:p>
            <a:r>
              <a:rPr lang="en-US" dirty="0"/>
              <a:t>As Hadoop is a batch-oriented system, Hive doesn’t support OLTP (Online Transaction Processing) but is closer to OLAP (Online Analytical Processing)</a:t>
            </a:r>
          </a:p>
          <a:p>
            <a:r>
              <a:rPr lang="en-US" dirty="0"/>
              <a:t>But there is significant latency between issuing a query and receiving a reply</a:t>
            </a:r>
          </a:p>
          <a:p>
            <a:pPr lvl="1"/>
            <a:r>
              <a:rPr lang="en-US" dirty="0"/>
              <a:t>Due to the overhead of MapReduce jobs</a:t>
            </a:r>
          </a:p>
          <a:p>
            <a:pPr lvl="1"/>
            <a:r>
              <a:rPr lang="en-US" dirty="0"/>
              <a:t>Due to the size of the Hadoop data sets</a:t>
            </a:r>
          </a:p>
          <a:p>
            <a:r>
              <a:rPr lang="en-US" dirty="0"/>
              <a:t>RDBMS is best suited for dynamic data analysis where fast responses are expected</a:t>
            </a:r>
          </a:p>
          <a:p>
            <a:r>
              <a:rPr lang="en-US" dirty="0"/>
              <a:t>But Hive is suited to data warehouse applications, where relatively static data is analyzed</a:t>
            </a:r>
          </a:p>
          <a:p>
            <a:pPr lvl="1"/>
            <a:r>
              <a:rPr lang="en-US" dirty="0"/>
              <a:t>Fast response times are not required</a:t>
            </a:r>
          </a:p>
          <a:p>
            <a:pPr lvl="1"/>
            <a:r>
              <a:rPr lang="en-US" dirty="0"/>
              <a:t>The data is not changing that rapidly</a:t>
            </a:r>
          </a:p>
          <a:p>
            <a:r>
              <a:rPr lang="en-US" dirty="0"/>
              <a:t>To overcome the limitations of Hive, </a:t>
            </a:r>
            <a:r>
              <a:rPr lang="en-US" dirty="0" err="1"/>
              <a:t>HBase</a:t>
            </a:r>
            <a:r>
              <a:rPr lang="en-US" dirty="0"/>
              <a:t> is being integrated with Hive to support record level operations and OLAP</a:t>
            </a:r>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29</a:t>
            </a:fld>
            <a:endParaRPr lang="en-US" dirty="0"/>
          </a:p>
        </p:txBody>
      </p:sp>
    </p:spTree>
    <p:extLst>
      <p:ext uri="{BB962C8B-B14F-4D97-AF65-F5344CB8AC3E}">
        <p14:creationId xmlns:p14="http://schemas.microsoft.com/office/powerpoint/2010/main" val="4090094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53761-0866-FF4A-9342-25B6D48510F5}"/>
              </a:ext>
            </a:extLst>
          </p:cNvPr>
          <p:cNvSpPr>
            <a:spLocks noGrp="1"/>
          </p:cNvSpPr>
          <p:nvPr>
            <p:ph type="title"/>
          </p:nvPr>
        </p:nvSpPr>
        <p:spPr/>
        <p:txBody>
          <a:bodyPr/>
          <a:lstStyle/>
          <a:p>
            <a:r>
              <a:rPr lang="en-US" dirty="0"/>
              <a:t>Apache Hive</a:t>
            </a:r>
          </a:p>
        </p:txBody>
      </p:sp>
      <p:sp>
        <p:nvSpPr>
          <p:cNvPr id="3" name="Content Placeholder 2">
            <a:extLst>
              <a:ext uri="{FF2B5EF4-FFF2-40B4-BE49-F238E27FC236}">
                <a16:creationId xmlns:a16="http://schemas.microsoft.com/office/drawing/2014/main" id="{29091183-70A4-3041-8744-C9CB982F5795}"/>
              </a:ext>
            </a:extLst>
          </p:cNvPr>
          <p:cNvSpPr>
            <a:spLocks noGrp="1"/>
          </p:cNvSpPr>
          <p:nvPr>
            <p:ph idx="1"/>
          </p:nvPr>
        </p:nvSpPr>
        <p:spPr/>
        <p:txBody>
          <a:bodyPr>
            <a:normAutofit/>
          </a:bodyPr>
          <a:lstStyle/>
          <a:p>
            <a:r>
              <a:rPr lang="en-US" dirty="0"/>
              <a:t>An open source SQL-like system built on top of Hadoop for querying and analyzing large datasets</a:t>
            </a:r>
          </a:p>
          <a:p>
            <a:r>
              <a:rPr lang="en-US" dirty="0"/>
              <a:t>As an alternative to writing complex MapReduce jobs, with Hive, you just need to submit SQL-like queries</a:t>
            </a:r>
          </a:p>
          <a:p>
            <a:r>
              <a:rPr lang="en-US" dirty="0"/>
              <a:t>Hive is targeted towards users who are comfortable with SQL and abstracts the complexity of Hadoop</a:t>
            </a:r>
          </a:p>
          <a:p>
            <a:r>
              <a:rPr lang="en-US" dirty="0"/>
              <a:t>Hive use a language called HiveQL (HQL), which is very similar (although not completely identical) to SQL</a:t>
            </a:r>
          </a:p>
          <a:p>
            <a:r>
              <a:rPr lang="en-US" dirty="0"/>
              <a:t>The Hive system operates by automatically translating SQL-like queries into (optimized) MapReduce jobs</a:t>
            </a:r>
          </a:p>
          <a:p>
            <a:pPr lvl="1"/>
            <a:r>
              <a:rPr lang="en-US" dirty="0"/>
              <a:t>Or jobs for one of two more specialized parallel execution engines: Tez or LLAP</a:t>
            </a:r>
          </a:p>
        </p:txBody>
      </p:sp>
      <p:sp>
        <p:nvSpPr>
          <p:cNvPr id="4" name="Footer Placeholder 3">
            <a:extLst>
              <a:ext uri="{FF2B5EF4-FFF2-40B4-BE49-F238E27FC236}">
                <a16:creationId xmlns:a16="http://schemas.microsoft.com/office/drawing/2014/main" id="{B5491998-EA93-C444-9DB2-C1930CC82F5F}"/>
              </a:ext>
            </a:extLst>
          </p:cNvPr>
          <p:cNvSpPr>
            <a:spLocks noGrp="1"/>
          </p:cNvSpPr>
          <p:nvPr>
            <p:ph type="ftr" sz="quarter" idx="11"/>
          </p:nvPr>
        </p:nvSpPr>
        <p:spPr/>
        <p:txBody>
          <a:bodyPr/>
          <a:lstStyle/>
          <a:p>
            <a:r>
              <a:rPr lang="sk-SK"/>
              <a:t>CSP554</a:t>
            </a:r>
            <a:r>
              <a:rPr lang="en-US"/>
              <a:t> Module 04</a:t>
            </a:r>
            <a:endParaRPr lang="en-US" dirty="0"/>
          </a:p>
        </p:txBody>
      </p:sp>
      <p:sp>
        <p:nvSpPr>
          <p:cNvPr id="5" name="Slide Number Placeholder 4">
            <a:extLst>
              <a:ext uri="{FF2B5EF4-FFF2-40B4-BE49-F238E27FC236}">
                <a16:creationId xmlns:a16="http://schemas.microsoft.com/office/drawing/2014/main" id="{8DEC4428-546D-F241-AB57-D52703BE24E4}"/>
              </a:ext>
            </a:extLst>
          </p:cNvPr>
          <p:cNvSpPr>
            <a:spLocks noGrp="1"/>
          </p:cNvSpPr>
          <p:nvPr>
            <p:ph type="sldNum" sz="quarter" idx="12"/>
          </p:nvPr>
        </p:nvSpPr>
        <p:spPr/>
        <p:txBody>
          <a:bodyPr/>
          <a:lstStyle/>
          <a:p>
            <a:fld id="{9AA7C465-8597-4488-B68C-958448427716}" type="slidenum">
              <a:rPr lang="en-US" smtClean="0"/>
              <a:t>3</a:t>
            </a:fld>
            <a:endParaRPr lang="en-US" dirty="0"/>
          </a:p>
        </p:txBody>
      </p:sp>
    </p:spTree>
    <p:extLst>
      <p:ext uri="{BB962C8B-B14F-4D97-AF65-F5344CB8AC3E}">
        <p14:creationId xmlns:p14="http://schemas.microsoft.com/office/powerpoint/2010/main" val="3978263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D2533C"/>
                </a:solidFill>
              </a:rPr>
              <a:t>Hive Architecture</a:t>
            </a:r>
            <a:endParaRPr lang="en-US" dirty="0"/>
          </a:p>
        </p:txBody>
      </p:sp>
      <p:sp>
        <p:nvSpPr>
          <p:cNvPr id="3" name="Footer Placeholder 2"/>
          <p:cNvSpPr>
            <a:spLocks noGrp="1"/>
          </p:cNvSpPr>
          <p:nvPr>
            <p:ph type="ftr" sz="quarter" idx="11"/>
          </p:nvPr>
        </p:nvSpPr>
        <p:spPr/>
        <p:txBody>
          <a:bodyPr/>
          <a:lstStyle/>
          <a:p>
            <a:r>
              <a:rPr lang="sk-SK" dirty="0"/>
              <a:t>CSP554</a:t>
            </a:r>
            <a:r>
              <a:rPr lang="en-US" dirty="0"/>
              <a:t> Module 04</a:t>
            </a:r>
          </a:p>
        </p:txBody>
      </p:sp>
      <p:sp>
        <p:nvSpPr>
          <p:cNvPr id="4" name="Slide Number Placeholder 3"/>
          <p:cNvSpPr>
            <a:spLocks noGrp="1"/>
          </p:cNvSpPr>
          <p:nvPr>
            <p:ph type="sldNum" sz="quarter" idx="12"/>
          </p:nvPr>
        </p:nvSpPr>
        <p:spPr/>
        <p:txBody>
          <a:bodyPr/>
          <a:lstStyle/>
          <a:p>
            <a:fld id="{9AA7C465-8597-4488-B68C-958448427716}" type="slidenum">
              <a:rPr lang="en-US" smtClean="0"/>
              <a:t>30</a:t>
            </a:fld>
            <a:endParaRPr lang="en-US" dirty="0"/>
          </a:p>
        </p:txBody>
      </p:sp>
      <p:pic>
        <p:nvPicPr>
          <p:cNvPr id="38914" name="Picture 2"/>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304800" y="1676400"/>
            <a:ext cx="8537863" cy="46958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21046101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D2533C"/>
                </a:solidFill>
              </a:rPr>
              <a:t>Hive Architecture</a:t>
            </a:r>
            <a:endParaRPr lang="en-US" dirty="0"/>
          </a:p>
        </p:txBody>
      </p:sp>
      <p:sp>
        <p:nvSpPr>
          <p:cNvPr id="3" name="Footer Placeholder 2"/>
          <p:cNvSpPr>
            <a:spLocks noGrp="1"/>
          </p:cNvSpPr>
          <p:nvPr>
            <p:ph type="ftr" sz="quarter" idx="11"/>
          </p:nvPr>
        </p:nvSpPr>
        <p:spPr/>
        <p:txBody>
          <a:bodyPr/>
          <a:lstStyle/>
          <a:p>
            <a:r>
              <a:rPr lang="sk-SK" dirty="0"/>
              <a:t>CSP554</a:t>
            </a:r>
            <a:r>
              <a:rPr lang="en-US" dirty="0"/>
              <a:t> Module 04</a:t>
            </a:r>
          </a:p>
        </p:txBody>
      </p:sp>
      <p:sp>
        <p:nvSpPr>
          <p:cNvPr id="4" name="Slide Number Placeholder 3"/>
          <p:cNvSpPr>
            <a:spLocks noGrp="1"/>
          </p:cNvSpPr>
          <p:nvPr>
            <p:ph type="sldNum" sz="quarter" idx="12"/>
          </p:nvPr>
        </p:nvSpPr>
        <p:spPr/>
        <p:txBody>
          <a:bodyPr/>
          <a:lstStyle/>
          <a:p>
            <a:fld id="{9AA7C465-8597-4488-B68C-958448427716}" type="slidenum">
              <a:rPr lang="en-US" smtClean="0"/>
              <a:t>31</a:t>
            </a:fld>
            <a:endParaRPr lang="en-US" dirty="0"/>
          </a:p>
        </p:txBody>
      </p:sp>
      <p:pic>
        <p:nvPicPr>
          <p:cNvPr id="378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600200"/>
            <a:ext cx="8554969" cy="4648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15678240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D2533C"/>
                </a:solidFill>
              </a:rPr>
              <a:t>Hive Architecture</a:t>
            </a:r>
            <a:endParaRPr lang="en-US" dirty="0"/>
          </a:p>
        </p:txBody>
      </p:sp>
      <p:sp>
        <p:nvSpPr>
          <p:cNvPr id="3" name="Footer Placeholder 2"/>
          <p:cNvSpPr>
            <a:spLocks noGrp="1"/>
          </p:cNvSpPr>
          <p:nvPr>
            <p:ph type="ftr" sz="quarter" idx="11"/>
          </p:nvPr>
        </p:nvSpPr>
        <p:spPr/>
        <p:txBody>
          <a:bodyPr/>
          <a:lstStyle/>
          <a:p>
            <a:r>
              <a:rPr lang="sk-SK" dirty="0"/>
              <a:t>CSP554</a:t>
            </a:r>
            <a:r>
              <a:rPr lang="en-US" dirty="0"/>
              <a:t> Module 04</a:t>
            </a:r>
          </a:p>
        </p:txBody>
      </p:sp>
      <p:sp>
        <p:nvSpPr>
          <p:cNvPr id="4" name="Slide Number Placeholder 3"/>
          <p:cNvSpPr>
            <a:spLocks noGrp="1"/>
          </p:cNvSpPr>
          <p:nvPr>
            <p:ph type="sldNum" sz="quarter" idx="12"/>
          </p:nvPr>
        </p:nvSpPr>
        <p:spPr/>
        <p:txBody>
          <a:bodyPr/>
          <a:lstStyle/>
          <a:p>
            <a:fld id="{9AA7C465-8597-4488-B68C-958448427716}" type="slidenum">
              <a:rPr lang="en-US" smtClean="0"/>
              <a:t>32</a:t>
            </a:fld>
            <a:endParaRPr lang="en-US" dirty="0"/>
          </a:p>
        </p:txBody>
      </p:sp>
      <p:pic>
        <p:nvPicPr>
          <p:cNvPr id="368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250873"/>
            <a:ext cx="6934200" cy="537852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23145924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Hive Architecture</a:t>
            </a:r>
          </a:p>
        </p:txBody>
      </p:sp>
      <p:sp>
        <p:nvSpPr>
          <p:cNvPr id="3" name="Content Placeholder 2"/>
          <p:cNvSpPr>
            <a:spLocks noGrp="1"/>
          </p:cNvSpPr>
          <p:nvPr>
            <p:ph idx="1"/>
          </p:nvPr>
        </p:nvSpPr>
        <p:spPr/>
        <p:txBody>
          <a:bodyPr/>
          <a:lstStyle/>
          <a:p>
            <a:r>
              <a:rPr lang="en-US" dirty="0"/>
              <a:t>Hive requires only one extra component that Hadoop does not already have; the </a:t>
            </a:r>
            <a:r>
              <a:rPr lang="en-US" i="1" dirty="0" err="1"/>
              <a:t>metastore</a:t>
            </a:r>
            <a:r>
              <a:rPr lang="en-US" i="1" dirty="0"/>
              <a:t> </a:t>
            </a:r>
            <a:r>
              <a:rPr lang="en-US" dirty="0"/>
              <a:t>component</a:t>
            </a:r>
          </a:p>
          <a:p>
            <a:r>
              <a:rPr lang="en-US" dirty="0"/>
              <a:t>The </a:t>
            </a:r>
            <a:r>
              <a:rPr lang="en-US" dirty="0" err="1"/>
              <a:t>metastore</a:t>
            </a:r>
            <a:r>
              <a:rPr lang="en-US" dirty="0"/>
              <a:t> stores metadata such as table schema and partition information</a:t>
            </a:r>
          </a:p>
          <a:p>
            <a:r>
              <a:rPr lang="en-US" dirty="0"/>
              <a:t>Any JDBC-compliant database can be used for the </a:t>
            </a:r>
            <a:r>
              <a:rPr lang="en-US" dirty="0" err="1"/>
              <a:t>metastore</a:t>
            </a:r>
            <a:endParaRPr lang="en-US" dirty="0"/>
          </a:p>
          <a:p>
            <a:r>
              <a:rPr lang="en-US" dirty="0"/>
              <a:t>In practice, most installations of Hive use MySQL or similar open source database</a:t>
            </a:r>
          </a:p>
          <a:p>
            <a:r>
              <a:rPr lang="en-US" dirty="0"/>
              <a:t>Hive </a:t>
            </a:r>
            <a:r>
              <a:rPr lang="en-US" dirty="0" err="1"/>
              <a:t>metastore</a:t>
            </a:r>
            <a:r>
              <a:rPr lang="en-US" dirty="0"/>
              <a:t> HA requires a database that is highly available…</a:t>
            </a:r>
          </a:p>
          <a:p>
            <a:r>
              <a:rPr lang="en-US" dirty="0"/>
              <a:t>Such as MySQL with replication in active-active mode</a:t>
            </a:r>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33</a:t>
            </a:fld>
            <a:endParaRPr lang="en-US" dirty="0"/>
          </a:p>
        </p:txBody>
      </p:sp>
    </p:spTree>
    <p:extLst>
      <p:ext uri="{BB962C8B-B14F-4D97-AF65-F5344CB8AC3E}">
        <p14:creationId xmlns:p14="http://schemas.microsoft.com/office/powerpoint/2010/main" val="42708236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D2533C"/>
                </a:solidFill>
              </a:rPr>
              <a:t>Hive Architecture</a:t>
            </a:r>
            <a:endParaRPr lang="en-US" dirty="0"/>
          </a:p>
        </p:txBody>
      </p:sp>
      <p:sp>
        <p:nvSpPr>
          <p:cNvPr id="3" name="Content Placeholder 2"/>
          <p:cNvSpPr>
            <a:spLocks noGrp="1"/>
          </p:cNvSpPr>
          <p:nvPr>
            <p:ph idx="1"/>
          </p:nvPr>
        </p:nvSpPr>
        <p:spPr/>
        <p:txBody>
          <a:bodyPr>
            <a:normAutofit/>
          </a:bodyPr>
          <a:lstStyle/>
          <a:p>
            <a:r>
              <a:rPr lang="en-US" dirty="0"/>
              <a:t>The information required for table schema, partition information, etc., is small</a:t>
            </a:r>
          </a:p>
          <a:p>
            <a:pPr lvl="1"/>
            <a:r>
              <a:rPr lang="en-US" dirty="0"/>
              <a:t>Typically much smaller than the large quantity of data stored in Hive</a:t>
            </a:r>
          </a:p>
          <a:p>
            <a:r>
              <a:rPr lang="en-US" dirty="0"/>
              <a:t>As a result, you typically don’t need a powerful dedicated database server for the </a:t>
            </a:r>
            <a:r>
              <a:rPr lang="en-US" dirty="0" err="1"/>
              <a:t>metastore</a:t>
            </a:r>
            <a:endParaRPr lang="en-US" dirty="0"/>
          </a:p>
          <a:p>
            <a:r>
              <a:rPr lang="en-US" dirty="0"/>
              <a:t>However because it represents a Single Point of Failure (SPOF), it is strongly recommended that…</a:t>
            </a:r>
          </a:p>
          <a:p>
            <a:r>
              <a:rPr lang="en-US" dirty="0"/>
              <a:t>You replicate and back up this database using standard techniques you would normally use with other relational database instances</a:t>
            </a:r>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34</a:t>
            </a:fld>
            <a:endParaRPr lang="en-US" dirty="0"/>
          </a:p>
        </p:txBody>
      </p:sp>
    </p:spTree>
    <p:extLst>
      <p:ext uri="{BB962C8B-B14F-4D97-AF65-F5344CB8AC3E}">
        <p14:creationId xmlns:p14="http://schemas.microsoft.com/office/powerpoint/2010/main" val="25707982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D2533C"/>
                </a:solidFill>
              </a:rPr>
              <a:t>Hive Architecture</a:t>
            </a:r>
            <a:endParaRPr lang="en-US" dirty="0"/>
          </a:p>
        </p:txBody>
      </p:sp>
      <p:sp>
        <p:nvSpPr>
          <p:cNvPr id="3" name="Footer Placeholder 2"/>
          <p:cNvSpPr>
            <a:spLocks noGrp="1"/>
          </p:cNvSpPr>
          <p:nvPr>
            <p:ph type="ftr" sz="quarter" idx="11"/>
          </p:nvPr>
        </p:nvSpPr>
        <p:spPr/>
        <p:txBody>
          <a:bodyPr/>
          <a:lstStyle/>
          <a:p>
            <a:r>
              <a:rPr lang="sk-SK" dirty="0"/>
              <a:t>CSP554</a:t>
            </a:r>
            <a:r>
              <a:rPr lang="en-US" dirty="0"/>
              <a:t> Module 04</a:t>
            </a:r>
          </a:p>
        </p:txBody>
      </p:sp>
      <p:sp>
        <p:nvSpPr>
          <p:cNvPr id="4" name="Slide Number Placeholder 3"/>
          <p:cNvSpPr>
            <a:spLocks noGrp="1"/>
          </p:cNvSpPr>
          <p:nvPr>
            <p:ph type="sldNum" sz="quarter" idx="12"/>
          </p:nvPr>
        </p:nvSpPr>
        <p:spPr/>
        <p:txBody>
          <a:bodyPr/>
          <a:lstStyle/>
          <a:p>
            <a:fld id="{9AA7C465-8597-4488-B68C-958448427716}" type="slidenum">
              <a:rPr lang="en-US" smtClean="0"/>
              <a:t>35</a:t>
            </a:fld>
            <a:endParaRPr lang="en-US" dirty="0"/>
          </a:p>
        </p:txBody>
      </p:sp>
      <p:pic>
        <p:nvPicPr>
          <p:cNvPr id="440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162" y="1552461"/>
            <a:ext cx="7734838" cy="500073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5" name="Rectangular Callout 4"/>
          <p:cNvSpPr/>
          <p:nvPr/>
        </p:nvSpPr>
        <p:spPr>
          <a:xfrm>
            <a:off x="5410200" y="4419600"/>
            <a:ext cx="3352800" cy="2286000"/>
          </a:xfrm>
          <a:prstGeom prst="wedgeRectCallout">
            <a:avLst>
              <a:gd name="adj1" fmla="val -76437"/>
              <a:gd name="adj2" fmla="val 624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HCatalog</a:t>
            </a:r>
            <a:r>
              <a:rPr lang="en-US" dirty="0"/>
              <a:t> is a table and storage management layer for Hadoop that enables users with different data processing tools — Pig, MapReduce — to more easily read and write data using HDFS</a:t>
            </a:r>
          </a:p>
        </p:txBody>
      </p:sp>
    </p:spTree>
    <p:extLst>
      <p:ext uri="{BB962C8B-B14F-4D97-AF65-F5344CB8AC3E}">
        <p14:creationId xmlns:p14="http://schemas.microsoft.com/office/powerpoint/2010/main" val="23157288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D2533C"/>
                </a:solidFill>
              </a:rPr>
              <a:t>Hive Architecture</a:t>
            </a:r>
            <a:endParaRPr lang="en-US" dirty="0"/>
          </a:p>
        </p:txBody>
      </p:sp>
      <p:sp>
        <p:nvSpPr>
          <p:cNvPr id="3" name="Content Placeholder 2"/>
          <p:cNvSpPr>
            <a:spLocks noGrp="1"/>
          </p:cNvSpPr>
          <p:nvPr>
            <p:ph idx="1"/>
          </p:nvPr>
        </p:nvSpPr>
        <p:spPr/>
        <p:txBody>
          <a:bodyPr/>
          <a:lstStyle/>
          <a:p>
            <a:r>
              <a:rPr lang="en-US" dirty="0" err="1"/>
              <a:t>HCatalog</a:t>
            </a:r>
            <a:r>
              <a:rPr lang="en-US" dirty="0"/>
              <a:t> is built on top of the Hive </a:t>
            </a:r>
            <a:r>
              <a:rPr lang="en-US" dirty="0" err="1"/>
              <a:t>metastore</a:t>
            </a:r>
            <a:r>
              <a:rPr lang="en-US" dirty="0"/>
              <a:t> and incorporates Hive's DDL</a:t>
            </a:r>
          </a:p>
          <a:p>
            <a:r>
              <a:rPr lang="en-US" dirty="0" err="1"/>
              <a:t>HCatalog</a:t>
            </a:r>
            <a:r>
              <a:rPr lang="en-US" dirty="0"/>
              <a:t> provides read and write interfaces for Pig and MapReduce</a:t>
            </a:r>
          </a:p>
          <a:p>
            <a:r>
              <a:rPr lang="en-US" dirty="0"/>
              <a:t>Uses Hive's command line interface for issuing data definition and metadata exploration commands</a:t>
            </a:r>
          </a:p>
          <a:p>
            <a:r>
              <a:rPr lang="en-US" dirty="0" err="1"/>
              <a:t>HCatalog’s</a:t>
            </a:r>
            <a:r>
              <a:rPr lang="en-US" dirty="0"/>
              <a:t> table abstraction presents users with a relational view of data in HDFS</a:t>
            </a:r>
          </a:p>
          <a:p>
            <a:r>
              <a:rPr lang="en-US" dirty="0"/>
              <a:t>Ensures users need not worry about where or in what format their data is stored</a:t>
            </a:r>
          </a:p>
          <a:p>
            <a:pPr lvl="1"/>
            <a:r>
              <a:rPr lang="en-US" dirty="0" err="1"/>
              <a:t>RCFile</a:t>
            </a:r>
            <a:r>
              <a:rPr lang="en-US" dirty="0"/>
              <a:t> format, Text file format, </a:t>
            </a:r>
            <a:r>
              <a:rPr lang="en-US" dirty="0" err="1"/>
              <a:t>SequenceFiles</a:t>
            </a:r>
            <a:r>
              <a:rPr lang="en-US" dirty="0"/>
              <a:t>, or ORC files</a:t>
            </a:r>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36</a:t>
            </a:fld>
            <a:endParaRPr lang="en-US" dirty="0"/>
          </a:p>
        </p:txBody>
      </p:sp>
    </p:spTree>
    <p:extLst>
      <p:ext uri="{BB962C8B-B14F-4D97-AF65-F5344CB8AC3E}">
        <p14:creationId xmlns:p14="http://schemas.microsoft.com/office/powerpoint/2010/main" val="6227663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D2533C"/>
                </a:solidFill>
              </a:rPr>
              <a:t>Hive Architecture</a:t>
            </a:r>
            <a:endParaRPr lang="en-US" dirty="0"/>
          </a:p>
        </p:txBody>
      </p:sp>
      <p:sp>
        <p:nvSpPr>
          <p:cNvPr id="3" name="Footer Placeholder 2"/>
          <p:cNvSpPr>
            <a:spLocks noGrp="1"/>
          </p:cNvSpPr>
          <p:nvPr>
            <p:ph type="ftr" sz="quarter" idx="11"/>
          </p:nvPr>
        </p:nvSpPr>
        <p:spPr/>
        <p:txBody>
          <a:bodyPr/>
          <a:lstStyle/>
          <a:p>
            <a:r>
              <a:rPr lang="sk-SK" dirty="0"/>
              <a:t>CSP554</a:t>
            </a:r>
            <a:r>
              <a:rPr lang="en-US" dirty="0"/>
              <a:t> Module 04</a:t>
            </a:r>
          </a:p>
        </p:txBody>
      </p:sp>
      <p:sp>
        <p:nvSpPr>
          <p:cNvPr id="4" name="Slide Number Placeholder 3"/>
          <p:cNvSpPr>
            <a:spLocks noGrp="1"/>
          </p:cNvSpPr>
          <p:nvPr>
            <p:ph type="sldNum" sz="quarter" idx="12"/>
          </p:nvPr>
        </p:nvSpPr>
        <p:spPr/>
        <p:txBody>
          <a:bodyPr/>
          <a:lstStyle/>
          <a:p>
            <a:fld id="{9AA7C465-8597-4488-B68C-958448427716}" type="slidenum">
              <a:rPr lang="en-US" smtClean="0"/>
              <a:t>37</a:t>
            </a:fld>
            <a:endParaRPr lang="en-US" dirty="0"/>
          </a:p>
        </p:txBody>
      </p:sp>
      <p:pic>
        <p:nvPicPr>
          <p:cNvPr id="1026" name="Picture 2" descr="Image result for hive hcatalog architecture"/>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l="12389" t="25578" r="13286" b="16809"/>
          <a:stretch/>
        </p:blipFill>
        <p:spPr bwMode="auto">
          <a:xfrm>
            <a:off x="457573" y="2057400"/>
            <a:ext cx="8008175" cy="4800600"/>
          </a:xfrm>
          <a:prstGeom prst="rect">
            <a:avLst/>
          </a:prstGeom>
          <a:noFill/>
          <a:extLst>
            <a:ext uri="{909E8E84-426E-40dd-AFC4-6F175D3DCCD1}">
              <a14:hiddenFill xmlns:a14="http://schemas.microsoft.com/office/drawing/2010/main" xmlns="">
                <a:solidFill>
                  <a:srgbClr val="FFFFFF"/>
                </a:solidFill>
              </a14:hiddenFill>
            </a:ext>
          </a:extLst>
        </p:spPr>
      </p:pic>
      <p:sp>
        <p:nvSpPr>
          <p:cNvPr id="6" name="Rounded Rectangle 5"/>
          <p:cNvSpPr/>
          <p:nvPr/>
        </p:nvSpPr>
        <p:spPr>
          <a:xfrm>
            <a:off x="2209800" y="1385455"/>
            <a:ext cx="1905000" cy="609600"/>
          </a:xfrm>
          <a:prstGeom prst="round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US" b="1" dirty="0"/>
              <a:t>Pig</a:t>
            </a:r>
          </a:p>
        </p:txBody>
      </p:sp>
      <p:cxnSp>
        <p:nvCxnSpPr>
          <p:cNvPr id="8" name="Straight Arrow Connector 7"/>
          <p:cNvCxnSpPr>
            <a:stCxn id="6" idx="2"/>
          </p:cNvCxnSpPr>
          <p:nvPr/>
        </p:nvCxnSpPr>
        <p:spPr>
          <a:xfrm>
            <a:off x="3162300" y="1995055"/>
            <a:ext cx="1181100" cy="3671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2057400" y="1995055"/>
            <a:ext cx="1104900" cy="3671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55968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D2533C"/>
                </a:solidFill>
              </a:rPr>
              <a:t>Hive Architecture</a:t>
            </a:r>
            <a:endParaRPr lang="en-US" dirty="0"/>
          </a:p>
        </p:txBody>
      </p:sp>
      <p:sp>
        <p:nvSpPr>
          <p:cNvPr id="3" name="Footer Placeholder 2"/>
          <p:cNvSpPr>
            <a:spLocks noGrp="1"/>
          </p:cNvSpPr>
          <p:nvPr>
            <p:ph type="ftr" sz="quarter" idx="11"/>
          </p:nvPr>
        </p:nvSpPr>
        <p:spPr/>
        <p:txBody>
          <a:bodyPr/>
          <a:lstStyle/>
          <a:p>
            <a:r>
              <a:rPr lang="sk-SK" dirty="0"/>
              <a:t>CSP554</a:t>
            </a:r>
            <a:r>
              <a:rPr lang="en-US" dirty="0"/>
              <a:t> Module 04</a:t>
            </a:r>
          </a:p>
        </p:txBody>
      </p:sp>
      <p:sp>
        <p:nvSpPr>
          <p:cNvPr id="4" name="Slide Number Placeholder 3"/>
          <p:cNvSpPr>
            <a:spLocks noGrp="1"/>
          </p:cNvSpPr>
          <p:nvPr>
            <p:ph type="sldNum" sz="quarter" idx="12"/>
          </p:nvPr>
        </p:nvSpPr>
        <p:spPr/>
        <p:txBody>
          <a:bodyPr/>
          <a:lstStyle/>
          <a:p>
            <a:fld id="{9AA7C465-8597-4488-B68C-958448427716}" type="slidenum">
              <a:rPr lang="en-US" smtClean="0"/>
              <a:t>38</a:t>
            </a:fld>
            <a:endParaRPr lang="en-US" dirty="0"/>
          </a:p>
        </p:txBody>
      </p:sp>
      <p:graphicFrame>
        <p:nvGraphicFramePr>
          <p:cNvPr id="5" name="Diagram 4"/>
          <p:cNvGraphicFramePr/>
          <p:nvPr>
            <p:extLst>
              <p:ext uri="{D42A27DB-BD31-4B8C-83A1-F6EECF244321}">
                <p14:modId xmlns:p14="http://schemas.microsoft.com/office/powerpoint/2010/main" val="1597222662"/>
              </p:ext>
            </p:extLst>
          </p:nvPr>
        </p:nvGraphicFramePr>
        <p:xfrm>
          <a:off x="228600" y="2946400"/>
          <a:ext cx="8686800" cy="2159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654648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921AD-B731-0D42-8B94-F531F0980615}"/>
              </a:ext>
            </a:extLst>
          </p:cNvPr>
          <p:cNvSpPr>
            <a:spLocks noGrp="1"/>
          </p:cNvSpPr>
          <p:nvPr>
            <p:ph type="title"/>
          </p:nvPr>
        </p:nvSpPr>
        <p:spPr/>
        <p:txBody>
          <a:bodyPr>
            <a:noAutofit/>
          </a:bodyPr>
          <a:lstStyle/>
          <a:p>
            <a:r>
              <a:rPr lang="en-US" sz="3300" dirty="0"/>
              <a:t>HiveQL Code to Retrieve Data from 3 Tables</a:t>
            </a:r>
          </a:p>
        </p:txBody>
      </p:sp>
      <p:sp>
        <p:nvSpPr>
          <p:cNvPr id="3" name="Footer Placeholder 2">
            <a:extLst>
              <a:ext uri="{FF2B5EF4-FFF2-40B4-BE49-F238E27FC236}">
                <a16:creationId xmlns:a16="http://schemas.microsoft.com/office/drawing/2014/main" id="{7D7BCBB3-4C6F-CD40-9180-BB4B9710E0E8}"/>
              </a:ext>
            </a:extLst>
          </p:cNvPr>
          <p:cNvSpPr>
            <a:spLocks noGrp="1"/>
          </p:cNvSpPr>
          <p:nvPr>
            <p:ph type="ftr" sz="quarter" idx="11"/>
          </p:nvPr>
        </p:nvSpPr>
        <p:spPr/>
        <p:txBody>
          <a:bodyPr/>
          <a:lstStyle/>
          <a:p>
            <a:r>
              <a:rPr lang="sk-SK"/>
              <a:t>CSP554</a:t>
            </a:r>
            <a:r>
              <a:rPr lang="en-US"/>
              <a:t> Module 04</a:t>
            </a:r>
            <a:endParaRPr lang="en-US" dirty="0"/>
          </a:p>
        </p:txBody>
      </p:sp>
      <p:sp>
        <p:nvSpPr>
          <p:cNvPr id="4" name="Slide Number Placeholder 3">
            <a:extLst>
              <a:ext uri="{FF2B5EF4-FFF2-40B4-BE49-F238E27FC236}">
                <a16:creationId xmlns:a16="http://schemas.microsoft.com/office/drawing/2014/main" id="{280CE388-B784-0A44-B494-EE103E8573C0}"/>
              </a:ext>
            </a:extLst>
          </p:cNvPr>
          <p:cNvSpPr>
            <a:spLocks noGrp="1"/>
          </p:cNvSpPr>
          <p:nvPr>
            <p:ph type="sldNum" sz="quarter" idx="12"/>
          </p:nvPr>
        </p:nvSpPr>
        <p:spPr/>
        <p:txBody>
          <a:bodyPr/>
          <a:lstStyle/>
          <a:p>
            <a:fld id="{9AA7C465-8597-4488-B68C-958448427716}" type="slidenum">
              <a:rPr lang="en-US" smtClean="0"/>
              <a:t>39</a:t>
            </a:fld>
            <a:endParaRPr lang="en-US" dirty="0"/>
          </a:p>
        </p:txBody>
      </p:sp>
      <p:sp>
        <p:nvSpPr>
          <p:cNvPr id="7" name="Rectangle 6">
            <a:extLst>
              <a:ext uri="{FF2B5EF4-FFF2-40B4-BE49-F238E27FC236}">
                <a16:creationId xmlns:a16="http://schemas.microsoft.com/office/drawing/2014/main" id="{4824F59F-3155-5C4B-894B-4BF8A67F3848}"/>
              </a:ext>
            </a:extLst>
          </p:cNvPr>
          <p:cNvSpPr/>
          <p:nvPr/>
        </p:nvSpPr>
        <p:spPr>
          <a:xfrm>
            <a:off x="457200" y="2413338"/>
            <a:ext cx="8229600" cy="1754326"/>
          </a:xfrm>
          <a:prstGeom prst="rect">
            <a:avLst/>
          </a:prstGeom>
        </p:spPr>
        <p:txBody>
          <a:bodyPr wrap="square">
            <a:spAutoFit/>
          </a:bodyPr>
          <a:lstStyle/>
          <a:p>
            <a:r>
              <a:rPr lang="en-US" dirty="0">
                <a:latin typeface="Helvetica" pitchFamily="2" charset="0"/>
              </a:rPr>
              <a:t>SELECT </a:t>
            </a:r>
            <a:r>
              <a:rPr lang="en-US" dirty="0" err="1">
                <a:latin typeface="Helvetica" pitchFamily="2" charset="0"/>
              </a:rPr>
              <a:t>a.occ_code</a:t>
            </a:r>
            <a:r>
              <a:rPr lang="en-US" dirty="0">
                <a:latin typeface="Helvetica" pitchFamily="2" charset="0"/>
              </a:rPr>
              <a:t>, </a:t>
            </a:r>
            <a:r>
              <a:rPr lang="en-US" dirty="0" err="1">
                <a:latin typeface="Helvetica" pitchFamily="2" charset="0"/>
              </a:rPr>
              <a:t>c.occ_name</a:t>
            </a:r>
            <a:r>
              <a:rPr lang="en-US" dirty="0">
                <a:latin typeface="Helvetica" pitchFamily="2" charset="0"/>
              </a:rPr>
              <a:t>, COUNT(*) AS </a:t>
            </a:r>
            <a:r>
              <a:rPr lang="en-US" dirty="0" err="1">
                <a:latin typeface="Helvetica" pitchFamily="2" charset="0"/>
              </a:rPr>
              <a:t>cnt</a:t>
            </a:r>
            <a:r>
              <a:rPr lang="en-US" dirty="0">
                <a:latin typeface="Helvetica" pitchFamily="2" charset="0"/>
              </a:rPr>
              <a:t>, AVG(</a:t>
            </a:r>
            <a:r>
              <a:rPr lang="en-US" dirty="0" err="1">
                <a:latin typeface="Helvetica" pitchFamily="2" charset="0"/>
              </a:rPr>
              <a:t>b.value</a:t>
            </a:r>
            <a:r>
              <a:rPr lang="en-US" dirty="0">
                <a:latin typeface="Helvetica" pitchFamily="2" charset="0"/>
              </a:rPr>
              <a:t>) AS avg</a:t>
            </a:r>
          </a:p>
          <a:p>
            <a:r>
              <a:rPr lang="en-US" dirty="0">
                <a:latin typeface="Helvetica" pitchFamily="2" charset="0"/>
              </a:rPr>
              <a:t>FROM </a:t>
            </a:r>
            <a:r>
              <a:rPr lang="en-US" dirty="0" err="1">
                <a:latin typeface="Helvetica" pitchFamily="2" charset="0"/>
              </a:rPr>
              <a:t>occup</a:t>
            </a:r>
            <a:r>
              <a:rPr lang="en-US" dirty="0">
                <a:latin typeface="Helvetica" pitchFamily="2" charset="0"/>
              </a:rPr>
              <a:t> a</a:t>
            </a:r>
          </a:p>
          <a:p>
            <a:r>
              <a:rPr lang="en-US" dirty="0">
                <a:latin typeface="Helvetica" pitchFamily="2" charset="0"/>
              </a:rPr>
              <a:t>JOIN </a:t>
            </a:r>
            <a:r>
              <a:rPr lang="en-US" dirty="0" err="1">
                <a:latin typeface="Helvetica" pitchFamily="2" charset="0"/>
              </a:rPr>
              <a:t>occupdata</a:t>
            </a:r>
            <a:r>
              <a:rPr lang="en-US" dirty="0">
                <a:latin typeface="Helvetica" pitchFamily="2" charset="0"/>
              </a:rPr>
              <a:t> b ON (</a:t>
            </a:r>
            <a:r>
              <a:rPr lang="en-US" dirty="0" err="1">
                <a:latin typeface="Helvetica" pitchFamily="2" charset="0"/>
              </a:rPr>
              <a:t>a.sid</a:t>
            </a:r>
            <a:r>
              <a:rPr lang="en-US" dirty="0">
                <a:latin typeface="Helvetica" pitchFamily="2" charset="0"/>
              </a:rPr>
              <a:t> = </a:t>
            </a:r>
            <a:r>
              <a:rPr lang="en-US" dirty="0" err="1">
                <a:latin typeface="Helvetica" pitchFamily="2" charset="0"/>
              </a:rPr>
              <a:t>b.sid</a:t>
            </a:r>
            <a:r>
              <a:rPr lang="en-US" dirty="0">
                <a:latin typeface="Helvetica" pitchFamily="2" charset="0"/>
              </a:rPr>
              <a:t>)</a:t>
            </a:r>
          </a:p>
          <a:p>
            <a:r>
              <a:rPr lang="en-US" dirty="0">
                <a:latin typeface="Helvetica" pitchFamily="2" charset="0"/>
              </a:rPr>
              <a:t>JOIN jobs c ON (</a:t>
            </a:r>
            <a:r>
              <a:rPr lang="en-US" dirty="0" err="1">
                <a:latin typeface="Helvetica" pitchFamily="2" charset="0"/>
              </a:rPr>
              <a:t>a.occ_code</a:t>
            </a:r>
            <a:r>
              <a:rPr lang="en-US" dirty="0">
                <a:latin typeface="Helvetica" pitchFamily="2" charset="0"/>
              </a:rPr>
              <a:t> = </a:t>
            </a:r>
            <a:r>
              <a:rPr lang="en-US" dirty="0" err="1">
                <a:latin typeface="Helvetica" pitchFamily="2" charset="0"/>
              </a:rPr>
              <a:t>c.occ_code</a:t>
            </a:r>
            <a:r>
              <a:rPr lang="en-US" dirty="0">
                <a:latin typeface="Helvetica" pitchFamily="2" charset="0"/>
              </a:rPr>
              <a:t>)</a:t>
            </a:r>
          </a:p>
          <a:p>
            <a:r>
              <a:rPr lang="en-US" dirty="0">
                <a:latin typeface="Helvetica" pitchFamily="2" charset="0"/>
              </a:rPr>
              <a:t>GROUP BY </a:t>
            </a:r>
            <a:r>
              <a:rPr lang="en-US" dirty="0" err="1">
                <a:latin typeface="Helvetica" pitchFamily="2" charset="0"/>
              </a:rPr>
              <a:t>a.occ_code</a:t>
            </a:r>
            <a:r>
              <a:rPr lang="en-US" dirty="0">
                <a:latin typeface="Helvetica" pitchFamily="2" charset="0"/>
              </a:rPr>
              <a:t>, </a:t>
            </a:r>
            <a:r>
              <a:rPr lang="en-US" dirty="0" err="1">
                <a:latin typeface="Helvetica" pitchFamily="2" charset="0"/>
              </a:rPr>
              <a:t>c.occ_name</a:t>
            </a:r>
            <a:endParaRPr lang="en-US" dirty="0">
              <a:latin typeface="Helvetica" pitchFamily="2" charset="0"/>
            </a:endParaRPr>
          </a:p>
          <a:p>
            <a:r>
              <a:rPr lang="en-US" dirty="0">
                <a:latin typeface="Helvetica" pitchFamily="2" charset="0"/>
              </a:rPr>
              <a:t>ORDER BY avg DESC</a:t>
            </a:r>
            <a:endParaRPr lang="en-US" dirty="0">
              <a:effectLst/>
              <a:latin typeface="Helvetica" pitchFamily="2" charset="0"/>
            </a:endParaRPr>
          </a:p>
        </p:txBody>
      </p:sp>
    </p:spTree>
    <p:extLst>
      <p:ext uri="{BB962C8B-B14F-4D97-AF65-F5344CB8AC3E}">
        <p14:creationId xmlns:p14="http://schemas.microsoft.com/office/powerpoint/2010/main" val="1135207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39D10-7EFA-F54B-AF21-CCFA20410E79}"/>
              </a:ext>
            </a:extLst>
          </p:cNvPr>
          <p:cNvSpPr>
            <a:spLocks noGrp="1"/>
          </p:cNvSpPr>
          <p:nvPr>
            <p:ph type="title"/>
          </p:nvPr>
        </p:nvSpPr>
        <p:spPr/>
        <p:txBody>
          <a:bodyPr/>
          <a:lstStyle/>
          <a:p>
            <a:r>
              <a:rPr lang="en-US" dirty="0"/>
              <a:t>Hive Usage</a:t>
            </a:r>
          </a:p>
        </p:txBody>
      </p:sp>
      <p:sp>
        <p:nvSpPr>
          <p:cNvPr id="3" name="Footer Placeholder 2">
            <a:extLst>
              <a:ext uri="{FF2B5EF4-FFF2-40B4-BE49-F238E27FC236}">
                <a16:creationId xmlns:a16="http://schemas.microsoft.com/office/drawing/2014/main" id="{500FF697-7E77-A047-98F3-23A9C0380127}"/>
              </a:ext>
            </a:extLst>
          </p:cNvPr>
          <p:cNvSpPr>
            <a:spLocks noGrp="1"/>
          </p:cNvSpPr>
          <p:nvPr>
            <p:ph type="ftr" sz="quarter" idx="11"/>
          </p:nvPr>
        </p:nvSpPr>
        <p:spPr/>
        <p:txBody>
          <a:bodyPr/>
          <a:lstStyle/>
          <a:p>
            <a:r>
              <a:rPr lang="sk-SK"/>
              <a:t>CSP554</a:t>
            </a:r>
            <a:r>
              <a:rPr lang="en-US"/>
              <a:t> Module 04</a:t>
            </a:r>
            <a:endParaRPr lang="en-US" dirty="0"/>
          </a:p>
        </p:txBody>
      </p:sp>
      <p:sp>
        <p:nvSpPr>
          <p:cNvPr id="4" name="Slide Number Placeholder 3">
            <a:extLst>
              <a:ext uri="{FF2B5EF4-FFF2-40B4-BE49-F238E27FC236}">
                <a16:creationId xmlns:a16="http://schemas.microsoft.com/office/drawing/2014/main" id="{1DAB4467-C0B7-8C4E-8F6C-B78D2ABAAA5F}"/>
              </a:ext>
            </a:extLst>
          </p:cNvPr>
          <p:cNvSpPr>
            <a:spLocks noGrp="1"/>
          </p:cNvSpPr>
          <p:nvPr>
            <p:ph type="sldNum" sz="quarter" idx="12"/>
          </p:nvPr>
        </p:nvSpPr>
        <p:spPr/>
        <p:txBody>
          <a:bodyPr/>
          <a:lstStyle/>
          <a:p>
            <a:fld id="{9AA7C465-8597-4488-B68C-958448427716}" type="slidenum">
              <a:rPr lang="en-US" smtClean="0"/>
              <a:t>4</a:t>
            </a:fld>
            <a:endParaRPr lang="en-US" dirty="0"/>
          </a:p>
        </p:txBody>
      </p:sp>
      <p:pic>
        <p:nvPicPr>
          <p:cNvPr id="5" name="Picture 4">
            <a:extLst>
              <a:ext uri="{FF2B5EF4-FFF2-40B4-BE49-F238E27FC236}">
                <a16:creationId xmlns:a16="http://schemas.microsoft.com/office/drawing/2014/main" id="{7F503DA4-E84C-DA49-8769-AB194B6FF81E}"/>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457200" y="1905000"/>
            <a:ext cx="8466578" cy="4114800"/>
          </a:xfrm>
          <a:prstGeom prst="rect">
            <a:avLst/>
          </a:prstGeom>
        </p:spPr>
      </p:pic>
    </p:spTree>
    <p:extLst>
      <p:ext uri="{BB962C8B-B14F-4D97-AF65-F5344CB8AC3E}">
        <p14:creationId xmlns:p14="http://schemas.microsoft.com/office/powerpoint/2010/main" val="17181916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AA761-47CB-5044-AD8D-9DCD800ECDAA}"/>
              </a:ext>
            </a:extLst>
          </p:cNvPr>
          <p:cNvSpPr>
            <a:spLocks noGrp="1"/>
          </p:cNvSpPr>
          <p:nvPr>
            <p:ph type="title"/>
          </p:nvPr>
        </p:nvSpPr>
        <p:spPr/>
        <p:txBody>
          <a:bodyPr>
            <a:normAutofit/>
          </a:bodyPr>
          <a:lstStyle/>
          <a:p>
            <a:r>
              <a:rPr lang="en-US" dirty="0"/>
              <a:t>Computation Model of MapReduce.</a:t>
            </a:r>
          </a:p>
        </p:txBody>
      </p:sp>
      <p:sp>
        <p:nvSpPr>
          <p:cNvPr id="3" name="Footer Placeholder 2">
            <a:extLst>
              <a:ext uri="{FF2B5EF4-FFF2-40B4-BE49-F238E27FC236}">
                <a16:creationId xmlns:a16="http://schemas.microsoft.com/office/drawing/2014/main" id="{DF634455-B7D4-7E4B-958D-D5A1C1EFD520}"/>
              </a:ext>
            </a:extLst>
          </p:cNvPr>
          <p:cNvSpPr>
            <a:spLocks noGrp="1"/>
          </p:cNvSpPr>
          <p:nvPr>
            <p:ph type="ftr" sz="quarter" idx="11"/>
          </p:nvPr>
        </p:nvSpPr>
        <p:spPr/>
        <p:txBody>
          <a:bodyPr/>
          <a:lstStyle/>
          <a:p>
            <a:r>
              <a:rPr lang="sk-SK"/>
              <a:t>CSP554</a:t>
            </a:r>
            <a:r>
              <a:rPr lang="en-US"/>
              <a:t> Module 04</a:t>
            </a:r>
            <a:endParaRPr lang="en-US" dirty="0"/>
          </a:p>
        </p:txBody>
      </p:sp>
      <p:sp>
        <p:nvSpPr>
          <p:cNvPr id="4" name="Slide Number Placeholder 3">
            <a:extLst>
              <a:ext uri="{FF2B5EF4-FFF2-40B4-BE49-F238E27FC236}">
                <a16:creationId xmlns:a16="http://schemas.microsoft.com/office/drawing/2014/main" id="{6CC32CDA-E892-C348-8DE8-85EA23CA9E0D}"/>
              </a:ext>
            </a:extLst>
          </p:cNvPr>
          <p:cNvSpPr>
            <a:spLocks noGrp="1"/>
          </p:cNvSpPr>
          <p:nvPr>
            <p:ph type="sldNum" sz="quarter" idx="12"/>
          </p:nvPr>
        </p:nvSpPr>
        <p:spPr/>
        <p:txBody>
          <a:bodyPr/>
          <a:lstStyle/>
          <a:p>
            <a:fld id="{9AA7C465-8597-4488-B68C-958448427716}" type="slidenum">
              <a:rPr lang="en-US" smtClean="0"/>
              <a:t>40</a:t>
            </a:fld>
            <a:endParaRPr lang="en-US" dirty="0"/>
          </a:p>
        </p:txBody>
      </p:sp>
      <p:pic>
        <p:nvPicPr>
          <p:cNvPr id="5" name="Picture 4">
            <a:extLst>
              <a:ext uri="{FF2B5EF4-FFF2-40B4-BE49-F238E27FC236}">
                <a16:creationId xmlns:a16="http://schemas.microsoft.com/office/drawing/2014/main" id="{DF506E29-527C-594D-BE9C-27513777FEFB}"/>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3048000" y="1828800"/>
            <a:ext cx="5783786" cy="4495800"/>
          </a:xfrm>
          <a:prstGeom prst="rect">
            <a:avLst/>
          </a:prstGeom>
        </p:spPr>
      </p:pic>
      <p:sp>
        <p:nvSpPr>
          <p:cNvPr id="6" name="Rectangle 5">
            <a:extLst>
              <a:ext uri="{FF2B5EF4-FFF2-40B4-BE49-F238E27FC236}">
                <a16:creationId xmlns:a16="http://schemas.microsoft.com/office/drawing/2014/main" id="{2A4ABAA8-5D7F-AE4F-92E6-808E66A53FDB}"/>
              </a:ext>
            </a:extLst>
          </p:cNvPr>
          <p:cNvSpPr/>
          <p:nvPr/>
        </p:nvSpPr>
        <p:spPr>
          <a:xfrm>
            <a:off x="300318" y="1732340"/>
            <a:ext cx="2823882" cy="474466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The following increases the  cost and time of the MapReduce execution:</a:t>
            </a:r>
          </a:p>
          <a:p>
            <a:endParaRPr lang="en-US" dirty="0"/>
          </a:p>
          <a:p>
            <a:pPr marL="342900" indent="-342900">
              <a:buFont typeface="+mj-lt"/>
              <a:buAutoNum type="arabicPeriod"/>
            </a:pPr>
            <a:r>
              <a:rPr lang="en-US" dirty="0"/>
              <a:t>To execute this query using the MapReduce execution engine, Hive must launch 4 MR jobs</a:t>
            </a:r>
          </a:p>
          <a:p>
            <a:pPr marL="342900" indent="-342900">
              <a:buFont typeface="+mj-lt"/>
              <a:buAutoNum type="arabicPeriod"/>
            </a:pPr>
            <a:endParaRPr lang="en-US" dirty="0"/>
          </a:p>
          <a:p>
            <a:pPr marL="342900" indent="-342900">
              <a:buFont typeface="+mj-lt"/>
              <a:buAutoNum type="arabicPeriod"/>
            </a:pPr>
            <a:r>
              <a:rPr lang="en-US" dirty="0"/>
              <a:t>Each MR job has its own start-up time and after processing writes result to HDFS providing data to a subsequent job for read.</a:t>
            </a:r>
          </a:p>
        </p:txBody>
      </p:sp>
    </p:spTree>
    <p:extLst>
      <p:ext uri="{BB962C8B-B14F-4D97-AF65-F5344CB8AC3E}">
        <p14:creationId xmlns:p14="http://schemas.microsoft.com/office/powerpoint/2010/main" val="28009240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AA761-47CB-5044-AD8D-9DCD800ECDAA}"/>
              </a:ext>
            </a:extLst>
          </p:cNvPr>
          <p:cNvSpPr>
            <a:spLocks noGrp="1"/>
          </p:cNvSpPr>
          <p:nvPr>
            <p:ph type="title"/>
          </p:nvPr>
        </p:nvSpPr>
        <p:spPr/>
        <p:txBody>
          <a:bodyPr>
            <a:normAutofit/>
          </a:bodyPr>
          <a:lstStyle/>
          <a:p>
            <a:r>
              <a:rPr lang="en-US" dirty="0"/>
              <a:t>Computation Model of </a:t>
            </a:r>
            <a:r>
              <a:rPr lang="en-US" dirty="0" err="1"/>
              <a:t>Tez</a:t>
            </a:r>
            <a:endParaRPr lang="en-US" dirty="0"/>
          </a:p>
        </p:txBody>
      </p:sp>
      <p:sp>
        <p:nvSpPr>
          <p:cNvPr id="3" name="Footer Placeholder 2">
            <a:extLst>
              <a:ext uri="{FF2B5EF4-FFF2-40B4-BE49-F238E27FC236}">
                <a16:creationId xmlns:a16="http://schemas.microsoft.com/office/drawing/2014/main" id="{DF634455-B7D4-7E4B-958D-D5A1C1EFD520}"/>
              </a:ext>
            </a:extLst>
          </p:cNvPr>
          <p:cNvSpPr>
            <a:spLocks noGrp="1"/>
          </p:cNvSpPr>
          <p:nvPr>
            <p:ph type="ftr" sz="quarter" idx="11"/>
          </p:nvPr>
        </p:nvSpPr>
        <p:spPr/>
        <p:txBody>
          <a:bodyPr/>
          <a:lstStyle/>
          <a:p>
            <a:r>
              <a:rPr lang="sk-SK"/>
              <a:t>CSP554</a:t>
            </a:r>
            <a:r>
              <a:rPr lang="en-US"/>
              <a:t> Module 04</a:t>
            </a:r>
            <a:endParaRPr lang="en-US" dirty="0"/>
          </a:p>
        </p:txBody>
      </p:sp>
      <p:sp>
        <p:nvSpPr>
          <p:cNvPr id="4" name="Slide Number Placeholder 3">
            <a:extLst>
              <a:ext uri="{FF2B5EF4-FFF2-40B4-BE49-F238E27FC236}">
                <a16:creationId xmlns:a16="http://schemas.microsoft.com/office/drawing/2014/main" id="{6CC32CDA-E892-C348-8DE8-85EA23CA9E0D}"/>
              </a:ext>
            </a:extLst>
          </p:cNvPr>
          <p:cNvSpPr>
            <a:spLocks noGrp="1"/>
          </p:cNvSpPr>
          <p:nvPr>
            <p:ph type="sldNum" sz="quarter" idx="12"/>
          </p:nvPr>
        </p:nvSpPr>
        <p:spPr/>
        <p:txBody>
          <a:bodyPr/>
          <a:lstStyle/>
          <a:p>
            <a:fld id="{9AA7C465-8597-4488-B68C-958448427716}" type="slidenum">
              <a:rPr lang="en-US" smtClean="0"/>
              <a:t>41</a:t>
            </a:fld>
            <a:endParaRPr lang="en-US" dirty="0"/>
          </a:p>
        </p:txBody>
      </p:sp>
      <p:pic>
        <p:nvPicPr>
          <p:cNvPr id="7" name="Picture 6">
            <a:extLst>
              <a:ext uri="{FF2B5EF4-FFF2-40B4-BE49-F238E27FC236}">
                <a16:creationId xmlns:a16="http://schemas.microsoft.com/office/drawing/2014/main" id="{A062143F-AEE8-B943-BC33-CDAC13E4B8F7}"/>
              </a:ext>
            </a:extLst>
          </p:cNvPr>
          <p:cNvPicPr>
            <a:picLocks noChangeAspect="1"/>
          </p:cNvPicPr>
          <p:nvPr/>
        </p:nvPicPr>
        <p:blipFill>
          <a:blip r:embed="rId2"/>
          <a:stretch>
            <a:fillRect/>
          </a:stretch>
        </p:blipFill>
        <p:spPr>
          <a:xfrm>
            <a:off x="3119718" y="1732339"/>
            <a:ext cx="5871882" cy="4451265"/>
          </a:xfrm>
          <a:prstGeom prst="rect">
            <a:avLst/>
          </a:prstGeom>
        </p:spPr>
      </p:pic>
      <p:sp>
        <p:nvSpPr>
          <p:cNvPr id="6" name="Rectangle 5">
            <a:extLst>
              <a:ext uri="{FF2B5EF4-FFF2-40B4-BE49-F238E27FC236}">
                <a16:creationId xmlns:a16="http://schemas.microsoft.com/office/drawing/2014/main" id="{2A4ABAA8-5D7F-AE4F-92E6-808E66A53FDB}"/>
              </a:ext>
            </a:extLst>
          </p:cNvPr>
          <p:cNvSpPr/>
          <p:nvPr/>
        </p:nvSpPr>
        <p:spPr>
          <a:xfrm>
            <a:off x="300318" y="1732340"/>
            <a:ext cx="2976282" cy="474466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sz="1600" dirty="0"/>
          </a:p>
          <a:p>
            <a:r>
              <a:rPr lang="en-US" sz="1600" dirty="0"/>
              <a:t>In contrary to MapReduce, </a:t>
            </a:r>
            <a:r>
              <a:rPr lang="en-US" sz="1600" dirty="0" err="1"/>
              <a:t>Tez</a:t>
            </a:r>
            <a:r>
              <a:rPr lang="en-US" sz="1600" dirty="0"/>
              <a:t> performs complex queries as a single execution graph</a:t>
            </a:r>
          </a:p>
          <a:p>
            <a:endParaRPr lang="en-US" sz="1600" dirty="0"/>
          </a:p>
          <a:p>
            <a:pPr marL="285750" indent="-285750">
              <a:buFont typeface="Arial" panose="020B0604020202020204" pitchFamily="34" charset="0"/>
              <a:buChar char="•"/>
            </a:pPr>
            <a:r>
              <a:rPr lang="en-US" sz="1600" dirty="0" err="1"/>
              <a:t>Tez</a:t>
            </a:r>
            <a:r>
              <a:rPr lang="en-US" sz="1600" dirty="0"/>
              <a:t> doesn’t implement wasteful intermediate IO operations with HDFS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Vertexes in the execution graph are processing jobs and edges are data streams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err="1"/>
              <a:t>Tez</a:t>
            </a:r>
            <a:r>
              <a:rPr lang="en-US" sz="1600" dirty="0"/>
              <a:t> supports “hot containers” to start jobs immediately without wasting time for</a:t>
            </a:r>
          </a:p>
          <a:p>
            <a:pPr marL="285750" indent="-285750">
              <a:buFont typeface="Arial" panose="020B0604020202020204" pitchFamily="34" charset="0"/>
              <a:buChar char="•"/>
            </a:pPr>
            <a:r>
              <a:rPr lang="en-US" sz="1600" dirty="0"/>
              <a:t>start-up</a:t>
            </a:r>
          </a:p>
          <a:p>
            <a:endParaRPr lang="en-US" dirty="0"/>
          </a:p>
        </p:txBody>
      </p:sp>
    </p:spTree>
    <p:extLst>
      <p:ext uri="{BB962C8B-B14F-4D97-AF65-F5344CB8AC3E}">
        <p14:creationId xmlns:p14="http://schemas.microsoft.com/office/powerpoint/2010/main" val="38845981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A296D-96EE-2942-BEAC-054489E4DA95}"/>
              </a:ext>
            </a:extLst>
          </p:cNvPr>
          <p:cNvSpPr>
            <a:spLocks noGrp="1"/>
          </p:cNvSpPr>
          <p:nvPr>
            <p:ph type="title"/>
          </p:nvPr>
        </p:nvSpPr>
        <p:spPr/>
        <p:txBody>
          <a:bodyPr/>
          <a:lstStyle/>
          <a:p>
            <a:r>
              <a:rPr lang="en-US" dirty="0"/>
              <a:t>Live Long and Process (LLAP)</a:t>
            </a:r>
          </a:p>
        </p:txBody>
      </p:sp>
      <p:sp>
        <p:nvSpPr>
          <p:cNvPr id="3" name="Content Placeholder 2">
            <a:extLst>
              <a:ext uri="{FF2B5EF4-FFF2-40B4-BE49-F238E27FC236}">
                <a16:creationId xmlns:a16="http://schemas.microsoft.com/office/drawing/2014/main" id="{30A57EA6-9DB3-8640-BA3B-6A321EA284D6}"/>
              </a:ext>
            </a:extLst>
          </p:cNvPr>
          <p:cNvSpPr>
            <a:spLocks noGrp="1"/>
          </p:cNvSpPr>
          <p:nvPr>
            <p:ph idx="1"/>
          </p:nvPr>
        </p:nvSpPr>
        <p:spPr/>
        <p:txBody>
          <a:bodyPr>
            <a:normAutofit/>
          </a:bodyPr>
          <a:lstStyle/>
          <a:p>
            <a:r>
              <a:rPr lang="en-US" dirty="0"/>
              <a:t>LLAP is the newest computation paradigm implemented for Hive</a:t>
            </a:r>
          </a:p>
          <a:p>
            <a:r>
              <a:rPr lang="en-US" dirty="0"/>
              <a:t>It consists of the set of persistent daemons (processes) that execute fragments of Hive queries</a:t>
            </a:r>
          </a:p>
          <a:p>
            <a:r>
              <a:rPr lang="en-US" dirty="0"/>
              <a:t>This persistency allows to start jobs much faster, since containers do not need warm-up. </a:t>
            </a:r>
          </a:p>
        </p:txBody>
      </p:sp>
      <p:sp>
        <p:nvSpPr>
          <p:cNvPr id="4" name="Footer Placeholder 3">
            <a:extLst>
              <a:ext uri="{FF2B5EF4-FFF2-40B4-BE49-F238E27FC236}">
                <a16:creationId xmlns:a16="http://schemas.microsoft.com/office/drawing/2014/main" id="{2D738083-1079-0E43-A718-D7ABAB6F97FE}"/>
              </a:ext>
            </a:extLst>
          </p:cNvPr>
          <p:cNvSpPr>
            <a:spLocks noGrp="1"/>
          </p:cNvSpPr>
          <p:nvPr>
            <p:ph type="ftr" sz="quarter" idx="11"/>
          </p:nvPr>
        </p:nvSpPr>
        <p:spPr/>
        <p:txBody>
          <a:bodyPr/>
          <a:lstStyle/>
          <a:p>
            <a:r>
              <a:rPr lang="sk-SK"/>
              <a:t>CSP554</a:t>
            </a:r>
            <a:r>
              <a:rPr lang="en-US"/>
              <a:t> Module 04</a:t>
            </a:r>
            <a:endParaRPr lang="en-US" dirty="0"/>
          </a:p>
        </p:txBody>
      </p:sp>
      <p:sp>
        <p:nvSpPr>
          <p:cNvPr id="5" name="Slide Number Placeholder 4">
            <a:extLst>
              <a:ext uri="{FF2B5EF4-FFF2-40B4-BE49-F238E27FC236}">
                <a16:creationId xmlns:a16="http://schemas.microsoft.com/office/drawing/2014/main" id="{87B186FB-369F-F242-ADB0-5B3AF4E8DA1D}"/>
              </a:ext>
            </a:extLst>
          </p:cNvPr>
          <p:cNvSpPr>
            <a:spLocks noGrp="1"/>
          </p:cNvSpPr>
          <p:nvPr>
            <p:ph type="sldNum" sz="quarter" idx="12"/>
          </p:nvPr>
        </p:nvSpPr>
        <p:spPr/>
        <p:txBody>
          <a:bodyPr/>
          <a:lstStyle/>
          <a:p>
            <a:fld id="{9AA7C465-8597-4488-B68C-958448427716}" type="slidenum">
              <a:rPr lang="en-US" smtClean="0"/>
              <a:t>42</a:t>
            </a:fld>
            <a:endParaRPr lang="en-US" dirty="0"/>
          </a:p>
        </p:txBody>
      </p:sp>
    </p:spTree>
    <p:extLst>
      <p:ext uri="{BB962C8B-B14F-4D97-AF65-F5344CB8AC3E}">
        <p14:creationId xmlns:p14="http://schemas.microsoft.com/office/powerpoint/2010/main" val="24877051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40CC5-7D44-4445-9703-BA06B59F93AF}"/>
              </a:ext>
            </a:extLst>
          </p:cNvPr>
          <p:cNvSpPr>
            <a:spLocks noGrp="1"/>
          </p:cNvSpPr>
          <p:nvPr>
            <p:ph type="title"/>
          </p:nvPr>
        </p:nvSpPr>
        <p:spPr/>
        <p:txBody>
          <a:bodyPr>
            <a:normAutofit fontScale="90000"/>
          </a:bodyPr>
          <a:lstStyle/>
          <a:p>
            <a:r>
              <a:rPr lang="en-US" dirty="0"/>
              <a:t>Example  Query Performance by Execution Engine</a:t>
            </a:r>
          </a:p>
        </p:txBody>
      </p:sp>
      <p:sp>
        <p:nvSpPr>
          <p:cNvPr id="3" name="Footer Placeholder 2">
            <a:extLst>
              <a:ext uri="{FF2B5EF4-FFF2-40B4-BE49-F238E27FC236}">
                <a16:creationId xmlns:a16="http://schemas.microsoft.com/office/drawing/2014/main" id="{6E6D8FF7-75CA-ED42-90E3-13EE475B5A8C}"/>
              </a:ext>
            </a:extLst>
          </p:cNvPr>
          <p:cNvSpPr>
            <a:spLocks noGrp="1"/>
          </p:cNvSpPr>
          <p:nvPr>
            <p:ph type="ftr" sz="quarter" idx="11"/>
          </p:nvPr>
        </p:nvSpPr>
        <p:spPr/>
        <p:txBody>
          <a:bodyPr/>
          <a:lstStyle/>
          <a:p>
            <a:r>
              <a:rPr lang="sk-SK"/>
              <a:t>CSP554</a:t>
            </a:r>
            <a:r>
              <a:rPr lang="en-US"/>
              <a:t> Module 04</a:t>
            </a:r>
            <a:endParaRPr lang="en-US" dirty="0"/>
          </a:p>
        </p:txBody>
      </p:sp>
      <p:sp>
        <p:nvSpPr>
          <p:cNvPr id="4" name="Slide Number Placeholder 3">
            <a:extLst>
              <a:ext uri="{FF2B5EF4-FFF2-40B4-BE49-F238E27FC236}">
                <a16:creationId xmlns:a16="http://schemas.microsoft.com/office/drawing/2014/main" id="{C0E96C06-E621-394F-9696-D2FCFA3EDA39}"/>
              </a:ext>
            </a:extLst>
          </p:cNvPr>
          <p:cNvSpPr>
            <a:spLocks noGrp="1"/>
          </p:cNvSpPr>
          <p:nvPr>
            <p:ph type="sldNum" sz="quarter" idx="12"/>
          </p:nvPr>
        </p:nvSpPr>
        <p:spPr/>
        <p:txBody>
          <a:bodyPr/>
          <a:lstStyle/>
          <a:p>
            <a:fld id="{9AA7C465-8597-4488-B68C-958448427716}" type="slidenum">
              <a:rPr lang="en-US" smtClean="0"/>
              <a:t>43</a:t>
            </a:fld>
            <a:endParaRPr lang="en-US" dirty="0"/>
          </a:p>
        </p:txBody>
      </p:sp>
      <p:pic>
        <p:nvPicPr>
          <p:cNvPr id="5" name="Picture 4">
            <a:extLst>
              <a:ext uri="{FF2B5EF4-FFF2-40B4-BE49-F238E27FC236}">
                <a16:creationId xmlns:a16="http://schemas.microsoft.com/office/drawing/2014/main" id="{4FF861CD-9CED-1D4D-8D79-87B638B27756}"/>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0" y="2209800"/>
            <a:ext cx="9063080" cy="2667000"/>
          </a:xfrm>
          <a:prstGeom prst="rect">
            <a:avLst/>
          </a:prstGeom>
        </p:spPr>
      </p:pic>
    </p:spTree>
    <p:extLst>
      <p:ext uri="{BB962C8B-B14F-4D97-AF65-F5344CB8AC3E}">
        <p14:creationId xmlns:p14="http://schemas.microsoft.com/office/powerpoint/2010/main" val="11978619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BE998-B0A7-C04D-87C7-745E08EB9EF0}"/>
              </a:ext>
            </a:extLst>
          </p:cNvPr>
          <p:cNvSpPr>
            <a:spLocks noGrp="1"/>
          </p:cNvSpPr>
          <p:nvPr>
            <p:ph type="title"/>
          </p:nvPr>
        </p:nvSpPr>
        <p:spPr/>
        <p:txBody>
          <a:bodyPr>
            <a:normAutofit fontScale="90000"/>
          </a:bodyPr>
          <a:lstStyle/>
          <a:p>
            <a:r>
              <a:rPr lang="en-US" dirty="0"/>
              <a:t>Example  Query Performance by Execution Engine</a:t>
            </a:r>
          </a:p>
        </p:txBody>
      </p:sp>
      <p:sp>
        <p:nvSpPr>
          <p:cNvPr id="3" name="Footer Placeholder 2">
            <a:extLst>
              <a:ext uri="{FF2B5EF4-FFF2-40B4-BE49-F238E27FC236}">
                <a16:creationId xmlns:a16="http://schemas.microsoft.com/office/drawing/2014/main" id="{78BE8FC0-0ACC-B142-952B-7BC7C269DD9F}"/>
              </a:ext>
            </a:extLst>
          </p:cNvPr>
          <p:cNvSpPr>
            <a:spLocks noGrp="1"/>
          </p:cNvSpPr>
          <p:nvPr>
            <p:ph type="ftr" sz="quarter" idx="11"/>
          </p:nvPr>
        </p:nvSpPr>
        <p:spPr/>
        <p:txBody>
          <a:bodyPr/>
          <a:lstStyle/>
          <a:p>
            <a:r>
              <a:rPr lang="sk-SK"/>
              <a:t>CSP554</a:t>
            </a:r>
            <a:r>
              <a:rPr lang="en-US"/>
              <a:t> Module 04</a:t>
            </a:r>
            <a:endParaRPr lang="en-US" dirty="0"/>
          </a:p>
        </p:txBody>
      </p:sp>
      <p:sp>
        <p:nvSpPr>
          <p:cNvPr id="4" name="Slide Number Placeholder 3">
            <a:extLst>
              <a:ext uri="{FF2B5EF4-FFF2-40B4-BE49-F238E27FC236}">
                <a16:creationId xmlns:a16="http://schemas.microsoft.com/office/drawing/2014/main" id="{B2845547-2B33-1B4E-B057-1D1C43DB6CA5}"/>
              </a:ext>
            </a:extLst>
          </p:cNvPr>
          <p:cNvSpPr>
            <a:spLocks noGrp="1"/>
          </p:cNvSpPr>
          <p:nvPr>
            <p:ph type="sldNum" sz="quarter" idx="12"/>
          </p:nvPr>
        </p:nvSpPr>
        <p:spPr/>
        <p:txBody>
          <a:bodyPr/>
          <a:lstStyle/>
          <a:p>
            <a:fld id="{9AA7C465-8597-4488-B68C-958448427716}" type="slidenum">
              <a:rPr lang="en-US" smtClean="0"/>
              <a:t>44</a:t>
            </a:fld>
            <a:endParaRPr lang="en-US" dirty="0"/>
          </a:p>
        </p:txBody>
      </p:sp>
      <p:pic>
        <p:nvPicPr>
          <p:cNvPr id="5" name="Picture 4">
            <a:extLst>
              <a:ext uri="{FF2B5EF4-FFF2-40B4-BE49-F238E27FC236}">
                <a16:creationId xmlns:a16="http://schemas.microsoft.com/office/drawing/2014/main" id="{9CF1F96A-6A1F-224A-9F8E-28AA5801553B}"/>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228600" y="2057400"/>
            <a:ext cx="8324451" cy="4108450"/>
          </a:xfrm>
          <a:prstGeom prst="rect">
            <a:avLst/>
          </a:prstGeom>
        </p:spPr>
      </p:pic>
    </p:spTree>
    <p:extLst>
      <p:ext uri="{BB962C8B-B14F-4D97-AF65-F5344CB8AC3E}">
        <p14:creationId xmlns:p14="http://schemas.microsoft.com/office/powerpoint/2010/main" val="25049708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How Do I Execute Hive Commands Interactively?</a:t>
            </a:r>
            <a:endParaRPr lang="en-US" sz="2400" dirty="0"/>
          </a:p>
        </p:txBody>
      </p:sp>
      <p:sp>
        <p:nvSpPr>
          <p:cNvPr id="3" name="Content Placeholder 2"/>
          <p:cNvSpPr>
            <a:spLocks noGrp="1"/>
          </p:cNvSpPr>
          <p:nvPr>
            <p:ph idx="1"/>
          </p:nvPr>
        </p:nvSpPr>
        <p:spPr/>
        <p:txBody>
          <a:bodyPr/>
          <a:lstStyle/>
          <a:p>
            <a:r>
              <a:rPr lang="en-US" dirty="0"/>
              <a:t>The command line interface or CLI is one of the most common ways to interact with Hive</a:t>
            </a:r>
          </a:p>
          <a:p>
            <a:r>
              <a:rPr lang="en-US" dirty="0"/>
              <a:t>Using the CLI you can create databases, create tables, query tables and so on</a:t>
            </a:r>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45</a:t>
            </a:fld>
            <a:endParaRPr lang="en-US" dirty="0"/>
          </a:p>
        </p:txBody>
      </p:sp>
    </p:spTree>
    <p:extLst>
      <p:ext uri="{BB962C8B-B14F-4D97-AF65-F5344CB8AC3E}">
        <p14:creationId xmlns:p14="http://schemas.microsoft.com/office/powerpoint/2010/main" val="36838157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How Do I Execute Hive Commands Interactively?</a:t>
            </a:r>
            <a:br>
              <a:rPr lang="en-US" sz="2800" dirty="0"/>
            </a:br>
            <a:r>
              <a:rPr lang="en-US" sz="2400" dirty="0"/>
              <a:t>Hive CLI (old)</a:t>
            </a:r>
          </a:p>
        </p:txBody>
      </p:sp>
      <p:sp>
        <p:nvSpPr>
          <p:cNvPr id="3" name="Content Placeholder 2"/>
          <p:cNvSpPr>
            <a:spLocks noGrp="1"/>
          </p:cNvSpPr>
          <p:nvPr>
            <p:ph idx="1"/>
          </p:nvPr>
        </p:nvSpPr>
        <p:spPr/>
        <p:txBody>
          <a:bodyPr>
            <a:normAutofit/>
          </a:bodyPr>
          <a:lstStyle/>
          <a:p>
            <a:r>
              <a:rPr lang="en-US" dirty="0"/>
              <a:t>Hive CLI is a thick client holding logic needed to compile hive commands into MapReduce jobs and execute them on a cluster</a:t>
            </a:r>
          </a:p>
          <a:p>
            <a:r>
              <a:rPr lang="en-US" dirty="0"/>
              <a:t>Hive CLI connects directly to HDFS and Hive </a:t>
            </a:r>
            <a:r>
              <a:rPr lang="en-US" dirty="0" err="1"/>
              <a:t>Metastore</a:t>
            </a:r>
            <a:endParaRPr lang="en-US" dirty="0"/>
          </a:p>
          <a:p>
            <a:r>
              <a:rPr lang="en-US" dirty="0"/>
              <a:t>Can only be used on a client server with direct access to Hadoop cluster services </a:t>
            </a:r>
          </a:p>
          <a:p>
            <a:r>
              <a:rPr lang="en-US" dirty="0"/>
              <a:t>Hive CLI depends on HDFS storage access permission for security</a:t>
            </a:r>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46</a:t>
            </a:fld>
            <a:endParaRPr lang="en-US" dirty="0"/>
          </a:p>
        </p:txBody>
      </p:sp>
    </p:spTree>
    <p:extLst>
      <p:ext uri="{BB962C8B-B14F-4D97-AF65-F5344CB8AC3E}">
        <p14:creationId xmlns:p14="http://schemas.microsoft.com/office/powerpoint/2010/main" val="18513067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How Do I Execute Hive Command Interactively?</a:t>
            </a:r>
            <a:br>
              <a:rPr lang="en-US" sz="2800" dirty="0"/>
            </a:br>
            <a:r>
              <a:rPr lang="en-US" sz="2400" dirty="0"/>
              <a:t>Beeline (new)</a:t>
            </a:r>
          </a:p>
        </p:txBody>
      </p:sp>
      <p:sp>
        <p:nvSpPr>
          <p:cNvPr id="3" name="Content Placeholder 2"/>
          <p:cNvSpPr>
            <a:spLocks noGrp="1"/>
          </p:cNvSpPr>
          <p:nvPr>
            <p:ph idx="1"/>
          </p:nvPr>
        </p:nvSpPr>
        <p:spPr/>
        <p:txBody>
          <a:bodyPr>
            <a:normAutofit/>
          </a:bodyPr>
          <a:lstStyle/>
          <a:p>
            <a:r>
              <a:rPr lang="en-US" dirty="0"/>
              <a:t>Due to security limitations and need for all hive software to be available on the client server the Hive CLI is being deprecated in favor of the Beeline CLI</a:t>
            </a:r>
          </a:p>
          <a:p>
            <a:r>
              <a:rPr lang="en-US" dirty="0"/>
              <a:t>The Beeline CLI connects to the Hadoop HiveServer2 service via standard JDBC connections and does not require installation of most Hive libraries on the client machine</a:t>
            </a:r>
          </a:p>
          <a:p>
            <a:pPr lvl="1"/>
            <a:r>
              <a:rPr lang="en-US" dirty="0"/>
              <a:t>Only one .jar file: hive-</a:t>
            </a:r>
            <a:r>
              <a:rPr lang="en-US" dirty="0" err="1"/>
              <a:t>jdbc</a:t>
            </a:r>
            <a:r>
              <a:rPr lang="en-US" dirty="0"/>
              <a:t>-&lt;version&gt;-standalone.jar.</a:t>
            </a:r>
          </a:p>
          <a:p>
            <a:r>
              <a:rPr lang="en-US" dirty="0"/>
              <a:t>We can run Beeline with limited access to Hadoop cluster and use SQL/JDBC standard-based authorization</a:t>
            </a:r>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47</a:t>
            </a:fld>
            <a:endParaRPr lang="en-US" dirty="0"/>
          </a:p>
        </p:txBody>
      </p:sp>
    </p:spTree>
    <p:extLst>
      <p:ext uri="{BB962C8B-B14F-4D97-AF65-F5344CB8AC3E}">
        <p14:creationId xmlns:p14="http://schemas.microsoft.com/office/powerpoint/2010/main" val="35822432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ACCB3-19D3-C24D-A04D-EF274FD8BD88}"/>
              </a:ext>
            </a:extLst>
          </p:cNvPr>
          <p:cNvSpPr>
            <a:spLocks noGrp="1"/>
          </p:cNvSpPr>
          <p:nvPr>
            <p:ph type="title"/>
          </p:nvPr>
        </p:nvSpPr>
        <p:spPr/>
        <p:txBody>
          <a:bodyPr/>
          <a:lstStyle/>
          <a:p>
            <a:r>
              <a:rPr lang="en-US" dirty="0"/>
              <a:t>Starting Beehive</a:t>
            </a:r>
          </a:p>
        </p:txBody>
      </p:sp>
      <p:sp>
        <p:nvSpPr>
          <p:cNvPr id="3" name="Content Placeholder 2">
            <a:extLst>
              <a:ext uri="{FF2B5EF4-FFF2-40B4-BE49-F238E27FC236}">
                <a16:creationId xmlns:a16="http://schemas.microsoft.com/office/drawing/2014/main" id="{13ED9046-077B-6440-97E7-20FB364889D1}"/>
              </a:ext>
            </a:extLst>
          </p:cNvPr>
          <p:cNvSpPr>
            <a:spLocks noGrp="1"/>
          </p:cNvSpPr>
          <p:nvPr>
            <p:ph idx="1"/>
          </p:nvPr>
        </p:nvSpPr>
        <p:spPr/>
        <p:txBody>
          <a:bodyPr>
            <a:normAutofit fontScale="92500" lnSpcReduction="10000"/>
          </a:bodyPr>
          <a:lstStyle/>
          <a:p>
            <a:pPr marL="0" indent="0">
              <a:buNone/>
            </a:pPr>
            <a:r>
              <a:rPr lang="en-US" dirty="0"/>
              <a:t>Enter the following all on one line:</a:t>
            </a:r>
          </a:p>
          <a:p>
            <a:pPr marL="0" indent="0">
              <a:buNone/>
            </a:pPr>
            <a:endParaRPr lang="en-US" sz="1200" dirty="0"/>
          </a:p>
          <a:p>
            <a:pPr marL="0" indent="0">
              <a:buNone/>
            </a:pPr>
            <a:r>
              <a:rPr lang="en-US" dirty="0"/>
              <a:t>beeline -u jdbc:hive2://localhost:10000/ -n </a:t>
            </a:r>
            <a:r>
              <a:rPr lang="en-US" dirty="0" err="1"/>
              <a:t>hadoop</a:t>
            </a:r>
            <a:r>
              <a:rPr lang="en-US" dirty="0"/>
              <a:t> -d </a:t>
            </a:r>
            <a:r>
              <a:rPr lang="en-US" dirty="0" err="1"/>
              <a:t>org.apache.hive.jdbc.HiveDriver</a:t>
            </a:r>
            <a:r>
              <a:rPr lang="en-US" dirty="0"/>
              <a:t> --</a:t>
            </a:r>
            <a:r>
              <a:rPr lang="en-US" dirty="0" err="1"/>
              <a:t>showDbInPrompt</a:t>
            </a:r>
            <a:r>
              <a:rPr lang="en-US" dirty="0"/>
              <a:t>=true</a:t>
            </a:r>
          </a:p>
          <a:p>
            <a:pPr marL="0" indent="0">
              <a:buNone/>
            </a:pPr>
            <a:endParaRPr lang="en-US" dirty="0"/>
          </a:p>
          <a:p>
            <a:r>
              <a:rPr lang="en-US" b="1" dirty="0"/>
              <a:t>-u </a:t>
            </a:r>
            <a:r>
              <a:rPr lang="en-US" i="1" dirty="0"/>
              <a:t>&lt;database URL&gt;</a:t>
            </a:r>
          </a:p>
          <a:p>
            <a:pPr lvl="1"/>
            <a:r>
              <a:rPr lang="en-US" dirty="0"/>
              <a:t>The database URL to connect to </a:t>
            </a:r>
          </a:p>
          <a:p>
            <a:r>
              <a:rPr lang="en-US" b="1" dirty="0"/>
              <a:t>-n </a:t>
            </a:r>
            <a:r>
              <a:rPr lang="en-US" i="1" dirty="0"/>
              <a:t>&lt;username&gt;</a:t>
            </a:r>
          </a:p>
          <a:p>
            <a:pPr lvl="1"/>
            <a:r>
              <a:rPr lang="en-US" dirty="0"/>
              <a:t>The user name to connect as</a:t>
            </a:r>
          </a:p>
          <a:p>
            <a:r>
              <a:rPr lang="en-US" b="1" dirty="0"/>
              <a:t>-d </a:t>
            </a:r>
            <a:r>
              <a:rPr lang="en-US" i="1" dirty="0"/>
              <a:t>&lt;driver class&gt;</a:t>
            </a:r>
          </a:p>
          <a:p>
            <a:pPr lvl="1"/>
            <a:r>
              <a:rPr lang="en-US" dirty="0"/>
              <a:t>The driver class to use</a:t>
            </a:r>
          </a:p>
          <a:p>
            <a:pPr lvl="1"/>
            <a:r>
              <a:rPr lang="en-US" dirty="0"/>
              <a:t>Our choice makes Beeline behave more like the Hive CLI</a:t>
            </a:r>
          </a:p>
          <a:p>
            <a:r>
              <a:rPr lang="en-US" b="1" dirty="0"/>
              <a:t>--</a:t>
            </a:r>
            <a:r>
              <a:rPr lang="en-US" dirty="0" err="1"/>
              <a:t>showDbInPrompt</a:t>
            </a:r>
            <a:r>
              <a:rPr lang="en-US" dirty="0"/>
              <a:t>=[true/false]</a:t>
            </a:r>
          </a:p>
          <a:p>
            <a:pPr lvl="1"/>
            <a:r>
              <a:rPr lang="en-US" dirty="0"/>
              <a:t>Display the current database name in prompt. Default is false</a:t>
            </a:r>
          </a:p>
        </p:txBody>
      </p:sp>
      <p:sp>
        <p:nvSpPr>
          <p:cNvPr id="4" name="Footer Placeholder 3">
            <a:extLst>
              <a:ext uri="{FF2B5EF4-FFF2-40B4-BE49-F238E27FC236}">
                <a16:creationId xmlns:a16="http://schemas.microsoft.com/office/drawing/2014/main" id="{C962B9A4-668B-FE48-B188-9C49C99B8CC6}"/>
              </a:ext>
            </a:extLst>
          </p:cNvPr>
          <p:cNvSpPr>
            <a:spLocks noGrp="1"/>
          </p:cNvSpPr>
          <p:nvPr>
            <p:ph type="ftr" sz="quarter" idx="11"/>
          </p:nvPr>
        </p:nvSpPr>
        <p:spPr/>
        <p:txBody>
          <a:bodyPr/>
          <a:lstStyle/>
          <a:p>
            <a:r>
              <a:rPr lang="sk-SK"/>
              <a:t>CSP554</a:t>
            </a:r>
            <a:r>
              <a:rPr lang="en-US"/>
              <a:t> Module 04</a:t>
            </a:r>
            <a:endParaRPr lang="en-US" dirty="0"/>
          </a:p>
        </p:txBody>
      </p:sp>
      <p:sp>
        <p:nvSpPr>
          <p:cNvPr id="5" name="Slide Number Placeholder 4">
            <a:extLst>
              <a:ext uri="{FF2B5EF4-FFF2-40B4-BE49-F238E27FC236}">
                <a16:creationId xmlns:a16="http://schemas.microsoft.com/office/drawing/2014/main" id="{F3743E06-9237-0C43-AD5F-AEA29B01B5FB}"/>
              </a:ext>
            </a:extLst>
          </p:cNvPr>
          <p:cNvSpPr>
            <a:spLocks noGrp="1"/>
          </p:cNvSpPr>
          <p:nvPr>
            <p:ph type="sldNum" sz="quarter" idx="12"/>
          </p:nvPr>
        </p:nvSpPr>
        <p:spPr/>
        <p:txBody>
          <a:bodyPr/>
          <a:lstStyle/>
          <a:p>
            <a:fld id="{9AA7C465-8597-4488-B68C-958448427716}" type="slidenum">
              <a:rPr lang="en-US" smtClean="0"/>
              <a:t>48</a:t>
            </a:fld>
            <a:endParaRPr lang="en-US" dirty="0"/>
          </a:p>
        </p:txBody>
      </p:sp>
    </p:spTree>
    <p:extLst>
      <p:ext uri="{BB962C8B-B14F-4D97-AF65-F5344CB8AC3E}">
        <p14:creationId xmlns:p14="http://schemas.microsoft.com/office/powerpoint/2010/main" val="17694178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How Do I Execute Hive Commands From a File? </a:t>
            </a:r>
          </a:p>
        </p:txBody>
      </p:sp>
      <p:sp>
        <p:nvSpPr>
          <p:cNvPr id="3" name="Content Placeholder 2"/>
          <p:cNvSpPr>
            <a:spLocks noGrp="1"/>
          </p:cNvSpPr>
          <p:nvPr>
            <p:ph idx="1"/>
          </p:nvPr>
        </p:nvSpPr>
        <p:spPr/>
        <p:txBody>
          <a:bodyPr/>
          <a:lstStyle/>
          <a:p>
            <a:r>
              <a:rPr lang="en-US" dirty="0"/>
              <a:t>If you are already in Beeline you can use the “source” command to execute a script file ( </a:t>
            </a:r>
          </a:p>
          <a:p>
            <a:endParaRPr lang="en-US" dirty="0"/>
          </a:p>
          <a:p>
            <a:pPr marL="274320" lvl="1" indent="0">
              <a:buNone/>
            </a:pPr>
            <a:r>
              <a:rPr lang="en-US" sz="1800" dirty="0"/>
              <a:t>0: jdbc:hive2://localhost:10000/ (default)&gt; source /path/to/file/</a:t>
            </a:r>
            <a:r>
              <a:rPr lang="en-US" sz="1800" dirty="0" err="1"/>
              <a:t>mycmds.hql</a:t>
            </a:r>
            <a:endParaRPr lang="en-US" sz="1800" dirty="0"/>
          </a:p>
          <a:p>
            <a:pPr marL="274320" lvl="1" indent="0">
              <a:buNone/>
            </a:pPr>
            <a:endParaRPr lang="en-US" sz="1800" dirty="0"/>
          </a:p>
          <a:p>
            <a:pPr marL="274320" lvl="1" indent="0">
              <a:buNone/>
            </a:pPr>
            <a:endParaRPr lang="en-US" sz="1800" dirty="0"/>
          </a:p>
          <a:p>
            <a:r>
              <a:rPr lang="en-US" dirty="0"/>
              <a:t>Or equivalently you can use the “!run” command to execute a script file (standard Beeline command)</a:t>
            </a:r>
          </a:p>
          <a:p>
            <a:endParaRPr lang="en-US" dirty="0"/>
          </a:p>
          <a:p>
            <a:pPr marL="274320" lvl="1" indent="0">
              <a:buNone/>
            </a:pPr>
            <a:r>
              <a:rPr lang="en-US" sz="1800" dirty="0"/>
              <a:t>0: jdbc:hive2://localhost:10000/ (default)&gt; !run /path/to/file/</a:t>
            </a:r>
            <a:r>
              <a:rPr lang="en-US" sz="1800" dirty="0" err="1"/>
              <a:t>mycmds.hql</a:t>
            </a:r>
            <a:endParaRPr lang="en-US" sz="1800" dirty="0"/>
          </a:p>
          <a:p>
            <a:endParaRPr lang="en-US" sz="2200" dirty="0"/>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49</a:t>
            </a:fld>
            <a:endParaRPr lang="en-US" dirty="0"/>
          </a:p>
        </p:txBody>
      </p:sp>
    </p:spTree>
    <p:extLst>
      <p:ext uri="{BB962C8B-B14F-4D97-AF65-F5344CB8AC3E}">
        <p14:creationId xmlns:p14="http://schemas.microsoft.com/office/powerpoint/2010/main" val="1113791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71040-6D4A-764C-B8C7-3E7649EDE125}"/>
              </a:ext>
            </a:extLst>
          </p:cNvPr>
          <p:cNvSpPr>
            <a:spLocks noGrp="1"/>
          </p:cNvSpPr>
          <p:nvPr>
            <p:ph type="title"/>
          </p:nvPr>
        </p:nvSpPr>
        <p:spPr/>
        <p:txBody>
          <a:bodyPr/>
          <a:lstStyle/>
          <a:p>
            <a:r>
              <a:rPr lang="en-US" dirty="0"/>
              <a:t>Some Hive Alternatives</a:t>
            </a:r>
          </a:p>
        </p:txBody>
      </p:sp>
      <p:sp>
        <p:nvSpPr>
          <p:cNvPr id="3" name="Content Placeholder 2">
            <a:extLst>
              <a:ext uri="{FF2B5EF4-FFF2-40B4-BE49-F238E27FC236}">
                <a16:creationId xmlns:a16="http://schemas.microsoft.com/office/drawing/2014/main" id="{288A2E81-3448-064F-8FDC-1FE0B0D4A137}"/>
              </a:ext>
            </a:extLst>
          </p:cNvPr>
          <p:cNvSpPr>
            <a:spLocks noGrp="1"/>
          </p:cNvSpPr>
          <p:nvPr>
            <p:ph idx="1"/>
          </p:nvPr>
        </p:nvSpPr>
        <p:spPr/>
        <p:txBody>
          <a:bodyPr/>
          <a:lstStyle/>
          <a:p>
            <a:r>
              <a:rPr lang="en-US" dirty="0"/>
              <a:t>Apache Impala</a:t>
            </a:r>
          </a:p>
          <a:p>
            <a:pPr lvl="1"/>
            <a:r>
              <a:rPr lang="en-US" dirty="0"/>
              <a:t>Developed by Cloudera</a:t>
            </a:r>
          </a:p>
          <a:p>
            <a:r>
              <a:rPr lang="en-US" dirty="0"/>
              <a:t>Apache Drill</a:t>
            </a:r>
          </a:p>
          <a:p>
            <a:r>
              <a:rPr lang="en-US" dirty="0"/>
              <a:t>Presto</a:t>
            </a:r>
          </a:p>
          <a:p>
            <a:pPr lvl="1"/>
            <a:r>
              <a:rPr lang="en-US" dirty="0"/>
              <a:t>Facebook</a:t>
            </a:r>
          </a:p>
          <a:p>
            <a:r>
              <a:rPr lang="en-US" dirty="0" err="1"/>
              <a:t>SparkSQL</a:t>
            </a:r>
            <a:endParaRPr lang="en-US" dirty="0"/>
          </a:p>
          <a:p>
            <a:pPr lvl="1"/>
            <a:r>
              <a:rPr lang="en-US" dirty="0"/>
              <a:t>We will explore this as well</a:t>
            </a:r>
          </a:p>
          <a:p>
            <a:r>
              <a:rPr lang="en-US" dirty="0"/>
              <a:t>AWS Athena</a:t>
            </a:r>
          </a:p>
          <a:p>
            <a:pPr lvl="1"/>
            <a:r>
              <a:rPr lang="en-US" dirty="0"/>
              <a:t>Performs SQL queries over the contents of S3 buckets</a:t>
            </a:r>
          </a:p>
        </p:txBody>
      </p:sp>
      <p:sp>
        <p:nvSpPr>
          <p:cNvPr id="4" name="Footer Placeholder 3">
            <a:extLst>
              <a:ext uri="{FF2B5EF4-FFF2-40B4-BE49-F238E27FC236}">
                <a16:creationId xmlns:a16="http://schemas.microsoft.com/office/drawing/2014/main" id="{9C93996B-9184-F242-8601-05F4407F7196}"/>
              </a:ext>
            </a:extLst>
          </p:cNvPr>
          <p:cNvSpPr>
            <a:spLocks noGrp="1"/>
          </p:cNvSpPr>
          <p:nvPr>
            <p:ph type="ftr" sz="quarter" idx="11"/>
          </p:nvPr>
        </p:nvSpPr>
        <p:spPr/>
        <p:txBody>
          <a:bodyPr/>
          <a:lstStyle/>
          <a:p>
            <a:r>
              <a:rPr lang="sk-SK"/>
              <a:t>CSP554</a:t>
            </a:r>
            <a:r>
              <a:rPr lang="en-US"/>
              <a:t> Module 04</a:t>
            </a:r>
            <a:endParaRPr lang="en-US" dirty="0"/>
          </a:p>
        </p:txBody>
      </p:sp>
      <p:sp>
        <p:nvSpPr>
          <p:cNvPr id="5" name="Slide Number Placeholder 4">
            <a:extLst>
              <a:ext uri="{FF2B5EF4-FFF2-40B4-BE49-F238E27FC236}">
                <a16:creationId xmlns:a16="http://schemas.microsoft.com/office/drawing/2014/main" id="{58A9FB8F-3BEB-0C40-8112-436B9E1C0119}"/>
              </a:ext>
            </a:extLst>
          </p:cNvPr>
          <p:cNvSpPr>
            <a:spLocks noGrp="1"/>
          </p:cNvSpPr>
          <p:nvPr>
            <p:ph type="sldNum" sz="quarter" idx="12"/>
          </p:nvPr>
        </p:nvSpPr>
        <p:spPr/>
        <p:txBody>
          <a:bodyPr/>
          <a:lstStyle/>
          <a:p>
            <a:fld id="{9AA7C465-8597-4488-B68C-958448427716}" type="slidenum">
              <a:rPr lang="en-US" smtClean="0"/>
              <a:t>5</a:t>
            </a:fld>
            <a:endParaRPr lang="en-US" dirty="0"/>
          </a:p>
        </p:txBody>
      </p:sp>
    </p:spTree>
    <p:extLst>
      <p:ext uri="{BB962C8B-B14F-4D97-AF65-F5344CB8AC3E}">
        <p14:creationId xmlns:p14="http://schemas.microsoft.com/office/powerpoint/2010/main" val="205055083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How Do I Add Comments to My Hive Command Files?</a:t>
            </a:r>
          </a:p>
        </p:txBody>
      </p:sp>
      <p:sp>
        <p:nvSpPr>
          <p:cNvPr id="3" name="Content Placeholder 2"/>
          <p:cNvSpPr>
            <a:spLocks noGrp="1"/>
          </p:cNvSpPr>
          <p:nvPr>
            <p:ph idx="1"/>
          </p:nvPr>
        </p:nvSpPr>
        <p:spPr/>
        <p:txBody>
          <a:bodyPr/>
          <a:lstStyle/>
          <a:p>
            <a:r>
              <a:rPr lang="en-US" dirty="0"/>
              <a:t>You can embed lines of comments that start with “--” (two hyphens)</a:t>
            </a:r>
          </a:p>
          <a:p>
            <a:pPr marL="274320" lvl="1" indent="0">
              <a:buNone/>
            </a:pPr>
            <a:r>
              <a:rPr lang="en-US" dirty="0"/>
              <a:t>file: </a:t>
            </a:r>
            <a:r>
              <a:rPr lang="en-US" dirty="0" err="1"/>
              <a:t>mycmds.hql</a:t>
            </a:r>
            <a:endParaRPr lang="en-US" dirty="0"/>
          </a:p>
          <a:p>
            <a:pPr marL="274320" lvl="1" indent="0">
              <a:buNone/>
            </a:pPr>
            <a:endParaRPr lang="en-US" dirty="0"/>
          </a:p>
          <a:p>
            <a:pPr marL="274320" lvl="1" indent="0">
              <a:buNone/>
            </a:pPr>
            <a:r>
              <a:rPr lang="en-US" dirty="0"/>
              <a:t>-- data and time</a:t>
            </a:r>
          </a:p>
          <a:p>
            <a:pPr marL="274320" lvl="1" indent="0">
              <a:buNone/>
            </a:pPr>
            <a:r>
              <a:rPr lang="en-US" dirty="0"/>
              <a:t>-- Intent of the script</a:t>
            </a:r>
          </a:p>
          <a:p>
            <a:pPr marL="274320" lvl="1" indent="0">
              <a:buNone/>
            </a:pPr>
            <a:r>
              <a:rPr lang="en-US" dirty="0"/>
              <a:t>SELECT * FROM </a:t>
            </a:r>
            <a:r>
              <a:rPr lang="en-US" dirty="0" err="1"/>
              <a:t>someTable</a:t>
            </a:r>
            <a:r>
              <a:rPr lang="en-US" dirty="0"/>
              <a:t>;</a:t>
            </a:r>
          </a:p>
          <a:p>
            <a:pPr marL="274320" lvl="1" indent="0">
              <a:buNone/>
            </a:pPr>
            <a:endParaRPr lang="en-US" dirty="0"/>
          </a:p>
          <a:p>
            <a:r>
              <a:rPr lang="en-US" dirty="0"/>
              <a:t>Beeline does not parse these comment lines, if you paste then into the CLI you will get errors</a:t>
            </a:r>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50</a:t>
            </a:fld>
            <a:endParaRPr lang="en-US" dirty="0"/>
          </a:p>
        </p:txBody>
      </p:sp>
    </p:spTree>
    <p:extLst>
      <p:ext uri="{BB962C8B-B14F-4D97-AF65-F5344CB8AC3E}">
        <p14:creationId xmlns:p14="http://schemas.microsoft.com/office/powerpoint/2010/main" val="183920526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How Can I Execute a Single Hive Command From the Shell Command Line?</a:t>
            </a:r>
          </a:p>
        </p:txBody>
      </p:sp>
      <p:sp>
        <p:nvSpPr>
          <p:cNvPr id="3" name="Content Placeholder 2"/>
          <p:cNvSpPr>
            <a:spLocks noGrp="1"/>
          </p:cNvSpPr>
          <p:nvPr>
            <p:ph idx="1"/>
          </p:nvPr>
        </p:nvSpPr>
        <p:spPr/>
        <p:txBody>
          <a:bodyPr>
            <a:normAutofit/>
          </a:bodyPr>
          <a:lstStyle/>
          <a:p>
            <a:r>
              <a:rPr lang="en-US" dirty="0"/>
              <a:t>One can use this feature to find a Hive property name easily</a:t>
            </a:r>
          </a:p>
          <a:p>
            <a:pPr marL="274320" lvl="1" indent="0">
              <a:buNone/>
            </a:pPr>
            <a:r>
              <a:rPr lang="en-US" dirty="0"/>
              <a:t>beeline … –e “set;” | grep warehouse</a:t>
            </a:r>
          </a:p>
          <a:p>
            <a:pPr marL="274320" lvl="1" indent="0">
              <a:buNone/>
            </a:pPr>
            <a:endParaRPr lang="en-US" dirty="0"/>
          </a:p>
          <a:p>
            <a:pPr marL="274320" lvl="1" indent="0">
              <a:buNone/>
            </a:pPr>
            <a:r>
              <a:rPr lang="en-US" dirty="0" err="1"/>
              <a:t>hive.metastore.</a:t>
            </a:r>
            <a:r>
              <a:rPr lang="en-US" b="1" dirty="0" err="1"/>
              <a:t>warehouse</a:t>
            </a:r>
            <a:r>
              <a:rPr lang="en-US" dirty="0" err="1"/>
              <a:t>.dir</a:t>
            </a:r>
            <a:r>
              <a:rPr lang="en-US" dirty="0"/>
              <a:t>=/user/hive/</a:t>
            </a:r>
            <a:r>
              <a:rPr lang="en-US" b="1" dirty="0"/>
              <a:t>warehouse</a:t>
            </a:r>
          </a:p>
          <a:p>
            <a:pPr marL="274320" lvl="1" indent="0">
              <a:buNone/>
            </a:pPr>
            <a:r>
              <a:rPr lang="en-US" dirty="0" err="1"/>
              <a:t>hive.</a:t>
            </a:r>
            <a:r>
              <a:rPr lang="en-US" b="1" dirty="0" err="1"/>
              <a:t>warehouse</a:t>
            </a:r>
            <a:r>
              <a:rPr lang="en-US" dirty="0" err="1"/>
              <a:t>.subdir.inherit.perms</a:t>
            </a:r>
            <a:r>
              <a:rPr lang="en-US" dirty="0"/>
              <a:t>=true</a:t>
            </a:r>
          </a:p>
          <a:p>
            <a:pPr marL="274320" lvl="1" indent="0">
              <a:buNone/>
            </a:pPr>
            <a:endParaRPr lang="en-US" dirty="0"/>
          </a:p>
          <a:p>
            <a:pPr marL="274320" lvl="1" indent="0">
              <a:buNone/>
            </a:pPr>
            <a:endParaRPr lang="en-US" dirty="0"/>
          </a:p>
          <a:p>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51</a:t>
            </a:fld>
            <a:endParaRPr lang="en-US" dirty="0"/>
          </a:p>
        </p:txBody>
      </p:sp>
    </p:spTree>
    <p:extLst>
      <p:ext uri="{BB962C8B-B14F-4D97-AF65-F5344CB8AC3E}">
        <p14:creationId xmlns:p14="http://schemas.microsoft.com/office/powerpoint/2010/main" val="9292800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How Can I Exit Beeline Interactive Mode?</a:t>
            </a:r>
          </a:p>
        </p:txBody>
      </p:sp>
      <p:sp>
        <p:nvSpPr>
          <p:cNvPr id="3" name="Content Placeholder 2"/>
          <p:cNvSpPr>
            <a:spLocks noGrp="1"/>
          </p:cNvSpPr>
          <p:nvPr>
            <p:ph idx="1"/>
          </p:nvPr>
        </p:nvSpPr>
        <p:spPr/>
        <p:txBody>
          <a:bodyPr/>
          <a:lstStyle/>
          <a:p>
            <a:r>
              <a:rPr lang="en-US" dirty="0"/>
              <a:t>Simply type “!quit;” followed by the command and terminate the line with a “;”</a:t>
            </a:r>
          </a:p>
          <a:p>
            <a:pPr lvl="1"/>
            <a:r>
              <a:rPr lang="en-US" dirty="0"/>
              <a:t>0: jdbc:hive2://localhost:10000/ (default)&gt; !quit</a:t>
            </a:r>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52</a:t>
            </a:fld>
            <a:endParaRPr lang="en-US" dirty="0"/>
          </a:p>
        </p:txBody>
      </p:sp>
    </p:spTree>
    <p:extLst>
      <p:ext uri="{BB962C8B-B14F-4D97-AF65-F5344CB8AC3E}">
        <p14:creationId xmlns:p14="http://schemas.microsoft.com/office/powerpoint/2010/main" val="34338052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How Can I Execute Hadoop File System Commands From Hive CLI Interactive Mode?</a:t>
            </a:r>
          </a:p>
        </p:txBody>
      </p:sp>
      <p:sp>
        <p:nvSpPr>
          <p:cNvPr id="3" name="Content Placeholder 2"/>
          <p:cNvSpPr>
            <a:spLocks noGrp="1"/>
          </p:cNvSpPr>
          <p:nvPr>
            <p:ph idx="1"/>
          </p:nvPr>
        </p:nvSpPr>
        <p:spPr/>
        <p:txBody>
          <a:bodyPr/>
          <a:lstStyle/>
          <a:p>
            <a:r>
              <a:rPr lang="en-US" dirty="0"/>
              <a:t>You can run the “</a:t>
            </a:r>
            <a:r>
              <a:rPr lang="en-US" dirty="0" err="1"/>
              <a:t>hadoop</a:t>
            </a:r>
            <a:r>
              <a:rPr lang="en-US" dirty="0"/>
              <a:t> fs” commands from within the beeline CLI</a:t>
            </a:r>
          </a:p>
          <a:p>
            <a:r>
              <a:rPr lang="en-US" dirty="0"/>
              <a:t>Just enter “</a:t>
            </a:r>
            <a:r>
              <a:rPr lang="en-US" dirty="0" err="1"/>
              <a:t>dfs</a:t>
            </a:r>
            <a:r>
              <a:rPr lang="en-US" dirty="0"/>
              <a:t>” followed by the command then  an “;” at the end</a:t>
            </a:r>
          </a:p>
          <a:p>
            <a:pPr marL="274320" lvl="1" indent="0">
              <a:buNone/>
            </a:pPr>
            <a:r>
              <a:rPr lang="en-US" dirty="0"/>
              <a:t>0: jdbc:hive2://localhost:10000/ (default)&gt; </a:t>
            </a:r>
            <a:r>
              <a:rPr lang="en-US" dirty="0" err="1"/>
              <a:t>dfs</a:t>
            </a:r>
            <a:r>
              <a:rPr lang="en-US" dirty="0"/>
              <a:t> –ls / ;</a:t>
            </a:r>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53</a:t>
            </a:fld>
            <a:endParaRPr lang="en-US" dirty="0"/>
          </a:p>
        </p:txBody>
      </p:sp>
    </p:spTree>
    <p:extLst>
      <p:ext uri="{BB962C8B-B14F-4D97-AF65-F5344CB8AC3E}">
        <p14:creationId xmlns:p14="http://schemas.microsoft.com/office/powerpoint/2010/main" val="2090874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How Can We View and Modify Hive Configuration Parameters?</a:t>
            </a:r>
          </a:p>
        </p:txBody>
      </p:sp>
      <p:sp>
        <p:nvSpPr>
          <p:cNvPr id="3" name="Content Placeholder 2"/>
          <p:cNvSpPr>
            <a:spLocks noGrp="1"/>
          </p:cNvSpPr>
          <p:nvPr>
            <p:ph idx="1"/>
          </p:nvPr>
        </p:nvSpPr>
        <p:spPr/>
        <p:txBody>
          <a:bodyPr/>
          <a:lstStyle/>
          <a:p>
            <a:r>
              <a:rPr lang="en-US" dirty="0"/>
              <a:t>The Beeline maintains its configuration parameters in a set of variables internally stored as Java Strings</a:t>
            </a:r>
          </a:p>
          <a:p>
            <a:r>
              <a:rPr lang="en-US" dirty="0"/>
              <a:t>You can the values of preexisting variables or add user defined ones</a:t>
            </a:r>
          </a:p>
          <a:p>
            <a:r>
              <a:rPr lang="en-US" dirty="0"/>
              <a:t>You can reference variables in queries where Hive replaces the reference with the variable’s value </a:t>
            </a:r>
          </a:p>
          <a:p>
            <a:r>
              <a:rPr lang="en-US" dirty="0"/>
              <a:t>Inside the Beeline variables are displayed and changed using the SET command</a:t>
            </a:r>
          </a:p>
          <a:p>
            <a:r>
              <a:rPr lang="en-US" dirty="0"/>
              <a:t>To output the names and values of all variables</a:t>
            </a:r>
          </a:p>
          <a:p>
            <a:pPr marL="274320" lvl="1" indent="0">
              <a:buNone/>
            </a:pPr>
            <a:r>
              <a:rPr lang="en-US" dirty="0"/>
              <a:t>0: jdbc:hive2://localhost:10000/ (default)&gt; set;</a:t>
            </a:r>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54</a:t>
            </a:fld>
            <a:endParaRPr lang="en-US" dirty="0"/>
          </a:p>
        </p:txBody>
      </p:sp>
    </p:spTree>
    <p:extLst>
      <p:ext uri="{BB962C8B-B14F-4D97-AF65-F5344CB8AC3E}">
        <p14:creationId xmlns:p14="http://schemas.microsoft.com/office/powerpoint/2010/main" val="248332134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How Can We View and Modify Hive Configuration Parameters?</a:t>
            </a:r>
          </a:p>
        </p:txBody>
      </p:sp>
      <p:sp>
        <p:nvSpPr>
          <p:cNvPr id="3" name="Content Placeholder 2"/>
          <p:cNvSpPr>
            <a:spLocks noGrp="1"/>
          </p:cNvSpPr>
          <p:nvPr>
            <p:ph idx="1"/>
          </p:nvPr>
        </p:nvSpPr>
        <p:spPr/>
        <p:txBody>
          <a:bodyPr/>
          <a:lstStyle/>
          <a:p>
            <a:r>
              <a:rPr lang="en-US" dirty="0"/>
              <a:t>To output the name and values a single variable</a:t>
            </a:r>
          </a:p>
          <a:p>
            <a:pPr marL="274320" lvl="1" indent="0">
              <a:buNone/>
            </a:pPr>
            <a:r>
              <a:rPr lang="en-US" dirty="0"/>
              <a:t>0: jdbc:hive2://localhost:10000/ (default)&gt; set </a:t>
            </a:r>
            <a:r>
              <a:rPr lang="en-US" dirty="0" err="1"/>
              <a:t>hive.cli.print.current.db</a:t>
            </a:r>
            <a:endParaRPr lang="en-US" dirty="0"/>
          </a:p>
          <a:p>
            <a:pPr marL="274320" lvl="1" indent="0">
              <a:buNone/>
            </a:pPr>
            <a:r>
              <a:rPr lang="en-US" dirty="0" err="1"/>
              <a:t>hive.cli.print.current.db</a:t>
            </a:r>
            <a:r>
              <a:rPr lang="en-US" dirty="0"/>
              <a:t> =true</a:t>
            </a:r>
          </a:p>
          <a:p>
            <a:pPr marL="274320" lvl="1" indent="0">
              <a:buNone/>
            </a:pPr>
            <a:endParaRPr lang="en-US" dirty="0"/>
          </a:p>
          <a:p>
            <a:r>
              <a:rPr lang="en-US" dirty="0"/>
              <a:t>To change the value of a variable</a:t>
            </a:r>
          </a:p>
          <a:p>
            <a:pPr marL="274320" lvl="1" indent="0">
              <a:buNone/>
            </a:pPr>
            <a:r>
              <a:rPr lang="en-US" sz="1800" dirty="0"/>
              <a:t>0: jdbc:hive2://localhost:10000/ (default)&gt; set </a:t>
            </a:r>
            <a:r>
              <a:rPr lang="en-US" sz="1800" dirty="0" err="1"/>
              <a:t>hive.cli.print.current.db</a:t>
            </a:r>
            <a:r>
              <a:rPr lang="en-US" sz="1800" dirty="0"/>
              <a:t> = false;</a:t>
            </a:r>
          </a:p>
          <a:p>
            <a:pPr marL="274320" lvl="1" indent="0">
              <a:buNone/>
            </a:pPr>
            <a:endParaRPr lang="en-US" dirty="0"/>
          </a:p>
          <a:p>
            <a:r>
              <a:rPr lang="en-US" dirty="0"/>
              <a:t>We will only focus on a few useful or needed variables in our course</a:t>
            </a:r>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55</a:t>
            </a:fld>
            <a:endParaRPr lang="en-US" dirty="0"/>
          </a:p>
        </p:txBody>
      </p:sp>
    </p:spTree>
    <p:extLst>
      <p:ext uri="{BB962C8B-B14F-4D97-AF65-F5344CB8AC3E}">
        <p14:creationId xmlns:p14="http://schemas.microsoft.com/office/powerpoint/2010/main" val="299693194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What is a Hive “Database”?</a:t>
            </a:r>
          </a:p>
        </p:txBody>
      </p:sp>
      <p:sp>
        <p:nvSpPr>
          <p:cNvPr id="3" name="Content Placeholder 2"/>
          <p:cNvSpPr>
            <a:spLocks noGrp="1"/>
          </p:cNvSpPr>
          <p:nvPr>
            <p:ph idx="1"/>
          </p:nvPr>
        </p:nvSpPr>
        <p:spPr/>
        <p:txBody>
          <a:bodyPr/>
          <a:lstStyle/>
          <a:p>
            <a:r>
              <a:rPr lang="en-US" dirty="0"/>
              <a:t>Hive is a technology that can define databases and tables to analyze structured or semi-structured data</a:t>
            </a:r>
          </a:p>
          <a:p>
            <a:r>
              <a:rPr lang="en-US" dirty="0"/>
              <a:t>The theme for such data analysis is to store the data in a tabular manner, and issue queries to analyze it</a:t>
            </a:r>
          </a:p>
          <a:p>
            <a:r>
              <a:rPr lang="en-US" dirty="0"/>
              <a:t>Although the words are the same, the terms database and table do not mean quite the same thing for Hive as for any relational database management system (RDBMS)</a:t>
            </a:r>
          </a:p>
          <a:p>
            <a:r>
              <a:rPr lang="en-US" dirty="0"/>
              <a:t>An RDBMS database is a construct holding the content of tables along with metadata describing access permissions and storage characteristics and other properties</a:t>
            </a:r>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56</a:t>
            </a:fld>
            <a:endParaRPr lang="en-US" dirty="0"/>
          </a:p>
        </p:txBody>
      </p:sp>
    </p:spTree>
    <p:extLst>
      <p:ext uri="{BB962C8B-B14F-4D97-AF65-F5344CB8AC3E}">
        <p14:creationId xmlns:p14="http://schemas.microsoft.com/office/powerpoint/2010/main" val="370321802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68D72-6BA6-A040-8F08-B3663F81FB5B}"/>
              </a:ext>
            </a:extLst>
          </p:cNvPr>
          <p:cNvSpPr>
            <a:spLocks noGrp="1"/>
          </p:cNvSpPr>
          <p:nvPr>
            <p:ph type="title"/>
          </p:nvPr>
        </p:nvSpPr>
        <p:spPr/>
        <p:txBody>
          <a:bodyPr/>
          <a:lstStyle/>
          <a:p>
            <a:r>
              <a:rPr lang="en-US" dirty="0"/>
              <a:t>Data Units</a:t>
            </a:r>
          </a:p>
        </p:txBody>
      </p:sp>
      <p:sp>
        <p:nvSpPr>
          <p:cNvPr id="3" name="Footer Placeholder 2">
            <a:extLst>
              <a:ext uri="{FF2B5EF4-FFF2-40B4-BE49-F238E27FC236}">
                <a16:creationId xmlns:a16="http://schemas.microsoft.com/office/drawing/2014/main" id="{889CF741-B0BD-FC44-8731-41587676BCAC}"/>
              </a:ext>
            </a:extLst>
          </p:cNvPr>
          <p:cNvSpPr>
            <a:spLocks noGrp="1"/>
          </p:cNvSpPr>
          <p:nvPr>
            <p:ph type="ftr" sz="quarter" idx="11"/>
          </p:nvPr>
        </p:nvSpPr>
        <p:spPr/>
        <p:txBody>
          <a:bodyPr/>
          <a:lstStyle/>
          <a:p>
            <a:r>
              <a:rPr lang="sk-SK"/>
              <a:t>CSP554</a:t>
            </a:r>
            <a:r>
              <a:rPr lang="en-US"/>
              <a:t> Module 04</a:t>
            </a:r>
            <a:endParaRPr lang="en-US" dirty="0"/>
          </a:p>
        </p:txBody>
      </p:sp>
      <p:sp>
        <p:nvSpPr>
          <p:cNvPr id="4" name="Slide Number Placeholder 3">
            <a:extLst>
              <a:ext uri="{FF2B5EF4-FFF2-40B4-BE49-F238E27FC236}">
                <a16:creationId xmlns:a16="http://schemas.microsoft.com/office/drawing/2014/main" id="{F8EE83D6-0987-D546-83BB-EE4ADCBEFCA9}"/>
              </a:ext>
            </a:extLst>
          </p:cNvPr>
          <p:cNvSpPr>
            <a:spLocks noGrp="1"/>
          </p:cNvSpPr>
          <p:nvPr>
            <p:ph type="sldNum" sz="quarter" idx="12"/>
          </p:nvPr>
        </p:nvSpPr>
        <p:spPr/>
        <p:txBody>
          <a:bodyPr/>
          <a:lstStyle/>
          <a:p>
            <a:fld id="{9AA7C465-8597-4488-B68C-958448427716}" type="slidenum">
              <a:rPr lang="en-US" smtClean="0"/>
              <a:t>57</a:t>
            </a:fld>
            <a:endParaRPr lang="en-US" dirty="0"/>
          </a:p>
        </p:txBody>
      </p:sp>
      <p:graphicFrame>
        <p:nvGraphicFramePr>
          <p:cNvPr id="11" name="Diagram 10">
            <a:extLst>
              <a:ext uri="{FF2B5EF4-FFF2-40B4-BE49-F238E27FC236}">
                <a16:creationId xmlns:a16="http://schemas.microsoft.com/office/drawing/2014/main" id="{689B3640-F39B-5A40-93EB-32F557E3602A}"/>
              </a:ext>
            </a:extLst>
          </p:cNvPr>
          <p:cNvGraphicFramePr/>
          <p:nvPr>
            <p:extLst>
              <p:ext uri="{D42A27DB-BD31-4B8C-83A1-F6EECF244321}">
                <p14:modId xmlns:p14="http://schemas.microsoft.com/office/powerpoint/2010/main" val="3629143886"/>
              </p:ext>
            </p:extLst>
          </p:nvPr>
        </p:nvGraphicFramePr>
        <p:xfrm>
          <a:off x="-609600" y="1447800"/>
          <a:ext cx="7239000" cy="5003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Rectangle 11">
            <a:extLst>
              <a:ext uri="{FF2B5EF4-FFF2-40B4-BE49-F238E27FC236}">
                <a16:creationId xmlns:a16="http://schemas.microsoft.com/office/drawing/2014/main" id="{2E08F5CE-C915-1541-A2DA-E99402F43943}"/>
              </a:ext>
            </a:extLst>
          </p:cNvPr>
          <p:cNvSpPr/>
          <p:nvPr/>
        </p:nvSpPr>
        <p:spPr>
          <a:xfrm>
            <a:off x="1295400" y="1591270"/>
            <a:ext cx="7315200" cy="923330"/>
          </a:xfrm>
          <a:prstGeom prst="rect">
            <a:avLst/>
          </a:prstGeom>
        </p:spPr>
        <p:txBody>
          <a:bodyPr wrap="square">
            <a:spAutoFit/>
          </a:bodyPr>
          <a:lstStyle/>
          <a:p>
            <a:pPr lvl="1"/>
            <a:r>
              <a:rPr lang="en-US" dirty="0"/>
              <a:t>Namespaces function to avoid naming conflicts for tables, partitions, columns, and so on.  Databases can also be used to enforce security for a user or group of users.</a:t>
            </a:r>
          </a:p>
        </p:txBody>
      </p:sp>
      <p:sp>
        <p:nvSpPr>
          <p:cNvPr id="13" name="Rectangle 12">
            <a:extLst>
              <a:ext uri="{FF2B5EF4-FFF2-40B4-BE49-F238E27FC236}">
                <a16:creationId xmlns:a16="http://schemas.microsoft.com/office/drawing/2014/main" id="{A98D97E0-CC1B-F944-A1D3-ADDFCCB12EE2}"/>
              </a:ext>
            </a:extLst>
          </p:cNvPr>
          <p:cNvSpPr/>
          <p:nvPr/>
        </p:nvSpPr>
        <p:spPr>
          <a:xfrm>
            <a:off x="3124200" y="2971800"/>
            <a:ext cx="4572000" cy="646331"/>
          </a:xfrm>
          <a:prstGeom prst="rect">
            <a:avLst/>
          </a:prstGeom>
        </p:spPr>
        <p:txBody>
          <a:bodyPr>
            <a:spAutoFit/>
          </a:bodyPr>
          <a:lstStyle/>
          <a:p>
            <a:r>
              <a:rPr lang="en-US" dirty="0"/>
              <a:t>Records of data described by the same schema</a:t>
            </a:r>
          </a:p>
        </p:txBody>
      </p:sp>
      <p:sp>
        <p:nvSpPr>
          <p:cNvPr id="14" name="Rectangle 13">
            <a:extLst>
              <a:ext uri="{FF2B5EF4-FFF2-40B4-BE49-F238E27FC236}">
                <a16:creationId xmlns:a16="http://schemas.microsoft.com/office/drawing/2014/main" id="{7CD8FE14-CEAE-124B-8E0C-28EB0CEE8C7D}"/>
              </a:ext>
            </a:extLst>
          </p:cNvPr>
          <p:cNvSpPr/>
          <p:nvPr/>
        </p:nvSpPr>
        <p:spPr>
          <a:xfrm>
            <a:off x="4038600" y="3962400"/>
            <a:ext cx="4800600" cy="1200329"/>
          </a:xfrm>
          <a:prstGeom prst="rect">
            <a:avLst/>
          </a:prstGeom>
        </p:spPr>
        <p:txBody>
          <a:bodyPr wrap="square">
            <a:spAutoFit/>
          </a:bodyPr>
          <a:lstStyle/>
          <a:p>
            <a:pPr lvl="1"/>
            <a:r>
              <a:rPr lang="en-US" dirty="0"/>
              <a:t>Each Table can have organized into one or more partitions based on the values of a column which determines how the data is grouped</a:t>
            </a:r>
          </a:p>
        </p:txBody>
      </p:sp>
      <p:sp>
        <p:nvSpPr>
          <p:cNvPr id="15" name="Rectangle 14">
            <a:extLst>
              <a:ext uri="{FF2B5EF4-FFF2-40B4-BE49-F238E27FC236}">
                <a16:creationId xmlns:a16="http://schemas.microsoft.com/office/drawing/2014/main" id="{3C0154D3-91D3-2448-BF7E-3EAE9865AE99}"/>
              </a:ext>
            </a:extLst>
          </p:cNvPr>
          <p:cNvSpPr/>
          <p:nvPr/>
        </p:nvSpPr>
        <p:spPr>
          <a:xfrm>
            <a:off x="5410200" y="5276671"/>
            <a:ext cx="3565712" cy="1200329"/>
          </a:xfrm>
          <a:prstGeom prst="rect">
            <a:avLst/>
          </a:prstGeom>
        </p:spPr>
        <p:txBody>
          <a:bodyPr wrap="square">
            <a:spAutoFit/>
          </a:bodyPr>
          <a:lstStyle/>
          <a:p>
            <a:pPr lvl="1"/>
            <a:r>
              <a:rPr lang="en-US" dirty="0"/>
              <a:t>Data in each partition may in turn be divided into buckets based on some column of the Table</a:t>
            </a:r>
          </a:p>
        </p:txBody>
      </p:sp>
    </p:spTree>
    <p:extLst>
      <p:ext uri="{BB962C8B-B14F-4D97-AF65-F5344CB8AC3E}">
        <p14:creationId xmlns:p14="http://schemas.microsoft.com/office/powerpoint/2010/main" val="300959664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F7D9C-C746-3A4F-AA09-0EEFD32E8836}"/>
              </a:ext>
            </a:extLst>
          </p:cNvPr>
          <p:cNvSpPr>
            <a:spLocks noGrp="1"/>
          </p:cNvSpPr>
          <p:nvPr>
            <p:ph type="title"/>
          </p:nvPr>
        </p:nvSpPr>
        <p:spPr/>
        <p:txBody>
          <a:bodyPr/>
          <a:lstStyle/>
          <a:p>
            <a:r>
              <a:rPr lang="en-US" dirty="0"/>
              <a:t>DML Commands</a:t>
            </a:r>
          </a:p>
        </p:txBody>
      </p:sp>
      <p:sp>
        <p:nvSpPr>
          <p:cNvPr id="3" name="Content Placeholder 2">
            <a:extLst>
              <a:ext uri="{FF2B5EF4-FFF2-40B4-BE49-F238E27FC236}">
                <a16:creationId xmlns:a16="http://schemas.microsoft.com/office/drawing/2014/main" id="{7AA3066C-9C99-1B44-ABAF-046F3C6BF650}"/>
              </a:ext>
            </a:extLst>
          </p:cNvPr>
          <p:cNvSpPr>
            <a:spLocks noGrp="1"/>
          </p:cNvSpPr>
          <p:nvPr>
            <p:ph idx="1"/>
          </p:nvPr>
        </p:nvSpPr>
        <p:spPr/>
        <p:txBody>
          <a:bodyPr/>
          <a:lstStyle/>
          <a:p>
            <a:r>
              <a:rPr lang="en-US" sz="2000" dirty="0"/>
              <a:t>CREATE</a:t>
            </a:r>
          </a:p>
          <a:p>
            <a:pPr lvl="1"/>
            <a:r>
              <a:rPr lang="en-US" sz="1800" dirty="0"/>
              <a:t>CREATE DATABASE …</a:t>
            </a:r>
          </a:p>
          <a:p>
            <a:pPr lvl="1"/>
            <a:r>
              <a:rPr lang="en-US" sz="1800" dirty="0"/>
              <a:t>CREATE TABLE …</a:t>
            </a:r>
          </a:p>
          <a:p>
            <a:r>
              <a:rPr lang="en-US" sz="2000" dirty="0"/>
              <a:t>DROP</a:t>
            </a:r>
          </a:p>
          <a:p>
            <a:pPr lvl="1"/>
            <a:r>
              <a:rPr lang="en-US" sz="1800" dirty="0"/>
              <a:t>DROP DATABASE …</a:t>
            </a:r>
          </a:p>
          <a:p>
            <a:pPr lvl="1"/>
            <a:r>
              <a:rPr lang="en-US" sz="1800" dirty="0"/>
              <a:t>DROP TABLE …</a:t>
            </a:r>
          </a:p>
          <a:p>
            <a:r>
              <a:rPr lang="en-US" sz="2000" dirty="0"/>
              <a:t>SHOW</a:t>
            </a:r>
          </a:p>
          <a:p>
            <a:pPr lvl="1"/>
            <a:r>
              <a:rPr lang="en-US" sz="1800" dirty="0"/>
              <a:t>SHOW DATABASES</a:t>
            </a:r>
          </a:p>
          <a:p>
            <a:pPr lvl="1"/>
            <a:r>
              <a:rPr lang="en-US" sz="1800" dirty="0"/>
              <a:t>SHOW TABLES</a:t>
            </a:r>
          </a:p>
          <a:p>
            <a:r>
              <a:rPr lang="en-US" sz="2000" dirty="0"/>
              <a:t>DESCRIBE</a:t>
            </a:r>
          </a:p>
          <a:p>
            <a:pPr lvl="1"/>
            <a:r>
              <a:rPr lang="en-US" sz="1800" dirty="0"/>
              <a:t>DESCRIBE DATABASE …</a:t>
            </a:r>
          </a:p>
          <a:p>
            <a:pPr lvl="1"/>
            <a:r>
              <a:rPr lang="en-US" sz="1800" dirty="0"/>
              <a:t>DESCRIBE TABLE …</a:t>
            </a:r>
          </a:p>
          <a:p>
            <a:r>
              <a:rPr lang="en-US" sz="2000" dirty="0"/>
              <a:t>USE</a:t>
            </a:r>
          </a:p>
          <a:p>
            <a:pPr lvl="1"/>
            <a:r>
              <a:rPr lang="en-US" sz="1800" dirty="0"/>
              <a:t>USE …</a:t>
            </a:r>
          </a:p>
          <a:p>
            <a:pPr lvl="1"/>
            <a:endParaRPr lang="en-US" dirty="0"/>
          </a:p>
          <a:p>
            <a:endParaRPr lang="en-US" dirty="0"/>
          </a:p>
        </p:txBody>
      </p:sp>
      <p:sp>
        <p:nvSpPr>
          <p:cNvPr id="4" name="Footer Placeholder 3">
            <a:extLst>
              <a:ext uri="{FF2B5EF4-FFF2-40B4-BE49-F238E27FC236}">
                <a16:creationId xmlns:a16="http://schemas.microsoft.com/office/drawing/2014/main" id="{40528BD8-DC6E-8E40-9E9A-F4C72B0C94E6}"/>
              </a:ext>
            </a:extLst>
          </p:cNvPr>
          <p:cNvSpPr>
            <a:spLocks noGrp="1"/>
          </p:cNvSpPr>
          <p:nvPr>
            <p:ph type="ftr" sz="quarter" idx="11"/>
          </p:nvPr>
        </p:nvSpPr>
        <p:spPr/>
        <p:txBody>
          <a:bodyPr/>
          <a:lstStyle/>
          <a:p>
            <a:r>
              <a:rPr lang="sk-SK"/>
              <a:t>CSP554</a:t>
            </a:r>
            <a:r>
              <a:rPr lang="en-US"/>
              <a:t> Module 04</a:t>
            </a:r>
            <a:endParaRPr lang="en-US" dirty="0"/>
          </a:p>
        </p:txBody>
      </p:sp>
      <p:sp>
        <p:nvSpPr>
          <p:cNvPr id="5" name="Slide Number Placeholder 4">
            <a:extLst>
              <a:ext uri="{FF2B5EF4-FFF2-40B4-BE49-F238E27FC236}">
                <a16:creationId xmlns:a16="http://schemas.microsoft.com/office/drawing/2014/main" id="{B5A01191-D89D-4C4F-8ED0-AD0935D162BA}"/>
              </a:ext>
            </a:extLst>
          </p:cNvPr>
          <p:cNvSpPr>
            <a:spLocks noGrp="1"/>
          </p:cNvSpPr>
          <p:nvPr>
            <p:ph type="sldNum" sz="quarter" idx="12"/>
          </p:nvPr>
        </p:nvSpPr>
        <p:spPr/>
        <p:txBody>
          <a:bodyPr/>
          <a:lstStyle/>
          <a:p>
            <a:fld id="{9AA7C465-8597-4488-B68C-958448427716}" type="slidenum">
              <a:rPr lang="en-US" smtClean="0"/>
              <a:t>58</a:t>
            </a:fld>
            <a:endParaRPr lang="en-US" dirty="0"/>
          </a:p>
        </p:txBody>
      </p:sp>
    </p:spTree>
    <p:extLst>
      <p:ext uri="{BB962C8B-B14F-4D97-AF65-F5344CB8AC3E}">
        <p14:creationId xmlns:p14="http://schemas.microsoft.com/office/powerpoint/2010/main" val="427016632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What is a Hive Database?</a:t>
            </a:r>
          </a:p>
        </p:txBody>
      </p:sp>
      <p:sp>
        <p:nvSpPr>
          <p:cNvPr id="3" name="Content Placeholder 2"/>
          <p:cNvSpPr>
            <a:spLocks noGrp="1"/>
          </p:cNvSpPr>
          <p:nvPr>
            <p:ph idx="1"/>
          </p:nvPr>
        </p:nvSpPr>
        <p:spPr/>
        <p:txBody>
          <a:bodyPr>
            <a:normAutofit fontScale="92500" lnSpcReduction="10000"/>
          </a:bodyPr>
          <a:lstStyle/>
          <a:p>
            <a:r>
              <a:rPr lang="en-US" dirty="0"/>
              <a:t>Hive uses MapReduce (or </a:t>
            </a:r>
            <a:r>
              <a:rPr lang="en-US" dirty="0" err="1"/>
              <a:t>Tez</a:t>
            </a:r>
            <a:r>
              <a:rPr lang="en-US" dirty="0"/>
              <a:t>) for processing…</a:t>
            </a:r>
          </a:p>
          <a:p>
            <a:r>
              <a:rPr lang="en-US" dirty="0"/>
              <a:t>HDFS (or S3) for storage…</a:t>
            </a:r>
          </a:p>
          <a:p>
            <a:r>
              <a:rPr lang="en-US" dirty="0"/>
              <a:t>And a small RDBMS and service process for metadata</a:t>
            </a:r>
          </a:p>
          <a:p>
            <a:r>
              <a:rPr lang="en-US" dirty="0"/>
              <a:t>For Hive a database is not a storage construct but has two purposes</a:t>
            </a:r>
          </a:p>
          <a:p>
            <a:pPr lvl="1"/>
            <a:r>
              <a:rPr lang="en-US" dirty="0"/>
              <a:t>A namespace to disambiguate (avoid naming conflicts for) tables of the same name that may be associated with different projects</a:t>
            </a:r>
          </a:p>
          <a:p>
            <a:pPr lvl="1"/>
            <a:r>
              <a:rPr lang="en-US" dirty="0"/>
              <a:t>Db1.Customers and Db2.Customers are two separate tables under Hive even though each has the same name</a:t>
            </a:r>
          </a:p>
          <a:p>
            <a:pPr lvl="1"/>
            <a:r>
              <a:rPr lang="en-US" dirty="0"/>
              <a:t>So it is common to use databases to organize production tables into logical grouping</a:t>
            </a:r>
          </a:p>
          <a:p>
            <a:pPr lvl="1"/>
            <a:r>
              <a:rPr lang="en-US" dirty="0"/>
              <a:t>Databases can also be used to enforce security (access) policies for users and groups</a:t>
            </a:r>
          </a:p>
          <a:p>
            <a:r>
              <a:rPr lang="en-US" dirty="0"/>
              <a:t>In Hive if a table is not explicitly associated with some named database it is associated with “default”</a:t>
            </a:r>
          </a:p>
          <a:p>
            <a:pPr lvl="1"/>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59</a:t>
            </a:fld>
            <a:endParaRPr lang="en-US" dirty="0"/>
          </a:p>
        </p:txBody>
      </p:sp>
    </p:spTree>
    <p:extLst>
      <p:ext uri="{BB962C8B-B14F-4D97-AF65-F5344CB8AC3E}">
        <p14:creationId xmlns:p14="http://schemas.microsoft.com/office/powerpoint/2010/main" val="1254392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ABE32-D8AC-4447-839C-5CBE9E860461}"/>
              </a:ext>
            </a:extLst>
          </p:cNvPr>
          <p:cNvSpPr>
            <a:spLocks noGrp="1"/>
          </p:cNvSpPr>
          <p:nvPr>
            <p:ph type="title"/>
          </p:nvPr>
        </p:nvSpPr>
        <p:spPr/>
        <p:txBody>
          <a:bodyPr/>
          <a:lstStyle/>
          <a:p>
            <a:r>
              <a:rPr lang="en-US" dirty="0"/>
              <a:t>Who Developed Hive and Why</a:t>
            </a:r>
          </a:p>
        </p:txBody>
      </p:sp>
      <p:sp>
        <p:nvSpPr>
          <p:cNvPr id="3" name="Content Placeholder 2">
            <a:extLst>
              <a:ext uri="{FF2B5EF4-FFF2-40B4-BE49-F238E27FC236}">
                <a16:creationId xmlns:a16="http://schemas.microsoft.com/office/drawing/2014/main" id="{99386BBB-804E-F14C-9FA0-C44BA6BCB6FB}"/>
              </a:ext>
            </a:extLst>
          </p:cNvPr>
          <p:cNvSpPr>
            <a:spLocks noGrp="1"/>
          </p:cNvSpPr>
          <p:nvPr>
            <p:ph idx="1"/>
          </p:nvPr>
        </p:nvSpPr>
        <p:spPr/>
        <p:txBody>
          <a:bodyPr>
            <a:normAutofit lnSpcReduction="10000"/>
          </a:bodyPr>
          <a:lstStyle/>
          <a:p>
            <a:r>
              <a:rPr lang="en-US" dirty="0"/>
              <a:t>Facebook confronted significant challenges working with big data before their implementation of Apache Hive</a:t>
            </a:r>
          </a:p>
          <a:p>
            <a:r>
              <a:rPr lang="en-US" dirty="0"/>
              <a:t>The volume of the data Facebook generated exploded, making it very difficult to handle</a:t>
            </a:r>
          </a:p>
          <a:p>
            <a:r>
              <a:rPr lang="en-US" dirty="0"/>
              <a:t>And their traditional relational database systems could not handle the load</a:t>
            </a:r>
          </a:p>
          <a:p>
            <a:r>
              <a:rPr lang="en-US" dirty="0"/>
              <a:t>As a result, Facebook began looking or better options</a:t>
            </a:r>
          </a:p>
          <a:p>
            <a:r>
              <a:rPr lang="en-US" dirty="0"/>
              <a:t>Facebook initially tried using MapReduce but they found it difficult to program</a:t>
            </a:r>
          </a:p>
          <a:p>
            <a:r>
              <a:rPr lang="en-US" dirty="0"/>
              <a:t>On the other hand their development organization had a deep knowledge of SQL</a:t>
            </a:r>
          </a:p>
          <a:p>
            <a:r>
              <a:rPr lang="en-US" dirty="0"/>
              <a:t>Hive allowed them to overcome the challenges they were facing: (1) big data and (2) limited MapReduce knowledge</a:t>
            </a:r>
          </a:p>
        </p:txBody>
      </p:sp>
      <p:sp>
        <p:nvSpPr>
          <p:cNvPr id="4" name="Footer Placeholder 3">
            <a:extLst>
              <a:ext uri="{FF2B5EF4-FFF2-40B4-BE49-F238E27FC236}">
                <a16:creationId xmlns:a16="http://schemas.microsoft.com/office/drawing/2014/main" id="{8201CDEA-BD0E-DF4C-BB5A-B0FB1776976F}"/>
              </a:ext>
            </a:extLst>
          </p:cNvPr>
          <p:cNvSpPr>
            <a:spLocks noGrp="1"/>
          </p:cNvSpPr>
          <p:nvPr>
            <p:ph type="ftr" sz="quarter" idx="11"/>
          </p:nvPr>
        </p:nvSpPr>
        <p:spPr/>
        <p:txBody>
          <a:bodyPr/>
          <a:lstStyle/>
          <a:p>
            <a:r>
              <a:rPr lang="sk-SK"/>
              <a:t>CSP554</a:t>
            </a:r>
            <a:r>
              <a:rPr lang="en-US"/>
              <a:t> Module 04</a:t>
            </a:r>
            <a:endParaRPr lang="en-US" dirty="0"/>
          </a:p>
        </p:txBody>
      </p:sp>
      <p:sp>
        <p:nvSpPr>
          <p:cNvPr id="5" name="Slide Number Placeholder 4">
            <a:extLst>
              <a:ext uri="{FF2B5EF4-FFF2-40B4-BE49-F238E27FC236}">
                <a16:creationId xmlns:a16="http://schemas.microsoft.com/office/drawing/2014/main" id="{DFFA7F12-20E3-4A4C-A903-CBC845E4631C}"/>
              </a:ext>
            </a:extLst>
          </p:cNvPr>
          <p:cNvSpPr>
            <a:spLocks noGrp="1"/>
          </p:cNvSpPr>
          <p:nvPr>
            <p:ph type="sldNum" sz="quarter" idx="12"/>
          </p:nvPr>
        </p:nvSpPr>
        <p:spPr/>
        <p:txBody>
          <a:bodyPr/>
          <a:lstStyle/>
          <a:p>
            <a:fld id="{9AA7C465-8597-4488-B68C-958448427716}" type="slidenum">
              <a:rPr lang="en-US" smtClean="0"/>
              <a:t>6</a:t>
            </a:fld>
            <a:endParaRPr lang="en-US" dirty="0"/>
          </a:p>
        </p:txBody>
      </p:sp>
    </p:spTree>
    <p:extLst>
      <p:ext uri="{BB962C8B-B14F-4D97-AF65-F5344CB8AC3E}">
        <p14:creationId xmlns:p14="http://schemas.microsoft.com/office/powerpoint/2010/main" val="360665308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F7D9C-C746-3A4F-AA09-0EEFD32E8836}"/>
              </a:ext>
            </a:extLst>
          </p:cNvPr>
          <p:cNvSpPr>
            <a:spLocks noGrp="1"/>
          </p:cNvSpPr>
          <p:nvPr>
            <p:ph type="title"/>
          </p:nvPr>
        </p:nvSpPr>
        <p:spPr/>
        <p:txBody>
          <a:bodyPr>
            <a:normAutofit fontScale="90000"/>
          </a:bodyPr>
          <a:lstStyle/>
          <a:p>
            <a:r>
              <a:rPr lang="en-US" dirty="0"/>
              <a:t>DML Commands</a:t>
            </a:r>
            <a:br>
              <a:rPr lang="en-US" dirty="0"/>
            </a:br>
            <a:r>
              <a:rPr lang="en-US" sz="2400" dirty="0">
                <a:solidFill>
                  <a:schemeClr val="tx1"/>
                </a:solidFill>
              </a:rPr>
              <a:t>CREATE DATABASE …</a:t>
            </a:r>
            <a:endParaRPr lang="en-US" dirty="0">
              <a:solidFill>
                <a:schemeClr val="tx1"/>
              </a:solidFill>
            </a:endParaRPr>
          </a:p>
        </p:txBody>
      </p:sp>
      <p:sp>
        <p:nvSpPr>
          <p:cNvPr id="3" name="Content Placeholder 2">
            <a:extLst>
              <a:ext uri="{FF2B5EF4-FFF2-40B4-BE49-F238E27FC236}">
                <a16:creationId xmlns:a16="http://schemas.microsoft.com/office/drawing/2014/main" id="{7AA3066C-9C99-1B44-ABAF-046F3C6BF650}"/>
              </a:ext>
            </a:extLst>
          </p:cNvPr>
          <p:cNvSpPr>
            <a:spLocks noGrp="1"/>
          </p:cNvSpPr>
          <p:nvPr>
            <p:ph idx="1"/>
          </p:nvPr>
        </p:nvSpPr>
        <p:spPr/>
        <p:txBody>
          <a:bodyPr/>
          <a:lstStyle/>
          <a:p>
            <a:pPr marL="0" indent="0">
              <a:buNone/>
            </a:pPr>
            <a:r>
              <a:rPr lang="en-US" dirty="0"/>
              <a:t>Description</a:t>
            </a:r>
          </a:p>
          <a:p>
            <a:pPr marL="274320" lvl="1" indent="0">
              <a:buNone/>
            </a:pPr>
            <a:r>
              <a:rPr lang="en-US" dirty="0"/>
              <a:t>Used to create a database in Hive. A database in Hive is a </a:t>
            </a:r>
            <a:r>
              <a:rPr lang="en-US" b="1" dirty="0"/>
              <a:t>namespace</a:t>
            </a:r>
            <a:r>
              <a:rPr lang="en-US" dirty="0"/>
              <a:t> or a collection of tables</a:t>
            </a:r>
          </a:p>
          <a:p>
            <a:pPr marL="274320" lvl="1" indent="0">
              <a:buNone/>
            </a:pPr>
            <a:endParaRPr lang="en-US" dirty="0"/>
          </a:p>
          <a:p>
            <a:pPr marL="0" indent="0">
              <a:buNone/>
            </a:pPr>
            <a:r>
              <a:rPr lang="en-US" dirty="0"/>
              <a:t>Syntax</a:t>
            </a:r>
          </a:p>
          <a:p>
            <a:pPr marL="274320" lvl="1" indent="0">
              <a:buNone/>
            </a:pPr>
            <a:r>
              <a:rPr lang="en-US" dirty="0"/>
              <a:t>CREATE DATABASE [IF NOT EXISTS] </a:t>
            </a:r>
            <a:r>
              <a:rPr lang="en-US" dirty="0" err="1"/>
              <a:t>database_name</a:t>
            </a:r>
            <a:endParaRPr lang="en-US" dirty="0"/>
          </a:p>
          <a:p>
            <a:pPr marL="274320" lvl="1" indent="0" fontAlgn="base">
              <a:buNone/>
            </a:pPr>
            <a:r>
              <a:rPr lang="en-US" dirty="0"/>
              <a:t>[COMMENT </a:t>
            </a:r>
            <a:r>
              <a:rPr lang="en-US" dirty="0" err="1"/>
              <a:t>database_comment</a:t>
            </a:r>
            <a:r>
              <a:rPr lang="en-US" dirty="0"/>
              <a:t>]</a:t>
            </a:r>
          </a:p>
          <a:p>
            <a:pPr marL="274320" lvl="1" indent="0" fontAlgn="base">
              <a:buNone/>
            </a:pPr>
            <a:r>
              <a:rPr lang="en-US" dirty="0"/>
              <a:t>[LOCATION hdfs_s3_path]</a:t>
            </a:r>
          </a:p>
          <a:p>
            <a:pPr marL="274320" lvl="1" indent="0" fontAlgn="base">
              <a:buNone/>
            </a:pPr>
            <a:r>
              <a:rPr lang="en-US" dirty="0"/>
              <a:t>[MANAGEDLOCATION hdfs_s3_path]</a:t>
            </a:r>
          </a:p>
          <a:p>
            <a:pPr marL="274320" lvl="1" indent="0" fontAlgn="base">
              <a:buNone/>
            </a:pPr>
            <a:r>
              <a:rPr lang="en-US" dirty="0"/>
              <a:t>[WITH DBPROPERTIES (</a:t>
            </a:r>
            <a:r>
              <a:rPr lang="en-US" dirty="0" err="1"/>
              <a:t>property_name</a:t>
            </a:r>
            <a:r>
              <a:rPr lang="en-US" dirty="0"/>
              <a:t>=</a:t>
            </a:r>
            <a:r>
              <a:rPr lang="en-US" dirty="0" err="1"/>
              <a:t>property_value</a:t>
            </a:r>
            <a:r>
              <a:rPr lang="en-US" dirty="0"/>
              <a:t>, ...)];</a:t>
            </a:r>
          </a:p>
          <a:p>
            <a:pPr lvl="1"/>
            <a:endParaRPr lang="en-US" dirty="0"/>
          </a:p>
        </p:txBody>
      </p:sp>
      <p:sp>
        <p:nvSpPr>
          <p:cNvPr id="4" name="Footer Placeholder 3">
            <a:extLst>
              <a:ext uri="{FF2B5EF4-FFF2-40B4-BE49-F238E27FC236}">
                <a16:creationId xmlns:a16="http://schemas.microsoft.com/office/drawing/2014/main" id="{40528BD8-DC6E-8E40-9E9A-F4C72B0C94E6}"/>
              </a:ext>
            </a:extLst>
          </p:cNvPr>
          <p:cNvSpPr>
            <a:spLocks noGrp="1"/>
          </p:cNvSpPr>
          <p:nvPr>
            <p:ph type="ftr" sz="quarter" idx="11"/>
          </p:nvPr>
        </p:nvSpPr>
        <p:spPr/>
        <p:txBody>
          <a:bodyPr/>
          <a:lstStyle/>
          <a:p>
            <a:r>
              <a:rPr lang="sk-SK"/>
              <a:t>CSP554</a:t>
            </a:r>
            <a:r>
              <a:rPr lang="en-US"/>
              <a:t> Module 04</a:t>
            </a:r>
            <a:endParaRPr lang="en-US" dirty="0"/>
          </a:p>
        </p:txBody>
      </p:sp>
      <p:sp>
        <p:nvSpPr>
          <p:cNvPr id="5" name="Slide Number Placeholder 4">
            <a:extLst>
              <a:ext uri="{FF2B5EF4-FFF2-40B4-BE49-F238E27FC236}">
                <a16:creationId xmlns:a16="http://schemas.microsoft.com/office/drawing/2014/main" id="{B5A01191-D89D-4C4F-8ED0-AD0935D162BA}"/>
              </a:ext>
            </a:extLst>
          </p:cNvPr>
          <p:cNvSpPr>
            <a:spLocks noGrp="1"/>
          </p:cNvSpPr>
          <p:nvPr>
            <p:ph type="sldNum" sz="quarter" idx="12"/>
          </p:nvPr>
        </p:nvSpPr>
        <p:spPr/>
        <p:txBody>
          <a:bodyPr/>
          <a:lstStyle/>
          <a:p>
            <a:fld id="{9AA7C465-8597-4488-B68C-958448427716}" type="slidenum">
              <a:rPr lang="en-US" smtClean="0"/>
              <a:t>60</a:t>
            </a:fld>
            <a:endParaRPr lang="en-US" dirty="0"/>
          </a:p>
        </p:txBody>
      </p:sp>
    </p:spTree>
    <p:extLst>
      <p:ext uri="{BB962C8B-B14F-4D97-AF65-F5344CB8AC3E}">
        <p14:creationId xmlns:p14="http://schemas.microsoft.com/office/powerpoint/2010/main" val="117362455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DML Commands</a:t>
            </a:r>
            <a:br>
              <a:rPr lang="en-US" sz="2800" dirty="0"/>
            </a:br>
            <a:r>
              <a:rPr lang="en-US" sz="2800" dirty="0">
                <a:solidFill>
                  <a:schemeClr val="tx1"/>
                </a:solidFill>
              </a:rPr>
              <a:t>CREATE DATABASE …</a:t>
            </a:r>
            <a:endParaRPr lang="en-US" sz="2800" dirty="0"/>
          </a:p>
        </p:txBody>
      </p:sp>
      <p:sp>
        <p:nvSpPr>
          <p:cNvPr id="3" name="Content Placeholder 2"/>
          <p:cNvSpPr>
            <a:spLocks noGrp="1"/>
          </p:cNvSpPr>
          <p:nvPr>
            <p:ph idx="1"/>
          </p:nvPr>
        </p:nvSpPr>
        <p:spPr/>
        <p:txBody>
          <a:bodyPr/>
          <a:lstStyle/>
          <a:p>
            <a:r>
              <a:rPr lang="en-US" dirty="0"/>
              <a:t>The simplest syntax for creating a database is as follows</a:t>
            </a:r>
          </a:p>
          <a:p>
            <a:pPr marL="274320" lvl="1" indent="0">
              <a:buNone/>
            </a:pPr>
            <a:r>
              <a:rPr lang="en-US" dirty="0"/>
              <a:t>CREATE DATABASE </a:t>
            </a:r>
            <a:r>
              <a:rPr lang="en-US" dirty="0" err="1"/>
              <a:t>someDatabase</a:t>
            </a:r>
            <a:r>
              <a:rPr lang="en-US" dirty="0"/>
              <a:t>;</a:t>
            </a:r>
          </a:p>
          <a:p>
            <a:pPr marL="274320" lvl="1" indent="0">
              <a:buNone/>
            </a:pPr>
            <a:endParaRPr lang="en-US" dirty="0"/>
          </a:p>
          <a:p>
            <a:r>
              <a:rPr lang="en-US" dirty="0"/>
              <a:t>Hive will indicate an error if “</a:t>
            </a:r>
            <a:r>
              <a:rPr lang="en-US" dirty="0" err="1"/>
              <a:t>someDatabase</a:t>
            </a:r>
            <a:r>
              <a:rPr lang="en-US" dirty="0"/>
              <a:t>” already exists</a:t>
            </a:r>
          </a:p>
          <a:p>
            <a:r>
              <a:rPr lang="en-US" dirty="0"/>
              <a:t>You can suppress this error indication with the following variation</a:t>
            </a:r>
          </a:p>
          <a:p>
            <a:pPr marL="274320" lvl="1" indent="0">
              <a:buNone/>
            </a:pPr>
            <a:r>
              <a:rPr lang="en-US" dirty="0"/>
              <a:t>CREATE DATABASE IF NOT EXISTS </a:t>
            </a:r>
            <a:r>
              <a:rPr lang="en-US" dirty="0" err="1"/>
              <a:t>someDatabase</a:t>
            </a:r>
            <a:r>
              <a:rPr lang="en-US" dirty="0"/>
              <a:t>;</a:t>
            </a:r>
          </a:p>
          <a:p>
            <a:pPr marL="274320" lvl="1" indent="0">
              <a:buNone/>
            </a:pPr>
            <a:endParaRPr lang="en-US" dirty="0"/>
          </a:p>
          <a:p>
            <a:r>
              <a:rPr lang="en-US" dirty="0"/>
              <a:t>The above is useful for scripts that create a database only if it does not exist and otherwise use the existing one</a:t>
            </a:r>
          </a:p>
          <a:p>
            <a:pPr lvl="1"/>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61</a:t>
            </a:fld>
            <a:endParaRPr lang="en-US" dirty="0"/>
          </a:p>
        </p:txBody>
      </p:sp>
    </p:spTree>
    <p:extLst>
      <p:ext uri="{BB962C8B-B14F-4D97-AF65-F5344CB8AC3E}">
        <p14:creationId xmlns:p14="http://schemas.microsoft.com/office/powerpoint/2010/main" val="396659110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F7D9C-C746-3A4F-AA09-0EEFD32E8836}"/>
              </a:ext>
            </a:extLst>
          </p:cNvPr>
          <p:cNvSpPr>
            <a:spLocks noGrp="1"/>
          </p:cNvSpPr>
          <p:nvPr>
            <p:ph type="title"/>
          </p:nvPr>
        </p:nvSpPr>
        <p:spPr/>
        <p:txBody>
          <a:bodyPr>
            <a:normAutofit fontScale="90000"/>
          </a:bodyPr>
          <a:lstStyle/>
          <a:p>
            <a:r>
              <a:rPr lang="en-US" dirty="0"/>
              <a:t>DML Commands</a:t>
            </a:r>
            <a:br>
              <a:rPr lang="en-US" dirty="0"/>
            </a:br>
            <a:r>
              <a:rPr lang="en-US" sz="2400" dirty="0">
                <a:solidFill>
                  <a:schemeClr val="tx1"/>
                </a:solidFill>
              </a:rPr>
              <a:t>CREATE DATABASE …</a:t>
            </a:r>
            <a:endParaRPr lang="en-US" dirty="0">
              <a:solidFill>
                <a:schemeClr val="tx1"/>
              </a:solidFill>
            </a:endParaRPr>
          </a:p>
        </p:txBody>
      </p:sp>
      <p:sp>
        <p:nvSpPr>
          <p:cNvPr id="3" name="Content Placeholder 2">
            <a:extLst>
              <a:ext uri="{FF2B5EF4-FFF2-40B4-BE49-F238E27FC236}">
                <a16:creationId xmlns:a16="http://schemas.microsoft.com/office/drawing/2014/main" id="{7AA3066C-9C99-1B44-ABAF-046F3C6BF650}"/>
              </a:ext>
            </a:extLst>
          </p:cNvPr>
          <p:cNvSpPr>
            <a:spLocks noGrp="1"/>
          </p:cNvSpPr>
          <p:nvPr>
            <p:ph idx="1"/>
          </p:nvPr>
        </p:nvSpPr>
        <p:spPr/>
        <p:txBody>
          <a:bodyPr/>
          <a:lstStyle/>
          <a:p>
            <a:pPr marL="0" indent="0">
              <a:buNone/>
            </a:pPr>
            <a:r>
              <a:rPr lang="en-US" dirty="0"/>
              <a:t>Example</a:t>
            </a:r>
          </a:p>
          <a:p>
            <a:pPr marL="274320" lvl="1" indent="0">
              <a:buNone/>
            </a:pPr>
            <a:r>
              <a:rPr lang="en-US" sz="1600" dirty="0"/>
              <a:t>Create a databases called demo (if it does not exist) as a subdirectory of the HDFS ‘user/hive/warehouse’ directory path:</a:t>
            </a:r>
          </a:p>
          <a:p>
            <a:pPr marL="0" indent="0">
              <a:buNone/>
            </a:pPr>
            <a:endParaRPr lang="en-US" sz="1600" dirty="0"/>
          </a:p>
          <a:p>
            <a:pPr marL="274320" lvl="1" indent="0">
              <a:buNone/>
            </a:pPr>
            <a:r>
              <a:rPr lang="en-US" sz="1600" dirty="0"/>
              <a:t>CREATE DATABASE IF NOT EXISTS demo</a:t>
            </a:r>
          </a:p>
          <a:p>
            <a:pPr marL="274320" lvl="1" indent="0" fontAlgn="base">
              <a:buNone/>
            </a:pPr>
            <a:r>
              <a:rPr lang="en-US" sz="1600" dirty="0"/>
              <a:t>COMMENT “This is a demo database”;</a:t>
            </a:r>
          </a:p>
          <a:p>
            <a:pPr marL="274320" lvl="1" indent="0" fontAlgn="base">
              <a:buNone/>
            </a:pPr>
            <a:endParaRPr lang="en-US" sz="1600" dirty="0"/>
          </a:p>
          <a:p>
            <a:pPr marL="274320" lvl="1" indent="0" fontAlgn="base">
              <a:buNone/>
            </a:pPr>
            <a:r>
              <a:rPr lang="en-US" sz="1600" dirty="0"/>
              <a:t>Create a databases called demo2 (if it does not exist) in the already existing S3 bucket ‘</a:t>
            </a:r>
            <a:r>
              <a:rPr lang="en-US" sz="1600" dirty="0" err="1"/>
              <a:t>mydbs</a:t>
            </a:r>
            <a:r>
              <a:rPr lang="en-US" sz="1600" dirty="0"/>
              <a:t>’:</a:t>
            </a:r>
          </a:p>
          <a:p>
            <a:pPr marL="274320" lvl="1" indent="0" fontAlgn="base">
              <a:buNone/>
            </a:pPr>
            <a:endParaRPr lang="en-US" sz="1600" dirty="0"/>
          </a:p>
          <a:p>
            <a:pPr marL="274320" lvl="1" indent="0">
              <a:buNone/>
            </a:pPr>
            <a:r>
              <a:rPr lang="en-US" sz="1600" dirty="0"/>
              <a:t>CREATE DATABASE IF NOT EXISTS demo2</a:t>
            </a:r>
          </a:p>
          <a:p>
            <a:pPr marL="274320" lvl="1" indent="0" fontAlgn="base">
              <a:buNone/>
            </a:pPr>
            <a:r>
              <a:rPr lang="en-US" sz="1600" dirty="0"/>
              <a:t>COMMENT “This is another database”</a:t>
            </a:r>
          </a:p>
          <a:p>
            <a:pPr marL="274320" lvl="1" indent="0" fontAlgn="base">
              <a:buNone/>
            </a:pPr>
            <a:r>
              <a:rPr lang="en-US" sz="1600" dirty="0"/>
              <a:t>LOCATION ‘s3://</a:t>
            </a:r>
            <a:r>
              <a:rPr lang="en-US" sz="1600" dirty="0" err="1"/>
              <a:t>mydbs</a:t>
            </a:r>
            <a:r>
              <a:rPr lang="en-US" sz="1600" dirty="0"/>
              <a:t>/demo2.db’;</a:t>
            </a:r>
          </a:p>
          <a:p>
            <a:pPr marL="274320" lvl="1" indent="0" fontAlgn="base">
              <a:buNone/>
            </a:pPr>
            <a:endParaRPr lang="en-US" sz="1600" dirty="0"/>
          </a:p>
          <a:p>
            <a:pPr marL="274320" lvl="1" indent="0" fontAlgn="base">
              <a:buNone/>
            </a:pPr>
            <a:endParaRPr lang="en-US" sz="1600" dirty="0"/>
          </a:p>
        </p:txBody>
      </p:sp>
      <p:sp>
        <p:nvSpPr>
          <p:cNvPr id="4" name="Footer Placeholder 3">
            <a:extLst>
              <a:ext uri="{FF2B5EF4-FFF2-40B4-BE49-F238E27FC236}">
                <a16:creationId xmlns:a16="http://schemas.microsoft.com/office/drawing/2014/main" id="{40528BD8-DC6E-8E40-9E9A-F4C72B0C94E6}"/>
              </a:ext>
            </a:extLst>
          </p:cNvPr>
          <p:cNvSpPr>
            <a:spLocks noGrp="1"/>
          </p:cNvSpPr>
          <p:nvPr>
            <p:ph type="ftr" sz="quarter" idx="11"/>
          </p:nvPr>
        </p:nvSpPr>
        <p:spPr/>
        <p:txBody>
          <a:bodyPr/>
          <a:lstStyle/>
          <a:p>
            <a:r>
              <a:rPr lang="sk-SK"/>
              <a:t>CSP554</a:t>
            </a:r>
            <a:r>
              <a:rPr lang="en-US"/>
              <a:t> Module 04</a:t>
            </a:r>
            <a:endParaRPr lang="en-US" dirty="0"/>
          </a:p>
        </p:txBody>
      </p:sp>
      <p:sp>
        <p:nvSpPr>
          <p:cNvPr id="5" name="Slide Number Placeholder 4">
            <a:extLst>
              <a:ext uri="{FF2B5EF4-FFF2-40B4-BE49-F238E27FC236}">
                <a16:creationId xmlns:a16="http://schemas.microsoft.com/office/drawing/2014/main" id="{B5A01191-D89D-4C4F-8ED0-AD0935D162BA}"/>
              </a:ext>
            </a:extLst>
          </p:cNvPr>
          <p:cNvSpPr>
            <a:spLocks noGrp="1"/>
          </p:cNvSpPr>
          <p:nvPr>
            <p:ph type="sldNum" sz="quarter" idx="12"/>
          </p:nvPr>
        </p:nvSpPr>
        <p:spPr/>
        <p:txBody>
          <a:bodyPr/>
          <a:lstStyle/>
          <a:p>
            <a:fld id="{9AA7C465-8597-4488-B68C-958448427716}" type="slidenum">
              <a:rPr lang="en-US" smtClean="0"/>
              <a:t>62</a:t>
            </a:fld>
            <a:endParaRPr lang="en-US" dirty="0"/>
          </a:p>
        </p:txBody>
      </p:sp>
    </p:spTree>
    <p:extLst>
      <p:ext uri="{BB962C8B-B14F-4D97-AF65-F5344CB8AC3E}">
        <p14:creationId xmlns:p14="http://schemas.microsoft.com/office/powerpoint/2010/main" val="110632278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DML Commands</a:t>
            </a:r>
            <a:br>
              <a:rPr lang="en-US" sz="2800" dirty="0"/>
            </a:br>
            <a:r>
              <a:rPr lang="en-US" sz="2800" dirty="0">
                <a:solidFill>
                  <a:schemeClr val="tx1"/>
                </a:solidFill>
              </a:rPr>
              <a:t>CREATE DATABASE …</a:t>
            </a:r>
            <a:endParaRPr lang="en-US" sz="2800" dirty="0"/>
          </a:p>
        </p:txBody>
      </p:sp>
      <p:sp>
        <p:nvSpPr>
          <p:cNvPr id="3" name="Content Placeholder 2"/>
          <p:cNvSpPr>
            <a:spLocks noGrp="1"/>
          </p:cNvSpPr>
          <p:nvPr>
            <p:ph idx="1"/>
          </p:nvPr>
        </p:nvSpPr>
        <p:spPr/>
        <p:txBody>
          <a:bodyPr/>
          <a:lstStyle/>
          <a:p>
            <a:r>
              <a:rPr lang="en-US" dirty="0"/>
              <a:t>Hive will create an HDFS directory or S3  for each database</a:t>
            </a:r>
          </a:p>
          <a:p>
            <a:r>
              <a:rPr lang="en-US" dirty="0"/>
              <a:t>Tables in that database will be stored in subdirectories of the database directory</a:t>
            </a:r>
          </a:p>
          <a:p>
            <a:r>
              <a:rPr lang="en-US" dirty="0"/>
              <a:t>The exception is tables in the default database which does not have its own directory</a:t>
            </a:r>
          </a:p>
          <a:p>
            <a:r>
              <a:rPr lang="en-US" dirty="0"/>
              <a:t>The database directory is created under a top level directory specified by the following Hive property</a:t>
            </a:r>
          </a:p>
          <a:p>
            <a:pPr marL="274320" lvl="1" indent="0">
              <a:buNone/>
            </a:pPr>
            <a:r>
              <a:rPr lang="en-US" dirty="0" err="1"/>
              <a:t>hive.metastore.warehouse.dir</a:t>
            </a:r>
            <a:r>
              <a:rPr lang="en-US" dirty="0"/>
              <a:t> </a:t>
            </a:r>
          </a:p>
          <a:p>
            <a:pPr marL="274320" lvl="1" indent="0">
              <a:buNone/>
            </a:pPr>
            <a:endParaRPr lang="en-US" dirty="0"/>
          </a:p>
          <a:p>
            <a:pPr marL="274320" lvl="1" indent="0">
              <a:buNone/>
            </a:pPr>
            <a:r>
              <a:rPr lang="en-US" dirty="0"/>
              <a:t>The default value for the property is usually /user/hive/warehouse   or sometimes /app/hive/warehouse</a:t>
            </a:r>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63</a:t>
            </a:fld>
            <a:endParaRPr lang="en-US" dirty="0"/>
          </a:p>
        </p:txBody>
      </p:sp>
    </p:spTree>
    <p:extLst>
      <p:ext uri="{BB962C8B-B14F-4D97-AF65-F5344CB8AC3E}">
        <p14:creationId xmlns:p14="http://schemas.microsoft.com/office/powerpoint/2010/main" val="240223442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DML Commands</a:t>
            </a:r>
            <a:br>
              <a:rPr lang="en-US" sz="2800" dirty="0"/>
            </a:br>
            <a:r>
              <a:rPr lang="en-US" sz="2800" dirty="0">
                <a:solidFill>
                  <a:schemeClr val="tx1"/>
                </a:solidFill>
              </a:rPr>
              <a:t>CREATE DATABASE …</a:t>
            </a:r>
            <a:endParaRPr lang="en-US" sz="2800" dirty="0"/>
          </a:p>
        </p:txBody>
      </p:sp>
      <p:sp>
        <p:nvSpPr>
          <p:cNvPr id="3" name="Content Placeholder 2"/>
          <p:cNvSpPr>
            <a:spLocks noGrp="1"/>
          </p:cNvSpPr>
          <p:nvPr>
            <p:ph idx="1"/>
          </p:nvPr>
        </p:nvSpPr>
        <p:spPr/>
        <p:txBody>
          <a:bodyPr/>
          <a:lstStyle/>
          <a:p>
            <a:r>
              <a:rPr lang="en-US" dirty="0"/>
              <a:t>You can override this default location for the new </a:t>
            </a:r>
            <a:r>
              <a:rPr lang="en-US" dirty="0" err="1"/>
              <a:t>databse</a:t>
            </a:r>
            <a:r>
              <a:rPr lang="en-US" dirty="0"/>
              <a:t> directory as shown</a:t>
            </a:r>
          </a:p>
          <a:p>
            <a:pPr marL="274320" lvl="1" indent="0">
              <a:buNone/>
            </a:pPr>
            <a:r>
              <a:rPr lang="en-US" dirty="0"/>
              <a:t>CREATE DATABASE </a:t>
            </a:r>
            <a:r>
              <a:rPr lang="en-US" dirty="0" err="1"/>
              <a:t>someDatabase</a:t>
            </a:r>
            <a:r>
              <a:rPr lang="en-US" dirty="0"/>
              <a:t> LOCATION ‘/path/</a:t>
            </a:r>
            <a:r>
              <a:rPr lang="en-US" dirty="0" err="1"/>
              <a:t>subpath</a:t>
            </a:r>
            <a:r>
              <a:rPr lang="en-US" dirty="0"/>
              <a:t>’</a:t>
            </a:r>
          </a:p>
          <a:p>
            <a:pPr marL="274320" lvl="1" indent="0">
              <a:buNone/>
            </a:pPr>
            <a:endParaRPr lang="en-US" dirty="0"/>
          </a:p>
          <a:p>
            <a:r>
              <a:rPr lang="en-US" dirty="0"/>
              <a:t>You can add a descriptive comment to the database as follows (that will be show by the DESCRIBE command)</a:t>
            </a:r>
          </a:p>
          <a:p>
            <a:pPr marL="274320" lvl="1" indent="0">
              <a:buNone/>
            </a:pPr>
            <a:r>
              <a:rPr lang="en-US" dirty="0"/>
              <a:t>CREATE DATABASE </a:t>
            </a:r>
            <a:r>
              <a:rPr lang="en-US" dirty="0" err="1"/>
              <a:t>someDatabase</a:t>
            </a:r>
            <a:r>
              <a:rPr lang="en-US" dirty="0"/>
              <a:t> COMMENT ‘some note’</a:t>
            </a:r>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64</a:t>
            </a:fld>
            <a:endParaRPr lang="en-US" dirty="0"/>
          </a:p>
        </p:txBody>
      </p:sp>
    </p:spTree>
    <p:extLst>
      <p:ext uri="{BB962C8B-B14F-4D97-AF65-F5344CB8AC3E}">
        <p14:creationId xmlns:p14="http://schemas.microsoft.com/office/powerpoint/2010/main" val="257164873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F7D9C-C746-3A4F-AA09-0EEFD32E8836}"/>
              </a:ext>
            </a:extLst>
          </p:cNvPr>
          <p:cNvSpPr>
            <a:spLocks noGrp="1"/>
          </p:cNvSpPr>
          <p:nvPr>
            <p:ph type="title"/>
          </p:nvPr>
        </p:nvSpPr>
        <p:spPr/>
        <p:txBody>
          <a:bodyPr>
            <a:normAutofit fontScale="90000"/>
          </a:bodyPr>
          <a:lstStyle/>
          <a:p>
            <a:r>
              <a:rPr lang="en-US" dirty="0"/>
              <a:t>DML Commands</a:t>
            </a:r>
            <a:br>
              <a:rPr lang="en-US" dirty="0"/>
            </a:br>
            <a:r>
              <a:rPr lang="en-US" sz="2400" dirty="0">
                <a:solidFill>
                  <a:schemeClr val="tx1"/>
                </a:solidFill>
              </a:rPr>
              <a:t>DROP DATABASE …</a:t>
            </a:r>
            <a:endParaRPr lang="en-US" dirty="0">
              <a:solidFill>
                <a:schemeClr val="tx1"/>
              </a:solidFill>
            </a:endParaRPr>
          </a:p>
        </p:txBody>
      </p:sp>
      <p:sp>
        <p:nvSpPr>
          <p:cNvPr id="3" name="Content Placeholder 2">
            <a:extLst>
              <a:ext uri="{FF2B5EF4-FFF2-40B4-BE49-F238E27FC236}">
                <a16:creationId xmlns:a16="http://schemas.microsoft.com/office/drawing/2014/main" id="{7AA3066C-9C99-1B44-ABAF-046F3C6BF650}"/>
              </a:ext>
            </a:extLst>
          </p:cNvPr>
          <p:cNvSpPr>
            <a:spLocks noGrp="1"/>
          </p:cNvSpPr>
          <p:nvPr>
            <p:ph idx="1"/>
          </p:nvPr>
        </p:nvSpPr>
        <p:spPr>
          <a:xfrm>
            <a:off x="457200" y="1600200"/>
            <a:ext cx="8229600" cy="5239512"/>
          </a:xfrm>
        </p:spPr>
        <p:txBody>
          <a:bodyPr/>
          <a:lstStyle/>
          <a:p>
            <a:pPr marL="0" indent="0">
              <a:buNone/>
            </a:pPr>
            <a:r>
              <a:rPr lang="en-US" sz="2000" dirty="0"/>
              <a:t>Description</a:t>
            </a:r>
          </a:p>
          <a:p>
            <a:pPr marL="274320" lvl="1" indent="0">
              <a:buNone/>
            </a:pPr>
            <a:r>
              <a:rPr lang="en-US" sz="1800" dirty="0"/>
              <a:t>Remove the database. The default behavior is RESTRICT which means that the database is dropped only if it is empty. To drop the database with tables, use CASCADE.</a:t>
            </a:r>
          </a:p>
          <a:p>
            <a:pPr marL="274320" lvl="1" indent="0">
              <a:buNone/>
            </a:pPr>
            <a:endParaRPr lang="en-US" sz="1800" dirty="0"/>
          </a:p>
          <a:p>
            <a:pPr marL="0" indent="0">
              <a:buNone/>
            </a:pPr>
            <a:r>
              <a:rPr lang="en-US" sz="2000" dirty="0"/>
              <a:t>Syntax</a:t>
            </a:r>
          </a:p>
          <a:p>
            <a:pPr marL="274320" lvl="1" indent="0">
              <a:buNone/>
            </a:pPr>
            <a:r>
              <a:rPr lang="en-US" sz="1600" dirty="0"/>
              <a:t>DROP DATABASE [IF EXISTS] </a:t>
            </a:r>
            <a:r>
              <a:rPr lang="en-US" sz="1600" dirty="0" err="1"/>
              <a:t>database_name</a:t>
            </a:r>
            <a:r>
              <a:rPr lang="en-US" sz="1600" dirty="0"/>
              <a:t> [RESTRICT|CASCADE];</a:t>
            </a:r>
          </a:p>
          <a:p>
            <a:pPr marL="274320" lvl="1" indent="0">
              <a:buNone/>
            </a:pPr>
            <a:endParaRPr lang="en-US" sz="1600" dirty="0"/>
          </a:p>
          <a:p>
            <a:pPr marL="0" indent="0">
              <a:buNone/>
            </a:pPr>
            <a:r>
              <a:rPr lang="en-US" sz="2000" dirty="0"/>
              <a:t>Example</a:t>
            </a:r>
          </a:p>
          <a:p>
            <a:pPr marL="0" indent="0">
              <a:buNone/>
            </a:pPr>
            <a:r>
              <a:rPr lang="en-US" sz="2000" dirty="0"/>
              <a:t>    </a:t>
            </a:r>
            <a:r>
              <a:rPr lang="en-US" sz="1600" i="1" dirty="0"/>
              <a:t>If database has no tables (RESTRICT is the default)… </a:t>
            </a:r>
          </a:p>
          <a:p>
            <a:pPr marL="0" indent="0">
              <a:buNone/>
            </a:pPr>
            <a:r>
              <a:rPr lang="en-US" sz="1600" dirty="0"/>
              <a:t>    DROP DATABASE IF EXISTS demo2;     </a:t>
            </a:r>
          </a:p>
          <a:p>
            <a:pPr marL="0" indent="0">
              <a:buNone/>
            </a:pPr>
            <a:endParaRPr lang="en-US" sz="1600" dirty="0"/>
          </a:p>
          <a:p>
            <a:pPr marL="0" indent="0">
              <a:buNone/>
            </a:pPr>
            <a:r>
              <a:rPr lang="en-US" sz="1600" dirty="0"/>
              <a:t>    </a:t>
            </a:r>
            <a:r>
              <a:rPr lang="en-US" sz="1600" i="1" dirty="0"/>
              <a:t>If database has tables…</a:t>
            </a:r>
          </a:p>
          <a:p>
            <a:pPr marL="0" indent="0">
              <a:buNone/>
            </a:pPr>
            <a:r>
              <a:rPr lang="en-US" sz="1600" dirty="0"/>
              <a:t>    DROP DATABASE IF EXISTS demo2 CASCADE;</a:t>
            </a:r>
            <a:endParaRPr lang="en-US" sz="1800" dirty="0"/>
          </a:p>
        </p:txBody>
      </p:sp>
      <p:sp>
        <p:nvSpPr>
          <p:cNvPr id="4" name="Footer Placeholder 3">
            <a:extLst>
              <a:ext uri="{FF2B5EF4-FFF2-40B4-BE49-F238E27FC236}">
                <a16:creationId xmlns:a16="http://schemas.microsoft.com/office/drawing/2014/main" id="{40528BD8-DC6E-8E40-9E9A-F4C72B0C94E6}"/>
              </a:ext>
            </a:extLst>
          </p:cNvPr>
          <p:cNvSpPr>
            <a:spLocks noGrp="1"/>
          </p:cNvSpPr>
          <p:nvPr>
            <p:ph type="ftr" sz="quarter" idx="11"/>
          </p:nvPr>
        </p:nvSpPr>
        <p:spPr/>
        <p:txBody>
          <a:bodyPr/>
          <a:lstStyle/>
          <a:p>
            <a:r>
              <a:rPr lang="sk-SK"/>
              <a:t>CSP554</a:t>
            </a:r>
            <a:r>
              <a:rPr lang="en-US"/>
              <a:t> Module 04</a:t>
            </a:r>
            <a:endParaRPr lang="en-US" dirty="0"/>
          </a:p>
        </p:txBody>
      </p:sp>
      <p:sp>
        <p:nvSpPr>
          <p:cNvPr id="5" name="Slide Number Placeholder 4">
            <a:extLst>
              <a:ext uri="{FF2B5EF4-FFF2-40B4-BE49-F238E27FC236}">
                <a16:creationId xmlns:a16="http://schemas.microsoft.com/office/drawing/2014/main" id="{B5A01191-D89D-4C4F-8ED0-AD0935D162BA}"/>
              </a:ext>
            </a:extLst>
          </p:cNvPr>
          <p:cNvSpPr>
            <a:spLocks noGrp="1"/>
          </p:cNvSpPr>
          <p:nvPr>
            <p:ph type="sldNum" sz="quarter" idx="12"/>
          </p:nvPr>
        </p:nvSpPr>
        <p:spPr/>
        <p:txBody>
          <a:bodyPr/>
          <a:lstStyle/>
          <a:p>
            <a:fld id="{9AA7C465-8597-4488-B68C-958448427716}" type="slidenum">
              <a:rPr lang="en-US" smtClean="0"/>
              <a:t>65</a:t>
            </a:fld>
            <a:endParaRPr lang="en-US" dirty="0"/>
          </a:p>
        </p:txBody>
      </p:sp>
    </p:spTree>
    <p:extLst>
      <p:ext uri="{BB962C8B-B14F-4D97-AF65-F5344CB8AC3E}">
        <p14:creationId xmlns:p14="http://schemas.microsoft.com/office/powerpoint/2010/main" val="277314712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F7D9C-C746-3A4F-AA09-0EEFD32E8836}"/>
              </a:ext>
            </a:extLst>
          </p:cNvPr>
          <p:cNvSpPr>
            <a:spLocks noGrp="1"/>
          </p:cNvSpPr>
          <p:nvPr>
            <p:ph type="title"/>
          </p:nvPr>
        </p:nvSpPr>
        <p:spPr/>
        <p:txBody>
          <a:bodyPr>
            <a:normAutofit fontScale="90000"/>
          </a:bodyPr>
          <a:lstStyle/>
          <a:p>
            <a:r>
              <a:rPr lang="en-US" dirty="0"/>
              <a:t>DML Commands</a:t>
            </a:r>
            <a:br>
              <a:rPr lang="en-US" dirty="0"/>
            </a:br>
            <a:r>
              <a:rPr lang="en-US" sz="2400" dirty="0">
                <a:solidFill>
                  <a:schemeClr val="tx1"/>
                </a:solidFill>
              </a:rPr>
              <a:t>SHOW DATABASES</a:t>
            </a:r>
            <a:endParaRPr lang="en-US" dirty="0">
              <a:solidFill>
                <a:schemeClr val="tx1"/>
              </a:solidFill>
            </a:endParaRPr>
          </a:p>
        </p:txBody>
      </p:sp>
      <p:sp>
        <p:nvSpPr>
          <p:cNvPr id="3" name="Content Placeholder 2">
            <a:extLst>
              <a:ext uri="{FF2B5EF4-FFF2-40B4-BE49-F238E27FC236}">
                <a16:creationId xmlns:a16="http://schemas.microsoft.com/office/drawing/2014/main" id="{7AA3066C-9C99-1B44-ABAF-046F3C6BF650}"/>
              </a:ext>
            </a:extLst>
          </p:cNvPr>
          <p:cNvSpPr>
            <a:spLocks noGrp="1"/>
          </p:cNvSpPr>
          <p:nvPr>
            <p:ph idx="1"/>
          </p:nvPr>
        </p:nvSpPr>
        <p:spPr>
          <a:xfrm>
            <a:off x="457200" y="1600200"/>
            <a:ext cx="8229600" cy="5239512"/>
          </a:xfrm>
        </p:spPr>
        <p:txBody>
          <a:bodyPr/>
          <a:lstStyle/>
          <a:p>
            <a:pPr marL="0" indent="0">
              <a:buNone/>
            </a:pPr>
            <a:r>
              <a:rPr lang="en-US" sz="2000" dirty="0"/>
              <a:t>Description</a:t>
            </a:r>
          </a:p>
          <a:p>
            <a:pPr marL="274320" lvl="1" indent="0">
              <a:buNone/>
            </a:pPr>
            <a:r>
              <a:rPr lang="en-US" dirty="0"/>
              <a:t>Lists all of the already created databases defined in the </a:t>
            </a:r>
            <a:r>
              <a:rPr lang="en-US" dirty="0" err="1"/>
              <a:t>metastore</a:t>
            </a:r>
            <a:r>
              <a:rPr lang="en-US" dirty="0"/>
              <a:t> </a:t>
            </a:r>
          </a:p>
          <a:p>
            <a:pPr marL="274320" lvl="1" indent="0">
              <a:buNone/>
            </a:pPr>
            <a:endParaRPr lang="en-US" sz="1800" dirty="0"/>
          </a:p>
          <a:p>
            <a:pPr marL="0" indent="0">
              <a:buNone/>
            </a:pPr>
            <a:r>
              <a:rPr lang="en-US" sz="2000" dirty="0"/>
              <a:t>Syntax</a:t>
            </a:r>
          </a:p>
          <a:p>
            <a:pPr marL="274320" lvl="1" indent="0">
              <a:buNone/>
            </a:pPr>
            <a:r>
              <a:rPr lang="en-US" sz="1600" dirty="0"/>
              <a:t>SHOW DATABASES;</a:t>
            </a:r>
            <a:endParaRPr lang="en-US" dirty="0"/>
          </a:p>
          <a:p>
            <a:pPr marL="0" indent="0">
              <a:buNone/>
            </a:pPr>
            <a:endParaRPr lang="en-US" dirty="0"/>
          </a:p>
          <a:p>
            <a:pPr marL="274320" lvl="1" indent="0">
              <a:buNone/>
            </a:pPr>
            <a:r>
              <a:rPr lang="en-US" dirty="0"/>
              <a:t>If you have many databases defined you can restrict the listing using a regular expression</a:t>
            </a:r>
          </a:p>
          <a:p>
            <a:pPr marL="274320" lvl="1" indent="0">
              <a:buNone/>
            </a:pPr>
            <a:endParaRPr lang="en-US" dirty="0"/>
          </a:p>
          <a:p>
            <a:pPr marL="548640" lvl="2" indent="0">
              <a:buNone/>
            </a:pPr>
            <a:r>
              <a:rPr lang="en-US" sz="1600" dirty="0"/>
              <a:t>SHOW DATABASES LIKE ‘h.*’;</a:t>
            </a:r>
          </a:p>
          <a:p>
            <a:pPr marL="274320" lvl="1" indent="0">
              <a:buNone/>
            </a:pPr>
            <a:endParaRPr lang="en-US" sz="1600" dirty="0"/>
          </a:p>
          <a:p>
            <a:pPr marL="274320" lvl="1" indent="0">
              <a:buNone/>
            </a:pPr>
            <a:endParaRPr lang="en-US" sz="1600" dirty="0"/>
          </a:p>
          <a:p>
            <a:pPr marL="0" indent="0">
              <a:buNone/>
            </a:pPr>
            <a:endParaRPr lang="en-US" sz="1800" dirty="0"/>
          </a:p>
        </p:txBody>
      </p:sp>
      <p:sp>
        <p:nvSpPr>
          <p:cNvPr id="4" name="Footer Placeholder 3">
            <a:extLst>
              <a:ext uri="{FF2B5EF4-FFF2-40B4-BE49-F238E27FC236}">
                <a16:creationId xmlns:a16="http://schemas.microsoft.com/office/drawing/2014/main" id="{40528BD8-DC6E-8E40-9E9A-F4C72B0C94E6}"/>
              </a:ext>
            </a:extLst>
          </p:cNvPr>
          <p:cNvSpPr>
            <a:spLocks noGrp="1"/>
          </p:cNvSpPr>
          <p:nvPr>
            <p:ph type="ftr" sz="quarter" idx="11"/>
          </p:nvPr>
        </p:nvSpPr>
        <p:spPr/>
        <p:txBody>
          <a:bodyPr/>
          <a:lstStyle/>
          <a:p>
            <a:r>
              <a:rPr lang="sk-SK"/>
              <a:t>CSP554</a:t>
            </a:r>
            <a:r>
              <a:rPr lang="en-US"/>
              <a:t> Module 04</a:t>
            </a:r>
            <a:endParaRPr lang="en-US" dirty="0"/>
          </a:p>
        </p:txBody>
      </p:sp>
      <p:sp>
        <p:nvSpPr>
          <p:cNvPr id="5" name="Slide Number Placeholder 4">
            <a:extLst>
              <a:ext uri="{FF2B5EF4-FFF2-40B4-BE49-F238E27FC236}">
                <a16:creationId xmlns:a16="http://schemas.microsoft.com/office/drawing/2014/main" id="{B5A01191-D89D-4C4F-8ED0-AD0935D162BA}"/>
              </a:ext>
            </a:extLst>
          </p:cNvPr>
          <p:cNvSpPr>
            <a:spLocks noGrp="1"/>
          </p:cNvSpPr>
          <p:nvPr>
            <p:ph type="sldNum" sz="quarter" idx="12"/>
          </p:nvPr>
        </p:nvSpPr>
        <p:spPr/>
        <p:txBody>
          <a:bodyPr/>
          <a:lstStyle/>
          <a:p>
            <a:fld id="{9AA7C465-8597-4488-B68C-958448427716}" type="slidenum">
              <a:rPr lang="en-US" smtClean="0"/>
              <a:t>66</a:t>
            </a:fld>
            <a:endParaRPr lang="en-US" dirty="0"/>
          </a:p>
        </p:txBody>
      </p:sp>
    </p:spTree>
    <p:extLst>
      <p:ext uri="{BB962C8B-B14F-4D97-AF65-F5344CB8AC3E}">
        <p14:creationId xmlns:p14="http://schemas.microsoft.com/office/powerpoint/2010/main" val="15377814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F7D9C-C746-3A4F-AA09-0EEFD32E8836}"/>
              </a:ext>
            </a:extLst>
          </p:cNvPr>
          <p:cNvSpPr>
            <a:spLocks noGrp="1"/>
          </p:cNvSpPr>
          <p:nvPr>
            <p:ph type="title"/>
          </p:nvPr>
        </p:nvSpPr>
        <p:spPr/>
        <p:txBody>
          <a:bodyPr>
            <a:normAutofit fontScale="90000"/>
          </a:bodyPr>
          <a:lstStyle/>
          <a:p>
            <a:r>
              <a:rPr lang="en-US" dirty="0"/>
              <a:t>DML Commands</a:t>
            </a:r>
            <a:br>
              <a:rPr lang="en-US" dirty="0"/>
            </a:br>
            <a:r>
              <a:rPr lang="en-US" sz="2400" dirty="0">
                <a:solidFill>
                  <a:schemeClr val="tx1"/>
                </a:solidFill>
              </a:rPr>
              <a:t>DESCRIBE DATABASES</a:t>
            </a:r>
            <a:endParaRPr lang="en-US" dirty="0">
              <a:solidFill>
                <a:schemeClr val="tx1"/>
              </a:solidFill>
            </a:endParaRPr>
          </a:p>
        </p:txBody>
      </p:sp>
      <p:sp>
        <p:nvSpPr>
          <p:cNvPr id="3" name="Content Placeholder 2">
            <a:extLst>
              <a:ext uri="{FF2B5EF4-FFF2-40B4-BE49-F238E27FC236}">
                <a16:creationId xmlns:a16="http://schemas.microsoft.com/office/drawing/2014/main" id="{7AA3066C-9C99-1B44-ABAF-046F3C6BF650}"/>
              </a:ext>
            </a:extLst>
          </p:cNvPr>
          <p:cNvSpPr>
            <a:spLocks noGrp="1"/>
          </p:cNvSpPr>
          <p:nvPr>
            <p:ph idx="1"/>
          </p:nvPr>
        </p:nvSpPr>
        <p:spPr>
          <a:xfrm>
            <a:off x="457200" y="1600200"/>
            <a:ext cx="8229600" cy="5239512"/>
          </a:xfrm>
        </p:spPr>
        <p:txBody>
          <a:bodyPr/>
          <a:lstStyle/>
          <a:p>
            <a:pPr marL="0" indent="0">
              <a:buNone/>
            </a:pPr>
            <a:r>
              <a:rPr lang="en-US" sz="2000" dirty="0"/>
              <a:t>Description</a:t>
            </a:r>
          </a:p>
          <a:p>
            <a:pPr marL="274320" lvl="1" indent="0">
              <a:buNone/>
            </a:pPr>
            <a:r>
              <a:rPr lang="en-US" sz="1800" dirty="0"/>
              <a:t>Shows the name of the database, its comment (if one has been set), and its root location on the filesystem or S3. EXTENDED also shows the database properties.</a:t>
            </a:r>
          </a:p>
          <a:p>
            <a:pPr marL="274320" lvl="1" indent="0">
              <a:buNone/>
            </a:pPr>
            <a:endParaRPr lang="en-US" sz="1800" dirty="0"/>
          </a:p>
          <a:p>
            <a:pPr marL="0" indent="0">
              <a:buNone/>
            </a:pPr>
            <a:r>
              <a:rPr lang="en-US" sz="2000" dirty="0"/>
              <a:t>Syntax</a:t>
            </a:r>
          </a:p>
          <a:p>
            <a:pPr marL="274320" lvl="1" indent="0">
              <a:buNone/>
            </a:pPr>
            <a:r>
              <a:rPr lang="en-US" dirty="0"/>
              <a:t>DESCRIBE DATABASE [EXTENDED] </a:t>
            </a:r>
            <a:r>
              <a:rPr lang="en-US" dirty="0" err="1"/>
              <a:t>db_name</a:t>
            </a:r>
            <a:r>
              <a:rPr lang="en-US" dirty="0"/>
              <a:t>;</a:t>
            </a:r>
          </a:p>
          <a:p>
            <a:pPr marL="274320" lvl="1" indent="0">
              <a:buNone/>
            </a:pPr>
            <a:endParaRPr lang="en-US" sz="1600" dirty="0"/>
          </a:p>
          <a:p>
            <a:pPr marL="0" indent="0">
              <a:buNone/>
            </a:pPr>
            <a:r>
              <a:rPr lang="en-US" sz="2000" dirty="0"/>
              <a:t>Example</a:t>
            </a:r>
          </a:p>
          <a:p>
            <a:pPr marL="274320" lvl="1" indent="0">
              <a:buNone/>
            </a:pPr>
            <a:r>
              <a:rPr lang="en-US" sz="1400" dirty="0"/>
              <a:t>DESCRIBE DATABASE cs595;</a:t>
            </a:r>
          </a:p>
          <a:p>
            <a:endParaRPr lang="en-US" sz="2000" dirty="0"/>
          </a:p>
          <a:p>
            <a:pPr marL="0" indent="0">
              <a:buNone/>
            </a:pPr>
            <a:r>
              <a:rPr lang="en-US" sz="1100" dirty="0"/>
              <a:t>+----------+----------+----------------------------------------------------+-------------+-------------+-------------+</a:t>
            </a:r>
          </a:p>
          <a:p>
            <a:pPr marL="0" indent="0">
              <a:buNone/>
            </a:pPr>
            <a:r>
              <a:rPr lang="en-US" sz="1100" dirty="0"/>
              <a:t>| </a:t>
            </a:r>
            <a:r>
              <a:rPr lang="en-US" sz="1100" dirty="0" err="1"/>
              <a:t>db_name</a:t>
            </a:r>
            <a:r>
              <a:rPr lang="en-US" sz="1100" dirty="0"/>
              <a:t>  | comment  |                      location                      | </a:t>
            </a:r>
            <a:r>
              <a:rPr lang="en-US" sz="1100" dirty="0" err="1"/>
              <a:t>owner_name</a:t>
            </a:r>
            <a:r>
              <a:rPr lang="en-US" sz="1100" dirty="0"/>
              <a:t>  | </a:t>
            </a:r>
            <a:r>
              <a:rPr lang="en-US" sz="1100" dirty="0" err="1"/>
              <a:t>owner_type</a:t>
            </a:r>
            <a:r>
              <a:rPr lang="en-US" sz="1100" dirty="0"/>
              <a:t>  | parameters  |</a:t>
            </a:r>
          </a:p>
          <a:p>
            <a:pPr marL="0" indent="0">
              <a:buNone/>
            </a:pPr>
            <a:r>
              <a:rPr lang="en-US" sz="1100" dirty="0"/>
              <a:t>+----------+----------+----------------------------------------------------+-------------+-------------+-------------+</a:t>
            </a:r>
          </a:p>
          <a:p>
            <a:pPr marL="0" indent="0">
              <a:buNone/>
            </a:pPr>
            <a:r>
              <a:rPr lang="en-US" sz="1100" dirty="0"/>
              <a:t>| cs595    |          | </a:t>
            </a:r>
            <a:r>
              <a:rPr lang="en-US" sz="1100" dirty="0" err="1"/>
              <a:t>hdfs</a:t>
            </a:r>
            <a:r>
              <a:rPr lang="en-US" sz="1100" dirty="0"/>
              <a:t>://ip-172-31-52-146.ec2.internal:8020/user/hive/warehouse/cs595.db | anonymous   | USER        |             |</a:t>
            </a:r>
          </a:p>
          <a:p>
            <a:pPr marL="0" indent="0">
              <a:buNone/>
            </a:pPr>
            <a:r>
              <a:rPr lang="en-US" sz="1100" dirty="0"/>
              <a:t>+----------+----------+----------------------------------------------------+-------------+-------------+-------------+</a:t>
            </a:r>
          </a:p>
          <a:p>
            <a:pPr marL="274320" lvl="1" indent="0">
              <a:buNone/>
            </a:pPr>
            <a:endParaRPr lang="en-US" sz="1600" dirty="0"/>
          </a:p>
          <a:p>
            <a:pPr marL="274320" lvl="1" indent="0">
              <a:buNone/>
            </a:pPr>
            <a:endParaRPr lang="en-US" sz="1600" dirty="0"/>
          </a:p>
          <a:p>
            <a:pPr marL="0" indent="0">
              <a:buNone/>
            </a:pPr>
            <a:endParaRPr lang="en-US" sz="1800" dirty="0"/>
          </a:p>
        </p:txBody>
      </p:sp>
      <p:sp>
        <p:nvSpPr>
          <p:cNvPr id="4" name="Footer Placeholder 3">
            <a:extLst>
              <a:ext uri="{FF2B5EF4-FFF2-40B4-BE49-F238E27FC236}">
                <a16:creationId xmlns:a16="http://schemas.microsoft.com/office/drawing/2014/main" id="{40528BD8-DC6E-8E40-9E9A-F4C72B0C94E6}"/>
              </a:ext>
            </a:extLst>
          </p:cNvPr>
          <p:cNvSpPr>
            <a:spLocks noGrp="1"/>
          </p:cNvSpPr>
          <p:nvPr>
            <p:ph type="ftr" sz="quarter" idx="11"/>
          </p:nvPr>
        </p:nvSpPr>
        <p:spPr/>
        <p:txBody>
          <a:bodyPr/>
          <a:lstStyle/>
          <a:p>
            <a:r>
              <a:rPr lang="sk-SK"/>
              <a:t>CSP554</a:t>
            </a:r>
            <a:r>
              <a:rPr lang="en-US"/>
              <a:t> Module 04</a:t>
            </a:r>
            <a:endParaRPr lang="en-US" dirty="0"/>
          </a:p>
        </p:txBody>
      </p:sp>
      <p:sp>
        <p:nvSpPr>
          <p:cNvPr id="5" name="Slide Number Placeholder 4">
            <a:extLst>
              <a:ext uri="{FF2B5EF4-FFF2-40B4-BE49-F238E27FC236}">
                <a16:creationId xmlns:a16="http://schemas.microsoft.com/office/drawing/2014/main" id="{B5A01191-D89D-4C4F-8ED0-AD0935D162BA}"/>
              </a:ext>
            </a:extLst>
          </p:cNvPr>
          <p:cNvSpPr>
            <a:spLocks noGrp="1"/>
          </p:cNvSpPr>
          <p:nvPr>
            <p:ph type="sldNum" sz="quarter" idx="12"/>
          </p:nvPr>
        </p:nvSpPr>
        <p:spPr/>
        <p:txBody>
          <a:bodyPr/>
          <a:lstStyle/>
          <a:p>
            <a:fld id="{9AA7C465-8597-4488-B68C-958448427716}" type="slidenum">
              <a:rPr lang="en-US" smtClean="0"/>
              <a:t>67</a:t>
            </a:fld>
            <a:endParaRPr lang="en-US" dirty="0"/>
          </a:p>
        </p:txBody>
      </p:sp>
    </p:spTree>
    <p:extLst>
      <p:ext uri="{BB962C8B-B14F-4D97-AF65-F5344CB8AC3E}">
        <p14:creationId xmlns:p14="http://schemas.microsoft.com/office/powerpoint/2010/main" val="143148864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F7D9C-C746-3A4F-AA09-0EEFD32E8836}"/>
              </a:ext>
            </a:extLst>
          </p:cNvPr>
          <p:cNvSpPr>
            <a:spLocks noGrp="1"/>
          </p:cNvSpPr>
          <p:nvPr>
            <p:ph type="title"/>
          </p:nvPr>
        </p:nvSpPr>
        <p:spPr/>
        <p:txBody>
          <a:bodyPr>
            <a:normAutofit fontScale="90000"/>
          </a:bodyPr>
          <a:lstStyle/>
          <a:p>
            <a:r>
              <a:rPr lang="en-US" dirty="0"/>
              <a:t>DML Commands</a:t>
            </a:r>
            <a:br>
              <a:rPr lang="en-US" dirty="0"/>
            </a:br>
            <a:r>
              <a:rPr lang="en-US" sz="2400" dirty="0">
                <a:solidFill>
                  <a:schemeClr val="tx1"/>
                </a:solidFill>
              </a:rPr>
              <a:t>USE …</a:t>
            </a:r>
            <a:endParaRPr lang="en-US" dirty="0">
              <a:solidFill>
                <a:schemeClr val="tx1"/>
              </a:solidFill>
            </a:endParaRPr>
          </a:p>
        </p:txBody>
      </p:sp>
      <p:sp>
        <p:nvSpPr>
          <p:cNvPr id="3" name="Content Placeholder 2">
            <a:extLst>
              <a:ext uri="{FF2B5EF4-FFF2-40B4-BE49-F238E27FC236}">
                <a16:creationId xmlns:a16="http://schemas.microsoft.com/office/drawing/2014/main" id="{7AA3066C-9C99-1B44-ABAF-046F3C6BF650}"/>
              </a:ext>
            </a:extLst>
          </p:cNvPr>
          <p:cNvSpPr>
            <a:spLocks noGrp="1"/>
          </p:cNvSpPr>
          <p:nvPr>
            <p:ph idx="1"/>
          </p:nvPr>
        </p:nvSpPr>
        <p:spPr>
          <a:xfrm>
            <a:off x="457200" y="1600200"/>
            <a:ext cx="8229600" cy="5239512"/>
          </a:xfrm>
        </p:spPr>
        <p:txBody>
          <a:bodyPr/>
          <a:lstStyle/>
          <a:p>
            <a:pPr marL="0" indent="0">
              <a:buNone/>
            </a:pPr>
            <a:r>
              <a:rPr lang="en-US" sz="2000" dirty="0"/>
              <a:t>Description</a:t>
            </a:r>
          </a:p>
          <a:p>
            <a:pPr marL="274320" lvl="1" indent="0">
              <a:buNone/>
            </a:pPr>
            <a:r>
              <a:rPr lang="en-US" dirty="0"/>
              <a:t>To make the default database something other than “default” do this. Sets the current database for all subsequent HiveQL statements. </a:t>
            </a:r>
          </a:p>
          <a:p>
            <a:pPr marL="274320" lvl="1" indent="0">
              <a:buNone/>
            </a:pPr>
            <a:endParaRPr lang="en-US" dirty="0"/>
          </a:p>
          <a:p>
            <a:pPr marL="274320" lvl="1" indent="0">
              <a:buNone/>
            </a:pPr>
            <a:r>
              <a:rPr lang="en-US" dirty="0"/>
              <a:t>To revert to the default database, use the keyword "</a:t>
            </a:r>
            <a:r>
              <a:rPr lang="en-US" sz="1800" dirty="0"/>
              <a:t>default</a:t>
            </a:r>
            <a:r>
              <a:rPr lang="en-US" dirty="0"/>
              <a:t>" instead of a database name. </a:t>
            </a:r>
          </a:p>
          <a:p>
            <a:pPr marL="274320" lvl="1" indent="0">
              <a:buNone/>
            </a:pPr>
            <a:endParaRPr lang="en-US" dirty="0"/>
          </a:p>
          <a:p>
            <a:pPr marL="274320" lvl="1" indent="0">
              <a:buNone/>
            </a:pPr>
            <a:r>
              <a:rPr lang="en-US" dirty="0"/>
              <a:t>To check which database is currently being used: </a:t>
            </a:r>
            <a:r>
              <a:rPr lang="en-US" sz="1800" dirty="0"/>
              <a:t>SELECT </a:t>
            </a:r>
            <a:r>
              <a:rPr lang="en-US" sz="1800" dirty="0" err="1"/>
              <a:t>current_database</a:t>
            </a:r>
            <a:r>
              <a:rPr lang="en-US" sz="1800" dirty="0"/>
              <a:t>();</a:t>
            </a:r>
          </a:p>
          <a:p>
            <a:pPr marL="274320" lvl="1" indent="0">
              <a:buNone/>
            </a:pPr>
            <a:endParaRPr lang="en-US" sz="1800" dirty="0"/>
          </a:p>
          <a:p>
            <a:pPr marL="0" indent="0">
              <a:buNone/>
            </a:pPr>
            <a:r>
              <a:rPr lang="en-US" sz="2000" dirty="0"/>
              <a:t>Syntax</a:t>
            </a:r>
            <a:endParaRPr lang="en-US" sz="1800" dirty="0"/>
          </a:p>
          <a:p>
            <a:pPr marL="274320" lvl="1" indent="0" fontAlgn="base">
              <a:buNone/>
            </a:pPr>
            <a:r>
              <a:rPr lang="en-US" sz="1800" dirty="0"/>
              <a:t>USE </a:t>
            </a:r>
            <a:r>
              <a:rPr lang="en-US" sz="1800" dirty="0" err="1"/>
              <a:t>database_name</a:t>
            </a:r>
            <a:r>
              <a:rPr lang="en-US" sz="1800" dirty="0"/>
              <a:t>;</a:t>
            </a:r>
          </a:p>
          <a:p>
            <a:pPr marL="274320" lvl="1" indent="0" fontAlgn="base">
              <a:buNone/>
            </a:pPr>
            <a:r>
              <a:rPr lang="en-US" sz="1800" dirty="0"/>
              <a:t>USE DEFAULT;</a:t>
            </a:r>
          </a:p>
          <a:p>
            <a:pPr marL="0" indent="0">
              <a:buNone/>
            </a:pPr>
            <a:endParaRPr lang="en-US" sz="2000" dirty="0"/>
          </a:p>
        </p:txBody>
      </p:sp>
      <p:sp>
        <p:nvSpPr>
          <p:cNvPr id="4" name="Footer Placeholder 3">
            <a:extLst>
              <a:ext uri="{FF2B5EF4-FFF2-40B4-BE49-F238E27FC236}">
                <a16:creationId xmlns:a16="http://schemas.microsoft.com/office/drawing/2014/main" id="{40528BD8-DC6E-8E40-9E9A-F4C72B0C94E6}"/>
              </a:ext>
            </a:extLst>
          </p:cNvPr>
          <p:cNvSpPr>
            <a:spLocks noGrp="1"/>
          </p:cNvSpPr>
          <p:nvPr>
            <p:ph type="ftr" sz="quarter" idx="11"/>
          </p:nvPr>
        </p:nvSpPr>
        <p:spPr/>
        <p:txBody>
          <a:bodyPr/>
          <a:lstStyle/>
          <a:p>
            <a:r>
              <a:rPr lang="sk-SK"/>
              <a:t>CSP554</a:t>
            </a:r>
            <a:r>
              <a:rPr lang="en-US"/>
              <a:t> Module 04</a:t>
            </a:r>
            <a:endParaRPr lang="en-US" dirty="0"/>
          </a:p>
        </p:txBody>
      </p:sp>
      <p:sp>
        <p:nvSpPr>
          <p:cNvPr id="5" name="Slide Number Placeholder 4">
            <a:extLst>
              <a:ext uri="{FF2B5EF4-FFF2-40B4-BE49-F238E27FC236}">
                <a16:creationId xmlns:a16="http://schemas.microsoft.com/office/drawing/2014/main" id="{B5A01191-D89D-4C4F-8ED0-AD0935D162BA}"/>
              </a:ext>
            </a:extLst>
          </p:cNvPr>
          <p:cNvSpPr>
            <a:spLocks noGrp="1"/>
          </p:cNvSpPr>
          <p:nvPr>
            <p:ph type="sldNum" sz="quarter" idx="12"/>
          </p:nvPr>
        </p:nvSpPr>
        <p:spPr/>
        <p:txBody>
          <a:bodyPr/>
          <a:lstStyle/>
          <a:p>
            <a:fld id="{9AA7C465-8597-4488-B68C-958448427716}" type="slidenum">
              <a:rPr lang="en-US" smtClean="0"/>
              <a:t>68</a:t>
            </a:fld>
            <a:endParaRPr lang="en-US" dirty="0"/>
          </a:p>
        </p:txBody>
      </p:sp>
    </p:spTree>
    <p:extLst>
      <p:ext uri="{BB962C8B-B14F-4D97-AF65-F5344CB8AC3E}">
        <p14:creationId xmlns:p14="http://schemas.microsoft.com/office/powerpoint/2010/main" val="201146473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What is a Hive Database Table?</a:t>
            </a:r>
          </a:p>
        </p:txBody>
      </p:sp>
      <p:sp>
        <p:nvSpPr>
          <p:cNvPr id="3" name="Content Placeholder 2"/>
          <p:cNvSpPr>
            <a:spLocks noGrp="1"/>
          </p:cNvSpPr>
          <p:nvPr>
            <p:ph idx="1"/>
          </p:nvPr>
        </p:nvSpPr>
        <p:spPr/>
        <p:txBody>
          <a:bodyPr>
            <a:normAutofit lnSpcReduction="10000"/>
          </a:bodyPr>
          <a:lstStyle/>
          <a:p>
            <a:r>
              <a:rPr lang="en-US" dirty="0"/>
              <a:t>A Hive database table is just HDFS file or S3 object which is described to follow a given schema</a:t>
            </a:r>
          </a:p>
          <a:p>
            <a:r>
              <a:rPr lang="en-US" dirty="0"/>
              <a:t>Here a schema is a specification of the names, types and groupings to which each record in the table must conform</a:t>
            </a:r>
          </a:p>
          <a:p>
            <a:r>
              <a:rPr lang="en-US" dirty="0"/>
              <a:t>The schema and other table properties are maintained in the Hive metadata repository</a:t>
            </a:r>
          </a:p>
          <a:p>
            <a:r>
              <a:rPr lang="en-US" dirty="0"/>
              <a:t>Unlike an RDBMS table an HDFS file (or S3 object) full of data could exist prior to its being indicated as a Hive table</a:t>
            </a:r>
          </a:p>
          <a:p>
            <a:pPr lvl="1"/>
            <a:r>
              <a:rPr lang="en-US" dirty="0"/>
              <a:t>We will talk more about this when discussing external tables</a:t>
            </a:r>
          </a:p>
          <a:p>
            <a:r>
              <a:rPr lang="en-US" dirty="0"/>
              <a:t>If the schema for a table differs from the actual format of the data in a file Hive will not warn you on table creation</a:t>
            </a:r>
          </a:p>
          <a:p>
            <a:r>
              <a:rPr lang="en-US" dirty="0"/>
              <a:t>It is only when you try to query the table (via a SELECT statement) that Hive will handle any divergences</a:t>
            </a:r>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69</a:t>
            </a:fld>
            <a:endParaRPr lang="en-US" dirty="0"/>
          </a:p>
        </p:txBody>
      </p:sp>
    </p:spTree>
    <p:extLst>
      <p:ext uri="{BB962C8B-B14F-4D97-AF65-F5344CB8AC3E}">
        <p14:creationId xmlns:p14="http://schemas.microsoft.com/office/powerpoint/2010/main" val="3162406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Developed Hive and Why</a:t>
            </a:r>
          </a:p>
        </p:txBody>
      </p:sp>
      <p:sp>
        <p:nvSpPr>
          <p:cNvPr id="3" name="Content Placeholder 2"/>
          <p:cNvSpPr>
            <a:spLocks noGrp="1"/>
          </p:cNvSpPr>
          <p:nvPr>
            <p:ph idx="1"/>
          </p:nvPr>
        </p:nvSpPr>
        <p:spPr/>
        <p:txBody>
          <a:bodyPr>
            <a:normAutofit/>
          </a:bodyPr>
          <a:lstStyle/>
          <a:p>
            <a:r>
              <a:rPr lang="en-US" dirty="0"/>
              <a:t>SQL knowledge is widespread for a reason</a:t>
            </a:r>
          </a:p>
          <a:p>
            <a:r>
              <a:rPr lang="en-US" dirty="0"/>
              <a:t>It’s an effective, reasonably intuitive model tor organizing and using data</a:t>
            </a:r>
          </a:p>
          <a:p>
            <a:r>
              <a:rPr lang="en-US" dirty="0"/>
              <a:t>Mapping these familiar data operations to the low-level MapReduce Java API can be daunting</a:t>
            </a:r>
          </a:p>
          <a:p>
            <a:pPr lvl="1"/>
            <a:r>
              <a:rPr lang="en-US" dirty="0"/>
              <a:t>Even for experienced Java developers</a:t>
            </a:r>
          </a:p>
          <a:p>
            <a:r>
              <a:rPr lang="en-US" dirty="0"/>
              <a:t>Hive does this dirty work for you, so you can focus on the query itself</a:t>
            </a:r>
          </a:p>
          <a:p>
            <a:r>
              <a:rPr lang="en-US" dirty="0"/>
              <a:t>Hive translates most queries to MapReduce jobs exploiting the scalability of Hadoop</a:t>
            </a:r>
          </a:p>
          <a:p>
            <a:pPr lvl="1"/>
            <a:r>
              <a:rPr lang="en-US" dirty="0"/>
              <a:t>While presenting a familiar SQL abstraction.</a:t>
            </a:r>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7</a:t>
            </a:fld>
            <a:endParaRPr lang="en-US" dirty="0"/>
          </a:p>
        </p:txBody>
      </p:sp>
    </p:spTree>
    <p:extLst>
      <p:ext uri="{BB962C8B-B14F-4D97-AF65-F5344CB8AC3E}">
        <p14:creationId xmlns:p14="http://schemas.microsoft.com/office/powerpoint/2010/main" val="414145330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How Do I Create a Hive Table?</a:t>
            </a:r>
          </a:p>
        </p:txBody>
      </p:sp>
      <p:sp>
        <p:nvSpPr>
          <p:cNvPr id="3" name="Content Placeholder 2"/>
          <p:cNvSpPr>
            <a:spLocks noGrp="1"/>
          </p:cNvSpPr>
          <p:nvPr>
            <p:ph idx="1"/>
          </p:nvPr>
        </p:nvSpPr>
        <p:spPr/>
        <p:txBody>
          <a:bodyPr>
            <a:normAutofit/>
          </a:bodyPr>
          <a:lstStyle/>
          <a:p>
            <a:r>
              <a:rPr lang="en-US" dirty="0"/>
              <a:t>The Hive command to create tables follows some SQL conventions with extensions to support a wide range of options as to table format, where tables are stored etc.</a:t>
            </a:r>
          </a:p>
          <a:p>
            <a:r>
              <a:rPr lang="en-US" dirty="0"/>
              <a:t>While creating a table, you can specify these aspects and more</a:t>
            </a:r>
          </a:p>
          <a:p>
            <a:pPr lvl="1"/>
            <a:r>
              <a:rPr lang="en-US" dirty="0"/>
              <a:t>The database with which the table is associated</a:t>
            </a:r>
          </a:p>
          <a:p>
            <a:pPr lvl="1"/>
            <a:r>
              <a:rPr lang="en-US" dirty="0"/>
              <a:t>Whether the table is internal or external</a:t>
            </a:r>
          </a:p>
          <a:p>
            <a:pPr lvl="1"/>
            <a:r>
              <a:rPr lang="en-US" dirty="0"/>
              <a:t>The name of the table being created (or included)</a:t>
            </a:r>
          </a:p>
          <a:p>
            <a:pPr lvl="1"/>
            <a:r>
              <a:rPr lang="en-US" dirty="0"/>
              <a:t>The table schema (columns and associated data types)</a:t>
            </a:r>
          </a:p>
          <a:p>
            <a:pPr lvl="1"/>
            <a:r>
              <a:rPr lang="en-US" dirty="0"/>
              <a:t>The columns used for partitioning the data into multiple files</a:t>
            </a:r>
          </a:p>
          <a:p>
            <a:pPr lvl="1"/>
            <a:r>
              <a:rPr lang="en-US" dirty="0"/>
              <a:t>The file format for data files</a:t>
            </a:r>
          </a:p>
          <a:p>
            <a:pPr lvl="1"/>
            <a:r>
              <a:rPr lang="en-US" dirty="0"/>
              <a:t>The HDFS directory where the data files are located</a:t>
            </a:r>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70</a:t>
            </a:fld>
            <a:endParaRPr lang="en-US" dirty="0"/>
          </a:p>
        </p:txBody>
      </p:sp>
    </p:spTree>
    <p:extLst>
      <p:ext uri="{BB962C8B-B14F-4D97-AF65-F5344CB8AC3E}">
        <p14:creationId xmlns:p14="http://schemas.microsoft.com/office/powerpoint/2010/main" val="398156274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F7D9C-C746-3A4F-AA09-0EEFD32E8836}"/>
              </a:ext>
            </a:extLst>
          </p:cNvPr>
          <p:cNvSpPr>
            <a:spLocks noGrp="1"/>
          </p:cNvSpPr>
          <p:nvPr>
            <p:ph type="title"/>
          </p:nvPr>
        </p:nvSpPr>
        <p:spPr/>
        <p:txBody>
          <a:bodyPr>
            <a:normAutofit fontScale="90000"/>
          </a:bodyPr>
          <a:lstStyle/>
          <a:p>
            <a:r>
              <a:rPr lang="en-US" dirty="0"/>
              <a:t>DML Commands</a:t>
            </a:r>
            <a:br>
              <a:rPr lang="en-US" dirty="0"/>
            </a:br>
            <a:r>
              <a:rPr lang="en-US" sz="2400" dirty="0">
                <a:solidFill>
                  <a:schemeClr val="tx1"/>
                </a:solidFill>
              </a:rPr>
              <a:t>CREATE TABLE …</a:t>
            </a:r>
            <a:endParaRPr lang="en-US" dirty="0">
              <a:solidFill>
                <a:schemeClr val="tx1"/>
              </a:solidFill>
            </a:endParaRPr>
          </a:p>
        </p:txBody>
      </p:sp>
      <p:sp>
        <p:nvSpPr>
          <p:cNvPr id="3" name="Content Placeholder 2">
            <a:extLst>
              <a:ext uri="{FF2B5EF4-FFF2-40B4-BE49-F238E27FC236}">
                <a16:creationId xmlns:a16="http://schemas.microsoft.com/office/drawing/2014/main" id="{7AA3066C-9C99-1B44-ABAF-046F3C6BF650}"/>
              </a:ext>
            </a:extLst>
          </p:cNvPr>
          <p:cNvSpPr>
            <a:spLocks noGrp="1"/>
          </p:cNvSpPr>
          <p:nvPr>
            <p:ph idx="1"/>
          </p:nvPr>
        </p:nvSpPr>
        <p:spPr>
          <a:xfrm>
            <a:off x="457200" y="1600200"/>
            <a:ext cx="8229600" cy="5239512"/>
          </a:xfrm>
        </p:spPr>
        <p:txBody>
          <a:bodyPr/>
          <a:lstStyle/>
          <a:p>
            <a:pPr marL="0" indent="0">
              <a:buNone/>
            </a:pPr>
            <a:r>
              <a:rPr lang="en-US" sz="2000" dirty="0"/>
              <a:t>Description</a:t>
            </a:r>
          </a:p>
          <a:p>
            <a:pPr marL="274320" lvl="1" indent="0">
              <a:buNone/>
            </a:pPr>
            <a:r>
              <a:rPr lang="en-US" dirty="0"/>
              <a:t>Creates a table with the given name. An error is thrown if a table or view with the same name already exists. You can use IF NOT EXISTS to skip the error.</a:t>
            </a:r>
            <a:endParaRPr lang="en-US" sz="1800" dirty="0"/>
          </a:p>
          <a:p>
            <a:pPr marL="0" indent="0">
              <a:buNone/>
            </a:pPr>
            <a:r>
              <a:rPr lang="en-US" sz="2000" dirty="0"/>
              <a:t>Syntax</a:t>
            </a:r>
            <a:endParaRPr lang="en-US" sz="1800" dirty="0"/>
          </a:p>
          <a:p>
            <a:pPr marL="274320" lvl="1" indent="0">
              <a:buNone/>
            </a:pPr>
            <a:r>
              <a:rPr lang="en-US" sz="1400" dirty="0"/>
              <a:t>CREATE [EXTERNAL] TABLE [IF NOT EXISTS] [</a:t>
            </a:r>
            <a:r>
              <a:rPr lang="en-US" sz="1400" dirty="0" err="1"/>
              <a:t>db_name</a:t>
            </a:r>
            <a:r>
              <a:rPr lang="en-US" sz="1400" dirty="0"/>
              <a:t>.] </a:t>
            </a:r>
            <a:r>
              <a:rPr lang="en-US" sz="1400" dirty="0" err="1"/>
              <a:t>table_name</a:t>
            </a:r>
            <a:endParaRPr lang="en-US" sz="1400" dirty="0"/>
          </a:p>
          <a:p>
            <a:pPr marL="274320" lvl="1" indent="0">
              <a:buNone/>
            </a:pPr>
            <a:r>
              <a:rPr lang="en-US" sz="1400" dirty="0"/>
              <a:t>[(</a:t>
            </a:r>
            <a:r>
              <a:rPr lang="en-US" sz="1400" dirty="0" err="1"/>
              <a:t>col_name</a:t>
            </a:r>
            <a:r>
              <a:rPr lang="en-US" sz="1400" dirty="0"/>
              <a:t> </a:t>
            </a:r>
            <a:r>
              <a:rPr lang="en-US" sz="1400" dirty="0" err="1"/>
              <a:t>data_type</a:t>
            </a:r>
            <a:r>
              <a:rPr lang="en-US" sz="1400" dirty="0"/>
              <a:t> [</a:t>
            </a:r>
            <a:r>
              <a:rPr lang="en-US" sz="1400" dirty="0" err="1"/>
              <a:t>column_constraint</a:t>
            </a:r>
            <a:r>
              <a:rPr lang="en-US" sz="1400" dirty="0"/>
              <a:t>] [COMMENT </a:t>
            </a:r>
            <a:r>
              <a:rPr lang="en-US" sz="1400" dirty="0" err="1"/>
              <a:t>col_comment</a:t>
            </a:r>
            <a:r>
              <a:rPr lang="en-US" sz="1400" dirty="0"/>
              <a:t>], ...)]</a:t>
            </a:r>
          </a:p>
          <a:p>
            <a:pPr marL="274320" lvl="1" indent="0">
              <a:buNone/>
            </a:pPr>
            <a:r>
              <a:rPr lang="en-US" sz="1400" dirty="0"/>
              <a:t>[PARTITIONED BY (</a:t>
            </a:r>
            <a:r>
              <a:rPr lang="en-US" sz="1400" dirty="0" err="1"/>
              <a:t>col_name</a:t>
            </a:r>
            <a:r>
              <a:rPr lang="en-US" sz="1400" dirty="0"/>
              <a:t> </a:t>
            </a:r>
            <a:r>
              <a:rPr lang="en-US" sz="1400" dirty="0" err="1"/>
              <a:t>data_type</a:t>
            </a:r>
            <a:r>
              <a:rPr lang="en-US" sz="1400" dirty="0"/>
              <a:t> [COMMENT '</a:t>
            </a:r>
            <a:r>
              <a:rPr lang="en-US" sz="1400" dirty="0" err="1"/>
              <a:t>col_comment</a:t>
            </a:r>
            <a:r>
              <a:rPr lang="en-US" sz="1400" dirty="0"/>
              <a:t>'], ...)]</a:t>
            </a:r>
          </a:p>
          <a:p>
            <a:pPr marL="274320" lvl="1" indent="0">
              <a:buNone/>
            </a:pPr>
            <a:r>
              <a:rPr lang="en-US" sz="1400" dirty="0"/>
              <a:t>[CLUSTERED BY (</a:t>
            </a:r>
            <a:r>
              <a:rPr lang="en-US" sz="1400" dirty="0" err="1"/>
              <a:t>col_name</a:t>
            </a:r>
            <a:r>
              <a:rPr lang="en-US" sz="1400" dirty="0"/>
              <a:t>, </a:t>
            </a:r>
            <a:r>
              <a:rPr lang="en-US" sz="1400" dirty="0" err="1"/>
              <a:t>col_name</a:t>
            </a:r>
            <a:r>
              <a:rPr lang="en-US" sz="1400" dirty="0"/>
              <a:t>,.......]</a:t>
            </a:r>
          </a:p>
          <a:p>
            <a:pPr marL="274320" lvl="1" indent="0">
              <a:buNone/>
            </a:pPr>
            <a:r>
              <a:rPr lang="en-US" sz="1400" dirty="0"/>
              <a:t>[COMMENT </a:t>
            </a:r>
            <a:r>
              <a:rPr lang="en-US" sz="1400" dirty="0" err="1"/>
              <a:t>table_comment</a:t>
            </a:r>
            <a:r>
              <a:rPr lang="en-US" sz="1400" dirty="0"/>
              <a:t>]</a:t>
            </a:r>
          </a:p>
          <a:p>
            <a:pPr marL="274320" lvl="1" indent="0">
              <a:buNone/>
            </a:pPr>
            <a:r>
              <a:rPr lang="en-US" sz="1400" dirty="0"/>
              <a:t>[ROW FORMAT </a:t>
            </a:r>
            <a:r>
              <a:rPr lang="en-US" sz="1400" dirty="0" err="1"/>
              <a:t>row_format</a:t>
            </a:r>
            <a:r>
              <a:rPr lang="en-US" sz="1400" dirty="0"/>
              <a:t>]</a:t>
            </a:r>
          </a:p>
          <a:p>
            <a:pPr marL="274320" lvl="1" indent="0">
              <a:buNone/>
            </a:pPr>
            <a:r>
              <a:rPr lang="en-US" sz="1400" dirty="0"/>
              <a:t>[FIELDS TERMINATED BY char]</a:t>
            </a:r>
          </a:p>
          <a:p>
            <a:pPr marL="274320" lvl="1" indent="0">
              <a:buNone/>
            </a:pPr>
            <a:r>
              <a:rPr lang="en-US" sz="1400" dirty="0"/>
              <a:t>[LINES TERMINATED BY char]</a:t>
            </a:r>
          </a:p>
          <a:p>
            <a:pPr marL="274320" lvl="1" indent="0">
              <a:buNone/>
            </a:pPr>
            <a:r>
              <a:rPr lang="en-US" sz="1400" dirty="0"/>
              <a:t>[LOCATION '</a:t>
            </a:r>
            <a:r>
              <a:rPr lang="en-US" sz="1400" dirty="0" err="1"/>
              <a:t>hdfs_path</a:t>
            </a:r>
            <a:r>
              <a:rPr lang="en-US" sz="1400" dirty="0"/>
              <a:t>']</a:t>
            </a:r>
          </a:p>
          <a:p>
            <a:pPr marL="274320" lvl="1" indent="0">
              <a:buNone/>
            </a:pPr>
            <a:r>
              <a:rPr lang="en-US" sz="1400" dirty="0"/>
              <a:t>[STORED AS </a:t>
            </a:r>
            <a:r>
              <a:rPr lang="en-US" sz="1400" dirty="0" err="1"/>
              <a:t>file_format</a:t>
            </a:r>
            <a:r>
              <a:rPr lang="en-US" sz="1400" dirty="0"/>
              <a:t>]</a:t>
            </a:r>
            <a:endParaRPr lang="en-US" sz="1000" dirty="0"/>
          </a:p>
        </p:txBody>
      </p:sp>
      <p:sp>
        <p:nvSpPr>
          <p:cNvPr id="4" name="Footer Placeholder 3">
            <a:extLst>
              <a:ext uri="{FF2B5EF4-FFF2-40B4-BE49-F238E27FC236}">
                <a16:creationId xmlns:a16="http://schemas.microsoft.com/office/drawing/2014/main" id="{40528BD8-DC6E-8E40-9E9A-F4C72B0C94E6}"/>
              </a:ext>
            </a:extLst>
          </p:cNvPr>
          <p:cNvSpPr>
            <a:spLocks noGrp="1"/>
          </p:cNvSpPr>
          <p:nvPr>
            <p:ph type="ftr" sz="quarter" idx="11"/>
          </p:nvPr>
        </p:nvSpPr>
        <p:spPr/>
        <p:txBody>
          <a:bodyPr/>
          <a:lstStyle/>
          <a:p>
            <a:r>
              <a:rPr lang="sk-SK"/>
              <a:t>CSP554</a:t>
            </a:r>
            <a:r>
              <a:rPr lang="en-US"/>
              <a:t> Module 04</a:t>
            </a:r>
            <a:endParaRPr lang="en-US" dirty="0"/>
          </a:p>
        </p:txBody>
      </p:sp>
      <p:sp>
        <p:nvSpPr>
          <p:cNvPr id="5" name="Slide Number Placeholder 4">
            <a:extLst>
              <a:ext uri="{FF2B5EF4-FFF2-40B4-BE49-F238E27FC236}">
                <a16:creationId xmlns:a16="http://schemas.microsoft.com/office/drawing/2014/main" id="{B5A01191-D89D-4C4F-8ED0-AD0935D162BA}"/>
              </a:ext>
            </a:extLst>
          </p:cNvPr>
          <p:cNvSpPr>
            <a:spLocks noGrp="1"/>
          </p:cNvSpPr>
          <p:nvPr>
            <p:ph type="sldNum" sz="quarter" idx="12"/>
          </p:nvPr>
        </p:nvSpPr>
        <p:spPr/>
        <p:txBody>
          <a:bodyPr/>
          <a:lstStyle/>
          <a:p>
            <a:fld id="{9AA7C465-8597-4488-B68C-958448427716}" type="slidenum">
              <a:rPr lang="en-US" smtClean="0"/>
              <a:t>71</a:t>
            </a:fld>
            <a:endParaRPr lang="en-US" dirty="0"/>
          </a:p>
        </p:txBody>
      </p:sp>
    </p:spTree>
    <p:extLst>
      <p:ext uri="{BB962C8B-B14F-4D97-AF65-F5344CB8AC3E}">
        <p14:creationId xmlns:p14="http://schemas.microsoft.com/office/powerpoint/2010/main" val="39027421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F7D9C-C746-3A4F-AA09-0EEFD32E8836}"/>
              </a:ext>
            </a:extLst>
          </p:cNvPr>
          <p:cNvSpPr>
            <a:spLocks noGrp="1"/>
          </p:cNvSpPr>
          <p:nvPr>
            <p:ph type="title"/>
          </p:nvPr>
        </p:nvSpPr>
        <p:spPr/>
        <p:txBody>
          <a:bodyPr>
            <a:normAutofit fontScale="90000"/>
          </a:bodyPr>
          <a:lstStyle/>
          <a:p>
            <a:r>
              <a:rPr lang="en-US" dirty="0"/>
              <a:t>DML Commands</a:t>
            </a:r>
            <a:br>
              <a:rPr lang="en-US" dirty="0"/>
            </a:br>
            <a:r>
              <a:rPr lang="en-US" sz="2400" dirty="0">
                <a:solidFill>
                  <a:schemeClr val="tx1"/>
                </a:solidFill>
              </a:rPr>
              <a:t>CREATE TABLE …</a:t>
            </a:r>
            <a:endParaRPr lang="en-US" dirty="0">
              <a:solidFill>
                <a:schemeClr val="tx1"/>
              </a:solidFill>
            </a:endParaRPr>
          </a:p>
        </p:txBody>
      </p:sp>
      <p:sp>
        <p:nvSpPr>
          <p:cNvPr id="3" name="Content Placeholder 2">
            <a:extLst>
              <a:ext uri="{FF2B5EF4-FFF2-40B4-BE49-F238E27FC236}">
                <a16:creationId xmlns:a16="http://schemas.microsoft.com/office/drawing/2014/main" id="{7AA3066C-9C99-1B44-ABAF-046F3C6BF650}"/>
              </a:ext>
            </a:extLst>
          </p:cNvPr>
          <p:cNvSpPr>
            <a:spLocks noGrp="1"/>
          </p:cNvSpPr>
          <p:nvPr>
            <p:ph idx="1"/>
          </p:nvPr>
        </p:nvSpPr>
        <p:spPr>
          <a:xfrm>
            <a:off x="457200" y="1600200"/>
            <a:ext cx="8229600" cy="5239512"/>
          </a:xfrm>
        </p:spPr>
        <p:txBody>
          <a:bodyPr/>
          <a:lstStyle/>
          <a:p>
            <a:pPr marL="0" indent="0">
              <a:buNone/>
            </a:pPr>
            <a:r>
              <a:rPr lang="en-US" sz="2000" dirty="0"/>
              <a:t>Details</a:t>
            </a:r>
          </a:p>
          <a:p>
            <a:pPr lvl="1"/>
            <a:r>
              <a:rPr lang="en-US" sz="1600" dirty="0"/>
              <a:t>EXTERNAL – Used to create external table</a:t>
            </a:r>
          </a:p>
          <a:p>
            <a:pPr lvl="1"/>
            <a:r>
              <a:rPr lang="en-US" sz="1600" dirty="0"/>
              <a:t>ROW FORMAT – Specifies the format of the row.</a:t>
            </a:r>
          </a:p>
          <a:p>
            <a:pPr lvl="1"/>
            <a:r>
              <a:rPr lang="en-US" sz="1600" dirty="0"/>
              <a:t>FIELDS TERMINATED BY – By default Hive use ^A (\001) field separator, To load a file that has a custom field separator like comma, pipe, tab use this option.</a:t>
            </a:r>
          </a:p>
          <a:p>
            <a:pPr lvl="1"/>
            <a:r>
              <a:rPr lang="en-US" sz="1600" dirty="0"/>
              <a:t>PARTITION BY – Used to create partition data. Using this improves performance.</a:t>
            </a:r>
          </a:p>
          <a:p>
            <a:pPr lvl="1"/>
            <a:r>
              <a:rPr lang="en-US" sz="1600" dirty="0"/>
              <a:t>CLUSTERED BY – Dividing the data into a specific number for buckets.</a:t>
            </a:r>
          </a:p>
          <a:p>
            <a:pPr lvl="1"/>
            <a:r>
              <a:rPr lang="en-US" sz="1600" dirty="0"/>
              <a:t>LOCATION – You can specify the custom location where to store the data on HDFS or S3.</a:t>
            </a:r>
          </a:p>
          <a:p>
            <a:pPr lvl="1"/>
            <a:r>
              <a:rPr lang="en-US" sz="1800" dirty="0"/>
              <a:t>STORED AS – to tell Hive what type of file to expect. By default this is ‘TEXTFILE’ but is could be ‘ORC’, ‘PARQUET’ or others</a:t>
            </a:r>
            <a:endParaRPr lang="en-US" sz="1400" dirty="0"/>
          </a:p>
          <a:p>
            <a:pPr lvl="1"/>
            <a:endParaRPr lang="en-US" sz="1400" dirty="0"/>
          </a:p>
          <a:p>
            <a:pPr lvl="1"/>
            <a:r>
              <a:rPr lang="en-US" sz="1600" dirty="0"/>
              <a:t>Besides these, Hive also supports many optional clauses.</a:t>
            </a:r>
          </a:p>
        </p:txBody>
      </p:sp>
      <p:sp>
        <p:nvSpPr>
          <p:cNvPr id="4" name="Footer Placeholder 3">
            <a:extLst>
              <a:ext uri="{FF2B5EF4-FFF2-40B4-BE49-F238E27FC236}">
                <a16:creationId xmlns:a16="http://schemas.microsoft.com/office/drawing/2014/main" id="{40528BD8-DC6E-8E40-9E9A-F4C72B0C94E6}"/>
              </a:ext>
            </a:extLst>
          </p:cNvPr>
          <p:cNvSpPr>
            <a:spLocks noGrp="1"/>
          </p:cNvSpPr>
          <p:nvPr>
            <p:ph type="ftr" sz="quarter" idx="11"/>
          </p:nvPr>
        </p:nvSpPr>
        <p:spPr/>
        <p:txBody>
          <a:bodyPr/>
          <a:lstStyle/>
          <a:p>
            <a:r>
              <a:rPr lang="sk-SK"/>
              <a:t>CSP554</a:t>
            </a:r>
            <a:r>
              <a:rPr lang="en-US"/>
              <a:t> Module 04</a:t>
            </a:r>
            <a:endParaRPr lang="en-US" dirty="0"/>
          </a:p>
        </p:txBody>
      </p:sp>
      <p:sp>
        <p:nvSpPr>
          <p:cNvPr id="5" name="Slide Number Placeholder 4">
            <a:extLst>
              <a:ext uri="{FF2B5EF4-FFF2-40B4-BE49-F238E27FC236}">
                <a16:creationId xmlns:a16="http://schemas.microsoft.com/office/drawing/2014/main" id="{B5A01191-D89D-4C4F-8ED0-AD0935D162BA}"/>
              </a:ext>
            </a:extLst>
          </p:cNvPr>
          <p:cNvSpPr>
            <a:spLocks noGrp="1"/>
          </p:cNvSpPr>
          <p:nvPr>
            <p:ph type="sldNum" sz="quarter" idx="12"/>
          </p:nvPr>
        </p:nvSpPr>
        <p:spPr/>
        <p:txBody>
          <a:bodyPr/>
          <a:lstStyle/>
          <a:p>
            <a:fld id="{9AA7C465-8597-4488-B68C-958448427716}" type="slidenum">
              <a:rPr lang="en-US" smtClean="0"/>
              <a:t>72</a:t>
            </a:fld>
            <a:endParaRPr lang="en-US" dirty="0"/>
          </a:p>
        </p:txBody>
      </p:sp>
    </p:spTree>
    <p:extLst>
      <p:ext uri="{BB962C8B-B14F-4D97-AF65-F5344CB8AC3E}">
        <p14:creationId xmlns:p14="http://schemas.microsoft.com/office/powerpoint/2010/main" val="45669938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F7D9C-C746-3A4F-AA09-0EEFD32E8836}"/>
              </a:ext>
            </a:extLst>
          </p:cNvPr>
          <p:cNvSpPr>
            <a:spLocks noGrp="1"/>
          </p:cNvSpPr>
          <p:nvPr>
            <p:ph type="title"/>
          </p:nvPr>
        </p:nvSpPr>
        <p:spPr/>
        <p:txBody>
          <a:bodyPr>
            <a:normAutofit fontScale="90000"/>
          </a:bodyPr>
          <a:lstStyle/>
          <a:p>
            <a:r>
              <a:rPr lang="en-US" dirty="0"/>
              <a:t>DML Commands</a:t>
            </a:r>
            <a:br>
              <a:rPr lang="en-US" dirty="0"/>
            </a:br>
            <a:r>
              <a:rPr lang="en-US" sz="2400" dirty="0">
                <a:solidFill>
                  <a:schemeClr val="tx1"/>
                </a:solidFill>
              </a:rPr>
              <a:t>CREATE TABLE …</a:t>
            </a:r>
            <a:endParaRPr lang="en-US" dirty="0">
              <a:solidFill>
                <a:schemeClr val="tx1"/>
              </a:solidFill>
            </a:endParaRPr>
          </a:p>
        </p:txBody>
      </p:sp>
      <p:sp>
        <p:nvSpPr>
          <p:cNvPr id="3" name="Content Placeholder 2">
            <a:extLst>
              <a:ext uri="{FF2B5EF4-FFF2-40B4-BE49-F238E27FC236}">
                <a16:creationId xmlns:a16="http://schemas.microsoft.com/office/drawing/2014/main" id="{7AA3066C-9C99-1B44-ABAF-046F3C6BF650}"/>
              </a:ext>
            </a:extLst>
          </p:cNvPr>
          <p:cNvSpPr>
            <a:spLocks noGrp="1"/>
          </p:cNvSpPr>
          <p:nvPr>
            <p:ph idx="1"/>
          </p:nvPr>
        </p:nvSpPr>
        <p:spPr>
          <a:xfrm>
            <a:off x="457200" y="1600200"/>
            <a:ext cx="8229600" cy="5239512"/>
          </a:xfrm>
        </p:spPr>
        <p:txBody>
          <a:bodyPr>
            <a:normAutofit lnSpcReduction="10000"/>
          </a:bodyPr>
          <a:lstStyle/>
          <a:p>
            <a:pPr marL="0" indent="0">
              <a:buNone/>
            </a:pPr>
            <a:r>
              <a:rPr lang="en-US" sz="2000" dirty="0"/>
              <a:t>Here is a simple example that creates an </a:t>
            </a:r>
            <a:r>
              <a:rPr lang="en-US" sz="2000" b="1" dirty="0"/>
              <a:t>employee</a:t>
            </a:r>
            <a:r>
              <a:rPr lang="en-US" sz="2000" dirty="0"/>
              <a:t> table in the </a:t>
            </a:r>
            <a:r>
              <a:rPr lang="en-US" sz="2000" b="1" dirty="0"/>
              <a:t>emp </a:t>
            </a:r>
            <a:r>
              <a:rPr lang="en-US" sz="2000" dirty="0"/>
              <a:t>database with </a:t>
            </a:r>
            <a:r>
              <a:rPr lang="en-US" sz="2000" b="1" dirty="0"/>
              <a:t>id</a:t>
            </a:r>
            <a:r>
              <a:rPr lang="en-US" sz="2000" dirty="0"/>
              <a:t>, </a:t>
            </a:r>
            <a:r>
              <a:rPr lang="en-US" sz="2000" b="1" dirty="0"/>
              <a:t>name</a:t>
            </a:r>
            <a:r>
              <a:rPr lang="en-US" sz="2000" dirty="0"/>
              <a:t>, </a:t>
            </a:r>
            <a:r>
              <a:rPr lang="en-US" sz="2000" b="1" dirty="0"/>
              <a:t>age </a:t>
            </a:r>
            <a:r>
              <a:rPr lang="en-US" sz="2000" dirty="0"/>
              <a:t>and </a:t>
            </a:r>
            <a:r>
              <a:rPr lang="en-US" sz="2000" b="1" dirty="0"/>
              <a:t>email </a:t>
            </a:r>
            <a:r>
              <a:rPr lang="en-US" sz="2000" dirty="0"/>
              <a:t>columns</a:t>
            </a:r>
            <a:endParaRPr lang="en-US" sz="1100" dirty="0"/>
          </a:p>
          <a:p>
            <a:pPr marL="0" indent="0">
              <a:buNone/>
            </a:pPr>
            <a:endParaRPr lang="en-US" sz="1100" dirty="0"/>
          </a:p>
          <a:p>
            <a:pPr marL="0" indent="0">
              <a:buNone/>
            </a:pPr>
            <a:r>
              <a:rPr lang="en-US" sz="1800" dirty="0"/>
              <a:t>CREATE TABLE IF NOT EXISTS </a:t>
            </a:r>
            <a:r>
              <a:rPr lang="en-US" sz="1800" dirty="0" err="1"/>
              <a:t>emp.employee</a:t>
            </a:r>
            <a:r>
              <a:rPr lang="en-US" sz="1800" dirty="0"/>
              <a:t> (</a:t>
            </a:r>
          </a:p>
          <a:p>
            <a:pPr marL="0" indent="0">
              <a:buNone/>
            </a:pPr>
            <a:r>
              <a:rPr lang="en-US" sz="1800" dirty="0"/>
              <a:t> id int,</a:t>
            </a:r>
          </a:p>
          <a:p>
            <a:pPr marL="0" indent="0">
              <a:buNone/>
            </a:pPr>
            <a:r>
              <a:rPr lang="en-US" sz="1800" dirty="0"/>
              <a:t> name string,</a:t>
            </a:r>
          </a:p>
          <a:p>
            <a:pPr marL="0" indent="0">
              <a:buNone/>
            </a:pPr>
            <a:r>
              <a:rPr lang="en-US" sz="1800" dirty="0"/>
              <a:t> age int,</a:t>
            </a:r>
          </a:p>
          <a:p>
            <a:pPr marL="0" indent="0">
              <a:buNone/>
            </a:pPr>
            <a:r>
              <a:rPr lang="en-US" sz="1800" dirty="0"/>
              <a:t> email string )</a:t>
            </a:r>
          </a:p>
          <a:p>
            <a:pPr marL="0" indent="0">
              <a:buNone/>
            </a:pPr>
            <a:r>
              <a:rPr lang="en-US" sz="1800" dirty="0"/>
              <a:t> COMMENT 'Employee Table'</a:t>
            </a:r>
          </a:p>
          <a:p>
            <a:pPr marL="0" indent="0">
              <a:buNone/>
            </a:pPr>
            <a:r>
              <a:rPr lang="en-US" sz="1800" dirty="0"/>
              <a:t> ROW FORMAT DELIMITED</a:t>
            </a:r>
          </a:p>
          <a:p>
            <a:pPr marL="0" indent="0">
              <a:buNone/>
            </a:pPr>
            <a:r>
              <a:rPr lang="en-US" sz="1800" dirty="0"/>
              <a:t> FIELDS TERMINATED BY ‘,’</a:t>
            </a:r>
          </a:p>
          <a:p>
            <a:pPr marL="0" indent="0">
              <a:buNone/>
            </a:pPr>
            <a:r>
              <a:rPr lang="en-US" sz="1800" dirty="0"/>
              <a:t> STORED AS TEXTFILE;</a:t>
            </a:r>
          </a:p>
          <a:p>
            <a:pPr marL="0" indent="0">
              <a:buNone/>
            </a:pPr>
            <a:endParaRPr lang="en-US" sz="1800" dirty="0"/>
          </a:p>
          <a:p>
            <a:pPr marL="0" indent="0" fontAlgn="base">
              <a:buNone/>
            </a:pPr>
            <a:r>
              <a:rPr lang="en-US" sz="1600" dirty="0"/>
              <a:t>The table will be loaded from a comma-separated file so we use the ‘ROW FORMAT DELIMITED’ and ‘FIELDS TERMINATED BY’ optional clause to specify the custom (,) delimiter. The table will be stored as a sequence of characters (text).</a:t>
            </a:r>
          </a:p>
          <a:p>
            <a:br>
              <a:rPr lang="en-US" sz="2000" dirty="0"/>
            </a:br>
            <a:endParaRPr lang="en-US" sz="2000" dirty="0"/>
          </a:p>
        </p:txBody>
      </p:sp>
      <p:sp>
        <p:nvSpPr>
          <p:cNvPr id="4" name="Footer Placeholder 3">
            <a:extLst>
              <a:ext uri="{FF2B5EF4-FFF2-40B4-BE49-F238E27FC236}">
                <a16:creationId xmlns:a16="http://schemas.microsoft.com/office/drawing/2014/main" id="{40528BD8-DC6E-8E40-9E9A-F4C72B0C94E6}"/>
              </a:ext>
            </a:extLst>
          </p:cNvPr>
          <p:cNvSpPr>
            <a:spLocks noGrp="1"/>
          </p:cNvSpPr>
          <p:nvPr>
            <p:ph type="ftr" sz="quarter" idx="11"/>
          </p:nvPr>
        </p:nvSpPr>
        <p:spPr/>
        <p:txBody>
          <a:bodyPr/>
          <a:lstStyle/>
          <a:p>
            <a:r>
              <a:rPr lang="sk-SK"/>
              <a:t>CSP554</a:t>
            </a:r>
            <a:r>
              <a:rPr lang="en-US"/>
              <a:t> Module 04</a:t>
            </a:r>
            <a:endParaRPr lang="en-US" dirty="0"/>
          </a:p>
        </p:txBody>
      </p:sp>
      <p:sp>
        <p:nvSpPr>
          <p:cNvPr id="5" name="Slide Number Placeholder 4">
            <a:extLst>
              <a:ext uri="{FF2B5EF4-FFF2-40B4-BE49-F238E27FC236}">
                <a16:creationId xmlns:a16="http://schemas.microsoft.com/office/drawing/2014/main" id="{B5A01191-D89D-4C4F-8ED0-AD0935D162BA}"/>
              </a:ext>
            </a:extLst>
          </p:cNvPr>
          <p:cNvSpPr>
            <a:spLocks noGrp="1"/>
          </p:cNvSpPr>
          <p:nvPr>
            <p:ph type="sldNum" sz="quarter" idx="12"/>
          </p:nvPr>
        </p:nvSpPr>
        <p:spPr/>
        <p:txBody>
          <a:bodyPr/>
          <a:lstStyle/>
          <a:p>
            <a:fld id="{9AA7C465-8597-4488-B68C-958448427716}" type="slidenum">
              <a:rPr lang="en-US" smtClean="0"/>
              <a:t>73</a:t>
            </a:fld>
            <a:endParaRPr lang="en-US" dirty="0"/>
          </a:p>
        </p:txBody>
      </p:sp>
    </p:spTree>
    <p:extLst>
      <p:ext uri="{BB962C8B-B14F-4D97-AF65-F5344CB8AC3E}">
        <p14:creationId xmlns:p14="http://schemas.microsoft.com/office/powerpoint/2010/main" val="150293901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DML Commands</a:t>
            </a:r>
            <a:br>
              <a:rPr lang="en-US" sz="2800" dirty="0"/>
            </a:br>
            <a:r>
              <a:rPr lang="en-US" sz="2800" dirty="0">
                <a:solidFill>
                  <a:schemeClr val="tx1"/>
                </a:solidFill>
              </a:rPr>
              <a:t>CREATE TABLE …</a:t>
            </a:r>
            <a:endParaRPr lang="en-US" sz="2800" dirty="0"/>
          </a:p>
        </p:txBody>
      </p:sp>
      <p:sp>
        <p:nvSpPr>
          <p:cNvPr id="3" name="Content Placeholder 2"/>
          <p:cNvSpPr>
            <a:spLocks noGrp="1"/>
          </p:cNvSpPr>
          <p:nvPr>
            <p:ph idx="1"/>
          </p:nvPr>
        </p:nvSpPr>
        <p:spPr/>
        <p:txBody>
          <a:bodyPr>
            <a:normAutofit/>
          </a:bodyPr>
          <a:lstStyle/>
          <a:p>
            <a:r>
              <a:rPr lang="en-US" dirty="0"/>
              <a:t>Here is a simple example of creating a table:</a:t>
            </a:r>
          </a:p>
          <a:p>
            <a:pPr marL="274320" lvl="1" indent="0">
              <a:buNone/>
            </a:pPr>
            <a:r>
              <a:rPr lang="en-US" dirty="0"/>
              <a:t>CREATE TABLE </a:t>
            </a:r>
            <a:r>
              <a:rPr lang="en-US" dirty="0" err="1"/>
              <a:t>mydb.demo</a:t>
            </a:r>
            <a:r>
              <a:rPr lang="en-US" dirty="0"/>
              <a:t> (foo INT, bar STRING);</a:t>
            </a:r>
          </a:p>
          <a:p>
            <a:pPr marL="274320" lvl="1" indent="0">
              <a:buNone/>
            </a:pPr>
            <a:endParaRPr lang="en-US" dirty="0"/>
          </a:p>
          <a:p>
            <a:r>
              <a:rPr lang="en-US" dirty="0"/>
              <a:t>Creates a table called demo in the </a:t>
            </a:r>
            <a:r>
              <a:rPr lang="en-US" dirty="0" err="1"/>
              <a:t>mydb</a:t>
            </a:r>
            <a:r>
              <a:rPr lang="en-US" dirty="0"/>
              <a:t> database with two columns, the first being an integer and the other a string</a:t>
            </a:r>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74</a:t>
            </a:fld>
            <a:endParaRPr lang="en-US" dirty="0"/>
          </a:p>
        </p:txBody>
      </p:sp>
    </p:spTree>
    <p:extLst>
      <p:ext uri="{BB962C8B-B14F-4D97-AF65-F5344CB8AC3E}">
        <p14:creationId xmlns:p14="http://schemas.microsoft.com/office/powerpoint/2010/main" val="375461456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DML Commands</a:t>
            </a:r>
            <a:br>
              <a:rPr lang="en-US" sz="2800" dirty="0"/>
            </a:br>
            <a:r>
              <a:rPr lang="en-US" sz="2800" dirty="0">
                <a:solidFill>
                  <a:schemeClr val="tx1"/>
                </a:solidFill>
              </a:rPr>
              <a:t>CREATE TABLE …</a:t>
            </a:r>
            <a:endParaRPr lang="en-US" sz="2800" dirty="0"/>
          </a:p>
        </p:txBody>
      </p:sp>
      <p:sp>
        <p:nvSpPr>
          <p:cNvPr id="3" name="Content Placeholder 2"/>
          <p:cNvSpPr>
            <a:spLocks noGrp="1"/>
          </p:cNvSpPr>
          <p:nvPr>
            <p:ph idx="1"/>
          </p:nvPr>
        </p:nvSpPr>
        <p:spPr>
          <a:xfrm>
            <a:off x="457200" y="1524000"/>
            <a:ext cx="8229600" cy="4953000"/>
          </a:xfrm>
        </p:spPr>
        <p:txBody>
          <a:bodyPr>
            <a:normAutofit fontScale="85000" lnSpcReduction="20000"/>
          </a:bodyPr>
          <a:lstStyle/>
          <a:p>
            <a:r>
              <a:rPr lang="en-US" dirty="0"/>
              <a:t>Unspecified defaults are assumed about this table as if the table was specified as follows…</a:t>
            </a:r>
          </a:p>
          <a:p>
            <a:pPr marL="0" indent="0">
              <a:buNone/>
            </a:pPr>
            <a:endParaRPr lang="en-US" dirty="0"/>
          </a:p>
          <a:p>
            <a:pPr marL="274320" lvl="2" indent="0">
              <a:buNone/>
            </a:pPr>
            <a:r>
              <a:rPr lang="en-US" dirty="0"/>
              <a:t>CREATE INTERNAL TABLE </a:t>
            </a:r>
            <a:r>
              <a:rPr lang="en-US" dirty="0" err="1"/>
              <a:t>mydb.demo</a:t>
            </a:r>
            <a:r>
              <a:rPr lang="en-US" dirty="0"/>
              <a:t> (foo INT, bar STRING)</a:t>
            </a:r>
          </a:p>
          <a:p>
            <a:pPr marL="274320" lvl="1" indent="0">
              <a:buNone/>
            </a:pPr>
            <a:r>
              <a:rPr lang="en-US" sz="1600" dirty="0"/>
              <a:t>ROW FORMAT DELIMITED</a:t>
            </a:r>
          </a:p>
          <a:p>
            <a:pPr marL="274320" lvl="1" indent="0">
              <a:buNone/>
            </a:pPr>
            <a:r>
              <a:rPr lang="en-US" sz="1600" dirty="0"/>
              <a:t>   FIELDS TERMINATED BY '\001'</a:t>
            </a:r>
          </a:p>
          <a:p>
            <a:pPr marL="274320" lvl="1" indent="0">
              <a:buNone/>
            </a:pPr>
            <a:r>
              <a:rPr lang="en-US" sz="1600" dirty="0"/>
              <a:t>   COLLECTION ITEMS TERMINATED BY '\002'</a:t>
            </a:r>
          </a:p>
          <a:p>
            <a:pPr marL="274320" lvl="1" indent="0">
              <a:buNone/>
            </a:pPr>
            <a:r>
              <a:rPr lang="en-US" sz="1600" dirty="0"/>
              <a:t>   MAP KEYS TERMINATED BY '\003'</a:t>
            </a:r>
          </a:p>
          <a:p>
            <a:pPr marL="274320" lvl="1" indent="0">
              <a:buNone/>
            </a:pPr>
            <a:r>
              <a:rPr lang="en-US" sz="1600" dirty="0"/>
              <a:t> STORED AS TEXTFILE</a:t>
            </a:r>
          </a:p>
          <a:p>
            <a:pPr marL="274320" lvl="1" indent="0">
              <a:buNone/>
            </a:pPr>
            <a:r>
              <a:rPr lang="en-US" sz="1600" dirty="0"/>
              <a:t> LOCATION ‘/user/hive/warehouse/</a:t>
            </a:r>
            <a:r>
              <a:rPr lang="en-US" sz="1600" dirty="0" err="1"/>
              <a:t>mydb</a:t>
            </a:r>
            <a:r>
              <a:rPr lang="en-US" sz="1600" dirty="0"/>
              <a:t>/demo’</a:t>
            </a:r>
          </a:p>
          <a:p>
            <a:pPr marL="274320" lvl="1" indent="0">
              <a:buNone/>
            </a:pPr>
            <a:endParaRPr lang="en-US" sz="1600" dirty="0"/>
          </a:p>
          <a:p>
            <a:r>
              <a:rPr lang="en-US" dirty="0"/>
              <a:t>The table is assumed to be under the control of Hive (INTERNAL)</a:t>
            </a:r>
          </a:p>
          <a:p>
            <a:r>
              <a:rPr lang="en-US" dirty="0"/>
              <a:t>The table is assumed to be just a plain old text file (TEXTFILE)</a:t>
            </a:r>
          </a:p>
          <a:p>
            <a:r>
              <a:rPr lang="en-US" dirty="0"/>
              <a:t>The row format is records of delimited fields, where…</a:t>
            </a:r>
          </a:p>
          <a:p>
            <a:r>
              <a:rPr lang="en-US" dirty="0"/>
              <a:t>Each field in the file is assumed terminated by a Ctrl-A</a:t>
            </a:r>
          </a:p>
          <a:p>
            <a:r>
              <a:rPr lang="en-US" dirty="0"/>
              <a:t>Each array or </a:t>
            </a:r>
            <a:r>
              <a:rPr lang="en-US" dirty="0" err="1"/>
              <a:t>struct</a:t>
            </a:r>
            <a:r>
              <a:rPr lang="en-US" dirty="0"/>
              <a:t> member is assumed terminated by a CTRL-B</a:t>
            </a:r>
          </a:p>
          <a:p>
            <a:r>
              <a:rPr lang="en-US" dirty="0"/>
              <a:t>Each map key is assumed separated from its value by a  CTRL-C</a:t>
            </a:r>
          </a:p>
          <a:p>
            <a:r>
              <a:rPr lang="en-US" dirty="0"/>
              <a:t>The table location is in the usual place for INTERNAL tables</a:t>
            </a:r>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75</a:t>
            </a:fld>
            <a:endParaRPr lang="en-US" dirty="0"/>
          </a:p>
        </p:txBody>
      </p:sp>
    </p:spTree>
    <p:extLst>
      <p:ext uri="{BB962C8B-B14F-4D97-AF65-F5344CB8AC3E}">
        <p14:creationId xmlns:p14="http://schemas.microsoft.com/office/powerpoint/2010/main" val="193207418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DML Commands</a:t>
            </a:r>
            <a:br>
              <a:rPr lang="en-US" sz="2800" dirty="0"/>
            </a:br>
            <a:r>
              <a:rPr lang="en-US" sz="2800" dirty="0">
                <a:solidFill>
                  <a:schemeClr val="tx1"/>
                </a:solidFill>
              </a:rPr>
              <a:t>CREATE TABLE …</a:t>
            </a:r>
            <a:endParaRPr lang="en-US" sz="2800" dirty="0"/>
          </a:p>
        </p:txBody>
      </p:sp>
      <p:sp>
        <p:nvSpPr>
          <p:cNvPr id="3" name="Content Placeholder 2"/>
          <p:cNvSpPr>
            <a:spLocks noGrp="1"/>
          </p:cNvSpPr>
          <p:nvPr>
            <p:ph idx="1"/>
          </p:nvPr>
        </p:nvSpPr>
        <p:spPr/>
        <p:txBody>
          <a:bodyPr>
            <a:normAutofit fontScale="92500" lnSpcReduction="10000"/>
          </a:bodyPr>
          <a:lstStyle/>
          <a:p>
            <a:r>
              <a:rPr lang="en-US" dirty="0"/>
              <a:t>Here is a more elaborate example of creating a table:</a:t>
            </a:r>
          </a:p>
          <a:p>
            <a:endParaRPr lang="en-US" dirty="0"/>
          </a:p>
          <a:p>
            <a:pPr marL="274320" lvl="1" indent="0">
              <a:buNone/>
            </a:pPr>
            <a:r>
              <a:rPr lang="en-US" sz="1700" dirty="0"/>
              <a:t>CREATE TABLE IF NOT EXISTS </a:t>
            </a:r>
            <a:r>
              <a:rPr lang="en-US" sz="1700" dirty="0" err="1"/>
              <a:t>mydb.employees</a:t>
            </a:r>
            <a:r>
              <a:rPr lang="en-US" sz="1700" dirty="0"/>
              <a:t> (</a:t>
            </a:r>
          </a:p>
          <a:p>
            <a:pPr marL="274320" lvl="1" indent="0">
              <a:buNone/>
            </a:pPr>
            <a:r>
              <a:rPr lang="en-US" sz="1700" dirty="0"/>
              <a:t>  name         	STRING COMMENT 'Employee name',</a:t>
            </a:r>
          </a:p>
          <a:p>
            <a:pPr marL="274320" lvl="1" indent="0">
              <a:buNone/>
            </a:pPr>
            <a:r>
              <a:rPr lang="en-US" sz="1700" dirty="0"/>
              <a:t>  salary       	FLOAT  COMMENT 'Employee salary',</a:t>
            </a:r>
          </a:p>
          <a:p>
            <a:pPr marL="274320" lvl="1" indent="0">
              <a:buNone/>
            </a:pPr>
            <a:r>
              <a:rPr lang="en-US" sz="1700" dirty="0"/>
              <a:t>  subordinates 	ARRAY&lt;STRING&gt; COMMENT 'Names of subordinates',</a:t>
            </a:r>
          </a:p>
          <a:p>
            <a:pPr marL="274320" lvl="1" indent="0">
              <a:buNone/>
            </a:pPr>
            <a:r>
              <a:rPr lang="en-US" sz="1700" dirty="0"/>
              <a:t>  deductions   	MAP&lt;STRING, FLOAT&gt;</a:t>
            </a:r>
          </a:p>
          <a:p>
            <a:pPr marL="274320" lvl="1" indent="0">
              <a:buNone/>
            </a:pPr>
            <a:r>
              <a:rPr lang="en-US" sz="1700" dirty="0"/>
              <a:t>  	COMMENT 'Keys are deductions names, values are percentages',</a:t>
            </a:r>
          </a:p>
          <a:p>
            <a:pPr marL="274320" lvl="1" indent="0">
              <a:buNone/>
            </a:pPr>
            <a:r>
              <a:rPr lang="en-US" sz="1700" dirty="0"/>
              <a:t>  address      	STRUCT&lt;</a:t>
            </a:r>
            <a:r>
              <a:rPr lang="en-US" sz="1700" dirty="0" err="1"/>
              <a:t>street:STRING</a:t>
            </a:r>
            <a:r>
              <a:rPr lang="en-US" sz="1700" dirty="0"/>
              <a:t>, </a:t>
            </a:r>
            <a:r>
              <a:rPr lang="en-US" sz="1700" dirty="0" err="1"/>
              <a:t>city:STRING</a:t>
            </a:r>
            <a:r>
              <a:rPr lang="en-US" sz="1700" dirty="0"/>
              <a:t>, </a:t>
            </a:r>
            <a:r>
              <a:rPr lang="en-US" sz="1700" dirty="0" err="1"/>
              <a:t>state:STRING</a:t>
            </a:r>
            <a:r>
              <a:rPr lang="en-US" sz="1700" dirty="0"/>
              <a:t>, </a:t>
            </a:r>
            <a:r>
              <a:rPr lang="en-US" sz="1700" dirty="0" err="1"/>
              <a:t>zip:INT</a:t>
            </a:r>
            <a:r>
              <a:rPr lang="en-US" sz="1700" dirty="0"/>
              <a:t>&gt;</a:t>
            </a:r>
          </a:p>
          <a:p>
            <a:pPr marL="274320" lvl="1" indent="0">
              <a:buNone/>
            </a:pPr>
            <a:r>
              <a:rPr lang="en-US" sz="1700" dirty="0"/>
              <a:t>           COMMENT 'Home address‘</a:t>
            </a:r>
          </a:p>
          <a:p>
            <a:pPr marL="274320" lvl="1" indent="0">
              <a:buNone/>
            </a:pPr>
            <a:r>
              <a:rPr lang="en-US" sz="1700" dirty="0"/>
              <a:t>)</a:t>
            </a:r>
          </a:p>
          <a:p>
            <a:pPr marL="274320" lvl="1" indent="0">
              <a:buNone/>
            </a:pPr>
            <a:r>
              <a:rPr lang="en-US" sz="1700" dirty="0"/>
              <a:t>COMMENT 'Description of the table’;</a:t>
            </a:r>
          </a:p>
          <a:p>
            <a:pPr marL="274320" lvl="1" indent="0">
              <a:buNone/>
            </a:pPr>
            <a:endParaRPr lang="en-US" sz="1700" dirty="0"/>
          </a:p>
          <a:p>
            <a:r>
              <a:rPr lang="en-US" sz="2100" dirty="0"/>
              <a:t>Notice that unlike a relational database tables, the fields are not only atomic types</a:t>
            </a:r>
          </a:p>
          <a:p>
            <a:r>
              <a:rPr lang="en-US" sz="2100" dirty="0"/>
              <a:t>This violates the normal form criteria of no repeating groups and also no complex types</a:t>
            </a:r>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76</a:t>
            </a:fld>
            <a:endParaRPr lang="en-US" dirty="0"/>
          </a:p>
        </p:txBody>
      </p:sp>
    </p:spTree>
    <p:extLst>
      <p:ext uri="{BB962C8B-B14F-4D97-AF65-F5344CB8AC3E}">
        <p14:creationId xmlns:p14="http://schemas.microsoft.com/office/powerpoint/2010/main" val="313743811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What Are Internal (Managed) Hive Tables?</a:t>
            </a:r>
          </a:p>
        </p:txBody>
      </p:sp>
      <p:sp>
        <p:nvSpPr>
          <p:cNvPr id="3" name="Content Placeholder 2"/>
          <p:cNvSpPr>
            <a:spLocks noGrp="1"/>
          </p:cNvSpPr>
          <p:nvPr>
            <p:ph idx="1"/>
          </p:nvPr>
        </p:nvSpPr>
        <p:spPr/>
        <p:txBody>
          <a:bodyPr>
            <a:normAutofit/>
          </a:bodyPr>
          <a:lstStyle/>
          <a:p>
            <a:pPr fontAlgn="base"/>
            <a:r>
              <a:rPr lang="en-US" dirty="0"/>
              <a:t>Hive controls the lifecycle of internal tables</a:t>
            </a:r>
          </a:p>
          <a:p>
            <a:pPr fontAlgn="base"/>
            <a:r>
              <a:rPr lang="en-US" dirty="0"/>
              <a:t>Hive stores the data for these tables in a subdirectory under the directory defined by </a:t>
            </a:r>
          </a:p>
          <a:p>
            <a:pPr lvl="1" fontAlgn="base"/>
            <a:r>
              <a:rPr lang="en-US" dirty="0" err="1"/>
              <a:t>hive.metastore.warehouse.dir</a:t>
            </a:r>
            <a:r>
              <a:rPr lang="en-US" dirty="0"/>
              <a:t> (e.g., </a:t>
            </a:r>
            <a:r>
              <a:rPr lang="en-US" i="1" dirty="0"/>
              <a:t>/user/hive/warehouse</a:t>
            </a:r>
            <a:r>
              <a:rPr lang="en-US" dirty="0"/>
              <a:t>)</a:t>
            </a:r>
          </a:p>
          <a:p>
            <a:pPr fontAlgn="base"/>
            <a:r>
              <a:rPr lang="en-US" dirty="0"/>
              <a:t>When we drop an internal table Hive deletes the data in the table</a:t>
            </a:r>
          </a:p>
          <a:p>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77</a:t>
            </a:fld>
            <a:endParaRPr lang="en-US" dirty="0"/>
          </a:p>
        </p:txBody>
      </p:sp>
    </p:spTree>
    <p:extLst>
      <p:ext uri="{BB962C8B-B14F-4D97-AF65-F5344CB8AC3E}">
        <p14:creationId xmlns:p14="http://schemas.microsoft.com/office/powerpoint/2010/main" val="404583915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What Are External Hive Tables?</a:t>
            </a:r>
          </a:p>
        </p:txBody>
      </p:sp>
      <p:sp>
        <p:nvSpPr>
          <p:cNvPr id="3" name="Content Placeholder 2"/>
          <p:cNvSpPr>
            <a:spLocks noGrp="1"/>
          </p:cNvSpPr>
          <p:nvPr>
            <p:ph idx="1"/>
          </p:nvPr>
        </p:nvSpPr>
        <p:spPr/>
        <p:txBody>
          <a:bodyPr>
            <a:normAutofit/>
          </a:bodyPr>
          <a:lstStyle/>
          <a:p>
            <a:pPr fontAlgn="base"/>
            <a:r>
              <a:rPr lang="en-US" dirty="0"/>
              <a:t>However, internal tables are less convenient for sharing with other tools</a:t>
            </a:r>
          </a:p>
          <a:p>
            <a:pPr fontAlgn="base"/>
            <a:r>
              <a:rPr lang="en-US" dirty="0"/>
              <a:t>For example, suppose we have data that is created and used primarily by </a:t>
            </a:r>
            <a:r>
              <a:rPr lang="en-US" i="1" dirty="0"/>
              <a:t>Pig</a:t>
            </a:r>
            <a:r>
              <a:rPr lang="en-US" dirty="0"/>
              <a:t> or other tools…</a:t>
            </a:r>
          </a:p>
          <a:p>
            <a:pPr fontAlgn="base"/>
            <a:r>
              <a:rPr lang="en-US" dirty="0"/>
              <a:t>But we want to run some queries against it, but not give Hive </a:t>
            </a:r>
            <a:r>
              <a:rPr lang="en-US" i="1" dirty="0"/>
              <a:t>ownership</a:t>
            </a:r>
            <a:r>
              <a:rPr lang="en-US" dirty="0"/>
              <a:t> of the data</a:t>
            </a:r>
          </a:p>
          <a:p>
            <a:pPr fontAlgn="base"/>
            <a:r>
              <a:rPr lang="en-US" dirty="0"/>
              <a:t>We can define an </a:t>
            </a:r>
            <a:r>
              <a:rPr lang="en-US" i="1" dirty="0"/>
              <a:t>external</a:t>
            </a:r>
            <a:r>
              <a:rPr lang="en-US" dirty="0"/>
              <a:t> table that points to that data, but doesn’t take ownership of it</a:t>
            </a:r>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78</a:t>
            </a:fld>
            <a:endParaRPr lang="en-US" dirty="0"/>
          </a:p>
        </p:txBody>
      </p:sp>
    </p:spTree>
    <p:extLst>
      <p:ext uri="{BB962C8B-B14F-4D97-AF65-F5344CB8AC3E}">
        <p14:creationId xmlns:p14="http://schemas.microsoft.com/office/powerpoint/2010/main" val="56033410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100" dirty="0"/>
              <a:t>What Are External Hive Tables?</a:t>
            </a:r>
            <a:br>
              <a:rPr lang="en-US" sz="3100" dirty="0"/>
            </a:br>
            <a:r>
              <a:rPr lang="en-US" sz="2400" dirty="0"/>
              <a:t>Example</a:t>
            </a:r>
          </a:p>
        </p:txBody>
      </p:sp>
      <p:sp>
        <p:nvSpPr>
          <p:cNvPr id="3" name="Content Placeholder 2"/>
          <p:cNvSpPr>
            <a:spLocks noGrp="1"/>
          </p:cNvSpPr>
          <p:nvPr>
            <p:ph idx="1"/>
          </p:nvPr>
        </p:nvSpPr>
        <p:spPr/>
        <p:txBody>
          <a:bodyPr>
            <a:normAutofit/>
          </a:bodyPr>
          <a:lstStyle/>
          <a:p>
            <a:r>
              <a:rPr lang="en-US" dirty="0"/>
              <a:t>Suppose we are analyzing data from the stock markets</a:t>
            </a:r>
          </a:p>
          <a:p>
            <a:r>
              <a:rPr lang="en-US" dirty="0"/>
              <a:t>Periodically, we ingest the data for NASDAQ and the NYSE and we want to study this data with many tools </a:t>
            </a:r>
          </a:p>
          <a:p>
            <a:r>
              <a:rPr lang="en-US" dirty="0"/>
              <a:t>Let’s assume the data files are in the distributed filesystem directory </a:t>
            </a:r>
            <a:r>
              <a:rPr lang="en-US" i="1" dirty="0"/>
              <a:t>/data/stocks</a:t>
            </a:r>
            <a:r>
              <a:rPr lang="en-US" dirty="0"/>
              <a:t>.</a:t>
            </a:r>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79</a:t>
            </a:fld>
            <a:endParaRPr lang="en-US" dirty="0"/>
          </a:p>
        </p:txBody>
      </p:sp>
    </p:spTree>
    <p:extLst>
      <p:ext uri="{BB962C8B-B14F-4D97-AF65-F5344CB8AC3E}">
        <p14:creationId xmlns:p14="http://schemas.microsoft.com/office/powerpoint/2010/main" val="1060833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Who Developed Hive and Why</a:t>
            </a:r>
          </a:p>
        </p:txBody>
      </p:sp>
      <p:sp>
        <p:nvSpPr>
          <p:cNvPr id="3" name="Content Placeholder 2"/>
          <p:cNvSpPr>
            <a:spLocks noGrp="1"/>
          </p:cNvSpPr>
          <p:nvPr>
            <p:ph idx="1"/>
          </p:nvPr>
        </p:nvSpPr>
        <p:spPr/>
        <p:txBody>
          <a:bodyPr>
            <a:normAutofit/>
          </a:bodyPr>
          <a:lstStyle/>
          <a:p>
            <a:r>
              <a:rPr lang="en-US" dirty="0"/>
              <a:t>Most data warehouse applications are implemented using relational databases that use SQL as the query language</a:t>
            </a:r>
          </a:p>
          <a:p>
            <a:r>
              <a:rPr lang="en-US" dirty="0"/>
              <a:t>Hive lowers the barrier for moving these applications to Hadoop</a:t>
            </a:r>
          </a:p>
          <a:p>
            <a:r>
              <a:rPr lang="en-US" dirty="0"/>
              <a:t>People who know SQL can learn Hive easily</a:t>
            </a:r>
          </a:p>
          <a:p>
            <a:r>
              <a:rPr lang="en-US" dirty="0"/>
              <a:t>Without Hive, these users must learn new languages and tools to become productive again</a:t>
            </a:r>
          </a:p>
          <a:p>
            <a:r>
              <a:rPr lang="en-US" dirty="0"/>
              <a:t>Hive makes it easier for developers to port SQL-based applications to Hadoop, compared to other tool options</a:t>
            </a:r>
          </a:p>
          <a:p>
            <a:r>
              <a:rPr lang="en-US" dirty="0"/>
              <a:t>Without Hive, developers would face a challenge when porting their SQL applications to Hadoop</a:t>
            </a:r>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8</a:t>
            </a:fld>
            <a:endParaRPr lang="en-US" dirty="0"/>
          </a:p>
        </p:txBody>
      </p:sp>
    </p:spTree>
    <p:extLst>
      <p:ext uri="{BB962C8B-B14F-4D97-AF65-F5344CB8AC3E}">
        <p14:creationId xmlns:p14="http://schemas.microsoft.com/office/powerpoint/2010/main" val="69100929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100" dirty="0"/>
              <a:t>What Are External Hive Tables?</a:t>
            </a:r>
            <a:br>
              <a:rPr lang="en-US" sz="3100" dirty="0"/>
            </a:br>
            <a:r>
              <a:rPr lang="en-US" sz="2400" dirty="0"/>
              <a:t>Example</a:t>
            </a:r>
            <a:endParaRPr lang="en-US" sz="2800" dirty="0"/>
          </a:p>
        </p:txBody>
      </p:sp>
      <p:sp>
        <p:nvSpPr>
          <p:cNvPr id="3" name="Content Placeholder 2"/>
          <p:cNvSpPr>
            <a:spLocks noGrp="1"/>
          </p:cNvSpPr>
          <p:nvPr>
            <p:ph idx="1"/>
          </p:nvPr>
        </p:nvSpPr>
        <p:spPr/>
        <p:txBody>
          <a:bodyPr>
            <a:normAutofit fontScale="92500" lnSpcReduction="10000"/>
          </a:bodyPr>
          <a:lstStyle/>
          <a:p>
            <a:r>
              <a:rPr lang="en-US" dirty="0"/>
              <a:t>The following table declaration creates an </a:t>
            </a:r>
            <a:r>
              <a:rPr lang="en-US" i="1" dirty="0"/>
              <a:t>external</a:t>
            </a:r>
            <a:r>
              <a:rPr lang="en-US" dirty="0"/>
              <a:t> table that can read all the data files for this comma-delimited data in </a:t>
            </a:r>
            <a:r>
              <a:rPr lang="en-US" i="1" dirty="0"/>
              <a:t>/data/stocks</a:t>
            </a:r>
            <a:endParaRPr lang="en-US" dirty="0"/>
          </a:p>
          <a:p>
            <a:pPr marL="274320" lvl="1" indent="0">
              <a:buNone/>
            </a:pPr>
            <a:r>
              <a:rPr lang="en-US" dirty="0"/>
              <a:t>CREATE EXTERNAL TABLE IF NOT EXISTS stocks (</a:t>
            </a:r>
          </a:p>
          <a:p>
            <a:pPr marL="274320" lvl="1" indent="0">
              <a:buNone/>
            </a:pPr>
            <a:r>
              <a:rPr lang="en-US" dirty="0"/>
              <a:t>  exchange        STRING,</a:t>
            </a:r>
          </a:p>
          <a:p>
            <a:pPr marL="274320" lvl="1" indent="0">
              <a:buNone/>
            </a:pPr>
            <a:r>
              <a:rPr lang="en-US" dirty="0"/>
              <a:t>  symbol          STRING,</a:t>
            </a:r>
          </a:p>
          <a:p>
            <a:pPr marL="274320" lvl="1" indent="0">
              <a:buNone/>
            </a:pPr>
            <a:r>
              <a:rPr lang="en-US" dirty="0"/>
              <a:t>  </a:t>
            </a:r>
            <a:r>
              <a:rPr lang="en-US" dirty="0" err="1"/>
              <a:t>ymd</a:t>
            </a:r>
            <a:r>
              <a:rPr lang="en-US" dirty="0"/>
              <a:t>             STRING,</a:t>
            </a:r>
          </a:p>
          <a:p>
            <a:pPr marL="274320" lvl="1" indent="0">
              <a:buNone/>
            </a:pPr>
            <a:r>
              <a:rPr lang="en-US" dirty="0"/>
              <a:t>  </a:t>
            </a:r>
            <a:r>
              <a:rPr lang="en-US" dirty="0" err="1"/>
              <a:t>price_open</a:t>
            </a:r>
            <a:r>
              <a:rPr lang="en-US" dirty="0"/>
              <a:t>      FLOAT,</a:t>
            </a:r>
          </a:p>
          <a:p>
            <a:pPr marL="274320" lvl="1" indent="0">
              <a:buNone/>
            </a:pPr>
            <a:r>
              <a:rPr lang="en-US" dirty="0"/>
              <a:t>  </a:t>
            </a:r>
            <a:r>
              <a:rPr lang="en-US" dirty="0" err="1"/>
              <a:t>price_high</a:t>
            </a:r>
            <a:r>
              <a:rPr lang="en-US" dirty="0"/>
              <a:t>      FLOAT,</a:t>
            </a:r>
          </a:p>
          <a:p>
            <a:pPr marL="274320" lvl="1" indent="0">
              <a:buNone/>
            </a:pPr>
            <a:r>
              <a:rPr lang="en-US" dirty="0"/>
              <a:t>  </a:t>
            </a:r>
            <a:r>
              <a:rPr lang="en-US" dirty="0" err="1"/>
              <a:t>price_low</a:t>
            </a:r>
            <a:r>
              <a:rPr lang="en-US" dirty="0"/>
              <a:t>       FLOAT,</a:t>
            </a:r>
          </a:p>
          <a:p>
            <a:pPr marL="274320" lvl="1" indent="0">
              <a:buNone/>
            </a:pPr>
            <a:r>
              <a:rPr lang="en-US" dirty="0"/>
              <a:t>  </a:t>
            </a:r>
            <a:r>
              <a:rPr lang="en-US" dirty="0" err="1"/>
              <a:t>price_close</a:t>
            </a:r>
            <a:r>
              <a:rPr lang="en-US" dirty="0"/>
              <a:t>     FLOAT,</a:t>
            </a:r>
          </a:p>
          <a:p>
            <a:pPr marL="274320" lvl="1" indent="0">
              <a:buNone/>
            </a:pPr>
            <a:r>
              <a:rPr lang="en-US" dirty="0"/>
              <a:t>  volume          INT,</a:t>
            </a:r>
          </a:p>
          <a:p>
            <a:pPr marL="274320" lvl="1" indent="0">
              <a:buNone/>
            </a:pPr>
            <a:r>
              <a:rPr lang="en-US" dirty="0"/>
              <a:t>  </a:t>
            </a:r>
            <a:r>
              <a:rPr lang="en-US" dirty="0" err="1"/>
              <a:t>price_adj_close</a:t>
            </a:r>
            <a:r>
              <a:rPr lang="en-US" dirty="0"/>
              <a:t> FLOAT)</a:t>
            </a:r>
          </a:p>
          <a:p>
            <a:pPr marL="274320" lvl="1" indent="0">
              <a:buNone/>
            </a:pPr>
            <a:r>
              <a:rPr lang="en-US" dirty="0"/>
              <a:t>ROW FORMAT DELIMITED FIELDS TERMINATED BY ','</a:t>
            </a:r>
          </a:p>
          <a:p>
            <a:pPr marL="274320" lvl="1" indent="0">
              <a:buNone/>
            </a:pPr>
            <a:r>
              <a:rPr lang="en-US" dirty="0"/>
              <a:t>LOCATION '/data/stocks';</a:t>
            </a:r>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80</a:t>
            </a:fld>
            <a:endParaRPr lang="en-US" dirty="0"/>
          </a:p>
        </p:txBody>
      </p:sp>
      <p:sp>
        <p:nvSpPr>
          <p:cNvPr id="6" name="Rectangular Callout 5"/>
          <p:cNvSpPr/>
          <p:nvPr/>
        </p:nvSpPr>
        <p:spPr>
          <a:xfrm>
            <a:off x="5715000" y="3962400"/>
            <a:ext cx="2209800" cy="1371600"/>
          </a:xfrm>
          <a:prstGeom prst="wedgeRectCallout">
            <a:avLst>
              <a:gd name="adj1" fmla="val -20833"/>
              <a:gd name="adj2" fmla="val 76389"/>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Note this is specified as having CSV row format</a:t>
            </a:r>
          </a:p>
        </p:txBody>
      </p:sp>
    </p:spTree>
    <p:extLst>
      <p:ext uri="{BB962C8B-B14F-4D97-AF65-F5344CB8AC3E}">
        <p14:creationId xmlns:p14="http://schemas.microsoft.com/office/powerpoint/2010/main" val="237983723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What Are External Hive Tables?</a:t>
            </a:r>
            <a:br>
              <a:rPr lang="en-US" sz="2800" dirty="0"/>
            </a:br>
            <a:r>
              <a:rPr lang="en-US" sz="2700" dirty="0"/>
              <a:t>Example</a:t>
            </a:r>
          </a:p>
        </p:txBody>
      </p:sp>
      <p:sp>
        <p:nvSpPr>
          <p:cNvPr id="3" name="Content Placeholder 2"/>
          <p:cNvSpPr>
            <a:spLocks noGrp="1"/>
          </p:cNvSpPr>
          <p:nvPr>
            <p:ph idx="1"/>
          </p:nvPr>
        </p:nvSpPr>
        <p:spPr/>
        <p:txBody>
          <a:bodyPr>
            <a:normAutofit/>
          </a:bodyPr>
          <a:lstStyle/>
          <a:p>
            <a:pPr fontAlgn="base"/>
            <a:r>
              <a:rPr lang="en-US" dirty="0"/>
              <a:t>The EXTERNAL keyword tells Hive this table is external </a:t>
            </a:r>
          </a:p>
          <a:p>
            <a:pPr fontAlgn="base"/>
            <a:r>
              <a:rPr lang="en-US" dirty="0"/>
              <a:t>And the LOCATION … clause is required to also tell Hive where it’s located</a:t>
            </a:r>
          </a:p>
          <a:p>
            <a:pPr fontAlgn="base"/>
            <a:r>
              <a:rPr lang="en-US" dirty="0"/>
              <a:t>Because it’s external, Hive does not assume it </a:t>
            </a:r>
            <a:r>
              <a:rPr lang="en-US" i="1" dirty="0"/>
              <a:t>owns</a:t>
            </a:r>
            <a:r>
              <a:rPr lang="en-US" dirty="0"/>
              <a:t> the data</a:t>
            </a:r>
          </a:p>
          <a:p>
            <a:pPr fontAlgn="base"/>
            <a:r>
              <a:rPr lang="en-US" dirty="0"/>
              <a:t>Therefore, dropping the table </a:t>
            </a:r>
            <a:r>
              <a:rPr lang="en-US" i="1" dirty="0"/>
              <a:t>does not</a:t>
            </a:r>
            <a:r>
              <a:rPr lang="en-US" dirty="0"/>
              <a:t> delete the data, although the </a:t>
            </a:r>
            <a:r>
              <a:rPr lang="en-US" i="1" dirty="0"/>
              <a:t>metadata</a:t>
            </a:r>
            <a:r>
              <a:rPr lang="en-US" dirty="0"/>
              <a:t> for the table will be deleted</a:t>
            </a:r>
          </a:p>
          <a:p>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81</a:t>
            </a:fld>
            <a:endParaRPr lang="en-US" dirty="0"/>
          </a:p>
        </p:txBody>
      </p:sp>
    </p:spTree>
    <p:extLst>
      <p:ext uri="{BB962C8B-B14F-4D97-AF65-F5344CB8AC3E}">
        <p14:creationId xmlns:p14="http://schemas.microsoft.com/office/powerpoint/2010/main" val="21989568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D2533C"/>
                </a:solidFill>
              </a:rPr>
              <a:t>What Are External Hive Tables?</a:t>
            </a:r>
            <a:br>
              <a:rPr lang="en-US" sz="2800" dirty="0">
                <a:solidFill>
                  <a:srgbClr val="D2533C"/>
                </a:solidFill>
              </a:rPr>
            </a:br>
            <a:r>
              <a:rPr lang="en-US" sz="2700" dirty="0">
                <a:solidFill>
                  <a:srgbClr val="D2533C"/>
                </a:solidFill>
              </a:rPr>
              <a:t>Example</a:t>
            </a:r>
            <a:endParaRPr lang="en-US" dirty="0"/>
          </a:p>
        </p:txBody>
      </p:sp>
      <p:sp>
        <p:nvSpPr>
          <p:cNvPr id="3" name="Content Placeholder 2"/>
          <p:cNvSpPr>
            <a:spLocks noGrp="1"/>
          </p:cNvSpPr>
          <p:nvPr>
            <p:ph idx="1"/>
          </p:nvPr>
        </p:nvSpPr>
        <p:spPr/>
        <p:txBody>
          <a:bodyPr>
            <a:normAutofit/>
          </a:bodyPr>
          <a:lstStyle/>
          <a:p>
            <a:pPr fontAlgn="base"/>
            <a:r>
              <a:rPr lang="en-US" dirty="0"/>
              <a:t>However, it’s important to note that the differences between managed and external tables are smaller than they appear at first</a:t>
            </a:r>
          </a:p>
          <a:p>
            <a:pPr fontAlgn="base"/>
            <a:r>
              <a:rPr lang="en-US" dirty="0"/>
              <a:t>Even for internal tables, you </a:t>
            </a:r>
            <a:r>
              <a:rPr lang="en-US" i="1" dirty="0"/>
              <a:t>know</a:t>
            </a:r>
            <a:r>
              <a:rPr lang="en-US" dirty="0"/>
              <a:t> where they are located, so you can use other tools, </a:t>
            </a:r>
            <a:r>
              <a:rPr lang="en-US" dirty="0" err="1"/>
              <a:t>hadoop</a:t>
            </a:r>
            <a:r>
              <a:rPr lang="en-US" dirty="0"/>
              <a:t> fs commands, etc., to modify and even delete the files in the directories for managed tables </a:t>
            </a:r>
          </a:p>
          <a:p>
            <a:pPr fontAlgn="base"/>
            <a:r>
              <a:rPr lang="en-US" dirty="0"/>
              <a:t>Hive may technically own these directories and files, but it doesn’t have full control over them</a:t>
            </a:r>
          </a:p>
          <a:p>
            <a:pPr fontAlgn="base"/>
            <a:r>
              <a:rPr lang="en-US" dirty="0"/>
              <a:t>Still, a general principle of good design to express intent</a:t>
            </a:r>
          </a:p>
          <a:p>
            <a:pPr fontAlgn="base"/>
            <a:r>
              <a:rPr lang="en-US" dirty="0"/>
              <a:t>If the data is shared between tools, then do creating an external table makes this explicit</a:t>
            </a:r>
          </a:p>
          <a:p>
            <a:pPr fontAlgn="base"/>
            <a:endParaRPr lang="en-US" dirty="0"/>
          </a:p>
          <a:p>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82</a:t>
            </a:fld>
            <a:endParaRPr lang="en-US" dirty="0"/>
          </a:p>
        </p:txBody>
      </p:sp>
    </p:spTree>
    <p:extLst>
      <p:ext uri="{BB962C8B-B14F-4D97-AF65-F5344CB8AC3E}">
        <p14:creationId xmlns:p14="http://schemas.microsoft.com/office/powerpoint/2010/main" val="337706434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C1E10-5A00-EB4B-A2D7-0B090D58CE30}"/>
              </a:ext>
            </a:extLst>
          </p:cNvPr>
          <p:cNvSpPr>
            <a:spLocks noGrp="1"/>
          </p:cNvSpPr>
          <p:nvPr>
            <p:ph type="title"/>
          </p:nvPr>
        </p:nvSpPr>
        <p:spPr/>
        <p:txBody>
          <a:bodyPr/>
          <a:lstStyle/>
          <a:p>
            <a:r>
              <a:rPr lang="en-US" dirty="0"/>
              <a:t>Hive and S3</a:t>
            </a:r>
          </a:p>
        </p:txBody>
      </p:sp>
      <p:sp>
        <p:nvSpPr>
          <p:cNvPr id="3" name="Content Placeholder 2">
            <a:extLst>
              <a:ext uri="{FF2B5EF4-FFF2-40B4-BE49-F238E27FC236}">
                <a16:creationId xmlns:a16="http://schemas.microsoft.com/office/drawing/2014/main" id="{F203266E-D786-6647-8F4D-EE8DC2577437}"/>
              </a:ext>
            </a:extLst>
          </p:cNvPr>
          <p:cNvSpPr>
            <a:spLocks noGrp="1"/>
          </p:cNvSpPr>
          <p:nvPr>
            <p:ph idx="1"/>
          </p:nvPr>
        </p:nvSpPr>
        <p:spPr/>
        <p:txBody>
          <a:bodyPr/>
          <a:lstStyle/>
          <a:p>
            <a:r>
              <a:rPr lang="en-US" sz="2000" dirty="0"/>
              <a:t>Ensure the S3 bucket that you want to use with Hive only includes homogeneously-formatted files</a:t>
            </a:r>
          </a:p>
          <a:p>
            <a:pPr lvl="1"/>
            <a:r>
              <a:rPr lang="en-US" sz="1800" dirty="0"/>
              <a:t>Don’t include a CSV file, Apache log, and tab-delimited file in the same bucket</a:t>
            </a:r>
          </a:p>
          <a:p>
            <a:r>
              <a:rPr lang="en-US" sz="2000" dirty="0"/>
              <a:t>We need to tell Hive…</a:t>
            </a:r>
          </a:p>
          <a:p>
            <a:pPr lvl="1"/>
            <a:r>
              <a:rPr lang="en-US" sz="1800" dirty="0"/>
              <a:t>The format of the data so that when it reads our data it knows what to expect</a:t>
            </a:r>
          </a:p>
          <a:p>
            <a:pPr lvl="1"/>
            <a:r>
              <a:rPr lang="en-US" sz="1800" dirty="0"/>
              <a:t>Where to find our data</a:t>
            </a:r>
          </a:p>
          <a:p>
            <a:r>
              <a:rPr lang="en-US" sz="2000" dirty="0"/>
              <a:t>Let’s create a Hive table definition that references the data in S3:</a:t>
            </a:r>
          </a:p>
          <a:p>
            <a:pPr marL="0" indent="0">
              <a:buNone/>
            </a:pPr>
            <a:endParaRPr lang="en-US" sz="2000" dirty="0"/>
          </a:p>
          <a:p>
            <a:pPr marL="0" indent="0">
              <a:buNone/>
            </a:pPr>
            <a:r>
              <a:rPr lang="en-US" sz="2000" dirty="0"/>
              <a:t>CREATE EXTERNAL TABLE </a:t>
            </a:r>
            <a:r>
              <a:rPr lang="en-US" sz="2000" dirty="0" err="1"/>
              <a:t>mydata</a:t>
            </a:r>
            <a:r>
              <a:rPr lang="en-US" sz="2000" dirty="0"/>
              <a:t> (key STRING, value INT) </a:t>
            </a:r>
          </a:p>
          <a:p>
            <a:pPr marL="0" indent="0">
              <a:buNone/>
            </a:pPr>
            <a:r>
              <a:rPr lang="en-US" sz="2000" dirty="0"/>
              <a:t>ROW FORMAT DELIMITED </a:t>
            </a:r>
          </a:p>
          <a:p>
            <a:pPr marL="0" indent="0">
              <a:buNone/>
            </a:pPr>
            <a:r>
              <a:rPr lang="en-US" sz="2000" dirty="0"/>
              <a:t>FIELDS TERMINATED BY ‘,‘ </a:t>
            </a:r>
          </a:p>
          <a:p>
            <a:pPr marL="0" indent="0">
              <a:buNone/>
            </a:pPr>
            <a:r>
              <a:rPr lang="en-US" sz="2000" dirty="0"/>
              <a:t>LOCATION 's3://mys3bucket/path/</a:t>
            </a:r>
            <a:r>
              <a:rPr lang="en-US" sz="2000" dirty="0" err="1"/>
              <a:t>subpath</a:t>
            </a:r>
            <a:r>
              <a:rPr lang="en-US" sz="2000" dirty="0"/>
              <a:t>/';</a:t>
            </a:r>
          </a:p>
        </p:txBody>
      </p:sp>
      <p:sp>
        <p:nvSpPr>
          <p:cNvPr id="4" name="Footer Placeholder 3">
            <a:extLst>
              <a:ext uri="{FF2B5EF4-FFF2-40B4-BE49-F238E27FC236}">
                <a16:creationId xmlns:a16="http://schemas.microsoft.com/office/drawing/2014/main" id="{42A37AD3-D52F-B049-A4EB-895BA4727C1E}"/>
              </a:ext>
            </a:extLst>
          </p:cNvPr>
          <p:cNvSpPr>
            <a:spLocks noGrp="1"/>
          </p:cNvSpPr>
          <p:nvPr>
            <p:ph type="ftr" sz="quarter" idx="11"/>
          </p:nvPr>
        </p:nvSpPr>
        <p:spPr/>
        <p:txBody>
          <a:bodyPr/>
          <a:lstStyle/>
          <a:p>
            <a:r>
              <a:rPr lang="sk-SK"/>
              <a:t>CSP554</a:t>
            </a:r>
            <a:r>
              <a:rPr lang="en-US"/>
              <a:t> Module 04</a:t>
            </a:r>
            <a:endParaRPr lang="en-US" dirty="0"/>
          </a:p>
        </p:txBody>
      </p:sp>
      <p:sp>
        <p:nvSpPr>
          <p:cNvPr id="5" name="Slide Number Placeholder 4">
            <a:extLst>
              <a:ext uri="{FF2B5EF4-FFF2-40B4-BE49-F238E27FC236}">
                <a16:creationId xmlns:a16="http://schemas.microsoft.com/office/drawing/2014/main" id="{0AC1E617-0D79-DC40-98DE-B228A28B1AF0}"/>
              </a:ext>
            </a:extLst>
          </p:cNvPr>
          <p:cNvSpPr>
            <a:spLocks noGrp="1"/>
          </p:cNvSpPr>
          <p:nvPr>
            <p:ph type="sldNum" sz="quarter" idx="12"/>
          </p:nvPr>
        </p:nvSpPr>
        <p:spPr/>
        <p:txBody>
          <a:bodyPr/>
          <a:lstStyle/>
          <a:p>
            <a:fld id="{9AA7C465-8597-4488-B68C-958448427716}" type="slidenum">
              <a:rPr lang="en-US" smtClean="0"/>
              <a:t>83</a:t>
            </a:fld>
            <a:endParaRPr lang="en-US" dirty="0"/>
          </a:p>
        </p:txBody>
      </p:sp>
    </p:spTree>
    <p:extLst>
      <p:ext uri="{BB962C8B-B14F-4D97-AF65-F5344CB8AC3E}">
        <p14:creationId xmlns:p14="http://schemas.microsoft.com/office/powerpoint/2010/main" val="187093988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9FB7B-6051-5E4B-95D5-BA2E78213E54}"/>
              </a:ext>
            </a:extLst>
          </p:cNvPr>
          <p:cNvSpPr>
            <a:spLocks noGrp="1"/>
          </p:cNvSpPr>
          <p:nvPr>
            <p:ph type="title"/>
          </p:nvPr>
        </p:nvSpPr>
        <p:spPr/>
        <p:txBody>
          <a:bodyPr/>
          <a:lstStyle/>
          <a:p>
            <a:r>
              <a:rPr lang="en-US" dirty="0"/>
              <a:t>Where is Your Hive Database?</a:t>
            </a:r>
          </a:p>
        </p:txBody>
      </p:sp>
      <p:sp>
        <p:nvSpPr>
          <p:cNvPr id="3" name="Content Placeholder 2">
            <a:extLst>
              <a:ext uri="{FF2B5EF4-FFF2-40B4-BE49-F238E27FC236}">
                <a16:creationId xmlns:a16="http://schemas.microsoft.com/office/drawing/2014/main" id="{C5A4C5B4-48A3-B240-87E4-6674B267B266}"/>
              </a:ext>
            </a:extLst>
          </p:cNvPr>
          <p:cNvSpPr>
            <a:spLocks noGrp="1"/>
          </p:cNvSpPr>
          <p:nvPr>
            <p:ph idx="1"/>
          </p:nvPr>
        </p:nvSpPr>
        <p:spPr/>
        <p:txBody>
          <a:bodyPr>
            <a:normAutofit/>
          </a:bodyPr>
          <a:lstStyle/>
          <a:p>
            <a:r>
              <a:rPr lang="en-US" dirty="0"/>
              <a:t>A Hive database is just an S3 bucket or an HDFS subdirectory</a:t>
            </a:r>
          </a:p>
          <a:p>
            <a:r>
              <a:rPr lang="en-US" dirty="0"/>
              <a:t>Tables in the database are then just </a:t>
            </a:r>
          </a:p>
          <a:p>
            <a:pPr lvl="1"/>
            <a:r>
              <a:rPr lang="en-US" dirty="0"/>
              <a:t>S3 objects in a bucket</a:t>
            </a:r>
          </a:p>
          <a:p>
            <a:pPr lvl="1"/>
            <a:r>
              <a:rPr lang="en-US" dirty="0"/>
              <a:t>Or files within lower level subdirectories of an HDFS subdirectory</a:t>
            </a:r>
          </a:p>
          <a:p>
            <a:r>
              <a:rPr lang="en-US" dirty="0"/>
              <a:t>The default HDFS directory under which Hive databases subdirectories are held is (for EMR) is:</a:t>
            </a:r>
          </a:p>
          <a:p>
            <a:pPr lvl="1"/>
            <a:r>
              <a:rPr lang="en-US" dirty="0"/>
              <a:t>/user/hive/warehouse</a:t>
            </a:r>
          </a:p>
          <a:p>
            <a:r>
              <a:rPr lang="en-US" dirty="0"/>
              <a:t>Now if we say:</a:t>
            </a:r>
          </a:p>
          <a:p>
            <a:pPr lvl="1"/>
            <a:r>
              <a:rPr lang="en-US" dirty="0"/>
              <a:t>“create database cs595;” </a:t>
            </a:r>
          </a:p>
          <a:p>
            <a:r>
              <a:rPr lang="en-US" dirty="0"/>
              <a:t>Then a new subdirectory will be created as follows:</a:t>
            </a:r>
          </a:p>
          <a:p>
            <a:pPr lvl="1"/>
            <a:r>
              <a:rPr lang="en-US" dirty="0"/>
              <a:t>/user/hive/warehouse/cs595.db</a:t>
            </a:r>
          </a:p>
          <a:p>
            <a:endParaRPr lang="en-US" dirty="0"/>
          </a:p>
          <a:p>
            <a:endParaRPr lang="en-US" dirty="0"/>
          </a:p>
          <a:p>
            <a:pPr lvl="1"/>
            <a:endParaRPr lang="en-US" dirty="0"/>
          </a:p>
          <a:p>
            <a:endParaRPr lang="en-US" dirty="0"/>
          </a:p>
        </p:txBody>
      </p:sp>
      <p:sp>
        <p:nvSpPr>
          <p:cNvPr id="4" name="Footer Placeholder 3">
            <a:extLst>
              <a:ext uri="{FF2B5EF4-FFF2-40B4-BE49-F238E27FC236}">
                <a16:creationId xmlns:a16="http://schemas.microsoft.com/office/drawing/2014/main" id="{923ADB2E-8D9C-1D44-8F68-25F8DE57AF7D}"/>
              </a:ext>
            </a:extLst>
          </p:cNvPr>
          <p:cNvSpPr>
            <a:spLocks noGrp="1"/>
          </p:cNvSpPr>
          <p:nvPr>
            <p:ph type="ftr" sz="quarter" idx="11"/>
          </p:nvPr>
        </p:nvSpPr>
        <p:spPr/>
        <p:txBody>
          <a:bodyPr/>
          <a:lstStyle/>
          <a:p>
            <a:r>
              <a:rPr lang="sk-SK"/>
              <a:t>CSP554</a:t>
            </a:r>
            <a:r>
              <a:rPr lang="en-US"/>
              <a:t> Module 04</a:t>
            </a:r>
            <a:endParaRPr lang="en-US" dirty="0"/>
          </a:p>
        </p:txBody>
      </p:sp>
      <p:sp>
        <p:nvSpPr>
          <p:cNvPr id="5" name="Slide Number Placeholder 4">
            <a:extLst>
              <a:ext uri="{FF2B5EF4-FFF2-40B4-BE49-F238E27FC236}">
                <a16:creationId xmlns:a16="http://schemas.microsoft.com/office/drawing/2014/main" id="{2CD834B5-EDAF-C541-83E8-97654C20F625}"/>
              </a:ext>
            </a:extLst>
          </p:cNvPr>
          <p:cNvSpPr>
            <a:spLocks noGrp="1"/>
          </p:cNvSpPr>
          <p:nvPr>
            <p:ph type="sldNum" sz="quarter" idx="12"/>
          </p:nvPr>
        </p:nvSpPr>
        <p:spPr/>
        <p:txBody>
          <a:bodyPr/>
          <a:lstStyle/>
          <a:p>
            <a:fld id="{9AA7C465-8597-4488-B68C-958448427716}" type="slidenum">
              <a:rPr lang="en-US" smtClean="0"/>
              <a:t>84</a:t>
            </a:fld>
            <a:endParaRPr lang="en-US" dirty="0"/>
          </a:p>
        </p:txBody>
      </p:sp>
    </p:spTree>
    <p:extLst>
      <p:ext uri="{BB962C8B-B14F-4D97-AF65-F5344CB8AC3E}">
        <p14:creationId xmlns:p14="http://schemas.microsoft.com/office/powerpoint/2010/main" val="411468261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9FB7B-6051-5E4B-95D5-BA2E78213E54}"/>
              </a:ext>
            </a:extLst>
          </p:cNvPr>
          <p:cNvSpPr>
            <a:spLocks noGrp="1"/>
          </p:cNvSpPr>
          <p:nvPr>
            <p:ph type="title"/>
          </p:nvPr>
        </p:nvSpPr>
        <p:spPr/>
        <p:txBody>
          <a:bodyPr/>
          <a:lstStyle/>
          <a:p>
            <a:r>
              <a:rPr lang="en-US" dirty="0"/>
              <a:t>Where is Your Hive Database?</a:t>
            </a:r>
          </a:p>
        </p:txBody>
      </p:sp>
      <p:sp>
        <p:nvSpPr>
          <p:cNvPr id="3" name="Content Placeholder 2">
            <a:extLst>
              <a:ext uri="{FF2B5EF4-FFF2-40B4-BE49-F238E27FC236}">
                <a16:creationId xmlns:a16="http://schemas.microsoft.com/office/drawing/2014/main" id="{C5A4C5B4-48A3-B240-87E4-6674B267B266}"/>
              </a:ext>
            </a:extLst>
          </p:cNvPr>
          <p:cNvSpPr>
            <a:spLocks noGrp="1"/>
          </p:cNvSpPr>
          <p:nvPr>
            <p:ph idx="1"/>
          </p:nvPr>
        </p:nvSpPr>
        <p:spPr/>
        <p:txBody>
          <a:bodyPr>
            <a:normAutofit/>
          </a:bodyPr>
          <a:lstStyle/>
          <a:p>
            <a:r>
              <a:rPr lang="en-US" dirty="0"/>
              <a:t>And if we create a table for that database </a:t>
            </a:r>
          </a:p>
          <a:p>
            <a:pPr lvl="1"/>
            <a:r>
              <a:rPr lang="en-US" dirty="0"/>
              <a:t>“create table cs595.salaries;” </a:t>
            </a:r>
          </a:p>
          <a:p>
            <a:r>
              <a:rPr lang="en-US" dirty="0"/>
              <a:t>Then a new subdirectory will be created:</a:t>
            </a:r>
          </a:p>
          <a:p>
            <a:pPr lvl="1"/>
            <a:r>
              <a:rPr lang="en-US" dirty="0"/>
              <a:t>/user/hive/warehouse/cs595.db/salaries</a:t>
            </a:r>
          </a:p>
          <a:p>
            <a:r>
              <a:rPr lang="en-US" dirty="0"/>
              <a:t>And if you load data into the cs595.salaries table using </a:t>
            </a:r>
          </a:p>
          <a:p>
            <a:pPr lvl="1"/>
            <a:r>
              <a:rPr lang="en-US" dirty="0"/>
              <a:t>“LOAD DATA LOCAL INPATH '/home/</a:t>
            </a:r>
            <a:r>
              <a:rPr lang="en-US" dirty="0" err="1"/>
              <a:t>hadoop</a:t>
            </a:r>
            <a:r>
              <a:rPr lang="en-US" dirty="0"/>
              <a:t>/</a:t>
            </a:r>
            <a:r>
              <a:rPr lang="en-US" dirty="0" err="1"/>
              <a:t>hql</a:t>
            </a:r>
            <a:r>
              <a:rPr lang="en-US" dirty="0"/>
              <a:t>/</a:t>
            </a:r>
            <a:r>
              <a:rPr lang="en-US" dirty="0" err="1"/>
              <a:t>Salaries.tsv</a:t>
            </a:r>
            <a:r>
              <a:rPr lang="en-US" dirty="0"/>
              <a:t>' OVERWRITE INTO TABLE cs595.salaries;” </a:t>
            </a:r>
          </a:p>
          <a:p>
            <a:r>
              <a:rPr lang="en-US" dirty="0"/>
              <a:t>Then a file would be created in the …salaries subdirectory:</a:t>
            </a:r>
          </a:p>
          <a:p>
            <a:pPr lvl="2"/>
            <a:r>
              <a:rPr lang="en-US" dirty="0"/>
              <a:t>/user/hive/warehouse/cs595.db/salaries/</a:t>
            </a:r>
            <a:r>
              <a:rPr lang="en-US" dirty="0" err="1"/>
              <a:t>Salaries.tsv</a:t>
            </a:r>
            <a:endParaRPr lang="en-US" dirty="0"/>
          </a:p>
          <a:p>
            <a:pPr lvl="1"/>
            <a:endParaRPr lang="en-US" dirty="0"/>
          </a:p>
          <a:p>
            <a:endParaRPr lang="en-US" dirty="0"/>
          </a:p>
          <a:p>
            <a:endParaRPr lang="en-US" dirty="0"/>
          </a:p>
          <a:p>
            <a:pPr lvl="1"/>
            <a:endParaRPr lang="en-US" dirty="0"/>
          </a:p>
          <a:p>
            <a:endParaRPr lang="en-US" dirty="0"/>
          </a:p>
        </p:txBody>
      </p:sp>
      <p:sp>
        <p:nvSpPr>
          <p:cNvPr id="4" name="Footer Placeholder 3">
            <a:extLst>
              <a:ext uri="{FF2B5EF4-FFF2-40B4-BE49-F238E27FC236}">
                <a16:creationId xmlns:a16="http://schemas.microsoft.com/office/drawing/2014/main" id="{923ADB2E-8D9C-1D44-8F68-25F8DE57AF7D}"/>
              </a:ext>
            </a:extLst>
          </p:cNvPr>
          <p:cNvSpPr>
            <a:spLocks noGrp="1"/>
          </p:cNvSpPr>
          <p:nvPr>
            <p:ph type="ftr" sz="quarter" idx="11"/>
          </p:nvPr>
        </p:nvSpPr>
        <p:spPr/>
        <p:txBody>
          <a:bodyPr/>
          <a:lstStyle/>
          <a:p>
            <a:r>
              <a:rPr lang="sk-SK"/>
              <a:t>CSP554</a:t>
            </a:r>
            <a:r>
              <a:rPr lang="en-US"/>
              <a:t> Module 04</a:t>
            </a:r>
            <a:endParaRPr lang="en-US" dirty="0"/>
          </a:p>
        </p:txBody>
      </p:sp>
      <p:sp>
        <p:nvSpPr>
          <p:cNvPr id="5" name="Slide Number Placeholder 4">
            <a:extLst>
              <a:ext uri="{FF2B5EF4-FFF2-40B4-BE49-F238E27FC236}">
                <a16:creationId xmlns:a16="http://schemas.microsoft.com/office/drawing/2014/main" id="{2CD834B5-EDAF-C541-83E8-97654C20F625}"/>
              </a:ext>
            </a:extLst>
          </p:cNvPr>
          <p:cNvSpPr>
            <a:spLocks noGrp="1"/>
          </p:cNvSpPr>
          <p:nvPr>
            <p:ph type="sldNum" sz="quarter" idx="12"/>
          </p:nvPr>
        </p:nvSpPr>
        <p:spPr/>
        <p:txBody>
          <a:bodyPr/>
          <a:lstStyle/>
          <a:p>
            <a:fld id="{9AA7C465-8597-4488-B68C-958448427716}" type="slidenum">
              <a:rPr lang="en-US" smtClean="0"/>
              <a:t>85</a:t>
            </a:fld>
            <a:endParaRPr lang="en-US" dirty="0"/>
          </a:p>
        </p:txBody>
      </p:sp>
    </p:spTree>
    <p:extLst>
      <p:ext uri="{BB962C8B-B14F-4D97-AF65-F5344CB8AC3E}">
        <p14:creationId xmlns:p14="http://schemas.microsoft.com/office/powerpoint/2010/main" val="268957370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7D4AC-7D69-344D-B91A-6D2F67042401}"/>
              </a:ext>
            </a:extLst>
          </p:cNvPr>
          <p:cNvSpPr>
            <a:spLocks noGrp="1"/>
          </p:cNvSpPr>
          <p:nvPr>
            <p:ph type="title"/>
          </p:nvPr>
        </p:nvSpPr>
        <p:spPr/>
        <p:txBody>
          <a:bodyPr/>
          <a:lstStyle/>
          <a:p>
            <a:r>
              <a:rPr lang="en-US" dirty="0"/>
              <a:t>Where is Your Hive Database?</a:t>
            </a:r>
          </a:p>
        </p:txBody>
      </p:sp>
      <p:sp>
        <p:nvSpPr>
          <p:cNvPr id="3" name="Content Placeholder 2">
            <a:extLst>
              <a:ext uri="{FF2B5EF4-FFF2-40B4-BE49-F238E27FC236}">
                <a16:creationId xmlns:a16="http://schemas.microsoft.com/office/drawing/2014/main" id="{BCEF88AE-6673-4643-92E5-C62A9929E4BA}"/>
              </a:ext>
            </a:extLst>
          </p:cNvPr>
          <p:cNvSpPr>
            <a:spLocks noGrp="1"/>
          </p:cNvSpPr>
          <p:nvPr>
            <p:ph idx="1"/>
          </p:nvPr>
        </p:nvSpPr>
        <p:spPr/>
        <p:txBody>
          <a:bodyPr>
            <a:normAutofit/>
          </a:bodyPr>
          <a:lstStyle/>
          <a:p>
            <a:r>
              <a:rPr lang="en-US" dirty="0"/>
              <a:t>There is no default bucket name for Hive databases held in S3</a:t>
            </a:r>
          </a:p>
          <a:p>
            <a:r>
              <a:rPr lang="en-US" dirty="0"/>
              <a:t>So we first need to create some bucket, say</a:t>
            </a:r>
          </a:p>
          <a:p>
            <a:pPr lvl="1"/>
            <a:r>
              <a:rPr lang="en-US" dirty="0"/>
              <a:t>s3://csp554-dbs/</a:t>
            </a:r>
          </a:p>
          <a:p>
            <a:r>
              <a:rPr lang="en-US" dirty="0"/>
              <a:t>Now if we say:</a:t>
            </a:r>
          </a:p>
          <a:p>
            <a:pPr lvl="1"/>
            <a:r>
              <a:rPr lang="en-US" dirty="0"/>
              <a:t>“create database </a:t>
            </a:r>
            <a:r>
              <a:rPr lang="en-US" dirty="0" err="1"/>
              <a:t>mydb</a:t>
            </a:r>
            <a:r>
              <a:rPr lang="en-US" dirty="0"/>
              <a:t> location location 's3://csp554-dbs/</a:t>
            </a:r>
            <a:r>
              <a:rPr lang="en-US" dirty="0" err="1"/>
              <a:t>mydb.db</a:t>
            </a:r>
            <a:r>
              <a:rPr lang="en-US" dirty="0"/>
              <a:t>’</a:t>
            </a:r>
          </a:p>
          <a:p>
            <a:r>
              <a:rPr lang="en-US" dirty="0"/>
              <a:t>Then (non-partitioned) tables for this database would have the format</a:t>
            </a:r>
          </a:p>
          <a:p>
            <a:pPr lvl="1"/>
            <a:r>
              <a:rPr lang="en-US" dirty="0"/>
              <a:t>s3://csp554-dbs/</a:t>
            </a:r>
            <a:r>
              <a:rPr lang="en-US" dirty="0" err="1"/>
              <a:t>mydb.db</a:t>
            </a:r>
            <a:r>
              <a:rPr lang="en-US" dirty="0"/>
              <a:t>/&lt;</a:t>
            </a:r>
            <a:r>
              <a:rPr lang="en-US" dirty="0" err="1"/>
              <a:t>someTableName</a:t>
            </a:r>
            <a:r>
              <a:rPr lang="en-US" dirty="0"/>
              <a:t>&gt;</a:t>
            </a:r>
          </a:p>
          <a:p>
            <a:pPr lvl="1"/>
            <a:r>
              <a:rPr lang="en-US" dirty="0"/>
              <a:t>Where this was the full name of an S3 object</a:t>
            </a:r>
          </a:p>
        </p:txBody>
      </p:sp>
      <p:sp>
        <p:nvSpPr>
          <p:cNvPr id="4" name="Footer Placeholder 3">
            <a:extLst>
              <a:ext uri="{FF2B5EF4-FFF2-40B4-BE49-F238E27FC236}">
                <a16:creationId xmlns:a16="http://schemas.microsoft.com/office/drawing/2014/main" id="{82A16475-E0D6-7640-950C-C31F79AD8CE7}"/>
              </a:ext>
            </a:extLst>
          </p:cNvPr>
          <p:cNvSpPr>
            <a:spLocks noGrp="1"/>
          </p:cNvSpPr>
          <p:nvPr>
            <p:ph type="ftr" sz="quarter" idx="11"/>
          </p:nvPr>
        </p:nvSpPr>
        <p:spPr/>
        <p:txBody>
          <a:bodyPr/>
          <a:lstStyle/>
          <a:p>
            <a:r>
              <a:rPr lang="sk-SK"/>
              <a:t>CSP554</a:t>
            </a:r>
            <a:r>
              <a:rPr lang="en-US"/>
              <a:t> Module 04</a:t>
            </a:r>
            <a:endParaRPr lang="en-US" dirty="0"/>
          </a:p>
        </p:txBody>
      </p:sp>
      <p:sp>
        <p:nvSpPr>
          <p:cNvPr id="5" name="Slide Number Placeholder 4">
            <a:extLst>
              <a:ext uri="{FF2B5EF4-FFF2-40B4-BE49-F238E27FC236}">
                <a16:creationId xmlns:a16="http://schemas.microsoft.com/office/drawing/2014/main" id="{98E27034-48AB-114B-A8B6-30E39CA4D020}"/>
              </a:ext>
            </a:extLst>
          </p:cNvPr>
          <p:cNvSpPr>
            <a:spLocks noGrp="1"/>
          </p:cNvSpPr>
          <p:nvPr>
            <p:ph type="sldNum" sz="quarter" idx="12"/>
          </p:nvPr>
        </p:nvSpPr>
        <p:spPr/>
        <p:txBody>
          <a:bodyPr/>
          <a:lstStyle/>
          <a:p>
            <a:fld id="{9AA7C465-8597-4488-B68C-958448427716}" type="slidenum">
              <a:rPr lang="en-US" smtClean="0"/>
              <a:t>86</a:t>
            </a:fld>
            <a:endParaRPr lang="en-US" dirty="0"/>
          </a:p>
        </p:txBody>
      </p:sp>
    </p:spTree>
    <p:extLst>
      <p:ext uri="{BB962C8B-B14F-4D97-AF65-F5344CB8AC3E}">
        <p14:creationId xmlns:p14="http://schemas.microsoft.com/office/powerpoint/2010/main" val="74741639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What Data Types Can I Use to Specify Table Schemas?</a:t>
            </a:r>
          </a:p>
        </p:txBody>
      </p:sp>
      <p:sp>
        <p:nvSpPr>
          <p:cNvPr id="3" name="Content Placeholder 2"/>
          <p:cNvSpPr>
            <a:spLocks noGrp="1"/>
          </p:cNvSpPr>
          <p:nvPr>
            <p:ph idx="1"/>
          </p:nvPr>
        </p:nvSpPr>
        <p:spPr/>
        <p:txBody>
          <a:bodyPr/>
          <a:lstStyle/>
          <a:p>
            <a:r>
              <a:rPr lang="en-US" dirty="0"/>
              <a:t>Hive supports many of the </a:t>
            </a:r>
            <a:r>
              <a:rPr lang="en-US" i="1" dirty="0"/>
              <a:t>primitive</a:t>
            </a:r>
            <a:r>
              <a:rPr lang="en-US" dirty="0"/>
              <a:t> data types you find in relational databases…</a:t>
            </a:r>
          </a:p>
          <a:p>
            <a:r>
              <a:rPr lang="en-US" dirty="0"/>
              <a:t>As well as three </a:t>
            </a:r>
            <a:r>
              <a:rPr lang="en-US" i="1" dirty="0"/>
              <a:t>collection</a:t>
            </a:r>
            <a:r>
              <a:rPr lang="en-US" dirty="0"/>
              <a:t> data types that are rarely found in relational databases</a:t>
            </a:r>
          </a:p>
          <a:p>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87</a:t>
            </a:fld>
            <a:endParaRPr lang="en-US" dirty="0"/>
          </a:p>
        </p:txBody>
      </p:sp>
    </p:spTree>
    <p:extLst>
      <p:ext uri="{BB962C8B-B14F-4D97-AF65-F5344CB8AC3E}">
        <p14:creationId xmlns:p14="http://schemas.microsoft.com/office/powerpoint/2010/main" val="274327452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E847F-997D-DD4E-8074-9E35B8937885}"/>
              </a:ext>
            </a:extLst>
          </p:cNvPr>
          <p:cNvSpPr>
            <a:spLocks noGrp="1"/>
          </p:cNvSpPr>
          <p:nvPr>
            <p:ph type="title"/>
          </p:nvPr>
        </p:nvSpPr>
        <p:spPr/>
        <p:txBody>
          <a:bodyPr/>
          <a:lstStyle/>
          <a:p>
            <a:r>
              <a:rPr lang="en-US" dirty="0"/>
              <a:t>Hive Primitive Data Types</a:t>
            </a:r>
          </a:p>
        </p:txBody>
      </p:sp>
      <p:sp>
        <p:nvSpPr>
          <p:cNvPr id="3" name="Content Placeholder 2">
            <a:extLst>
              <a:ext uri="{FF2B5EF4-FFF2-40B4-BE49-F238E27FC236}">
                <a16:creationId xmlns:a16="http://schemas.microsoft.com/office/drawing/2014/main" id="{CF1B6B3F-8A3C-A94A-940C-8FA9878FCFA7}"/>
              </a:ext>
            </a:extLst>
          </p:cNvPr>
          <p:cNvSpPr>
            <a:spLocks noGrp="1"/>
          </p:cNvSpPr>
          <p:nvPr>
            <p:ph sz="half" idx="1"/>
          </p:nvPr>
        </p:nvSpPr>
        <p:spPr/>
        <p:txBody>
          <a:bodyPr>
            <a:normAutofit fontScale="77500" lnSpcReduction="20000"/>
          </a:bodyPr>
          <a:lstStyle/>
          <a:p>
            <a:r>
              <a:rPr lang="en-US" dirty="0"/>
              <a:t>Integers</a:t>
            </a:r>
          </a:p>
          <a:p>
            <a:pPr marL="274320" lvl="1" indent="0">
              <a:buNone/>
            </a:pPr>
            <a:r>
              <a:rPr lang="en-US" dirty="0">
                <a:solidFill>
                  <a:srgbClr val="0070C0"/>
                </a:solidFill>
              </a:rPr>
              <a:t>TINYINT</a:t>
            </a:r>
            <a:r>
              <a:rPr lang="en-US" dirty="0"/>
              <a:t>—1 byte integer</a:t>
            </a:r>
          </a:p>
          <a:p>
            <a:pPr marL="274320" lvl="1" indent="0">
              <a:buNone/>
            </a:pPr>
            <a:r>
              <a:rPr lang="en-US" dirty="0">
                <a:solidFill>
                  <a:srgbClr val="0070C0"/>
                </a:solidFill>
              </a:rPr>
              <a:t>SMALLINT</a:t>
            </a:r>
            <a:r>
              <a:rPr lang="en-US" dirty="0"/>
              <a:t>—2 byte integer</a:t>
            </a:r>
          </a:p>
          <a:p>
            <a:pPr marL="274320" lvl="1" indent="0">
              <a:buNone/>
            </a:pPr>
            <a:r>
              <a:rPr lang="en-US" dirty="0">
                <a:solidFill>
                  <a:srgbClr val="0070C0"/>
                </a:solidFill>
              </a:rPr>
              <a:t>INT</a:t>
            </a:r>
            <a:r>
              <a:rPr lang="en-US" dirty="0"/>
              <a:t>—4 byte integer</a:t>
            </a:r>
          </a:p>
          <a:p>
            <a:pPr marL="274320" lvl="1" indent="0">
              <a:buNone/>
            </a:pPr>
            <a:r>
              <a:rPr lang="en-US" dirty="0">
                <a:solidFill>
                  <a:srgbClr val="0070C0"/>
                </a:solidFill>
              </a:rPr>
              <a:t>BIGINT</a:t>
            </a:r>
            <a:r>
              <a:rPr lang="en-US" dirty="0"/>
              <a:t>—8 byte integer</a:t>
            </a:r>
          </a:p>
          <a:p>
            <a:r>
              <a:rPr lang="en-US" dirty="0"/>
              <a:t>Boolean type</a:t>
            </a:r>
          </a:p>
          <a:p>
            <a:pPr marL="274320" lvl="1" indent="0">
              <a:buNone/>
            </a:pPr>
            <a:r>
              <a:rPr lang="en-US" dirty="0">
                <a:solidFill>
                  <a:srgbClr val="0070C0"/>
                </a:solidFill>
              </a:rPr>
              <a:t>BOOLEAN</a:t>
            </a:r>
            <a:r>
              <a:rPr lang="en-US" dirty="0"/>
              <a:t>—TRUE/FALSE</a:t>
            </a:r>
          </a:p>
          <a:p>
            <a:r>
              <a:rPr lang="en-US" dirty="0"/>
              <a:t>Floating point numbers</a:t>
            </a:r>
          </a:p>
          <a:p>
            <a:pPr marL="274320" lvl="1" indent="0">
              <a:buNone/>
            </a:pPr>
            <a:r>
              <a:rPr lang="en-US" dirty="0">
                <a:solidFill>
                  <a:srgbClr val="0070C0"/>
                </a:solidFill>
              </a:rPr>
              <a:t>FLOAT</a:t>
            </a:r>
            <a:r>
              <a:rPr lang="en-US" dirty="0"/>
              <a:t>—single precision</a:t>
            </a:r>
          </a:p>
          <a:p>
            <a:pPr marL="274320" lvl="1" indent="0">
              <a:buNone/>
            </a:pPr>
            <a:r>
              <a:rPr lang="en-US" dirty="0">
                <a:solidFill>
                  <a:srgbClr val="0070C0"/>
                </a:solidFill>
              </a:rPr>
              <a:t>DOUBLE</a:t>
            </a:r>
            <a:r>
              <a:rPr lang="en-US" dirty="0"/>
              <a:t>—Double precision</a:t>
            </a:r>
          </a:p>
          <a:p>
            <a:r>
              <a:rPr lang="en-US" dirty="0"/>
              <a:t>Fixed point numbers</a:t>
            </a:r>
          </a:p>
          <a:p>
            <a:pPr marL="274320" lvl="1" indent="0">
              <a:buNone/>
            </a:pPr>
            <a:r>
              <a:rPr lang="en-US" dirty="0">
                <a:solidFill>
                  <a:srgbClr val="0070C0"/>
                </a:solidFill>
              </a:rPr>
              <a:t>DECIMAL</a:t>
            </a:r>
            <a:r>
              <a:rPr lang="en-US" dirty="0"/>
              <a:t>—a fixed point value of user defined scale and precision</a:t>
            </a:r>
          </a:p>
        </p:txBody>
      </p:sp>
      <p:sp>
        <p:nvSpPr>
          <p:cNvPr id="4" name="Content Placeholder 3">
            <a:extLst>
              <a:ext uri="{FF2B5EF4-FFF2-40B4-BE49-F238E27FC236}">
                <a16:creationId xmlns:a16="http://schemas.microsoft.com/office/drawing/2014/main" id="{05E179E0-27F0-CE40-A3E9-89B282B439AB}"/>
              </a:ext>
            </a:extLst>
          </p:cNvPr>
          <p:cNvSpPr>
            <a:spLocks noGrp="1"/>
          </p:cNvSpPr>
          <p:nvPr>
            <p:ph sz="half" idx="2"/>
          </p:nvPr>
        </p:nvSpPr>
        <p:spPr>
          <a:xfrm>
            <a:off x="4419600" y="1673352"/>
            <a:ext cx="4267200" cy="4718304"/>
          </a:xfrm>
        </p:spPr>
        <p:txBody>
          <a:bodyPr>
            <a:normAutofit fontScale="77500" lnSpcReduction="20000"/>
          </a:bodyPr>
          <a:lstStyle/>
          <a:p>
            <a:r>
              <a:rPr lang="en-US" dirty="0"/>
              <a:t>String types</a:t>
            </a:r>
          </a:p>
          <a:p>
            <a:pPr marL="274320" lvl="1" indent="0">
              <a:buNone/>
            </a:pPr>
            <a:r>
              <a:rPr lang="en-US" dirty="0">
                <a:solidFill>
                  <a:srgbClr val="0070C0"/>
                </a:solidFill>
              </a:rPr>
              <a:t>STRING</a:t>
            </a:r>
            <a:r>
              <a:rPr lang="en-US" dirty="0"/>
              <a:t>—sequence of characters in a specified character set</a:t>
            </a:r>
          </a:p>
          <a:p>
            <a:pPr marL="274320" lvl="1" indent="0">
              <a:buNone/>
            </a:pPr>
            <a:r>
              <a:rPr lang="en-US" dirty="0">
                <a:solidFill>
                  <a:srgbClr val="0070C0"/>
                </a:solidFill>
              </a:rPr>
              <a:t>VARCHAR</a:t>
            </a:r>
            <a:r>
              <a:rPr lang="en-US" dirty="0"/>
              <a:t>—sequence of characters in a specified character set with a maximum length</a:t>
            </a:r>
          </a:p>
          <a:p>
            <a:r>
              <a:rPr lang="en-US" dirty="0"/>
              <a:t>Date and time types</a:t>
            </a:r>
          </a:p>
          <a:p>
            <a:pPr marL="274320" lvl="1" indent="0">
              <a:buNone/>
            </a:pPr>
            <a:r>
              <a:rPr lang="en-US" dirty="0">
                <a:solidFill>
                  <a:srgbClr val="0070C0"/>
                </a:solidFill>
              </a:rPr>
              <a:t>TIMESTAMP</a:t>
            </a:r>
            <a:r>
              <a:rPr lang="en-US" dirty="0"/>
              <a:t> — A date and time without a </a:t>
            </a:r>
            <a:r>
              <a:rPr lang="en-US" dirty="0" err="1"/>
              <a:t>timezone</a:t>
            </a:r>
            <a:r>
              <a:rPr lang="en-US" dirty="0"/>
              <a:t> </a:t>
            </a:r>
          </a:p>
          <a:p>
            <a:pPr marL="274320" lvl="1" indent="0">
              <a:buNone/>
            </a:pPr>
            <a:r>
              <a:rPr lang="en-US" dirty="0">
                <a:solidFill>
                  <a:srgbClr val="0070C0"/>
                </a:solidFill>
              </a:rPr>
              <a:t>TIMESTAMP WITH LOCAL TIME ZONE </a:t>
            </a:r>
            <a:r>
              <a:rPr lang="en-US" dirty="0"/>
              <a:t>— A point in time measured down to nanoseconds ("Instant" semantics)</a:t>
            </a:r>
          </a:p>
          <a:p>
            <a:pPr marL="274320" lvl="1" indent="0">
              <a:buNone/>
            </a:pPr>
            <a:r>
              <a:rPr lang="en-US" dirty="0">
                <a:solidFill>
                  <a:srgbClr val="0070C0"/>
                </a:solidFill>
              </a:rPr>
              <a:t>DATE</a:t>
            </a:r>
            <a:r>
              <a:rPr lang="en-US" dirty="0"/>
              <a:t>—a date</a:t>
            </a:r>
          </a:p>
          <a:p>
            <a:r>
              <a:rPr lang="en-US" dirty="0"/>
              <a:t>Binary types</a:t>
            </a:r>
          </a:p>
          <a:p>
            <a:pPr marL="274320" lvl="1" indent="0">
              <a:buNone/>
            </a:pPr>
            <a:r>
              <a:rPr lang="en-US" dirty="0">
                <a:solidFill>
                  <a:srgbClr val="0070C0"/>
                </a:solidFill>
              </a:rPr>
              <a:t>BINARY</a:t>
            </a:r>
            <a:r>
              <a:rPr lang="en-US" dirty="0"/>
              <a:t>—a sequence of bytes</a:t>
            </a:r>
          </a:p>
        </p:txBody>
      </p:sp>
      <p:sp>
        <p:nvSpPr>
          <p:cNvPr id="5" name="Footer Placeholder 4">
            <a:extLst>
              <a:ext uri="{FF2B5EF4-FFF2-40B4-BE49-F238E27FC236}">
                <a16:creationId xmlns:a16="http://schemas.microsoft.com/office/drawing/2014/main" id="{FD8109FF-A291-2641-B60E-BEE5D5428F1C}"/>
              </a:ext>
            </a:extLst>
          </p:cNvPr>
          <p:cNvSpPr>
            <a:spLocks noGrp="1"/>
          </p:cNvSpPr>
          <p:nvPr>
            <p:ph type="ftr" sz="quarter" idx="11"/>
          </p:nvPr>
        </p:nvSpPr>
        <p:spPr/>
        <p:txBody>
          <a:bodyPr/>
          <a:lstStyle/>
          <a:p>
            <a:r>
              <a:rPr lang="sk-SK"/>
              <a:t>CSP554</a:t>
            </a:r>
            <a:r>
              <a:rPr lang="en-US"/>
              <a:t> Module 04</a:t>
            </a:r>
            <a:endParaRPr lang="en-US" dirty="0"/>
          </a:p>
        </p:txBody>
      </p:sp>
      <p:sp>
        <p:nvSpPr>
          <p:cNvPr id="6" name="Slide Number Placeholder 5">
            <a:extLst>
              <a:ext uri="{FF2B5EF4-FFF2-40B4-BE49-F238E27FC236}">
                <a16:creationId xmlns:a16="http://schemas.microsoft.com/office/drawing/2014/main" id="{3D00167B-897D-8A49-895E-3F9181EB08BC}"/>
              </a:ext>
            </a:extLst>
          </p:cNvPr>
          <p:cNvSpPr>
            <a:spLocks noGrp="1"/>
          </p:cNvSpPr>
          <p:nvPr>
            <p:ph type="sldNum" sz="quarter" idx="12"/>
          </p:nvPr>
        </p:nvSpPr>
        <p:spPr/>
        <p:txBody>
          <a:bodyPr/>
          <a:lstStyle/>
          <a:p>
            <a:fld id="{9AA7C465-8597-4488-B68C-958448427716}" type="slidenum">
              <a:rPr lang="en-US" smtClean="0"/>
              <a:t>88</a:t>
            </a:fld>
            <a:endParaRPr lang="en-US" dirty="0"/>
          </a:p>
        </p:txBody>
      </p:sp>
    </p:spTree>
    <p:extLst>
      <p:ext uri="{BB962C8B-B14F-4D97-AF65-F5344CB8AC3E}">
        <p14:creationId xmlns:p14="http://schemas.microsoft.com/office/powerpoint/2010/main" val="360059735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700" dirty="0">
                <a:solidFill>
                  <a:srgbClr val="D2533C"/>
                </a:solidFill>
              </a:rPr>
              <a:t>What Data Types Can I Use to Specify Table Schemas?</a:t>
            </a:r>
            <a:br>
              <a:rPr lang="en-US" sz="2700" dirty="0">
                <a:solidFill>
                  <a:srgbClr val="D2533C"/>
                </a:solidFill>
              </a:rPr>
            </a:br>
            <a:r>
              <a:rPr lang="en-US" sz="2700" dirty="0">
                <a:solidFill>
                  <a:srgbClr val="D2533C"/>
                </a:solidFill>
              </a:rPr>
              <a:t>Complex </a:t>
            </a:r>
            <a:r>
              <a:rPr lang="en-US" sz="2400" dirty="0">
                <a:solidFill>
                  <a:srgbClr val="D2533C"/>
                </a:solidFill>
              </a:rPr>
              <a:t>Types</a:t>
            </a:r>
            <a:endParaRPr lang="en-US" dirty="0"/>
          </a:p>
        </p:txBody>
      </p:sp>
      <p:sp>
        <p:nvSpPr>
          <p:cNvPr id="3" name="Content Placeholder 2"/>
          <p:cNvSpPr>
            <a:spLocks noGrp="1"/>
          </p:cNvSpPr>
          <p:nvPr>
            <p:ph idx="1"/>
          </p:nvPr>
        </p:nvSpPr>
        <p:spPr/>
        <p:txBody>
          <a:bodyPr/>
          <a:lstStyle/>
          <a:p>
            <a:r>
              <a:rPr lang="en-US" dirty="0"/>
              <a:t>Hive supports several collection types</a:t>
            </a:r>
          </a:p>
          <a:p>
            <a:pPr lvl="1"/>
            <a:r>
              <a:rPr lang="en-US" dirty="0"/>
              <a:t>ARRAY</a:t>
            </a:r>
          </a:p>
          <a:p>
            <a:pPr lvl="1"/>
            <a:r>
              <a:rPr lang="en-US" dirty="0"/>
              <a:t>MAP</a:t>
            </a:r>
          </a:p>
          <a:p>
            <a:pPr lvl="1"/>
            <a:r>
              <a:rPr lang="en-US" dirty="0"/>
              <a:t>STRUCT</a:t>
            </a:r>
          </a:p>
          <a:p>
            <a:pPr marL="0" indent="0">
              <a:buNone/>
            </a:pPr>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89</a:t>
            </a:fld>
            <a:endParaRPr lang="en-US" dirty="0"/>
          </a:p>
        </p:txBody>
      </p:sp>
    </p:spTree>
    <p:extLst>
      <p:ext uri="{BB962C8B-B14F-4D97-AF65-F5344CB8AC3E}">
        <p14:creationId xmlns:p14="http://schemas.microsoft.com/office/powerpoint/2010/main" val="3332861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E88F1-2196-9440-AD1E-76DDDC142409}"/>
              </a:ext>
            </a:extLst>
          </p:cNvPr>
          <p:cNvSpPr>
            <a:spLocks noGrp="1"/>
          </p:cNvSpPr>
          <p:nvPr>
            <p:ph type="title"/>
          </p:nvPr>
        </p:nvSpPr>
        <p:spPr/>
        <p:txBody>
          <a:bodyPr/>
          <a:lstStyle/>
          <a:p>
            <a:r>
              <a:rPr lang="en-US" dirty="0"/>
              <a:t>But Hive is Not…</a:t>
            </a:r>
          </a:p>
        </p:txBody>
      </p:sp>
      <p:sp>
        <p:nvSpPr>
          <p:cNvPr id="3" name="Content Placeholder 2">
            <a:extLst>
              <a:ext uri="{FF2B5EF4-FFF2-40B4-BE49-F238E27FC236}">
                <a16:creationId xmlns:a16="http://schemas.microsoft.com/office/drawing/2014/main" id="{06619BD6-EB39-CD43-A04C-5D99454F4D47}"/>
              </a:ext>
            </a:extLst>
          </p:cNvPr>
          <p:cNvSpPr>
            <a:spLocks noGrp="1"/>
          </p:cNvSpPr>
          <p:nvPr>
            <p:ph idx="1"/>
          </p:nvPr>
        </p:nvSpPr>
        <p:spPr/>
        <p:txBody>
          <a:bodyPr>
            <a:normAutofit fontScale="92500" lnSpcReduction="10000"/>
          </a:bodyPr>
          <a:lstStyle/>
          <a:p>
            <a:pPr fontAlgn="base"/>
            <a:r>
              <a:rPr lang="en-US" dirty="0"/>
              <a:t>Not a relational database, but a parallel processing layer over HDFS and S3</a:t>
            </a:r>
          </a:p>
          <a:p>
            <a:pPr lvl="1" fontAlgn="base"/>
            <a:r>
              <a:rPr lang="en-US" dirty="0"/>
              <a:t>Hive complies HQL requests into a job executed by one of the MapReduce, Tez (specific to Hive) or Spark execution engines</a:t>
            </a:r>
          </a:p>
          <a:p>
            <a:pPr fontAlgn="base"/>
            <a:r>
              <a:rPr lang="en-US" dirty="0"/>
              <a:t>Not designed for On Line Transaction Processing (OLTP), but is used for data exploration, analysis, and reporting</a:t>
            </a:r>
          </a:p>
          <a:p>
            <a:pPr fontAlgn="base"/>
            <a:r>
              <a:rPr lang="en-US" dirty="0"/>
              <a:t>Not a system for supporting real-time queries</a:t>
            </a:r>
          </a:p>
          <a:p>
            <a:pPr lvl="1"/>
            <a:r>
              <a:rPr lang="en-US" dirty="0"/>
              <a:t>Because Hadoop is a batch-oriented system, Hive queries have higher latency due to the start-up overhead for MapReduce jobs</a:t>
            </a:r>
          </a:p>
          <a:p>
            <a:pPr lvl="1"/>
            <a:r>
              <a:rPr lang="en-US" dirty="0"/>
              <a:t>Queries that would finish in seconds for a relational database take longer for Hive, even for relatively small data sets</a:t>
            </a:r>
          </a:p>
          <a:p>
            <a:pPr lvl="1" fontAlgn="base"/>
            <a:r>
              <a:rPr lang="en-US" dirty="0"/>
              <a:t>Because the data files or S3 objects it processes are not specially formatted for efficient SQL queries</a:t>
            </a:r>
          </a:p>
          <a:p>
            <a:pPr fontAlgn="base"/>
            <a:r>
              <a:rPr lang="en-US" dirty="0"/>
              <a:t>Not a system supporting updates to records/rows or ACID semantics in general </a:t>
            </a:r>
            <a:r>
              <a:rPr lang="en-US" i="1" dirty="0"/>
              <a:t>but only under special conditions</a:t>
            </a:r>
          </a:p>
          <a:p>
            <a:pPr marL="0" indent="0">
              <a:buNone/>
            </a:pPr>
            <a:endParaRPr lang="en-US" dirty="0"/>
          </a:p>
        </p:txBody>
      </p:sp>
      <p:sp>
        <p:nvSpPr>
          <p:cNvPr id="4" name="Footer Placeholder 3">
            <a:extLst>
              <a:ext uri="{FF2B5EF4-FFF2-40B4-BE49-F238E27FC236}">
                <a16:creationId xmlns:a16="http://schemas.microsoft.com/office/drawing/2014/main" id="{3D301765-2826-014A-9EF2-CE7960033AB6}"/>
              </a:ext>
            </a:extLst>
          </p:cNvPr>
          <p:cNvSpPr>
            <a:spLocks noGrp="1"/>
          </p:cNvSpPr>
          <p:nvPr>
            <p:ph type="ftr" sz="quarter" idx="11"/>
          </p:nvPr>
        </p:nvSpPr>
        <p:spPr/>
        <p:txBody>
          <a:bodyPr/>
          <a:lstStyle/>
          <a:p>
            <a:r>
              <a:rPr lang="sk-SK"/>
              <a:t>CSP554</a:t>
            </a:r>
            <a:r>
              <a:rPr lang="en-US"/>
              <a:t> Module 04</a:t>
            </a:r>
            <a:endParaRPr lang="en-US" dirty="0"/>
          </a:p>
        </p:txBody>
      </p:sp>
      <p:sp>
        <p:nvSpPr>
          <p:cNvPr id="5" name="Slide Number Placeholder 4">
            <a:extLst>
              <a:ext uri="{FF2B5EF4-FFF2-40B4-BE49-F238E27FC236}">
                <a16:creationId xmlns:a16="http://schemas.microsoft.com/office/drawing/2014/main" id="{2B101125-CC45-3141-8B18-831A44DB9897}"/>
              </a:ext>
            </a:extLst>
          </p:cNvPr>
          <p:cNvSpPr>
            <a:spLocks noGrp="1"/>
          </p:cNvSpPr>
          <p:nvPr>
            <p:ph type="sldNum" sz="quarter" idx="12"/>
          </p:nvPr>
        </p:nvSpPr>
        <p:spPr/>
        <p:txBody>
          <a:bodyPr/>
          <a:lstStyle/>
          <a:p>
            <a:fld id="{9AA7C465-8597-4488-B68C-958448427716}" type="slidenum">
              <a:rPr lang="en-US" smtClean="0"/>
              <a:t>9</a:t>
            </a:fld>
            <a:endParaRPr lang="en-US" dirty="0"/>
          </a:p>
        </p:txBody>
      </p:sp>
    </p:spTree>
    <p:extLst>
      <p:ext uri="{BB962C8B-B14F-4D97-AF65-F5344CB8AC3E}">
        <p14:creationId xmlns:p14="http://schemas.microsoft.com/office/powerpoint/2010/main" val="397143909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700" dirty="0">
                <a:solidFill>
                  <a:srgbClr val="D2533C"/>
                </a:solidFill>
              </a:rPr>
              <a:t>What Data Types Can I Use to Specify Table Schemas?</a:t>
            </a:r>
            <a:br>
              <a:rPr lang="en-US" sz="2700" dirty="0">
                <a:solidFill>
                  <a:srgbClr val="D2533C"/>
                </a:solidFill>
              </a:rPr>
            </a:br>
            <a:r>
              <a:rPr lang="en-US" sz="2700" dirty="0">
                <a:solidFill>
                  <a:srgbClr val="D2533C"/>
                </a:solidFill>
              </a:rPr>
              <a:t>Complex </a:t>
            </a:r>
            <a:r>
              <a:rPr lang="en-US" sz="2400" dirty="0">
                <a:solidFill>
                  <a:srgbClr val="D2533C"/>
                </a:solidFill>
              </a:rPr>
              <a:t>Types</a:t>
            </a:r>
            <a:endParaRPr lang="en-US" dirty="0"/>
          </a:p>
        </p:txBody>
      </p:sp>
      <p:sp>
        <p:nvSpPr>
          <p:cNvPr id="3" name="Content Placeholder 2"/>
          <p:cNvSpPr>
            <a:spLocks noGrp="1"/>
          </p:cNvSpPr>
          <p:nvPr>
            <p:ph idx="1"/>
          </p:nvPr>
        </p:nvSpPr>
        <p:spPr/>
        <p:txBody>
          <a:bodyPr>
            <a:normAutofit fontScale="85000" lnSpcReduction="10000"/>
          </a:bodyPr>
          <a:lstStyle/>
          <a:p>
            <a:pPr fontAlgn="base"/>
            <a:r>
              <a:rPr lang="en-US" dirty="0"/>
              <a:t>Most relational databases don’t support such collection types, because using them tends to break </a:t>
            </a:r>
            <a:r>
              <a:rPr lang="en-US" i="1" dirty="0"/>
              <a:t>normal form</a:t>
            </a:r>
            <a:r>
              <a:rPr lang="en-US" dirty="0"/>
              <a:t>. </a:t>
            </a:r>
          </a:p>
          <a:p>
            <a:pPr fontAlgn="base"/>
            <a:r>
              <a:rPr lang="en-US" dirty="0"/>
              <a:t>For example, in traditional data models, </a:t>
            </a:r>
            <a:r>
              <a:rPr lang="en-US" dirty="0" err="1"/>
              <a:t>structs</a:t>
            </a:r>
            <a:r>
              <a:rPr lang="en-US" dirty="0"/>
              <a:t> might be captured in separate tables, with foreign key relations between the tables</a:t>
            </a:r>
          </a:p>
          <a:p>
            <a:pPr fontAlgn="base"/>
            <a:r>
              <a:rPr lang="en-US" dirty="0"/>
              <a:t>A practical problem with breaking normal form is the greater risk of data duplication, leading to unnecessary disk space consumption and potential data inconsistencies</a:t>
            </a:r>
          </a:p>
          <a:p>
            <a:pPr lvl="1" fontAlgn="base"/>
            <a:r>
              <a:rPr lang="en-US" dirty="0"/>
              <a:t>As duplicate copies can grow out of sync as changes are made</a:t>
            </a:r>
          </a:p>
          <a:p>
            <a:pPr fontAlgn="base"/>
            <a:r>
              <a:rPr lang="en-US" dirty="0"/>
              <a:t>However, in </a:t>
            </a:r>
            <a:r>
              <a:rPr lang="en-US" i="1" dirty="0"/>
              <a:t>Big Data</a:t>
            </a:r>
            <a:r>
              <a:rPr lang="en-US" dirty="0"/>
              <a:t> systems, a benefit of sacrificing normal form is higher processing throughput </a:t>
            </a:r>
          </a:p>
          <a:p>
            <a:pPr fontAlgn="base"/>
            <a:r>
              <a:rPr lang="en-US" dirty="0"/>
              <a:t>Scanning data off disks with minimal “head seeks” is essential when processing terabytes to petabytes of data</a:t>
            </a:r>
          </a:p>
          <a:p>
            <a:pPr fontAlgn="base"/>
            <a:r>
              <a:rPr lang="en-US" dirty="0"/>
              <a:t>Embedding collections in records makes retrieval faster with minimal seeks</a:t>
            </a:r>
          </a:p>
          <a:p>
            <a:pPr fontAlgn="base"/>
            <a:r>
              <a:rPr lang="en-US" dirty="0"/>
              <a:t>Navigating each foreign key relationship requires seeking across the disk, with significant performance overhead.</a:t>
            </a:r>
          </a:p>
          <a:p>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90</a:t>
            </a:fld>
            <a:endParaRPr lang="en-US" dirty="0"/>
          </a:p>
        </p:txBody>
      </p:sp>
    </p:spTree>
    <p:extLst>
      <p:ext uri="{BB962C8B-B14F-4D97-AF65-F5344CB8AC3E}">
        <p14:creationId xmlns:p14="http://schemas.microsoft.com/office/powerpoint/2010/main" val="222101898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700" dirty="0">
                <a:solidFill>
                  <a:srgbClr val="D2533C"/>
                </a:solidFill>
              </a:rPr>
              <a:t>What Data Types Can I Use to Specify Table Schemas?</a:t>
            </a:r>
            <a:br>
              <a:rPr lang="en-US" sz="2700" dirty="0">
                <a:solidFill>
                  <a:srgbClr val="D2533C"/>
                </a:solidFill>
              </a:rPr>
            </a:br>
            <a:r>
              <a:rPr lang="en-US" sz="2700" dirty="0">
                <a:solidFill>
                  <a:srgbClr val="D2533C"/>
                </a:solidFill>
              </a:rPr>
              <a:t>Complex </a:t>
            </a:r>
            <a:r>
              <a:rPr lang="en-US" sz="2400" dirty="0">
                <a:solidFill>
                  <a:srgbClr val="D2533C"/>
                </a:solidFill>
              </a:rPr>
              <a:t>Types</a:t>
            </a:r>
            <a:endParaRPr lang="en-US" dirty="0"/>
          </a:p>
        </p:txBody>
      </p:sp>
      <p:sp>
        <p:nvSpPr>
          <p:cNvPr id="3" name="Content Placeholder 2"/>
          <p:cNvSpPr>
            <a:spLocks noGrp="1"/>
          </p:cNvSpPr>
          <p:nvPr>
            <p:ph idx="1"/>
          </p:nvPr>
        </p:nvSpPr>
        <p:spPr>
          <a:xfrm>
            <a:off x="457200" y="1600200"/>
            <a:ext cx="8229600" cy="5029200"/>
          </a:xfrm>
        </p:spPr>
        <p:txBody>
          <a:bodyPr>
            <a:normAutofit fontScale="85000" lnSpcReduction="20000"/>
          </a:bodyPr>
          <a:lstStyle/>
          <a:p>
            <a:r>
              <a:rPr lang="en-US" dirty="0"/>
              <a:t>Here is a table declaration that demonstrates how to use complex types, an </a:t>
            </a:r>
            <a:r>
              <a:rPr lang="en-US" i="1" dirty="0"/>
              <a:t>employees</a:t>
            </a:r>
            <a:r>
              <a:rPr lang="en-US" dirty="0"/>
              <a:t> table in a Human Resources application</a:t>
            </a:r>
          </a:p>
          <a:p>
            <a:endParaRPr lang="en-US" dirty="0"/>
          </a:p>
          <a:p>
            <a:pPr marL="274320" lvl="1" indent="0">
              <a:buNone/>
            </a:pPr>
            <a:r>
              <a:rPr lang="en-US" sz="1900" dirty="0"/>
              <a:t>CREATE TABLE employees (</a:t>
            </a:r>
          </a:p>
          <a:p>
            <a:pPr marL="274320" lvl="1" indent="0">
              <a:buNone/>
            </a:pPr>
            <a:r>
              <a:rPr lang="en-US" sz="1900" dirty="0"/>
              <a:t>  name         	STRING,</a:t>
            </a:r>
          </a:p>
          <a:p>
            <a:pPr marL="274320" lvl="1" indent="0">
              <a:buNone/>
            </a:pPr>
            <a:r>
              <a:rPr lang="en-US" sz="1900" dirty="0"/>
              <a:t>  salary       	FLOAT,</a:t>
            </a:r>
          </a:p>
          <a:p>
            <a:pPr marL="274320" lvl="1" indent="0">
              <a:buNone/>
            </a:pPr>
            <a:r>
              <a:rPr lang="en-US" sz="1900" dirty="0"/>
              <a:t>  subordinates 	ARRAY&lt;STRING&gt;,</a:t>
            </a:r>
          </a:p>
          <a:p>
            <a:pPr marL="274320" lvl="1" indent="0">
              <a:buNone/>
            </a:pPr>
            <a:r>
              <a:rPr lang="en-US" sz="1900" dirty="0"/>
              <a:t>  deductions   	MAP&lt;STRING, FLOAT&gt;,</a:t>
            </a:r>
          </a:p>
          <a:p>
            <a:pPr marL="274320" lvl="1" indent="0">
              <a:buNone/>
            </a:pPr>
            <a:r>
              <a:rPr lang="en-US" sz="1900" dirty="0"/>
              <a:t>  address      	STRUCT&lt;</a:t>
            </a:r>
            <a:r>
              <a:rPr lang="en-US" sz="1900" dirty="0" err="1"/>
              <a:t>street:STRING</a:t>
            </a:r>
            <a:r>
              <a:rPr lang="en-US" sz="1900" dirty="0"/>
              <a:t>, </a:t>
            </a:r>
            <a:r>
              <a:rPr lang="en-US" sz="1900" dirty="0" err="1"/>
              <a:t>city:STRING</a:t>
            </a:r>
            <a:r>
              <a:rPr lang="en-US" sz="1900" dirty="0"/>
              <a:t>, </a:t>
            </a:r>
            <a:r>
              <a:rPr lang="en-US" sz="1900" dirty="0" err="1"/>
              <a:t>state:STRING</a:t>
            </a:r>
            <a:r>
              <a:rPr lang="en-US" sz="1900" dirty="0"/>
              <a:t>, </a:t>
            </a:r>
            <a:r>
              <a:rPr lang="en-US" sz="1900" dirty="0" err="1"/>
              <a:t>zip:INT</a:t>
            </a:r>
            <a:r>
              <a:rPr lang="en-US" sz="1900" dirty="0"/>
              <a:t>&gt;);</a:t>
            </a:r>
          </a:p>
          <a:p>
            <a:pPr marL="274320" lvl="1" indent="0">
              <a:buNone/>
            </a:pPr>
            <a:endParaRPr lang="en-US" sz="1600" dirty="0"/>
          </a:p>
          <a:p>
            <a:r>
              <a:rPr lang="en-US" dirty="0"/>
              <a:t>Note that Java syntax conventions for </a:t>
            </a:r>
            <a:r>
              <a:rPr lang="en-US" i="1" dirty="0"/>
              <a:t>generics</a:t>
            </a:r>
            <a:r>
              <a:rPr lang="en-US" dirty="0"/>
              <a:t> are followed for the collection types</a:t>
            </a:r>
          </a:p>
          <a:p>
            <a:r>
              <a:rPr lang="en-US" dirty="0"/>
              <a:t>For example, MAP&lt;STRING, FLOAT&gt; means that every key in the map will be of type STRING and every value will be of type FLOAT</a:t>
            </a:r>
          </a:p>
          <a:p>
            <a:r>
              <a:rPr lang="en-US" dirty="0"/>
              <a:t>For an ARRAY&lt;STRING&gt;, every item in the array will be a STRING</a:t>
            </a:r>
          </a:p>
          <a:p>
            <a:r>
              <a:rPr lang="en-US" dirty="0"/>
              <a:t>STRUCTs can mix different types, but the locations are fixed to the declared position in the STRUCT</a:t>
            </a:r>
          </a:p>
          <a:p>
            <a:pPr lvl="1"/>
            <a:r>
              <a:rPr lang="en-US" dirty="0"/>
              <a:t>street is always the first column in the </a:t>
            </a:r>
            <a:r>
              <a:rPr lang="en-US" dirty="0" err="1"/>
              <a:t>struct</a:t>
            </a:r>
            <a:r>
              <a:rPr lang="en-US" dirty="0"/>
              <a:t> and zip is always the last</a:t>
            </a:r>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91</a:t>
            </a:fld>
            <a:endParaRPr lang="en-US" dirty="0"/>
          </a:p>
        </p:txBody>
      </p:sp>
    </p:spTree>
    <p:extLst>
      <p:ext uri="{BB962C8B-B14F-4D97-AF65-F5344CB8AC3E}">
        <p14:creationId xmlns:p14="http://schemas.microsoft.com/office/powerpoint/2010/main" val="136463680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700" dirty="0">
                <a:solidFill>
                  <a:srgbClr val="D2533C"/>
                </a:solidFill>
              </a:rPr>
              <a:t>What Data Types Can I Use to Specify Table Schemas?</a:t>
            </a:r>
            <a:br>
              <a:rPr lang="en-US" sz="2700" dirty="0">
                <a:solidFill>
                  <a:srgbClr val="D2533C"/>
                </a:solidFill>
              </a:rPr>
            </a:br>
            <a:r>
              <a:rPr lang="en-US" sz="2700" dirty="0">
                <a:solidFill>
                  <a:srgbClr val="D2533C"/>
                </a:solidFill>
              </a:rPr>
              <a:t>Complex </a:t>
            </a:r>
            <a:r>
              <a:rPr lang="en-US" sz="2400" dirty="0">
                <a:solidFill>
                  <a:srgbClr val="D2533C"/>
                </a:solidFill>
              </a:rPr>
              <a:t>Types</a:t>
            </a:r>
            <a:endParaRPr lang="en-US" dirty="0"/>
          </a:p>
        </p:txBody>
      </p:sp>
      <p:sp>
        <p:nvSpPr>
          <p:cNvPr id="3" name="Content Placeholder 2"/>
          <p:cNvSpPr>
            <a:spLocks noGrp="1"/>
          </p:cNvSpPr>
          <p:nvPr>
            <p:ph idx="1"/>
          </p:nvPr>
        </p:nvSpPr>
        <p:spPr/>
        <p:txBody>
          <a:bodyPr>
            <a:normAutofit fontScale="92500" lnSpcReduction="10000"/>
          </a:bodyPr>
          <a:lstStyle/>
          <a:p>
            <a:r>
              <a:rPr lang="en-US" dirty="0" err="1"/>
              <a:t>Structs</a:t>
            </a:r>
            <a:r>
              <a:rPr lang="en-US" dirty="0"/>
              <a:t> (named grouping of types)</a:t>
            </a:r>
          </a:p>
          <a:p>
            <a:pPr lvl="1"/>
            <a:r>
              <a:rPr lang="en-US" dirty="0"/>
              <a:t>Declare as…</a:t>
            </a:r>
          </a:p>
          <a:p>
            <a:pPr marL="548640" lvl="2" indent="0">
              <a:buNone/>
            </a:pPr>
            <a:r>
              <a:rPr lang="en-US" dirty="0"/>
              <a:t>STRUCT&lt;</a:t>
            </a:r>
            <a:r>
              <a:rPr lang="en-US" dirty="0" err="1"/>
              <a:t>col_name</a:t>
            </a:r>
            <a:r>
              <a:rPr lang="en-US" dirty="0"/>
              <a:t> : </a:t>
            </a:r>
            <a:r>
              <a:rPr lang="en-US" dirty="0" err="1"/>
              <a:t>data_type</a:t>
            </a:r>
            <a:r>
              <a:rPr lang="en-US" dirty="0"/>
              <a:t>, {</a:t>
            </a:r>
            <a:r>
              <a:rPr lang="en-US" dirty="0" err="1"/>
              <a:t>col_name</a:t>
            </a:r>
            <a:r>
              <a:rPr lang="en-US" dirty="0"/>
              <a:t> : </a:t>
            </a:r>
            <a:r>
              <a:rPr lang="en-US" dirty="0" err="1"/>
              <a:t>data_type</a:t>
            </a:r>
            <a:r>
              <a:rPr lang="en-US" dirty="0"/>
              <a:t>}*&gt;</a:t>
            </a:r>
          </a:p>
          <a:p>
            <a:pPr lvl="1"/>
            <a:r>
              <a:rPr lang="en-US" dirty="0"/>
              <a:t>For example…</a:t>
            </a:r>
          </a:p>
          <a:p>
            <a:pPr marL="548640" lvl="2" indent="0">
              <a:buNone/>
            </a:pPr>
            <a:r>
              <a:rPr lang="en-US" dirty="0"/>
              <a:t>STRUCT&lt;</a:t>
            </a:r>
            <a:r>
              <a:rPr lang="en-US" dirty="0" err="1"/>
              <a:t>street:STRING</a:t>
            </a:r>
            <a:r>
              <a:rPr lang="en-US" dirty="0"/>
              <a:t>, </a:t>
            </a:r>
            <a:r>
              <a:rPr lang="en-US" dirty="0" err="1"/>
              <a:t>city:STRING</a:t>
            </a:r>
            <a:r>
              <a:rPr lang="en-US" dirty="0"/>
              <a:t>, </a:t>
            </a:r>
            <a:r>
              <a:rPr lang="en-US" dirty="0" err="1"/>
              <a:t>state:STRING</a:t>
            </a:r>
            <a:r>
              <a:rPr lang="en-US" dirty="0"/>
              <a:t>, </a:t>
            </a:r>
            <a:r>
              <a:rPr lang="en-US" dirty="0" err="1"/>
              <a:t>zip:INT</a:t>
            </a:r>
            <a:r>
              <a:rPr lang="en-US" dirty="0"/>
              <a:t>&gt;);</a:t>
            </a:r>
          </a:p>
          <a:p>
            <a:pPr lvl="1"/>
            <a:r>
              <a:rPr lang="en-US" dirty="0"/>
              <a:t>The elements within the array type can be accessed using the DOT (.) notation. </a:t>
            </a:r>
          </a:p>
          <a:p>
            <a:pPr lvl="1"/>
            <a:r>
              <a:rPr lang="en-US" dirty="0"/>
              <a:t>For example, for a column c of type STRUCT {a INT; b INT}, the a field is accessed by the expression </a:t>
            </a:r>
            <a:r>
              <a:rPr lang="en-US" dirty="0" err="1"/>
              <a:t>c.a</a:t>
            </a:r>
            <a:endParaRPr lang="en-US" dirty="0"/>
          </a:p>
          <a:p>
            <a:r>
              <a:rPr lang="en-US" dirty="0"/>
              <a:t>Maps (collection of key value pairs)</a:t>
            </a:r>
          </a:p>
          <a:p>
            <a:pPr lvl="1"/>
            <a:r>
              <a:rPr lang="en-US" dirty="0"/>
              <a:t>Declare as MAP &lt;</a:t>
            </a:r>
            <a:r>
              <a:rPr lang="en-US" i="1" dirty="0"/>
              <a:t>key-type, value-type</a:t>
            </a:r>
            <a:r>
              <a:rPr lang="en-US" dirty="0"/>
              <a:t>&gt;</a:t>
            </a:r>
          </a:p>
          <a:p>
            <a:pPr lvl="1"/>
            <a:r>
              <a:rPr lang="en-US" dirty="0"/>
              <a:t>For example MAP&lt;STRING, FLOAT&gt;</a:t>
            </a:r>
          </a:p>
          <a:p>
            <a:pPr lvl="1"/>
            <a:r>
              <a:rPr lang="en-US" dirty="0"/>
              <a:t>The elements are accessed using ['element name'] notation</a:t>
            </a:r>
          </a:p>
          <a:p>
            <a:pPr lvl="1"/>
            <a:r>
              <a:rPr lang="en-US" dirty="0"/>
              <a:t>For example in a map M comprising of a mapping from 'group' to id, the id value can be accessed using M['group']</a:t>
            </a:r>
          </a:p>
          <a:p>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92</a:t>
            </a:fld>
            <a:endParaRPr lang="en-US" dirty="0"/>
          </a:p>
        </p:txBody>
      </p:sp>
    </p:spTree>
    <p:extLst>
      <p:ext uri="{BB962C8B-B14F-4D97-AF65-F5344CB8AC3E}">
        <p14:creationId xmlns:p14="http://schemas.microsoft.com/office/powerpoint/2010/main" val="117009461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700" dirty="0">
                <a:solidFill>
                  <a:srgbClr val="D2533C"/>
                </a:solidFill>
              </a:rPr>
              <a:t>What Data Types Can I Use to Specify Table Schemas?</a:t>
            </a:r>
            <a:br>
              <a:rPr lang="en-US" sz="2700" dirty="0">
                <a:solidFill>
                  <a:srgbClr val="D2533C"/>
                </a:solidFill>
              </a:rPr>
            </a:br>
            <a:r>
              <a:rPr lang="en-US" sz="2700" dirty="0">
                <a:solidFill>
                  <a:srgbClr val="D2533C"/>
                </a:solidFill>
              </a:rPr>
              <a:t>Complex </a:t>
            </a:r>
            <a:r>
              <a:rPr lang="en-US" sz="2400" dirty="0">
                <a:solidFill>
                  <a:srgbClr val="D2533C"/>
                </a:solidFill>
              </a:rPr>
              <a:t>Types</a:t>
            </a:r>
            <a:endParaRPr lang="en-US" dirty="0"/>
          </a:p>
        </p:txBody>
      </p:sp>
      <p:sp>
        <p:nvSpPr>
          <p:cNvPr id="3" name="Content Placeholder 2"/>
          <p:cNvSpPr>
            <a:spLocks noGrp="1"/>
          </p:cNvSpPr>
          <p:nvPr>
            <p:ph idx="1"/>
          </p:nvPr>
        </p:nvSpPr>
        <p:spPr/>
        <p:txBody>
          <a:bodyPr>
            <a:normAutofit/>
          </a:bodyPr>
          <a:lstStyle/>
          <a:p>
            <a:r>
              <a:rPr lang="en-US" dirty="0"/>
              <a:t>Arrays (</a:t>
            </a:r>
            <a:r>
              <a:rPr lang="en-US" dirty="0" err="1"/>
              <a:t>indexable</a:t>
            </a:r>
            <a:r>
              <a:rPr lang="en-US" dirty="0"/>
              <a:t> lists)</a:t>
            </a:r>
          </a:p>
          <a:p>
            <a:pPr lvl="1"/>
            <a:r>
              <a:rPr lang="en-US" dirty="0"/>
              <a:t>Declare as ARRAY &lt;</a:t>
            </a:r>
            <a:r>
              <a:rPr lang="en-US" i="1" dirty="0"/>
              <a:t>element-type</a:t>
            </a:r>
            <a:r>
              <a:rPr lang="en-US" dirty="0"/>
              <a:t>&gt; </a:t>
            </a:r>
          </a:p>
          <a:p>
            <a:pPr lvl="1"/>
            <a:r>
              <a:rPr lang="en-US" dirty="0"/>
              <a:t>For example, ARRAY&lt;STRING&gt;</a:t>
            </a:r>
          </a:p>
          <a:p>
            <a:pPr lvl="1"/>
            <a:r>
              <a:rPr lang="en-US" dirty="0"/>
              <a:t>The elements in the array have to be in the same type</a:t>
            </a:r>
          </a:p>
          <a:p>
            <a:pPr lvl="1"/>
            <a:r>
              <a:rPr lang="en-US" dirty="0"/>
              <a:t>Elements can be accessed using the [n] notation where n is an index (zero based) into the array</a:t>
            </a:r>
          </a:p>
          <a:p>
            <a:pPr lvl="1"/>
            <a:r>
              <a:rPr lang="en-US" dirty="0"/>
              <a:t>For example, for an array A having the elements ['a', 'b', 'c'], A[1] returns 'b'.</a:t>
            </a:r>
          </a:p>
          <a:p>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93</a:t>
            </a:fld>
            <a:endParaRPr lang="en-US" dirty="0"/>
          </a:p>
        </p:txBody>
      </p:sp>
    </p:spTree>
    <p:extLst>
      <p:ext uri="{BB962C8B-B14F-4D97-AF65-F5344CB8AC3E}">
        <p14:creationId xmlns:p14="http://schemas.microsoft.com/office/powerpoint/2010/main" val="4101730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What Are Hive Storage Formats?</a:t>
            </a:r>
          </a:p>
        </p:txBody>
      </p:sp>
      <p:sp>
        <p:nvSpPr>
          <p:cNvPr id="3" name="Content Placeholder 2"/>
          <p:cNvSpPr>
            <a:spLocks noGrp="1"/>
          </p:cNvSpPr>
          <p:nvPr>
            <p:ph idx="1"/>
          </p:nvPr>
        </p:nvSpPr>
        <p:spPr/>
        <p:txBody>
          <a:bodyPr/>
          <a:lstStyle/>
          <a:p>
            <a:r>
              <a:rPr lang="en-US" dirty="0"/>
              <a:t>Hive can read and write HDFS files in a range of formats</a:t>
            </a:r>
          </a:p>
          <a:p>
            <a:r>
              <a:rPr lang="en-US" dirty="0"/>
              <a:t>A file format is the way in which information is stored and encoded in a file</a:t>
            </a:r>
          </a:p>
          <a:p>
            <a:r>
              <a:rPr lang="en-US" dirty="0"/>
              <a:t>Each of the ways a file is formatted or encoded can have its own advantages and disadvantages</a:t>
            </a:r>
          </a:p>
          <a:p>
            <a:r>
              <a:rPr lang="en-US" dirty="0"/>
              <a:t>Some formats are more nearly standard and assume basic text encoding and delimiter separated columns</a:t>
            </a:r>
          </a:p>
          <a:p>
            <a:r>
              <a:rPr lang="en-US" dirty="0"/>
              <a:t>Other formats are unique to Hadoop and have been developed to optimize query performance or storage</a:t>
            </a:r>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94</a:t>
            </a:fld>
            <a:endParaRPr lang="en-US" dirty="0"/>
          </a:p>
        </p:txBody>
      </p:sp>
    </p:spTree>
    <p:extLst>
      <p:ext uri="{BB962C8B-B14F-4D97-AF65-F5344CB8AC3E}">
        <p14:creationId xmlns:p14="http://schemas.microsoft.com/office/powerpoint/2010/main" val="151453986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D2533C"/>
                </a:solidFill>
              </a:rPr>
              <a:t>What Are Hive Storage Formats?</a:t>
            </a:r>
            <a:endParaRPr lang="en-US" dirty="0"/>
          </a:p>
        </p:txBody>
      </p:sp>
      <p:sp>
        <p:nvSpPr>
          <p:cNvPr id="3" name="Content Placeholder 2"/>
          <p:cNvSpPr>
            <a:spLocks noGrp="1"/>
          </p:cNvSpPr>
          <p:nvPr>
            <p:ph idx="1"/>
          </p:nvPr>
        </p:nvSpPr>
        <p:spPr/>
        <p:txBody>
          <a:bodyPr/>
          <a:lstStyle/>
          <a:p>
            <a:r>
              <a:rPr lang="en-US" dirty="0"/>
              <a:t>Some storage formats are</a:t>
            </a:r>
          </a:p>
          <a:p>
            <a:pPr lvl="1"/>
            <a:r>
              <a:rPr lang="en-US" dirty="0"/>
              <a:t>TEXTFILE</a:t>
            </a:r>
          </a:p>
          <a:p>
            <a:pPr lvl="2"/>
            <a:r>
              <a:rPr lang="en-US" dirty="0"/>
              <a:t>STORE AS TEXTFILE</a:t>
            </a:r>
          </a:p>
          <a:p>
            <a:pPr lvl="2"/>
            <a:r>
              <a:rPr lang="en-US" dirty="0"/>
              <a:t>Default if no other is declared on table creation)</a:t>
            </a:r>
          </a:p>
          <a:p>
            <a:pPr lvl="2"/>
            <a:r>
              <a:rPr lang="en-US" dirty="0"/>
              <a:t>Use the DELIMITED clause to read delimited files</a:t>
            </a:r>
          </a:p>
          <a:p>
            <a:pPr lvl="1"/>
            <a:r>
              <a:rPr lang="en-US" dirty="0"/>
              <a:t>ORC, PARQUET, RCFILE</a:t>
            </a:r>
          </a:p>
          <a:p>
            <a:pPr lvl="2"/>
            <a:r>
              <a:rPr lang="en-US" dirty="0"/>
              <a:t>STORE AS ORCFILE | PARQUET, | RCFILE</a:t>
            </a:r>
          </a:p>
          <a:p>
            <a:pPr lvl="2"/>
            <a:r>
              <a:rPr lang="en-US" dirty="0"/>
              <a:t>Stores file rows in ways that optimizes query performance</a:t>
            </a:r>
          </a:p>
          <a:p>
            <a:pPr lvl="2"/>
            <a:r>
              <a:rPr lang="en-US" dirty="0"/>
              <a:t>Some of these formats also optimize for data compression</a:t>
            </a:r>
          </a:p>
          <a:p>
            <a:pPr lvl="2"/>
            <a:r>
              <a:rPr lang="en-US" dirty="0"/>
              <a:t>Not human readable and only created by Hive operations</a:t>
            </a:r>
          </a:p>
          <a:p>
            <a:pPr lvl="1"/>
            <a:r>
              <a:rPr lang="en-US" dirty="0"/>
              <a:t>Other formats (we will not discuss)</a:t>
            </a:r>
          </a:p>
          <a:p>
            <a:pPr lvl="2"/>
            <a:r>
              <a:rPr lang="en-US" dirty="0"/>
              <a:t>AVRO</a:t>
            </a:r>
          </a:p>
          <a:p>
            <a:pPr lvl="2"/>
            <a:r>
              <a:rPr lang="en-US" dirty="0"/>
              <a:t>SEQENTIALFILE</a:t>
            </a:r>
          </a:p>
          <a:p>
            <a:pPr lvl="2"/>
            <a:endParaRPr lang="en-US" dirty="0"/>
          </a:p>
          <a:p>
            <a:pPr lvl="2"/>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95</a:t>
            </a:fld>
            <a:endParaRPr lang="en-US" dirty="0"/>
          </a:p>
        </p:txBody>
      </p:sp>
    </p:spTree>
    <p:extLst>
      <p:ext uri="{BB962C8B-B14F-4D97-AF65-F5344CB8AC3E}">
        <p14:creationId xmlns:p14="http://schemas.microsoft.com/office/powerpoint/2010/main" val="171510044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D2533C"/>
                </a:solidFill>
              </a:rPr>
              <a:t>What is ORC Storage Format?</a:t>
            </a:r>
            <a:endParaRPr lang="en-US" dirty="0"/>
          </a:p>
        </p:txBody>
      </p:sp>
      <p:sp>
        <p:nvSpPr>
          <p:cNvPr id="3" name="Content Placeholder 2"/>
          <p:cNvSpPr>
            <a:spLocks noGrp="1"/>
          </p:cNvSpPr>
          <p:nvPr>
            <p:ph idx="1"/>
          </p:nvPr>
        </p:nvSpPr>
        <p:spPr>
          <a:xfrm>
            <a:off x="457200" y="1600200"/>
            <a:ext cx="8229600" cy="4876800"/>
          </a:xfrm>
        </p:spPr>
        <p:txBody>
          <a:bodyPr>
            <a:normAutofit/>
          </a:bodyPr>
          <a:lstStyle/>
          <a:p>
            <a:r>
              <a:rPr lang="en-US" dirty="0"/>
              <a:t>ORC is a columnar file format designed for Hadoop workloads</a:t>
            </a:r>
          </a:p>
          <a:p>
            <a:r>
              <a:rPr lang="en-US" dirty="0"/>
              <a:t>In row file format all the columns for a single record are stored together</a:t>
            </a:r>
          </a:p>
          <a:p>
            <a:r>
              <a:rPr lang="en-US" dirty="0"/>
              <a:t>In column file format all the values for a column for all records are stored together</a:t>
            </a:r>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96</a:t>
            </a:fld>
            <a:endParaRPr lang="en-US" dirty="0"/>
          </a:p>
        </p:txBody>
      </p:sp>
    </p:spTree>
    <p:extLst>
      <p:ext uri="{BB962C8B-B14F-4D97-AF65-F5344CB8AC3E}">
        <p14:creationId xmlns:p14="http://schemas.microsoft.com/office/powerpoint/2010/main" val="278454125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D2533C"/>
                </a:solidFill>
              </a:rPr>
              <a:t>What is ORC Storage Format?</a:t>
            </a:r>
            <a:endParaRPr lang="en-US" dirty="0"/>
          </a:p>
        </p:txBody>
      </p:sp>
      <p:sp>
        <p:nvSpPr>
          <p:cNvPr id="3" name="Footer Placeholder 2"/>
          <p:cNvSpPr>
            <a:spLocks noGrp="1"/>
          </p:cNvSpPr>
          <p:nvPr>
            <p:ph type="ftr" sz="quarter" idx="11"/>
          </p:nvPr>
        </p:nvSpPr>
        <p:spPr/>
        <p:txBody>
          <a:bodyPr/>
          <a:lstStyle/>
          <a:p>
            <a:r>
              <a:rPr lang="sk-SK" dirty="0"/>
              <a:t>CSP554</a:t>
            </a:r>
            <a:r>
              <a:rPr lang="en-US" dirty="0"/>
              <a:t> Module 04</a:t>
            </a:r>
          </a:p>
        </p:txBody>
      </p:sp>
      <p:sp>
        <p:nvSpPr>
          <p:cNvPr id="4" name="Slide Number Placeholder 3"/>
          <p:cNvSpPr>
            <a:spLocks noGrp="1"/>
          </p:cNvSpPr>
          <p:nvPr>
            <p:ph type="sldNum" sz="quarter" idx="12"/>
          </p:nvPr>
        </p:nvSpPr>
        <p:spPr/>
        <p:txBody>
          <a:bodyPr/>
          <a:lstStyle/>
          <a:p>
            <a:fld id="{9AA7C465-8597-4488-B68C-958448427716}" type="slidenum">
              <a:rPr lang="en-US" smtClean="0"/>
              <a:t>97</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399" y="1371600"/>
            <a:ext cx="7872453" cy="527264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201643393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D2533C"/>
                </a:solidFill>
              </a:rPr>
              <a:t>What is ORC Storage Format?</a:t>
            </a:r>
            <a:endParaRPr lang="en-US" dirty="0"/>
          </a:p>
        </p:txBody>
      </p:sp>
      <p:sp>
        <p:nvSpPr>
          <p:cNvPr id="3" name="Content Placeholder 2"/>
          <p:cNvSpPr>
            <a:spLocks noGrp="1"/>
          </p:cNvSpPr>
          <p:nvPr>
            <p:ph idx="1"/>
          </p:nvPr>
        </p:nvSpPr>
        <p:spPr>
          <a:xfrm>
            <a:off x="457200" y="1600200"/>
            <a:ext cx="8229600" cy="4876800"/>
          </a:xfrm>
        </p:spPr>
        <p:txBody>
          <a:bodyPr>
            <a:normAutofit/>
          </a:bodyPr>
          <a:lstStyle/>
          <a:p>
            <a:r>
              <a:rPr lang="en-US" dirty="0"/>
              <a:t>ORC format is useful if your query only requires values from a subset of columns</a:t>
            </a:r>
          </a:p>
          <a:p>
            <a:pPr lvl="1"/>
            <a:r>
              <a:rPr lang="en-US" dirty="0"/>
              <a:t>In row format you still need to read data one record (all columns) </a:t>
            </a:r>
          </a:p>
          <a:p>
            <a:pPr lvl="1"/>
            <a:r>
              <a:rPr lang="en-US" dirty="0"/>
              <a:t>In column format you can read a column in a sequential operation</a:t>
            </a:r>
          </a:p>
          <a:p>
            <a:r>
              <a:rPr lang="en-US" dirty="0"/>
              <a:t>It is optimized for large streaming reads, but with indexes for finding required rows quickly</a:t>
            </a:r>
          </a:p>
          <a:p>
            <a:r>
              <a:rPr lang="en-US" dirty="0"/>
              <a:t>Organizing data into columns also offers opportunities for compression </a:t>
            </a:r>
          </a:p>
          <a:p>
            <a:pPr lvl="1"/>
            <a:r>
              <a:rPr lang="en-US" dirty="0"/>
              <a:t>Imagine a column having two value “M” and “F”</a:t>
            </a:r>
          </a:p>
          <a:p>
            <a:pPr lvl="1"/>
            <a:r>
              <a:rPr lang="en-US" dirty="0"/>
              <a:t>This could be compressed using a bit map with 0 for “M” and 1 for “F”</a:t>
            </a:r>
          </a:p>
          <a:p>
            <a:pPr lvl="1"/>
            <a:r>
              <a:rPr lang="en-US" dirty="0"/>
              <a:t>Here eight columns of data could then be packed into one byte making reading that column require much less I/O</a:t>
            </a:r>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98</a:t>
            </a:fld>
            <a:endParaRPr lang="en-US" dirty="0"/>
          </a:p>
        </p:txBody>
      </p:sp>
    </p:spTree>
    <p:extLst>
      <p:ext uri="{BB962C8B-B14F-4D97-AF65-F5344CB8AC3E}">
        <p14:creationId xmlns:p14="http://schemas.microsoft.com/office/powerpoint/2010/main" val="327134437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D2533C"/>
                </a:solidFill>
              </a:rPr>
              <a:t>What is ORC Storage Format?</a:t>
            </a:r>
            <a:endParaRPr lang="en-US" dirty="0"/>
          </a:p>
        </p:txBody>
      </p:sp>
      <p:sp>
        <p:nvSpPr>
          <p:cNvPr id="3" name="Footer Placeholder 2"/>
          <p:cNvSpPr>
            <a:spLocks noGrp="1"/>
          </p:cNvSpPr>
          <p:nvPr>
            <p:ph type="ftr" sz="quarter" idx="11"/>
          </p:nvPr>
        </p:nvSpPr>
        <p:spPr/>
        <p:txBody>
          <a:bodyPr/>
          <a:lstStyle/>
          <a:p>
            <a:r>
              <a:rPr lang="sk-SK" dirty="0"/>
              <a:t>CSP554</a:t>
            </a:r>
            <a:r>
              <a:rPr lang="en-US" dirty="0"/>
              <a:t> Module 04</a:t>
            </a:r>
          </a:p>
        </p:txBody>
      </p:sp>
      <p:sp>
        <p:nvSpPr>
          <p:cNvPr id="4" name="Slide Number Placeholder 3"/>
          <p:cNvSpPr>
            <a:spLocks noGrp="1"/>
          </p:cNvSpPr>
          <p:nvPr>
            <p:ph type="sldNum" sz="quarter" idx="12"/>
          </p:nvPr>
        </p:nvSpPr>
        <p:spPr/>
        <p:txBody>
          <a:bodyPr/>
          <a:lstStyle/>
          <a:p>
            <a:fld id="{9AA7C465-8597-4488-B68C-958448427716}" type="slidenum">
              <a:rPr lang="en-US" smtClean="0"/>
              <a:t>99</a:t>
            </a:fld>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970" y="2438400"/>
            <a:ext cx="8759630" cy="352901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19667812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53213</TotalTime>
  <Words>14432</Words>
  <Application>Microsoft Macintosh PowerPoint</Application>
  <PresentationFormat>On-screen Show (4:3)</PresentationFormat>
  <Paragraphs>1805</Paragraphs>
  <Slides>153</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153</vt:i4>
      </vt:variant>
    </vt:vector>
  </HeadingPairs>
  <TitlesOfParts>
    <vt:vector size="157" baseType="lpstr">
      <vt:lpstr>Arial</vt:lpstr>
      <vt:lpstr>Calibri</vt:lpstr>
      <vt:lpstr>Helvetica</vt:lpstr>
      <vt:lpstr>Clarity</vt:lpstr>
      <vt:lpstr>CSP 554 Big Data Technologies</vt:lpstr>
      <vt:lpstr>Hadoop For Big Data Management</vt:lpstr>
      <vt:lpstr>Apache Hive</vt:lpstr>
      <vt:lpstr>Hive Usage</vt:lpstr>
      <vt:lpstr>Some Hive Alternatives</vt:lpstr>
      <vt:lpstr>Who Developed Hive and Why</vt:lpstr>
      <vt:lpstr>Who Developed Hive and Why</vt:lpstr>
      <vt:lpstr>Who Developed Hive and Why</vt:lpstr>
      <vt:lpstr>But Hive is Not…</vt:lpstr>
      <vt:lpstr>Hive For Big Data Management</vt:lpstr>
      <vt:lpstr>How Hive Works</vt:lpstr>
      <vt:lpstr>How Hive Works</vt:lpstr>
      <vt:lpstr>How Hive Works</vt:lpstr>
      <vt:lpstr>Hive Example</vt:lpstr>
      <vt:lpstr>Hive Example</vt:lpstr>
      <vt:lpstr>Hive Example</vt:lpstr>
      <vt:lpstr>Hive</vt:lpstr>
      <vt:lpstr>Hive Query Language (HIVEQL, HQL) Capabilities</vt:lpstr>
      <vt:lpstr>Hive New Features  Transactional Read and Write</vt:lpstr>
      <vt:lpstr>Hive New Features Other</vt:lpstr>
      <vt:lpstr>WordCount MapReduce Java API (Partial)</vt:lpstr>
      <vt:lpstr>WordCount HiveQL (Full)</vt:lpstr>
      <vt:lpstr>WordCount</vt:lpstr>
      <vt:lpstr>Hive For Big Data Management</vt:lpstr>
      <vt:lpstr>Hive For Big Data Management</vt:lpstr>
      <vt:lpstr>Relational Databases Versus Hive</vt:lpstr>
      <vt:lpstr>Relational Databases Versus Hive</vt:lpstr>
      <vt:lpstr>Relational Databases Versus Hive</vt:lpstr>
      <vt:lpstr>Relational Databases Versus Hive</vt:lpstr>
      <vt:lpstr>Hive Architecture</vt:lpstr>
      <vt:lpstr>Hive Architecture</vt:lpstr>
      <vt:lpstr>Hive Architecture</vt:lpstr>
      <vt:lpstr>Hive Architecture</vt:lpstr>
      <vt:lpstr>Hive Architecture</vt:lpstr>
      <vt:lpstr>Hive Architecture</vt:lpstr>
      <vt:lpstr>Hive Architecture</vt:lpstr>
      <vt:lpstr>Hive Architecture</vt:lpstr>
      <vt:lpstr>Hive Architecture</vt:lpstr>
      <vt:lpstr>HiveQL Code to Retrieve Data from 3 Tables</vt:lpstr>
      <vt:lpstr>Computation Model of MapReduce.</vt:lpstr>
      <vt:lpstr>Computation Model of Tez</vt:lpstr>
      <vt:lpstr>Live Long and Process (LLAP)</vt:lpstr>
      <vt:lpstr>Example  Query Performance by Execution Engine</vt:lpstr>
      <vt:lpstr>Example  Query Performance by Execution Engine</vt:lpstr>
      <vt:lpstr>How Do I Execute Hive Commands Interactively?</vt:lpstr>
      <vt:lpstr>How Do I Execute Hive Commands Interactively? Hive CLI (old)</vt:lpstr>
      <vt:lpstr>How Do I Execute Hive Command Interactively? Beeline (new)</vt:lpstr>
      <vt:lpstr>Starting Beehive</vt:lpstr>
      <vt:lpstr>How Do I Execute Hive Commands From a File? </vt:lpstr>
      <vt:lpstr>How Do I Add Comments to My Hive Command Files?</vt:lpstr>
      <vt:lpstr>How Can I Execute a Single Hive Command From the Shell Command Line?</vt:lpstr>
      <vt:lpstr>How Can I Exit Beeline Interactive Mode?</vt:lpstr>
      <vt:lpstr>How Can I Execute Hadoop File System Commands From Hive CLI Interactive Mode?</vt:lpstr>
      <vt:lpstr>How Can We View and Modify Hive Configuration Parameters?</vt:lpstr>
      <vt:lpstr>How Can We View and Modify Hive Configuration Parameters?</vt:lpstr>
      <vt:lpstr>What is a Hive “Database”?</vt:lpstr>
      <vt:lpstr>Data Units</vt:lpstr>
      <vt:lpstr>DML Commands</vt:lpstr>
      <vt:lpstr>What is a Hive Database?</vt:lpstr>
      <vt:lpstr>DML Commands CREATE DATABASE …</vt:lpstr>
      <vt:lpstr>DML Commands CREATE DATABASE …</vt:lpstr>
      <vt:lpstr>DML Commands CREATE DATABASE …</vt:lpstr>
      <vt:lpstr>DML Commands CREATE DATABASE …</vt:lpstr>
      <vt:lpstr>DML Commands CREATE DATABASE …</vt:lpstr>
      <vt:lpstr>DML Commands DROP DATABASE …</vt:lpstr>
      <vt:lpstr>DML Commands SHOW DATABASES</vt:lpstr>
      <vt:lpstr>DML Commands DESCRIBE DATABASES</vt:lpstr>
      <vt:lpstr>DML Commands USE …</vt:lpstr>
      <vt:lpstr>What is a Hive Database Table?</vt:lpstr>
      <vt:lpstr>How Do I Create a Hive Table?</vt:lpstr>
      <vt:lpstr>DML Commands CREATE TABLE …</vt:lpstr>
      <vt:lpstr>DML Commands CREATE TABLE …</vt:lpstr>
      <vt:lpstr>DML Commands CREATE TABLE …</vt:lpstr>
      <vt:lpstr>DML Commands CREATE TABLE …</vt:lpstr>
      <vt:lpstr>DML Commands CREATE TABLE …</vt:lpstr>
      <vt:lpstr>DML Commands CREATE TABLE …</vt:lpstr>
      <vt:lpstr>What Are Internal (Managed) Hive Tables?</vt:lpstr>
      <vt:lpstr>What Are External Hive Tables?</vt:lpstr>
      <vt:lpstr>What Are External Hive Tables? Example</vt:lpstr>
      <vt:lpstr>What Are External Hive Tables? Example</vt:lpstr>
      <vt:lpstr>What Are External Hive Tables? Example</vt:lpstr>
      <vt:lpstr>What Are External Hive Tables? Example</vt:lpstr>
      <vt:lpstr>Hive and S3</vt:lpstr>
      <vt:lpstr>Where is Your Hive Database?</vt:lpstr>
      <vt:lpstr>Where is Your Hive Database?</vt:lpstr>
      <vt:lpstr>Where is Your Hive Database?</vt:lpstr>
      <vt:lpstr>What Data Types Can I Use to Specify Table Schemas?</vt:lpstr>
      <vt:lpstr>Hive Primitive Data Types</vt:lpstr>
      <vt:lpstr>What Data Types Can I Use to Specify Table Schemas? Complex Types</vt:lpstr>
      <vt:lpstr>What Data Types Can I Use to Specify Table Schemas? Complex Types</vt:lpstr>
      <vt:lpstr>What Data Types Can I Use to Specify Table Schemas? Complex Types</vt:lpstr>
      <vt:lpstr>What Data Types Can I Use to Specify Table Schemas? Complex Types</vt:lpstr>
      <vt:lpstr>What Data Types Can I Use to Specify Table Schemas? Complex Types</vt:lpstr>
      <vt:lpstr>What Are Hive Storage Formats?</vt:lpstr>
      <vt:lpstr>What Are Hive Storage Formats?</vt:lpstr>
      <vt:lpstr>What is ORC Storage Format?</vt:lpstr>
      <vt:lpstr>What is ORC Storage Format?</vt:lpstr>
      <vt:lpstr>What is ORC Storage Format?</vt:lpstr>
      <vt:lpstr>What is ORC Storage Format?</vt:lpstr>
      <vt:lpstr>What is the Text File Encoding of Data Values?</vt:lpstr>
      <vt:lpstr>What is the Text File Encoding of Data Values?</vt:lpstr>
      <vt:lpstr>What is the Text File Encoding of Data Values?</vt:lpstr>
      <vt:lpstr>What is the Text File Encoding of Data Values?</vt:lpstr>
      <vt:lpstr>What is the Text File Encoding of Data Values?</vt:lpstr>
      <vt:lpstr>What  are Hive Data Partitions?</vt:lpstr>
      <vt:lpstr>What  are Hive Data Partitions?</vt:lpstr>
      <vt:lpstr>What  are Hive Data Partitions?</vt:lpstr>
      <vt:lpstr>Some Intuition About Hive Partitions</vt:lpstr>
      <vt:lpstr>Some Intuition About Hive Partitions</vt:lpstr>
      <vt:lpstr>What  are Hive Data Partitions?</vt:lpstr>
      <vt:lpstr>Some Intuition About Hive Partitions</vt:lpstr>
      <vt:lpstr>Some Intuition About Hive Partitions</vt:lpstr>
      <vt:lpstr>What  are Hive Data Partitions?</vt:lpstr>
      <vt:lpstr>What  are Hive Data Partitions?</vt:lpstr>
      <vt:lpstr>What  are Hive Data Partitions?</vt:lpstr>
      <vt:lpstr>What  are Hive Data Partitions?</vt:lpstr>
      <vt:lpstr>What  are Hive Data Partitions?</vt:lpstr>
      <vt:lpstr>What  are Hive Data Partitions?</vt:lpstr>
      <vt:lpstr>What  are Hive Data Partitions?</vt:lpstr>
      <vt:lpstr>What  are Hive Data Partitions?</vt:lpstr>
      <vt:lpstr>What  are Hive Data Partitions?</vt:lpstr>
      <vt:lpstr>What  are Hive Data Partitions?</vt:lpstr>
      <vt:lpstr>DML Modifying Data in Hive Tables</vt:lpstr>
      <vt:lpstr>DML LOAD …</vt:lpstr>
      <vt:lpstr>How Do We Load Data Into Hive Tables?</vt:lpstr>
      <vt:lpstr>How Do We Load Data Into Hive Tables?</vt:lpstr>
      <vt:lpstr>How Do We Load Data Into Hive Tables?</vt:lpstr>
      <vt:lpstr>How Do We Load Data Into Hive Tables?</vt:lpstr>
      <vt:lpstr>How Do We Load Data Into Hive Tables?</vt:lpstr>
      <vt:lpstr>PowerPoint Presentation</vt:lpstr>
      <vt:lpstr>How Do We Load Data Into Hive Tables?</vt:lpstr>
      <vt:lpstr>DML INSERT … SELECT</vt:lpstr>
      <vt:lpstr>How Do We Load Data Into Hive Tables?</vt:lpstr>
      <vt:lpstr>How Do We Load Data Into Hive Tables?</vt:lpstr>
      <vt:lpstr>How Do We Load Data Into Hive Tables?</vt:lpstr>
      <vt:lpstr>How Do We Load Data Into Hive Tables?</vt:lpstr>
      <vt:lpstr>How Do We Load Data Into Hive Tables?</vt:lpstr>
      <vt:lpstr>How Do We Load Data Into Hive Tables?</vt:lpstr>
      <vt:lpstr>How Query Data From Hive Tables?</vt:lpstr>
      <vt:lpstr>How Query Data From Hive Tables?</vt:lpstr>
      <vt:lpstr>How Query Data From Hive Tables?</vt:lpstr>
      <vt:lpstr>How Query Data From Hive Tables?</vt:lpstr>
      <vt:lpstr>How Query Data From Hive Tables?</vt:lpstr>
      <vt:lpstr>Computing With Column Values</vt:lpstr>
      <vt:lpstr>How Query Data From Hive Tables?</vt:lpstr>
      <vt:lpstr>How Query Data From Hive Tables?</vt:lpstr>
      <vt:lpstr>How Query Data From Hive Tables?</vt:lpstr>
      <vt:lpstr>Row Level ACID Transactions in Hive</vt:lpstr>
      <vt:lpstr>ACID Transaction Scope and Limits</vt:lpstr>
      <vt:lpstr>How Do We Insert Data into a Hive Table</vt:lpstr>
      <vt:lpstr>How Do We Insert Data into a Hive Table</vt:lpstr>
      <vt:lpstr>How Do We Update Data into a Hive Table</vt:lpstr>
      <vt:lpstr>How Do We Update Data into a Hive Table</vt:lpstr>
    </vt:vector>
  </TitlesOfParts>
  <Company>BCBSA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Rosen, Joseph</dc:creator>
  <cp:lastModifiedBy>Joseph Rosen</cp:lastModifiedBy>
  <cp:revision>547</cp:revision>
  <cp:lastPrinted>2021-02-10T01:56:26Z</cp:lastPrinted>
  <dcterms:created xsi:type="dcterms:W3CDTF">2016-12-18T19:56:54Z</dcterms:created>
  <dcterms:modified xsi:type="dcterms:W3CDTF">2022-05-16T19:54:54Z</dcterms:modified>
</cp:coreProperties>
</file>