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88"/>
  </p:notesMasterIdLst>
  <p:handoutMasterIdLst>
    <p:handoutMasterId r:id="rId89"/>
  </p:handoutMasterIdLst>
  <p:sldIdLst>
    <p:sldId id="256" r:id="rId2"/>
    <p:sldId id="409" r:id="rId3"/>
    <p:sldId id="405" r:id="rId4"/>
    <p:sldId id="406" r:id="rId5"/>
    <p:sldId id="430" r:id="rId6"/>
    <p:sldId id="431" r:id="rId7"/>
    <p:sldId id="432" r:id="rId8"/>
    <p:sldId id="433" r:id="rId9"/>
    <p:sldId id="398" r:id="rId10"/>
    <p:sldId id="453" r:id="rId11"/>
    <p:sldId id="399" r:id="rId12"/>
    <p:sldId id="449" r:id="rId13"/>
    <p:sldId id="450" r:id="rId14"/>
    <p:sldId id="275" r:id="rId15"/>
    <p:sldId id="439" r:id="rId16"/>
    <p:sldId id="395" r:id="rId17"/>
    <p:sldId id="396" r:id="rId18"/>
    <p:sldId id="410" r:id="rId19"/>
    <p:sldId id="407" r:id="rId20"/>
    <p:sldId id="451" r:id="rId21"/>
    <p:sldId id="452" r:id="rId22"/>
    <p:sldId id="411" r:id="rId23"/>
    <p:sldId id="369" r:id="rId24"/>
    <p:sldId id="305" r:id="rId25"/>
    <p:sldId id="311" r:id="rId26"/>
    <p:sldId id="312" r:id="rId27"/>
    <p:sldId id="280" r:id="rId28"/>
    <p:sldId id="314" r:id="rId29"/>
    <p:sldId id="287" r:id="rId30"/>
    <p:sldId id="401" r:id="rId31"/>
    <p:sldId id="288" r:id="rId32"/>
    <p:sldId id="400" r:id="rId33"/>
    <p:sldId id="289" r:id="rId34"/>
    <p:sldId id="365" r:id="rId35"/>
    <p:sldId id="445" r:id="rId36"/>
    <p:sldId id="319" r:id="rId37"/>
    <p:sldId id="290" r:id="rId38"/>
    <p:sldId id="402" r:id="rId39"/>
    <p:sldId id="446" r:id="rId40"/>
    <p:sldId id="447" r:id="rId41"/>
    <p:sldId id="448" r:id="rId42"/>
    <p:sldId id="320" r:id="rId43"/>
    <p:sldId id="258" r:id="rId44"/>
    <p:sldId id="367" r:id="rId45"/>
    <p:sldId id="291" r:id="rId46"/>
    <p:sldId id="292" r:id="rId47"/>
    <p:sldId id="317" r:id="rId48"/>
    <p:sldId id="294" r:id="rId49"/>
    <p:sldId id="296" r:id="rId50"/>
    <p:sldId id="331" r:id="rId51"/>
    <p:sldId id="332" r:id="rId52"/>
    <p:sldId id="333" r:id="rId53"/>
    <p:sldId id="335" r:id="rId54"/>
    <p:sldId id="336" r:id="rId55"/>
    <p:sldId id="334" r:id="rId56"/>
    <p:sldId id="404" r:id="rId57"/>
    <p:sldId id="339" r:id="rId58"/>
    <p:sldId id="297" r:id="rId59"/>
    <p:sldId id="413" r:id="rId60"/>
    <p:sldId id="285" r:id="rId61"/>
    <p:sldId id="427" r:id="rId62"/>
    <p:sldId id="428" r:id="rId63"/>
    <p:sldId id="377" r:id="rId64"/>
    <p:sldId id="378" r:id="rId65"/>
    <p:sldId id="419" r:id="rId66"/>
    <p:sldId id="418" r:id="rId67"/>
    <p:sldId id="417" r:id="rId68"/>
    <p:sldId id="327" r:id="rId69"/>
    <p:sldId id="420" r:id="rId70"/>
    <p:sldId id="416" r:id="rId71"/>
    <p:sldId id="423" r:id="rId72"/>
    <p:sldId id="328" r:id="rId73"/>
    <p:sldId id="326" r:id="rId74"/>
    <p:sldId id="403" r:id="rId75"/>
    <p:sldId id="387" r:id="rId76"/>
    <p:sldId id="386" r:id="rId77"/>
    <p:sldId id="390" r:id="rId78"/>
    <p:sldId id="422" r:id="rId79"/>
    <p:sldId id="424" r:id="rId80"/>
    <p:sldId id="388" r:id="rId81"/>
    <p:sldId id="421" r:id="rId82"/>
    <p:sldId id="426" r:id="rId83"/>
    <p:sldId id="429" r:id="rId84"/>
    <p:sldId id="425" r:id="rId85"/>
    <p:sldId id="372" r:id="rId86"/>
    <p:sldId id="412" r:id="rId87"/>
  </p:sldIdLst>
  <p:sldSz cx="9144000" cy="6858000" type="screen4x3"/>
  <p:notesSz cx="9236075" cy="6950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89" userDrawn="1">
          <p15:clr>
            <a:srgbClr val="A4A3A4"/>
          </p15:clr>
        </p15:guide>
        <p15:guide id="2" pos="29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5" autoAdjust="0"/>
    <p:restoredTop sz="94569"/>
  </p:normalViewPr>
  <p:slideViewPr>
    <p:cSldViewPr>
      <p:cViewPr>
        <p:scale>
          <a:sx n="84" d="100"/>
          <a:sy n="84" d="100"/>
        </p:scale>
        <p:origin x="1792" y="568"/>
      </p:cViewPr>
      <p:guideLst>
        <p:guide orient="horz" pos="2160"/>
        <p:guide pos="2880"/>
      </p:guideLst>
    </p:cSldViewPr>
  </p:slideViewPr>
  <p:outlineViewPr>
    <p:cViewPr>
      <p:scale>
        <a:sx n="33" d="100"/>
        <a:sy n="33" d="100"/>
      </p:scale>
      <p:origin x="0" y="-33440"/>
    </p:cViewPr>
  </p:outlineViewPr>
  <p:notesTextViewPr>
    <p:cViewPr>
      <p:scale>
        <a:sx n="1" d="1"/>
        <a:sy n="1" d="1"/>
      </p:scale>
      <p:origin x="0" y="0"/>
    </p:cViewPr>
  </p:notesTextViewPr>
  <p:sorterViewPr>
    <p:cViewPr>
      <p:scale>
        <a:sx n="1" d="1"/>
        <a:sy n="1" d="1"/>
      </p:scale>
      <p:origin x="0" y="4488"/>
    </p:cViewPr>
  </p:sorterViewPr>
  <p:notesViewPr>
    <p:cSldViewPr>
      <p:cViewPr varScale="1">
        <p:scale>
          <a:sx n="55" d="100"/>
          <a:sy n="55" d="100"/>
        </p:scale>
        <p:origin x="-2832" y="-102"/>
      </p:cViewPr>
      <p:guideLst>
        <p:guide orient="horz" pos="2189"/>
        <p:guide pos="29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19" cy="34762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31947" y="0"/>
            <a:ext cx="4002019" cy="347624"/>
          </a:xfrm>
          <a:prstGeom prst="rect">
            <a:avLst/>
          </a:prstGeom>
        </p:spPr>
        <p:txBody>
          <a:bodyPr vert="horz" lIns="91440" tIns="45720" rIns="91440" bIns="45720" rtlCol="0"/>
          <a:lstStyle>
            <a:lvl1pPr algn="r">
              <a:defRPr sz="1200"/>
            </a:lvl1pPr>
          </a:lstStyle>
          <a:p>
            <a:fld id="{C424C386-A62A-FE48-B088-2DE22DC6413E}" type="datetimeFigureOut">
              <a:rPr lang="en-US" smtClean="0"/>
              <a:t>10/26/22</a:t>
            </a:fld>
            <a:endParaRPr lang="en-US"/>
          </a:p>
        </p:txBody>
      </p:sp>
      <p:sp>
        <p:nvSpPr>
          <p:cNvPr id="4" name="Footer Placeholder 3"/>
          <p:cNvSpPr>
            <a:spLocks noGrp="1"/>
          </p:cNvSpPr>
          <p:nvPr>
            <p:ph type="ftr" sz="quarter" idx="2"/>
          </p:nvPr>
        </p:nvSpPr>
        <p:spPr>
          <a:xfrm>
            <a:off x="0" y="6601257"/>
            <a:ext cx="4002019" cy="34762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31947" y="6601257"/>
            <a:ext cx="4002019" cy="347624"/>
          </a:xfrm>
          <a:prstGeom prst="rect">
            <a:avLst/>
          </a:prstGeom>
        </p:spPr>
        <p:txBody>
          <a:bodyPr vert="horz" lIns="91440" tIns="45720" rIns="91440" bIns="45720" rtlCol="0" anchor="b"/>
          <a:lstStyle>
            <a:lvl1pPr algn="r">
              <a:defRPr sz="1200"/>
            </a:lvl1pPr>
          </a:lstStyle>
          <a:p>
            <a:fld id="{C387D501-38F0-7143-A2DF-B03BE265EBF8}" type="slidenum">
              <a:rPr lang="en-US" smtClean="0"/>
              <a:t>‹#›</a:t>
            </a:fld>
            <a:endParaRPr lang="en-US"/>
          </a:p>
        </p:txBody>
      </p:sp>
    </p:spTree>
    <p:extLst>
      <p:ext uri="{BB962C8B-B14F-4D97-AF65-F5344CB8AC3E}">
        <p14:creationId xmlns:p14="http://schemas.microsoft.com/office/powerpoint/2010/main" val="332131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19" cy="34762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231947" y="0"/>
            <a:ext cx="4002019" cy="347624"/>
          </a:xfrm>
          <a:prstGeom prst="rect">
            <a:avLst/>
          </a:prstGeom>
        </p:spPr>
        <p:txBody>
          <a:bodyPr vert="horz" lIns="91440" tIns="45720" rIns="91440" bIns="45720" rtlCol="0"/>
          <a:lstStyle>
            <a:lvl1pPr algn="r">
              <a:defRPr sz="1200"/>
            </a:lvl1pPr>
          </a:lstStyle>
          <a:p>
            <a:fld id="{B2BAFD25-770F-4100-B955-0FA7227EB24E}" type="datetimeFigureOut">
              <a:rPr lang="en-US" smtClean="0"/>
              <a:t>10/26/22</a:t>
            </a:fld>
            <a:endParaRPr lang="en-US" dirty="0"/>
          </a:p>
        </p:txBody>
      </p:sp>
      <p:sp>
        <p:nvSpPr>
          <p:cNvPr id="4" name="Slide Image Placeholder 3"/>
          <p:cNvSpPr>
            <a:spLocks noGrp="1" noRot="1" noChangeAspect="1"/>
          </p:cNvSpPr>
          <p:nvPr>
            <p:ph type="sldImg" idx="2"/>
          </p:nvPr>
        </p:nvSpPr>
        <p:spPr>
          <a:xfrm>
            <a:off x="2879725" y="520700"/>
            <a:ext cx="3476625" cy="26066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24030" y="3301824"/>
            <a:ext cx="7388016" cy="31274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01257"/>
            <a:ext cx="4002019" cy="34762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31947" y="6601257"/>
            <a:ext cx="4002019" cy="347624"/>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1B69-B60C-4C28-9B4D-2FDE71D22B23}" type="slidenum">
              <a:rPr lang="en-US" smtClean="0"/>
              <a:t>1</a:t>
            </a:fld>
            <a:endParaRPr lang="en-US" dirty="0"/>
          </a:p>
        </p:txBody>
      </p:sp>
    </p:spTree>
    <p:extLst>
      <p:ext uri="{BB962C8B-B14F-4D97-AF65-F5344CB8AC3E}">
        <p14:creationId xmlns:p14="http://schemas.microsoft.com/office/powerpoint/2010/main" val="250891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261B69-B60C-4C28-9B4D-2FDE71D22B23}" type="slidenum">
              <a:rPr lang="en-US" smtClean="0"/>
              <a:t>37</a:t>
            </a:fld>
            <a:endParaRPr lang="en-US" dirty="0"/>
          </a:p>
        </p:txBody>
      </p:sp>
    </p:spTree>
    <p:extLst>
      <p:ext uri="{BB962C8B-B14F-4D97-AF65-F5344CB8AC3E}">
        <p14:creationId xmlns:p14="http://schemas.microsoft.com/office/powerpoint/2010/main" val="9905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261B69-B60C-4C28-9B4D-2FDE71D22B23}" type="slidenum">
              <a:rPr lang="en-US" smtClean="0"/>
              <a:t>38</a:t>
            </a:fld>
            <a:endParaRPr lang="en-US" dirty="0"/>
          </a:p>
        </p:txBody>
      </p:sp>
    </p:spTree>
    <p:extLst>
      <p:ext uri="{BB962C8B-B14F-4D97-AF65-F5344CB8AC3E}">
        <p14:creationId xmlns:p14="http://schemas.microsoft.com/office/powerpoint/2010/main" val="50960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261B69-B60C-4C28-9B4D-2FDE71D22B23}" type="slidenum">
              <a:rPr lang="en-US" smtClean="0"/>
              <a:t>40</a:t>
            </a:fld>
            <a:endParaRPr lang="en-US" dirty="0"/>
          </a:p>
        </p:txBody>
      </p:sp>
    </p:spTree>
    <p:extLst>
      <p:ext uri="{BB962C8B-B14F-4D97-AF65-F5344CB8AC3E}">
        <p14:creationId xmlns:p14="http://schemas.microsoft.com/office/powerpoint/2010/main" val="227969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6B19C6-86BC-AD41-95BD-7D7A7DF61F04}" type="datetime1">
              <a:rPr lang="en-US" smtClean="0"/>
              <a:t>10/26/22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08</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97AAAA-A4F4-264B-8191-FD141B1847C3}" type="datetime1">
              <a:rPr lang="en-US" smtClean="0"/>
              <a:t>10/26/22</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08</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622A78-74D5-AF4E-AC29-69083FAF004C}" type="datetime1">
              <a:rPr lang="en-US" smtClean="0"/>
              <a:t>10/26/22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08</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E28C8-8AAF-714A-B3BB-551401D537D9}" type="datetime1">
              <a:rPr lang="en-US" smtClean="0"/>
              <a:t>10/26/22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08</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268928" y="1344828"/>
            <a:ext cx="8605678" cy="1579407"/>
          </a:xfrm>
        </p:spPr>
        <p:txBody>
          <a:bodyPr>
            <a:spAutoFit/>
          </a:bodyPr>
          <a:lstStyle>
            <a:lvl1pPr marL="0" indent="0">
              <a:spcBef>
                <a:spcPts val="441"/>
              </a:spcBef>
              <a:buNone/>
              <a:defRPr sz="2059" spc="-22" baseline="0">
                <a:solidFill>
                  <a:srgbClr val="0072C6"/>
                </a:solidFill>
                <a:latin typeface="+mj-lt"/>
              </a:defRPr>
            </a:lvl1pPr>
            <a:lvl2pPr marL="0" indent="0">
              <a:spcBef>
                <a:spcPts val="441"/>
              </a:spcBef>
              <a:buFontTx/>
              <a:buNone/>
              <a:defRPr sz="1471"/>
            </a:lvl2pPr>
            <a:lvl3pPr marL="168090" indent="0">
              <a:spcBef>
                <a:spcPts val="441"/>
              </a:spcBef>
              <a:buNone/>
              <a:defRPr/>
            </a:lvl3pPr>
            <a:lvl4pPr marL="336179" indent="0">
              <a:spcBef>
                <a:spcPts val="441"/>
              </a:spcBef>
              <a:buNone/>
              <a:defRPr/>
            </a:lvl4pPr>
            <a:lvl5pPr marL="504269" indent="0">
              <a:spcBef>
                <a:spcPts val="441"/>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531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F3A9FD-E13C-DF43-8590-0BADD9D6A7C3}" type="datetime1">
              <a:rPr lang="en-US" smtClean="0"/>
              <a:t>10/26/22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08</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AE6CF-66CC-4348-B4D2-62A55CCEC351}" type="datetime1">
              <a:rPr lang="en-US" smtClean="0"/>
              <a:t>10/26/22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08</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2E68BE-C239-784C-A246-880B840D08D4}" type="datetime1">
              <a:rPr lang="en-US" smtClean="0"/>
              <a:t>10/26/22</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08</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9BF8C-882F-7B43-A2AD-2F52B5B68599}" type="datetime1">
              <a:rPr lang="en-US" smtClean="0"/>
              <a:t>10/26/22</a:t>
            </a:fld>
            <a:endParaRPr lang="en-US" dirty="0"/>
          </a:p>
        </p:txBody>
      </p:sp>
      <p:sp>
        <p:nvSpPr>
          <p:cNvPr id="8" name="Footer Placeholder 7"/>
          <p:cNvSpPr>
            <a:spLocks noGrp="1"/>
          </p:cNvSpPr>
          <p:nvPr>
            <p:ph type="ftr" sz="quarter" idx="11"/>
          </p:nvPr>
        </p:nvSpPr>
        <p:spPr/>
        <p:txBody>
          <a:bodyPr/>
          <a:lstStyle/>
          <a:p>
            <a:r>
              <a:rPr lang="sk-SK" dirty="0"/>
              <a:t>CSP554</a:t>
            </a:r>
            <a:r>
              <a:rPr lang="en-US" dirty="0"/>
              <a:t> Module 08</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25D32-25E9-D141-880F-F481DDE3F8D8}" type="datetime1">
              <a:rPr lang="en-US" smtClean="0"/>
              <a:t>10/26/22</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42643E2-9568-6543-AA19-0F0C2B13AF30}" type="datetime1">
              <a:rPr lang="en-US" smtClean="0"/>
              <a:t>10/26/22</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F1C83-95F7-8F45-A165-6BF3F487D87D}" type="datetime1">
              <a:rPr lang="en-US" smtClean="0"/>
              <a:t>10/26/22</a:t>
            </a:fld>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FA4AE-C427-1F4F-A834-060E1108AABA}" type="datetime1">
              <a:rPr lang="en-US" smtClean="0"/>
              <a:t>10/26/22</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08</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D83B89F-AB46-F840-8E40-0D73727F6A8C}" type="datetime1">
              <a:rPr lang="en-US" smtClean="0"/>
              <a:t>10/26/22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a:t>CSP554</a:t>
            </a:r>
            <a:r>
              <a:rPr lang="en-US" dirty="0"/>
              <a:t> Module 08</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 id="2147483773" r:id="rId13"/>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github.com/dpkp/kafka-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sk-SK" sz="4800" dirty="0"/>
              <a:t>CSP554</a:t>
            </a:r>
            <a:br>
              <a:rPr lang="sk-SK" sz="4800" dirty="0"/>
            </a:br>
            <a:r>
              <a:rPr lang="en-US" sz="4800" dirty="0"/>
              <a:t>Big Data Technologies</a:t>
            </a:r>
          </a:p>
        </p:txBody>
      </p:sp>
      <p:sp>
        <p:nvSpPr>
          <p:cNvPr id="3" name="Subtitle 2"/>
          <p:cNvSpPr>
            <a:spLocks noGrp="1"/>
          </p:cNvSpPr>
          <p:nvPr>
            <p:ph type="subTitle" idx="1"/>
          </p:nvPr>
        </p:nvSpPr>
        <p:spPr/>
        <p:txBody>
          <a:bodyPr/>
          <a:lstStyle/>
          <a:p>
            <a:r>
              <a:rPr lang="en-US"/>
              <a:t>Module 08</a:t>
            </a:r>
            <a:endParaRPr lang="en-US" dirty="0"/>
          </a:p>
          <a:p>
            <a:r>
              <a:rPr lang="en-US" dirty="0"/>
              <a:t>High Velocity Data Processing</a:t>
            </a:r>
          </a:p>
          <a:p>
            <a:r>
              <a:rPr lang="en-US" dirty="0"/>
              <a:t>Apache Kafka</a:t>
            </a:r>
          </a:p>
        </p:txBody>
      </p:sp>
      <p:sp>
        <p:nvSpPr>
          <p:cNvPr id="6" name="Footer Placeholder 5"/>
          <p:cNvSpPr>
            <a:spLocks noGrp="1"/>
          </p:cNvSpPr>
          <p:nvPr>
            <p:ph type="ftr" sz="quarter" idx="11"/>
          </p:nvPr>
        </p:nvSpPr>
        <p:spPr/>
        <p:txBody>
          <a:bodyPr/>
          <a:lstStyle/>
          <a:p>
            <a:r>
              <a:rPr lang="sk-SK" dirty="0"/>
              <a:t>CSP554</a:t>
            </a:r>
            <a:r>
              <a:rPr lang="en-US" dirty="0"/>
              <a:t> Module 08</a:t>
            </a:r>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Messaging System? </a:t>
            </a:r>
          </a:p>
        </p:txBody>
      </p:sp>
      <p:sp>
        <p:nvSpPr>
          <p:cNvPr id="3" name="Content Placeholder 2"/>
          <p:cNvSpPr>
            <a:spLocks noGrp="1"/>
          </p:cNvSpPr>
          <p:nvPr>
            <p:ph idx="1"/>
          </p:nvPr>
        </p:nvSpPr>
        <p:spPr>
          <a:xfrm>
            <a:off x="457200" y="1600200"/>
            <a:ext cx="8229600" cy="1676400"/>
          </a:xfrm>
        </p:spPr>
        <p:txBody>
          <a:bodyPr>
            <a:normAutofit fontScale="85000" lnSpcReduction="20000"/>
          </a:bodyPr>
          <a:lstStyle/>
          <a:p>
            <a:r>
              <a:rPr lang="en-US" dirty="0"/>
              <a:t>Middleware responsible for transferring data from one application to another</a:t>
            </a:r>
          </a:p>
          <a:p>
            <a:r>
              <a:rPr lang="en-US" dirty="0"/>
              <a:t>So the applications can focus on data and not worry about how to share it</a:t>
            </a:r>
          </a:p>
          <a:p>
            <a:r>
              <a:rPr lang="en-US" dirty="0"/>
              <a:t>Distributed messaging is based on the concept of reliable message queuing</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pic>
        <p:nvPicPr>
          <p:cNvPr id="7" name="Picture 2" descr="Image result for messaging system pub sub point to point"/>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7625"/>
          <a:stretch/>
        </p:blipFill>
        <p:spPr bwMode="auto">
          <a:xfrm>
            <a:off x="762000" y="3276600"/>
            <a:ext cx="6817659" cy="329149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8AA8A4D-6EF7-24E0-AB5E-D475AEBACD64}"/>
              </a:ext>
            </a:extLst>
          </p:cNvPr>
          <p:cNvSpPr txBox="1"/>
          <p:nvPr/>
        </p:nvSpPr>
        <p:spPr>
          <a:xfrm>
            <a:off x="2743200" y="3200400"/>
            <a:ext cx="2781531" cy="307777"/>
          </a:xfrm>
          <a:prstGeom prst="rect">
            <a:avLst/>
          </a:prstGeom>
          <a:solidFill>
            <a:schemeClr val="bg1"/>
          </a:solidFill>
        </p:spPr>
        <p:txBody>
          <a:bodyPr wrap="none" rtlCol="0">
            <a:spAutoFit/>
          </a:bodyPr>
          <a:lstStyle/>
          <a:p>
            <a:r>
              <a:rPr lang="en-US" sz="1400" dirty="0"/>
              <a:t>Middleware (Messaging System)</a:t>
            </a:r>
          </a:p>
        </p:txBody>
      </p:sp>
    </p:spTree>
    <p:extLst>
      <p:ext uri="{BB962C8B-B14F-4D97-AF65-F5344CB8AC3E}">
        <p14:creationId xmlns:p14="http://schemas.microsoft.com/office/powerpoint/2010/main" val="58587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Messaging System? </a:t>
            </a:r>
          </a:p>
        </p:txBody>
      </p:sp>
      <p:sp>
        <p:nvSpPr>
          <p:cNvPr id="3" name="Content Placeholder 2"/>
          <p:cNvSpPr>
            <a:spLocks noGrp="1"/>
          </p:cNvSpPr>
          <p:nvPr>
            <p:ph idx="1"/>
          </p:nvPr>
        </p:nvSpPr>
        <p:spPr/>
        <p:txBody>
          <a:bodyPr/>
          <a:lstStyle/>
          <a:p>
            <a:r>
              <a:rPr lang="en-US" dirty="0"/>
              <a:t>Two types of messaging patterns are possible in a messaging system</a:t>
            </a:r>
          </a:p>
          <a:p>
            <a:pPr lvl="1"/>
            <a:r>
              <a:rPr lang="en-US" dirty="0"/>
              <a:t>Point to point</a:t>
            </a:r>
          </a:p>
          <a:p>
            <a:pPr lvl="1"/>
            <a:r>
              <a:rPr lang="en-US" dirty="0"/>
              <a:t>Publish-subscribe </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156114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DEFC-193A-8FD8-4EB3-D92C4137DB19}"/>
              </a:ext>
            </a:extLst>
          </p:cNvPr>
          <p:cNvSpPr>
            <a:spLocks noGrp="1"/>
          </p:cNvSpPr>
          <p:nvPr>
            <p:ph type="title"/>
          </p:nvPr>
        </p:nvSpPr>
        <p:spPr/>
        <p:txBody>
          <a:bodyPr/>
          <a:lstStyle/>
          <a:p>
            <a:r>
              <a:rPr lang="en-US" dirty="0"/>
              <a:t>Messaging System | Point to Point</a:t>
            </a:r>
          </a:p>
        </p:txBody>
      </p:sp>
      <p:sp>
        <p:nvSpPr>
          <p:cNvPr id="3" name="Content Placeholder 2">
            <a:extLst>
              <a:ext uri="{FF2B5EF4-FFF2-40B4-BE49-F238E27FC236}">
                <a16:creationId xmlns:a16="http://schemas.microsoft.com/office/drawing/2014/main" id="{1E5D4774-F869-64AC-F3E7-A8387632F102}"/>
              </a:ext>
            </a:extLst>
          </p:cNvPr>
          <p:cNvSpPr>
            <a:spLocks noGrp="1"/>
          </p:cNvSpPr>
          <p:nvPr>
            <p:ph idx="1"/>
          </p:nvPr>
        </p:nvSpPr>
        <p:spPr>
          <a:xfrm>
            <a:off x="457200" y="1600200"/>
            <a:ext cx="8229600" cy="1295400"/>
          </a:xfrm>
        </p:spPr>
        <p:txBody>
          <a:bodyPr>
            <a:normAutofit/>
          </a:bodyPr>
          <a:lstStyle/>
          <a:p>
            <a:pPr marL="0" indent="0" algn="just">
              <a:buNone/>
            </a:pPr>
            <a:r>
              <a:rPr lang="en-US" dirty="0">
                <a:solidFill>
                  <a:srgbClr val="292929"/>
                </a:solidFill>
              </a:rPr>
              <a:t>Each </a:t>
            </a:r>
            <a:r>
              <a:rPr lang="en-US" b="0" i="0" dirty="0">
                <a:solidFill>
                  <a:srgbClr val="292929"/>
                </a:solidFill>
                <a:effectLst/>
              </a:rPr>
              <a:t>message sent from a message sender is consumed by only one consumer even if many message consumers are listening to the same message queue</a:t>
            </a:r>
            <a:endParaRPr lang="en-US" b="0" i="0" dirty="0">
              <a:solidFill>
                <a:srgbClr val="292929"/>
              </a:solidFill>
              <a:effectLst/>
              <a:latin typeface="source-serif-pro"/>
            </a:endParaRPr>
          </a:p>
          <a:p>
            <a:pPr marL="0" indent="0" algn="just">
              <a:buNone/>
            </a:pPr>
            <a:endParaRPr lang="en-US" dirty="0"/>
          </a:p>
        </p:txBody>
      </p:sp>
      <p:sp>
        <p:nvSpPr>
          <p:cNvPr id="4" name="Footer Placeholder 3">
            <a:extLst>
              <a:ext uri="{FF2B5EF4-FFF2-40B4-BE49-F238E27FC236}">
                <a16:creationId xmlns:a16="http://schemas.microsoft.com/office/drawing/2014/main" id="{57129E70-CF6C-4EFE-6E47-35F2D9AEDA43}"/>
              </a:ext>
            </a:extLst>
          </p:cNvPr>
          <p:cNvSpPr>
            <a:spLocks noGrp="1"/>
          </p:cNvSpPr>
          <p:nvPr>
            <p:ph type="ftr" sz="quarter" idx="11"/>
          </p:nvPr>
        </p:nvSpPr>
        <p:spPr/>
        <p:txBody>
          <a:bodyPr/>
          <a:lstStyle/>
          <a:p>
            <a:r>
              <a:rPr lang="sk-SK"/>
              <a:t>CSP554</a:t>
            </a:r>
            <a:r>
              <a:rPr lang="en-US"/>
              <a:t> Module 08</a:t>
            </a:r>
            <a:endParaRPr lang="en-US" dirty="0"/>
          </a:p>
        </p:txBody>
      </p:sp>
      <p:sp>
        <p:nvSpPr>
          <p:cNvPr id="5" name="Slide Number Placeholder 4">
            <a:extLst>
              <a:ext uri="{FF2B5EF4-FFF2-40B4-BE49-F238E27FC236}">
                <a16:creationId xmlns:a16="http://schemas.microsoft.com/office/drawing/2014/main" id="{0591F1F7-3936-F3A5-6ECD-8ED2D680B4AB}"/>
              </a:ext>
            </a:extLst>
          </p:cNvPr>
          <p:cNvSpPr>
            <a:spLocks noGrp="1"/>
          </p:cNvSpPr>
          <p:nvPr>
            <p:ph type="sldNum" sz="quarter" idx="12"/>
          </p:nvPr>
        </p:nvSpPr>
        <p:spPr/>
        <p:txBody>
          <a:bodyPr/>
          <a:lstStyle/>
          <a:p>
            <a:fld id="{9AA7C465-8597-4488-B68C-958448427716}" type="slidenum">
              <a:rPr lang="en-US" smtClean="0"/>
              <a:t>12</a:t>
            </a:fld>
            <a:endParaRPr lang="en-US" dirty="0"/>
          </a:p>
        </p:txBody>
      </p:sp>
      <p:pic>
        <p:nvPicPr>
          <p:cNvPr id="1026" name="Picture 2" descr="Point-to-Point messaging model">
            <a:extLst>
              <a:ext uri="{FF2B5EF4-FFF2-40B4-BE49-F238E27FC236}">
                <a16:creationId xmlns:a16="http://schemas.microsoft.com/office/drawing/2014/main" id="{E488B0AF-BD50-50BF-3691-2DF8D3261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88" y="2895600"/>
            <a:ext cx="7842812"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238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01B4-3D89-AB39-91AA-1040528E7C87}"/>
              </a:ext>
            </a:extLst>
          </p:cNvPr>
          <p:cNvSpPr>
            <a:spLocks noGrp="1"/>
          </p:cNvSpPr>
          <p:nvPr>
            <p:ph type="title"/>
          </p:nvPr>
        </p:nvSpPr>
        <p:spPr/>
        <p:txBody>
          <a:bodyPr>
            <a:normAutofit fontScale="90000"/>
          </a:bodyPr>
          <a:lstStyle/>
          <a:p>
            <a:r>
              <a:rPr lang="en-US" dirty="0"/>
              <a:t>Messaging System | Publish &amp; Subscribe</a:t>
            </a:r>
          </a:p>
        </p:txBody>
      </p:sp>
      <p:sp>
        <p:nvSpPr>
          <p:cNvPr id="3" name="Content Placeholder 2">
            <a:extLst>
              <a:ext uri="{FF2B5EF4-FFF2-40B4-BE49-F238E27FC236}">
                <a16:creationId xmlns:a16="http://schemas.microsoft.com/office/drawing/2014/main" id="{BD8C8B64-4C8C-3F6D-1E36-F22D2B071AE1}"/>
              </a:ext>
            </a:extLst>
          </p:cNvPr>
          <p:cNvSpPr>
            <a:spLocks noGrp="1"/>
          </p:cNvSpPr>
          <p:nvPr>
            <p:ph idx="1"/>
          </p:nvPr>
        </p:nvSpPr>
        <p:spPr>
          <a:xfrm>
            <a:off x="457200" y="1600201"/>
            <a:ext cx="8229600" cy="1219200"/>
          </a:xfrm>
        </p:spPr>
        <p:txBody>
          <a:bodyPr>
            <a:normAutofit/>
          </a:bodyPr>
          <a:lstStyle/>
          <a:p>
            <a:pPr marL="0" indent="0" algn="just">
              <a:buNone/>
            </a:pPr>
            <a:r>
              <a:rPr lang="en-US" b="0" i="0" dirty="0">
                <a:solidFill>
                  <a:srgbClr val="292929"/>
                </a:solidFill>
                <a:effectLst/>
                <a:latin typeface="source-serif-pro"/>
              </a:rPr>
              <a:t>Each message sent by a message publisher to a topic is </a:t>
            </a:r>
            <a:r>
              <a:rPr lang="en-US" dirty="0">
                <a:solidFill>
                  <a:srgbClr val="292929"/>
                </a:solidFill>
                <a:latin typeface="source-serif-pro"/>
              </a:rPr>
              <a:t>consumed by </a:t>
            </a:r>
            <a:r>
              <a:rPr lang="en-US" b="0" i="0" dirty="0">
                <a:solidFill>
                  <a:srgbClr val="292929"/>
                </a:solidFill>
                <a:effectLst/>
                <a:latin typeface="source-serif-pro"/>
              </a:rPr>
              <a:t>all subscribers registered with that topic</a:t>
            </a:r>
            <a:endParaRPr lang="en-US" dirty="0"/>
          </a:p>
        </p:txBody>
      </p:sp>
      <p:sp>
        <p:nvSpPr>
          <p:cNvPr id="4" name="Footer Placeholder 3">
            <a:extLst>
              <a:ext uri="{FF2B5EF4-FFF2-40B4-BE49-F238E27FC236}">
                <a16:creationId xmlns:a16="http://schemas.microsoft.com/office/drawing/2014/main" id="{F275CA11-D1FE-120D-23A3-51FC903583F3}"/>
              </a:ext>
            </a:extLst>
          </p:cNvPr>
          <p:cNvSpPr>
            <a:spLocks noGrp="1"/>
          </p:cNvSpPr>
          <p:nvPr>
            <p:ph type="ftr" sz="quarter" idx="11"/>
          </p:nvPr>
        </p:nvSpPr>
        <p:spPr/>
        <p:txBody>
          <a:bodyPr/>
          <a:lstStyle/>
          <a:p>
            <a:r>
              <a:rPr lang="sk-SK"/>
              <a:t>CSP554</a:t>
            </a:r>
            <a:r>
              <a:rPr lang="en-US"/>
              <a:t> Module 08</a:t>
            </a:r>
            <a:endParaRPr lang="en-US" dirty="0"/>
          </a:p>
        </p:txBody>
      </p:sp>
      <p:sp>
        <p:nvSpPr>
          <p:cNvPr id="5" name="Slide Number Placeholder 4">
            <a:extLst>
              <a:ext uri="{FF2B5EF4-FFF2-40B4-BE49-F238E27FC236}">
                <a16:creationId xmlns:a16="http://schemas.microsoft.com/office/drawing/2014/main" id="{F3DF01CD-B63C-1173-EB4F-8369A9A46653}"/>
              </a:ext>
            </a:extLst>
          </p:cNvPr>
          <p:cNvSpPr>
            <a:spLocks noGrp="1"/>
          </p:cNvSpPr>
          <p:nvPr>
            <p:ph type="sldNum" sz="quarter" idx="12"/>
          </p:nvPr>
        </p:nvSpPr>
        <p:spPr/>
        <p:txBody>
          <a:bodyPr/>
          <a:lstStyle/>
          <a:p>
            <a:fld id="{9AA7C465-8597-4488-B68C-958448427716}" type="slidenum">
              <a:rPr lang="en-US" smtClean="0"/>
              <a:t>13</a:t>
            </a:fld>
            <a:endParaRPr lang="en-US" dirty="0"/>
          </a:p>
        </p:txBody>
      </p:sp>
      <p:pic>
        <p:nvPicPr>
          <p:cNvPr id="2050" name="Picture 2" descr="Publish/Subscribe messaging model">
            <a:extLst>
              <a:ext uri="{FF2B5EF4-FFF2-40B4-BE49-F238E27FC236}">
                <a16:creationId xmlns:a16="http://schemas.microsoft.com/office/drawing/2014/main" id="{1962F383-DF2E-11A4-BF5B-D7C547F0D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3" y="2514600"/>
            <a:ext cx="8990617" cy="38709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B0B7306-BE4F-6380-A36D-D10F9AF5B023}"/>
              </a:ext>
            </a:extLst>
          </p:cNvPr>
          <p:cNvSpPr txBox="1"/>
          <p:nvPr/>
        </p:nvSpPr>
        <p:spPr>
          <a:xfrm>
            <a:off x="1524000" y="2725579"/>
            <a:ext cx="822661" cy="246221"/>
          </a:xfrm>
          <a:prstGeom prst="rect">
            <a:avLst/>
          </a:prstGeom>
          <a:noFill/>
        </p:spPr>
        <p:txBody>
          <a:bodyPr wrap="none" rtlCol="0">
            <a:spAutoFit/>
          </a:bodyPr>
          <a:lstStyle/>
          <a:p>
            <a:r>
              <a:rPr lang="en-US" sz="1000" dirty="0"/>
              <a:t>Message A</a:t>
            </a:r>
          </a:p>
        </p:txBody>
      </p:sp>
      <p:sp>
        <p:nvSpPr>
          <p:cNvPr id="7" name="TextBox 6">
            <a:extLst>
              <a:ext uri="{FF2B5EF4-FFF2-40B4-BE49-F238E27FC236}">
                <a16:creationId xmlns:a16="http://schemas.microsoft.com/office/drawing/2014/main" id="{495ADC22-E20E-D6C0-87AF-971E9321BF08}"/>
              </a:ext>
            </a:extLst>
          </p:cNvPr>
          <p:cNvSpPr txBox="1"/>
          <p:nvPr/>
        </p:nvSpPr>
        <p:spPr>
          <a:xfrm>
            <a:off x="3825539" y="3335179"/>
            <a:ext cx="822661" cy="246221"/>
          </a:xfrm>
          <a:prstGeom prst="rect">
            <a:avLst/>
          </a:prstGeom>
          <a:noFill/>
        </p:spPr>
        <p:txBody>
          <a:bodyPr wrap="none" rtlCol="0">
            <a:spAutoFit/>
          </a:bodyPr>
          <a:lstStyle/>
          <a:p>
            <a:r>
              <a:rPr lang="en-US" sz="1000" dirty="0"/>
              <a:t>Message A</a:t>
            </a:r>
          </a:p>
        </p:txBody>
      </p:sp>
      <p:sp>
        <p:nvSpPr>
          <p:cNvPr id="8" name="TextBox 7">
            <a:extLst>
              <a:ext uri="{FF2B5EF4-FFF2-40B4-BE49-F238E27FC236}">
                <a16:creationId xmlns:a16="http://schemas.microsoft.com/office/drawing/2014/main" id="{0F6D2E6A-7134-7F0A-0432-1C039C0D0789}"/>
              </a:ext>
            </a:extLst>
          </p:cNvPr>
          <p:cNvSpPr txBox="1"/>
          <p:nvPr/>
        </p:nvSpPr>
        <p:spPr>
          <a:xfrm>
            <a:off x="6019800" y="2743200"/>
            <a:ext cx="822661" cy="246221"/>
          </a:xfrm>
          <a:prstGeom prst="rect">
            <a:avLst/>
          </a:prstGeom>
          <a:noFill/>
        </p:spPr>
        <p:txBody>
          <a:bodyPr wrap="none" rtlCol="0">
            <a:spAutoFit/>
          </a:bodyPr>
          <a:lstStyle/>
          <a:p>
            <a:r>
              <a:rPr lang="en-US" sz="1000" dirty="0"/>
              <a:t>Message A</a:t>
            </a:r>
          </a:p>
        </p:txBody>
      </p:sp>
      <p:sp>
        <p:nvSpPr>
          <p:cNvPr id="9" name="TextBox 8">
            <a:extLst>
              <a:ext uri="{FF2B5EF4-FFF2-40B4-BE49-F238E27FC236}">
                <a16:creationId xmlns:a16="http://schemas.microsoft.com/office/drawing/2014/main" id="{099306F2-4F98-BCD2-89B9-62983895AD08}"/>
              </a:ext>
            </a:extLst>
          </p:cNvPr>
          <p:cNvSpPr txBox="1"/>
          <p:nvPr/>
        </p:nvSpPr>
        <p:spPr>
          <a:xfrm>
            <a:off x="6019800" y="3276600"/>
            <a:ext cx="822661" cy="246221"/>
          </a:xfrm>
          <a:prstGeom prst="rect">
            <a:avLst/>
          </a:prstGeom>
          <a:noFill/>
        </p:spPr>
        <p:txBody>
          <a:bodyPr wrap="none" rtlCol="0">
            <a:spAutoFit/>
          </a:bodyPr>
          <a:lstStyle/>
          <a:p>
            <a:r>
              <a:rPr lang="en-US" sz="1000" dirty="0"/>
              <a:t>Message A</a:t>
            </a:r>
          </a:p>
        </p:txBody>
      </p:sp>
      <p:sp>
        <p:nvSpPr>
          <p:cNvPr id="10" name="TextBox 9">
            <a:extLst>
              <a:ext uri="{FF2B5EF4-FFF2-40B4-BE49-F238E27FC236}">
                <a16:creationId xmlns:a16="http://schemas.microsoft.com/office/drawing/2014/main" id="{5D125010-E07B-8D88-5CA0-C92DE0A7A3AF}"/>
              </a:ext>
            </a:extLst>
          </p:cNvPr>
          <p:cNvSpPr txBox="1"/>
          <p:nvPr/>
        </p:nvSpPr>
        <p:spPr>
          <a:xfrm>
            <a:off x="6019800" y="3733800"/>
            <a:ext cx="822661" cy="246221"/>
          </a:xfrm>
          <a:prstGeom prst="rect">
            <a:avLst/>
          </a:prstGeom>
          <a:noFill/>
        </p:spPr>
        <p:txBody>
          <a:bodyPr wrap="none" rtlCol="0">
            <a:spAutoFit/>
          </a:bodyPr>
          <a:lstStyle/>
          <a:p>
            <a:r>
              <a:rPr lang="en-US" sz="1000" dirty="0"/>
              <a:t>Message A</a:t>
            </a:r>
          </a:p>
        </p:txBody>
      </p:sp>
      <p:sp>
        <p:nvSpPr>
          <p:cNvPr id="11" name="TextBox 10">
            <a:extLst>
              <a:ext uri="{FF2B5EF4-FFF2-40B4-BE49-F238E27FC236}">
                <a16:creationId xmlns:a16="http://schemas.microsoft.com/office/drawing/2014/main" id="{0D2362D9-DEA3-F5B8-D415-64CEAEC612D8}"/>
              </a:ext>
            </a:extLst>
          </p:cNvPr>
          <p:cNvSpPr txBox="1"/>
          <p:nvPr/>
        </p:nvSpPr>
        <p:spPr>
          <a:xfrm>
            <a:off x="6019800" y="4173379"/>
            <a:ext cx="822661" cy="246221"/>
          </a:xfrm>
          <a:prstGeom prst="rect">
            <a:avLst/>
          </a:prstGeom>
          <a:noFill/>
        </p:spPr>
        <p:txBody>
          <a:bodyPr wrap="none" rtlCol="0">
            <a:spAutoFit/>
          </a:bodyPr>
          <a:lstStyle/>
          <a:p>
            <a:r>
              <a:rPr lang="en-US" sz="1000" dirty="0"/>
              <a:t>Message A</a:t>
            </a:r>
          </a:p>
        </p:txBody>
      </p:sp>
      <p:sp>
        <p:nvSpPr>
          <p:cNvPr id="12" name="TextBox 11">
            <a:extLst>
              <a:ext uri="{FF2B5EF4-FFF2-40B4-BE49-F238E27FC236}">
                <a16:creationId xmlns:a16="http://schemas.microsoft.com/office/drawing/2014/main" id="{A8FCC6D5-DF13-E4C4-EAF3-D15559D9410A}"/>
              </a:ext>
            </a:extLst>
          </p:cNvPr>
          <p:cNvSpPr txBox="1"/>
          <p:nvPr/>
        </p:nvSpPr>
        <p:spPr>
          <a:xfrm>
            <a:off x="1524000" y="5163979"/>
            <a:ext cx="822661" cy="246221"/>
          </a:xfrm>
          <a:prstGeom prst="rect">
            <a:avLst/>
          </a:prstGeom>
          <a:noFill/>
        </p:spPr>
        <p:txBody>
          <a:bodyPr wrap="none" rtlCol="0">
            <a:spAutoFit/>
          </a:bodyPr>
          <a:lstStyle/>
          <a:p>
            <a:r>
              <a:rPr lang="en-US" sz="1000" dirty="0"/>
              <a:t>Message B</a:t>
            </a:r>
          </a:p>
        </p:txBody>
      </p:sp>
      <p:sp>
        <p:nvSpPr>
          <p:cNvPr id="13" name="TextBox 12">
            <a:extLst>
              <a:ext uri="{FF2B5EF4-FFF2-40B4-BE49-F238E27FC236}">
                <a16:creationId xmlns:a16="http://schemas.microsoft.com/office/drawing/2014/main" id="{955C14A5-5545-3B21-43EE-3E36BF4C4921}"/>
              </a:ext>
            </a:extLst>
          </p:cNvPr>
          <p:cNvSpPr txBox="1"/>
          <p:nvPr/>
        </p:nvSpPr>
        <p:spPr>
          <a:xfrm>
            <a:off x="3825539" y="5925979"/>
            <a:ext cx="822661" cy="246221"/>
          </a:xfrm>
          <a:prstGeom prst="rect">
            <a:avLst/>
          </a:prstGeom>
          <a:noFill/>
        </p:spPr>
        <p:txBody>
          <a:bodyPr wrap="none" rtlCol="0">
            <a:spAutoFit/>
          </a:bodyPr>
          <a:lstStyle/>
          <a:p>
            <a:r>
              <a:rPr lang="en-US" sz="1000" dirty="0"/>
              <a:t>Message B</a:t>
            </a:r>
          </a:p>
        </p:txBody>
      </p:sp>
      <p:sp>
        <p:nvSpPr>
          <p:cNvPr id="14" name="TextBox 13">
            <a:extLst>
              <a:ext uri="{FF2B5EF4-FFF2-40B4-BE49-F238E27FC236}">
                <a16:creationId xmlns:a16="http://schemas.microsoft.com/office/drawing/2014/main" id="{BB57A8BF-972A-B7A1-2055-D8F205EDEB7F}"/>
              </a:ext>
            </a:extLst>
          </p:cNvPr>
          <p:cNvSpPr txBox="1"/>
          <p:nvPr/>
        </p:nvSpPr>
        <p:spPr>
          <a:xfrm>
            <a:off x="5943600" y="5029200"/>
            <a:ext cx="822661" cy="246221"/>
          </a:xfrm>
          <a:prstGeom prst="rect">
            <a:avLst/>
          </a:prstGeom>
          <a:noFill/>
        </p:spPr>
        <p:txBody>
          <a:bodyPr wrap="none" rtlCol="0">
            <a:spAutoFit/>
          </a:bodyPr>
          <a:lstStyle/>
          <a:p>
            <a:r>
              <a:rPr lang="en-US" sz="1000" dirty="0"/>
              <a:t>Message B</a:t>
            </a:r>
          </a:p>
        </p:txBody>
      </p:sp>
    </p:spTree>
    <p:extLst>
      <p:ext uri="{BB962C8B-B14F-4D97-AF65-F5344CB8AC3E}">
        <p14:creationId xmlns:p14="http://schemas.microsoft.com/office/powerpoint/2010/main" val="332074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Publish-Subscribe Messaging System </a:t>
            </a:r>
          </a:p>
        </p:txBody>
      </p:sp>
      <p:sp>
        <p:nvSpPr>
          <p:cNvPr id="3" name="Content Placeholder 2"/>
          <p:cNvSpPr>
            <a:spLocks noGrp="1"/>
          </p:cNvSpPr>
          <p:nvPr>
            <p:ph idx="1"/>
          </p:nvPr>
        </p:nvSpPr>
        <p:spPr/>
        <p:txBody>
          <a:bodyPr/>
          <a:lstStyle/>
          <a:p>
            <a:r>
              <a:rPr lang="en-US" dirty="0"/>
              <a:t>One example of this model is Twitter</a:t>
            </a:r>
          </a:p>
          <a:p>
            <a:r>
              <a:rPr lang="en-US" dirty="0"/>
              <a:t>A publisher established an account (a topic)</a:t>
            </a:r>
          </a:p>
          <a:p>
            <a:r>
              <a:rPr lang="en-US" dirty="0"/>
              <a:t>Multiple subscriber then indicate interest in (subscribe) receiving tweets from that account</a:t>
            </a:r>
          </a:p>
          <a:p>
            <a:r>
              <a:rPr lang="en-US" dirty="0"/>
              <a:t>The publisher then enters (publish)  one or more tweets (messages)</a:t>
            </a:r>
          </a:p>
          <a:p>
            <a:r>
              <a:rPr lang="en-US" dirty="0"/>
              <a:t>Each tweet (message) is then made available to every subscriber of that account (topic)</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235777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019300" y="4344458"/>
            <a:ext cx="4838700" cy="228494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What Is a Log?</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A log is perhaps the simplest possible storage abstraction</a:t>
            </a:r>
          </a:p>
          <a:p>
            <a:r>
              <a:rPr lang="en-US" dirty="0"/>
              <a:t>It is an append-only (and otherwise immutable) totally-ordered sequence of records ordered by time</a:t>
            </a:r>
          </a:p>
          <a:p>
            <a:r>
              <a:rPr lang="en-US" dirty="0"/>
              <a:t>Records are appended to the end of the log, and reads proceed left-to-right</a:t>
            </a:r>
          </a:p>
          <a:p>
            <a:r>
              <a:rPr lang="en-US" dirty="0"/>
              <a:t>Each entry is assigned a unique sequential log entry number</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
        <p:nvSpPr>
          <p:cNvPr id="6" name="AutoShape 2" descr="https://content.linkedin.com/content/dam/engineering/en-us/blog/migrated/log.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ttps://content.linkedin.com/content/dam/engineering/en-us/blog/migrated/log.pn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888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a:t>
            </a:r>
          </a:p>
        </p:txBody>
      </p:sp>
      <p:sp>
        <p:nvSpPr>
          <p:cNvPr id="3" name="Content Placeholder 2"/>
          <p:cNvSpPr>
            <a:spLocks noGrp="1"/>
          </p:cNvSpPr>
          <p:nvPr>
            <p:ph idx="1"/>
          </p:nvPr>
        </p:nvSpPr>
        <p:spPr/>
        <p:txBody>
          <a:bodyPr/>
          <a:lstStyle/>
          <a:p>
            <a:r>
              <a:rPr lang="en-US" dirty="0"/>
              <a:t>The ordering of records defines a notion of "time" since entries to the left are defined to be older then entries to the right. The log entry number can be thought of as the "timestamp" of the entry. </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pic>
        <p:nvPicPr>
          <p:cNvPr id="6" name="Picture 5">
            <a:extLst>
              <a:ext uri="{FF2B5EF4-FFF2-40B4-BE49-F238E27FC236}">
                <a16:creationId xmlns:a16="http://schemas.microsoft.com/office/drawing/2014/main" id="{048AFE86-DAC3-3222-48EE-6DAE39BF465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019300" y="4344458"/>
            <a:ext cx="4838700" cy="228494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618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Logs in Databases (Commit Logs)</a:t>
            </a:r>
          </a:p>
        </p:txBody>
      </p:sp>
      <p:sp>
        <p:nvSpPr>
          <p:cNvPr id="3" name="Content Placeholder 2"/>
          <p:cNvSpPr>
            <a:spLocks noGrp="1"/>
          </p:cNvSpPr>
          <p:nvPr>
            <p:ph idx="1"/>
          </p:nvPr>
        </p:nvSpPr>
        <p:spPr/>
        <p:txBody>
          <a:bodyPr>
            <a:normAutofit/>
          </a:bodyPr>
          <a:lstStyle/>
          <a:p>
            <a:r>
              <a:rPr lang="en-US" dirty="0"/>
              <a:t>The most crucial structure for database recovery operations</a:t>
            </a:r>
          </a:p>
          <a:p>
            <a:r>
              <a:rPr lang="en-US" dirty="0"/>
              <a:t>Store all of the changes made to the database as they occur</a:t>
            </a:r>
          </a:p>
          <a:p>
            <a:r>
              <a:rPr lang="en-US" dirty="0"/>
              <a:t>Only reliable source of information about current state of the database</a:t>
            </a:r>
          </a:p>
          <a:p>
            <a:r>
              <a:rPr lang="en-US" dirty="0"/>
              <a:t>Used to recover consistent state of a database, upon failure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253055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View</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262458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Apache Kafka</a:t>
            </a:r>
          </a:p>
        </p:txBody>
      </p:sp>
      <p:sp>
        <p:nvSpPr>
          <p:cNvPr id="3" name="Content Placeholder 2"/>
          <p:cNvSpPr>
            <a:spLocks noGrp="1"/>
          </p:cNvSpPr>
          <p:nvPr>
            <p:ph idx="1"/>
          </p:nvPr>
        </p:nvSpPr>
        <p:spPr/>
        <p:txBody>
          <a:bodyPr>
            <a:normAutofit/>
          </a:bodyPr>
          <a:lstStyle/>
          <a:p>
            <a:r>
              <a:rPr lang="en-US" dirty="0"/>
              <a:t>A general purpose publish and subscribe messaging system with each topic implemented as a distributed commit log</a:t>
            </a:r>
          </a:p>
          <a:p>
            <a:pPr lvl="1"/>
            <a:r>
              <a:rPr lang="en-US" dirty="0"/>
              <a:t>Developed at LinkedIn</a:t>
            </a:r>
          </a:p>
          <a:p>
            <a:pPr lvl="1"/>
            <a:r>
              <a:rPr lang="en-US" dirty="0"/>
              <a:t>Executes on a Hadoop cluster</a:t>
            </a:r>
          </a:p>
          <a:p>
            <a:pPr lvl="1"/>
            <a:r>
              <a:rPr lang="en-US" dirty="0"/>
              <a:t>More on “distributed commit logs” in a bit</a:t>
            </a:r>
          </a:p>
          <a:p>
            <a:r>
              <a:rPr lang="en-US" dirty="0"/>
              <a:t>Designed to be horizontally scalable making use of cluster compute and storage resources</a:t>
            </a:r>
          </a:p>
          <a:p>
            <a:pPr lvl="1"/>
            <a:r>
              <a:rPr lang="en-US" dirty="0"/>
              <a:t>Unlike traditional messaging systems that usually scale vertically</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408461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View</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8133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Apache Kafka</a:t>
            </a:r>
          </a:p>
        </p:txBody>
      </p:sp>
      <p:sp>
        <p:nvSpPr>
          <p:cNvPr id="3" name="Content Placeholder 2"/>
          <p:cNvSpPr>
            <a:spLocks noGrp="1"/>
          </p:cNvSpPr>
          <p:nvPr>
            <p:ph idx="1"/>
          </p:nvPr>
        </p:nvSpPr>
        <p:spPr/>
        <p:txBody>
          <a:bodyPr>
            <a:normAutofit fontScale="92500" lnSpcReduction="10000"/>
          </a:bodyPr>
          <a:lstStyle/>
          <a:p>
            <a:r>
              <a:rPr lang="en-US" dirty="0"/>
              <a:t>Can also be used as a solution to handling the ingestion of high volume and high velocity data</a:t>
            </a:r>
          </a:p>
          <a:p>
            <a:pPr lvl="1"/>
            <a:r>
              <a:rPr lang="en-US" dirty="0"/>
              <a:t>As part of a Lambda architecture speed layer</a:t>
            </a:r>
          </a:p>
          <a:p>
            <a:r>
              <a:rPr lang="en-US" dirty="0"/>
              <a:t>In this case each message can be thought of a a data records made available by data suppliers in real time</a:t>
            </a:r>
          </a:p>
          <a:p>
            <a:r>
              <a:rPr lang="en-US" dirty="0">
                <a:effectLst/>
              </a:rPr>
              <a:t>Data consumers can process data at a rate they can handle</a:t>
            </a:r>
          </a:p>
          <a:p>
            <a:pPr lvl="1"/>
            <a:r>
              <a:rPr lang="en-US" dirty="0">
                <a:effectLst/>
              </a:rPr>
              <a:t>Unprocessed data is stored in Kafka, in a durable and fault-tolerant manner, until the consumer is ready to process it. </a:t>
            </a:r>
          </a:p>
          <a:p>
            <a:pPr lvl="1"/>
            <a:r>
              <a:rPr lang="en-US" dirty="0"/>
              <a:t>This data is retained for a long and configurable length of time and is not deleted after is is sent to consumers, but can be read again</a:t>
            </a:r>
            <a:endParaRPr lang="en-US" dirty="0">
              <a:effectLst/>
            </a:endParaRPr>
          </a:p>
          <a:p>
            <a:r>
              <a:rPr lang="en-US" dirty="0">
                <a:effectLst/>
              </a:rPr>
              <a:t>Consumers can rebuild their state anytime by rereading and reprocessing the events in a topic</a:t>
            </a:r>
          </a:p>
          <a:p>
            <a:pPr lvl="1"/>
            <a:r>
              <a:rPr lang="en-US" dirty="0">
                <a:effectLst/>
              </a:rPr>
              <a:t>If a consumer goes down, it will simply pick up from where it left off when it comes back online again</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269114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Kafka</a:t>
            </a:r>
          </a:p>
        </p:txBody>
      </p:sp>
      <p:sp>
        <p:nvSpPr>
          <p:cNvPr id="3" name="Content Placeholder 2"/>
          <p:cNvSpPr>
            <a:spLocks noGrp="1"/>
          </p:cNvSpPr>
          <p:nvPr>
            <p:ph idx="1"/>
          </p:nvPr>
        </p:nvSpPr>
        <p:spPr>
          <a:xfrm>
            <a:off x="457200" y="1600200"/>
            <a:ext cx="8229600" cy="1981200"/>
          </a:xfrm>
        </p:spPr>
        <p:txBody>
          <a:bodyPr>
            <a:normAutofit fontScale="92500" lnSpcReduction="20000"/>
          </a:bodyPr>
          <a:lstStyle/>
          <a:p>
            <a:pPr marL="457200" indent="-457200">
              <a:buFont typeface="+mj-lt"/>
              <a:buAutoNum type="arabicPeriod"/>
            </a:pPr>
            <a:r>
              <a:rPr lang="en-US" dirty="0"/>
              <a:t>A producer publishes messages to a Kafka topic</a:t>
            </a:r>
          </a:p>
          <a:p>
            <a:pPr marL="457200" indent="-457200">
              <a:buFont typeface="+mj-lt"/>
              <a:buAutoNum type="arabicPeriod"/>
            </a:pPr>
            <a:r>
              <a:rPr lang="en-US" dirty="0"/>
              <a:t>Topics represent a logical collection of messages</a:t>
            </a:r>
          </a:p>
          <a:p>
            <a:pPr marL="457200" indent="-457200">
              <a:buFont typeface="+mj-lt"/>
              <a:buAutoNum type="arabicPeriod"/>
            </a:pPr>
            <a:r>
              <a:rPr lang="en-US" dirty="0"/>
              <a:t>Consumers subscribe to the Kafka topics to get the messages</a:t>
            </a:r>
          </a:p>
          <a:p>
            <a:pPr marL="457200" indent="-457200">
              <a:buFont typeface="+mj-lt"/>
              <a:buAutoNum type="arabicPeriod"/>
            </a:pPr>
            <a:r>
              <a:rPr lang="en-US" dirty="0"/>
              <a:t>Each consumer is a process or thread and these are organized into consumer groups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pic>
        <p:nvPicPr>
          <p:cNvPr id="6" name="Picture 5">
            <a:extLst>
              <a:ext uri="{FF2B5EF4-FFF2-40B4-BE49-F238E27FC236}">
                <a16:creationId xmlns:a16="http://schemas.microsoft.com/office/drawing/2014/main" id="{0C34F347-B6A6-8D3E-C8BE-0BD614E51B8F}"/>
              </a:ext>
            </a:extLst>
          </p:cNvPr>
          <p:cNvPicPr>
            <a:picLocks noChangeAspect="1"/>
          </p:cNvPicPr>
          <p:nvPr/>
        </p:nvPicPr>
        <p:blipFill>
          <a:blip r:embed="rId2"/>
          <a:stretch>
            <a:fillRect/>
          </a:stretch>
        </p:blipFill>
        <p:spPr>
          <a:xfrm>
            <a:off x="1524000" y="3581400"/>
            <a:ext cx="6311900" cy="3035669"/>
          </a:xfrm>
          <a:prstGeom prst="rect">
            <a:avLst/>
          </a:prstGeom>
        </p:spPr>
      </p:pic>
    </p:spTree>
    <p:extLst>
      <p:ext uri="{BB962C8B-B14F-4D97-AF65-F5344CB8AC3E}">
        <p14:creationId xmlns:p14="http://schemas.microsoft.com/office/powerpoint/2010/main" val="117761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a:t>Kafka Architecture </a:t>
            </a:r>
            <a:br>
              <a:rPr lang="en-US" dirty="0"/>
            </a:br>
            <a:r>
              <a:rPr lang="en-US" sz="3600" dirty="0"/>
              <a:t>Initial Perspective</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22</a:t>
            </a:fld>
            <a:endParaRPr lang="en-US" dirty="0"/>
          </a:p>
        </p:txBody>
      </p:sp>
      <p:sp>
        <p:nvSpPr>
          <p:cNvPr id="6" name="Rectangle 5"/>
          <p:cNvSpPr/>
          <p:nvPr/>
        </p:nvSpPr>
        <p:spPr>
          <a:xfrm>
            <a:off x="29725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7" name="Rectangle 6"/>
          <p:cNvSpPr/>
          <p:nvPr/>
        </p:nvSpPr>
        <p:spPr>
          <a:xfrm>
            <a:off x="41917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8" name="Magnetic Disk 7"/>
          <p:cNvSpPr/>
          <p:nvPr/>
        </p:nvSpPr>
        <p:spPr>
          <a:xfrm>
            <a:off x="595121" y="3048000"/>
            <a:ext cx="822960" cy="822960"/>
          </a:xfrm>
          <a:prstGeom prst="flowChartMagneticDisk">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a:t>DB</a:t>
            </a:r>
          </a:p>
        </p:txBody>
      </p:sp>
      <p:sp>
        <p:nvSpPr>
          <p:cNvPr id="9" name="Rectangle 8"/>
          <p:cNvSpPr/>
          <p:nvPr/>
        </p:nvSpPr>
        <p:spPr>
          <a:xfrm>
            <a:off x="53347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10" name="Magnetic Disk 9"/>
          <p:cNvSpPr/>
          <p:nvPr/>
        </p:nvSpPr>
        <p:spPr>
          <a:xfrm>
            <a:off x="610361" y="4495800"/>
            <a:ext cx="822960" cy="822960"/>
          </a:xfrm>
          <a:prstGeom prst="flowChartMagneticDisk">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a:t>DB</a:t>
            </a:r>
          </a:p>
        </p:txBody>
      </p:sp>
      <p:sp>
        <p:nvSpPr>
          <p:cNvPr id="11" name="Rectangle 10"/>
          <p:cNvSpPr/>
          <p:nvPr/>
        </p:nvSpPr>
        <p:spPr>
          <a:xfrm>
            <a:off x="3566921" y="3733800"/>
            <a:ext cx="2057400" cy="822960"/>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r>
              <a:rPr lang="en-US" dirty="0"/>
              <a:t>Kafka Cluster</a:t>
            </a:r>
          </a:p>
        </p:txBody>
      </p:sp>
      <p:sp>
        <p:nvSpPr>
          <p:cNvPr id="12" name="Rectangle 11"/>
          <p:cNvSpPr/>
          <p:nvPr/>
        </p:nvSpPr>
        <p:spPr>
          <a:xfrm>
            <a:off x="29573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13" name="Rectangle 12"/>
          <p:cNvSpPr/>
          <p:nvPr/>
        </p:nvSpPr>
        <p:spPr>
          <a:xfrm>
            <a:off x="41765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14" name="Rectangle 13"/>
          <p:cNvSpPr/>
          <p:nvPr/>
        </p:nvSpPr>
        <p:spPr>
          <a:xfrm>
            <a:off x="53195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cxnSp>
        <p:nvCxnSpPr>
          <p:cNvPr id="15" name="Straight Connector 14"/>
          <p:cNvCxnSpPr>
            <a:stCxn id="8" idx="4"/>
            <a:endCxn id="11" idx="1"/>
          </p:cNvCxnSpPr>
          <p:nvPr/>
        </p:nvCxnSpPr>
        <p:spPr>
          <a:xfrm>
            <a:off x="1418081" y="3459480"/>
            <a:ext cx="2148840" cy="68580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929519" y="3505200"/>
            <a:ext cx="1485002" cy="584776"/>
          </a:xfrm>
          <a:prstGeom prst="rect">
            <a:avLst/>
          </a:prstGeom>
          <a:noFill/>
        </p:spPr>
        <p:txBody>
          <a:bodyPr wrap="none" rtlCol="0">
            <a:spAutoFit/>
          </a:bodyPr>
          <a:lstStyle/>
          <a:p>
            <a:pPr algn="ctr"/>
            <a:r>
              <a:rPr lang="en-US" sz="1600" dirty="0"/>
              <a:t>New/Changed</a:t>
            </a:r>
          </a:p>
          <a:p>
            <a:pPr algn="ctr"/>
            <a:r>
              <a:rPr lang="en-US" sz="1600" dirty="0"/>
              <a:t>Record</a:t>
            </a:r>
          </a:p>
        </p:txBody>
      </p:sp>
      <p:cxnSp>
        <p:nvCxnSpPr>
          <p:cNvPr id="19" name="Straight Connector 18"/>
          <p:cNvCxnSpPr>
            <a:stCxn id="10" idx="4"/>
            <a:endCxn id="11" idx="1"/>
          </p:cNvCxnSpPr>
          <p:nvPr/>
        </p:nvCxnSpPr>
        <p:spPr>
          <a:xfrm flipV="1">
            <a:off x="1433321" y="4145280"/>
            <a:ext cx="2133600" cy="76200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890521" y="4267200"/>
            <a:ext cx="1485002" cy="584776"/>
          </a:xfrm>
          <a:prstGeom prst="rect">
            <a:avLst/>
          </a:prstGeom>
          <a:noFill/>
        </p:spPr>
        <p:txBody>
          <a:bodyPr wrap="none" rtlCol="0">
            <a:spAutoFit/>
          </a:bodyPr>
          <a:lstStyle/>
          <a:p>
            <a:pPr algn="ctr"/>
            <a:r>
              <a:rPr lang="en-US" sz="1600" dirty="0"/>
              <a:t>New/Changed</a:t>
            </a:r>
          </a:p>
          <a:p>
            <a:pPr algn="ctr"/>
            <a:r>
              <a:rPr lang="en-US" sz="1600" dirty="0"/>
              <a:t>Record</a:t>
            </a:r>
          </a:p>
        </p:txBody>
      </p:sp>
      <p:cxnSp>
        <p:nvCxnSpPr>
          <p:cNvPr id="23" name="Straight Connector 22"/>
          <p:cNvCxnSpPr>
            <a:stCxn id="6" idx="2"/>
            <a:endCxn id="11" idx="0"/>
          </p:cNvCxnSpPr>
          <p:nvPr/>
        </p:nvCxnSpPr>
        <p:spPr>
          <a:xfrm>
            <a:off x="3384041" y="2880360"/>
            <a:ext cx="1211580" cy="853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7" idx="2"/>
          </p:cNvCxnSpPr>
          <p:nvPr/>
        </p:nvCxnSpPr>
        <p:spPr>
          <a:xfrm flipH="1">
            <a:off x="4580381" y="2880360"/>
            <a:ext cx="22860" cy="8686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2"/>
            <a:endCxn id="11" idx="0"/>
          </p:cNvCxnSpPr>
          <p:nvPr/>
        </p:nvCxnSpPr>
        <p:spPr>
          <a:xfrm flipH="1">
            <a:off x="4595621" y="2880360"/>
            <a:ext cx="1150620" cy="853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1" idx="2"/>
            <a:endCxn id="12" idx="0"/>
          </p:cNvCxnSpPr>
          <p:nvPr/>
        </p:nvCxnSpPr>
        <p:spPr>
          <a:xfrm flipH="1">
            <a:off x="3368801" y="4556760"/>
            <a:ext cx="1226820" cy="7162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2"/>
          </p:cNvCxnSpPr>
          <p:nvPr/>
        </p:nvCxnSpPr>
        <p:spPr>
          <a:xfrm>
            <a:off x="4595621" y="4556760"/>
            <a:ext cx="38100" cy="73152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1" idx="2"/>
            <a:endCxn id="14" idx="0"/>
          </p:cNvCxnSpPr>
          <p:nvPr/>
        </p:nvCxnSpPr>
        <p:spPr>
          <a:xfrm>
            <a:off x="4595621" y="4556760"/>
            <a:ext cx="1135380" cy="7162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820591" y="2971800"/>
            <a:ext cx="1526880" cy="584776"/>
          </a:xfrm>
          <a:prstGeom prst="rect">
            <a:avLst/>
          </a:prstGeom>
          <a:noFill/>
        </p:spPr>
        <p:txBody>
          <a:bodyPr wrap="none" rtlCol="0">
            <a:spAutoFit/>
          </a:bodyPr>
          <a:lstStyle/>
          <a:p>
            <a:pPr algn="ctr"/>
            <a:r>
              <a:rPr lang="en-US" sz="1600" dirty="0"/>
              <a:t>Messages</a:t>
            </a:r>
          </a:p>
          <a:p>
            <a:pPr algn="ctr"/>
            <a:r>
              <a:rPr lang="en-US" sz="1600" dirty="0"/>
              <a:t>Send to Topics</a:t>
            </a:r>
          </a:p>
        </p:txBody>
      </p:sp>
      <p:sp>
        <p:nvSpPr>
          <p:cNvPr id="43" name="TextBox 42"/>
          <p:cNvSpPr txBox="1"/>
          <p:nvPr/>
        </p:nvSpPr>
        <p:spPr>
          <a:xfrm>
            <a:off x="3743557" y="4596824"/>
            <a:ext cx="1777450" cy="584776"/>
          </a:xfrm>
          <a:prstGeom prst="rect">
            <a:avLst/>
          </a:prstGeom>
          <a:noFill/>
        </p:spPr>
        <p:txBody>
          <a:bodyPr wrap="none" rtlCol="0">
            <a:spAutoFit/>
          </a:bodyPr>
          <a:lstStyle/>
          <a:p>
            <a:pPr algn="ctr"/>
            <a:r>
              <a:rPr lang="en-US" sz="1600" dirty="0"/>
              <a:t>Messages</a:t>
            </a:r>
          </a:p>
          <a:p>
            <a:pPr algn="ctr"/>
            <a:r>
              <a:rPr lang="en-US" sz="1600" dirty="0"/>
              <a:t>Read from Topics</a:t>
            </a:r>
          </a:p>
        </p:txBody>
      </p:sp>
      <p:sp>
        <p:nvSpPr>
          <p:cNvPr id="44" name="TextBox 43"/>
          <p:cNvSpPr txBox="1"/>
          <p:nvPr/>
        </p:nvSpPr>
        <p:spPr>
          <a:xfrm>
            <a:off x="3929027" y="6248400"/>
            <a:ext cx="1370387" cy="584776"/>
          </a:xfrm>
          <a:prstGeom prst="rect">
            <a:avLst/>
          </a:prstGeom>
          <a:noFill/>
        </p:spPr>
        <p:txBody>
          <a:bodyPr wrap="none" rtlCol="0">
            <a:spAutoFit/>
          </a:bodyPr>
          <a:lstStyle/>
          <a:p>
            <a:pPr algn="ctr"/>
            <a:r>
              <a:rPr lang="en-US" sz="1600" dirty="0"/>
              <a:t>Subscribers</a:t>
            </a:r>
          </a:p>
          <a:p>
            <a:pPr algn="ctr"/>
            <a:r>
              <a:rPr lang="en-US" sz="1600" dirty="0"/>
              <a:t>(Consumers)</a:t>
            </a:r>
          </a:p>
        </p:txBody>
      </p:sp>
      <p:sp>
        <p:nvSpPr>
          <p:cNvPr id="45" name="TextBox 44"/>
          <p:cNvSpPr txBox="1"/>
          <p:nvPr/>
        </p:nvSpPr>
        <p:spPr>
          <a:xfrm>
            <a:off x="4006093" y="1447800"/>
            <a:ext cx="1256474" cy="584776"/>
          </a:xfrm>
          <a:prstGeom prst="rect">
            <a:avLst/>
          </a:prstGeom>
          <a:noFill/>
        </p:spPr>
        <p:txBody>
          <a:bodyPr wrap="none" rtlCol="0">
            <a:spAutoFit/>
          </a:bodyPr>
          <a:lstStyle/>
          <a:p>
            <a:pPr algn="ctr"/>
            <a:r>
              <a:rPr lang="en-US" sz="1600" dirty="0"/>
              <a:t>Publishers</a:t>
            </a:r>
          </a:p>
          <a:p>
            <a:pPr algn="ctr"/>
            <a:r>
              <a:rPr lang="en-US" sz="1600" dirty="0"/>
              <a:t>(Producers)</a:t>
            </a:r>
          </a:p>
        </p:txBody>
      </p:sp>
      <p:sp>
        <p:nvSpPr>
          <p:cNvPr id="46" name="Rectangle 45"/>
          <p:cNvSpPr/>
          <p:nvPr/>
        </p:nvSpPr>
        <p:spPr>
          <a:xfrm>
            <a:off x="1433321" y="3276600"/>
            <a:ext cx="365760" cy="44196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a:endParaRPr lang="en-US" dirty="0"/>
          </a:p>
        </p:txBody>
      </p:sp>
      <p:sp>
        <p:nvSpPr>
          <p:cNvPr id="48" name="Rectangle 47"/>
          <p:cNvSpPr/>
          <p:nvPr/>
        </p:nvSpPr>
        <p:spPr>
          <a:xfrm>
            <a:off x="1433321" y="4648200"/>
            <a:ext cx="365760" cy="44196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a:endParaRPr lang="en-US" dirty="0"/>
          </a:p>
        </p:txBody>
      </p:sp>
      <p:sp>
        <p:nvSpPr>
          <p:cNvPr id="49" name="TextBox 48"/>
          <p:cNvSpPr txBox="1"/>
          <p:nvPr/>
        </p:nvSpPr>
        <p:spPr>
          <a:xfrm>
            <a:off x="1037589" y="2709446"/>
            <a:ext cx="1233932" cy="338554"/>
          </a:xfrm>
          <a:prstGeom prst="rect">
            <a:avLst/>
          </a:prstGeom>
          <a:noFill/>
        </p:spPr>
        <p:txBody>
          <a:bodyPr wrap="none" rtlCol="0">
            <a:spAutoFit/>
          </a:bodyPr>
          <a:lstStyle/>
          <a:p>
            <a:pPr algn="ctr"/>
            <a:r>
              <a:rPr lang="en-US" sz="1600" dirty="0"/>
              <a:t>Connectors</a:t>
            </a:r>
          </a:p>
        </p:txBody>
      </p:sp>
      <p:sp>
        <p:nvSpPr>
          <p:cNvPr id="51" name="Rectangle 50"/>
          <p:cNvSpPr/>
          <p:nvPr/>
        </p:nvSpPr>
        <p:spPr>
          <a:xfrm>
            <a:off x="6691121" y="37338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52" name="Curved Left Arrow 51"/>
          <p:cNvSpPr/>
          <p:nvPr/>
        </p:nvSpPr>
        <p:spPr>
          <a:xfrm>
            <a:off x="5624321" y="3796000"/>
            <a:ext cx="1061305" cy="822960"/>
          </a:xfrm>
          <a:prstGeom prst="curvedLeftArrow">
            <a:avLst>
              <a:gd name="adj1" fmla="val 9263"/>
              <a:gd name="adj2" fmla="val 50000"/>
              <a:gd name="adj3" fmla="val 25000"/>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TextBox 52"/>
          <p:cNvSpPr txBox="1"/>
          <p:nvPr/>
        </p:nvSpPr>
        <p:spPr>
          <a:xfrm>
            <a:off x="7780712" y="3886200"/>
            <a:ext cx="1210888" cy="584776"/>
          </a:xfrm>
          <a:prstGeom prst="rect">
            <a:avLst/>
          </a:prstGeom>
          <a:noFill/>
        </p:spPr>
        <p:txBody>
          <a:bodyPr wrap="none" rtlCol="0">
            <a:spAutoFit/>
          </a:bodyPr>
          <a:lstStyle/>
          <a:p>
            <a:pPr algn="ctr"/>
            <a:r>
              <a:rPr lang="en-US" sz="1600" dirty="0"/>
              <a:t>Stream</a:t>
            </a:r>
          </a:p>
          <a:p>
            <a:pPr algn="ctr"/>
            <a:r>
              <a:rPr lang="en-US" sz="1600" dirty="0"/>
              <a:t>Processors</a:t>
            </a:r>
          </a:p>
        </p:txBody>
      </p:sp>
    </p:spTree>
    <p:extLst>
      <p:ext uri="{BB962C8B-B14F-4D97-AF65-F5344CB8AC3E}">
        <p14:creationId xmlns:p14="http://schemas.microsoft.com/office/powerpoint/2010/main" val="512044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Architectural Landscape</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23</a:t>
            </a:fld>
            <a:endParaRPr lang="en-US" dirty="0"/>
          </a:p>
        </p:txBody>
      </p:sp>
      <p:pic>
        <p:nvPicPr>
          <p:cNvPr id="3993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95001"/>
            <a:ext cx="7848600" cy="5886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0942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Kafka?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57700957"/>
              </p:ext>
            </p:extLst>
          </p:nvPr>
        </p:nvGraphicFramePr>
        <p:xfrm>
          <a:off x="457200" y="1600200"/>
          <a:ext cx="8229600" cy="33020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0840">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High Throughput</a:t>
                      </a:r>
                    </a:p>
                  </a:txBody>
                  <a:tcPr/>
                </a:tc>
                <a:tc>
                  <a:txBody>
                    <a:bodyPr/>
                    <a:lstStyle/>
                    <a:p>
                      <a:r>
                        <a:rPr lang="en-US" dirty="0"/>
                        <a:t>Support for up to millions of messages/s with relatively modest cluster computing hardware</a:t>
                      </a:r>
                    </a:p>
                  </a:txBody>
                  <a:tcPr/>
                </a:tc>
                <a:extLst>
                  <a:ext uri="{0D108BD9-81ED-4DB2-BD59-A6C34878D82A}">
                    <a16:rowId xmlns:a16="http://schemas.microsoft.com/office/drawing/2014/main" val="10001"/>
                  </a:ext>
                </a:extLst>
              </a:tr>
              <a:tr h="370840">
                <a:tc>
                  <a:txBody>
                    <a:bodyPr/>
                    <a:lstStyle/>
                    <a:p>
                      <a:r>
                        <a:rPr lang="en-US" dirty="0"/>
                        <a:t>Scalability</a:t>
                      </a:r>
                    </a:p>
                  </a:txBody>
                  <a:tcPr/>
                </a:tc>
                <a:tc>
                  <a:txBody>
                    <a:bodyPr/>
                    <a:lstStyle/>
                    <a:p>
                      <a:r>
                        <a:rPr lang="en-US" dirty="0"/>
                        <a:t>Horizontally</a:t>
                      </a:r>
                      <a:r>
                        <a:rPr lang="en-US" baseline="0" dirty="0"/>
                        <a:t> scalable with no down time</a:t>
                      </a:r>
                      <a:endParaRPr lang="en-US" dirty="0"/>
                    </a:p>
                  </a:txBody>
                  <a:tcPr/>
                </a:tc>
                <a:extLst>
                  <a:ext uri="{0D108BD9-81ED-4DB2-BD59-A6C34878D82A}">
                    <a16:rowId xmlns:a16="http://schemas.microsoft.com/office/drawing/2014/main" val="10002"/>
                  </a:ext>
                </a:extLst>
              </a:tr>
              <a:tr h="370840">
                <a:tc>
                  <a:txBody>
                    <a:bodyPr/>
                    <a:lstStyle/>
                    <a:p>
                      <a:r>
                        <a:rPr lang="en-US" dirty="0"/>
                        <a:t>Replication</a:t>
                      </a:r>
                    </a:p>
                  </a:txBody>
                  <a:tcPr/>
                </a:tc>
                <a:tc>
                  <a:txBody>
                    <a:bodyPr/>
                    <a:lstStyle/>
                    <a:p>
                      <a:r>
                        <a:rPr lang="en-US" dirty="0"/>
                        <a:t>Messages can be replicated across a cluster which provides</a:t>
                      </a:r>
                      <a:r>
                        <a:rPr lang="en-US" baseline="0" dirty="0"/>
                        <a:t> load balancing and  failure support </a:t>
                      </a:r>
                      <a:endParaRPr lang="en-US" dirty="0"/>
                    </a:p>
                  </a:txBody>
                  <a:tcPr/>
                </a:tc>
                <a:extLst>
                  <a:ext uri="{0D108BD9-81ED-4DB2-BD59-A6C34878D82A}">
                    <a16:rowId xmlns:a16="http://schemas.microsoft.com/office/drawing/2014/main" val="10003"/>
                  </a:ext>
                </a:extLst>
              </a:tr>
              <a:tr h="370840">
                <a:tc>
                  <a:txBody>
                    <a:bodyPr/>
                    <a:lstStyle/>
                    <a:p>
                      <a:r>
                        <a:rPr lang="en-US" dirty="0"/>
                        <a:t>Durability</a:t>
                      </a:r>
                    </a:p>
                  </a:txBody>
                  <a:tcPr/>
                </a:tc>
                <a:tc>
                  <a:txBody>
                    <a:bodyPr/>
                    <a:lstStyle/>
                    <a:p>
                      <a:r>
                        <a:rPr lang="en-US" dirty="0"/>
                        <a:t>Provides support for</a:t>
                      </a:r>
                      <a:r>
                        <a:rPr lang="en-US" baseline="0" dirty="0"/>
                        <a:t> persistence of messages even across network, disk and server failures</a:t>
                      </a:r>
                      <a:endParaRPr lang="en-US" dirty="0"/>
                    </a:p>
                  </a:txBody>
                  <a:tcPr/>
                </a:tc>
                <a:extLst>
                  <a:ext uri="{0D108BD9-81ED-4DB2-BD59-A6C34878D82A}">
                    <a16:rowId xmlns:a16="http://schemas.microsoft.com/office/drawing/2014/main" val="10004"/>
                  </a:ext>
                </a:extLst>
              </a:tr>
              <a:tr h="370840">
                <a:tc>
                  <a:txBody>
                    <a:bodyPr/>
                    <a:lstStyle/>
                    <a:p>
                      <a:r>
                        <a:rPr lang="en-US" dirty="0"/>
                        <a:t>Integration</a:t>
                      </a:r>
                    </a:p>
                  </a:txBody>
                  <a:tcPr/>
                </a:tc>
                <a:tc>
                  <a:txBody>
                    <a:bodyPr/>
                    <a:lstStyle/>
                    <a:p>
                      <a:r>
                        <a:rPr lang="en-US" dirty="0"/>
                        <a:t>Kafka can be used with real time streaming systems like Spark Streaming and Storm</a:t>
                      </a:r>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522882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Messages and Batches</a:t>
            </a:r>
          </a:p>
        </p:txBody>
      </p:sp>
      <p:sp>
        <p:nvSpPr>
          <p:cNvPr id="3" name="Content Placeholder 2"/>
          <p:cNvSpPr>
            <a:spLocks noGrp="1"/>
          </p:cNvSpPr>
          <p:nvPr>
            <p:ph idx="1"/>
          </p:nvPr>
        </p:nvSpPr>
        <p:spPr/>
        <p:txBody>
          <a:bodyPr>
            <a:normAutofit lnSpcReduction="10000"/>
          </a:bodyPr>
          <a:lstStyle/>
          <a:p>
            <a:r>
              <a:rPr lang="en-US" dirty="0"/>
              <a:t>The unit of data within Kafka is called a </a:t>
            </a:r>
            <a:r>
              <a:rPr lang="en-US" i="1" dirty="0"/>
              <a:t>message</a:t>
            </a:r>
            <a:endParaRPr lang="en-US" dirty="0"/>
          </a:p>
          <a:p>
            <a:r>
              <a:rPr lang="en-US" dirty="0"/>
              <a:t>If you are approaching Kafka from a database background, you can think of this as similar to a </a:t>
            </a:r>
            <a:r>
              <a:rPr lang="en-US" i="1" dirty="0"/>
              <a:t>row</a:t>
            </a:r>
            <a:r>
              <a:rPr lang="en-US" dirty="0"/>
              <a:t> or a </a:t>
            </a:r>
            <a:r>
              <a:rPr lang="en-US" i="1" dirty="0"/>
              <a:t>record</a:t>
            </a:r>
            <a:endParaRPr lang="en-US" dirty="0"/>
          </a:p>
          <a:p>
            <a:r>
              <a:rPr lang="en-US" dirty="0"/>
              <a:t>A message is simply an array of bytes, as far as Kafka is concerned, so the data contained within it does not have a specific format or meaning to Kafka</a:t>
            </a:r>
          </a:p>
          <a:p>
            <a:r>
              <a:rPr lang="en-US" dirty="0"/>
              <a:t>Messages can have an optional bit of metadata which is referred to as a key</a:t>
            </a:r>
          </a:p>
          <a:p>
            <a:r>
              <a:rPr lang="en-US" dirty="0"/>
              <a:t>The key is also a byte array, and as with the message, has no specific meaning to Kafka</a:t>
            </a:r>
          </a:p>
          <a:p>
            <a:r>
              <a:rPr lang="en-US" dirty="0"/>
              <a:t>Keys are used when messages are to be written to partitions in a more controlled manner.</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365572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and Batches</a:t>
            </a:r>
          </a:p>
        </p:txBody>
      </p:sp>
      <p:sp>
        <p:nvSpPr>
          <p:cNvPr id="3" name="Content Placeholder 2"/>
          <p:cNvSpPr>
            <a:spLocks noGrp="1"/>
          </p:cNvSpPr>
          <p:nvPr>
            <p:ph idx="1"/>
          </p:nvPr>
        </p:nvSpPr>
        <p:spPr/>
        <p:txBody>
          <a:bodyPr>
            <a:normAutofit fontScale="92500" lnSpcReduction="10000"/>
          </a:bodyPr>
          <a:lstStyle/>
          <a:p>
            <a:r>
              <a:rPr lang="en-US" dirty="0"/>
              <a:t>For efficiency, messages are written into Kafka in batches </a:t>
            </a:r>
          </a:p>
          <a:p>
            <a:r>
              <a:rPr lang="en-US" dirty="0"/>
              <a:t>A </a:t>
            </a:r>
            <a:r>
              <a:rPr lang="en-US" i="1" dirty="0"/>
              <a:t>batch</a:t>
            </a:r>
            <a:r>
              <a:rPr lang="en-US" dirty="0"/>
              <a:t> is just a collection of messages, all of which are being produced to the same topic and partition</a:t>
            </a:r>
          </a:p>
          <a:p>
            <a:r>
              <a:rPr lang="en-US" dirty="0"/>
              <a:t>An individual round trip across the network for each message would result in excessive overhead, and collecting messages together into a batch reduces this</a:t>
            </a:r>
          </a:p>
          <a:p>
            <a:r>
              <a:rPr lang="en-US" dirty="0"/>
              <a:t>This, of course, presents a tradeoff between latency and throughput…</a:t>
            </a:r>
          </a:p>
          <a:p>
            <a:r>
              <a:rPr lang="en-US" dirty="0"/>
              <a:t>The larger the batches, the more messages that can be handled per unit of time…</a:t>
            </a:r>
          </a:p>
          <a:p>
            <a:r>
              <a:rPr lang="en-US" dirty="0"/>
              <a:t>But the longer it takes an individual message to propagate</a:t>
            </a:r>
          </a:p>
          <a:p>
            <a:r>
              <a:rPr lang="en-US" dirty="0"/>
              <a:t>Batches are also typically compressed, which provides for more efficient data transfer and storage at the cost of some processing power</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1530323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5" name="Content Placeholder 4"/>
          <p:cNvSpPr>
            <a:spLocks noGrp="1"/>
          </p:cNvSpPr>
          <p:nvPr>
            <p:ph idx="1"/>
          </p:nvPr>
        </p:nvSpPr>
        <p:spPr>
          <a:xfrm>
            <a:off x="457200" y="1600200"/>
            <a:ext cx="8229600" cy="2667000"/>
          </a:xfrm>
        </p:spPr>
        <p:txBody>
          <a:bodyPr>
            <a:normAutofit/>
          </a:bodyPr>
          <a:lstStyle/>
          <a:p>
            <a:r>
              <a:rPr lang="en-US" dirty="0"/>
              <a:t>Messages are organized into topics, and each topic is split into partitions</a:t>
            </a:r>
          </a:p>
          <a:p>
            <a:r>
              <a:rPr lang="en-US" dirty="0"/>
              <a:t>Each partition is an immutable, time-sequenced log of messages on disk</a:t>
            </a:r>
          </a:p>
          <a:p>
            <a:r>
              <a:rPr lang="en-US" dirty="0"/>
              <a:t>Note that time ordering is guaranteed within, but not across, partitions</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27</a:t>
            </a:fld>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63" y="4524375"/>
            <a:ext cx="8431937" cy="2028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362180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2590800"/>
          </a:xfrm>
        </p:spPr>
        <p:txBody>
          <a:bodyPr>
            <a:normAutofit fontScale="85000" lnSpcReduction="10000"/>
          </a:bodyPr>
          <a:lstStyle/>
          <a:p>
            <a:r>
              <a:rPr lang="en-US" dirty="0"/>
              <a:t>Here we show a topic with 4 partitions, with writes being appended to the end of each one</a:t>
            </a:r>
          </a:p>
          <a:p>
            <a:r>
              <a:rPr lang="en-US" dirty="0"/>
              <a:t>Partitions are also the way Kafka provides redundancy and scalability</a:t>
            </a:r>
          </a:p>
          <a:p>
            <a:r>
              <a:rPr lang="en-US" dirty="0"/>
              <a:t>Each partition can be hosted on a different server</a:t>
            </a:r>
          </a:p>
          <a:p>
            <a:r>
              <a:rPr lang="en-US" dirty="0"/>
              <a:t>This means that a single topic can be scaled horizontally across multiple servers…</a:t>
            </a:r>
          </a:p>
          <a:p>
            <a:r>
              <a:rPr lang="en-US" dirty="0"/>
              <a:t>To provide for performance far beyond the ability of a single server</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pic>
        <p:nvPicPr>
          <p:cNvPr id="20482" name="Picture 2" descr="ch01 partitions"/>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371600" y="3771899"/>
            <a:ext cx="6628946" cy="30099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83533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normAutofit fontScale="92500"/>
          </a:bodyPr>
          <a:lstStyle/>
          <a:p>
            <a:r>
              <a:rPr lang="en-US" dirty="0"/>
              <a:t>Each partition is an ordered, immutable sequence of records that is continually appended to—a structured commit log</a:t>
            </a:r>
          </a:p>
          <a:p>
            <a:r>
              <a:rPr lang="en-US" dirty="0"/>
              <a:t>The records in the partitions are each assigned a sequential id number called the </a:t>
            </a:r>
            <a:r>
              <a:rPr lang="en-US" i="1" dirty="0"/>
              <a:t>offset</a:t>
            </a:r>
            <a:r>
              <a:rPr lang="en-US" dirty="0"/>
              <a:t> which uniquely identifies each record within the partition</a:t>
            </a:r>
          </a:p>
          <a:p>
            <a:r>
              <a:rPr lang="en-US" dirty="0"/>
              <a:t>The cluster retains all published records, whether or not they have been consumed using a configurable retention period</a:t>
            </a:r>
          </a:p>
          <a:p>
            <a:r>
              <a:rPr lang="en-US" dirty="0"/>
              <a:t>For example, if the retention policy is set to two days…</a:t>
            </a:r>
          </a:p>
          <a:p>
            <a:r>
              <a:rPr lang="en-US" dirty="0"/>
              <a:t>Then for the two days after a record is published, it is available for consumption after which it will be dropped to free up space</a:t>
            </a:r>
          </a:p>
          <a:p>
            <a:r>
              <a:rPr lang="en-US" dirty="0"/>
              <a:t>Kafka's performance is effectively constant with respect to data size so storing data for a long time is not a problem </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414790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High Velocity Data Processing?</a:t>
            </a:r>
          </a:p>
        </p:txBody>
      </p:sp>
      <p:sp>
        <p:nvSpPr>
          <p:cNvPr id="3" name="Content Placeholder 2"/>
          <p:cNvSpPr>
            <a:spLocks noGrp="1"/>
          </p:cNvSpPr>
          <p:nvPr>
            <p:ph idx="1"/>
          </p:nvPr>
        </p:nvSpPr>
        <p:spPr/>
        <p:txBody>
          <a:bodyPr/>
          <a:lstStyle/>
          <a:p>
            <a:r>
              <a:rPr lang="en-US" dirty="0"/>
              <a:t>AKA Streaming or Stream Processing</a:t>
            </a:r>
          </a:p>
          <a:p>
            <a:r>
              <a:rPr lang="en-US" dirty="0"/>
              <a:t>So far we have focused on batch processing of data file</a:t>
            </a:r>
          </a:p>
          <a:p>
            <a:pPr lvl="1"/>
            <a:r>
              <a:rPr lang="en-US" dirty="0"/>
              <a:t>Sitting in HDFS, queried with Hive, transformed with Pig &amp; Spark</a:t>
            </a:r>
          </a:p>
          <a:p>
            <a:pPr lvl="1"/>
            <a:r>
              <a:rPr lang="en-US" dirty="0"/>
              <a:t>Using </a:t>
            </a:r>
            <a:r>
              <a:rPr lang="en-US" dirty="0" err="1"/>
              <a:t>Sqoop</a:t>
            </a:r>
            <a:r>
              <a:rPr lang="en-US" dirty="0"/>
              <a:t> as an ingestion tool</a:t>
            </a:r>
            <a:r>
              <a:rPr lang="mr-IN" dirty="0"/>
              <a:t>…</a:t>
            </a:r>
            <a:r>
              <a:rPr lang="en-US" dirty="0"/>
              <a:t> sitting in databases</a:t>
            </a:r>
          </a:p>
          <a:p>
            <a:r>
              <a:rPr lang="en-US" dirty="0"/>
              <a:t>But how does new data get into </a:t>
            </a:r>
            <a:r>
              <a:rPr lang="en-US" dirty="0" err="1"/>
              <a:t>Hadoop</a:t>
            </a:r>
            <a:r>
              <a:rPr lang="en-US" dirty="0"/>
              <a:t> at the time it is generated?</a:t>
            </a:r>
          </a:p>
          <a:p>
            <a:pPr lvl="1"/>
            <a:r>
              <a:rPr lang="en-US" dirty="0"/>
              <a:t>New log entries from your web servers</a:t>
            </a:r>
          </a:p>
          <a:p>
            <a:pPr lvl="1"/>
            <a:r>
              <a:rPr lang="en-US" dirty="0"/>
              <a:t>New sensor data from you </a:t>
            </a:r>
            <a:r>
              <a:rPr lang="en-US" dirty="0" err="1"/>
              <a:t>IoT</a:t>
            </a:r>
            <a:r>
              <a:rPr lang="en-US" dirty="0"/>
              <a:t> systems</a:t>
            </a:r>
          </a:p>
          <a:p>
            <a:pPr lvl="1"/>
            <a:r>
              <a:rPr lang="en-US" dirty="0"/>
              <a:t>New transactions form </a:t>
            </a:r>
            <a:r>
              <a:rPr lang="en-US" dirty="0" err="1"/>
              <a:t>oyur</a:t>
            </a:r>
            <a:r>
              <a:rPr lang="en-US" dirty="0"/>
              <a:t> </a:t>
            </a:r>
            <a:r>
              <a:rPr lang="en-US" dirty="0" err="1"/>
              <a:t>PoS</a:t>
            </a:r>
            <a:r>
              <a:rPr lang="en-US" dirty="0"/>
              <a:t> systems</a:t>
            </a:r>
          </a:p>
          <a:p>
            <a:r>
              <a:rPr lang="en-US" dirty="0"/>
              <a:t>Stream processing lets you accept this data from external systems into your </a:t>
            </a:r>
            <a:r>
              <a:rPr lang="en-US" dirty="0" err="1"/>
              <a:t>Hadoop</a:t>
            </a:r>
            <a:r>
              <a:rPr lang="en-US" dirty="0"/>
              <a:t> cluster in real time</a:t>
            </a:r>
          </a:p>
          <a:p>
            <a:pPr lvl="1"/>
            <a:r>
              <a:rPr lang="en-US" dirty="0"/>
              <a:t>And you can even process it in real time on its arrival</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2137112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lstStyle/>
          <a:p>
            <a:r>
              <a:rPr lang="en-US" dirty="0"/>
              <a:t>The partitions in the log serve several purposes…</a:t>
            </a:r>
          </a:p>
          <a:p>
            <a:r>
              <a:rPr lang="en-US" dirty="0"/>
              <a:t>First, they allow the log to scale beyond a size that will fit on a single server</a:t>
            </a:r>
          </a:p>
          <a:p>
            <a:r>
              <a:rPr lang="en-US" dirty="0"/>
              <a:t>Each individual partition must fit on the server that hosts it</a:t>
            </a:r>
          </a:p>
          <a:p>
            <a:r>
              <a:rPr lang="en-US" dirty="0"/>
              <a:t>But a topic may have many partitions (distributed across multiple servers)</a:t>
            </a:r>
          </a:p>
          <a:p>
            <a:r>
              <a:rPr lang="en-US" dirty="0"/>
              <a:t>This allows a topic to handle an arbitrary amount of data</a:t>
            </a:r>
          </a:p>
          <a:p>
            <a:r>
              <a:rPr lang="en-US" dirty="0"/>
              <a:t>Second partitions act as the unit of parallelism—more on that in a bit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2053325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kafka.apache.org/0102/images/log_consum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689148"/>
            <a:ext cx="4953000" cy="301645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2590800"/>
          </a:xfrm>
        </p:spPr>
        <p:txBody>
          <a:bodyPr>
            <a:normAutofit/>
          </a:bodyPr>
          <a:lstStyle/>
          <a:p>
            <a:r>
              <a:rPr lang="en-US" dirty="0"/>
              <a:t>The only metadata retained on a per-consumer basis is the offset or position of that consumer in the log</a:t>
            </a:r>
          </a:p>
          <a:p>
            <a:r>
              <a:rPr lang="en-US" dirty="0"/>
              <a:t>This offset is controlled by the consumer and saved in a special Kafka topic</a:t>
            </a:r>
          </a:p>
          <a:p>
            <a:r>
              <a:rPr lang="en-US" dirty="0"/>
              <a:t>Normally a consumer will advance its offset linearly to the next as it reads records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3265115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kafka.apache.org/0102/images/log_consum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460548"/>
            <a:ext cx="4953000" cy="301645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1981200"/>
          </a:xfrm>
        </p:spPr>
        <p:txBody>
          <a:bodyPr>
            <a:normAutofit fontScale="92500" lnSpcReduction="20000"/>
          </a:bodyPr>
          <a:lstStyle/>
          <a:p>
            <a:r>
              <a:rPr lang="en-US" dirty="0"/>
              <a:t>But, in fact, since the position is controlled by the consumer it can consume records in any order it likes</a:t>
            </a:r>
          </a:p>
          <a:p>
            <a:r>
              <a:rPr lang="en-US" dirty="0"/>
              <a:t>For example a consumer can reset to an older offset to reprocess data from the past</a:t>
            </a:r>
          </a:p>
          <a:p>
            <a:r>
              <a:rPr lang="en-US" dirty="0"/>
              <a:t>Or the consumer can skip ahead to the most recent record and start consuming from "now"</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3279303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normAutofit/>
          </a:bodyPr>
          <a:lstStyle/>
          <a:p>
            <a:r>
              <a:rPr lang="en-US" dirty="0"/>
              <a:t>So Kafka does not need complex logic to provide the consumers with their next message</a:t>
            </a:r>
          </a:p>
          <a:p>
            <a:r>
              <a:rPr lang="en-US" dirty="0"/>
              <a:t>This means that Kafka consumers are very cheap…</a:t>
            </a:r>
          </a:p>
          <a:p>
            <a:r>
              <a:rPr lang="en-US" dirty="0"/>
              <a:t>They can come and go without much impact on the cluster or on other consumers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553096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Brokers and Clusters</a:t>
            </a:r>
          </a:p>
        </p:txBody>
      </p:sp>
      <p:sp>
        <p:nvSpPr>
          <p:cNvPr id="3" name="Content Placeholder 2"/>
          <p:cNvSpPr>
            <a:spLocks noGrp="1"/>
          </p:cNvSpPr>
          <p:nvPr>
            <p:ph idx="1"/>
          </p:nvPr>
        </p:nvSpPr>
        <p:spPr/>
        <p:txBody>
          <a:bodyPr/>
          <a:lstStyle/>
          <a:p>
            <a:pPr fontAlgn="base"/>
            <a:r>
              <a:rPr lang="en-US" dirty="0"/>
              <a:t>Each Kafka instance belonging to a cluster is called a broker</a:t>
            </a:r>
          </a:p>
          <a:p>
            <a:pPr fontAlgn="base"/>
            <a:r>
              <a:rPr lang="en-US" dirty="0"/>
              <a:t>The brokers primary responsibilities are…</a:t>
            </a:r>
          </a:p>
          <a:p>
            <a:pPr lvl="1" fontAlgn="base"/>
            <a:r>
              <a:rPr lang="en-US" dirty="0"/>
              <a:t>To receive messages from producers</a:t>
            </a:r>
          </a:p>
          <a:p>
            <a:pPr lvl="1" fontAlgn="base"/>
            <a:r>
              <a:rPr lang="en-US" dirty="0"/>
              <a:t>To assign offsets to these messages </a:t>
            </a:r>
          </a:p>
          <a:p>
            <a:pPr lvl="1" fontAlgn="base"/>
            <a:r>
              <a:rPr lang="en-US" dirty="0"/>
              <a:t>To commit these messages to persistent storage</a:t>
            </a:r>
          </a:p>
          <a:p>
            <a:pPr fontAlgn="base"/>
            <a:r>
              <a:rPr lang="en-US" dirty="0"/>
              <a:t>Each broker can easily handle thousands of partitions and millions of messages per second.</a:t>
            </a:r>
          </a:p>
          <a:p>
            <a:pPr fontAlgn="base"/>
            <a:r>
              <a:rPr lang="en-US" dirty="0"/>
              <a:t>The partitions in a topic may be distributed across multiple brokers</a:t>
            </a:r>
          </a:p>
          <a:p>
            <a:pPr fontAlgn="base"/>
            <a:r>
              <a:rPr lang="en-US" dirty="0"/>
              <a:t>This redundancy ensures high availability of messages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1611197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6AE0D-C4C0-6A79-8845-0DDC05650EDA}"/>
              </a:ext>
            </a:extLst>
          </p:cNvPr>
          <p:cNvSpPr>
            <a:spLocks noGrp="1"/>
          </p:cNvSpPr>
          <p:nvPr>
            <p:ph type="title"/>
          </p:nvPr>
        </p:nvSpPr>
        <p:spPr/>
        <p:txBody>
          <a:bodyPr/>
          <a:lstStyle/>
          <a:p>
            <a:r>
              <a:rPr lang="en-US" dirty="0"/>
              <a:t>Brokers and Clusters</a:t>
            </a:r>
          </a:p>
        </p:txBody>
      </p:sp>
      <p:sp>
        <p:nvSpPr>
          <p:cNvPr id="7" name="Content Placeholder 6">
            <a:extLst>
              <a:ext uri="{FF2B5EF4-FFF2-40B4-BE49-F238E27FC236}">
                <a16:creationId xmlns:a16="http://schemas.microsoft.com/office/drawing/2014/main" id="{D0A0A699-EC35-C583-DD9D-F1E246E05FFA}"/>
              </a:ext>
            </a:extLst>
          </p:cNvPr>
          <p:cNvSpPr>
            <a:spLocks noGrp="1"/>
          </p:cNvSpPr>
          <p:nvPr>
            <p:ph idx="1"/>
          </p:nvPr>
        </p:nvSpPr>
        <p:spPr>
          <a:xfrm>
            <a:off x="457200" y="1600200"/>
            <a:ext cx="3124200" cy="4724400"/>
          </a:xfrm>
        </p:spPr>
        <p:txBody>
          <a:bodyPr>
            <a:normAutofit/>
          </a:bodyPr>
          <a:lstStyle/>
          <a:p>
            <a:r>
              <a:rPr lang="en-US" dirty="0">
                <a:effectLst/>
              </a:rPr>
              <a:t>For example, a topic may have three partitions that are spread across three brokers</a:t>
            </a:r>
          </a:p>
          <a:p>
            <a:r>
              <a:rPr lang="en-US" dirty="0"/>
              <a:t>T</a:t>
            </a:r>
            <a:r>
              <a:rPr lang="en-US" dirty="0">
                <a:effectLst/>
              </a:rPr>
              <a:t>his allows topics to be quite large, since they can grow beyond the capacity of a single machine</a:t>
            </a:r>
            <a:endParaRPr lang="en-US" dirty="0">
              <a:effectLst/>
              <a:latin typeface="Times" pitchFamily="2" charset="0"/>
            </a:endParaRPr>
          </a:p>
          <a:p>
            <a:endParaRPr lang="en-US" dirty="0"/>
          </a:p>
        </p:txBody>
      </p:sp>
      <p:sp>
        <p:nvSpPr>
          <p:cNvPr id="3" name="Footer Placeholder 2">
            <a:extLst>
              <a:ext uri="{FF2B5EF4-FFF2-40B4-BE49-F238E27FC236}">
                <a16:creationId xmlns:a16="http://schemas.microsoft.com/office/drawing/2014/main" id="{A1AB32D4-FE1B-2786-A1D9-2AD75D0ADC59}"/>
              </a:ext>
            </a:extLst>
          </p:cNvPr>
          <p:cNvSpPr>
            <a:spLocks noGrp="1"/>
          </p:cNvSpPr>
          <p:nvPr>
            <p:ph type="ftr" sz="quarter" idx="11"/>
          </p:nvPr>
        </p:nvSpPr>
        <p:spPr/>
        <p:txBody>
          <a:bodyPr/>
          <a:lstStyle/>
          <a:p>
            <a:r>
              <a:rPr lang="sk-SK"/>
              <a:t>CSP554</a:t>
            </a:r>
            <a:r>
              <a:rPr lang="en-US"/>
              <a:t> Module 08</a:t>
            </a:r>
            <a:endParaRPr lang="en-US" dirty="0"/>
          </a:p>
        </p:txBody>
      </p:sp>
      <p:sp>
        <p:nvSpPr>
          <p:cNvPr id="4" name="Slide Number Placeholder 3">
            <a:extLst>
              <a:ext uri="{FF2B5EF4-FFF2-40B4-BE49-F238E27FC236}">
                <a16:creationId xmlns:a16="http://schemas.microsoft.com/office/drawing/2014/main" id="{6D7BE678-08C2-04D2-0667-8B1F05618DCE}"/>
              </a:ext>
            </a:extLst>
          </p:cNvPr>
          <p:cNvSpPr>
            <a:spLocks noGrp="1"/>
          </p:cNvSpPr>
          <p:nvPr>
            <p:ph type="sldNum" sz="quarter" idx="12"/>
          </p:nvPr>
        </p:nvSpPr>
        <p:spPr/>
        <p:txBody>
          <a:bodyPr/>
          <a:lstStyle/>
          <a:p>
            <a:fld id="{9AA7C465-8597-4488-B68C-958448427716}" type="slidenum">
              <a:rPr lang="en-US" smtClean="0"/>
              <a:t>35</a:t>
            </a:fld>
            <a:endParaRPr lang="en-US" dirty="0"/>
          </a:p>
        </p:txBody>
      </p:sp>
      <p:pic>
        <p:nvPicPr>
          <p:cNvPr id="5" name="Picture 4">
            <a:extLst>
              <a:ext uri="{FF2B5EF4-FFF2-40B4-BE49-F238E27FC236}">
                <a16:creationId xmlns:a16="http://schemas.microsoft.com/office/drawing/2014/main" id="{C0DBCB6B-57DF-22B7-25FE-420F092726C7}"/>
              </a:ext>
            </a:extLst>
          </p:cNvPr>
          <p:cNvPicPr>
            <a:picLocks noChangeAspect="1"/>
          </p:cNvPicPr>
          <p:nvPr/>
        </p:nvPicPr>
        <p:blipFill>
          <a:blip r:embed="rId2"/>
          <a:stretch>
            <a:fillRect/>
          </a:stretch>
        </p:blipFill>
        <p:spPr>
          <a:xfrm>
            <a:off x="3600518" y="1920240"/>
            <a:ext cx="4933882" cy="4328160"/>
          </a:xfrm>
          <a:prstGeom prst="rect">
            <a:avLst/>
          </a:prstGeom>
        </p:spPr>
      </p:pic>
    </p:spTree>
    <p:extLst>
      <p:ext uri="{BB962C8B-B14F-4D97-AF65-F5344CB8AC3E}">
        <p14:creationId xmlns:p14="http://schemas.microsoft.com/office/powerpoint/2010/main" val="1742272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Brokers and Clusters</a:t>
            </a:r>
          </a:p>
        </p:txBody>
      </p:sp>
      <p:sp>
        <p:nvSpPr>
          <p:cNvPr id="3" name="Content Placeholder 2"/>
          <p:cNvSpPr>
            <a:spLocks noGrp="1"/>
          </p:cNvSpPr>
          <p:nvPr>
            <p:ph idx="1"/>
          </p:nvPr>
        </p:nvSpPr>
        <p:spPr/>
        <p:txBody>
          <a:bodyPr>
            <a:normAutofit/>
          </a:bodyPr>
          <a:lstStyle/>
          <a:p>
            <a:r>
              <a:rPr lang="en-US" dirty="0"/>
              <a:t>Within a cluster of brokers, one will always function as the cluster </a:t>
            </a:r>
            <a:r>
              <a:rPr lang="en-US" i="1" dirty="0"/>
              <a:t>controller</a:t>
            </a:r>
            <a:endParaRPr lang="en-US" dirty="0"/>
          </a:p>
          <a:p>
            <a:r>
              <a:rPr lang="en-US" dirty="0"/>
              <a:t>This controller is elected automatically from the live broker members of the cluster</a:t>
            </a:r>
          </a:p>
          <a:p>
            <a:r>
              <a:rPr lang="en-US" dirty="0"/>
              <a:t>The controller is responsible for administrative operations, including assigning partitions to brokers and monitoring for broker failures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1623561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Partitions</a:t>
            </a:r>
          </a:p>
        </p:txBody>
      </p:sp>
      <p:sp>
        <p:nvSpPr>
          <p:cNvPr id="3" name="Content Placeholder 2"/>
          <p:cNvSpPr>
            <a:spLocks noGrp="1"/>
          </p:cNvSpPr>
          <p:nvPr>
            <p:ph idx="1"/>
          </p:nvPr>
        </p:nvSpPr>
        <p:spPr/>
        <p:txBody>
          <a:bodyPr>
            <a:normAutofit/>
          </a:bodyPr>
          <a:lstStyle/>
          <a:p>
            <a:r>
              <a:rPr lang="en-US" dirty="0"/>
              <a:t>The partitions of each topic are distributed over servers in the Kafka cluster…</a:t>
            </a:r>
          </a:p>
          <a:p>
            <a:r>
              <a:rPr lang="en-US" dirty="0"/>
              <a:t>With each server handling data and requests for a share of the partitions</a:t>
            </a:r>
          </a:p>
          <a:p>
            <a:r>
              <a:rPr lang="en-US" dirty="0"/>
              <a:t>Each partition is replicated across a configurable number of servers for fault tolerance</a:t>
            </a:r>
          </a:p>
          <a:p>
            <a:r>
              <a:rPr lang="en-US" dirty="0"/>
              <a:t>While sending data, producers don’t mention the partition but consumers are aware of the available partitions</a:t>
            </a:r>
          </a:p>
          <a:p>
            <a:r>
              <a:rPr lang="en-US" dirty="0"/>
              <a:t>Kafka may use the message key to automatically group similar messages into a partition</a:t>
            </a:r>
          </a:p>
          <a:p>
            <a:r>
              <a:rPr lang="en-US" dirty="0"/>
              <a:t>This scheme enables Kafka to dynamically scale the messaging infrastructure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2662173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Partitions</a:t>
            </a:r>
          </a:p>
        </p:txBody>
      </p:sp>
      <p:sp>
        <p:nvSpPr>
          <p:cNvPr id="3" name="Content Placeholder 2"/>
          <p:cNvSpPr>
            <a:spLocks noGrp="1"/>
          </p:cNvSpPr>
          <p:nvPr>
            <p:ph idx="1"/>
          </p:nvPr>
        </p:nvSpPr>
        <p:spPr/>
        <p:txBody>
          <a:bodyPr>
            <a:normAutofit/>
          </a:bodyPr>
          <a:lstStyle/>
          <a:p>
            <a:r>
              <a:rPr lang="en-US" dirty="0"/>
              <a:t>Each partition has one server which acts as the "leader" and zero or more servers which act as "followers“</a:t>
            </a:r>
          </a:p>
          <a:p>
            <a:r>
              <a:rPr lang="en-US" dirty="0"/>
              <a:t>The leader handles all read and write requests for the partition while the followers passively replicate the leader</a:t>
            </a:r>
          </a:p>
          <a:p>
            <a:r>
              <a:rPr lang="en-US" dirty="0"/>
              <a:t>If the leader fails, one of the followers will automatically be promoted become to the new leader</a:t>
            </a:r>
          </a:p>
          <a:p>
            <a:r>
              <a:rPr lang="en-US" dirty="0"/>
              <a:t>Each server acts as a leader for some of its partitions and a follower for others</a:t>
            </a:r>
          </a:p>
          <a:p>
            <a:r>
              <a:rPr lang="en-US" dirty="0"/>
              <a:t>This allow I/O load to be well balanced within the cluster</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1074179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7138FE-0FE7-63B1-85C2-6AC1F8CD7B4E}"/>
              </a:ext>
            </a:extLst>
          </p:cNvPr>
          <p:cNvSpPr>
            <a:spLocks noGrp="1"/>
          </p:cNvSpPr>
          <p:nvPr>
            <p:ph type="title"/>
          </p:nvPr>
        </p:nvSpPr>
        <p:spPr/>
        <p:txBody>
          <a:bodyPr/>
          <a:lstStyle/>
          <a:p>
            <a:r>
              <a:rPr lang="en-US" dirty="0"/>
              <a:t>Partitions</a:t>
            </a:r>
          </a:p>
        </p:txBody>
      </p:sp>
      <p:sp>
        <p:nvSpPr>
          <p:cNvPr id="7" name="Content Placeholder 6">
            <a:extLst>
              <a:ext uri="{FF2B5EF4-FFF2-40B4-BE49-F238E27FC236}">
                <a16:creationId xmlns:a16="http://schemas.microsoft.com/office/drawing/2014/main" id="{95EC32A4-98FD-EF32-C7AE-08E7495047E9}"/>
              </a:ext>
            </a:extLst>
          </p:cNvPr>
          <p:cNvSpPr>
            <a:spLocks noGrp="1"/>
          </p:cNvSpPr>
          <p:nvPr>
            <p:ph idx="1"/>
          </p:nvPr>
        </p:nvSpPr>
        <p:spPr>
          <a:xfrm>
            <a:off x="457200" y="1600200"/>
            <a:ext cx="2971800" cy="4876800"/>
          </a:xfrm>
        </p:spPr>
        <p:txBody>
          <a:bodyPr>
            <a:normAutofit lnSpcReduction="10000"/>
          </a:bodyPr>
          <a:lstStyle/>
          <a:p>
            <a:r>
              <a:rPr lang="en-US" dirty="0">
                <a:effectLst/>
              </a:rPr>
              <a:t>To achieve fault tolerance and high availability, you can set a replication factor when configuring a topic</a:t>
            </a:r>
          </a:p>
          <a:p>
            <a:r>
              <a:rPr lang="en-US" dirty="0">
                <a:effectLst/>
              </a:rPr>
              <a:t>For example, a replication factor of 2 will allow the partition to be stored on two different brokers</a:t>
            </a:r>
          </a:p>
          <a:p>
            <a:endParaRPr lang="en-US" dirty="0"/>
          </a:p>
        </p:txBody>
      </p:sp>
      <p:sp>
        <p:nvSpPr>
          <p:cNvPr id="3" name="Footer Placeholder 2">
            <a:extLst>
              <a:ext uri="{FF2B5EF4-FFF2-40B4-BE49-F238E27FC236}">
                <a16:creationId xmlns:a16="http://schemas.microsoft.com/office/drawing/2014/main" id="{ECAD2F85-CCB3-749F-8FC0-31E966E70257}"/>
              </a:ext>
            </a:extLst>
          </p:cNvPr>
          <p:cNvSpPr>
            <a:spLocks noGrp="1"/>
          </p:cNvSpPr>
          <p:nvPr>
            <p:ph type="ftr" sz="quarter" idx="11"/>
          </p:nvPr>
        </p:nvSpPr>
        <p:spPr/>
        <p:txBody>
          <a:bodyPr/>
          <a:lstStyle/>
          <a:p>
            <a:r>
              <a:rPr lang="sk-SK"/>
              <a:t>CSP554</a:t>
            </a:r>
            <a:r>
              <a:rPr lang="en-US"/>
              <a:t> Module 08</a:t>
            </a:r>
            <a:endParaRPr lang="en-US" dirty="0"/>
          </a:p>
        </p:txBody>
      </p:sp>
      <p:sp>
        <p:nvSpPr>
          <p:cNvPr id="4" name="Slide Number Placeholder 3">
            <a:extLst>
              <a:ext uri="{FF2B5EF4-FFF2-40B4-BE49-F238E27FC236}">
                <a16:creationId xmlns:a16="http://schemas.microsoft.com/office/drawing/2014/main" id="{086660B9-5FC9-987F-3D63-70636ED2C721}"/>
              </a:ext>
            </a:extLst>
          </p:cNvPr>
          <p:cNvSpPr>
            <a:spLocks noGrp="1"/>
          </p:cNvSpPr>
          <p:nvPr>
            <p:ph type="sldNum" sz="quarter" idx="12"/>
          </p:nvPr>
        </p:nvSpPr>
        <p:spPr/>
        <p:txBody>
          <a:bodyPr/>
          <a:lstStyle/>
          <a:p>
            <a:fld id="{9AA7C465-8597-4488-B68C-958448427716}" type="slidenum">
              <a:rPr lang="en-US" smtClean="0"/>
              <a:t>39</a:t>
            </a:fld>
            <a:endParaRPr lang="en-US" dirty="0"/>
          </a:p>
        </p:txBody>
      </p:sp>
      <p:pic>
        <p:nvPicPr>
          <p:cNvPr id="5" name="Picture 4">
            <a:extLst>
              <a:ext uri="{FF2B5EF4-FFF2-40B4-BE49-F238E27FC236}">
                <a16:creationId xmlns:a16="http://schemas.microsoft.com/office/drawing/2014/main" id="{229186ED-781F-7623-E340-EF351B54F988}"/>
              </a:ext>
            </a:extLst>
          </p:cNvPr>
          <p:cNvPicPr>
            <a:picLocks noChangeAspect="1"/>
          </p:cNvPicPr>
          <p:nvPr/>
        </p:nvPicPr>
        <p:blipFill>
          <a:blip r:embed="rId2"/>
          <a:stretch>
            <a:fillRect/>
          </a:stretch>
        </p:blipFill>
        <p:spPr>
          <a:xfrm>
            <a:off x="3840480" y="1984375"/>
            <a:ext cx="4804631" cy="4108450"/>
          </a:xfrm>
          <a:prstGeom prst="rect">
            <a:avLst/>
          </a:prstGeom>
        </p:spPr>
      </p:pic>
    </p:spTree>
    <p:extLst>
      <p:ext uri="{BB962C8B-B14F-4D97-AF65-F5344CB8AC3E}">
        <p14:creationId xmlns:p14="http://schemas.microsoft.com/office/powerpoint/2010/main" val="342539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Aspects of Stream Processing </a:t>
            </a:r>
          </a:p>
        </p:txBody>
      </p:sp>
      <p:sp>
        <p:nvSpPr>
          <p:cNvPr id="3" name="Content Placeholder 2"/>
          <p:cNvSpPr>
            <a:spLocks noGrp="1"/>
          </p:cNvSpPr>
          <p:nvPr>
            <p:ph idx="1"/>
          </p:nvPr>
        </p:nvSpPr>
        <p:spPr/>
        <p:txBody>
          <a:bodyPr/>
          <a:lstStyle/>
          <a:p>
            <a:r>
              <a:rPr lang="en-US" dirty="0"/>
              <a:t>Accepting data from different sources into Hadoop</a:t>
            </a:r>
          </a:p>
          <a:p>
            <a:pPr lvl="1"/>
            <a:r>
              <a:rPr lang="en-US" dirty="0"/>
              <a:t>Apache Kafka</a:t>
            </a:r>
          </a:p>
          <a:p>
            <a:r>
              <a:rPr lang="en-US" dirty="0"/>
              <a:t>Processing the data ASAP when it gets into there</a:t>
            </a:r>
          </a:p>
          <a:p>
            <a:pPr lvl="1"/>
            <a:r>
              <a:rPr lang="en-US" dirty="0"/>
              <a:t>Spark Structured Streaming</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2180702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7138FE-0FE7-63B1-85C2-6AC1F8CD7B4E}"/>
              </a:ext>
            </a:extLst>
          </p:cNvPr>
          <p:cNvSpPr>
            <a:spLocks noGrp="1"/>
          </p:cNvSpPr>
          <p:nvPr>
            <p:ph type="title"/>
          </p:nvPr>
        </p:nvSpPr>
        <p:spPr/>
        <p:txBody>
          <a:bodyPr/>
          <a:lstStyle/>
          <a:p>
            <a:r>
              <a:rPr lang="en-US" dirty="0"/>
              <a:t>Partitions</a:t>
            </a:r>
          </a:p>
        </p:txBody>
      </p:sp>
      <p:sp>
        <p:nvSpPr>
          <p:cNvPr id="7" name="Content Placeholder 6">
            <a:extLst>
              <a:ext uri="{FF2B5EF4-FFF2-40B4-BE49-F238E27FC236}">
                <a16:creationId xmlns:a16="http://schemas.microsoft.com/office/drawing/2014/main" id="{95EC32A4-98FD-EF32-C7AE-08E7495047E9}"/>
              </a:ext>
            </a:extLst>
          </p:cNvPr>
          <p:cNvSpPr>
            <a:spLocks noGrp="1"/>
          </p:cNvSpPr>
          <p:nvPr>
            <p:ph idx="1"/>
          </p:nvPr>
        </p:nvSpPr>
        <p:spPr>
          <a:xfrm>
            <a:off x="457200" y="1600200"/>
            <a:ext cx="3383280" cy="4876800"/>
          </a:xfrm>
        </p:spPr>
        <p:txBody>
          <a:bodyPr>
            <a:normAutofit fontScale="85000" lnSpcReduction="10000"/>
          </a:bodyPr>
          <a:lstStyle/>
          <a:p>
            <a:r>
              <a:rPr lang="en-US" dirty="0">
                <a:effectLst/>
              </a:rPr>
              <a:t>When a partition is replicated across multiple brokers, one broker will be designated as the leader, and will process all read/write requests for the partition</a:t>
            </a:r>
          </a:p>
          <a:p>
            <a:r>
              <a:rPr lang="en-US" dirty="0">
                <a:effectLst/>
              </a:rPr>
              <a:t>The other brokers that contain the replicated partitions are called followers, and they simply copy the data from the leader</a:t>
            </a:r>
          </a:p>
          <a:p>
            <a:r>
              <a:rPr lang="en-US" dirty="0">
                <a:effectLst/>
              </a:rPr>
              <a:t>If the leader fails, one of the followers will be promoted as the new leader</a:t>
            </a:r>
          </a:p>
        </p:txBody>
      </p:sp>
      <p:sp>
        <p:nvSpPr>
          <p:cNvPr id="3" name="Footer Placeholder 2">
            <a:extLst>
              <a:ext uri="{FF2B5EF4-FFF2-40B4-BE49-F238E27FC236}">
                <a16:creationId xmlns:a16="http://schemas.microsoft.com/office/drawing/2014/main" id="{ECAD2F85-CCB3-749F-8FC0-31E966E70257}"/>
              </a:ext>
            </a:extLst>
          </p:cNvPr>
          <p:cNvSpPr>
            <a:spLocks noGrp="1"/>
          </p:cNvSpPr>
          <p:nvPr>
            <p:ph type="ftr" sz="quarter" idx="11"/>
          </p:nvPr>
        </p:nvSpPr>
        <p:spPr/>
        <p:txBody>
          <a:bodyPr/>
          <a:lstStyle/>
          <a:p>
            <a:r>
              <a:rPr lang="sk-SK"/>
              <a:t>CSP554</a:t>
            </a:r>
            <a:r>
              <a:rPr lang="en-US"/>
              <a:t> Module 08</a:t>
            </a:r>
            <a:endParaRPr lang="en-US" dirty="0"/>
          </a:p>
        </p:txBody>
      </p:sp>
      <p:sp>
        <p:nvSpPr>
          <p:cNvPr id="4" name="Slide Number Placeholder 3">
            <a:extLst>
              <a:ext uri="{FF2B5EF4-FFF2-40B4-BE49-F238E27FC236}">
                <a16:creationId xmlns:a16="http://schemas.microsoft.com/office/drawing/2014/main" id="{086660B9-5FC9-987F-3D63-70636ED2C721}"/>
              </a:ext>
            </a:extLst>
          </p:cNvPr>
          <p:cNvSpPr>
            <a:spLocks noGrp="1"/>
          </p:cNvSpPr>
          <p:nvPr>
            <p:ph type="sldNum" sz="quarter" idx="12"/>
          </p:nvPr>
        </p:nvSpPr>
        <p:spPr/>
        <p:txBody>
          <a:bodyPr/>
          <a:lstStyle/>
          <a:p>
            <a:fld id="{9AA7C465-8597-4488-B68C-958448427716}" type="slidenum">
              <a:rPr lang="en-US" smtClean="0"/>
              <a:t>40</a:t>
            </a:fld>
            <a:endParaRPr lang="en-US" dirty="0"/>
          </a:p>
        </p:txBody>
      </p:sp>
      <p:pic>
        <p:nvPicPr>
          <p:cNvPr id="5" name="Picture 4">
            <a:extLst>
              <a:ext uri="{FF2B5EF4-FFF2-40B4-BE49-F238E27FC236}">
                <a16:creationId xmlns:a16="http://schemas.microsoft.com/office/drawing/2014/main" id="{229186ED-781F-7623-E340-EF351B54F988}"/>
              </a:ext>
            </a:extLst>
          </p:cNvPr>
          <p:cNvPicPr>
            <a:picLocks noChangeAspect="1"/>
          </p:cNvPicPr>
          <p:nvPr/>
        </p:nvPicPr>
        <p:blipFill>
          <a:blip r:embed="rId3"/>
          <a:stretch>
            <a:fillRect/>
          </a:stretch>
        </p:blipFill>
        <p:spPr>
          <a:xfrm>
            <a:off x="3958369" y="1981200"/>
            <a:ext cx="4804631" cy="4108450"/>
          </a:xfrm>
          <a:prstGeom prst="rect">
            <a:avLst/>
          </a:prstGeom>
        </p:spPr>
      </p:pic>
    </p:spTree>
    <p:extLst>
      <p:ext uri="{BB962C8B-B14F-4D97-AF65-F5344CB8AC3E}">
        <p14:creationId xmlns:p14="http://schemas.microsoft.com/office/powerpoint/2010/main" val="628524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7138FE-0FE7-63B1-85C2-6AC1F8CD7B4E}"/>
              </a:ext>
            </a:extLst>
          </p:cNvPr>
          <p:cNvSpPr>
            <a:spLocks noGrp="1"/>
          </p:cNvSpPr>
          <p:nvPr>
            <p:ph type="title"/>
          </p:nvPr>
        </p:nvSpPr>
        <p:spPr/>
        <p:txBody>
          <a:bodyPr/>
          <a:lstStyle/>
          <a:p>
            <a:r>
              <a:rPr lang="en-US" dirty="0"/>
              <a:t>Partitions</a:t>
            </a:r>
          </a:p>
        </p:txBody>
      </p:sp>
      <p:sp>
        <p:nvSpPr>
          <p:cNvPr id="7" name="Content Placeholder 6">
            <a:extLst>
              <a:ext uri="{FF2B5EF4-FFF2-40B4-BE49-F238E27FC236}">
                <a16:creationId xmlns:a16="http://schemas.microsoft.com/office/drawing/2014/main" id="{95EC32A4-98FD-EF32-C7AE-08E7495047E9}"/>
              </a:ext>
            </a:extLst>
          </p:cNvPr>
          <p:cNvSpPr>
            <a:spLocks noGrp="1"/>
          </p:cNvSpPr>
          <p:nvPr>
            <p:ph idx="1"/>
          </p:nvPr>
        </p:nvSpPr>
        <p:spPr>
          <a:xfrm>
            <a:off x="457200" y="1600200"/>
            <a:ext cx="3383280" cy="4876800"/>
          </a:xfrm>
        </p:spPr>
        <p:txBody>
          <a:bodyPr>
            <a:normAutofit/>
          </a:bodyPr>
          <a:lstStyle/>
          <a:p>
            <a:r>
              <a:rPr lang="en-US" dirty="0"/>
              <a:t>A</a:t>
            </a:r>
            <a:r>
              <a:rPr lang="en-US" dirty="0">
                <a:effectLst/>
              </a:rPr>
              <a:t>s the load on a cluster increases over time, you can expand the cluster by adding even more brokers, and triggering a partition reassignment</a:t>
            </a:r>
          </a:p>
          <a:p>
            <a:r>
              <a:rPr lang="en-US" dirty="0">
                <a:effectLst/>
              </a:rPr>
              <a:t>This will allow you to migrate data from the old machines to a fresh, new machine.</a:t>
            </a:r>
          </a:p>
        </p:txBody>
      </p:sp>
      <p:sp>
        <p:nvSpPr>
          <p:cNvPr id="3" name="Footer Placeholder 2">
            <a:extLst>
              <a:ext uri="{FF2B5EF4-FFF2-40B4-BE49-F238E27FC236}">
                <a16:creationId xmlns:a16="http://schemas.microsoft.com/office/drawing/2014/main" id="{ECAD2F85-CCB3-749F-8FC0-31E966E70257}"/>
              </a:ext>
            </a:extLst>
          </p:cNvPr>
          <p:cNvSpPr>
            <a:spLocks noGrp="1"/>
          </p:cNvSpPr>
          <p:nvPr>
            <p:ph type="ftr" sz="quarter" idx="11"/>
          </p:nvPr>
        </p:nvSpPr>
        <p:spPr/>
        <p:txBody>
          <a:bodyPr/>
          <a:lstStyle/>
          <a:p>
            <a:r>
              <a:rPr lang="sk-SK"/>
              <a:t>CSP554</a:t>
            </a:r>
            <a:r>
              <a:rPr lang="en-US"/>
              <a:t> Module 08</a:t>
            </a:r>
            <a:endParaRPr lang="en-US" dirty="0"/>
          </a:p>
        </p:txBody>
      </p:sp>
      <p:sp>
        <p:nvSpPr>
          <p:cNvPr id="4" name="Slide Number Placeholder 3">
            <a:extLst>
              <a:ext uri="{FF2B5EF4-FFF2-40B4-BE49-F238E27FC236}">
                <a16:creationId xmlns:a16="http://schemas.microsoft.com/office/drawing/2014/main" id="{086660B9-5FC9-987F-3D63-70636ED2C721}"/>
              </a:ext>
            </a:extLst>
          </p:cNvPr>
          <p:cNvSpPr>
            <a:spLocks noGrp="1"/>
          </p:cNvSpPr>
          <p:nvPr>
            <p:ph type="sldNum" sz="quarter" idx="12"/>
          </p:nvPr>
        </p:nvSpPr>
        <p:spPr/>
        <p:txBody>
          <a:bodyPr/>
          <a:lstStyle/>
          <a:p>
            <a:fld id="{9AA7C465-8597-4488-B68C-958448427716}" type="slidenum">
              <a:rPr lang="en-US" smtClean="0"/>
              <a:t>41</a:t>
            </a:fld>
            <a:endParaRPr lang="en-US" dirty="0"/>
          </a:p>
        </p:txBody>
      </p:sp>
      <p:pic>
        <p:nvPicPr>
          <p:cNvPr id="5" name="Picture 4">
            <a:extLst>
              <a:ext uri="{FF2B5EF4-FFF2-40B4-BE49-F238E27FC236}">
                <a16:creationId xmlns:a16="http://schemas.microsoft.com/office/drawing/2014/main" id="{229186ED-781F-7623-E340-EF351B54F988}"/>
              </a:ext>
            </a:extLst>
          </p:cNvPr>
          <p:cNvPicPr>
            <a:picLocks noChangeAspect="1"/>
          </p:cNvPicPr>
          <p:nvPr/>
        </p:nvPicPr>
        <p:blipFill>
          <a:blip r:embed="rId2"/>
          <a:stretch>
            <a:fillRect/>
          </a:stretch>
        </p:blipFill>
        <p:spPr>
          <a:xfrm>
            <a:off x="3958369" y="1981200"/>
            <a:ext cx="4804631" cy="4108450"/>
          </a:xfrm>
          <a:prstGeom prst="rect">
            <a:avLst/>
          </a:prstGeom>
        </p:spPr>
      </p:pic>
    </p:spTree>
    <p:extLst>
      <p:ext uri="{BB962C8B-B14F-4D97-AF65-F5344CB8AC3E}">
        <p14:creationId xmlns:p14="http://schemas.microsoft.com/office/powerpoint/2010/main" val="3653173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42</a:t>
            </a:fld>
            <a:endParaRPr lang="en-US" dirty="0"/>
          </a:p>
        </p:txBody>
      </p:sp>
      <p:pic>
        <p:nvPicPr>
          <p:cNvPr id="24578" name="Picture 2" descr="ch01 replication"/>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52400" y="1438274"/>
            <a:ext cx="8745681" cy="48101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21805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Content Placeholder 2"/>
          <p:cNvSpPr>
            <a:spLocks noGrp="1"/>
          </p:cNvSpPr>
          <p:nvPr>
            <p:ph idx="1"/>
          </p:nvPr>
        </p:nvSpPr>
        <p:spPr/>
        <p:txBody>
          <a:bodyPr/>
          <a:lstStyle/>
          <a:p>
            <a:r>
              <a:rPr lang="en-US" dirty="0"/>
              <a:t>In replication, each partition of a message has </a:t>
            </a:r>
            <a:r>
              <a:rPr lang="en-US" i="1" dirty="0"/>
              <a:t>n </a:t>
            </a:r>
            <a:r>
              <a:rPr lang="en-US" dirty="0"/>
              <a:t>replicas and can afford </a:t>
            </a:r>
            <a:r>
              <a:rPr lang="en-US" i="1" dirty="0"/>
              <a:t>n-1 </a:t>
            </a:r>
            <a:r>
              <a:rPr lang="en-US" dirty="0"/>
              <a:t>failures to guarantee message delivery</a:t>
            </a:r>
          </a:p>
          <a:p>
            <a:r>
              <a:rPr lang="en-US" dirty="0"/>
              <a:t>Out of the </a:t>
            </a:r>
            <a:r>
              <a:rPr lang="en-US" i="1" dirty="0"/>
              <a:t>n </a:t>
            </a:r>
            <a:r>
              <a:rPr lang="en-US" dirty="0"/>
              <a:t>replicas, one replica acts as the lead replica for the rest of the replicas</a:t>
            </a:r>
          </a:p>
          <a:p>
            <a:r>
              <a:rPr lang="en-US" dirty="0" err="1"/>
              <a:t>ZooKeeper</a:t>
            </a:r>
            <a:r>
              <a:rPr lang="en-US" dirty="0"/>
              <a:t> keeps the information about the lead replica and the current in-sync follower replica</a:t>
            </a:r>
          </a:p>
          <a:p>
            <a:r>
              <a:rPr lang="en-US" dirty="0"/>
              <a:t>The lead replica maintains the list of all in-sync follower replicas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4170396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Role of </a:t>
            </a:r>
            <a:r>
              <a:rPr lang="en-US" dirty="0" err="1"/>
              <a:t>ZooKeeper</a:t>
            </a:r>
            <a:endParaRPr lang="en-US" dirty="0"/>
          </a:p>
        </p:txBody>
      </p:sp>
      <p:sp>
        <p:nvSpPr>
          <p:cNvPr id="3" name="Content Placeholder 2"/>
          <p:cNvSpPr>
            <a:spLocks noGrp="1"/>
          </p:cNvSpPr>
          <p:nvPr>
            <p:ph idx="1"/>
          </p:nvPr>
        </p:nvSpPr>
        <p:spPr/>
        <p:txBody>
          <a:bodyPr>
            <a:normAutofit/>
          </a:bodyPr>
          <a:lstStyle/>
          <a:p>
            <a:pPr fontAlgn="base"/>
            <a:r>
              <a:rPr lang="en-US" dirty="0"/>
              <a:t>Kafka uses Apache </a:t>
            </a:r>
            <a:r>
              <a:rPr lang="en-US" dirty="0" err="1"/>
              <a:t>ZooKeeper</a:t>
            </a:r>
            <a:r>
              <a:rPr lang="en-US" dirty="0"/>
              <a:t> as a distributed configuration store</a:t>
            </a:r>
          </a:p>
          <a:p>
            <a:pPr fontAlgn="base"/>
            <a:r>
              <a:rPr lang="en-US" dirty="0"/>
              <a:t>It forms the backbone of Kafka cluster that continuously monitors the health of the brokers</a:t>
            </a:r>
          </a:p>
          <a:p>
            <a:pPr fontAlgn="base"/>
            <a:r>
              <a:rPr lang="en-US" dirty="0"/>
              <a:t>When new brokers get added to the cluster, </a:t>
            </a:r>
            <a:r>
              <a:rPr lang="en-US" dirty="0" err="1"/>
              <a:t>ZooKeeper</a:t>
            </a:r>
            <a:r>
              <a:rPr lang="en-US" dirty="0"/>
              <a:t> will start utilizing it by creating topics and partitions on it</a:t>
            </a:r>
          </a:p>
          <a:p>
            <a:pPr fontAlgn="base"/>
            <a:r>
              <a:rPr lang="en-US" dirty="0"/>
              <a:t>Initial versions of Kafka used </a:t>
            </a:r>
            <a:r>
              <a:rPr lang="en-US" dirty="0" err="1"/>
              <a:t>ZooKeeper</a:t>
            </a:r>
            <a:r>
              <a:rPr lang="en-US" dirty="0"/>
              <a:t> for storing the partition and offset information for each consumer</a:t>
            </a:r>
          </a:p>
          <a:p>
            <a:pPr fontAlgn="base"/>
            <a:r>
              <a:rPr lang="en-US" dirty="0"/>
              <a:t>Starting from Kafka version 0.10, that information has moved to an internal Kafka topic</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517697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Producers</a:t>
            </a:r>
          </a:p>
        </p:txBody>
      </p:sp>
      <p:sp>
        <p:nvSpPr>
          <p:cNvPr id="3" name="Content Placeholder 2"/>
          <p:cNvSpPr>
            <a:spLocks noGrp="1"/>
          </p:cNvSpPr>
          <p:nvPr>
            <p:ph idx="1"/>
          </p:nvPr>
        </p:nvSpPr>
        <p:spPr/>
        <p:txBody>
          <a:bodyPr/>
          <a:lstStyle/>
          <a:p>
            <a:r>
              <a:rPr lang="en-US" dirty="0"/>
              <a:t>Producers publish data to the topics of their choice</a:t>
            </a:r>
          </a:p>
          <a:p>
            <a:r>
              <a:rPr lang="en-US" dirty="0"/>
              <a:t>The producer is responsible for choosing which record to assign to which partition within the topic</a:t>
            </a:r>
          </a:p>
          <a:p>
            <a:r>
              <a:rPr lang="en-US" dirty="0"/>
              <a:t>This can be done in a round-robin fashion simply to balance load</a:t>
            </a:r>
          </a:p>
          <a:p>
            <a:r>
              <a:rPr lang="en-US" dirty="0"/>
              <a:t>Or it can be done according to some partition function (say based on some key in the record)</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1909685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Consumers</a:t>
            </a:r>
          </a:p>
        </p:txBody>
      </p:sp>
      <p:sp>
        <p:nvSpPr>
          <p:cNvPr id="3" name="Content Placeholder 2"/>
          <p:cNvSpPr>
            <a:spLocks noGrp="1"/>
          </p:cNvSpPr>
          <p:nvPr>
            <p:ph idx="1"/>
          </p:nvPr>
        </p:nvSpPr>
        <p:spPr/>
        <p:txBody>
          <a:bodyPr>
            <a:normAutofit/>
          </a:bodyPr>
          <a:lstStyle/>
          <a:p>
            <a:r>
              <a:rPr lang="en-US" dirty="0"/>
              <a:t>Consumers label themselves with a </a:t>
            </a:r>
            <a:r>
              <a:rPr lang="en-US" i="1" dirty="0"/>
              <a:t>consumer group</a:t>
            </a:r>
            <a:r>
              <a:rPr lang="en-US" dirty="0"/>
              <a:t> name…</a:t>
            </a:r>
          </a:p>
          <a:p>
            <a:r>
              <a:rPr lang="en-US" dirty="0"/>
              <a:t>And each record published to a topic is delivered to one consumer instance within each subscribing consumer group</a:t>
            </a:r>
          </a:p>
          <a:p>
            <a:r>
              <a:rPr lang="en-US" dirty="0"/>
              <a:t>If all the consumer instances have the same consumer group, then the records will effectively be load balanced over the consumer instances</a:t>
            </a:r>
          </a:p>
          <a:p>
            <a:r>
              <a:rPr lang="en-US" dirty="0"/>
              <a:t>If all the consumer instances have different consumer groups, then each record will be broadcast to all the consumer processes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4126836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Consumers</a:t>
            </a:r>
          </a:p>
        </p:txBody>
      </p:sp>
      <p:sp>
        <p:nvSpPr>
          <p:cNvPr id="3" name="Content Placeholder 2"/>
          <p:cNvSpPr>
            <a:spLocks noGrp="1"/>
          </p:cNvSpPr>
          <p:nvPr>
            <p:ph idx="1"/>
          </p:nvPr>
        </p:nvSpPr>
        <p:spPr>
          <a:xfrm>
            <a:off x="457200" y="1447800"/>
            <a:ext cx="8229600" cy="2743200"/>
          </a:xfrm>
        </p:spPr>
        <p:txBody>
          <a:bodyPr>
            <a:normAutofit fontScale="85000" lnSpcReduction="10000"/>
          </a:bodyPr>
          <a:lstStyle/>
          <a:p>
            <a:r>
              <a:rPr lang="en-US" dirty="0"/>
              <a:t>Consumers are clients that consume records from a cluster</a:t>
            </a:r>
          </a:p>
          <a:p>
            <a:r>
              <a:rPr lang="en-US" dirty="0"/>
              <a:t>Consumers work together as part of a </a:t>
            </a:r>
            <a:r>
              <a:rPr lang="en-US" i="1" dirty="0"/>
              <a:t>consumer group</a:t>
            </a:r>
            <a:endParaRPr lang="en-US" dirty="0"/>
          </a:p>
          <a:p>
            <a:r>
              <a:rPr lang="en-US" dirty="0"/>
              <a:t>This is one or more consumers that work together to consume a topic</a:t>
            </a:r>
          </a:p>
          <a:p>
            <a:r>
              <a:rPr lang="en-US" dirty="0"/>
              <a:t>The group assures each partition is only consumed by one member</a:t>
            </a:r>
          </a:p>
          <a:p>
            <a:r>
              <a:rPr lang="en-US" dirty="0"/>
              <a:t>Below there are three consumers in a single group consuming a topic</a:t>
            </a:r>
          </a:p>
          <a:p>
            <a:r>
              <a:rPr lang="en-US" dirty="0"/>
              <a:t>Two of the consumers are working from one partition each, while the third consumer is working from two partitions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pic>
        <p:nvPicPr>
          <p:cNvPr id="23554" name="Picture 2" descr="ch01 consume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143000" y="3409950"/>
            <a:ext cx="6369009" cy="34480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5387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kafka.apache.org/0102/images/consumer-grou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2" y="3276600"/>
            <a:ext cx="6019798" cy="32004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Consumers</a:t>
            </a:r>
          </a:p>
        </p:txBody>
      </p:sp>
      <p:sp>
        <p:nvSpPr>
          <p:cNvPr id="3" name="Content Placeholder 2"/>
          <p:cNvSpPr>
            <a:spLocks noGrp="1"/>
          </p:cNvSpPr>
          <p:nvPr>
            <p:ph idx="1"/>
          </p:nvPr>
        </p:nvSpPr>
        <p:spPr>
          <a:xfrm>
            <a:off x="457200" y="1600200"/>
            <a:ext cx="8229600" cy="2223785"/>
          </a:xfrm>
        </p:spPr>
        <p:txBody>
          <a:bodyPr>
            <a:normAutofit/>
          </a:bodyPr>
          <a:lstStyle/>
          <a:p>
            <a:r>
              <a:rPr lang="en-US" dirty="0"/>
              <a:t>Here is an example of a two server Kafka cluster hosting a four partition (P0-P3) topic with two consumer groups</a:t>
            </a:r>
          </a:p>
          <a:p>
            <a:r>
              <a:rPr lang="en-US" dirty="0"/>
              <a:t>Consumer group A has two consumer instances and group B has four</a:t>
            </a:r>
          </a:p>
          <a:p>
            <a:pPr marL="0" indent="0">
              <a:buNone/>
            </a:pPr>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3617608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Consumers</a:t>
            </a:r>
          </a:p>
        </p:txBody>
      </p:sp>
      <p:sp>
        <p:nvSpPr>
          <p:cNvPr id="3" name="Content Placeholder 2"/>
          <p:cNvSpPr>
            <a:spLocks noGrp="1"/>
          </p:cNvSpPr>
          <p:nvPr>
            <p:ph idx="1"/>
          </p:nvPr>
        </p:nvSpPr>
        <p:spPr/>
        <p:txBody>
          <a:bodyPr/>
          <a:lstStyle/>
          <a:p>
            <a:r>
              <a:rPr lang="en-US" dirty="0"/>
              <a:t>Each group is composed of many consumer instances for scalability and fault tolerance</a:t>
            </a:r>
          </a:p>
          <a:p>
            <a:r>
              <a:rPr lang="en-US" dirty="0"/>
              <a:t>This is nothing more than an extension of typical publish-subscribe semantics…</a:t>
            </a:r>
          </a:p>
          <a:p>
            <a:r>
              <a:rPr lang="en-US" dirty="0"/>
              <a:t>But here the subscriber is a cluster of consumers instead of a single process</a:t>
            </a:r>
          </a:p>
          <a:p>
            <a:r>
              <a:rPr lang="en-US" b="0" i="0" dirty="0">
                <a:solidFill>
                  <a:srgbClr val="202124"/>
                </a:solidFill>
                <a:effectLst/>
                <a:latin typeface="Roboto" panose="02000000000000000000" pitchFamily="2" charset="0"/>
              </a:rPr>
              <a:t>A consumer in a consumer group is assigned to a topic partition</a:t>
            </a:r>
          </a:p>
          <a:p>
            <a:r>
              <a:rPr lang="en-US" i="0" dirty="0">
                <a:solidFill>
                  <a:srgbClr val="202124"/>
                </a:solidFill>
                <a:effectLst/>
                <a:latin typeface="Roboto" panose="02000000000000000000" pitchFamily="2" charset="0"/>
              </a:rPr>
              <a:t>Only one consumer </a:t>
            </a:r>
            <a:r>
              <a:rPr lang="en-US" b="0" i="0" dirty="0">
                <a:solidFill>
                  <a:srgbClr val="202124"/>
                </a:solidFill>
                <a:effectLst/>
                <a:latin typeface="Roboto" panose="02000000000000000000" pitchFamily="2" charset="0"/>
              </a:rPr>
              <a:t>within a consumer group can be assigned to a topic partition</a:t>
            </a:r>
          </a:p>
          <a:p>
            <a:r>
              <a:rPr lang="en-US" dirty="0">
                <a:solidFill>
                  <a:srgbClr val="202124"/>
                </a:solidFill>
                <a:latin typeface="Roboto" panose="02000000000000000000" pitchFamily="2" charset="0"/>
              </a:rPr>
              <a:t>But consumers from different consumer groups can be assigned to the same topic partition</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290422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2424625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lstStyle/>
          <a:p>
            <a:pPr fontAlgn="base"/>
            <a:r>
              <a:rPr lang="en-US" dirty="0"/>
              <a:t>Kafka consumers are typically part of a consumer group</a:t>
            </a:r>
          </a:p>
          <a:p>
            <a:pPr fontAlgn="base"/>
            <a:r>
              <a:rPr lang="en-US" dirty="0"/>
              <a:t>When multiple consumers are subscribed to a topic and belong to the same consumer group…</a:t>
            </a:r>
          </a:p>
          <a:p>
            <a:pPr fontAlgn="base"/>
            <a:r>
              <a:rPr lang="en-US" dirty="0"/>
              <a:t>Then each consumer in the group will receive messages from a different subset of the partitions in the topic</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2689461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2438400"/>
          </a:xfrm>
        </p:spPr>
        <p:txBody>
          <a:bodyPr/>
          <a:lstStyle/>
          <a:p>
            <a:pPr fontAlgn="base"/>
            <a:r>
              <a:rPr lang="en-US" dirty="0"/>
              <a:t>Lets take topic </a:t>
            </a:r>
            <a:r>
              <a:rPr lang="en-US" i="1" dirty="0"/>
              <a:t>t1</a:t>
            </a:r>
            <a:r>
              <a:rPr lang="en-US" dirty="0"/>
              <a:t> with 4 partitions</a:t>
            </a:r>
          </a:p>
          <a:p>
            <a:pPr fontAlgn="base"/>
            <a:r>
              <a:rPr lang="en-US" dirty="0"/>
              <a:t>Now suppose we created a new consumer, </a:t>
            </a:r>
            <a:r>
              <a:rPr lang="en-US" i="1" dirty="0"/>
              <a:t>c1</a:t>
            </a:r>
            <a:r>
              <a:rPr lang="en-US" dirty="0"/>
              <a:t>, which is the only consumer in group </a:t>
            </a:r>
            <a:r>
              <a:rPr lang="en-US" i="1" dirty="0"/>
              <a:t>g1</a:t>
            </a:r>
            <a:r>
              <a:rPr lang="en-US" dirty="0"/>
              <a:t> and use it to subscribe to topic </a:t>
            </a:r>
            <a:r>
              <a:rPr lang="en-US" i="1" dirty="0"/>
              <a:t>t1</a:t>
            </a:r>
            <a:endParaRPr lang="en-US" dirty="0"/>
          </a:p>
          <a:p>
            <a:pPr fontAlgn="base"/>
            <a:r>
              <a:rPr lang="en-US" dirty="0"/>
              <a:t>Consumer c1 will get all messages from all four of t1 partitions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pic>
        <p:nvPicPr>
          <p:cNvPr id="26626" name="Picture 2" descr="ch04 consumer group 1 consu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038600"/>
            <a:ext cx="6241707" cy="27740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372125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lstStyle/>
          <a:p>
            <a:r>
              <a:rPr lang="en-US" dirty="0"/>
              <a:t>If we add another consumer, </a:t>
            </a:r>
            <a:r>
              <a:rPr lang="en-US" i="1" dirty="0"/>
              <a:t>c2</a:t>
            </a:r>
            <a:r>
              <a:rPr lang="en-US" dirty="0"/>
              <a:t> to group </a:t>
            </a:r>
            <a:r>
              <a:rPr lang="en-US" i="1" dirty="0"/>
              <a:t>g1</a:t>
            </a:r>
            <a:r>
              <a:rPr lang="en-US" dirty="0"/>
              <a:t>, each consumer will only get messages from two partitions</a:t>
            </a:r>
          </a:p>
          <a:p>
            <a:r>
              <a:rPr lang="en-US" dirty="0"/>
              <a:t>Perhaps messages from partition 0 and 2 go to </a:t>
            </a:r>
            <a:r>
              <a:rPr lang="en-US" i="1" dirty="0"/>
              <a:t>c1</a:t>
            </a:r>
            <a:r>
              <a:rPr lang="en-US" dirty="0"/>
              <a:t> and messages from partitions 1 and 3 go to consumer </a:t>
            </a:r>
            <a:r>
              <a:rPr lang="en-US" i="1" dirty="0"/>
              <a:t>c</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pic>
        <p:nvPicPr>
          <p:cNvPr id="27650" name="Picture 2" descr="ch04 consumer group 2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7250094" cy="34001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62546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143000"/>
          </a:xfrm>
        </p:spPr>
        <p:txBody>
          <a:bodyPr/>
          <a:lstStyle/>
          <a:p>
            <a:r>
              <a:rPr lang="en-US" dirty="0"/>
              <a:t>If </a:t>
            </a:r>
            <a:r>
              <a:rPr lang="en-US" i="1" dirty="0"/>
              <a:t>g1</a:t>
            </a:r>
            <a:r>
              <a:rPr lang="en-US" dirty="0"/>
              <a:t> has 4 consumers, then each will read messages from a single partition</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pic>
        <p:nvPicPr>
          <p:cNvPr id="28674" name="Picture 2" descr="ch04 consumer group 4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95600"/>
            <a:ext cx="7248263" cy="32670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14529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828800"/>
          </a:xfrm>
        </p:spPr>
        <p:txBody>
          <a:bodyPr/>
          <a:lstStyle/>
          <a:p>
            <a:r>
              <a:rPr lang="en-US" dirty="0"/>
              <a:t>If we add more consumers to a single group with a single topic than we have partitions…</a:t>
            </a:r>
          </a:p>
          <a:p>
            <a:r>
              <a:rPr lang="en-US" dirty="0"/>
              <a:t>Then some of the consumers will be idle and get no messages at all.</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pic>
        <p:nvPicPr>
          <p:cNvPr id="29698" name="Picture 2" descr="ch04 consumer group 5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9000"/>
            <a:ext cx="6163377" cy="3286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80109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normAutofit fontScale="92500" lnSpcReduction="20000"/>
          </a:bodyPr>
          <a:lstStyle/>
          <a:p>
            <a:r>
              <a:rPr lang="en-US" dirty="0"/>
              <a:t>The main way we scale consumption of data from a Kafka topic is by adding more consumers to a consumer group</a:t>
            </a:r>
          </a:p>
          <a:p>
            <a:r>
              <a:rPr lang="en-US" dirty="0"/>
              <a:t>It is common for Kafka consumers to do high latency operations such as write to a database or to HDFS, or a time-consuming computation on the data</a:t>
            </a:r>
          </a:p>
          <a:p>
            <a:r>
              <a:rPr lang="en-US" dirty="0"/>
              <a:t>In these cases, a single consumer can’t possibly keep up with the rate data flows into a topic, and adding more consumers that share the load by having each consumer own just a subset of the partitions and messages is our main method of scaling</a:t>
            </a:r>
          </a:p>
          <a:p>
            <a:r>
              <a:rPr lang="en-US" dirty="0"/>
              <a:t>This is a good reason to create topics with a large number of partitions - it allows adding more consumers when the load increases</a:t>
            </a:r>
          </a:p>
          <a:p>
            <a:r>
              <a:rPr lang="en-US" dirty="0"/>
              <a:t>Keep in mind that there is no point in adding more consumers than you have partitions in a topic - some of the consumers will just be idle.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1175343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normAutofit/>
          </a:bodyPr>
          <a:lstStyle/>
          <a:p>
            <a:r>
              <a:rPr lang="en-US" dirty="0"/>
              <a:t>It is very common to have multiple applications that need to read data from the same topic</a:t>
            </a:r>
          </a:p>
          <a:p>
            <a:r>
              <a:rPr lang="en-US" dirty="0"/>
              <a:t>In fact, one of the main design goals in Kafka was to make the data produced to Kafka topics available for many use-cases throughout the organization</a:t>
            </a:r>
          </a:p>
          <a:p>
            <a:r>
              <a:rPr lang="en-US" dirty="0"/>
              <a:t>In those cases, we want each application to get all of the messages, rather than just a subset</a:t>
            </a:r>
          </a:p>
          <a:p>
            <a:r>
              <a:rPr lang="en-US" dirty="0"/>
              <a:t>To make sure an application gets all the messages in a topic…</a:t>
            </a:r>
          </a:p>
          <a:p>
            <a:r>
              <a:rPr lang="en-US" dirty="0"/>
              <a:t>You make sure the application has its own consumer group</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1718424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219200"/>
          </a:xfrm>
        </p:spPr>
        <p:txBody>
          <a:bodyPr>
            <a:normAutofit/>
          </a:bodyPr>
          <a:lstStyle/>
          <a:p>
            <a:r>
              <a:rPr lang="en-US" dirty="0"/>
              <a:t>If we add a new consumer group </a:t>
            </a:r>
            <a:r>
              <a:rPr lang="en-US" i="1" dirty="0"/>
              <a:t>2 </a:t>
            </a:r>
            <a:r>
              <a:rPr lang="en-US" dirty="0"/>
              <a:t>it will get messages in topic t1 independently of what </a:t>
            </a:r>
            <a:r>
              <a:rPr lang="en-US" i="1" dirty="0"/>
              <a:t>group1</a:t>
            </a:r>
            <a:r>
              <a:rPr lang="en-US" dirty="0"/>
              <a:t> is doing</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pic>
        <p:nvPicPr>
          <p:cNvPr id="30722" name="Picture 2" descr="ch04 two consumer gro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19400"/>
            <a:ext cx="4902200" cy="40561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73277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Guarantees</a:t>
            </a:r>
          </a:p>
        </p:txBody>
      </p:sp>
      <p:sp>
        <p:nvSpPr>
          <p:cNvPr id="3" name="Content Placeholder 2"/>
          <p:cNvSpPr>
            <a:spLocks noGrp="1"/>
          </p:cNvSpPr>
          <p:nvPr>
            <p:ph idx="1"/>
          </p:nvPr>
        </p:nvSpPr>
        <p:spPr/>
        <p:txBody>
          <a:bodyPr/>
          <a:lstStyle/>
          <a:p>
            <a:r>
              <a:rPr lang="en-US" dirty="0"/>
              <a:t>At a high-level Kafka gives the following guarantees:</a:t>
            </a:r>
          </a:p>
          <a:p>
            <a:r>
              <a:rPr lang="en-US" dirty="0"/>
              <a:t>Messages sent by a producer to a particular topic partition will be appended in the order they are sent</a:t>
            </a:r>
          </a:p>
          <a:p>
            <a:r>
              <a:rPr lang="en-US" dirty="0"/>
              <a:t>That is, if a record M1 is sent by the same producer as a record M2, and M1 is sent first, then M1 will have a lower offset than M2 and appear earlier in the log</a:t>
            </a:r>
          </a:p>
          <a:p>
            <a:r>
              <a:rPr lang="en-US" dirty="0"/>
              <a:t>A consumer instance sees records in the order they are stored in the log</a:t>
            </a:r>
          </a:p>
          <a:p>
            <a:r>
              <a:rPr lang="en-US" dirty="0"/>
              <a:t>For a topic with replication factor N, we will tolerate up to N-1 server failures without losing any records committed to the log</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2205048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4201-CB62-DB43-AF4B-5E2EE646E00E}"/>
              </a:ext>
            </a:extLst>
          </p:cNvPr>
          <p:cNvSpPr>
            <a:spLocks noGrp="1"/>
          </p:cNvSpPr>
          <p:nvPr>
            <p:ph type="title"/>
          </p:nvPr>
        </p:nvSpPr>
        <p:spPr/>
        <p:txBody>
          <a:bodyPr/>
          <a:lstStyle/>
          <a:p>
            <a:r>
              <a:rPr lang="en-US" dirty="0"/>
              <a:t>Using Kafka</a:t>
            </a:r>
          </a:p>
        </p:txBody>
      </p:sp>
      <p:sp>
        <p:nvSpPr>
          <p:cNvPr id="3" name="Content Placeholder 2">
            <a:extLst>
              <a:ext uri="{FF2B5EF4-FFF2-40B4-BE49-F238E27FC236}">
                <a16:creationId xmlns:a16="http://schemas.microsoft.com/office/drawing/2014/main" id="{95411C4B-DB25-984F-884D-CB8F65DF1735}"/>
              </a:ext>
            </a:extLst>
          </p:cNvPr>
          <p:cNvSpPr>
            <a:spLocks noGrp="1"/>
          </p:cNvSpPr>
          <p:nvPr>
            <p:ph idx="1"/>
          </p:nvPr>
        </p:nvSpPr>
        <p:spPr/>
        <p:txBody>
          <a:bodyPr/>
          <a:lstStyle/>
          <a:p>
            <a:r>
              <a:rPr lang="en-US" dirty="0"/>
              <a:t>There are many libraries allowing access to Kafka</a:t>
            </a:r>
          </a:p>
          <a:p>
            <a:r>
              <a:rPr lang="en-US" dirty="0"/>
              <a:t>Most widely used is the standard Java language library</a:t>
            </a:r>
          </a:p>
          <a:p>
            <a:r>
              <a:rPr lang="en-US" dirty="0"/>
              <a:t>But there is a Python library which we will explore </a:t>
            </a:r>
          </a:p>
          <a:p>
            <a:pPr lvl="1"/>
            <a:r>
              <a:rPr lang="en-US" dirty="0"/>
              <a:t>See </a:t>
            </a:r>
            <a:r>
              <a:rPr lang="en-US" dirty="0">
                <a:hlinkClick r:id="rId2"/>
              </a:rPr>
              <a:t>https://github.com/dpkp/kafka-python</a:t>
            </a:r>
            <a:r>
              <a:rPr lang="en-US" dirty="0"/>
              <a:t> </a:t>
            </a:r>
          </a:p>
        </p:txBody>
      </p:sp>
      <p:sp>
        <p:nvSpPr>
          <p:cNvPr id="4" name="Footer Placeholder 3">
            <a:extLst>
              <a:ext uri="{FF2B5EF4-FFF2-40B4-BE49-F238E27FC236}">
                <a16:creationId xmlns:a16="http://schemas.microsoft.com/office/drawing/2014/main" id="{AF0C39EB-35A1-CC48-B404-DC09C0902ECD}"/>
              </a:ext>
            </a:extLst>
          </p:cNvPr>
          <p:cNvSpPr>
            <a:spLocks noGrp="1"/>
          </p:cNvSpPr>
          <p:nvPr>
            <p:ph type="ftr" sz="quarter" idx="11"/>
          </p:nvPr>
        </p:nvSpPr>
        <p:spPr/>
        <p:txBody>
          <a:bodyPr/>
          <a:lstStyle/>
          <a:p>
            <a:r>
              <a:rPr lang="sk-SK"/>
              <a:t>CSP554</a:t>
            </a:r>
            <a:r>
              <a:rPr lang="en-US"/>
              <a:t> Module 08</a:t>
            </a:r>
            <a:endParaRPr lang="en-US" dirty="0"/>
          </a:p>
        </p:txBody>
      </p:sp>
      <p:sp>
        <p:nvSpPr>
          <p:cNvPr id="5" name="Slide Number Placeholder 4">
            <a:extLst>
              <a:ext uri="{FF2B5EF4-FFF2-40B4-BE49-F238E27FC236}">
                <a16:creationId xmlns:a16="http://schemas.microsoft.com/office/drawing/2014/main" id="{532F54DA-3BE1-3347-B93A-B97226F01634}"/>
              </a:ext>
            </a:extLst>
          </p:cNvPr>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214854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E171-FBAD-E1B0-F4FF-347D6D2BEE92}"/>
              </a:ext>
            </a:extLst>
          </p:cNvPr>
          <p:cNvSpPr>
            <a:spLocks noGrp="1"/>
          </p:cNvSpPr>
          <p:nvPr>
            <p:ph type="title"/>
          </p:nvPr>
        </p:nvSpPr>
        <p:spPr/>
        <p:txBody>
          <a:bodyPr/>
          <a:lstStyle/>
          <a:p>
            <a:r>
              <a:rPr lang="en-US" dirty="0"/>
              <a:t>Communication | Point to Point</a:t>
            </a:r>
          </a:p>
        </p:txBody>
      </p:sp>
      <p:sp>
        <p:nvSpPr>
          <p:cNvPr id="3" name="Content Placeholder 2">
            <a:extLst>
              <a:ext uri="{FF2B5EF4-FFF2-40B4-BE49-F238E27FC236}">
                <a16:creationId xmlns:a16="http://schemas.microsoft.com/office/drawing/2014/main" id="{2BB256CF-990C-1332-CBAB-680DDCCF79E6}"/>
              </a:ext>
            </a:extLst>
          </p:cNvPr>
          <p:cNvSpPr>
            <a:spLocks noGrp="1"/>
          </p:cNvSpPr>
          <p:nvPr>
            <p:ph idx="1"/>
          </p:nvPr>
        </p:nvSpPr>
        <p:spPr>
          <a:xfrm>
            <a:off x="457200" y="1600200"/>
            <a:ext cx="4495800" cy="5029200"/>
          </a:xfrm>
        </p:spPr>
        <p:txBody>
          <a:bodyPr>
            <a:normAutofit fontScale="92500" lnSpcReduction="10000"/>
          </a:bodyPr>
          <a:lstStyle/>
          <a:p>
            <a:r>
              <a:rPr lang="en-US" dirty="0"/>
              <a:t>The </a:t>
            </a:r>
            <a:r>
              <a:rPr lang="en-US" dirty="0">
                <a:effectLst/>
              </a:rPr>
              <a:t>most common communication pattern between systems is the synchronous, client-server model</a:t>
            </a:r>
          </a:p>
          <a:p>
            <a:r>
              <a:rPr lang="en-US" dirty="0"/>
              <a:t>I</a:t>
            </a:r>
            <a:r>
              <a:rPr lang="en-US" dirty="0">
                <a:effectLst/>
              </a:rPr>
              <a:t>n this context, we mean applications, databases, and anything else that reads and writes data over a network</a:t>
            </a:r>
          </a:p>
          <a:p>
            <a:r>
              <a:rPr lang="en-US" dirty="0">
                <a:effectLst/>
              </a:rPr>
              <a:t>The client-server model is simple at first, and involves direct communication between systems</a:t>
            </a:r>
          </a:p>
          <a:p>
            <a:r>
              <a:rPr lang="en-US" dirty="0">
                <a:effectLst/>
              </a:rPr>
              <a:t>For example, you may have an application that synchronously queries a database for some data</a:t>
            </a:r>
          </a:p>
          <a:p>
            <a:endParaRPr lang="en-US" dirty="0">
              <a:effectLst/>
              <a:latin typeface="Times" pitchFamily="2" charset="0"/>
            </a:endParaRPr>
          </a:p>
          <a:p>
            <a:endParaRPr lang="en-US" dirty="0"/>
          </a:p>
        </p:txBody>
      </p:sp>
      <p:sp>
        <p:nvSpPr>
          <p:cNvPr id="4" name="Footer Placeholder 3">
            <a:extLst>
              <a:ext uri="{FF2B5EF4-FFF2-40B4-BE49-F238E27FC236}">
                <a16:creationId xmlns:a16="http://schemas.microsoft.com/office/drawing/2014/main" id="{8E88D5B9-E57F-7BCC-60A7-EFE89B88DCBA}"/>
              </a:ext>
            </a:extLst>
          </p:cNvPr>
          <p:cNvSpPr>
            <a:spLocks noGrp="1"/>
          </p:cNvSpPr>
          <p:nvPr>
            <p:ph type="ftr" sz="quarter" idx="11"/>
          </p:nvPr>
        </p:nvSpPr>
        <p:spPr/>
        <p:txBody>
          <a:bodyPr/>
          <a:lstStyle/>
          <a:p>
            <a:r>
              <a:rPr lang="sk-SK"/>
              <a:t>CSP554</a:t>
            </a:r>
            <a:r>
              <a:rPr lang="en-US"/>
              <a:t> Module 08</a:t>
            </a:r>
            <a:endParaRPr lang="en-US" dirty="0"/>
          </a:p>
        </p:txBody>
      </p:sp>
      <p:sp>
        <p:nvSpPr>
          <p:cNvPr id="5" name="Slide Number Placeholder 4">
            <a:extLst>
              <a:ext uri="{FF2B5EF4-FFF2-40B4-BE49-F238E27FC236}">
                <a16:creationId xmlns:a16="http://schemas.microsoft.com/office/drawing/2014/main" id="{71C1A3FE-C23D-BBEC-B999-5067FF646CBB}"/>
              </a:ext>
            </a:extLst>
          </p:cNvPr>
          <p:cNvSpPr>
            <a:spLocks noGrp="1"/>
          </p:cNvSpPr>
          <p:nvPr>
            <p:ph type="sldNum" sz="quarter" idx="12"/>
          </p:nvPr>
        </p:nvSpPr>
        <p:spPr/>
        <p:txBody>
          <a:bodyPr/>
          <a:lstStyle/>
          <a:p>
            <a:fld id="{9AA7C465-8597-4488-B68C-958448427716}" type="slidenum">
              <a:rPr lang="en-US" smtClean="0"/>
              <a:t>6</a:t>
            </a:fld>
            <a:endParaRPr lang="en-US" dirty="0"/>
          </a:p>
        </p:txBody>
      </p:sp>
      <p:pic>
        <p:nvPicPr>
          <p:cNvPr id="6" name="Picture 5">
            <a:extLst>
              <a:ext uri="{FF2B5EF4-FFF2-40B4-BE49-F238E27FC236}">
                <a16:creationId xmlns:a16="http://schemas.microsoft.com/office/drawing/2014/main" id="{78A46749-695D-9B61-7898-4F685DC3967E}"/>
              </a:ext>
            </a:extLst>
          </p:cNvPr>
          <p:cNvPicPr>
            <a:picLocks noChangeAspect="1"/>
          </p:cNvPicPr>
          <p:nvPr/>
        </p:nvPicPr>
        <p:blipFill>
          <a:blip r:embed="rId2"/>
          <a:stretch>
            <a:fillRect/>
          </a:stretch>
        </p:blipFill>
        <p:spPr>
          <a:xfrm>
            <a:off x="4800602" y="2438400"/>
            <a:ext cx="3251200" cy="2451100"/>
          </a:xfrm>
          <a:prstGeom prst="rect">
            <a:avLst/>
          </a:prstGeom>
        </p:spPr>
      </p:pic>
    </p:spTree>
    <p:extLst>
      <p:ext uri="{BB962C8B-B14F-4D97-AF65-F5344CB8AC3E}">
        <p14:creationId xmlns:p14="http://schemas.microsoft.com/office/powerpoint/2010/main" val="36203445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Kafka</a:t>
            </a:r>
            <a:br>
              <a:rPr lang="en-US" dirty="0"/>
            </a:br>
            <a:r>
              <a:rPr lang="en-US" sz="3100" dirty="0"/>
              <a:t>Core APIs</a:t>
            </a:r>
            <a:endParaRPr lang="en-US" dirty="0"/>
          </a:p>
        </p:txBody>
      </p:sp>
      <p:sp>
        <p:nvSpPr>
          <p:cNvPr id="3" name="Content Placeholder 2"/>
          <p:cNvSpPr>
            <a:spLocks noGrp="1"/>
          </p:cNvSpPr>
          <p:nvPr>
            <p:ph idx="1"/>
          </p:nvPr>
        </p:nvSpPr>
        <p:spPr/>
        <p:txBody>
          <a:bodyPr>
            <a:normAutofit fontScale="92500"/>
          </a:bodyPr>
          <a:lstStyle/>
          <a:p>
            <a:r>
              <a:rPr lang="en-US" dirty="0"/>
              <a:t>The Producer API allows an application to publish a stream of records to one or more Kafka topics.</a:t>
            </a:r>
          </a:p>
          <a:p>
            <a:pPr lvl="1"/>
            <a:r>
              <a:rPr lang="en-US" dirty="0" err="1"/>
              <a:t>Kafka.KafkaProducer</a:t>
            </a:r>
            <a:r>
              <a:rPr lang="en-US" dirty="0"/>
              <a:t>(): A Kafka client that publishes records to the Kafka cluster</a:t>
            </a:r>
          </a:p>
          <a:p>
            <a:pPr lvl="1"/>
            <a:r>
              <a:rPr lang="en-US" dirty="0"/>
              <a:t>The producer is thread safe and sharing a single producer instance across threads will generally be faster than having multiple instances</a:t>
            </a:r>
          </a:p>
          <a:p>
            <a:r>
              <a:rPr lang="en-US" dirty="0"/>
              <a:t>The Consumer API allows an application to subscribe to one or more topics and process the stream of records produced to them</a:t>
            </a:r>
          </a:p>
          <a:p>
            <a:pPr lvl="1"/>
            <a:r>
              <a:rPr lang="en-US" dirty="0" err="1"/>
              <a:t>Kafka.KafkaConsumer</a:t>
            </a:r>
            <a:r>
              <a:rPr lang="en-US" dirty="0"/>
              <a:t>(): Consume records from a Kafka cluster</a:t>
            </a:r>
          </a:p>
          <a:p>
            <a:pPr lvl="1"/>
            <a:r>
              <a:rPr lang="en-US" dirty="0"/>
              <a:t>Transparently handles the failure of servers in the Kafka cluster</a:t>
            </a:r>
          </a:p>
          <a:p>
            <a:pPr lvl="1"/>
            <a:r>
              <a:rPr lang="en-US" dirty="0"/>
              <a:t>Adapts as topic and partitions are created or migrate between brokers</a:t>
            </a:r>
          </a:p>
          <a:p>
            <a:pPr lvl="1"/>
            <a:r>
              <a:rPr lang="en-US" dirty="0"/>
              <a:t>Interacts with the assigned Kafka Group Coordinator node to allow multiple consumers to load balance consumption of topics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39236860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03AA-4187-C44A-8012-4D05801994C3}"/>
              </a:ext>
            </a:extLst>
          </p:cNvPr>
          <p:cNvSpPr>
            <a:spLocks noGrp="1"/>
          </p:cNvSpPr>
          <p:nvPr>
            <p:ph type="title"/>
          </p:nvPr>
        </p:nvSpPr>
        <p:spPr/>
        <p:txBody>
          <a:bodyPr>
            <a:normAutofit fontScale="90000"/>
          </a:bodyPr>
          <a:lstStyle/>
          <a:p>
            <a:r>
              <a:rPr lang="en-US" dirty="0"/>
              <a:t>Using Kafka</a:t>
            </a:r>
            <a:br>
              <a:rPr lang="en-US" dirty="0"/>
            </a:br>
            <a:r>
              <a:rPr lang="en-US" sz="3100" dirty="0"/>
              <a:t>Simple message producer and consumer</a:t>
            </a:r>
            <a:endParaRPr lang="en-US" dirty="0"/>
          </a:p>
        </p:txBody>
      </p:sp>
      <p:sp>
        <p:nvSpPr>
          <p:cNvPr id="3" name="Text Placeholder 2">
            <a:extLst>
              <a:ext uri="{FF2B5EF4-FFF2-40B4-BE49-F238E27FC236}">
                <a16:creationId xmlns:a16="http://schemas.microsoft.com/office/drawing/2014/main" id="{80303166-2D3C-5243-B303-71C12AFBA048}"/>
              </a:ext>
            </a:extLst>
          </p:cNvPr>
          <p:cNvSpPr>
            <a:spLocks noGrp="1"/>
          </p:cNvSpPr>
          <p:nvPr>
            <p:ph type="body" idx="1"/>
          </p:nvPr>
        </p:nvSpPr>
        <p:spPr/>
        <p:txBody>
          <a:bodyPr/>
          <a:lstStyle/>
          <a:p>
            <a:r>
              <a:rPr lang="en-US" dirty="0"/>
              <a:t>Producer</a:t>
            </a:r>
          </a:p>
        </p:txBody>
      </p:sp>
      <p:sp>
        <p:nvSpPr>
          <p:cNvPr id="4" name="Content Placeholder 3">
            <a:extLst>
              <a:ext uri="{FF2B5EF4-FFF2-40B4-BE49-F238E27FC236}">
                <a16:creationId xmlns:a16="http://schemas.microsoft.com/office/drawing/2014/main" id="{CEC9A02B-63B6-2D4A-A8AE-292F93581420}"/>
              </a:ext>
            </a:extLst>
          </p:cNvPr>
          <p:cNvSpPr>
            <a:spLocks noGrp="1"/>
          </p:cNvSpPr>
          <p:nvPr>
            <p:ph sz="half" idx="2"/>
          </p:nvPr>
        </p:nvSpPr>
        <p:spPr/>
        <p:txBody>
          <a:bodyPr>
            <a:normAutofit fontScale="70000" lnSpcReduction="20000"/>
          </a:bodyPr>
          <a:lstStyle/>
          <a:p>
            <a:pPr marL="0" indent="0">
              <a:buNone/>
            </a:pPr>
            <a:r>
              <a:rPr lang="en-US" dirty="0"/>
              <a:t>from </a:t>
            </a:r>
            <a:r>
              <a:rPr lang="en-US" dirty="0" err="1"/>
              <a:t>kafka</a:t>
            </a:r>
            <a:r>
              <a:rPr lang="en-US" dirty="0"/>
              <a:t> import </a:t>
            </a:r>
            <a:r>
              <a:rPr lang="en-US" dirty="0" err="1"/>
              <a:t>KafkaProducer</a:t>
            </a:r>
            <a:endParaRPr lang="en-US" dirty="0"/>
          </a:p>
          <a:p>
            <a:pPr marL="0" indent="0">
              <a:buNone/>
            </a:pPr>
            <a:r>
              <a:rPr lang="en-US" dirty="0"/>
              <a:t>from time import sleep</a:t>
            </a:r>
          </a:p>
          <a:p>
            <a:pPr marL="0" indent="0">
              <a:buNone/>
            </a:pPr>
            <a:br>
              <a:rPr lang="en-US" dirty="0"/>
            </a:br>
            <a:endParaRPr lang="en-US" dirty="0"/>
          </a:p>
          <a:p>
            <a:pPr marL="0" indent="0">
              <a:buNone/>
            </a:pPr>
            <a:r>
              <a:rPr lang="en-US" dirty="0"/>
              <a:t>producer = </a:t>
            </a:r>
            <a:r>
              <a:rPr lang="en-US" dirty="0" err="1"/>
              <a:t>KafkaProducer</a:t>
            </a:r>
            <a:r>
              <a:rPr lang="en-US" dirty="0"/>
              <a:t>(</a:t>
            </a:r>
          </a:p>
          <a:p>
            <a:pPr marL="0" indent="0">
              <a:buNone/>
            </a:pPr>
            <a:r>
              <a:rPr lang="en-US" dirty="0" err="1"/>
              <a:t>bootstrap_servers</a:t>
            </a:r>
            <a:r>
              <a:rPr lang="en-US" dirty="0"/>
              <a:t>=['localhost:9092'])</a:t>
            </a:r>
          </a:p>
          <a:p>
            <a:pPr marL="0" indent="0">
              <a:buNone/>
            </a:pPr>
            <a:br>
              <a:rPr lang="en-US" dirty="0"/>
            </a:br>
            <a:endParaRPr lang="en-US" dirty="0"/>
          </a:p>
          <a:p>
            <a:pPr marL="0" indent="0">
              <a:buNone/>
            </a:pPr>
            <a:r>
              <a:rPr lang="en-US" dirty="0" err="1"/>
              <a:t>producer.send</a:t>
            </a:r>
            <a:r>
              <a:rPr lang="en-US" dirty="0"/>
              <a:t>('sample3', </a:t>
            </a:r>
            <a:r>
              <a:rPr lang="en-US" dirty="0" err="1"/>
              <a:t>b'a_value</a:t>
            </a:r>
            <a:r>
              <a:rPr lang="en-US" dirty="0"/>
              <a:t>')</a:t>
            </a:r>
          </a:p>
          <a:p>
            <a:pPr marL="0" indent="0">
              <a:buNone/>
            </a:pPr>
            <a:r>
              <a:rPr lang="en-US" dirty="0"/>
              <a:t>sleep(5)</a:t>
            </a:r>
          </a:p>
          <a:p>
            <a:pPr marL="0" indent="0">
              <a:buNone/>
            </a:pPr>
            <a:br>
              <a:rPr lang="en-US" dirty="0"/>
            </a:br>
            <a:endParaRPr lang="en-US" dirty="0"/>
          </a:p>
          <a:p>
            <a:pPr marL="0" indent="0">
              <a:buNone/>
            </a:pPr>
            <a:r>
              <a:rPr lang="en-US" dirty="0" err="1"/>
              <a:t>producer.close</a:t>
            </a:r>
            <a:r>
              <a:rPr lang="en-US" dirty="0"/>
              <a:t>()</a:t>
            </a:r>
          </a:p>
          <a:p>
            <a:endParaRPr lang="en-US" dirty="0"/>
          </a:p>
        </p:txBody>
      </p:sp>
      <p:sp>
        <p:nvSpPr>
          <p:cNvPr id="5" name="Text Placeholder 4">
            <a:extLst>
              <a:ext uri="{FF2B5EF4-FFF2-40B4-BE49-F238E27FC236}">
                <a16:creationId xmlns:a16="http://schemas.microsoft.com/office/drawing/2014/main" id="{97341BE5-9642-7D42-B6CE-ABC1D410B9E9}"/>
              </a:ext>
            </a:extLst>
          </p:cNvPr>
          <p:cNvSpPr>
            <a:spLocks noGrp="1"/>
          </p:cNvSpPr>
          <p:nvPr>
            <p:ph type="body" sz="quarter" idx="3"/>
          </p:nvPr>
        </p:nvSpPr>
        <p:spPr/>
        <p:txBody>
          <a:bodyPr/>
          <a:lstStyle/>
          <a:p>
            <a:r>
              <a:rPr lang="en-US" dirty="0"/>
              <a:t>Consumer</a:t>
            </a:r>
          </a:p>
        </p:txBody>
      </p:sp>
      <p:sp>
        <p:nvSpPr>
          <p:cNvPr id="6" name="Content Placeholder 5">
            <a:extLst>
              <a:ext uri="{FF2B5EF4-FFF2-40B4-BE49-F238E27FC236}">
                <a16:creationId xmlns:a16="http://schemas.microsoft.com/office/drawing/2014/main" id="{B9FF275F-452F-4249-8EC0-780CC49E800B}"/>
              </a:ext>
            </a:extLst>
          </p:cNvPr>
          <p:cNvSpPr>
            <a:spLocks noGrp="1"/>
          </p:cNvSpPr>
          <p:nvPr>
            <p:ph sz="quarter" idx="4"/>
          </p:nvPr>
        </p:nvSpPr>
        <p:spPr/>
        <p:txBody>
          <a:bodyPr>
            <a:normAutofit fontScale="70000" lnSpcReduction="20000"/>
          </a:bodyPr>
          <a:lstStyle/>
          <a:p>
            <a:pPr marL="0" indent="0">
              <a:buNone/>
            </a:pPr>
            <a:r>
              <a:rPr lang="en-US" sz="2000" dirty="0"/>
              <a:t>from </a:t>
            </a:r>
            <a:r>
              <a:rPr lang="en-US" sz="2000" dirty="0" err="1"/>
              <a:t>kafka</a:t>
            </a:r>
            <a:r>
              <a:rPr lang="en-US" sz="2000" dirty="0"/>
              <a:t> import </a:t>
            </a:r>
            <a:r>
              <a:rPr lang="en-US" sz="2000" dirty="0" err="1"/>
              <a:t>KafkaConsumer</a:t>
            </a:r>
            <a:endParaRPr lang="en-US" sz="2000" dirty="0"/>
          </a:p>
          <a:p>
            <a:pPr marL="0" indent="0">
              <a:buNone/>
            </a:pPr>
            <a:endParaRPr lang="en-US" sz="2000" dirty="0"/>
          </a:p>
          <a:p>
            <a:pPr marL="0" indent="0">
              <a:buNone/>
            </a:pPr>
            <a:r>
              <a:rPr lang="en-US" sz="2000" dirty="0"/>
              <a:t>consumer = </a:t>
            </a:r>
            <a:r>
              <a:rPr lang="en-US" sz="2000" dirty="0" err="1"/>
              <a:t>KafkaConsumer</a:t>
            </a:r>
            <a:r>
              <a:rPr lang="en-US" sz="2000" dirty="0"/>
              <a:t>(</a:t>
            </a:r>
          </a:p>
          <a:p>
            <a:pPr marL="0" indent="0">
              <a:buNone/>
            </a:pPr>
            <a:r>
              <a:rPr lang="en-US" sz="2000" dirty="0"/>
              <a:t>'sample3', </a:t>
            </a:r>
            <a:r>
              <a:rPr lang="en-US" sz="2000" dirty="0" err="1"/>
              <a:t>auto_offset_reset</a:t>
            </a:r>
            <a:r>
              <a:rPr lang="en-US" sz="2000" dirty="0"/>
              <a:t>='earliest',</a:t>
            </a:r>
          </a:p>
          <a:p>
            <a:pPr marL="0" indent="0">
              <a:buNone/>
            </a:pPr>
            <a:r>
              <a:rPr lang="en-US" sz="2000" dirty="0" err="1"/>
              <a:t>bootstrap_servers</a:t>
            </a:r>
            <a:r>
              <a:rPr lang="en-US" sz="2000" dirty="0"/>
              <a:t>=['localhost:9092'], </a:t>
            </a:r>
            <a:r>
              <a:rPr lang="en-US" sz="2000" dirty="0" err="1"/>
              <a:t>consumer_timeout_ms</a:t>
            </a:r>
            <a:r>
              <a:rPr lang="en-US" sz="2000" dirty="0"/>
              <a:t>=1000)</a:t>
            </a:r>
          </a:p>
          <a:p>
            <a:pPr marL="0" indent="0">
              <a:buNone/>
            </a:pPr>
            <a:endParaRPr lang="en-US" sz="2000" dirty="0"/>
          </a:p>
          <a:p>
            <a:pPr marL="0" indent="0">
              <a:buNone/>
            </a:pPr>
            <a:r>
              <a:rPr lang="en-US" sz="2000" dirty="0"/>
              <a:t>for message in consumer:</a:t>
            </a:r>
          </a:p>
          <a:p>
            <a:pPr marL="0" indent="0">
              <a:buNone/>
            </a:pPr>
            <a:r>
              <a:rPr lang="en-US" sz="2000" dirty="0"/>
              <a:t>    # value and key are raw bytes</a:t>
            </a:r>
          </a:p>
          <a:p>
            <a:pPr marL="0" indent="0">
              <a:buNone/>
            </a:pPr>
            <a:r>
              <a:rPr lang="en-US" sz="2000" dirty="0"/>
              <a:t>    # decode if necessary!</a:t>
            </a:r>
          </a:p>
          <a:p>
            <a:pPr marL="0" indent="0">
              <a:buNone/>
            </a:pPr>
            <a:r>
              <a:rPr lang="en-US" sz="2000" dirty="0"/>
              <a:t>  </a:t>
            </a:r>
          </a:p>
          <a:p>
            <a:pPr marL="0" indent="0">
              <a:buNone/>
            </a:pPr>
            <a:r>
              <a:rPr lang="en-US" sz="2000" dirty="0"/>
              <a:t>print ("%s:%d:%d: key=%s value=%s" % (</a:t>
            </a:r>
            <a:r>
              <a:rPr lang="en-US" sz="2000" dirty="0" err="1"/>
              <a:t>message.topic</a:t>
            </a:r>
            <a:r>
              <a:rPr lang="en-US" sz="2000" dirty="0"/>
              <a:t>, </a:t>
            </a:r>
            <a:r>
              <a:rPr lang="en-US" sz="2000" dirty="0" err="1"/>
              <a:t>message.partition</a:t>
            </a:r>
            <a:r>
              <a:rPr lang="en-US" sz="2000" dirty="0"/>
              <a:t>, </a:t>
            </a:r>
            <a:r>
              <a:rPr lang="en-US" sz="2000" dirty="0" err="1"/>
              <a:t>message.offset</a:t>
            </a:r>
            <a:r>
              <a:rPr lang="en-US" sz="2000" dirty="0"/>
              <a:t>, </a:t>
            </a:r>
            <a:r>
              <a:rPr lang="en-US" sz="2000" dirty="0" err="1"/>
              <a:t>message.key</a:t>
            </a:r>
            <a:r>
              <a:rPr lang="en-US" sz="2000" dirty="0"/>
              <a:t>, </a:t>
            </a:r>
            <a:r>
              <a:rPr lang="en-US" sz="2000" dirty="0" err="1"/>
              <a:t>message.value</a:t>
            </a:r>
            <a:r>
              <a:rPr lang="en-US" sz="2000" dirty="0"/>
              <a:t>))</a:t>
            </a:r>
          </a:p>
          <a:p>
            <a:pPr marL="0" indent="0">
              <a:buNone/>
            </a:pPr>
            <a:endParaRPr lang="en-US" dirty="0"/>
          </a:p>
          <a:p>
            <a:pPr marL="0" indent="0">
              <a:buNone/>
            </a:pPr>
            <a:r>
              <a:rPr lang="en-US" sz="2000" dirty="0" err="1"/>
              <a:t>consumer.close</a:t>
            </a:r>
            <a:r>
              <a:rPr lang="en-US" sz="2000" dirty="0"/>
              <a:t>()</a:t>
            </a:r>
          </a:p>
        </p:txBody>
      </p:sp>
      <p:sp>
        <p:nvSpPr>
          <p:cNvPr id="7" name="Footer Placeholder 6">
            <a:extLst>
              <a:ext uri="{FF2B5EF4-FFF2-40B4-BE49-F238E27FC236}">
                <a16:creationId xmlns:a16="http://schemas.microsoft.com/office/drawing/2014/main" id="{D043DC82-9338-1941-8AF4-E0D2AB4DF914}"/>
              </a:ext>
            </a:extLst>
          </p:cNvPr>
          <p:cNvSpPr>
            <a:spLocks noGrp="1"/>
          </p:cNvSpPr>
          <p:nvPr>
            <p:ph type="ftr" sz="quarter" idx="11"/>
          </p:nvPr>
        </p:nvSpPr>
        <p:spPr/>
        <p:txBody>
          <a:bodyPr/>
          <a:lstStyle/>
          <a:p>
            <a:r>
              <a:rPr lang="sk-SK"/>
              <a:t>CSP554</a:t>
            </a:r>
            <a:r>
              <a:rPr lang="en-US"/>
              <a:t> Module 08</a:t>
            </a:r>
            <a:endParaRPr lang="en-US" dirty="0"/>
          </a:p>
        </p:txBody>
      </p:sp>
      <p:sp>
        <p:nvSpPr>
          <p:cNvPr id="8" name="Slide Number Placeholder 7">
            <a:extLst>
              <a:ext uri="{FF2B5EF4-FFF2-40B4-BE49-F238E27FC236}">
                <a16:creationId xmlns:a16="http://schemas.microsoft.com/office/drawing/2014/main" id="{B9635B39-0651-B745-AAAF-2561D93F51F8}"/>
              </a:ext>
            </a:extLst>
          </p:cNvPr>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3841549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EC7B-76F8-824D-82F6-011154C609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B18EB6-55CD-F14F-BE6D-D38A1DD0FB4D}"/>
              </a:ext>
            </a:extLst>
          </p:cNvPr>
          <p:cNvSpPr>
            <a:spLocks noGrp="1"/>
          </p:cNvSpPr>
          <p:nvPr>
            <p:ph sz="half" idx="1"/>
          </p:nvPr>
        </p:nvSpPr>
        <p:spPr/>
        <p:txBody>
          <a:bodyPr>
            <a:normAutofit fontScale="70000" lnSpcReduction="20000"/>
          </a:bodyPr>
          <a:lstStyle/>
          <a:p>
            <a:pPr marL="0" indent="0">
              <a:buNone/>
            </a:pPr>
            <a:r>
              <a:rPr lang="en-US" dirty="0"/>
              <a:t>from </a:t>
            </a:r>
            <a:r>
              <a:rPr lang="en-US" dirty="0" err="1"/>
              <a:t>kafka</a:t>
            </a:r>
            <a:r>
              <a:rPr lang="en-US" dirty="0"/>
              <a:t> import </a:t>
            </a:r>
            <a:r>
              <a:rPr lang="en-US" dirty="0" err="1"/>
              <a:t>KafkaProducer</a:t>
            </a:r>
            <a:endParaRPr lang="en-US" dirty="0"/>
          </a:p>
          <a:p>
            <a:pPr marL="0" indent="0">
              <a:buNone/>
            </a:pPr>
            <a:r>
              <a:rPr lang="en-US" dirty="0"/>
              <a:t>from time import sleep</a:t>
            </a:r>
          </a:p>
          <a:p>
            <a:pPr marL="0" indent="0">
              <a:buNone/>
            </a:pPr>
            <a:br>
              <a:rPr lang="en-US" dirty="0"/>
            </a:br>
            <a:endParaRPr lang="en-US" dirty="0"/>
          </a:p>
          <a:p>
            <a:pPr marL="0" indent="0">
              <a:buNone/>
            </a:pPr>
            <a:r>
              <a:rPr lang="en-US" dirty="0"/>
              <a:t>producer = </a:t>
            </a:r>
            <a:r>
              <a:rPr lang="en-US" dirty="0" err="1"/>
              <a:t>KafkaProducer</a:t>
            </a:r>
            <a:r>
              <a:rPr lang="en-US" dirty="0"/>
              <a:t>(</a:t>
            </a:r>
            <a:r>
              <a:rPr lang="en-US" dirty="0" err="1"/>
              <a:t>bootstrap_servers</a:t>
            </a:r>
            <a:r>
              <a:rPr lang="en-US" dirty="0"/>
              <a:t>=['localhost:9092'])</a:t>
            </a:r>
          </a:p>
          <a:p>
            <a:pPr marL="0" indent="0">
              <a:buNone/>
            </a:pPr>
            <a:br>
              <a:rPr lang="en-US" dirty="0"/>
            </a:br>
            <a:endParaRPr lang="en-US" dirty="0"/>
          </a:p>
          <a:p>
            <a:pPr marL="0" indent="0">
              <a:buNone/>
            </a:pPr>
            <a:r>
              <a:rPr lang="en-US" dirty="0" err="1"/>
              <a:t>producer.send</a:t>
            </a:r>
            <a:r>
              <a:rPr lang="en-US" dirty="0"/>
              <a:t>('sample3', </a:t>
            </a:r>
            <a:r>
              <a:rPr lang="en-US" dirty="0" err="1"/>
              <a:t>b'a_value</a:t>
            </a:r>
            <a:r>
              <a:rPr lang="en-US" dirty="0"/>
              <a:t>')</a:t>
            </a:r>
          </a:p>
          <a:p>
            <a:pPr marL="0" indent="0">
              <a:buNone/>
            </a:pPr>
            <a:r>
              <a:rPr lang="en-US" dirty="0"/>
              <a:t>sleep(5)</a:t>
            </a:r>
          </a:p>
          <a:p>
            <a:pPr marL="0" indent="0">
              <a:buNone/>
            </a:pPr>
            <a:br>
              <a:rPr lang="en-US" dirty="0"/>
            </a:br>
            <a:endParaRPr lang="en-US" dirty="0"/>
          </a:p>
          <a:p>
            <a:pPr marL="0" indent="0">
              <a:buNone/>
            </a:pPr>
            <a:r>
              <a:rPr lang="en-US" dirty="0" err="1"/>
              <a:t>producer.close</a:t>
            </a:r>
            <a:r>
              <a:rPr lang="en-US" dirty="0"/>
              <a:t>()</a:t>
            </a:r>
          </a:p>
        </p:txBody>
      </p:sp>
      <p:sp>
        <p:nvSpPr>
          <p:cNvPr id="4" name="Content Placeholder 3">
            <a:extLst>
              <a:ext uri="{FF2B5EF4-FFF2-40B4-BE49-F238E27FC236}">
                <a16:creationId xmlns:a16="http://schemas.microsoft.com/office/drawing/2014/main" id="{70400BD9-B811-2141-862F-A62D184A9516}"/>
              </a:ext>
            </a:extLst>
          </p:cNvPr>
          <p:cNvSpPr>
            <a:spLocks noGrp="1"/>
          </p:cNvSpPr>
          <p:nvPr>
            <p:ph sz="half" idx="2"/>
          </p:nvPr>
        </p:nvSpPr>
        <p:spPr/>
        <p:txBody>
          <a:bodyPr>
            <a:normAutofit fontScale="70000" lnSpcReduction="20000"/>
          </a:bodyPr>
          <a:lstStyle/>
          <a:p>
            <a:endParaRPr lang="en-US"/>
          </a:p>
        </p:txBody>
      </p:sp>
      <p:sp>
        <p:nvSpPr>
          <p:cNvPr id="5" name="Footer Placeholder 4">
            <a:extLst>
              <a:ext uri="{FF2B5EF4-FFF2-40B4-BE49-F238E27FC236}">
                <a16:creationId xmlns:a16="http://schemas.microsoft.com/office/drawing/2014/main" id="{C0E79488-C9F7-7C4B-931C-C3C2BDCE1461}"/>
              </a:ext>
            </a:extLst>
          </p:cNvPr>
          <p:cNvSpPr>
            <a:spLocks noGrp="1"/>
          </p:cNvSpPr>
          <p:nvPr>
            <p:ph type="ftr" sz="quarter" idx="11"/>
          </p:nvPr>
        </p:nvSpPr>
        <p:spPr/>
        <p:txBody>
          <a:bodyPr/>
          <a:lstStyle/>
          <a:p>
            <a:r>
              <a:rPr lang="sk-SK"/>
              <a:t>CSP554</a:t>
            </a:r>
            <a:r>
              <a:rPr lang="en-US"/>
              <a:t> Module 08</a:t>
            </a:r>
            <a:endParaRPr lang="en-US" dirty="0"/>
          </a:p>
        </p:txBody>
      </p:sp>
      <p:sp>
        <p:nvSpPr>
          <p:cNvPr id="6" name="Slide Number Placeholder 5">
            <a:extLst>
              <a:ext uri="{FF2B5EF4-FFF2-40B4-BE49-F238E27FC236}">
                <a16:creationId xmlns:a16="http://schemas.microsoft.com/office/drawing/2014/main" id="{14B95DB3-759F-4143-A930-2670AA396251}"/>
              </a:ext>
            </a:extLst>
          </p:cNvPr>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99032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Kafka Producer</a:t>
            </a:r>
            <a:br>
              <a:rPr lang="en-US" dirty="0"/>
            </a:br>
            <a:r>
              <a:rPr lang="en-US" sz="3100" dirty="0"/>
              <a:t>Overview</a:t>
            </a:r>
          </a:p>
        </p:txBody>
      </p:sp>
      <p:sp>
        <p:nvSpPr>
          <p:cNvPr id="3" name="Content Placeholder 2"/>
          <p:cNvSpPr>
            <a:spLocks noGrp="1"/>
          </p:cNvSpPr>
          <p:nvPr>
            <p:ph idx="1"/>
          </p:nvPr>
        </p:nvSpPr>
        <p:spPr/>
        <p:txBody>
          <a:bodyPr>
            <a:normAutofit/>
          </a:bodyPr>
          <a:lstStyle/>
          <a:p>
            <a:r>
              <a:rPr lang="en-US" dirty="0"/>
              <a:t>Here is an example of using a Kafka producer to send messages</a:t>
            </a:r>
          </a:p>
          <a:p>
            <a:r>
              <a:rPr lang="en-US" dirty="0"/>
              <a:t>From an implementation perspective the producer has… </a:t>
            </a:r>
          </a:p>
          <a:p>
            <a:pPr lvl="1"/>
            <a:r>
              <a:rPr lang="en-US" dirty="0"/>
              <a:t>A pool of buffer space that holds records (messages) that haven't yet been transmitted to the server</a:t>
            </a:r>
          </a:p>
          <a:p>
            <a:pPr lvl="1"/>
            <a:r>
              <a:rPr lang="en-US" dirty="0"/>
              <a:t>A background I/O thread responsible for turning these records into requests and transmitting them to the Kafka cluster</a:t>
            </a:r>
          </a:p>
          <a:p>
            <a:r>
              <a:rPr lang="en-US" dirty="0"/>
              <a:t>The example shows the principle phases of a Kafka producer’s lifecycle</a:t>
            </a:r>
          </a:p>
          <a:p>
            <a:pPr marL="731520" lvl="1" indent="-457200">
              <a:buFont typeface="+mj-lt"/>
              <a:buAutoNum type="arabicPeriod"/>
            </a:pPr>
            <a:r>
              <a:rPr lang="en-US" dirty="0"/>
              <a:t>Creating the producer</a:t>
            </a:r>
          </a:p>
          <a:p>
            <a:pPr marL="731520" lvl="1" indent="-457200">
              <a:buFont typeface="+mj-lt"/>
              <a:buAutoNum type="arabicPeriod"/>
            </a:pPr>
            <a:r>
              <a:rPr lang="en-US" dirty="0"/>
              <a:t>Sending one or more messages to Kafka brokers</a:t>
            </a:r>
          </a:p>
          <a:p>
            <a:pPr marL="731520" lvl="1" indent="-457200">
              <a:buFont typeface="+mj-lt"/>
              <a:buAutoNum type="arabicPeriod"/>
            </a:pPr>
            <a:r>
              <a:rPr lang="en-US" dirty="0"/>
              <a:t>Closing the producer to release any resources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3965765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Kafka Producer</a:t>
            </a:r>
            <a:br>
              <a:rPr lang="en-US" sz="3600" dirty="0">
                <a:solidFill>
                  <a:srgbClr val="D2533C"/>
                </a:solidFill>
              </a:rPr>
            </a:br>
            <a:r>
              <a:rPr lang="en-US" sz="2800" dirty="0">
                <a:solidFill>
                  <a:srgbClr val="D2533C"/>
                </a:solidFill>
              </a:rPr>
              <a:t>Phase 1—Create and configure the producer (default)</a:t>
            </a:r>
            <a:endParaRPr lang="en-US" dirty="0"/>
          </a:p>
        </p:txBody>
      </p:sp>
      <p:sp>
        <p:nvSpPr>
          <p:cNvPr id="3" name="Content Placeholder 2"/>
          <p:cNvSpPr>
            <a:spLocks noGrp="1"/>
          </p:cNvSpPr>
          <p:nvPr>
            <p:ph idx="1"/>
          </p:nvPr>
        </p:nvSpPr>
        <p:spPr/>
        <p:txBody>
          <a:bodyPr>
            <a:normAutofit/>
          </a:bodyPr>
          <a:lstStyle/>
          <a:p>
            <a:r>
              <a:rPr lang="en-US" dirty="0"/>
              <a:t>The following code snippet shows how to create a new </a:t>
            </a:r>
            <a:r>
              <a:rPr lang="en-US" dirty="0" err="1"/>
              <a:t>KafkaProducer</a:t>
            </a:r>
            <a:r>
              <a:rPr lang="en-US" dirty="0"/>
              <a:t> with a default configuration</a:t>
            </a:r>
          </a:p>
          <a:p>
            <a:pPr marL="0" indent="0">
              <a:buNone/>
            </a:pPr>
            <a:endParaRPr lang="en-US" dirty="0"/>
          </a:p>
          <a:p>
            <a:pPr marL="0" indent="0">
              <a:buNone/>
            </a:pPr>
            <a:r>
              <a:rPr lang="en-US" sz="2000" dirty="0"/>
              <a:t>from </a:t>
            </a:r>
            <a:r>
              <a:rPr lang="en-US" sz="2000" dirty="0" err="1"/>
              <a:t>kafka</a:t>
            </a:r>
            <a:r>
              <a:rPr lang="en-US" sz="2000" dirty="0"/>
              <a:t> import </a:t>
            </a:r>
            <a:r>
              <a:rPr lang="en-US" sz="2000" dirty="0" err="1"/>
              <a:t>KafkaProducer</a:t>
            </a:r>
            <a:endParaRPr lang="en-US" sz="2000" dirty="0"/>
          </a:p>
          <a:p>
            <a:pPr marL="0" indent="0">
              <a:buNone/>
            </a:pPr>
            <a:r>
              <a:rPr lang="en-US" sz="2000" dirty="0"/>
              <a:t> </a:t>
            </a:r>
          </a:p>
          <a:p>
            <a:pPr marL="0" indent="0">
              <a:buNone/>
            </a:pPr>
            <a:r>
              <a:rPr lang="en-US" sz="2000" dirty="0"/>
              <a:t>producer = </a:t>
            </a:r>
            <a:r>
              <a:rPr lang="en-US" sz="2000" dirty="0" err="1"/>
              <a:t>KafkaProducer</a:t>
            </a:r>
            <a:r>
              <a:rPr lang="en-US" sz="2000" dirty="0"/>
              <a:t>(</a:t>
            </a:r>
            <a:r>
              <a:rPr lang="en-US" sz="2000" dirty="0" err="1"/>
              <a:t>bootstrap_servers</a:t>
            </a:r>
            <a:r>
              <a:rPr lang="en-US" sz="2000" dirty="0"/>
              <a:t>=['localhost:9092’])</a:t>
            </a:r>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3035425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Kafka Producer</a:t>
            </a:r>
            <a:br>
              <a:rPr lang="en-US" sz="3600" dirty="0">
                <a:solidFill>
                  <a:srgbClr val="D2533C"/>
                </a:solidFill>
              </a:rPr>
            </a:br>
            <a:r>
              <a:rPr lang="en-US" sz="2800" dirty="0">
                <a:solidFill>
                  <a:srgbClr val="D2533C"/>
                </a:solidFill>
              </a:rPr>
              <a:t>Phase 1—Create and configure the producer (default)</a:t>
            </a:r>
            <a:endParaRPr lang="en-US" dirty="0"/>
          </a:p>
        </p:txBody>
      </p:sp>
      <p:sp>
        <p:nvSpPr>
          <p:cNvPr id="3" name="Content Placeholder 2"/>
          <p:cNvSpPr>
            <a:spLocks noGrp="1"/>
          </p:cNvSpPr>
          <p:nvPr>
            <p:ph idx="1"/>
          </p:nvPr>
        </p:nvSpPr>
        <p:spPr/>
        <p:txBody>
          <a:bodyPr>
            <a:normAutofit/>
          </a:bodyPr>
          <a:lstStyle/>
          <a:p>
            <a:r>
              <a:rPr lang="en-US" sz="1800" dirty="0"/>
              <a:t>A function encapsulating setting up a </a:t>
            </a:r>
            <a:r>
              <a:rPr lang="en-US" sz="1800" dirty="0" err="1"/>
              <a:t>KafkaProducer</a:t>
            </a:r>
            <a:r>
              <a:rPr lang="en-US" sz="1800" dirty="0"/>
              <a:t> including handling connection (and other) </a:t>
            </a:r>
            <a:r>
              <a:rPr lang="en-US" sz="1800" dirty="0" err="1"/>
              <a:t>excpetions</a:t>
            </a:r>
            <a:endParaRPr lang="en-US" sz="1800" dirty="0"/>
          </a:p>
          <a:p>
            <a:pPr marL="0" indent="0">
              <a:buNone/>
            </a:pPr>
            <a:endParaRPr lang="en-US" sz="1800" dirty="0"/>
          </a:p>
          <a:p>
            <a:pPr marL="0" indent="0">
              <a:buNone/>
            </a:pPr>
            <a:r>
              <a:rPr lang="en-US" sz="1800" dirty="0"/>
              <a:t>def </a:t>
            </a:r>
            <a:r>
              <a:rPr lang="en-US" sz="1800" dirty="0" err="1"/>
              <a:t>connect_kafka_producer</a:t>
            </a:r>
            <a:r>
              <a:rPr lang="en-US" sz="1800" dirty="0"/>
              <a:t>():</a:t>
            </a:r>
          </a:p>
          <a:p>
            <a:pPr marL="0" indent="0">
              <a:buNone/>
            </a:pPr>
            <a:r>
              <a:rPr lang="en-US" sz="1800" dirty="0"/>
              <a:t>    _producer = None</a:t>
            </a:r>
          </a:p>
          <a:p>
            <a:pPr marL="0" indent="0">
              <a:buNone/>
            </a:pPr>
            <a:r>
              <a:rPr lang="en-US" sz="1800" dirty="0"/>
              <a:t>    try:</a:t>
            </a:r>
          </a:p>
          <a:p>
            <a:pPr marL="0" indent="0">
              <a:buNone/>
            </a:pPr>
            <a:r>
              <a:rPr lang="en-US" sz="1800" dirty="0"/>
              <a:t>        _producer = </a:t>
            </a:r>
            <a:r>
              <a:rPr lang="en-US" sz="1800" dirty="0" err="1"/>
              <a:t>KafkaProducer</a:t>
            </a:r>
            <a:r>
              <a:rPr lang="en-US" sz="1800" dirty="0"/>
              <a:t>(</a:t>
            </a:r>
            <a:r>
              <a:rPr lang="en-US" sz="1800" dirty="0" err="1"/>
              <a:t>bootstrap_servers</a:t>
            </a:r>
            <a:r>
              <a:rPr lang="en-US" sz="1800" dirty="0"/>
              <a:t>=['localhost:9092'])</a:t>
            </a:r>
          </a:p>
          <a:p>
            <a:pPr marL="0" indent="0">
              <a:buNone/>
            </a:pPr>
            <a:r>
              <a:rPr lang="en-US" sz="1800" dirty="0"/>
              <a:t>    except Exception as ex:</a:t>
            </a:r>
          </a:p>
          <a:p>
            <a:pPr marL="0" indent="0">
              <a:buNone/>
            </a:pPr>
            <a:r>
              <a:rPr lang="en-US" sz="1800" dirty="0"/>
              <a:t>        print('Exception while connecting Kafka')</a:t>
            </a:r>
          </a:p>
          <a:p>
            <a:pPr marL="0" indent="0">
              <a:buNone/>
            </a:pPr>
            <a:r>
              <a:rPr lang="en-US" sz="1800" dirty="0"/>
              <a:t>        print(str(ex))</a:t>
            </a:r>
          </a:p>
          <a:p>
            <a:pPr marL="0" indent="0">
              <a:buNone/>
            </a:pPr>
            <a:r>
              <a:rPr lang="en-US" sz="1800" dirty="0"/>
              <a:t>    finally:</a:t>
            </a:r>
          </a:p>
          <a:p>
            <a:pPr marL="0" indent="0">
              <a:buNone/>
            </a:pPr>
            <a:r>
              <a:rPr lang="en-US" sz="1800" dirty="0"/>
              <a:t>        return _producer</a:t>
            </a:r>
          </a:p>
          <a:p>
            <a:pPr marL="0" indent="0">
              <a:buNone/>
            </a:pPr>
            <a:r>
              <a:rPr lang="en-US" sz="2000" dirty="0"/>
              <a:t>	</a:t>
            </a:r>
          </a:p>
          <a:p>
            <a:pPr marL="0" indent="0">
              <a:buNone/>
            </a:pPr>
            <a:endParaRPr lang="en-US" sz="2000" dirty="0"/>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36184100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spc="0" dirty="0">
                <a:solidFill>
                  <a:srgbClr val="D2533C"/>
                </a:solidFill>
              </a:rPr>
              <a:t>Kafka Producer</a:t>
            </a:r>
            <a:br>
              <a:rPr lang="en-US" sz="3200" kern="0" spc="0" dirty="0">
                <a:solidFill>
                  <a:srgbClr val="D2533C"/>
                </a:solidFill>
              </a:rPr>
            </a:br>
            <a:r>
              <a:rPr lang="en-US" sz="2400" dirty="0">
                <a:solidFill>
                  <a:srgbClr val="D2533C"/>
                </a:solidFill>
              </a:rPr>
              <a:t>Phase 1—Setting up the operational configuration (custom)</a:t>
            </a:r>
            <a:endParaRPr lang="en-US" dirty="0"/>
          </a:p>
        </p:txBody>
      </p:sp>
      <p:sp>
        <p:nvSpPr>
          <p:cNvPr id="3" name="Content Placeholder 2"/>
          <p:cNvSpPr>
            <a:spLocks noGrp="1"/>
          </p:cNvSpPr>
          <p:nvPr>
            <p:ph idx="1"/>
          </p:nvPr>
        </p:nvSpPr>
        <p:spPr/>
        <p:txBody>
          <a:bodyPr>
            <a:normAutofit/>
          </a:bodyPr>
          <a:lstStyle/>
          <a:p>
            <a:r>
              <a:rPr lang="en-US" dirty="0"/>
              <a:t>Set up to produce json format messages</a:t>
            </a:r>
          </a:p>
          <a:p>
            <a:pPr lvl="1"/>
            <a:r>
              <a:rPr lang="en-US" dirty="0"/>
              <a:t>{ ‘name’ : value }</a:t>
            </a:r>
          </a:p>
          <a:p>
            <a:pPr lvl="1"/>
            <a:endParaRPr lang="en-US" dirty="0"/>
          </a:p>
          <a:p>
            <a:pPr marL="0" indent="0">
              <a:buNone/>
            </a:pPr>
            <a:r>
              <a:rPr lang="en-US" sz="1800" dirty="0"/>
              <a:t>from json import dumps</a:t>
            </a:r>
          </a:p>
          <a:p>
            <a:pPr marL="0" indent="0">
              <a:buNone/>
            </a:pPr>
            <a:r>
              <a:rPr lang="en-US" sz="1800" dirty="0"/>
              <a:t>from </a:t>
            </a:r>
            <a:r>
              <a:rPr lang="en-US" sz="1800" dirty="0" err="1"/>
              <a:t>kafka</a:t>
            </a:r>
            <a:r>
              <a:rPr lang="en-US" sz="1800" dirty="0"/>
              <a:t> import </a:t>
            </a:r>
            <a:r>
              <a:rPr lang="en-US" sz="1800" dirty="0" err="1"/>
              <a:t>KafkaProducer</a:t>
            </a:r>
            <a:endParaRPr lang="en-US" sz="1800" dirty="0"/>
          </a:p>
          <a:p>
            <a:pPr marL="0" indent="0">
              <a:buNone/>
            </a:pPr>
            <a:endParaRPr lang="en-US" sz="1800" dirty="0"/>
          </a:p>
          <a:p>
            <a:pPr marL="0" indent="0">
              <a:buNone/>
            </a:pPr>
            <a:r>
              <a:rPr lang="en-US" sz="1800" dirty="0"/>
              <a:t>producer = </a:t>
            </a:r>
            <a:r>
              <a:rPr lang="en-US" sz="1800" dirty="0" err="1"/>
              <a:t>KafkaProducer</a:t>
            </a:r>
            <a:r>
              <a:rPr lang="en-US" sz="1800" dirty="0"/>
              <a:t>(</a:t>
            </a:r>
            <a:r>
              <a:rPr lang="en-US" sz="1800" dirty="0" err="1"/>
              <a:t>bootstrap_servers</a:t>
            </a:r>
            <a:r>
              <a:rPr lang="en-US" sz="1800" dirty="0"/>
              <a:t>=['localhost:9092'],</a:t>
            </a:r>
            <a:endParaRPr lang="en-US" sz="2800" dirty="0"/>
          </a:p>
          <a:p>
            <a:pPr marL="0" indent="0">
              <a:buNone/>
            </a:pPr>
            <a:r>
              <a:rPr lang="en-US" sz="1800" dirty="0"/>
              <a:t>                         </a:t>
            </a:r>
            <a:r>
              <a:rPr lang="en-US" sz="1800" dirty="0" err="1"/>
              <a:t>value_serializer</a:t>
            </a:r>
            <a:r>
              <a:rPr lang="en-US" sz="1800" dirty="0"/>
              <a:t>=lambda x: dumps(x).encode('utf-8’))</a:t>
            </a:r>
            <a:endParaRPr lang="en-US" sz="2800" dirty="0"/>
          </a:p>
          <a:p>
            <a:endParaRPr lang="en-US" dirty="0"/>
          </a:p>
          <a:p>
            <a:r>
              <a:rPr lang="en-US" sz="2000" dirty="0" err="1"/>
              <a:t>value_serializer</a:t>
            </a:r>
            <a:r>
              <a:rPr lang="en-US" sz="2000" dirty="0"/>
              <a:t>=lambda x: dumps(x).encode(‘utf-8’)</a:t>
            </a:r>
          </a:p>
          <a:p>
            <a:pPr lvl="1"/>
            <a:r>
              <a:rPr lang="en-US" sz="1600" dirty="0"/>
              <a:t>function of how the data should be serialized before sending to the broker. Here, we convert the data to a json file and encode it to utf-8.</a:t>
            </a:r>
          </a:p>
          <a:p>
            <a:pPr lvl="1"/>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21657608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2—Sending one or more messages to brokers (simple)</a:t>
            </a:r>
            <a:endParaRPr lang="en-US" dirty="0"/>
          </a:p>
        </p:txBody>
      </p:sp>
      <p:sp>
        <p:nvSpPr>
          <p:cNvPr id="3" name="Content Placeholder 2"/>
          <p:cNvSpPr>
            <a:spLocks noGrp="1"/>
          </p:cNvSpPr>
          <p:nvPr>
            <p:ph idx="1"/>
          </p:nvPr>
        </p:nvSpPr>
        <p:spPr/>
        <p:txBody>
          <a:bodyPr>
            <a:normAutofit/>
          </a:bodyPr>
          <a:lstStyle/>
          <a:p>
            <a:pPr marL="0" indent="0">
              <a:buNone/>
            </a:pPr>
            <a:endParaRPr lang="en-US" sz="1000" dirty="0"/>
          </a:p>
          <a:p>
            <a:pPr marL="0" indent="0">
              <a:buNone/>
            </a:pPr>
            <a:r>
              <a:rPr lang="en-US" dirty="0" err="1"/>
              <a:t>producer.send</a:t>
            </a:r>
            <a:r>
              <a:rPr lang="en-US" dirty="0"/>
              <a:t>('test', </a:t>
            </a:r>
            <a:r>
              <a:rPr lang="en-US" dirty="0" err="1"/>
              <a:t>b’a_value</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err="1"/>
              <a:t>producer.send</a:t>
            </a:r>
            <a:r>
              <a:rPr lang="en-US" dirty="0"/>
              <a:t>('test’, value=</a:t>
            </a:r>
            <a:r>
              <a:rPr lang="en-US" dirty="0" err="1"/>
              <a:t>b’a_value</a:t>
            </a:r>
            <a:r>
              <a:rPr lang="en-US" dirty="0"/>
              <a:t>’, key=</a:t>
            </a:r>
            <a:r>
              <a:rPr lang="en-US" dirty="0" err="1"/>
              <a:t>b’a_key</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
        <p:nvSpPr>
          <p:cNvPr id="7" name="Rounded Rectangular Callout 6">
            <a:extLst>
              <a:ext uri="{FF2B5EF4-FFF2-40B4-BE49-F238E27FC236}">
                <a16:creationId xmlns:a16="http://schemas.microsoft.com/office/drawing/2014/main" id="{4383563D-D7BA-C147-AAA6-82E333F304BA}"/>
              </a:ext>
            </a:extLst>
          </p:cNvPr>
          <p:cNvSpPr/>
          <p:nvPr/>
        </p:nvSpPr>
        <p:spPr>
          <a:xfrm>
            <a:off x="3581400" y="2667000"/>
            <a:ext cx="1981200" cy="533400"/>
          </a:xfrm>
          <a:prstGeom prst="wedgeRoundRectCallout">
            <a:avLst>
              <a:gd name="adj1" fmla="val -17667"/>
              <a:gd name="adj2" fmla="val -904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must be bytes </a:t>
            </a:r>
          </a:p>
        </p:txBody>
      </p:sp>
      <p:sp>
        <p:nvSpPr>
          <p:cNvPr id="9" name="Rounded Rectangular Callout 8">
            <a:extLst>
              <a:ext uri="{FF2B5EF4-FFF2-40B4-BE49-F238E27FC236}">
                <a16:creationId xmlns:a16="http://schemas.microsoft.com/office/drawing/2014/main" id="{0F0AFA2B-171D-1146-A8D6-AD89073006FF}"/>
              </a:ext>
            </a:extLst>
          </p:cNvPr>
          <p:cNvSpPr/>
          <p:nvPr/>
        </p:nvSpPr>
        <p:spPr>
          <a:xfrm>
            <a:off x="1219200" y="2743200"/>
            <a:ext cx="1981200" cy="533400"/>
          </a:xfrm>
          <a:prstGeom prst="wedgeRoundRectCallout">
            <a:avLst>
              <a:gd name="adj1" fmla="val 33552"/>
              <a:gd name="adj2" fmla="val -1144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name</a:t>
            </a:r>
          </a:p>
        </p:txBody>
      </p:sp>
      <p:sp>
        <p:nvSpPr>
          <p:cNvPr id="10" name="Rounded Rectangular Callout 9">
            <a:extLst>
              <a:ext uri="{FF2B5EF4-FFF2-40B4-BE49-F238E27FC236}">
                <a16:creationId xmlns:a16="http://schemas.microsoft.com/office/drawing/2014/main" id="{A66A2A62-705E-2647-9E20-8F19840F3DE0}"/>
              </a:ext>
            </a:extLst>
          </p:cNvPr>
          <p:cNvSpPr/>
          <p:nvPr/>
        </p:nvSpPr>
        <p:spPr>
          <a:xfrm>
            <a:off x="6172200" y="4343400"/>
            <a:ext cx="1981200" cy="533400"/>
          </a:xfrm>
          <a:prstGeom prst="wedgeRoundRectCallout">
            <a:avLst>
              <a:gd name="adj1" fmla="val -17667"/>
              <a:gd name="adj2" fmla="val -904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must be bytes </a:t>
            </a:r>
          </a:p>
        </p:txBody>
      </p:sp>
    </p:spTree>
    <p:extLst>
      <p:ext uri="{BB962C8B-B14F-4D97-AF65-F5344CB8AC3E}">
        <p14:creationId xmlns:p14="http://schemas.microsoft.com/office/powerpoint/2010/main" val="6278959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2—Sending one or more messages to brokers (simple)</a:t>
            </a:r>
            <a:endParaRPr lang="en-US" dirty="0"/>
          </a:p>
        </p:txBody>
      </p:sp>
      <p:sp>
        <p:nvSpPr>
          <p:cNvPr id="3" name="Content Placeholder 2"/>
          <p:cNvSpPr>
            <a:spLocks noGrp="1"/>
          </p:cNvSpPr>
          <p:nvPr>
            <p:ph idx="1"/>
          </p:nvPr>
        </p:nvSpPr>
        <p:spPr/>
        <p:txBody>
          <a:bodyPr>
            <a:normAutofit/>
          </a:bodyPr>
          <a:lstStyle/>
          <a:p>
            <a:pPr marL="0" indent="0">
              <a:buNone/>
            </a:pPr>
            <a:r>
              <a:rPr lang="en-US" dirty="0"/>
              <a:t>from time import sleep</a:t>
            </a:r>
          </a:p>
          <a:p>
            <a:pPr marL="0" indent="0">
              <a:buNone/>
            </a:pPr>
            <a:endParaRPr lang="en-US" dirty="0"/>
          </a:p>
          <a:p>
            <a:pPr marL="0" indent="0">
              <a:buNone/>
            </a:pPr>
            <a:r>
              <a:rPr lang="en-US" dirty="0" err="1"/>
              <a:t>str_value</a:t>
            </a:r>
            <a:r>
              <a:rPr lang="en-US" dirty="0"/>
              <a:t> = ‘</a:t>
            </a:r>
            <a:r>
              <a:rPr lang="en-US" dirty="0" err="1"/>
              <a:t>a_string_value</a:t>
            </a:r>
            <a:r>
              <a:rPr lang="en-US" dirty="0"/>
              <a:t>’</a:t>
            </a:r>
          </a:p>
          <a:p>
            <a:pPr marL="0" indent="0">
              <a:buNone/>
            </a:pPr>
            <a:r>
              <a:rPr lang="en-US" dirty="0" err="1"/>
              <a:t>bytes_value</a:t>
            </a:r>
            <a:r>
              <a:rPr lang="en-US" dirty="0"/>
              <a:t>=bytes(</a:t>
            </a:r>
            <a:r>
              <a:rPr lang="en-US" dirty="0" err="1"/>
              <a:t>str_value</a:t>
            </a:r>
            <a:r>
              <a:rPr lang="en-US" dirty="0"/>
              <a:t>, ‘utf-8’)</a:t>
            </a:r>
          </a:p>
          <a:p>
            <a:pPr marL="0" indent="0">
              <a:buNone/>
            </a:pPr>
            <a:r>
              <a:rPr lang="en-US" dirty="0" err="1"/>
              <a:t>producer.send</a:t>
            </a:r>
            <a:r>
              <a:rPr lang="en-US" dirty="0"/>
              <a:t>(‘test’, </a:t>
            </a:r>
            <a:r>
              <a:rPr lang="en-US" dirty="0" err="1"/>
              <a:t>bytes_value</a:t>
            </a:r>
            <a:r>
              <a:rPr lang="en-US" dirty="0"/>
              <a:t>)</a:t>
            </a:r>
          </a:p>
          <a:p>
            <a:pPr marL="0" indent="0">
              <a:buNone/>
            </a:pPr>
            <a:r>
              <a:rPr lang="en-US" dirty="0"/>
              <a:t>sleep(5)</a:t>
            </a:r>
          </a:p>
          <a:p>
            <a:pPr marL="0" indent="0">
              <a:buNone/>
            </a:pPr>
            <a:endParaRPr lang="en-US" dirty="0"/>
          </a:p>
          <a:p>
            <a:pPr marL="0" indent="0">
              <a:buNone/>
            </a:pPr>
            <a:r>
              <a:rPr lang="en-US" dirty="0" err="1"/>
              <a:t>int_value</a:t>
            </a:r>
            <a:r>
              <a:rPr lang="en-US" dirty="0"/>
              <a:t> = 5</a:t>
            </a:r>
          </a:p>
          <a:p>
            <a:pPr marL="0" indent="0">
              <a:buNone/>
            </a:pPr>
            <a:r>
              <a:rPr lang="en-US" dirty="0" err="1"/>
              <a:t>bytes_value</a:t>
            </a:r>
            <a:r>
              <a:rPr lang="en-US" dirty="0"/>
              <a:t>=bytes(</a:t>
            </a:r>
            <a:r>
              <a:rPr lang="en-US" dirty="0" err="1"/>
              <a:t>int_value</a:t>
            </a:r>
            <a:r>
              <a:rPr lang="en-US" dirty="0"/>
              <a:t>)</a:t>
            </a:r>
          </a:p>
          <a:p>
            <a:pPr marL="0" indent="0">
              <a:buNone/>
            </a:pPr>
            <a:r>
              <a:rPr lang="en-US" dirty="0" err="1"/>
              <a:t>producer.send</a:t>
            </a:r>
            <a:r>
              <a:rPr lang="en-US" dirty="0"/>
              <a:t>(‘test’, </a:t>
            </a:r>
            <a:r>
              <a:rPr lang="en-US" dirty="0" err="1"/>
              <a:t>bytes_value</a:t>
            </a:r>
            <a:r>
              <a:rPr lang="en-US" dirty="0"/>
              <a:t>)</a:t>
            </a:r>
          </a:p>
          <a:p>
            <a:pPr marL="0" indent="0">
              <a:buNone/>
            </a:pPr>
            <a:r>
              <a:rPr lang="en-US" dirty="0"/>
              <a:t>sleep(5)</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
        <p:nvSpPr>
          <p:cNvPr id="7" name="Rounded Rectangular Callout 6">
            <a:extLst>
              <a:ext uri="{FF2B5EF4-FFF2-40B4-BE49-F238E27FC236}">
                <a16:creationId xmlns:a16="http://schemas.microsoft.com/office/drawing/2014/main" id="{4383563D-D7BA-C147-AAA6-82E333F304BA}"/>
              </a:ext>
            </a:extLst>
          </p:cNvPr>
          <p:cNvSpPr/>
          <p:nvPr/>
        </p:nvSpPr>
        <p:spPr>
          <a:xfrm>
            <a:off x="6324600" y="2857500"/>
            <a:ext cx="1981200" cy="838200"/>
          </a:xfrm>
          <a:prstGeom prst="wedgeRoundRectCallout">
            <a:avLst>
              <a:gd name="adj1" fmla="val -91400"/>
              <a:gd name="adj2" fmla="val -106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Convert a string value to bytes</a:t>
            </a:r>
          </a:p>
        </p:txBody>
      </p:sp>
      <p:sp>
        <p:nvSpPr>
          <p:cNvPr id="10" name="Rounded Rectangular Callout 9">
            <a:extLst>
              <a:ext uri="{FF2B5EF4-FFF2-40B4-BE49-F238E27FC236}">
                <a16:creationId xmlns:a16="http://schemas.microsoft.com/office/drawing/2014/main" id="{80685ED3-C471-7842-B5F9-E64D2A0340F5}"/>
              </a:ext>
            </a:extLst>
          </p:cNvPr>
          <p:cNvSpPr/>
          <p:nvPr/>
        </p:nvSpPr>
        <p:spPr>
          <a:xfrm>
            <a:off x="5715000" y="4953000"/>
            <a:ext cx="1981200" cy="838200"/>
          </a:xfrm>
          <a:prstGeom prst="wedgeRoundRectCallout">
            <a:avLst>
              <a:gd name="adj1" fmla="val -91400"/>
              <a:gd name="adj2" fmla="val -106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Convert an int value to bytes</a:t>
            </a:r>
          </a:p>
        </p:txBody>
      </p:sp>
    </p:spTree>
    <p:extLst>
      <p:ext uri="{BB962C8B-B14F-4D97-AF65-F5344CB8AC3E}">
        <p14:creationId xmlns:p14="http://schemas.microsoft.com/office/powerpoint/2010/main" val="4188346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Producer</a:t>
            </a:r>
            <a:br>
              <a:rPr lang="en-US" sz="3200" kern="0" spc="0" dirty="0">
                <a:solidFill>
                  <a:srgbClr val="D2533C"/>
                </a:solidFill>
              </a:rPr>
            </a:br>
            <a:r>
              <a:rPr lang="en-US" sz="2200" kern="0" spc="0" dirty="0">
                <a:solidFill>
                  <a:srgbClr val="D2533C"/>
                </a:solidFill>
              </a:rPr>
              <a:t>Phase 2—Sending one or more messages to brokers (advanced) </a:t>
            </a:r>
            <a:endParaRPr lang="en-US" dirty="0"/>
          </a:p>
        </p:txBody>
      </p:sp>
      <p:sp>
        <p:nvSpPr>
          <p:cNvPr id="3" name="Content Placeholder 2"/>
          <p:cNvSpPr>
            <a:spLocks noGrp="1"/>
          </p:cNvSpPr>
          <p:nvPr>
            <p:ph idx="1"/>
          </p:nvPr>
        </p:nvSpPr>
        <p:spPr/>
        <p:txBody>
          <a:bodyPr>
            <a:normAutofit fontScale="92500"/>
          </a:bodyPr>
          <a:lstStyle/>
          <a:p>
            <a:r>
              <a:rPr lang="en-US" dirty="0"/>
              <a:t>Send json format messages</a:t>
            </a:r>
          </a:p>
          <a:p>
            <a:pPr marL="0" indent="0">
              <a:buNone/>
            </a:pPr>
            <a:endParaRPr lang="en-US" dirty="0"/>
          </a:p>
          <a:p>
            <a:pPr marL="0" indent="0">
              <a:buNone/>
            </a:pPr>
            <a:r>
              <a:rPr lang="en-US" sz="2200" dirty="0"/>
              <a:t>from time import sleep</a:t>
            </a:r>
          </a:p>
          <a:p>
            <a:pPr marL="0" indent="0">
              <a:buNone/>
            </a:pPr>
            <a:r>
              <a:rPr lang="en-US" sz="2200" dirty="0"/>
              <a:t>from json import dumps</a:t>
            </a:r>
          </a:p>
          <a:p>
            <a:pPr marL="0" indent="0">
              <a:buNone/>
            </a:pPr>
            <a:r>
              <a:rPr lang="en-US" sz="2200" dirty="0"/>
              <a:t>from </a:t>
            </a:r>
            <a:r>
              <a:rPr lang="en-US" sz="2200" dirty="0" err="1"/>
              <a:t>kafka</a:t>
            </a:r>
            <a:r>
              <a:rPr lang="en-US" sz="2200" dirty="0"/>
              <a:t> import </a:t>
            </a:r>
            <a:r>
              <a:rPr lang="en-US" sz="2200" dirty="0" err="1"/>
              <a:t>KafkaProducer</a:t>
            </a:r>
            <a:endParaRPr lang="en-US" sz="2200" dirty="0"/>
          </a:p>
          <a:p>
            <a:pPr marL="0" indent="0">
              <a:buNone/>
            </a:pPr>
            <a:endParaRPr lang="en-US" sz="2200" dirty="0"/>
          </a:p>
          <a:p>
            <a:pPr marL="0" indent="0">
              <a:buNone/>
            </a:pPr>
            <a:r>
              <a:rPr lang="en-US" sz="2200" dirty="0"/>
              <a:t>producer = </a:t>
            </a:r>
            <a:r>
              <a:rPr lang="en-US" sz="2200" dirty="0" err="1"/>
              <a:t>KafkaProducer</a:t>
            </a:r>
            <a:r>
              <a:rPr lang="en-US" sz="2200" dirty="0"/>
              <a:t>(</a:t>
            </a:r>
            <a:r>
              <a:rPr lang="en-US" sz="2200" dirty="0" err="1"/>
              <a:t>bootstrap_servers</a:t>
            </a:r>
            <a:r>
              <a:rPr lang="en-US" sz="2200" dirty="0"/>
              <a:t>=['localhost:9092'],</a:t>
            </a:r>
          </a:p>
          <a:p>
            <a:pPr marL="0" indent="0">
              <a:buNone/>
            </a:pPr>
            <a:r>
              <a:rPr lang="en-US" sz="2200" dirty="0"/>
              <a:t>                         </a:t>
            </a:r>
            <a:r>
              <a:rPr lang="en-US" sz="2200" dirty="0" err="1"/>
              <a:t>value_serializer</a:t>
            </a:r>
            <a:r>
              <a:rPr lang="en-US" sz="2200" dirty="0"/>
              <a:t>=lambda x: dumps(x).encode('utf-8’))</a:t>
            </a:r>
          </a:p>
          <a:p>
            <a:pPr marL="0" indent="0">
              <a:buNone/>
            </a:pPr>
            <a:endParaRPr lang="en-US" sz="2200" dirty="0"/>
          </a:p>
          <a:p>
            <a:pPr marL="0" indent="0">
              <a:buNone/>
            </a:pPr>
            <a:r>
              <a:rPr lang="en-US" sz="2200" dirty="0"/>
              <a:t>for e in range(1000):</a:t>
            </a:r>
          </a:p>
          <a:p>
            <a:pPr marL="0" indent="0">
              <a:buNone/>
            </a:pPr>
            <a:r>
              <a:rPr lang="en-US" sz="2200" dirty="0"/>
              <a:t>    data = {'number' : e}</a:t>
            </a:r>
          </a:p>
          <a:p>
            <a:pPr marL="0" indent="0">
              <a:buNone/>
            </a:pPr>
            <a:r>
              <a:rPr lang="en-US" sz="2200" dirty="0"/>
              <a:t>    </a:t>
            </a:r>
            <a:r>
              <a:rPr lang="en-US" sz="2200" dirty="0" err="1"/>
              <a:t>producer.send</a:t>
            </a:r>
            <a:r>
              <a:rPr lang="en-US" sz="2200" dirty="0"/>
              <a:t>('test', data)</a:t>
            </a:r>
          </a:p>
          <a:p>
            <a:pPr marL="0" indent="0">
              <a:buNone/>
            </a:pPr>
            <a:r>
              <a:rPr lang="en-US" sz="2200" dirty="0"/>
              <a:t>    sleep(5)</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47828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64DD-8EE4-E5C0-93C9-94A279C5C779}"/>
              </a:ext>
            </a:extLst>
          </p:cNvPr>
          <p:cNvSpPr>
            <a:spLocks noGrp="1"/>
          </p:cNvSpPr>
          <p:nvPr>
            <p:ph type="title"/>
          </p:nvPr>
        </p:nvSpPr>
        <p:spPr/>
        <p:txBody>
          <a:bodyPr/>
          <a:lstStyle/>
          <a:p>
            <a:r>
              <a:rPr lang="en-US" dirty="0"/>
              <a:t>Communication | System to System</a:t>
            </a:r>
          </a:p>
        </p:txBody>
      </p:sp>
      <p:sp>
        <p:nvSpPr>
          <p:cNvPr id="3" name="Content Placeholder 2">
            <a:extLst>
              <a:ext uri="{FF2B5EF4-FFF2-40B4-BE49-F238E27FC236}">
                <a16:creationId xmlns:a16="http://schemas.microsoft.com/office/drawing/2014/main" id="{7EFBB3C1-B515-178C-C932-00FE430A8C46}"/>
              </a:ext>
            </a:extLst>
          </p:cNvPr>
          <p:cNvSpPr>
            <a:spLocks noGrp="1"/>
          </p:cNvSpPr>
          <p:nvPr>
            <p:ph idx="1"/>
          </p:nvPr>
        </p:nvSpPr>
        <p:spPr>
          <a:xfrm>
            <a:off x="457200" y="1600200"/>
            <a:ext cx="3429000" cy="4724400"/>
          </a:xfrm>
        </p:spPr>
        <p:txBody>
          <a:bodyPr>
            <a:normAutofit lnSpcReduction="10000"/>
          </a:bodyPr>
          <a:lstStyle/>
          <a:p>
            <a:r>
              <a:rPr lang="en-US" dirty="0">
                <a:effectLst/>
              </a:rPr>
              <a:t>However, when more systems need to communicate, point-to-point communication becomes difficult to scale</a:t>
            </a:r>
          </a:p>
          <a:p>
            <a:r>
              <a:rPr lang="en-US" dirty="0">
                <a:effectLst/>
              </a:rPr>
              <a:t>The result is a complex web of communication pathways that can be difficult to reason about and maintain</a:t>
            </a:r>
            <a:endParaRPr lang="en-US" dirty="0"/>
          </a:p>
        </p:txBody>
      </p:sp>
      <p:sp>
        <p:nvSpPr>
          <p:cNvPr id="4" name="Footer Placeholder 3">
            <a:extLst>
              <a:ext uri="{FF2B5EF4-FFF2-40B4-BE49-F238E27FC236}">
                <a16:creationId xmlns:a16="http://schemas.microsoft.com/office/drawing/2014/main" id="{E52C00AA-C18E-A849-B641-84F5FDD87C53}"/>
              </a:ext>
            </a:extLst>
          </p:cNvPr>
          <p:cNvSpPr>
            <a:spLocks noGrp="1"/>
          </p:cNvSpPr>
          <p:nvPr>
            <p:ph type="ftr" sz="quarter" idx="11"/>
          </p:nvPr>
        </p:nvSpPr>
        <p:spPr/>
        <p:txBody>
          <a:bodyPr/>
          <a:lstStyle/>
          <a:p>
            <a:r>
              <a:rPr lang="sk-SK"/>
              <a:t>CSP554</a:t>
            </a:r>
            <a:r>
              <a:rPr lang="en-US"/>
              <a:t> Module 08</a:t>
            </a:r>
            <a:endParaRPr lang="en-US" dirty="0"/>
          </a:p>
        </p:txBody>
      </p:sp>
      <p:sp>
        <p:nvSpPr>
          <p:cNvPr id="5" name="Slide Number Placeholder 4">
            <a:extLst>
              <a:ext uri="{FF2B5EF4-FFF2-40B4-BE49-F238E27FC236}">
                <a16:creationId xmlns:a16="http://schemas.microsoft.com/office/drawing/2014/main" id="{B2C743AB-233F-D4FC-31E4-010D338AE3A0}"/>
              </a:ext>
            </a:extLst>
          </p:cNvPr>
          <p:cNvSpPr>
            <a:spLocks noGrp="1"/>
          </p:cNvSpPr>
          <p:nvPr>
            <p:ph type="sldNum" sz="quarter" idx="12"/>
          </p:nvPr>
        </p:nvSpPr>
        <p:spPr/>
        <p:txBody>
          <a:bodyPr/>
          <a:lstStyle/>
          <a:p>
            <a:fld id="{9AA7C465-8597-4488-B68C-958448427716}" type="slidenum">
              <a:rPr lang="en-US" smtClean="0"/>
              <a:t>7</a:t>
            </a:fld>
            <a:endParaRPr lang="en-US" dirty="0"/>
          </a:p>
        </p:txBody>
      </p:sp>
      <p:pic>
        <p:nvPicPr>
          <p:cNvPr id="6" name="Picture 5">
            <a:extLst>
              <a:ext uri="{FF2B5EF4-FFF2-40B4-BE49-F238E27FC236}">
                <a16:creationId xmlns:a16="http://schemas.microsoft.com/office/drawing/2014/main" id="{FB21A2B0-CAF0-026F-0E18-4FD713724596}"/>
              </a:ext>
            </a:extLst>
          </p:cNvPr>
          <p:cNvPicPr>
            <a:picLocks noChangeAspect="1"/>
          </p:cNvPicPr>
          <p:nvPr/>
        </p:nvPicPr>
        <p:blipFill>
          <a:blip r:embed="rId2"/>
          <a:stretch>
            <a:fillRect/>
          </a:stretch>
        </p:blipFill>
        <p:spPr>
          <a:xfrm>
            <a:off x="3733800" y="2590800"/>
            <a:ext cx="4610100" cy="2451100"/>
          </a:xfrm>
          <a:prstGeom prst="rect">
            <a:avLst/>
          </a:prstGeom>
        </p:spPr>
      </p:pic>
    </p:spTree>
    <p:extLst>
      <p:ext uri="{BB962C8B-B14F-4D97-AF65-F5344CB8AC3E}">
        <p14:creationId xmlns:p14="http://schemas.microsoft.com/office/powerpoint/2010/main" val="28412502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Producer</a:t>
            </a:r>
            <a:br>
              <a:rPr lang="en-US" sz="3200" kern="0" spc="0" dirty="0">
                <a:solidFill>
                  <a:srgbClr val="D2533C"/>
                </a:solidFill>
              </a:rPr>
            </a:br>
            <a:r>
              <a:rPr lang="en-US" sz="2200" kern="0" spc="0" dirty="0">
                <a:solidFill>
                  <a:srgbClr val="D2533C"/>
                </a:solidFill>
              </a:rPr>
              <a:t>Phase 2—Sending one or more messages to brokers (advanced)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marL="0" indent="0">
              <a:buNone/>
            </a:pPr>
            <a:r>
              <a:rPr lang="en-US" dirty="0"/>
              <a:t># Asynchronous by default</a:t>
            </a:r>
          </a:p>
          <a:p>
            <a:pPr marL="0" indent="0">
              <a:buNone/>
            </a:pPr>
            <a:r>
              <a:rPr lang="en-US" dirty="0"/>
              <a:t>future = </a:t>
            </a:r>
            <a:r>
              <a:rPr lang="en-US" dirty="0" err="1"/>
              <a:t>producer.send</a:t>
            </a:r>
            <a:r>
              <a:rPr lang="en-US" dirty="0"/>
              <a:t>('test', </a:t>
            </a:r>
            <a:r>
              <a:rPr lang="en-US" dirty="0" err="1"/>
              <a:t>b'raw_bytes</a:t>
            </a:r>
            <a:r>
              <a:rPr lang="en-US" dirty="0"/>
              <a:t>')</a:t>
            </a:r>
          </a:p>
          <a:p>
            <a:pPr marL="0" indent="0">
              <a:buNone/>
            </a:pPr>
            <a:r>
              <a:rPr lang="en-US" dirty="0"/>
              <a:t> </a:t>
            </a:r>
          </a:p>
          <a:p>
            <a:pPr marL="0" indent="0">
              <a:buNone/>
            </a:pPr>
            <a:r>
              <a:rPr lang="en-US" dirty="0"/>
              <a:t># Block for 'synchronous' sends</a:t>
            </a:r>
          </a:p>
          <a:p>
            <a:pPr marL="0" indent="0">
              <a:buNone/>
            </a:pPr>
            <a:r>
              <a:rPr lang="en-US" dirty="0"/>
              <a:t>try:</a:t>
            </a:r>
          </a:p>
          <a:p>
            <a:pPr marL="0" indent="0">
              <a:buNone/>
            </a:pPr>
            <a:r>
              <a:rPr lang="en-US" dirty="0"/>
              <a:t>    </a:t>
            </a:r>
            <a:r>
              <a:rPr lang="en-US" dirty="0" err="1"/>
              <a:t>record_metadata</a:t>
            </a:r>
            <a:r>
              <a:rPr lang="en-US" dirty="0"/>
              <a:t> = </a:t>
            </a:r>
            <a:r>
              <a:rPr lang="en-US" dirty="0" err="1"/>
              <a:t>future.get</a:t>
            </a:r>
            <a:r>
              <a:rPr lang="en-US" dirty="0"/>
              <a:t>(timeout=10)</a:t>
            </a:r>
          </a:p>
          <a:p>
            <a:pPr marL="0" indent="0">
              <a:buNone/>
            </a:pPr>
            <a:r>
              <a:rPr lang="en-US" dirty="0"/>
              <a:t>except </a:t>
            </a:r>
            <a:r>
              <a:rPr lang="en-US" dirty="0" err="1"/>
              <a:t>KafkaError</a:t>
            </a:r>
            <a:r>
              <a:rPr lang="en-US" dirty="0"/>
              <a:t>:</a:t>
            </a:r>
          </a:p>
          <a:p>
            <a:pPr marL="0" indent="0">
              <a:buNone/>
            </a:pPr>
            <a:r>
              <a:rPr lang="en-US" dirty="0"/>
              <a:t>    # Decide what to do if produce request failed...</a:t>
            </a:r>
          </a:p>
          <a:p>
            <a:pPr marL="0" indent="0">
              <a:buNone/>
            </a:pPr>
            <a:r>
              <a:rPr lang="en-US" dirty="0"/>
              <a:t>    </a:t>
            </a:r>
            <a:r>
              <a:rPr lang="en-US" dirty="0" err="1"/>
              <a:t>log.exception</a:t>
            </a:r>
            <a:r>
              <a:rPr lang="en-US" dirty="0"/>
              <a:t>()</a:t>
            </a:r>
          </a:p>
          <a:p>
            <a:pPr marL="0" indent="0">
              <a:buNone/>
            </a:pPr>
            <a:r>
              <a:rPr lang="en-US" dirty="0"/>
              <a:t>    pass</a:t>
            </a:r>
          </a:p>
          <a:p>
            <a:pPr marL="0" indent="0">
              <a:buNone/>
            </a:pPr>
            <a:r>
              <a:rPr lang="en-US" dirty="0"/>
              <a:t> </a:t>
            </a:r>
          </a:p>
          <a:p>
            <a:pPr marL="0" indent="0">
              <a:buNone/>
            </a:pPr>
            <a:r>
              <a:rPr lang="en-US" dirty="0"/>
              <a:t># Successful result returns assigned partition and offset</a:t>
            </a:r>
          </a:p>
          <a:p>
            <a:pPr marL="0" indent="0">
              <a:buNone/>
            </a:pPr>
            <a:r>
              <a:rPr lang="en-US" dirty="0"/>
              <a:t>print (</a:t>
            </a:r>
            <a:r>
              <a:rPr lang="en-US" dirty="0" err="1"/>
              <a:t>record_metadata.topic</a:t>
            </a:r>
            <a:r>
              <a:rPr lang="en-US" dirty="0"/>
              <a:t>)</a:t>
            </a:r>
          </a:p>
          <a:p>
            <a:pPr marL="0" indent="0">
              <a:buNone/>
            </a:pPr>
            <a:r>
              <a:rPr lang="en-US" dirty="0"/>
              <a:t>print (</a:t>
            </a:r>
            <a:r>
              <a:rPr lang="en-US" dirty="0" err="1"/>
              <a:t>record_metadata.partition</a:t>
            </a:r>
            <a:r>
              <a:rPr lang="en-US" dirty="0"/>
              <a:t>)</a:t>
            </a:r>
          </a:p>
          <a:p>
            <a:pPr marL="0" indent="0">
              <a:buNone/>
            </a:pPr>
            <a:r>
              <a:rPr lang="en-US" dirty="0"/>
              <a:t>print (</a:t>
            </a:r>
            <a:r>
              <a:rPr lang="en-US" dirty="0" err="1"/>
              <a:t>record_metadata.offset</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347230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FD0BD-0654-2348-9743-2E5625997FF3}"/>
              </a:ext>
            </a:extLst>
          </p:cNvPr>
          <p:cNvSpPr>
            <a:spLocks noGrp="1"/>
          </p:cNvSpPr>
          <p:nvPr>
            <p:ph idx="1"/>
          </p:nvPr>
        </p:nvSpPr>
        <p:spPr/>
        <p:txBody>
          <a:bodyPr>
            <a:normAutofit/>
          </a:bodyPr>
          <a:lstStyle/>
          <a:p>
            <a:r>
              <a:rPr lang="en-US" sz="1800" dirty="0"/>
              <a:t>def </a:t>
            </a:r>
            <a:r>
              <a:rPr lang="en-US" sz="1800" dirty="0" err="1"/>
              <a:t>publish_message</a:t>
            </a:r>
            <a:r>
              <a:rPr lang="en-US" sz="1800" dirty="0"/>
              <a:t>(</a:t>
            </a:r>
            <a:r>
              <a:rPr lang="en-US" sz="1800" dirty="0" err="1"/>
              <a:t>producer_instance</a:t>
            </a:r>
            <a:r>
              <a:rPr lang="en-US" sz="1800" dirty="0"/>
              <a:t>, </a:t>
            </a:r>
            <a:r>
              <a:rPr lang="en-US" sz="1800" dirty="0" err="1"/>
              <a:t>topic_name</a:t>
            </a:r>
            <a:r>
              <a:rPr lang="en-US" sz="1800" dirty="0"/>
              <a:t>, key, value):</a:t>
            </a:r>
          </a:p>
          <a:p>
            <a:r>
              <a:rPr lang="en-US" sz="1800" dirty="0"/>
              <a:t>    try:</a:t>
            </a:r>
          </a:p>
          <a:p>
            <a:r>
              <a:rPr lang="en-US" sz="1800" dirty="0"/>
              <a:t>        </a:t>
            </a:r>
            <a:r>
              <a:rPr lang="en-US" sz="1800" dirty="0" err="1"/>
              <a:t>key_bytes</a:t>
            </a:r>
            <a:r>
              <a:rPr lang="en-US" sz="1800" dirty="0"/>
              <a:t> = bytes(key, encoding='utf-8')</a:t>
            </a:r>
          </a:p>
          <a:p>
            <a:r>
              <a:rPr lang="en-US" sz="1800" dirty="0"/>
              <a:t>        </a:t>
            </a:r>
            <a:r>
              <a:rPr lang="en-US" sz="1800" dirty="0" err="1"/>
              <a:t>value_bytes</a:t>
            </a:r>
            <a:r>
              <a:rPr lang="en-US" sz="1800" dirty="0"/>
              <a:t> = bytes(value, encoding='utf-8')</a:t>
            </a:r>
          </a:p>
          <a:p>
            <a:r>
              <a:rPr lang="en-US" sz="1800" dirty="0"/>
              <a:t>        </a:t>
            </a:r>
            <a:r>
              <a:rPr lang="en-US" sz="1800" dirty="0" err="1"/>
              <a:t>producer_instance.send</a:t>
            </a:r>
            <a:r>
              <a:rPr lang="en-US" sz="1800" dirty="0"/>
              <a:t>(</a:t>
            </a:r>
            <a:r>
              <a:rPr lang="en-US" sz="1800" dirty="0" err="1"/>
              <a:t>topic_name</a:t>
            </a:r>
            <a:r>
              <a:rPr lang="en-US" sz="1800" dirty="0"/>
              <a:t>, key=</a:t>
            </a:r>
            <a:r>
              <a:rPr lang="en-US" sz="1800" dirty="0" err="1"/>
              <a:t>key_bytes</a:t>
            </a:r>
            <a:r>
              <a:rPr lang="en-US" sz="1800" dirty="0"/>
              <a:t>, value=</a:t>
            </a:r>
            <a:r>
              <a:rPr lang="en-US" sz="1800" dirty="0" err="1"/>
              <a:t>value_bytes</a:t>
            </a:r>
            <a:r>
              <a:rPr lang="en-US" sz="1800" dirty="0"/>
              <a:t>)</a:t>
            </a:r>
          </a:p>
          <a:p>
            <a:r>
              <a:rPr lang="en-US" sz="1800" dirty="0"/>
              <a:t>        </a:t>
            </a:r>
            <a:r>
              <a:rPr lang="en-US" sz="1800" dirty="0" err="1"/>
              <a:t>producer_instance.flush</a:t>
            </a:r>
            <a:r>
              <a:rPr lang="en-US" sz="1800" dirty="0"/>
              <a:t>()</a:t>
            </a:r>
          </a:p>
          <a:p>
            <a:r>
              <a:rPr lang="en-US" sz="1800" dirty="0"/>
              <a:t>        print('Message published successfully.')</a:t>
            </a:r>
          </a:p>
          <a:p>
            <a:r>
              <a:rPr lang="en-US" sz="1800" dirty="0"/>
              <a:t>    except Exception as ex:</a:t>
            </a:r>
          </a:p>
          <a:p>
            <a:r>
              <a:rPr lang="en-US" sz="1800" dirty="0"/>
              <a:t>        print('Exception in publishing message')</a:t>
            </a:r>
          </a:p>
          <a:p>
            <a:r>
              <a:rPr lang="en-US" sz="1800" dirty="0"/>
              <a:t>        print(str(ex))</a:t>
            </a:r>
          </a:p>
          <a:p>
            <a:endParaRPr lang="en-US" dirty="0"/>
          </a:p>
        </p:txBody>
      </p:sp>
      <p:sp>
        <p:nvSpPr>
          <p:cNvPr id="5" name="Slide Number Placeholder 4">
            <a:extLst>
              <a:ext uri="{FF2B5EF4-FFF2-40B4-BE49-F238E27FC236}">
                <a16:creationId xmlns:a16="http://schemas.microsoft.com/office/drawing/2014/main" id="{364487BB-042C-4A4D-99BE-F9B974BF3D0D}"/>
              </a:ext>
            </a:extLst>
          </p:cNvPr>
          <p:cNvSpPr>
            <a:spLocks noGrp="1"/>
          </p:cNvSpPr>
          <p:nvPr>
            <p:ph type="sldNum" sz="quarter" idx="12"/>
          </p:nvPr>
        </p:nvSpPr>
        <p:spPr/>
        <p:txBody>
          <a:bodyPr/>
          <a:lstStyle/>
          <a:p>
            <a:fld id="{9AA7C465-8597-4488-B68C-958448427716}" type="slidenum">
              <a:rPr lang="en-US" smtClean="0"/>
              <a:t>71</a:t>
            </a:fld>
            <a:endParaRPr lang="en-US" dirty="0"/>
          </a:p>
        </p:txBody>
      </p:sp>
      <p:sp>
        <p:nvSpPr>
          <p:cNvPr id="6" name="Title 1">
            <a:extLst>
              <a:ext uri="{FF2B5EF4-FFF2-40B4-BE49-F238E27FC236}">
                <a16:creationId xmlns:a16="http://schemas.microsoft.com/office/drawing/2014/main" id="{8FA78A7A-FF84-B640-AEB3-3AE1D7FAB79C}"/>
              </a:ext>
            </a:extLst>
          </p:cNvPr>
          <p:cNvSpPr txBox="1">
            <a:spLocks/>
          </p:cNvSpPr>
          <p:nvPr/>
        </p:nvSpPr>
        <p:spPr>
          <a:xfrm>
            <a:off x="609600" y="533400"/>
            <a:ext cx="8229600" cy="9906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200" kern="0" spc="0" dirty="0">
                <a:solidFill>
                  <a:srgbClr val="D2533C"/>
                </a:solidFill>
              </a:rPr>
              <a:t>Kafka Producer</a:t>
            </a:r>
            <a:br>
              <a:rPr lang="en-US" sz="3200" kern="0" spc="0" dirty="0">
                <a:solidFill>
                  <a:srgbClr val="D2533C"/>
                </a:solidFill>
              </a:rPr>
            </a:br>
            <a:r>
              <a:rPr lang="en-US" sz="2200" kern="0" spc="0" dirty="0">
                <a:solidFill>
                  <a:srgbClr val="D2533C"/>
                </a:solidFill>
              </a:rPr>
              <a:t>Phase 2—Sending one or more messages to brokers (advanced) </a:t>
            </a:r>
            <a:endParaRPr lang="en-US" dirty="0"/>
          </a:p>
        </p:txBody>
      </p:sp>
    </p:spTree>
    <p:extLst>
      <p:ext uri="{BB962C8B-B14F-4D97-AF65-F5344CB8AC3E}">
        <p14:creationId xmlns:p14="http://schemas.microsoft.com/office/powerpoint/2010/main" val="13581061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2—Sending one or more messages to brokers</a:t>
            </a:r>
            <a:endParaRPr lang="en-US" dirty="0"/>
          </a:p>
        </p:txBody>
      </p:sp>
      <p:sp>
        <p:nvSpPr>
          <p:cNvPr id="3" name="Content Placeholder 2"/>
          <p:cNvSpPr>
            <a:spLocks noGrp="1"/>
          </p:cNvSpPr>
          <p:nvPr>
            <p:ph idx="1"/>
          </p:nvPr>
        </p:nvSpPr>
        <p:spPr/>
        <p:txBody>
          <a:bodyPr/>
          <a:lstStyle/>
          <a:p>
            <a:r>
              <a:rPr lang="en-US" dirty="0"/>
              <a:t>Next, the data is sent to a partitioner</a:t>
            </a:r>
          </a:p>
          <a:p>
            <a:r>
              <a:rPr lang="en-US" dirty="0"/>
              <a:t>If we specified a partitioner as a </a:t>
            </a:r>
            <a:r>
              <a:rPr lang="en-US" dirty="0" err="1"/>
              <a:t>KafkaProducer</a:t>
            </a:r>
            <a:r>
              <a:rPr lang="en-US" dirty="0"/>
              <a:t>() parameter it returns the partition to which to send the message</a:t>
            </a:r>
          </a:p>
          <a:p>
            <a:r>
              <a:rPr lang="en-US" dirty="0"/>
              <a:t>If we didn’t, the default partitioner will choose a partition for us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22056893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73</a:t>
            </a:fld>
            <a:endParaRPr lang="en-US" dirty="0"/>
          </a:p>
        </p:txBody>
      </p:sp>
      <p:pic>
        <p:nvPicPr>
          <p:cNvPr id="25602" name="Picture 2" descr="ch03 producer diagram"/>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52400" y="1524000"/>
            <a:ext cx="8890000" cy="5000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83238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a:t>Once a partition is selected, the producer knows which topic and partition the record will go to</a:t>
            </a:r>
          </a:p>
          <a:p>
            <a:r>
              <a:rPr lang="en-US" dirty="0"/>
              <a:t>It then adds the record to a batch of records that will also be sent to the same topic and partition</a:t>
            </a:r>
          </a:p>
          <a:p>
            <a:r>
              <a:rPr lang="en-US" dirty="0"/>
              <a:t>A separate thread is responsible for sending those batches of records to the appropriate Kafka brokers.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21456592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3—Closing the producer to release any resources</a:t>
            </a:r>
            <a:endParaRPr lang="en-US" dirty="0"/>
          </a:p>
        </p:txBody>
      </p:sp>
      <p:sp>
        <p:nvSpPr>
          <p:cNvPr id="3" name="Content Placeholder 2"/>
          <p:cNvSpPr>
            <a:spLocks noGrp="1"/>
          </p:cNvSpPr>
          <p:nvPr>
            <p:ph idx="1"/>
          </p:nvPr>
        </p:nvSpPr>
        <p:spPr/>
        <p:txBody>
          <a:bodyPr/>
          <a:lstStyle/>
          <a:p>
            <a:r>
              <a:rPr lang="en-US" dirty="0"/>
              <a:t>The producer has a pool of buffer space to holds records and a background thread for transmitting records </a:t>
            </a:r>
          </a:p>
          <a:p>
            <a:r>
              <a:rPr lang="en-US" dirty="0"/>
              <a:t>Failure to close the producer after use will leak these resources</a:t>
            </a:r>
          </a:p>
          <a:p>
            <a:endParaRPr lang="en-US" dirty="0"/>
          </a:p>
          <a:p>
            <a:pPr marL="0" indent="0">
              <a:buNone/>
            </a:pPr>
            <a:r>
              <a:rPr lang="en-US" dirty="0" err="1"/>
              <a:t>producer.close</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13318081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spc="0" dirty="0">
                <a:solidFill>
                  <a:srgbClr val="D2533C"/>
                </a:solidFill>
              </a:rPr>
              <a:t>Kafka Consumer</a:t>
            </a:r>
            <a:br>
              <a:rPr lang="en-US" sz="3200" kern="0" spc="0" dirty="0">
                <a:solidFill>
                  <a:srgbClr val="D2533C"/>
                </a:solidFill>
              </a:rPr>
            </a:br>
            <a:r>
              <a:rPr lang="en-US" sz="2500" kern="0" spc="0" dirty="0">
                <a:solidFill>
                  <a:srgbClr val="D2533C"/>
                </a:solidFill>
              </a:rPr>
              <a:t>Overview</a:t>
            </a:r>
            <a:endParaRPr lang="en-US" dirty="0"/>
          </a:p>
        </p:txBody>
      </p:sp>
      <p:sp>
        <p:nvSpPr>
          <p:cNvPr id="3" name="Content Placeholder 2"/>
          <p:cNvSpPr>
            <a:spLocks noGrp="1"/>
          </p:cNvSpPr>
          <p:nvPr>
            <p:ph idx="1"/>
          </p:nvPr>
        </p:nvSpPr>
        <p:spPr/>
        <p:txBody>
          <a:bodyPr/>
          <a:lstStyle/>
          <a:p>
            <a:r>
              <a:rPr lang="en-US" dirty="0"/>
              <a:t>The example shows the four principle phases of a Kafka consumer’s lifecycle</a:t>
            </a:r>
          </a:p>
          <a:p>
            <a:pPr marL="731520" lvl="1" indent="-457200">
              <a:buFont typeface="+mj-lt"/>
              <a:buAutoNum type="arabicPeriod"/>
            </a:pPr>
            <a:r>
              <a:rPr lang="en-US" dirty="0"/>
              <a:t>Creating and configure the </a:t>
            </a:r>
            <a:r>
              <a:rPr lang="en-US" dirty="0" err="1"/>
              <a:t>kafka</a:t>
            </a:r>
            <a:r>
              <a:rPr lang="en-US" dirty="0"/>
              <a:t> consumer</a:t>
            </a:r>
          </a:p>
          <a:p>
            <a:pPr marL="731520" lvl="1" indent="-457200">
              <a:buFont typeface="+mj-lt"/>
              <a:buAutoNum type="arabicPeriod"/>
            </a:pPr>
            <a:r>
              <a:rPr lang="en-US" dirty="0"/>
              <a:t>Retrieve sent messages from a topic partition</a:t>
            </a:r>
          </a:p>
          <a:p>
            <a:pPr marL="731520" lvl="1" indent="-457200">
              <a:buFont typeface="+mj-lt"/>
              <a:buAutoNum type="arabicPeriod"/>
            </a:pPr>
            <a:r>
              <a:rPr lang="en-US" dirty="0"/>
              <a:t>Close the consumer to release any resource</a:t>
            </a:r>
          </a:p>
          <a:p>
            <a:pPr marL="731520" lvl="1" indent="-457200">
              <a:buFont typeface="+mj-lt"/>
              <a:buAutoNum type="arabicPeriod"/>
            </a:pPr>
            <a:endParaRPr lang="en-US" dirty="0"/>
          </a:p>
          <a:p>
            <a:pPr marL="731520" lvl="1" indent="-457200">
              <a:buFont typeface="+mj-lt"/>
              <a:buAutoNum type="arabicPeriod"/>
            </a:pPr>
            <a:endParaRPr lang="en-US" dirty="0"/>
          </a:p>
          <a:p>
            <a:pPr marL="731520" lvl="1" indent="-457200">
              <a:buFont typeface="+mj-lt"/>
              <a:buAutoNum type="arabicPeriod"/>
            </a:pPr>
            <a:endParaRPr lang="en-US" dirty="0"/>
          </a:p>
          <a:p>
            <a:pPr marL="731520" lvl="1" indent="-457200">
              <a:buFont typeface="+mj-lt"/>
              <a:buAutoNum type="arabicPeriod"/>
            </a:pP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12846387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Consumer</a:t>
            </a:r>
            <a:br>
              <a:rPr lang="en-US" sz="3200" dirty="0">
                <a:solidFill>
                  <a:srgbClr val="D2533C"/>
                </a:solidFill>
              </a:rPr>
            </a:br>
            <a:r>
              <a:rPr lang="en-US" sz="2500" dirty="0">
                <a:solidFill>
                  <a:srgbClr val="D2533C"/>
                </a:solidFill>
              </a:rPr>
              <a:t>Phase 1—Creating the  consumer (simple)</a:t>
            </a:r>
            <a:endParaRPr lang="en-US" dirty="0"/>
          </a:p>
        </p:txBody>
      </p:sp>
      <p:sp>
        <p:nvSpPr>
          <p:cNvPr id="3" name="Content Placeholder 2"/>
          <p:cNvSpPr>
            <a:spLocks noGrp="1"/>
          </p:cNvSpPr>
          <p:nvPr>
            <p:ph idx="1"/>
          </p:nvPr>
        </p:nvSpPr>
        <p:spPr/>
        <p:txBody>
          <a:bodyPr>
            <a:normAutofit/>
          </a:bodyPr>
          <a:lstStyle/>
          <a:p>
            <a:r>
              <a:rPr lang="en-US" dirty="0"/>
              <a:t>The following code snippet shows how to create a new consumer with a specified configuration</a:t>
            </a:r>
          </a:p>
          <a:p>
            <a:pPr marL="0" indent="0">
              <a:buNone/>
            </a:pPr>
            <a:endParaRPr lang="en-US" sz="2200" dirty="0"/>
          </a:p>
          <a:p>
            <a:pPr marL="0" indent="0">
              <a:buNone/>
            </a:pPr>
            <a:r>
              <a:rPr lang="en-US" sz="2000" dirty="0"/>
              <a:t>from </a:t>
            </a:r>
            <a:r>
              <a:rPr lang="en-US" sz="2000" dirty="0" err="1"/>
              <a:t>kafka</a:t>
            </a:r>
            <a:r>
              <a:rPr lang="en-US" sz="2000" dirty="0"/>
              <a:t> import </a:t>
            </a:r>
            <a:r>
              <a:rPr lang="en-US" sz="2000" dirty="0" err="1"/>
              <a:t>KafkaConsumer</a:t>
            </a:r>
            <a:endParaRPr lang="en-US" sz="2000" dirty="0"/>
          </a:p>
          <a:p>
            <a:pPr marL="0" indent="0">
              <a:buNone/>
            </a:pPr>
            <a:endParaRPr lang="en-US" sz="2000" dirty="0"/>
          </a:p>
          <a:p>
            <a:pPr marL="0" indent="0">
              <a:buNone/>
            </a:pPr>
            <a:r>
              <a:rPr lang="en-US" sz="2000" dirty="0"/>
              <a:t>consumer = </a:t>
            </a:r>
            <a:r>
              <a:rPr lang="en-US" sz="2000" dirty="0" err="1"/>
              <a:t>KafkaConsumer</a:t>
            </a:r>
            <a:r>
              <a:rPr lang="en-US" sz="2000" dirty="0"/>
              <a:t>(</a:t>
            </a:r>
          </a:p>
          <a:p>
            <a:pPr marL="0" indent="0">
              <a:buNone/>
            </a:pPr>
            <a:r>
              <a:rPr lang="en-US" sz="2000" dirty="0"/>
              <a:t>    'test',</a:t>
            </a:r>
          </a:p>
          <a:p>
            <a:pPr marL="0" indent="0">
              <a:buNone/>
            </a:pPr>
            <a:r>
              <a:rPr lang="en-US" sz="2000" dirty="0"/>
              <a:t>     </a:t>
            </a:r>
            <a:r>
              <a:rPr lang="en-US" sz="2000" dirty="0" err="1"/>
              <a:t>bootstrap_servers</a:t>
            </a:r>
            <a:r>
              <a:rPr lang="en-US" sz="2000" dirty="0"/>
              <a:t>=['localhost:9092'],</a:t>
            </a:r>
          </a:p>
          <a:p>
            <a:pPr marL="0" indent="0">
              <a:buNone/>
            </a:pPr>
            <a:r>
              <a:rPr lang="en-US" sz="2000" dirty="0"/>
              <a:t>     </a:t>
            </a:r>
            <a:r>
              <a:rPr lang="en-US" sz="2000" dirty="0" err="1"/>
              <a:t>auto_offset_reset</a:t>
            </a:r>
            <a:r>
              <a:rPr lang="en-US" sz="2000" dirty="0"/>
              <a:t>='earliest’,</a:t>
            </a:r>
          </a:p>
          <a:p>
            <a:pPr marL="0" indent="0">
              <a:buNone/>
            </a:pPr>
            <a:r>
              <a:rPr lang="en-US" sz="2000" dirty="0"/>
              <a:t>     </a:t>
            </a:r>
            <a:r>
              <a:rPr lang="en-US" sz="2000" dirty="0" err="1"/>
              <a:t>consumer_timeout_ms</a:t>
            </a:r>
            <a:r>
              <a:rPr lang="en-US" sz="2000" dirty="0"/>
              <a:t>=10000, </a:t>
            </a:r>
          </a:p>
          <a:p>
            <a:pPr marL="0" indent="0">
              <a:buNone/>
            </a:pPr>
            <a:r>
              <a:rPr lang="en-US" sz="2000" dirty="0"/>
              <a:t>     </a:t>
            </a:r>
            <a:r>
              <a:rPr lang="en-US" sz="2000" dirty="0" err="1"/>
              <a:t>group_id</a:t>
            </a:r>
            <a:r>
              <a:rPr lang="en-US" sz="2000" dirty="0"/>
              <a:t>='my-group’)</a:t>
            </a:r>
          </a:p>
          <a:p>
            <a:pPr marL="0" indent="0">
              <a:buNone/>
            </a:pPr>
            <a:endParaRPr lang="en-US" sz="2200"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5535918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Consumer</a:t>
            </a:r>
            <a:br>
              <a:rPr lang="en-US" sz="3200" dirty="0">
                <a:solidFill>
                  <a:srgbClr val="D2533C"/>
                </a:solidFill>
              </a:rPr>
            </a:br>
            <a:r>
              <a:rPr lang="en-US" sz="2500" dirty="0">
                <a:solidFill>
                  <a:srgbClr val="D2533C"/>
                </a:solidFill>
              </a:rPr>
              <a:t>Phase 1—Creating the  consumer (simple)</a:t>
            </a:r>
            <a:endParaRPr lang="en-US" dirty="0"/>
          </a:p>
        </p:txBody>
      </p:sp>
      <p:sp>
        <p:nvSpPr>
          <p:cNvPr id="3" name="Content Placeholder 2"/>
          <p:cNvSpPr>
            <a:spLocks noGrp="1"/>
          </p:cNvSpPr>
          <p:nvPr>
            <p:ph idx="1"/>
          </p:nvPr>
        </p:nvSpPr>
        <p:spPr/>
        <p:txBody>
          <a:bodyPr>
            <a:normAutofit/>
          </a:bodyPr>
          <a:lstStyle/>
          <a:p>
            <a:r>
              <a:rPr lang="en-US" dirty="0"/>
              <a:t>By providing </a:t>
            </a:r>
            <a:r>
              <a:rPr lang="en-US" dirty="0" err="1"/>
              <a:t>auto_offset_reset</a:t>
            </a:r>
            <a:r>
              <a:rPr lang="en-US" dirty="0"/>
              <a:t>='earliest' you are telling Kafka to return messages from the beginning. </a:t>
            </a:r>
          </a:p>
          <a:p>
            <a:pPr lvl="1"/>
            <a:r>
              <a:rPr lang="en-US" dirty="0"/>
              <a:t>When set to ‘latest’, the consumer starts reading at the end of the log. When set to ‘earliest’, the consumer starts reading at the latest committed offset. </a:t>
            </a:r>
          </a:p>
          <a:p>
            <a:r>
              <a:rPr lang="en-US" dirty="0"/>
              <a:t>The parameter </a:t>
            </a:r>
            <a:r>
              <a:rPr lang="en-US" dirty="0" err="1"/>
              <a:t>consumer_timeout_ms</a:t>
            </a:r>
            <a:r>
              <a:rPr lang="en-US" dirty="0"/>
              <a:t> helps the consumer to disconnect after the certain period of time. Default block forever</a:t>
            </a:r>
          </a:p>
          <a:p>
            <a:r>
              <a:rPr lang="en-US" dirty="0"/>
              <a:t>The parameter </a:t>
            </a:r>
            <a:r>
              <a:rPr lang="en-US" dirty="0" err="1"/>
              <a:t>group_id</a:t>
            </a:r>
            <a:r>
              <a:rPr lang="en-US" dirty="0"/>
              <a:t> allows you to name the group your consumer is in. Default: None</a:t>
            </a:r>
          </a:p>
          <a:p>
            <a:r>
              <a:rPr lang="en-US" dirty="0"/>
              <a:t> </a:t>
            </a:r>
            <a:endParaRPr lang="en-US" sz="2200"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13510870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Consumer</a:t>
            </a:r>
            <a:br>
              <a:rPr lang="en-US" sz="3200" dirty="0">
                <a:solidFill>
                  <a:srgbClr val="D2533C"/>
                </a:solidFill>
              </a:rPr>
            </a:br>
            <a:r>
              <a:rPr lang="en-US" sz="2500" dirty="0">
                <a:solidFill>
                  <a:srgbClr val="D2533C"/>
                </a:solidFill>
              </a:rPr>
              <a:t>Phase 1—Creating the  consumer (advanced)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pPr marL="0" indent="0">
              <a:buNone/>
            </a:pPr>
            <a:r>
              <a:rPr lang="en-US" dirty="0"/>
              <a:t>from </a:t>
            </a:r>
            <a:r>
              <a:rPr lang="en-US" dirty="0" err="1"/>
              <a:t>kafka</a:t>
            </a:r>
            <a:r>
              <a:rPr lang="en-US" dirty="0"/>
              <a:t> import </a:t>
            </a:r>
            <a:r>
              <a:rPr lang="en-US" dirty="0" err="1"/>
              <a:t>KafkaConsumer</a:t>
            </a:r>
            <a:endParaRPr lang="en-US" dirty="0"/>
          </a:p>
          <a:p>
            <a:pPr marL="0" indent="0">
              <a:buNone/>
            </a:pPr>
            <a:r>
              <a:rPr lang="en-US" dirty="0"/>
              <a:t>from json import loads </a:t>
            </a:r>
          </a:p>
          <a:p>
            <a:pPr marL="0" indent="0">
              <a:buNone/>
            </a:pPr>
            <a:endParaRPr lang="en-US" dirty="0"/>
          </a:p>
          <a:p>
            <a:pPr marL="0" indent="0">
              <a:buNone/>
            </a:pPr>
            <a:r>
              <a:rPr lang="en-US" dirty="0"/>
              <a:t>consumer = </a:t>
            </a:r>
            <a:r>
              <a:rPr lang="en-US" dirty="0" err="1"/>
              <a:t>KafkaConsumer</a:t>
            </a:r>
            <a:r>
              <a:rPr lang="en-US" dirty="0"/>
              <a:t>(</a:t>
            </a:r>
          </a:p>
          <a:p>
            <a:pPr marL="0" indent="0">
              <a:buNone/>
            </a:pPr>
            <a:r>
              <a:rPr lang="en-US" dirty="0"/>
              <a:t>    'test',</a:t>
            </a:r>
          </a:p>
          <a:p>
            <a:pPr marL="0" indent="0">
              <a:buNone/>
            </a:pPr>
            <a:r>
              <a:rPr lang="en-US" dirty="0"/>
              <a:t>     </a:t>
            </a:r>
            <a:r>
              <a:rPr lang="en-US" dirty="0" err="1"/>
              <a:t>bootstrap_servers</a:t>
            </a:r>
            <a:r>
              <a:rPr lang="en-US" dirty="0"/>
              <a:t>=['localhost:9092'],</a:t>
            </a:r>
          </a:p>
          <a:p>
            <a:pPr marL="0" indent="0">
              <a:buNone/>
            </a:pPr>
            <a:r>
              <a:rPr lang="en-US" dirty="0"/>
              <a:t>     </a:t>
            </a:r>
            <a:r>
              <a:rPr lang="en-US" dirty="0" err="1"/>
              <a:t>auto_offset_reset</a:t>
            </a:r>
            <a:r>
              <a:rPr lang="en-US" dirty="0"/>
              <a:t>='earliest',</a:t>
            </a:r>
          </a:p>
          <a:p>
            <a:pPr marL="0" indent="0">
              <a:buNone/>
            </a:pPr>
            <a:r>
              <a:rPr lang="en-US" dirty="0"/>
              <a:t>     </a:t>
            </a:r>
            <a:r>
              <a:rPr lang="en-US" dirty="0" err="1"/>
              <a:t>enable_auto_commit</a:t>
            </a:r>
            <a:r>
              <a:rPr lang="en-US" dirty="0"/>
              <a:t>=True,</a:t>
            </a:r>
          </a:p>
          <a:p>
            <a:pPr marL="0" indent="0">
              <a:buNone/>
            </a:pPr>
            <a:r>
              <a:rPr lang="en-US" dirty="0"/>
              <a:t>     </a:t>
            </a:r>
            <a:r>
              <a:rPr lang="en-US" dirty="0" err="1"/>
              <a:t>group_id</a:t>
            </a:r>
            <a:r>
              <a:rPr lang="en-US" dirty="0"/>
              <a:t>='my-group',</a:t>
            </a:r>
          </a:p>
          <a:p>
            <a:pPr marL="0" indent="0">
              <a:buNone/>
            </a:pPr>
            <a:r>
              <a:rPr lang="en-US" dirty="0"/>
              <a:t>     </a:t>
            </a:r>
            <a:r>
              <a:rPr lang="en-US" dirty="0" err="1"/>
              <a:t>value_deserializer</a:t>
            </a:r>
            <a:r>
              <a:rPr lang="en-US" dirty="0"/>
              <a:t>=lambda x: loads(</a:t>
            </a:r>
            <a:r>
              <a:rPr lang="en-US" dirty="0" err="1"/>
              <a:t>x.decode</a:t>
            </a:r>
            <a:r>
              <a:rPr lang="en-US" dirty="0"/>
              <a:t>('utf-8’)))</a:t>
            </a:r>
          </a:p>
          <a:p>
            <a:pPr marL="0" indent="0">
              <a:buNone/>
            </a:pPr>
            <a:endParaRPr lang="en-US" dirty="0"/>
          </a:p>
          <a:p>
            <a:r>
              <a:rPr lang="en-US" dirty="0"/>
              <a:t>The </a:t>
            </a:r>
            <a:r>
              <a:rPr lang="en-US" dirty="0" err="1"/>
              <a:t>value_deserializer</a:t>
            </a:r>
            <a:r>
              <a:rPr lang="en-US" dirty="0"/>
              <a:t> deserializes the data into a common json format, the inverse of what our value serializer was doing </a:t>
            </a:r>
            <a:endParaRPr lang="en-US" sz="2200"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170562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3B12-FCDB-A0A1-DAE7-FF063C5A58B9}"/>
              </a:ext>
            </a:extLst>
          </p:cNvPr>
          <p:cNvSpPr>
            <a:spLocks noGrp="1"/>
          </p:cNvSpPr>
          <p:nvPr>
            <p:ph type="title"/>
          </p:nvPr>
        </p:nvSpPr>
        <p:spPr/>
        <p:txBody>
          <a:bodyPr/>
          <a:lstStyle/>
          <a:p>
            <a:r>
              <a:rPr lang="en-US" dirty="0"/>
              <a:t>Communication | System to System</a:t>
            </a:r>
          </a:p>
        </p:txBody>
      </p:sp>
      <p:sp>
        <p:nvSpPr>
          <p:cNvPr id="3" name="Content Placeholder 2">
            <a:extLst>
              <a:ext uri="{FF2B5EF4-FFF2-40B4-BE49-F238E27FC236}">
                <a16:creationId xmlns:a16="http://schemas.microsoft.com/office/drawing/2014/main" id="{9B4C6385-C822-024B-64AB-258DC980C123}"/>
              </a:ext>
            </a:extLst>
          </p:cNvPr>
          <p:cNvSpPr>
            <a:spLocks noGrp="1"/>
          </p:cNvSpPr>
          <p:nvPr>
            <p:ph idx="1"/>
          </p:nvPr>
        </p:nvSpPr>
        <p:spPr/>
        <p:txBody>
          <a:bodyPr>
            <a:normAutofit fontScale="92500"/>
          </a:bodyPr>
          <a:lstStyle/>
          <a:p>
            <a:r>
              <a:rPr lang="en-US" sz="2800" dirty="0">
                <a:effectLst/>
              </a:rPr>
              <a:t>Systems become tightly coupled because their communication depends on knowledge of each other</a:t>
            </a:r>
          </a:p>
          <a:p>
            <a:r>
              <a:rPr lang="en-US" sz="2800" dirty="0">
                <a:effectLst/>
              </a:rPr>
              <a:t>Synchronous communication leaves little room for error since there are no delivery guarantees if one of the systems goes offline</a:t>
            </a:r>
          </a:p>
          <a:p>
            <a:r>
              <a:rPr lang="en-US" sz="2800" dirty="0">
                <a:effectLst/>
              </a:rPr>
              <a:t>Receiving systems can easily be overwhelmed, since they don’t control the pace at which new requests or data comes in</a:t>
            </a:r>
          </a:p>
          <a:p>
            <a:r>
              <a:rPr lang="en-US" sz="2800" dirty="0">
                <a:effectLst/>
              </a:rPr>
              <a:t>Communication is not </a:t>
            </a:r>
            <a:r>
              <a:rPr lang="en-US" sz="2800" dirty="0" err="1">
                <a:effectLst/>
              </a:rPr>
              <a:t>replayable</a:t>
            </a:r>
            <a:r>
              <a:rPr lang="en-US" sz="2800" dirty="0"/>
              <a:t>, making </a:t>
            </a:r>
            <a:r>
              <a:rPr lang="en-US" sz="2800" dirty="0">
                <a:effectLst/>
              </a:rPr>
              <a:t>it difficult to reconstruct the state of a system if there is a failure</a:t>
            </a:r>
          </a:p>
        </p:txBody>
      </p:sp>
      <p:sp>
        <p:nvSpPr>
          <p:cNvPr id="4" name="Footer Placeholder 3">
            <a:extLst>
              <a:ext uri="{FF2B5EF4-FFF2-40B4-BE49-F238E27FC236}">
                <a16:creationId xmlns:a16="http://schemas.microsoft.com/office/drawing/2014/main" id="{93A25C5F-CB1A-B05B-9BCF-DE9393D8C273}"/>
              </a:ext>
            </a:extLst>
          </p:cNvPr>
          <p:cNvSpPr>
            <a:spLocks noGrp="1"/>
          </p:cNvSpPr>
          <p:nvPr>
            <p:ph type="ftr" sz="quarter" idx="11"/>
          </p:nvPr>
        </p:nvSpPr>
        <p:spPr/>
        <p:txBody>
          <a:bodyPr/>
          <a:lstStyle/>
          <a:p>
            <a:r>
              <a:rPr lang="sk-SK"/>
              <a:t>CSP554</a:t>
            </a:r>
            <a:r>
              <a:rPr lang="en-US"/>
              <a:t> Module 08</a:t>
            </a:r>
            <a:endParaRPr lang="en-US" dirty="0"/>
          </a:p>
        </p:txBody>
      </p:sp>
      <p:sp>
        <p:nvSpPr>
          <p:cNvPr id="5" name="Slide Number Placeholder 4">
            <a:extLst>
              <a:ext uri="{FF2B5EF4-FFF2-40B4-BE49-F238E27FC236}">
                <a16:creationId xmlns:a16="http://schemas.microsoft.com/office/drawing/2014/main" id="{49CCE3D9-5008-9B2D-7251-1193ADE7BFBF}"/>
              </a:ext>
            </a:extLst>
          </p:cNvPr>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30703466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spc="0" dirty="0">
                <a:solidFill>
                  <a:srgbClr val="D2533C"/>
                </a:solidFill>
              </a:rPr>
              <a:t>Kafka Consumer</a:t>
            </a:r>
            <a:br>
              <a:rPr lang="en-US" sz="3200" kern="0" spc="0" dirty="0">
                <a:solidFill>
                  <a:srgbClr val="D2533C"/>
                </a:solidFill>
              </a:rPr>
            </a:br>
            <a:r>
              <a:rPr lang="en-US" sz="2500" kern="0" spc="0" dirty="0">
                <a:solidFill>
                  <a:srgbClr val="D2533C"/>
                </a:solidFill>
              </a:rPr>
              <a:t>Phase 1—</a:t>
            </a:r>
            <a:r>
              <a:rPr lang="en-US" sz="2500" dirty="0">
                <a:solidFill>
                  <a:srgbClr val="D2533C"/>
                </a:solidFill>
              </a:rPr>
              <a:t>Creating the  consumer </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sz="2000" dirty="0"/>
              <a:t>Kafka uses the concept of </a:t>
            </a:r>
            <a:r>
              <a:rPr lang="en-US" sz="2000" i="1" dirty="0"/>
              <a:t>consumer groups</a:t>
            </a:r>
            <a:r>
              <a:rPr lang="en-US" sz="2000" dirty="0"/>
              <a:t> to allow a pool of processes to divide the work of consuming and processing records</a:t>
            </a:r>
          </a:p>
          <a:p>
            <a:r>
              <a:rPr lang="en-US" sz="2000" dirty="0"/>
              <a:t>All consumer instances sharing the same group.id will be part of the same consumer group</a:t>
            </a:r>
          </a:p>
          <a:p>
            <a:r>
              <a:rPr lang="en-US" sz="2000" dirty="0"/>
              <a:t>Each consumer in a group can set the list of topics it wants to subscribe to through one of the subscribe APIs</a:t>
            </a:r>
          </a:p>
          <a:p>
            <a:r>
              <a:rPr lang="en-US" sz="2000" dirty="0"/>
              <a:t>Kafka will deliver each message in the subscribed topics to one process in each consumer group</a:t>
            </a:r>
          </a:p>
          <a:p>
            <a:r>
              <a:rPr lang="en-US" sz="2000" dirty="0"/>
              <a:t>This is achieved by balancing topic partitions between members in the consumer group…</a:t>
            </a:r>
          </a:p>
          <a:p>
            <a:r>
              <a:rPr lang="en-US" sz="2000" dirty="0"/>
              <a:t>So that each partition is assigned to exactly one consumer in the group</a:t>
            </a:r>
          </a:p>
          <a:p>
            <a:r>
              <a:rPr lang="en-US" sz="2000" dirty="0"/>
              <a:t>So if there is a topic with four partitions, and a consumer group with two processes, each process would consume from two partitions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11230024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Kafka Consumer</a:t>
            </a:r>
            <a:br>
              <a:rPr lang="en-US" sz="3200" dirty="0">
                <a:solidFill>
                  <a:srgbClr val="D2533C"/>
                </a:solidFill>
              </a:rPr>
            </a:br>
            <a:r>
              <a:rPr lang="en-US" sz="2000" dirty="0">
                <a:solidFill>
                  <a:srgbClr val="D2533C"/>
                </a:solidFill>
              </a:rPr>
              <a:t>Phase 2—</a:t>
            </a:r>
            <a:r>
              <a:rPr lang="en-US" sz="2200" dirty="0"/>
              <a:t>Retrieve sent messages from a topic partition (simple)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sz="1800" dirty="0"/>
          </a:p>
          <a:p>
            <a:pPr marL="0" indent="0">
              <a:buNone/>
            </a:pPr>
            <a:r>
              <a:rPr lang="en-US" sz="1800" dirty="0"/>
              <a:t>from </a:t>
            </a:r>
            <a:r>
              <a:rPr lang="en-US" sz="1800" dirty="0" err="1"/>
              <a:t>kafka</a:t>
            </a:r>
            <a:r>
              <a:rPr lang="en-US" sz="1800" dirty="0"/>
              <a:t> import </a:t>
            </a:r>
            <a:r>
              <a:rPr lang="en-US" sz="1800" dirty="0" err="1"/>
              <a:t>KafkaConsumer</a:t>
            </a:r>
            <a:endParaRPr lang="en-US" sz="1800" dirty="0"/>
          </a:p>
          <a:p>
            <a:pPr marL="0" indent="0">
              <a:buNone/>
            </a:pPr>
            <a:endParaRPr lang="en-US" sz="1800" dirty="0"/>
          </a:p>
          <a:p>
            <a:pPr marL="0" indent="0">
              <a:buNone/>
            </a:pPr>
            <a:r>
              <a:rPr lang="en-US" sz="1800" dirty="0"/>
              <a:t>consumer = </a:t>
            </a:r>
            <a:r>
              <a:rPr lang="en-US" sz="1800" dirty="0" err="1"/>
              <a:t>KafkaConsumer</a:t>
            </a:r>
            <a:r>
              <a:rPr lang="en-US" sz="1800" dirty="0"/>
              <a:t>(</a:t>
            </a:r>
          </a:p>
          <a:p>
            <a:pPr marL="0" indent="0">
              <a:buNone/>
            </a:pPr>
            <a:r>
              <a:rPr lang="en-US" sz="1800" dirty="0"/>
              <a:t>    'test',</a:t>
            </a:r>
          </a:p>
          <a:p>
            <a:pPr marL="0" indent="0">
              <a:buNone/>
            </a:pPr>
            <a:r>
              <a:rPr lang="en-US" sz="1800" dirty="0"/>
              <a:t>     </a:t>
            </a:r>
            <a:r>
              <a:rPr lang="en-US" sz="1800" dirty="0" err="1"/>
              <a:t>bootstrap_servers</a:t>
            </a:r>
            <a:r>
              <a:rPr lang="en-US" sz="1800" dirty="0"/>
              <a:t>=['localhost:9092'],</a:t>
            </a:r>
          </a:p>
          <a:p>
            <a:pPr marL="0" indent="0">
              <a:buNone/>
            </a:pPr>
            <a:r>
              <a:rPr lang="en-US" sz="1800" dirty="0"/>
              <a:t>     </a:t>
            </a:r>
            <a:r>
              <a:rPr lang="en-US" sz="1800" dirty="0" err="1"/>
              <a:t>auto_offset_reset</a:t>
            </a:r>
            <a:r>
              <a:rPr lang="en-US" sz="1800" dirty="0"/>
              <a:t>='earliest’,</a:t>
            </a:r>
          </a:p>
          <a:p>
            <a:pPr marL="0" indent="0">
              <a:buNone/>
            </a:pPr>
            <a:r>
              <a:rPr lang="en-US" sz="1800" dirty="0"/>
              <a:t>     </a:t>
            </a:r>
            <a:r>
              <a:rPr lang="en-US" sz="1800" dirty="0" err="1"/>
              <a:t>consumer_timeout_ms</a:t>
            </a:r>
            <a:r>
              <a:rPr lang="en-US" sz="1800" dirty="0"/>
              <a:t>=10000, </a:t>
            </a:r>
          </a:p>
          <a:p>
            <a:pPr marL="0" indent="0">
              <a:buNone/>
            </a:pPr>
            <a:r>
              <a:rPr lang="en-US" sz="1800" dirty="0"/>
              <a:t>     </a:t>
            </a:r>
            <a:r>
              <a:rPr lang="en-US" sz="1800" dirty="0" err="1"/>
              <a:t>group_id</a:t>
            </a:r>
            <a:r>
              <a:rPr lang="en-US" sz="1800" dirty="0"/>
              <a:t>='my-group’)</a:t>
            </a:r>
          </a:p>
          <a:p>
            <a:pPr marL="0" indent="0">
              <a:buNone/>
            </a:pPr>
            <a:endParaRPr lang="en-US" sz="1800" dirty="0"/>
          </a:p>
          <a:p>
            <a:pPr marL="0" indent="0">
              <a:buNone/>
            </a:pPr>
            <a:r>
              <a:rPr lang="en-US" sz="1800" dirty="0"/>
              <a:t>for message in consumer: </a:t>
            </a:r>
          </a:p>
          <a:p>
            <a:pPr marL="0" indent="0">
              <a:buNone/>
            </a:pPr>
            <a:endParaRPr lang="en-US" sz="1800" dirty="0"/>
          </a:p>
          <a:p>
            <a:pPr marL="0" indent="0">
              <a:buNone/>
            </a:pPr>
            <a:r>
              <a:rPr lang="en-US" sz="1800" dirty="0"/>
              <a:t>    # message value and key are raw bytes -- decode if necessary!</a:t>
            </a:r>
          </a:p>
          <a:p>
            <a:pPr marL="0" indent="0">
              <a:buNone/>
            </a:pPr>
            <a:r>
              <a:rPr lang="en-US" sz="1800" dirty="0"/>
              <a:t>    # e.g., for </a:t>
            </a:r>
            <a:r>
              <a:rPr lang="en-US" sz="1800" dirty="0" err="1"/>
              <a:t>unicode</a:t>
            </a:r>
            <a:r>
              <a:rPr lang="en-US" sz="1800" dirty="0"/>
              <a:t>: `</a:t>
            </a:r>
            <a:r>
              <a:rPr lang="en-US" sz="1800" dirty="0" err="1"/>
              <a:t>message.value.decode</a:t>
            </a:r>
            <a:r>
              <a:rPr lang="en-US" sz="1800" dirty="0"/>
              <a:t>('utf-8')`</a:t>
            </a:r>
          </a:p>
          <a:p>
            <a:pPr marL="0" indent="0">
              <a:buNone/>
            </a:pPr>
            <a:r>
              <a:rPr lang="en-US" sz="1800" dirty="0"/>
              <a:t>    print ("%s:%d:%d: key=%s value=%s" % (</a:t>
            </a:r>
            <a:r>
              <a:rPr lang="en-US" sz="1800" dirty="0" err="1"/>
              <a:t>message.topic</a:t>
            </a:r>
            <a:r>
              <a:rPr lang="en-US" sz="1800" dirty="0"/>
              <a:t>, </a:t>
            </a:r>
            <a:r>
              <a:rPr lang="en-US" sz="1800" dirty="0" err="1"/>
              <a:t>message.partition</a:t>
            </a:r>
            <a:r>
              <a:rPr lang="en-US" sz="1800" dirty="0"/>
              <a:t>, </a:t>
            </a:r>
            <a:r>
              <a:rPr lang="en-US" sz="1800" dirty="0" err="1"/>
              <a:t>message.offset</a:t>
            </a:r>
            <a:r>
              <a:rPr lang="en-US" sz="1800" dirty="0"/>
              <a:t>, </a:t>
            </a:r>
            <a:r>
              <a:rPr lang="en-US" sz="1800" dirty="0" err="1"/>
              <a:t>message.key</a:t>
            </a:r>
            <a:r>
              <a:rPr lang="en-US" sz="1800" dirty="0"/>
              <a:t>, </a:t>
            </a:r>
            <a:r>
              <a:rPr lang="en-US" sz="1800" dirty="0" err="1"/>
              <a:t>message.value</a:t>
            </a:r>
            <a:r>
              <a:rPr lang="en-US" sz="1800" dirty="0"/>
              <a:t>))</a:t>
            </a:r>
          </a:p>
          <a:p>
            <a:pPr algn="just"/>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81</a:t>
            </a:fld>
            <a:endParaRPr lang="en-US" dirty="0"/>
          </a:p>
        </p:txBody>
      </p:sp>
      <p:sp>
        <p:nvSpPr>
          <p:cNvPr id="8" name="Rounded Rectangular Callout 7">
            <a:extLst>
              <a:ext uri="{FF2B5EF4-FFF2-40B4-BE49-F238E27FC236}">
                <a16:creationId xmlns:a16="http://schemas.microsoft.com/office/drawing/2014/main" id="{FEAE0FCA-8B3E-394C-B274-782049635BF4}"/>
              </a:ext>
            </a:extLst>
          </p:cNvPr>
          <p:cNvSpPr/>
          <p:nvPr/>
        </p:nvSpPr>
        <p:spPr>
          <a:xfrm>
            <a:off x="4572000" y="4419600"/>
            <a:ext cx="3124200" cy="533400"/>
          </a:xfrm>
          <a:prstGeom prst="wedgeRoundRectCallout">
            <a:avLst>
              <a:gd name="adj1" fmla="val -89074"/>
              <a:gd name="adj2" fmla="val -162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a:t>
            </a:r>
            <a:r>
              <a:rPr lang="en-US" dirty="0" err="1"/>
              <a:t>KafkaConsumer</a:t>
            </a:r>
            <a:r>
              <a:rPr lang="en-US" dirty="0"/>
              <a:t> is a Python </a:t>
            </a:r>
            <a:r>
              <a:rPr lang="en-US" dirty="0" err="1"/>
              <a:t>Iterable</a:t>
            </a:r>
            <a:endParaRPr lang="en-US" dirty="0"/>
          </a:p>
        </p:txBody>
      </p:sp>
    </p:spTree>
    <p:extLst>
      <p:ext uri="{BB962C8B-B14F-4D97-AF65-F5344CB8AC3E}">
        <p14:creationId xmlns:p14="http://schemas.microsoft.com/office/powerpoint/2010/main" val="3004116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Kafka Consumer</a:t>
            </a:r>
            <a:br>
              <a:rPr lang="en-US" sz="3200" dirty="0">
                <a:solidFill>
                  <a:srgbClr val="D2533C"/>
                </a:solidFill>
              </a:rPr>
            </a:br>
            <a:r>
              <a:rPr lang="en-US" sz="2000" dirty="0">
                <a:solidFill>
                  <a:srgbClr val="D2533C"/>
                </a:solidFill>
              </a:rPr>
              <a:t>Phase 2—</a:t>
            </a:r>
            <a:r>
              <a:rPr lang="en-US" sz="2200" dirty="0"/>
              <a:t>Retrieve sent messages from a topic partition (simple)</a:t>
            </a:r>
            <a:endParaRPr lang="en-US" dirty="0"/>
          </a:p>
        </p:txBody>
      </p:sp>
      <p:sp>
        <p:nvSpPr>
          <p:cNvPr id="3" name="Content Placeholder 2"/>
          <p:cNvSpPr>
            <a:spLocks noGrp="1"/>
          </p:cNvSpPr>
          <p:nvPr>
            <p:ph idx="1"/>
          </p:nvPr>
        </p:nvSpPr>
        <p:spPr/>
        <p:txBody>
          <a:bodyPr>
            <a:normAutofit/>
          </a:bodyPr>
          <a:lstStyle/>
          <a:p>
            <a:r>
              <a:rPr lang="en-US" sz="2000" dirty="0"/>
              <a:t>Note, the consumer will wait for up to </a:t>
            </a:r>
            <a:r>
              <a:rPr lang="en-US" sz="2000" dirty="0" err="1"/>
              <a:t>consumer_timeout_ms</a:t>
            </a:r>
            <a:r>
              <a:rPr lang="en-US" sz="2000" dirty="0"/>
              <a:t>=10000 milliseconds for the next message</a:t>
            </a:r>
          </a:p>
          <a:p>
            <a:r>
              <a:rPr lang="en-US" sz="2000" dirty="0"/>
              <a:t>If no message is received the for loop will terminate</a:t>
            </a:r>
          </a:p>
          <a:p>
            <a:r>
              <a:rPr lang="en-US" sz="2000" dirty="0"/>
              <a:t>Without this timeout a consumer program will wait for the next message forever, or until you manually terminate it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82</a:t>
            </a:fld>
            <a:endParaRPr lang="en-US" dirty="0"/>
          </a:p>
        </p:txBody>
      </p:sp>
    </p:spTree>
    <p:extLst>
      <p:ext uri="{BB962C8B-B14F-4D97-AF65-F5344CB8AC3E}">
        <p14:creationId xmlns:p14="http://schemas.microsoft.com/office/powerpoint/2010/main" val="24618904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Consumer</a:t>
            </a:r>
            <a:br>
              <a:rPr lang="en-US" sz="3200" kern="0" spc="0" dirty="0">
                <a:solidFill>
                  <a:srgbClr val="D2533C"/>
                </a:solidFill>
              </a:rPr>
            </a:br>
            <a:r>
              <a:rPr lang="en-US" sz="2500" kern="0" spc="0" dirty="0">
                <a:solidFill>
                  <a:srgbClr val="D2533C"/>
                </a:solidFill>
              </a:rPr>
              <a:t>Phase 3—Closing the consumer to release any resources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err="1"/>
              <a:t>consumer.close</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1227021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Kafka Consumer</a:t>
            </a:r>
            <a:br>
              <a:rPr lang="en-US" sz="3200" dirty="0">
                <a:solidFill>
                  <a:srgbClr val="D2533C"/>
                </a:solidFill>
              </a:rPr>
            </a:br>
            <a:r>
              <a:rPr lang="en-US" sz="2000" dirty="0">
                <a:solidFill>
                  <a:srgbClr val="D2533C"/>
                </a:solidFill>
              </a:rPr>
              <a:t>Phase 2—</a:t>
            </a:r>
            <a:r>
              <a:rPr lang="en-US" sz="2200" dirty="0"/>
              <a:t>Retrieve sent messages from a topic partition (advanced)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Read json format messages</a:t>
            </a:r>
          </a:p>
          <a:p>
            <a:pPr marL="0" indent="0" algn="just">
              <a:buNone/>
            </a:pPr>
            <a:endParaRPr lang="en-US" dirty="0"/>
          </a:p>
          <a:p>
            <a:pPr marL="0" indent="0">
              <a:buNone/>
            </a:pPr>
            <a:r>
              <a:rPr lang="en-US" dirty="0"/>
              <a:t>from </a:t>
            </a:r>
            <a:r>
              <a:rPr lang="en-US" dirty="0" err="1"/>
              <a:t>kafka</a:t>
            </a:r>
            <a:r>
              <a:rPr lang="en-US" dirty="0"/>
              <a:t> import </a:t>
            </a:r>
            <a:r>
              <a:rPr lang="en-US" dirty="0" err="1"/>
              <a:t>KafkaConsumer</a:t>
            </a:r>
            <a:endParaRPr lang="en-US" dirty="0"/>
          </a:p>
          <a:p>
            <a:pPr marL="0" indent="0">
              <a:buNone/>
            </a:pPr>
            <a:r>
              <a:rPr lang="en-US" dirty="0"/>
              <a:t>from json import loads </a:t>
            </a:r>
          </a:p>
          <a:p>
            <a:pPr marL="0" indent="0">
              <a:buNone/>
            </a:pPr>
            <a:endParaRPr lang="en-US" dirty="0"/>
          </a:p>
          <a:p>
            <a:pPr marL="0" indent="0">
              <a:buNone/>
            </a:pPr>
            <a:r>
              <a:rPr lang="en-US" dirty="0"/>
              <a:t>consumer = </a:t>
            </a:r>
            <a:r>
              <a:rPr lang="en-US" dirty="0" err="1"/>
              <a:t>KafkaConsumer</a:t>
            </a:r>
            <a:r>
              <a:rPr lang="en-US" dirty="0"/>
              <a:t>(</a:t>
            </a:r>
          </a:p>
          <a:p>
            <a:pPr marL="0" indent="0">
              <a:buNone/>
            </a:pPr>
            <a:r>
              <a:rPr lang="en-US" dirty="0"/>
              <a:t>    'test',</a:t>
            </a:r>
          </a:p>
          <a:p>
            <a:pPr marL="0" indent="0">
              <a:buNone/>
            </a:pPr>
            <a:r>
              <a:rPr lang="en-US" dirty="0"/>
              <a:t>     </a:t>
            </a:r>
            <a:r>
              <a:rPr lang="en-US" dirty="0" err="1"/>
              <a:t>bootstrap_servers</a:t>
            </a:r>
            <a:r>
              <a:rPr lang="en-US" dirty="0"/>
              <a:t>=['localhost:9092'],</a:t>
            </a:r>
          </a:p>
          <a:p>
            <a:pPr marL="0" indent="0">
              <a:buNone/>
            </a:pPr>
            <a:r>
              <a:rPr lang="en-US" dirty="0"/>
              <a:t>     </a:t>
            </a:r>
            <a:r>
              <a:rPr lang="en-US" dirty="0" err="1"/>
              <a:t>auto_offset_reset</a:t>
            </a:r>
            <a:r>
              <a:rPr lang="en-US" dirty="0"/>
              <a:t>='earliest',</a:t>
            </a:r>
          </a:p>
          <a:p>
            <a:pPr marL="0" indent="0">
              <a:buNone/>
            </a:pPr>
            <a:r>
              <a:rPr lang="en-US" dirty="0"/>
              <a:t>     </a:t>
            </a:r>
            <a:r>
              <a:rPr lang="en-US" dirty="0" err="1"/>
              <a:t>enable_auto_commit</a:t>
            </a:r>
            <a:r>
              <a:rPr lang="en-US" dirty="0"/>
              <a:t>=True,</a:t>
            </a:r>
          </a:p>
          <a:p>
            <a:pPr marL="0" indent="0">
              <a:buNone/>
            </a:pPr>
            <a:r>
              <a:rPr lang="en-US" dirty="0"/>
              <a:t>     </a:t>
            </a:r>
            <a:r>
              <a:rPr lang="en-US" dirty="0" err="1"/>
              <a:t>group_id</a:t>
            </a:r>
            <a:r>
              <a:rPr lang="en-US" dirty="0"/>
              <a:t>='my-group',</a:t>
            </a:r>
          </a:p>
          <a:p>
            <a:pPr marL="0" indent="0">
              <a:buNone/>
            </a:pPr>
            <a:r>
              <a:rPr lang="en-US" dirty="0"/>
              <a:t>     </a:t>
            </a:r>
            <a:r>
              <a:rPr lang="en-US" dirty="0" err="1"/>
              <a:t>value_deserializer</a:t>
            </a:r>
            <a:r>
              <a:rPr lang="en-US" dirty="0"/>
              <a:t>=lambda x: loads(</a:t>
            </a:r>
            <a:r>
              <a:rPr lang="en-US" dirty="0" err="1"/>
              <a:t>x.decode</a:t>
            </a:r>
            <a:r>
              <a:rPr lang="en-US" dirty="0"/>
              <a:t>('utf-8’)))</a:t>
            </a:r>
          </a:p>
          <a:p>
            <a:pPr marL="0" indent="0" algn="just">
              <a:buNone/>
            </a:pPr>
            <a:endParaRPr lang="en-US" dirty="0"/>
          </a:p>
          <a:p>
            <a:pPr marL="0" indent="0" algn="just">
              <a:buNone/>
            </a:pPr>
            <a:r>
              <a:rPr lang="en-US" dirty="0"/>
              <a:t>for msg in consumer:</a:t>
            </a:r>
          </a:p>
          <a:p>
            <a:pPr marL="0" indent="0" algn="just">
              <a:buNone/>
            </a:pPr>
            <a:r>
              <a:rPr lang="en-US" dirty="0"/>
              <a:t>        record = </a:t>
            </a:r>
            <a:r>
              <a:rPr lang="en-US" dirty="0" err="1"/>
              <a:t>json.loads</a:t>
            </a:r>
            <a:r>
              <a:rPr lang="en-US" dirty="0"/>
              <a:t>(</a:t>
            </a:r>
            <a:r>
              <a:rPr lang="en-US" dirty="0" err="1"/>
              <a:t>msg.value</a:t>
            </a:r>
            <a:r>
              <a:rPr lang="en-US" dirty="0"/>
              <a:t>)</a:t>
            </a:r>
          </a:p>
          <a:p>
            <a:pPr marL="0" indent="0" algn="just">
              <a:buNone/>
            </a:pPr>
            <a:r>
              <a:rPr lang="en-US" dirty="0"/>
              <a:t>        print (record)</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84</a:t>
            </a:fld>
            <a:endParaRPr lang="en-US" dirty="0"/>
          </a:p>
        </p:txBody>
      </p:sp>
      <p:sp>
        <p:nvSpPr>
          <p:cNvPr id="6" name="Rounded Rectangular Callout 5">
            <a:extLst>
              <a:ext uri="{FF2B5EF4-FFF2-40B4-BE49-F238E27FC236}">
                <a16:creationId xmlns:a16="http://schemas.microsoft.com/office/drawing/2014/main" id="{15D9CCC2-A459-3845-90C9-25FFC2A02795}"/>
              </a:ext>
            </a:extLst>
          </p:cNvPr>
          <p:cNvSpPr/>
          <p:nvPr/>
        </p:nvSpPr>
        <p:spPr>
          <a:xfrm>
            <a:off x="5029200" y="5486400"/>
            <a:ext cx="3124200" cy="533400"/>
          </a:xfrm>
          <a:prstGeom prst="wedgeRoundRectCallout">
            <a:avLst>
              <a:gd name="adj1" fmla="val -65172"/>
              <a:gd name="adj2" fmla="val -19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Convert a json object into a Python dictionary</a:t>
            </a:r>
          </a:p>
        </p:txBody>
      </p:sp>
      <p:sp>
        <p:nvSpPr>
          <p:cNvPr id="7" name="Rounded Rectangular Callout 6">
            <a:extLst>
              <a:ext uri="{FF2B5EF4-FFF2-40B4-BE49-F238E27FC236}">
                <a16:creationId xmlns:a16="http://schemas.microsoft.com/office/drawing/2014/main" id="{09BF8910-CD6F-5F4F-BE2F-B2E6AB95C84A}"/>
              </a:ext>
            </a:extLst>
          </p:cNvPr>
          <p:cNvSpPr/>
          <p:nvPr/>
        </p:nvSpPr>
        <p:spPr>
          <a:xfrm>
            <a:off x="5562600" y="3520440"/>
            <a:ext cx="3124200" cy="899160"/>
          </a:xfrm>
          <a:prstGeom prst="wedgeRoundRectCallout">
            <a:avLst>
              <a:gd name="adj1" fmla="val -70538"/>
              <a:gd name="adj2" fmla="val 829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Deserialize each </a:t>
            </a:r>
            <a:r>
              <a:rPr lang="en-US" dirty="0" err="1"/>
              <a:t>retreived</a:t>
            </a:r>
            <a:r>
              <a:rPr lang="en-US" dirty="0"/>
              <a:t> message from bytes to a json object</a:t>
            </a:r>
          </a:p>
        </p:txBody>
      </p:sp>
    </p:spTree>
    <p:extLst>
      <p:ext uri="{BB962C8B-B14F-4D97-AF65-F5344CB8AC3E}">
        <p14:creationId xmlns:p14="http://schemas.microsoft.com/office/powerpoint/2010/main" val="4843317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a:t>Kafka As Part of a Message Processing Pipeline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85</a:t>
            </a:fld>
            <a:endParaRPr lang="en-US" dirty="0"/>
          </a:p>
        </p:txBody>
      </p:sp>
      <p:pic>
        <p:nvPicPr>
          <p:cNvPr id="43010" name="Picture 2" descr="Related image"/>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04800" y="2626918"/>
            <a:ext cx="8803341" cy="18307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830247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a:t>Kafka As Part of a Message Processing Pipeline</a:t>
            </a:r>
            <a:br>
              <a:rPr lang="en-US" sz="2800" dirty="0"/>
            </a:br>
            <a:r>
              <a:rPr lang="en-US" sz="2800" dirty="0"/>
              <a:t>Kappa Architecture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86</a:t>
            </a:fld>
            <a:endParaRPr lang="en-US" dirty="0"/>
          </a:p>
        </p:txBody>
      </p:sp>
      <p:sp>
        <p:nvSpPr>
          <p:cNvPr id="2" name="Rectangle 1">
            <a:extLst>
              <a:ext uri="{FF2B5EF4-FFF2-40B4-BE49-F238E27FC236}">
                <a16:creationId xmlns:a16="http://schemas.microsoft.com/office/drawing/2014/main" id="{E58351D9-40D7-2541-B500-B5B6A129DDE9}"/>
              </a:ext>
            </a:extLst>
          </p:cNvPr>
          <p:cNvSpPr/>
          <p:nvPr/>
        </p:nvSpPr>
        <p:spPr>
          <a:xfrm>
            <a:off x="322730" y="3035785"/>
            <a:ext cx="104887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a:t>
            </a:r>
          </a:p>
          <a:p>
            <a:pPr algn="ctr"/>
            <a:r>
              <a:rPr lang="en-US" sz="1200" dirty="0"/>
              <a:t>Source</a:t>
            </a:r>
          </a:p>
        </p:txBody>
      </p:sp>
      <p:sp>
        <p:nvSpPr>
          <p:cNvPr id="7" name="Rectangle 6">
            <a:extLst>
              <a:ext uri="{FF2B5EF4-FFF2-40B4-BE49-F238E27FC236}">
                <a16:creationId xmlns:a16="http://schemas.microsoft.com/office/drawing/2014/main" id="{07A9EB70-430A-6346-B2BF-75CBDDA41811}"/>
              </a:ext>
            </a:extLst>
          </p:cNvPr>
          <p:cNvSpPr/>
          <p:nvPr/>
        </p:nvSpPr>
        <p:spPr>
          <a:xfrm>
            <a:off x="1843144" y="4584701"/>
            <a:ext cx="4089698" cy="838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a:t>Kakfa</a:t>
            </a:r>
            <a:endParaRPr lang="en-US" sz="1200" dirty="0"/>
          </a:p>
        </p:txBody>
      </p:sp>
      <p:sp>
        <p:nvSpPr>
          <p:cNvPr id="8" name="Rectangle 7">
            <a:extLst>
              <a:ext uri="{FF2B5EF4-FFF2-40B4-BE49-F238E27FC236}">
                <a16:creationId xmlns:a16="http://schemas.microsoft.com/office/drawing/2014/main" id="{60D28241-2CE0-E84D-8744-64371F29A6F1}"/>
              </a:ext>
            </a:extLst>
          </p:cNvPr>
          <p:cNvSpPr/>
          <p:nvPr/>
        </p:nvSpPr>
        <p:spPr>
          <a:xfrm>
            <a:off x="3363558" y="3035785"/>
            <a:ext cx="104887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a:t>
            </a:r>
          </a:p>
          <a:p>
            <a:pPr algn="ctr"/>
            <a:r>
              <a:rPr lang="en-US" sz="1000" dirty="0"/>
              <a:t>Transformation</a:t>
            </a:r>
          </a:p>
        </p:txBody>
      </p:sp>
      <p:sp>
        <p:nvSpPr>
          <p:cNvPr id="9" name="Rectangle 8">
            <a:extLst>
              <a:ext uri="{FF2B5EF4-FFF2-40B4-BE49-F238E27FC236}">
                <a16:creationId xmlns:a16="http://schemas.microsoft.com/office/drawing/2014/main" id="{D38ADC56-49E5-ED49-BCE1-3141EB36C148}"/>
              </a:ext>
            </a:extLst>
          </p:cNvPr>
          <p:cNvSpPr/>
          <p:nvPr/>
        </p:nvSpPr>
        <p:spPr>
          <a:xfrm>
            <a:off x="4883972" y="3035785"/>
            <a:ext cx="104887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Message Consumer</a:t>
            </a:r>
          </a:p>
        </p:txBody>
      </p:sp>
      <p:sp>
        <p:nvSpPr>
          <p:cNvPr id="10" name="Rectangle 9">
            <a:extLst>
              <a:ext uri="{FF2B5EF4-FFF2-40B4-BE49-F238E27FC236}">
                <a16:creationId xmlns:a16="http://schemas.microsoft.com/office/drawing/2014/main" id="{46477CEC-4B13-5C48-B0EB-9540BFDD88C5}"/>
              </a:ext>
            </a:extLst>
          </p:cNvPr>
          <p:cNvSpPr/>
          <p:nvPr/>
        </p:nvSpPr>
        <p:spPr>
          <a:xfrm>
            <a:off x="6404386" y="3035785"/>
            <a:ext cx="104887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Lake</a:t>
            </a:r>
          </a:p>
          <a:p>
            <a:pPr algn="ctr"/>
            <a:r>
              <a:rPr lang="en-US" sz="1200" dirty="0"/>
              <a:t>(All</a:t>
            </a:r>
          </a:p>
          <a:p>
            <a:pPr algn="ctr"/>
            <a:r>
              <a:rPr lang="en-US" sz="1200" dirty="0"/>
              <a:t>Physician</a:t>
            </a:r>
          </a:p>
          <a:p>
            <a:pPr algn="ctr"/>
            <a:r>
              <a:rPr lang="en-US" sz="1200" dirty="0"/>
              <a:t>Records)</a:t>
            </a:r>
          </a:p>
        </p:txBody>
      </p:sp>
      <p:sp>
        <p:nvSpPr>
          <p:cNvPr id="11" name="Rectangle 10">
            <a:extLst>
              <a:ext uri="{FF2B5EF4-FFF2-40B4-BE49-F238E27FC236}">
                <a16:creationId xmlns:a16="http://schemas.microsoft.com/office/drawing/2014/main" id="{8DBBF5F0-4845-7E4C-87D9-353CAD78ECD1}"/>
              </a:ext>
            </a:extLst>
          </p:cNvPr>
          <p:cNvSpPr/>
          <p:nvPr/>
        </p:nvSpPr>
        <p:spPr>
          <a:xfrm>
            <a:off x="7924800" y="3035785"/>
            <a:ext cx="104887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Analysts</a:t>
            </a:r>
          </a:p>
        </p:txBody>
      </p:sp>
      <p:sp>
        <p:nvSpPr>
          <p:cNvPr id="12" name="Rectangle 11">
            <a:extLst>
              <a:ext uri="{FF2B5EF4-FFF2-40B4-BE49-F238E27FC236}">
                <a16:creationId xmlns:a16="http://schemas.microsoft.com/office/drawing/2014/main" id="{8EB3E0A8-B7CD-DE41-B4BD-7A9BED5E8035}"/>
              </a:ext>
            </a:extLst>
          </p:cNvPr>
          <p:cNvSpPr/>
          <p:nvPr/>
        </p:nvSpPr>
        <p:spPr>
          <a:xfrm>
            <a:off x="1843144" y="3035785"/>
            <a:ext cx="104887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Message</a:t>
            </a:r>
          </a:p>
          <a:p>
            <a:pPr algn="ctr"/>
            <a:r>
              <a:rPr lang="en-US" sz="1200" dirty="0"/>
              <a:t>Producer</a:t>
            </a:r>
          </a:p>
        </p:txBody>
      </p:sp>
      <p:cxnSp>
        <p:nvCxnSpPr>
          <p:cNvPr id="13" name="Curved Connector 12">
            <a:extLst>
              <a:ext uri="{FF2B5EF4-FFF2-40B4-BE49-F238E27FC236}">
                <a16:creationId xmlns:a16="http://schemas.microsoft.com/office/drawing/2014/main" id="{34382ABE-59FC-974E-8F59-3C8A12B1E35B}"/>
              </a:ext>
            </a:extLst>
          </p:cNvPr>
          <p:cNvCxnSpPr>
            <a:stCxn id="2" idx="0"/>
            <a:endCxn id="12" idx="0"/>
          </p:cNvCxnSpPr>
          <p:nvPr/>
        </p:nvCxnSpPr>
        <p:spPr>
          <a:xfrm rot="5400000" flipH="1" flipV="1">
            <a:off x="1607372" y="2275578"/>
            <a:ext cx="12700" cy="1520414"/>
          </a:xfrm>
          <a:prstGeom prst="curvedConnector3">
            <a:avLst>
              <a:gd name="adj1" fmla="val 180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8520F97E-355C-AC4E-A44B-8DEE2B3213E4}"/>
              </a:ext>
            </a:extLst>
          </p:cNvPr>
          <p:cNvCxnSpPr>
            <a:cxnSpLocks/>
            <a:stCxn id="12" idx="2"/>
          </p:cNvCxnSpPr>
          <p:nvPr/>
        </p:nvCxnSpPr>
        <p:spPr>
          <a:xfrm rot="16200000" flipH="1">
            <a:off x="2015396" y="4226168"/>
            <a:ext cx="710716" cy="6350"/>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461493-D0ED-2B4C-B9D2-8974D20E1AE7}"/>
              </a:ext>
            </a:extLst>
          </p:cNvPr>
          <p:cNvCxnSpPr/>
          <p:nvPr/>
        </p:nvCxnSpPr>
        <p:spPr>
          <a:xfrm>
            <a:off x="4191000" y="3873985"/>
            <a:ext cx="0" cy="7107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8D0D42-92C9-D84D-BB30-8DFD76698130}"/>
              </a:ext>
            </a:extLst>
          </p:cNvPr>
          <p:cNvCxnSpPr>
            <a:cxnSpLocks/>
          </p:cNvCxnSpPr>
          <p:nvPr/>
        </p:nvCxnSpPr>
        <p:spPr>
          <a:xfrm flipV="1">
            <a:off x="3657600" y="3873985"/>
            <a:ext cx="0" cy="7107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C45A702-0210-304C-82FE-0B0898D4B8C8}"/>
              </a:ext>
            </a:extLst>
          </p:cNvPr>
          <p:cNvCxnSpPr>
            <a:cxnSpLocks/>
          </p:cNvCxnSpPr>
          <p:nvPr/>
        </p:nvCxnSpPr>
        <p:spPr>
          <a:xfrm flipV="1">
            <a:off x="5334000" y="3873985"/>
            <a:ext cx="0" cy="7107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D99E528-6111-F94F-AA06-6247CFA92A4B}"/>
              </a:ext>
            </a:extLst>
          </p:cNvPr>
          <p:cNvSpPr txBox="1"/>
          <p:nvPr/>
        </p:nvSpPr>
        <p:spPr>
          <a:xfrm>
            <a:off x="1193574" y="2133601"/>
            <a:ext cx="840295" cy="646331"/>
          </a:xfrm>
          <a:prstGeom prst="rect">
            <a:avLst/>
          </a:prstGeom>
          <a:noFill/>
        </p:spPr>
        <p:txBody>
          <a:bodyPr wrap="none" rtlCol="0">
            <a:spAutoFit/>
          </a:bodyPr>
          <a:lstStyle/>
          <a:p>
            <a:pPr algn="ctr"/>
            <a:r>
              <a:rPr lang="en-US" sz="1200" dirty="0"/>
              <a:t>Raw</a:t>
            </a:r>
          </a:p>
          <a:p>
            <a:pPr algn="ctr"/>
            <a:r>
              <a:rPr lang="en-US" sz="1200" dirty="0"/>
              <a:t>Physician</a:t>
            </a:r>
          </a:p>
          <a:p>
            <a:pPr algn="ctr"/>
            <a:r>
              <a:rPr lang="en-US" sz="1200" dirty="0"/>
              <a:t>Record</a:t>
            </a:r>
          </a:p>
        </p:txBody>
      </p:sp>
      <p:sp>
        <p:nvSpPr>
          <p:cNvPr id="25" name="TextBox 24">
            <a:extLst>
              <a:ext uri="{FF2B5EF4-FFF2-40B4-BE49-F238E27FC236}">
                <a16:creationId xmlns:a16="http://schemas.microsoft.com/office/drawing/2014/main" id="{116E038C-B580-C341-A85E-9A64EE80683F}"/>
              </a:ext>
            </a:extLst>
          </p:cNvPr>
          <p:cNvSpPr txBox="1"/>
          <p:nvPr/>
        </p:nvSpPr>
        <p:spPr>
          <a:xfrm>
            <a:off x="1568227" y="3938369"/>
            <a:ext cx="840295" cy="646331"/>
          </a:xfrm>
          <a:prstGeom prst="rect">
            <a:avLst/>
          </a:prstGeom>
          <a:noFill/>
        </p:spPr>
        <p:txBody>
          <a:bodyPr wrap="none" rtlCol="0">
            <a:spAutoFit/>
          </a:bodyPr>
          <a:lstStyle/>
          <a:p>
            <a:pPr algn="ctr"/>
            <a:r>
              <a:rPr lang="en-US" sz="1200" dirty="0"/>
              <a:t>Raw</a:t>
            </a:r>
          </a:p>
          <a:p>
            <a:pPr algn="ctr"/>
            <a:r>
              <a:rPr lang="en-US" sz="1200" dirty="0"/>
              <a:t>Physician</a:t>
            </a:r>
          </a:p>
          <a:p>
            <a:pPr algn="ctr"/>
            <a:r>
              <a:rPr lang="en-US" sz="1200" dirty="0"/>
              <a:t>Record</a:t>
            </a:r>
          </a:p>
        </p:txBody>
      </p:sp>
      <p:sp>
        <p:nvSpPr>
          <p:cNvPr id="26" name="TextBox 25">
            <a:extLst>
              <a:ext uri="{FF2B5EF4-FFF2-40B4-BE49-F238E27FC236}">
                <a16:creationId xmlns:a16="http://schemas.microsoft.com/office/drawing/2014/main" id="{7BA75A2F-0191-3344-83D5-43B4AB96328E}"/>
              </a:ext>
            </a:extLst>
          </p:cNvPr>
          <p:cNvSpPr txBox="1"/>
          <p:nvPr/>
        </p:nvSpPr>
        <p:spPr>
          <a:xfrm>
            <a:off x="2882597" y="3969919"/>
            <a:ext cx="840295" cy="646331"/>
          </a:xfrm>
          <a:prstGeom prst="rect">
            <a:avLst/>
          </a:prstGeom>
          <a:noFill/>
        </p:spPr>
        <p:txBody>
          <a:bodyPr wrap="none" rtlCol="0">
            <a:spAutoFit/>
          </a:bodyPr>
          <a:lstStyle/>
          <a:p>
            <a:pPr algn="ctr"/>
            <a:r>
              <a:rPr lang="en-US" sz="1200" dirty="0"/>
              <a:t>Raw</a:t>
            </a:r>
          </a:p>
          <a:p>
            <a:pPr algn="ctr"/>
            <a:r>
              <a:rPr lang="en-US" sz="1200" dirty="0"/>
              <a:t>Physician</a:t>
            </a:r>
          </a:p>
          <a:p>
            <a:pPr algn="ctr"/>
            <a:r>
              <a:rPr lang="en-US" sz="1200" dirty="0"/>
              <a:t>Record</a:t>
            </a:r>
          </a:p>
        </p:txBody>
      </p:sp>
      <p:sp>
        <p:nvSpPr>
          <p:cNvPr id="27" name="TextBox 26">
            <a:extLst>
              <a:ext uri="{FF2B5EF4-FFF2-40B4-BE49-F238E27FC236}">
                <a16:creationId xmlns:a16="http://schemas.microsoft.com/office/drawing/2014/main" id="{9124E134-24FB-C047-92E7-CE400D79EFD6}"/>
              </a:ext>
            </a:extLst>
          </p:cNvPr>
          <p:cNvSpPr txBox="1"/>
          <p:nvPr/>
        </p:nvSpPr>
        <p:spPr>
          <a:xfrm>
            <a:off x="4159026" y="3938370"/>
            <a:ext cx="840294" cy="646331"/>
          </a:xfrm>
          <a:prstGeom prst="rect">
            <a:avLst/>
          </a:prstGeom>
          <a:noFill/>
        </p:spPr>
        <p:txBody>
          <a:bodyPr wrap="none" rtlCol="0">
            <a:spAutoFit/>
          </a:bodyPr>
          <a:lstStyle/>
          <a:p>
            <a:pPr algn="ctr"/>
            <a:r>
              <a:rPr lang="en-US" sz="1200" dirty="0"/>
              <a:t>Validated</a:t>
            </a:r>
          </a:p>
          <a:p>
            <a:pPr algn="ctr"/>
            <a:r>
              <a:rPr lang="en-US" sz="1200" dirty="0"/>
              <a:t>Physician</a:t>
            </a:r>
          </a:p>
          <a:p>
            <a:pPr algn="ctr"/>
            <a:r>
              <a:rPr lang="en-US" sz="1200" dirty="0"/>
              <a:t>Record</a:t>
            </a:r>
          </a:p>
        </p:txBody>
      </p:sp>
      <p:sp>
        <p:nvSpPr>
          <p:cNvPr id="28" name="TextBox 27">
            <a:extLst>
              <a:ext uri="{FF2B5EF4-FFF2-40B4-BE49-F238E27FC236}">
                <a16:creationId xmlns:a16="http://schemas.microsoft.com/office/drawing/2014/main" id="{24FBF119-5A0A-D846-AAFF-EEED3FCA32FF}"/>
              </a:ext>
            </a:extLst>
          </p:cNvPr>
          <p:cNvSpPr txBox="1"/>
          <p:nvPr/>
        </p:nvSpPr>
        <p:spPr>
          <a:xfrm>
            <a:off x="5314236" y="3938368"/>
            <a:ext cx="840294" cy="646331"/>
          </a:xfrm>
          <a:prstGeom prst="rect">
            <a:avLst/>
          </a:prstGeom>
          <a:noFill/>
        </p:spPr>
        <p:txBody>
          <a:bodyPr wrap="none" rtlCol="0">
            <a:spAutoFit/>
          </a:bodyPr>
          <a:lstStyle/>
          <a:p>
            <a:pPr algn="ctr"/>
            <a:r>
              <a:rPr lang="en-US" sz="1200" dirty="0"/>
              <a:t>Validated</a:t>
            </a:r>
          </a:p>
          <a:p>
            <a:pPr algn="ctr"/>
            <a:r>
              <a:rPr lang="en-US" sz="1200" dirty="0"/>
              <a:t>Physician</a:t>
            </a:r>
          </a:p>
          <a:p>
            <a:pPr algn="ctr"/>
            <a:r>
              <a:rPr lang="en-US" sz="1200" dirty="0"/>
              <a:t>Record</a:t>
            </a:r>
          </a:p>
        </p:txBody>
      </p:sp>
      <p:cxnSp>
        <p:nvCxnSpPr>
          <p:cNvPr id="29" name="Curved Connector 28">
            <a:extLst>
              <a:ext uri="{FF2B5EF4-FFF2-40B4-BE49-F238E27FC236}">
                <a16:creationId xmlns:a16="http://schemas.microsoft.com/office/drawing/2014/main" id="{B536DE0A-8527-494F-911B-98CC7D9E9080}"/>
              </a:ext>
            </a:extLst>
          </p:cNvPr>
          <p:cNvCxnSpPr/>
          <p:nvPr/>
        </p:nvCxnSpPr>
        <p:spPr>
          <a:xfrm rot="5400000" flipH="1" flipV="1">
            <a:off x="6162264" y="2243387"/>
            <a:ext cx="12700" cy="1520414"/>
          </a:xfrm>
          <a:prstGeom prst="curvedConnector3">
            <a:avLst>
              <a:gd name="adj1" fmla="val 180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677C4A-8BBB-3548-92BC-58CB71250F2D}"/>
              </a:ext>
            </a:extLst>
          </p:cNvPr>
          <p:cNvSpPr txBox="1"/>
          <p:nvPr/>
        </p:nvSpPr>
        <p:spPr>
          <a:xfrm>
            <a:off x="5734383" y="2133601"/>
            <a:ext cx="840294" cy="646331"/>
          </a:xfrm>
          <a:prstGeom prst="rect">
            <a:avLst/>
          </a:prstGeom>
          <a:noFill/>
        </p:spPr>
        <p:txBody>
          <a:bodyPr wrap="none" rtlCol="0">
            <a:spAutoFit/>
          </a:bodyPr>
          <a:lstStyle/>
          <a:p>
            <a:pPr algn="ctr"/>
            <a:r>
              <a:rPr lang="en-US" sz="1200" dirty="0"/>
              <a:t>Validated</a:t>
            </a:r>
          </a:p>
          <a:p>
            <a:pPr algn="ctr"/>
            <a:r>
              <a:rPr lang="en-US" sz="1200" dirty="0"/>
              <a:t>Physician</a:t>
            </a:r>
          </a:p>
          <a:p>
            <a:pPr algn="ctr"/>
            <a:r>
              <a:rPr lang="en-US" sz="1200" dirty="0"/>
              <a:t>Record</a:t>
            </a:r>
          </a:p>
        </p:txBody>
      </p:sp>
      <p:cxnSp>
        <p:nvCxnSpPr>
          <p:cNvPr id="31" name="Curved Connector 30">
            <a:extLst>
              <a:ext uri="{FF2B5EF4-FFF2-40B4-BE49-F238E27FC236}">
                <a16:creationId xmlns:a16="http://schemas.microsoft.com/office/drawing/2014/main" id="{67004E3E-339C-DF46-974D-6D9306A947BF}"/>
              </a:ext>
            </a:extLst>
          </p:cNvPr>
          <p:cNvCxnSpPr/>
          <p:nvPr/>
        </p:nvCxnSpPr>
        <p:spPr>
          <a:xfrm rot="5400000" flipH="1" flipV="1">
            <a:off x="7905003" y="2230687"/>
            <a:ext cx="12700" cy="1520414"/>
          </a:xfrm>
          <a:prstGeom prst="curvedConnector3">
            <a:avLst>
              <a:gd name="adj1" fmla="val 180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F1DAC12-75CC-5046-8173-B5B30F08CC78}"/>
              </a:ext>
            </a:extLst>
          </p:cNvPr>
          <p:cNvSpPr txBox="1"/>
          <p:nvPr/>
        </p:nvSpPr>
        <p:spPr>
          <a:xfrm>
            <a:off x="7491206" y="2133600"/>
            <a:ext cx="840294" cy="646331"/>
          </a:xfrm>
          <a:prstGeom prst="rect">
            <a:avLst/>
          </a:prstGeom>
          <a:noFill/>
        </p:spPr>
        <p:txBody>
          <a:bodyPr wrap="none" rtlCol="0">
            <a:spAutoFit/>
          </a:bodyPr>
          <a:lstStyle/>
          <a:p>
            <a:pPr algn="ctr"/>
            <a:r>
              <a:rPr lang="en-US" sz="1200" dirty="0"/>
              <a:t>Validated</a:t>
            </a:r>
          </a:p>
          <a:p>
            <a:pPr algn="ctr"/>
            <a:r>
              <a:rPr lang="en-US" sz="1200" dirty="0"/>
              <a:t>Physician</a:t>
            </a:r>
          </a:p>
          <a:p>
            <a:pPr algn="ctr"/>
            <a:r>
              <a:rPr lang="en-US" sz="1200" dirty="0"/>
              <a:t>Records</a:t>
            </a:r>
          </a:p>
        </p:txBody>
      </p:sp>
      <p:sp>
        <p:nvSpPr>
          <p:cNvPr id="24" name="Left-Right Arrow 23">
            <a:extLst>
              <a:ext uri="{FF2B5EF4-FFF2-40B4-BE49-F238E27FC236}">
                <a16:creationId xmlns:a16="http://schemas.microsoft.com/office/drawing/2014/main" id="{7666C33D-2AEA-DE41-A535-F4772939BA1F}"/>
              </a:ext>
            </a:extLst>
          </p:cNvPr>
          <p:cNvSpPr/>
          <p:nvPr/>
        </p:nvSpPr>
        <p:spPr>
          <a:xfrm>
            <a:off x="1752600" y="1752600"/>
            <a:ext cx="4180242"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eft-Right Arrow 33">
            <a:extLst>
              <a:ext uri="{FF2B5EF4-FFF2-40B4-BE49-F238E27FC236}">
                <a16:creationId xmlns:a16="http://schemas.microsoft.com/office/drawing/2014/main" id="{EAA705D7-E3AE-DB46-89B3-2F8A4474AE71}"/>
              </a:ext>
            </a:extLst>
          </p:cNvPr>
          <p:cNvSpPr/>
          <p:nvPr/>
        </p:nvSpPr>
        <p:spPr>
          <a:xfrm>
            <a:off x="6404386" y="1744957"/>
            <a:ext cx="22860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41BF163-FF1E-7C4F-95C2-CB53C340E67C}"/>
              </a:ext>
            </a:extLst>
          </p:cNvPr>
          <p:cNvSpPr txBox="1"/>
          <p:nvPr/>
        </p:nvSpPr>
        <p:spPr>
          <a:xfrm>
            <a:off x="2597972" y="1481836"/>
            <a:ext cx="2401348" cy="276999"/>
          </a:xfrm>
          <a:prstGeom prst="rect">
            <a:avLst/>
          </a:prstGeom>
          <a:noFill/>
        </p:spPr>
        <p:txBody>
          <a:bodyPr wrap="square" rtlCol="0">
            <a:spAutoFit/>
          </a:bodyPr>
          <a:lstStyle/>
          <a:p>
            <a:pPr algn="ctr"/>
            <a:r>
              <a:rPr lang="en-US" sz="1200" dirty="0"/>
              <a:t>Speed Layer</a:t>
            </a:r>
          </a:p>
        </p:txBody>
      </p:sp>
      <p:sp>
        <p:nvSpPr>
          <p:cNvPr id="36" name="TextBox 35">
            <a:extLst>
              <a:ext uri="{FF2B5EF4-FFF2-40B4-BE49-F238E27FC236}">
                <a16:creationId xmlns:a16="http://schemas.microsoft.com/office/drawing/2014/main" id="{C0D221A2-B619-884B-82FD-291EC407D9D8}"/>
              </a:ext>
            </a:extLst>
          </p:cNvPr>
          <p:cNvSpPr txBox="1"/>
          <p:nvPr/>
        </p:nvSpPr>
        <p:spPr>
          <a:xfrm>
            <a:off x="6252582" y="1511455"/>
            <a:ext cx="2401348" cy="276999"/>
          </a:xfrm>
          <a:prstGeom prst="rect">
            <a:avLst/>
          </a:prstGeom>
          <a:noFill/>
        </p:spPr>
        <p:txBody>
          <a:bodyPr wrap="square" rtlCol="0">
            <a:spAutoFit/>
          </a:bodyPr>
          <a:lstStyle/>
          <a:p>
            <a:pPr algn="ctr"/>
            <a:r>
              <a:rPr lang="en-US" sz="1200" dirty="0"/>
              <a:t>Serving Layer</a:t>
            </a:r>
          </a:p>
        </p:txBody>
      </p:sp>
    </p:spTree>
    <p:extLst>
      <p:ext uri="{BB962C8B-B14F-4D97-AF65-F5344CB8AC3E}">
        <p14:creationId xmlns:p14="http://schemas.microsoft.com/office/powerpoint/2010/main" val="118249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Messaging System? </a:t>
            </a:r>
          </a:p>
        </p:txBody>
      </p:sp>
      <p:sp>
        <p:nvSpPr>
          <p:cNvPr id="3" name="Content Placeholder 2"/>
          <p:cNvSpPr>
            <a:spLocks noGrp="1"/>
          </p:cNvSpPr>
          <p:nvPr>
            <p:ph idx="1"/>
          </p:nvPr>
        </p:nvSpPr>
        <p:spPr>
          <a:xfrm>
            <a:off x="457200" y="1600200"/>
            <a:ext cx="8229600" cy="1676400"/>
          </a:xfrm>
        </p:spPr>
        <p:txBody>
          <a:bodyPr>
            <a:normAutofit fontScale="85000" lnSpcReduction="20000"/>
          </a:bodyPr>
          <a:lstStyle/>
          <a:p>
            <a:r>
              <a:rPr lang="en-US" dirty="0"/>
              <a:t>Middleware responsible for transferring data from one application to another</a:t>
            </a:r>
          </a:p>
          <a:p>
            <a:r>
              <a:rPr lang="en-US" dirty="0"/>
              <a:t>So the applications can focus on data and not worry about how to share it</a:t>
            </a:r>
          </a:p>
          <a:p>
            <a:r>
              <a:rPr lang="en-US" dirty="0"/>
              <a:t>Distributed messaging is based on the concept of reliable message queuing</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pic>
        <p:nvPicPr>
          <p:cNvPr id="7" name="Picture 2" descr="Image result for messaging system pub sub point to point"/>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7625"/>
          <a:stretch/>
        </p:blipFill>
        <p:spPr bwMode="auto">
          <a:xfrm>
            <a:off x="762000" y="3276600"/>
            <a:ext cx="6817659" cy="329149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id="{18AA8A4D-6EF7-24E0-AB5E-D475AEBACD64}"/>
              </a:ext>
            </a:extLst>
          </p:cNvPr>
          <p:cNvSpPr txBox="1"/>
          <p:nvPr/>
        </p:nvSpPr>
        <p:spPr>
          <a:xfrm>
            <a:off x="2743200" y="3200400"/>
            <a:ext cx="2781531" cy="307777"/>
          </a:xfrm>
          <a:prstGeom prst="rect">
            <a:avLst/>
          </a:prstGeom>
          <a:solidFill>
            <a:schemeClr val="bg1"/>
          </a:solidFill>
        </p:spPr>
        <p:txBody>
          <a:bodyPr wrap="none" rtlCol="0">
            <a:spAutoFit/>
          </a:bodyPr>
          <a:lstStyle/>
          <a:p>
            <a:r>
              <a:rPr lang="en-US" sz="1400" dirty="0"/>
              <a:t>Middleware (Messaging System)</a:t>
            </a:r>
          </a:p>
        </p:txBody>
      </p:sp>
    </p:spTree>
    <p:extLst>
      <p:ext uri="{BB962C8B-B14F-4D97-AF65-F5344CB8AC3E}">
        <p14:creationId xmlns:p14="http://schemas.microsoft.com/office/powerpoint/2010/main" val="628089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pptB0B1.tmp</Template>
  <TotalTime>81949</TotalTime>
  <Words>5878</Words>
  <Application>Microsoft Macintosh PowerPoint</Application>
  <PresentationFormat>On-screen Show (4:3)</PresentationFormat>
  <Paragraphs>785</Paragraphs>
  <Slides>86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Roboto</vt:lpstr>
      <vt:lpstr>source-serif-pro</vt:lpstr>
      <vt:lpstr>Times</vt:lpstr>
      <vt:lpstr>Clarity</vt:lpstr>
      <vt:lpstr>CSP554 Big Data Technologies</vt:lpstr>
      <vt:lpstr>High Level View</vt:lpstr>
      <vt:lpstr>What is High Velocity Data Processing?</vt:lpstr>
      <vt:lpstr>Two Aspects of Stream Processing </vt:lpstr>
      <vt:lpstr>Key Concepts</vt:lpstr>
      <vt:lpstr>Communication | Point to Point</vt:lpstr>
      <vt:lpstr>Communication | System to System</vt:lpstr>
      <vt:lpstr>Communication | System to System</vt:lpstr>
      <vt:lpstr>What is a Messaging System? </vt:lpstr>
      <vt:lpstr>What is a Messaging System? </vt:lpstr>
      <vt:lpstr>What is a Messaging System? </vt:lpstr>
      <vt:lpstr>Messaging System | Point to Point</vt:lpstr>
      <vt:lpstr>Messaging System | Publish &amp; Subscribe</vt:lpstr>
      <vt:lpstr>Publish-Subscribe Messaging System </vt:lpstr>
      <vt:lpstr>What Is a Log?</vt:lpstr>
      <vt:lpstr>What Is a Log?</vt:lpstr>
      <vt:lpstr>Logs in Databases (Commit Logs)</vt:lpstr>
      <vt:lpstr>Detailed View</vt:lpstr>
      <vt:lpstr>Apache Kafka</vt:lpstr>
      <vt:lpstr>Apache Kafka</vt:lpstr>
      <vt:lpstr>Apache Kafka</vt:lpstr>
      <vt:lpstr>Kafka Architecture  Initial Perspective</vt:lpstr>
      <vt:lpstr>Kafka Architectural Landscape</vt:lpstr>
      <vt:lpstr>Why Kafka?</vt:lpstr>
      <vt:lpstr>Messages and Batches</vt:lpstr>
      <vt:lpstr>Messages and Batches</vt:lpstr>
      <vt:lpstr>Topics and Logs</vt:lpstr>
      <vt:lpstr>Topics and Logs</vt:lpstr>
      <vt:lpstr>Topics and Logs</vt:lpstr>
      <vt:lpstr>Topics and Logs</vt:lpstr>
      <vt:lpstr>Topics and Logs</vt:lpstr>
      <vt:lpstr>Topics and Logs</vt:lpstr>
      <vt:lpstr>Topics and Logs</vt:lpstr>
      <vt:lpstr>Brokers and Clusters</vt:lpstr>
      <vt:lpstr>Brokers and Clusters</vt:lpstr>
      <vt:lpstr>Brokers and Clusters</vt:lpstr>
      <vt:lpstr>Partitions</vt:lpstr>
      <vt:lpstr>Partitions</vt:lpstr>
      <vt:lpstr>Partitions</vt:lpstr>
      <vt:lpstr>Partitions</vt:lpstr>
      <vt:lpstr>Partitions</vt:lpstr>
      <vt:lpstr>Partitions</vt:lpstr>
      <vt:lpstr>Partitions</vt:lpstr>
      <vt:lpstr>The Role of ZooKeeper</vt:lpstr>
      <vt:lpstr>Producers</vt:lpstr>
      <vt:lpstr>Consumers</vt:lpstr>
      <vt:lpstr>Consumers</vt:lpstr>
      <vt:lpstr>Consumers</vt:lpstr>
      <vt:lpstr>Consumers</vt:lpstr>
      <vt:lpstr>Consumer Groups</vt:lpstr>
      <vt:lpstr>Consumer Groups</vt:lpstr>
      <vt:lpstr>Consumer Groups</vt:lpstr>
      <vt:lpstr>Consumer Groups</vt:lpstr>
      <vt:lpstr>Consumer Groups</vt:lpstr>
      <vt:lpstr>Consumer Groups</vt:lpstr>
      <vt:lpstr>Consumer Groups</vt:lpstr>
      <vt:lpstr>Consumer Groups</vt:lpstr>
      <vt:lpstr>Guarantees</vt:lpstr>
      <vt:lpstr>Using Kafka</vt:lpstr>
      <vt:lpstr>Using Kafka Core APIs</vt:lpstr>
      <vt:lpstr>Using Kafka Simple message producer and consumer</vt:lpstr>
      <vt:lpstr>PowerPoint Presentation</vt:lpstr>
      <vt:lpstr>Kafka Producer Overview</vt:lpstr>
      <vt:lpstr>Kafka Producer Phase 1—Create and configure the producer (default)</vt:lpstr>
      <vt:lpstr>Kafka Producer Phase 1—Create and configure the producer (default)</vt:lpstr>
      <vt:lpstr>Kafka Producer Phase 1—Setting up the operational configuration (custom)</vt:lpstr>
      <vt:lpstr>Kafka Producer Phase 2—Sending one or more messages to brokers (simple)</vt:lpstr>
      <vt:lpstr>Kafka Producer Phase 2—Sending one or more messages to brokers (simple)</vt:lpstr>
      <vt:lpstr>Kafka Producer Phase 2—Sending one or more messages to brokers (advanced) </vt:lpstr>
      <vt:lpstr>Kafka Producer Phase 2—Sending one or more messages to brokers (advanced) </vt:lpstr>
      <vt:lpstr>PowerPoint Presentation</vt:lpstr>
      <vt:lpstr>Kafka Producer Phase 2—Sending one or more messages to brokers</vt:lpstr>
      <vt:lpstr>Kafka Producer Phase 3—Sending one or more messages to brokers</vt:lpstr>
      <vt:lpstr>Kafka Producer Phase 3—Sending one or more messages to brokers</vt:lpstr>
      <vt:lpstr>Kafka Producer Phase 3—Closing the producer to release any resources</vt:lpstr>
      <vt:lpstr>Kafka Consumer Overview</vt:lpstr>
      <vt:lpstr>Kafka Consumer Phase 1—Creating the  consumer (simple)</vt:lpstr>
      <vt:lpstr>Kafka Consumer Phase 1—Creating the  consumer (simple)</vt:lpstr>
      <vt:lpstr>Kafka Consumer Phase 1—Creating the  consumer (advanced)</vt:lpstr>
      <vt:lpstr>Kafka Consumer Phase 1—Creating the  consumer </vt:lpstr>
      <vt:lpstr>Kafka Consumer Phase 2—Retrieve sent messages from a topic partition (simple)</vt:lpstr>
      <vt:lpstr>Kafka Consumer Phase 2—Retrieve sent messages from a topic partition (simple)</vt:lpstr>
      <vt:lpstr>Kafka Consumer Phase 3—Closing the consumer to release any resources</vt:lpstr>
      <vt:lpstr>Kafka Consumer Phase 2—Retrieve sent messages from a topic partition (advanced)</vt:lpstr>
      <vt:lpstr>Kafka As Part of a Message Processing Pipeline</vt:lpstr>
      <vt:lpstr>Kafka As Part of a Message Processing Pipeline Kappa Architecture</vt:lpstr>
    </vt:vector>
  </TitlesOfParts>
  <Company>BCBSA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1061</cp:revision>
  <cp:lastPrinted>2022-10-26T19:01:42Z</cp:lastPrinted>
  <dcterms:created xsi:type="dcterms:W3CDTF">2016-12-18T19:56:54Z</dcterms:created>
  <dcterms:modified xsi:type="dcterms:W3CDTF">2022-10-27T17:55:37Z</dcterms:modified>
</cp:coreProperties>
</file>