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6"/>
  </p:notesMasterIdLst>
  <p:sldIdLst>
    <p:sldId id="256" r:id="rId2"/>
    <p:sldId id="361" r:id="rId3"/>
    <p:sldId id="362" r:id="rId4"/>
    <p:sldId id="364" r:id="rId5"/>
    <p:sldId id="363" r:id="rId6"/>
    <p:sldId id="365" r:id="rId7"/>
    <p:sldId id="366" r:id="rId8"/>
    <p:sldId id="308" r:id="rId9"/>
    <p:sldId id="309" r:id="rId10"/>
    <p:sldId id="310" r:id="rId11"/>
    <p:sldId id="311" r:id="rId12"/>
    <p:sldId id="313" r:id="rId13"/>
    <p:sldId id="316" r:id="rId14"/>
    <p:sldId id="314" r:id="rId15"/>
    <p:sldId id="281" r:id="rId16"/>
    <p:sldId id="282" r:id="rId17"/>
    <p:sldId id="283" r:id="rId18"/>
    <p:sldId id="286" r:id="rId19"/>
    <p:sldId id="358" r:id="rId20"/>
    <p:sldId id="359" r:id="rId21"/>
    <p:sldId id="284" r:id="rId22"/>
    <p:sldId id="285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315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17" r:id="rId46"/>
    <p:sldId id="318" r:id="rId47"/>
    <p:sldId id="319" r:id="rId48"/>
    <p:sldId id="320" r:id="rId49"/>
    <p:sldId id="321" r:id="rId50"/>
    <p:sldId id="323" r:id="rId51"/>
    <p:sldId id="324" r:id="rId52"/>
    <p:sldId id="326" r:id="rId53"/>
    <p:sldId id="327" r:id="rId54"/>
    <p:sldId id="328" r:id="rId55"/>
    <p:sldId id="329" r:id="rId56"/>
    <p:sldId id="330" r:id="rId57"/>
    <p:sldId id="331" r:id="rId58"/>
    <p:sldId id="332" r:id="rId59"/>
    <p:sldId id="325" r:id="rId60"/>
    <p:sldId id="322" r:id="rId61"/>
    <p:sldId id="367" r:id="rId62"/>
    <p:sldId id="368" r:id="rId63"/>
    <p:sldId id="369" r:id="rId64"/>
    <p:sldId id="349" r:id="rId65"/>
    <p:sldId id="350" r:id="rId66"/>
    <p:sldId id="351" r:id="rId67"/>
    <p:sldId id="352" r:id="rId68"/>
    <p:sldId id="353" r:id="rId69"/>
    <p:sldId id="354" r:id="rId70"/>
    <p:sldId id="355" r:id="rId71"/>
    <p:sldId id="356" r:id="rId72"/>
    <p:sldId id="357" r:id="rId73"/>
    <p:sldId id="333" r:id="rId74"/>
    <p:sldId id="334" r:id="rId75"/>
    <p:sldId id="335" r:id="rId76"/>
    <p:sldId id="336" r:id="rId77"/>
    <p:sldId id="337" r:id="rId78"/>
    <p:sldId id="340" r:id="rId79"/>
    <p:sldId id="341" r:id="rId80"/>
    <p:sldId id="342" r:id="rId81"/>
    <p:sldId id="343" r:id="rId82"/>
    <p:sldId id="344" r:id="rId83"/>
    <p:sldId id="370" r:id="rId84"/>
    <p:sldId id="371" r:id="rId85"/>
    <p:sldId id="345" r:id="rId86"/>
    <p:sldId id="346" r:id="rId87"/>
    <p:sldId id="347" r:id="rId88"/>
    <p:sldId id="348" r:id="rId89"/>
    <p:sldId id="338" r:id="rId90"/>
    <p:sldId id="339" r:id="rId91"/>
    <p:sldId id="257" r:id="rId92"/>
    <p:sldId id="258" r:id="rId93"/>
    <p:sldId id="260" r:id="rId94"/>
    <p:sldId id="259" r:id="rId95"/>
    <p:sldId id="261" r:id="rId96"/>
    <p:sldId id="262" r:id="rId97"/>
    <p:sldId id="263" r:id="rId98"/>
    <p:sldId id="264" r:id="rId99"/>
    <p:sldId id="265" r:id="rId100"/>
    <p:sldId id="266" r:id="rId101"/>
    <p:sldId id="267" r:id="rId102"/>
    <p:sldId id="268" r:id="rId103"/>
    <p:sldId id="269" r:id="rId104"/>
    <p:sldId id="270" r:id="rId105"/>
    <p:sldId id="271" r:id="rId106"/>
    <p:sldId id="272" r:id="rId107"/>
    <p:sldId id="273" r:id="rId108"/>
    <p:sldId id="274" r:id="rId109"/>
    <p:sldId id="275" r:id="rId110"/>
    <p:sldId id="276" r:id="rId111"/>
    <p:sldId id="277" r:id="rId112"/>
    <p:sldId id="278" r:id="rId113"/>
    <p:sldId id="279" r:id="rId114"/>
    <p:sldId id="280" r:id="rId115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>
      <p:cViewPr varScale="1">
        <p:scale>
          <a:sx n="102" d="100"/>
          <a:sy n="102" d="100"/>
        </p:scale>
        <p:origin x="13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887B3-A321-0840-BA40-965B25DE36D2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0" y="1154113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45000"/>
            <a:ext cx="5559425" cy="3636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C8D85-BE37-5743-B3F1-076F821F9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9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C8D85-BE37-5743-B3F1-076F821F93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52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86B2-181E-4BDF-ACD4-49CBC0E555D2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86B2-181E-4BDF-ACD4-49CBC0E555D2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86B2-181E-4BDF-ACD4-49CBC0E555D2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86B2-181E-4BDF-ACD4-49CBC0E555D2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86B2-181E-4BDF-ACD4-49CBC0E555D2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86B2-181E-4BDF-ACD4-49CBC0E555D2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86B2-181E-4BDF-ACD4-49CBC0E555D2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86B2-181E-4BDF-ACD4-49CBC0E555D2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86B2-181E-4BDF-ACD4-49CBC0E555D2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86B2-181E-4BDF-ACD4-49CBC0E555D2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86B2-181E-4BDF-ACD4-49CBC0E555D2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57686B2-181E-4BDF-ACD4-49CBC0E555D2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5D9700C-1849-4B7F-B323-4F6047AB90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4800" dirty="0"/>
              <a:t>CSP554</a:t>
            </a:r>
            <a:br>
              <a:rPr lang="en-US" sz="4800" dirty="0"/>
            </a:br>
            <a:r>
              <a:rPr lang="en-US" sz="4800" dirty="0"/>
              <a:t>Big Data Technologi</a:t>
            </a:r>
            <a:r>
              <a:rPr lang="en-US" dirty="0"/>
              <a:t>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14</a:t>
            </a:r>
          </a:p>
          <a:p>
            <a:r>
              <a:rPr lang="en-US" dirty="0"/>
              <a:t>NoSQL Document Database</a:t>
            </a:r>
          </a:p>
          <a:p>
            <a:r>
              <a:rPr lang="en-US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1333231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| Ease of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also no predefined schemas: a document’s keys and values are not of fixed types or sizes</a:t>
            </a:r>
          </a:p>
          <a:p>
            <a:r>
              <a:rPr lang="en-US" dirty="0"/>
              <a:t>Without a fixed schema, adding or removing fields as needed becomes easier</a:t>
            </a:r>
          </a:p>
          <a:p>
            <a:r>
              <a:rPr lang="en-US" dirty="0"/>
              <a:t>This makes development faster as developers can quickly iterate</a:t>
            </a:r>
          </a:p>
          <a:p>
            <a:r>
              <a:rPr lang="en-US" dirty="0"/>
              <a:t>It is also easier to experiment: developers can try dozens of models for the data and then choose the best one</a:t>
            </a:r>
          </a:p>
        </p:txBody>
      </p:sp>
    </p:spTree>
    <p:extLst>
      <p:ext uri="{BB962C8B-B14F-4D97-AF65-F5344CB8AC3E}">
        <p14:creationId xmlns:p14="http://schemas.microsoft.com/office/powerpoint/2010/main" val="359453618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| Data Model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166060"/>
              </p:ext>
            </p:extLst>
          </p:nvPr>
        </p:nvGraphicFramePr>
        <p:xfrm>
          <a:off x="1219200" y="231648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“Peter</a:t>
                      </a:r>
                      <a:r>
                        <a:rPr lang="en-US" baseline="0" dirty="0"/>
                        <a:t> Critic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created_on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ISODate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("2014-01-01T10:01:22Z")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“Awesome</a:t>
                      </a:r>
                      <a:r>
                        <a:rPr lang="en-US" baseline="0" dirty="0"/>
                        <a:t> blog post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66800" y="1676400"/>
            <a:ext cx="766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Comments | For each blog we can have 1 or more comments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799822"/>
              </p:ext>
            </p:extLst>
          </p:nvPr>
        </p:nvGraphicFramePr>
        <p:xfrm>
          <a:off x="1219200" y="43078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“Joh</a:t>
                      </a:r>
                      <a:r>
                        <a:rPr lang="en-US" baseline="0" dirty="0"/>
                        <a:t> Page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created_on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ISODate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("2014-01-01T10:01:22Z")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“Not</a:t>
                      </a:r>
                      <a:r>
                        <a:rPr lang="en-US" baseline="0" dirty="0"/>
                        <a:t> so a</a:t>
                      </a:r>
                      <a:r>
                        <a:rPr lang="en-US" dirty="0"/>
                        <a:t>wesome</a:t>
                      </a:r>
                      <a:r>
                        <a:rPr lang="en-US" baseline="0" dirty="0"/>
                        <a:t> blog post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27917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One-to-Many |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first approach is to embed the Comments in the Blog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“_id” : 1</a:t>
            </a:r>
          </a:p>
          <a:p>
            <a:pPr marL="0" indent="0">
              <a:buNone/>
            </a:pPr>
            <a:r>
              <a:rPr lang="en-US" dirty="0"/>
              <a:t>	title: "An awesome blog",</a:t>
            </a:r>
          </a:p>
          <a:p>
            <a:pPr marL="0" indent="0">
              <a:buNone/>
            </a:pPr>
            <a:r>
              <a:rPr lang="en-US" dirty="0"/>
              <a:t>	url: "http://awesomeblog.com",</a:t>
            </a:r>
          </a:p>
          <a:p>
            <a:pPr marL="0" indent="0">
              <a:buNone/>
            </a:pPr>
            <a:r>
              <a:rPr lang="en-US" dirty="0"/>
              <a:t>	text: "This is an awesome blog",</a:t>
            </a:r>
          </a:p>
          <a:p>
            <a:pPr marL="0" indent="0">
              <a:buNone/>
            </a:pPr>
            <a:r>
              <a:rPr lang="en-US" dirty="0"/>
              <a:t>	comments: [{</a:t>
            </a:r>
          </a:p>
          <a:p>
            <a:pPr marL="0" indent="0">
              <a:buNone/>
            </a:pPr>
            <a:r>
              <a:rPr lang="en-US" dirty="0"/>
              <a:t>		name: "Peter Critic",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created_on</a:t>
            </a:r>
            <a:r>
              <a:rPr lang="en-US" dirty="0"/>
              <a:t>: </a:t>
            </a:r>
            <a:r>
              <a:rPr lang="en-US" dirty="0" err="1"/>
              <a:t>ISODate</a:t>
            </a:r>
            <a:r>
              <a:rPr lang="en-US" dirty="0"/>
              <a:t>("2014-01-01T10:01:22Z"),</a:t>
            </a:r>
          </a:p>
          <a:p>
            <a:pPr marL="0" indent="0">
              <a:buNone/>
            </a:pPr>
            <a:r>
              <a:rPr lang="en-US" dirty="0"/>
              <a:t>		comment: "Awesome blog post"</a:t>
            </a:r>
          </a:p>
          <a:p>
            <a:pPr marL="0" indent="0">
              <a:buNone/>
            </a:pPr>
            <a:r>
              <a:rPr lang="en-US" dirty="0"/>
              <a:t>	}, {</a:t>
            </a:r>
          </a:p>
          <a:p>
            <a:pPr marL="0" indent="0">
              <a:buNone/>
            </a:pPr>
            <a:r>
              <a:rPr lang="en-US" dirty="0"/>
              <a:t>		name: "John Page",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created_on</a:t>
            </a:r>
            <a:r>
              <a:rPr lang="en-US" dirty="0"/>
              <a:t>: </a:t>
            </a:r>
            <a:r>
              <a:rPr lang="en-US" dirty="0" err="1"/>
              <a:t>ISODate</a:t>
            </a:r>
            <a:r>
              <a:rPr lang="en-US" dirty="0"/>
              <a:t>("2014-01-01T11:01:22Z"),</a:t>
            </a:r>
          </a:p>
          <a:p>
            <a:pPr marL="0" indent="0">
              <a:buNone/>
            </a:pPr>
            <a:r>
              <a:rPr lang="en-US" dirty="0"/>
              <a:t>		comment: "Not so awesome blog"</a:t>
            </a:r>
          </a:p>
          <a:p>
            <a:pPr marL="0" indent="0">
              <a:buNone/>
            </a:pPr>
            <a:r>
              <a:rPr lang="en-US" dirty="0"/>
              <a:t>	}]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541777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One-to-Many |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Embedding of comments in the </a:t>
            </a:r>
            <a:r>
              <a:rPr lang="en-US" i="1" dirty="0"/>
              <a:t>Blog </a:t>
            </a:r>
            <a:r>
              <a:rPr lang="en-US" dirty="0"/>
              <a:t>means we can easily retrieve all the comments belong to a particular </a:t>
            </a:r>
            <a:r>
              <a:rPr lang="en-US" i="1" dirty="0"/>
              <a:t>Blog</a:t>
            </a:r>
            <a:endParaRPr lang="en-US" dirty="0"/>
          </a:p>
          <a:p>
            <a:r>
              <a:rPr lang="en-US" dirty="0"/>
              <a:t>Adding new comments is as simple as appending the new comment document to the end of the comments array</a:t>
            </a:r>
          </a:p>
          <a:p>
            <a:r>
              <a:rPr lang="en-US" dirty="0"/>
              <a:t>However, there are potential problems associated with this approach that one should be aware of...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comments array might grow larger than the maximum document size of 16 MB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There is no way to limit the comments returned from the Blog using normal finds…</a:t>
            </a:r>
          </a:p>
          <a:p>
            <a:pPr lvl="1"/>
            <a:r>
              <a:rPr lang="en-US" dirty="0"/>
              <a:t>So we will have to retrieve the whole blog document and filter the comments in 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201836651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|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comments to the Blog Post using a more traditional foreign key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sz="2400" dirty="0"/>
              <a:t>_id: 1,</a:t>
            </a:r>
          </a:p>
          <a:p>
            <a:pPr marL="274320" lvl="1" indent="0">
              <a:buNone/>
            </a:pPr>
            <a:r>
              <a:rPr lang="en-US" sz="2400" dirty="0"/>
              <a:t>title: "An awesome blog",</a:t>
            </a:r>
          </a:p>
          <a:p>
            <a:pPr marL="274320" lvl="1" indent="0">
              <a:buNone/>
            </a:pPr>
            <a:r>
              <a:rPr lang="en-US" sz="2400" dirty="0"/>
              <a:t>url: "http://awesomeblog.com",</a:t>
            </a:r>
          </a:p>
          <a:p>
            <a:pPr marL="274320" lvl="1" indent="0">
              <a:buNone/>
            </a:pPr>
            <a:r>
              <a:rPr lang="en-US" sz="2400" dirty="0"/>
              <a:t>text: "This is an awesome blog"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5207936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|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274320" lvl="1" indent="0">
              <a:buNone/>
            </a:pPr>
            <a:r>
              <a:rPr lang="en-US" sz="1800" dirty="0"/>
              <a:t>_id : 23,</a:t>
            </a:r>
          </a:p>
          <a:p>
            <a:pPr marL="274320" lvl="1" indent="0">
              <a:buNone/>
            </a:pPr>
            <a:r>
              <a:rPr lang="en-US" sz="1800" dirty="0" err="1"/>
              <a:t>blog_entry_id</a:t>
            </a:r>
            <a:r>
              <a:rPr lang="en-US" sz="1800" dirty="0"/>
              <a:t>: 1,</a:t>
            </a:r>
          </a:p>
          <a:p>
            <a:pPr marL="274320" lvl="1" indent="0">
              <a:buNone/>
            </a:pPr>
            <a:r>
              <a:rPr lang="en-US" sz="1800" dirty="0"/>
              <a:t>name: "Peter Critic",</a:t>
            </a:r>
          </a:p>
          <a:p>
            <a:pPr marL="274320" lvl="1" indent="0">
              <a:buNone/>
            </a:pPr>
            <a:r>
              <a:rPr lang="en-US" sz="1800" dirty="0" err="1"/>
              <a:t>created_on</a:t>
            </a:r>
            <a:r>
              <a:rPr lang="en-US" sz="1800" dirty="0"/>
              <a:t>: </a:t>
            </a:r>
            <a:r>
              <a:rPr lang="en-US" sz="1800" dirty="0" err="1"/>
              <a:t>ISODate</a:t>
            </a:r>
            <a:r>
              <a:rPr lang="en-US" sz="1800" dirty="0"/>
              <a:t>("2014-01-01T10:01:22Z"),</a:t>
            </a:r>
          </a:p>
          <a:p>
            <a:pPr marL="274320" lvl="1" indent="0">
              <a:buNone/>
            </a:pPr>
            <a:r>
              <a:rPr lang="en-US" sz="1800" dirty="0"/>
              <a:t>comment: "Awesome blog post"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274320" lvl="1" indent="0">
              <a:buNone/>
            </a:pPr>
            <a:r>
              <a:rPr lang="en-US" sz="1800" dirty="0"/>
              <a:t>_id: 24,</a:t>
            </a:r>
          </a:p>
          <a:p>
            <a:pPr marL="274320" lvl="1" indent="0">
              <a:buNone/>
            </a:pPr>
            <a:r>
              <a:rPr lang="en-US" sz="1800" dirty="0" err="1"/>
              <a:t>blog_entry_id</a:t>
            </a:r>
            <a:r>
              <a:rPr lang="en-US" sz="1800" dirty="0"/>
              <a:t>: 1,</a:t>
            </a:r>
          </a:p>
          <a:p>
            <a:pPr marL="274320" lvl="1" indent="0">
              <a:buNone/>
            </a:pPr>
            <a:r>
              <a:rPr lang="en-US" sz="1800" dirty="0"/>
              <a:t>name: "John Page",</a:t>
            </a:r>
          </a:p>
          <a:p>
            <a:pPr marL="274320" lvl="1" indent="0">
              <a:buNone/>
            </a:pPr>
            <a:r>
              <a:rPr lang="en-US" sz="1800" dirty="0" err="1"/>
              <a:t>created_on</a:t>
            </a:r>
            <a:r>
              <a:rPr lang="en-US" sz="1800" dirty="0"/>
              <a:t>: </a:t>
            </a:r>
            <a:r>
              <a:rPr lang="en-US" sz="1800" dirty="0" err="1"/>
              <a:t>ISODate</a:t>
            </a:r>
            <a:r>
              <a:rPr lang="en-US" sz="1800" dirty="0"/>
              <a:t>("2014-01-01T11:01:22Z"),</a:t>
            </a:r>
          </a:p>
          <a:p>
            <a:pPr marL="274320" lvl="1" indent="0">
              <a:buNone/>
            </a:pPr>
            <a:r>
              <a:rPr lang="en-US" sz="1800" dirty="0"/>
              <a:t>comment: "Not so awesome blog"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620860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|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advantage this model has is that additional comments will not grow the original Blog Post document</a:t>
            </a:r>
          </a:p>
          <a:p>
            <a:r>
              <a:rPr lang="en-US" dirty="0"/>
              <a:t>It’s also much easier to return paginated comments as the application can slice and dice the comments more easily But, if we have 1000 comments on a blog post, we would need to retrieve all 1000 documents causing lots of reads from the database</a:t>
            </a:r>
          </a:p>
        </p:txBody>
      </p:sp>
    </p:spTree>
    <p:extLst>
      <p:ext uri="{BB962C8B-B14F-4D97-AF65-F5344CB8AC3E}">
        <p14:creationId xmlns:p14="http://schemas.microsoft.com/office/powerpoint/2010/main" val="135110182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| Bucketing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Balance the rigidity of the embedding strategy with the flexibility of the linking strategy</a:t>
            </a:r>
          </a:p>
          <a:p>
            <a:r>
              <a:rPr lang="en-US" dirty="0"/>
              <a:t>For this example, we will split the comments into buckets with a maximum of 50 comments in each</a:t>
            </a:r>
          </a:p>
          <a:p>
            <a:r>
              <a:rPr lang="en-US" dirty="0"/>
              <a:t>An advantage this model has is that additional comments will not grow the original Blog Post document</a:t>
            </a:r>
          </a:p>
        </p:txBody>
      </p:sp>
    </p:spTree>
    <p:extLst>
      <p:ext uri="{BB962C8B-B14F-4D97-AF65-F5344CB8AC3E}">
        <p14:creationId xmlns:p14="http://schemas.microsoft.com/office/powerpoint/2010/main" val="356769326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| Bucketing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sz="2400" dirty="0"/>
              <a:t>_id: 12</a:t>
            </a:r>
          </a:p>
          <a:p>
            <a:pPr marL="274320" lvl="1" indent="0">
              <a:buNone/>
            </a:pPr>
            <a:r>
              <a:rPr lang="en-US" sz="2400" dirty="0" err="1"/>
              <a:t>blog_entry_id</a:t>
            </a:r>
            <a:r>
              <a:rPr lang="en-US" sz="2400" dirty="0"/>
              <a:t>: 1,</a:t>
            </a:r>
          </a:p>
          <a:p>
            <a:pPr marL="274320" lvl="1" indent="0">
              <a:buNone/>
            </a:pPr>
            <a:r>
              <a:rPr lang="en-US" sz="2400" dirty="0"/>
              <a:t>page: 1,</a:t>
            </a:r>
          </a:p>
          <a:p>
            <a:pPr marL="274320" lvl="1" indent="0">
              <a:buNone/>
            </a:pPr>
            <a:r>
              <a:rPr lang="en-US" sz="2400" dirty="0"/>
              <a:t>count: 50,</a:t>
            </a:r>
          </a:p>
          <a:p>
            <a:pPr marL="274320" lvl="1" indent="0">
              <a:buNone/>
            </a:pPr>
            <a:r>
              <a:rPr lang="en-US" sz="2400" dirty="0"/>
              <a:t>comments: [{</a:t>
            </a:r>
          </a:p>
          <a:p>
            <a:pPr marL="548640" lvl="2" indent="0">
              <a:buNone/>
            </a:pPr>
            <a:r>
              <a:rPr lang="en-US" sz="2400" dirty="0"/>
              <a:t> name: "Peter Critic",</a:t>
            </a:r>
          </a:p>
          <a:p>
            <a:pPr marL="548640" lvl="2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created_on</a:t>
            </a:r>
            <a:r>
              <a:rPr lang="en-US" sz="2400" dirty="0"/>
              <a:t>: </a:t>
            </a:r>
            <a:r>
              <a:rPr lang="en-US" sz="2400" dirty="0" err="1"/>
              <a:t>ISODate</a:t>
            </a:r>
            <a:r>
              <a:rPr lang="en-US" sz="2400" dirty="0"/>
              <a:t>("2014-01-01T10:01:22Z"),</a:t>
            </a:r>
          </a:p>
          <a:p>
            <a:pPr marL="548640" lvl="2" indent="0">
              <a:buNone/>
            </a:pPr>
            <a:r>
              <a:rPr lang="en-US" sz="2400" dirty="0"/>
              <a:t> comment: "Awesome blog post“</a:t>
            </a:r>
          </a:p>
          <a:p>
            <a:pPr marL="548640" lvl="2" indent="0">
              <a:buNone/>
            </a:pPr>
            <a:r>
              <a:rPr lang="en-US" sz="2400" dirty="0"/>
              <a:t> }, ...]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778472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| Bucketing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_id: 41</a:t>
            </a:r>
          </a:p>
          <a:p>
            <a:pPr marL="0" indent="0">
              <a:buNone/>
            </a:pPr>
            <a:r>
              <a:rPr lang="en-US" dirty="0" err="1"/>
              <a:t>blog_entry_id</a:t>
            </a:r>
            <a:r>
              <a:rPr lang="en-US" dirty="0"/>
              <a:t>: 1,</a:t>
            </a:r>
          </a:p>
          <a:p>
            <a:pPr marL="0" indent="0">
              <a:buNone/>
            </a:pPr>
            <a:r>
              <a:rPr lang="en-US" dirty="0"/>
              <a:t>page: 2,</a:t>
            </a:r>
          </a:p>
          <a:p>
            <a:pPr marL="0" indent="0">
              <a:buNone/>
            </a:pPr>
            <a:r>
              <a:rPr lang="en-US" dirty="0"/>
              <a:t>count: 1,</a:t>
            </a:r>
          </a:p>
          <a:p>
            <a:pPr marL="0" indent="0">
              <a:buNone/>
            </a:pPr>
            <a:r>
              <a:rPr lang="en-US" dirty="0"/>
              <a:t>comments: [{</a:t>
            </a:r>
          </a:p>
          <a:p>
            <a:pPr marL="274320" lvl="1" indent="0">
              <a:buNone/>
            </a:pPr>
            <a:r>
              <a:rPr lang="en-US" dirty="0"/>
              <a:t>name: "John Page",</a:t>
            </a:r>
          </a:p>
          <a:p>
            <a:pPr marL="274320" lvl="1" indent="0">
              <a:buNone/>
            </a:pPr>
            <a:r>
              <a:rPr lang="en-US" dirty="0" err="1"/>
              <a:t>created_on</a:t>
            </a:r>
            <a:r>
              <a:rPr lang="en-US" dirty="0"/>
              <a:t>: </a:t>
            </a:r>
            <a:r>
              <a:rPr lang="en-US" dirty="0" err="1"/>
              <a:t>ISODate</a:t>
            </a:r>
            <a:r>
              <a:rPr lang="en-US" dirty="0"/>
              <a:t>("2014-01-01T11:01:22Z"),</a:t>
            </a:r>
          </a:p>
          <a:p>
            <a:pPr marL="274320" lvl="1" indent="0">
              <a:buNone/>
            </a:pPr>
            <a:r>
              <a:rPr lang="en-US" dirty="0"/>
              <a:t>comment: "Not so awesome blog"</a:t>
            </a:r>
          </a:p>
          <a:p>
            <a:pPr marL="0" indent="0">
              <a:buNone/>
            </a:pPr>
            <a:r>
              <a:rPr lang="en-US" dirty="0"/>
              <a:t>}]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725017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| Bucketing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main benefit of using buckets in this case is that we can perform a single read to fetch 50 comments at a time</a:t>
            </a:r>
          </a:p>
          <a:p>
            <a:endParaRPr lang="en-US" dirty="0"/>
          </a:p>
          <a:p>
            <a:r>
              <a:rPr lang="en-US" dirty="0"/>
              <a:t>When you have the possibility of splitting up your documents into discreet batches, it makes sense to consider bucketing to speed up document retrieval</a:t>
            </a:r>
          </a:p>
          <a:p>
            <a:endParaRPr lang="en-US" dirty="0"/>
          </a:p>
          <a:p>
            <a:r>
              <a:rPr lang="en-US" dirty="0"/>
              <a:t>Typical cases where bucketing is appropriate are ones such as bucketing data by hours, days or number of entries on a page (like comments pagination)</a:t>
            </a:r>
          </a:p>
        </p:txBody>
      </p:sp>
    </p:spTree>
    <p:extLst>
      <p:ext uri="{BB962C8B-B14F-4D97-AF65-F5344CB8AC3E}">
        <p14:creationId xmlns:p14="http://schemas.microsoft.com/office/powerpoint/2010/main" val="83895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| Easy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MongoDB was designed to scale out</a:t>
            </a:r>
          </a:p>
          <a:p>
            <a:r>
              <a:rPr lang="en-US" dirty="0"/>
              <a:t>Its document-oriented data model makes it easier for it to split up data across multiple servers</a:t>
            </a:r>
          </a:p>
          <a:p>
            <a:r>
              <a:rPr lang="en-US" dirty="0"/>
              <a:t>MongoDB automatically takes care of</a:t>
            </a:r>
          </a:p>
          <a:p>
            <a:pPr lvl="1"/>
            <a:r>
              <a:rPr lang="en-US" dirty="0"/>
              <a:t>Balancing data and load across a cluster</a:t>
            </a:r>
          </a:p>
          <a:p>
            <a:pPr lvl="1"/>
            <a:r>
              <a:rPr lang="en-US" dirty="0"/>
              <a:t>Redistributing documents automatically</a:t>
            </a:r>
          </a:p>
          <a:p>
            <a:pPr lvl="1"/>
            <a:r>
              <a:rPr lang="en-US" dirty="0"/>
              <a:t>Routing user requests to the correct machines</a:t>
            </a:r>
          </a:p>
          <a:p>
            <a:r>
              <a:rPr lang="en-US" dirty="0"/>
              <a:t>This allows developers to focus on programming the application, not scaling it</a:t>
            </a:r>
          </a:p>
          <a:p>
            <a:r>
              <a:rPr lang="en-US" dirty="0"/>
              <a:t>When a cluster need more capacity, new machines can be added and MongoDB will figure out how the existing data should be spread to them</a:t>
            </a:r>
          </a:p>
        </p:txBody>
      </p:sp>
    </p:spTree>
    <p:extLst>
      <p:ext uri="{BB962C8B-B14F-4D97-AF65-F5344CB8AC3E}">
        <p14:creationId xmlns:p14="http://schemas.microsoft.com/office/powerpoint/2010/main" val="19570585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(N:M)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 between two entities where they both might have many relationships between each other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i="1" dirty="0"/>
              <a:t>Book </a:t>
            </a:r>
            <a:r>
              <a:rPr lang="en-US" dirty="0"/>
              <a:t>was written by many </a:t>
            </a:r>
            <a:r>
              <a:rPr lang="en-US" i="1" dirty="0"/>
              <a:t>Authors</a:t>
            </a:r>
            <a:r>
              <a:rPr lang="en-US" dirty="0"/>
              <a:t> while at the same time an </a:t>
            </a:r>
            <a:r>
              <a:rPr lang="en-US" i="1" dirty="0"/>
              <a:t>Author </a:t>
            </a:r>
            <a:r>
              <a:rPr lang="en-US" dirty="0"/>
              <a:t>might have written many </a:t>
            </a:r>
            <a:r>
              <a:rPr lang="en-US" i="1" dirty="0"/>
              <a:t>Books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84600"/>
            <a:ext cx="87630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775561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(N:M)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N:M </a:t>
            </a:r>
            <a:r>
              <a:rPr lang="en-US" dirty="0"/>
              <a:t>relationships are modeled in relational databases by using a join table</a:t>
            </a:r>
          </a:p>
          <a:p>
            <a:r>
              <a:rPr lang="en-US" dirty="0"/>
              <a:t>A good example is the relationship between books and authors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3886200"/>
            <a:ext cx="1676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</a:t>
            </a:r>
          </a:p>
        </p:txBody>
      </p:sp>
      <p:sp>
        <p:nvSpPr>
          <p:cNvPr id="6" name="Rectangle 5"/>
          <p:cNvSpPr/>
          <p:nvPr/>
        </p:nvSpPr>
        <p:spPr>
          <a:xfrm>
            <a:off x="6705600" y="3886200"/>
            <a:ext cx="1676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Authors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3886200"/>
            <a:ext cx="16764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Book_Author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7" idx="1"/>
          </p:cNvCxnSpPr>
          <p:nvPr/>
        </p:nvCxnSpPr>
        <p:spPr>
          <a:xfrm>
            <a:off x="2286000" y="4533900"/>
            <a:ext cx="1371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  <a:endCxn id="7" idx="3"/>
          </p:cNvCxnSpPr>
          <p:nvPr/>
        </p:nvCxnSpPr>
        <p:spPr>
          <a:xfrm flipH="1">
            <a:off x="5334000" y="4533900"/>
            <a:ext cx="1371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44420" y="407086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   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10200" y="41264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           1</a:t>
            </a:r>
          </a:p>
        </p:txBody>
      </p:sp>
    </p:spTree>
    <p:extLst>
      <p:ext uri="{BB962C8B-B14F-4D97-AF65-F5344CB8AC3E}">
        <p14:creationId xmlns:p14="http://schemas.microsoft.com/office/powerpoint/2010/main" val="855755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| Two Way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will include the </a:t>
            </a:r>
            <a:r>
              <a:rPr lang="en-US" i="1" dirty="0"/>
              <a:t>Book </a:t>
            </a:r>
            <a:r>
              <a:rPr lang="en-US" dirty="0"/>
              <a:t>foreign keys under the books field of each author document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sz="2400" dirty="0"/>
              <a:t>_id: 1,</a:t>
            </a:r>
          </a:p>
          <a:p>
            <a:pPr marL="274320" lvl="1" indent="0">
              <a:buNone/>
            </a:pPr>
            <a:r>
              <a:rPr lang="en-US" sz="2400" dirty="0"/>
              <a:t>name: "Peter </a:t>
            </a:r>
            <a:r>
              <a:rPr lang="en-US" sz="2400" dirty="0" err="1"/>
              <a:t>Standford</a:t>
            </a:r>
            <a:r>
              <a:rPr lang="en-US" sz="2400" dirty="0"/>
              <a:t>",</a:t>
            </a:r>
          </a:p>
          <a:p>
            <a:pPr marL="274320" lvl="1" indent="0">
              <a:buNone/>
            </a:pPr>
            <a:r>
              <a:rPr lang="en-US" sz="2400" dirty="0"/>
              <a:t>books: [1, 2]       	</a:t>
            </a:r>
            <a:r>
              <a:rPr lang="en-US" sz="2400" dirty="0">
                <a:sym typeface="Wingdings" panose="05000000000000000000" pitchFamily="2" charset="2"/>
              </a:rPr>
              <a:t> _id’s of book documents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sz="2400" dirty="0"/>
              <a:t>_id: 2,</a:t>
            </a:r>
          </a:p>
          <a:p>
            <a:pPr marL="274320" lvl="1" indent="0">
              <a:buNone/>
            </a:pPr>
            <a:r>
              <a:rPr lang="en-US" sz="2400" dirty="0"/>
              <a:t>name: "Georg Peterson",</a:t>
            </a:r>
          </a:p>
          <a:p>
            <a:pPr marL="274320" lvl="1" indent="0">
              <a:buNone/>
            </a:pPr>
            <a:r>
              <a:rPr lang="en-US" sz="2400" dirty="0"/>
              <a:t>books: [2]</a:t>
            </a:r>
            <a:r>
              <a:rPr lang="en-US" sz="2400" dirty="0">
                <a:sym typeface="Wingdings" panose="05000000000000000000" pitchFamily="2" charset="2"/>
              </a:rPr>
              <a:t> 		 _id’s of book documents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817032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| Two Way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Mirroring the </a:t>
            </a:r>
            <a:r>
              <a:rPr lang="en-US" i="1" dirty="0"/>
              <a:t>Author </a:t>
            </a:r>
            <a:r>
              <a:rPr lang="en-US" dirty="0"/>
              <a:t>document, for each </a:t>
            </a:r>
            <a:r>
              <a:rPr lang="en-US" i="1" dirty="0"/>
              <a:t>Book document </a:t>
            </a:r>
            <a:r>
              <a:rPr lang="en-US" dirty="0"/>
              <a:t>we include </a:t>
            </a:r>
            <a:r>
              <a:rPr lang="en-US" i="1" dirty="0"/>
              <a:t>Author </a:t>
            </a:r>
            <a:r>
              <a:rPr lang="en-US" dirty="0"/>
              <a:t>foreign keys under the </a:t>
            </a:r>
            <a:r>
              <a:rPr lang="en-US" i="1" dirty="0"/>
              <a:t>Author </a:t>
            </a:r>
            <a:r>
              <a:rPr lang="en-US" dirty="0"/>
              <a:t>field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sz="2400" dirty="0"/>
              <a:t>_id: 1,</a:t>
            </a:r>
          </a:p>
          <a:p>
            <a:pPr marL="274320" lvl="1" indent="0">
              <a:buNone/>
            </a:pPr>
            <a:r>
              <a:rPr lang="en-US" sz="2400" dirty="0"/>
              <a:t>title: "A tale of two people",</a:t>
            </a:r>
          </a:p>
          <a:p>
            <a:pPr marL="274320" lvl="1" indent="0">
              <a:buNone/>
            </a:pPr>
            <a:r>
              <a:rPr lang="en-US" sz="2400" dirty="0"/>
              <a:t>categories: ["drama"],</a:t>
            </a:r>
          </a:p>
          <a:p>
            <a:pPr marL="274320" lvl="1" indent="0">
              <a:buNone/>
            </a:pPr>
            <a:r>
              <a:rPr lang="en-US" sz="2400" dirty="0"/>
              <a:t>authors: [1, 2]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sz="2400" dirty="0"/>
              <a:t>_id: 2,</a:t>
            </a:r>
          </a:p>
          <a:p>
            <a:pPr marL="274320" lvl="1" indent="0">
              <a:buNone/>
            </a:pPr>
            <a:r>
              <a:rPr lang="en-US" sz="2400" dirty="0"/>
              <a:t>title: "A tale of two space ships",</a:t>
            </a:r>
          </a:p>
          <a:p>
            <a:pPr marL="274320" lvl="1" indent="0">
              <a:buNone/>
            </a:pPr>
            <a:r>
              <a:rPr lang="en-US" sz="2400" dirty="0"/>
              <a:t>categories: ["</a:t>
            </a:r>
            <a:r>
              <a:rPr lang="en-US" sz="2400" dirty="0" err="1"/>
              <a:t>scifi</a:t>
            </a:r>
            <a:r>
              <a:rPr lang="en-US" sz="2400" dirty="0"/>
              <a:t>"],</a:t>
            </a:r>
          </a:p>
          <a:p>
            <a:pPr marL="274320" lvl="1" indent="0">
              <a:buNone/>
            </a:pPr>
            <a:r>
              <a:rPr lang="en-US" sz="2400" dirty="0"/>
              <a:t> authors: [1]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640089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|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Fetch the books by a specific author</a:t>
            </a:r>
          </a:p>
          <a:p>
            <a:pPr marL="0" indent="0">
              <a:buNone/>
            </a:pPr>
            <a:r>
              <a:rPr lang="en-US" sz="2000" dirty="0"/>
              <a:t>author = </a:t>
            </a:r>
            <a:r>
              <a:rPr lang="en-US" sz="2000" dirty="0" err="1"/>
              <a:t>db.authors.findOne</a:t>
            </a:r>
            <a:r>
              <a:rPr lang="en-US" sz="2000" dirty="0"/>
              <a:t>({name: "Peter </a:t>
            </a:r>
            <a:r>
              <a:rPr lang="en-US" sz="2000" dirty="0" err="1"/>
              <a:t>Standford</a:t>
            </a:r>
            <a:r>
              <a:rPr lang="en-US" sz="2000" dirty="0"/>
              <a:t>"});</a:t>
            </a:r>
          </a:p>
          <a:p>
            <a:pPr marL="0" indent="0">
              <a:buNone/>
            </a:pPr>
            <a:r>
              <a:rPr lang="en-US" sz="2000" dirty="0"/>
              <a:t>books = </a:t>
            </a:r>
            <a:r>
              <a:rPr lang="en-US" sz="2000" dirty="0" err="1"/>
              <a:t>db.books.find</a:t>
            </a:r>
            <a:r>
              <a:rPr lang="en-US" sz="2000" dirty="0"/>
              <a:t>({_id: {$in: </a:t>
            </a:r>
            <a:r>
              <a:rPr lang="en-US" sz="2000" dirty="0" err="1"/>
              <a:t>author.books</a:t>
            </a:r>
            <a:r>
              <a:rPr lang="en-US" sz="2000" dirty="0"/>
              <a:t>}}).</a:t>
            </a:r>
            <a:r>
              <a:rPr lang="en-US" sz="2000" dirty="0" err="1"/>
              <a:t>toArray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Fetch authors by a specific book</a:t>
            </a:r>
          </a:p>
          <a:p>
            <a:pPr marL="0" indent="0">
              <a:buNone/>
            </a:pPr>
            <a:r>
              <a:rPr lang="en-US" sz="2000" dirty="0"/>
              <a:t>book = </a:t>
            </a:r>
            <a:r>
              <a:rPr lang="en-US" sz="2000" dirty="0" err="1"/>
              <a:t>db.books.findOne</a:t>
            </a:r>
            <a:r>
              <a:rPr lang="en-US" sz="2000" dirty="0"/>
              <a:t>({title: "A tale of two space ships"});</a:t>
            </a:r>
          </a:p>
          <a:p>
            <a:pPr marL="0" indent="0">
              <a:buNone/>
            </a:pPr>
            <a:r>
              <a:rPr lang="en-US" sz="2000" dirty="0"/>
              <a:t>authors = </a:t>
            </a:r>
            <a:r>
              <a:rPr lang="en-US" sz="2000" dirty="0" err="1"/>
              <a:t>db.author.find</a:t>
            </a:r>
            <a:r>
              <a:rPr lang="en-US" sz="2000" dirty="0"/>
              <a:t>({_id: {$in: </a:t>
            </a:r>
            <a:r>
              <a:rPr lang="en-US" sz="2000" dirty="0" err="1"/>
              <a:t>book.authors</a:t>
            </a:r>
            <a:r>
              <a:rPr lang="en-US" sz="2000" dirty="0"/>
              <a:t>}}).</a:t>
            </a:r>
            <a:r>
              <a:rPr lang="en-US" sz="2000" dirty="0" err="1"/>
              <a:t>toArray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We have to perform two queries in both directions…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either the author or the book…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 a $in query to find the books or authors</a:t>
            </a:r>
          </a:p>
        </p:txBody>
      </p:sp>
    </p:spTree>
    <p:extLst>
      <p:ext uri="{BB962C8B-B14F-4D97-AF65-F5344CB8AC3E}">
        <p14:creationId xmlns:p14="http://schemas.microsoft.com/office/powerpoint/2010/main" val="1632715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|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MongoDB is made up of databases</a:t>
            </a:r>
          </a:p>
          <a:p>
            <a:r>
              <a:rPr lang="en-US" dirty="0"/>
              <a:t>A database can have zero or more collections </a:t>
            </a:r>
          </a:p>
          <a:p>
            <a:r>
              <a:rPr lang="en-US" dirty="0"/>
              <a:t>A collection can be though of as a table (but not quite) </a:t>
            </a:r>
          </a:p>
          <a:p>
            <a:r>
              <a:rPr lang="en-US" dirty="0"/>
              <a:t>Collections are made up of zero or more documents</a:t>
            </a:r>
          </a:p>
          <a:p>
            <a:r>
              <a:rPr lang="en-US" dirty="0"/>
              <a:t>A document thought of as a row (but not quite)</a:t>
            </a:r>
          </a:p>
          <a:p>
            <a:r>
              <a:rPr lang="en-US" dirty="0"/>
              <a:t>A document is made up of one or more fields, which are like columns (but not quite)</a:t>
            </a:r>
          </a:p>
          <a:p>
            <a:r>
              <a:rPr lang="en-US" dirty="0"/>
              <a:t>Every document has a special field, "_id", that is unique within a collection</a:t>
            </a:r>
          </a:p>
          <a:p>
            <a:r>
              <a:rPr lang="en-US" dirty="0"/>
              <a:t>Indexes in MongoDB function mostly like their RDBMS counterparts</a:t>
            </a:r>
          </a:p>
          <a:p>
            <a:r>
              <a:rPr lang="en-US" dirty="0"/>
              <a:t>MongoDB comes with a JavaScript </a:t>
            </a:r>
            <a:r>
              <a:rPr lang="en-US" i="1" dirty="0"/>
              <a:t>shell</a:t>
            </a:r>
            <a:r>
              <a:rPr lang="en-US" dirty="0"/>
              <a:t>, which is useful for the administration of MongoDB instances and data manipulation</a:t>
            </a:r>
          </a:p>
        </p:txBody>
      </p:sp>
    </p:spTree>
    <p:extLst>
      <p:ext uri="{BB962C8B-B14F-4D97-AF65-F5344CB8AC3E}">
        <p14:creationId xmlns:p14="http://schemas.microsoft.com/office/powerpoint/2010/main" val="4274960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|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Cursors are different than the other concepts but are important enough, for their own discussion</a:t>
            </a:r>
          </a:p>
          <a:p>
            <a:r>
              <a:rPr lang="en-US" dirty="0"/>
              <a:t>The important thing to understand about cursors is that when you ask MongoDB for data, it returns a pointer to the result set called a cursor…</a:t>
            </a:r>
          </a:p>
          <a:p>
            <a:r>
              <a:rPr lang="en-US" dirty="0"/>
              <a:t>Which we can do things to, such as counting or skipping ahead, before actually pulling down data</a:t>
            </a:r>
          </a:p>
        </p:txBody>
      </p:sp>
    </p:spTree>
    <p:extLst>
      <p:ext uri="{BB962C8B-B14F-4D97-AF65-F5344CB8AC3E}">
        <p14:creationId xmlns:p14="http://schemas.microsoft.com/office/powerpoint/2010/main" val="3203925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|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use new terminology (collection vs. table, document vs. row and field vs. column)?</a:t>
            </a:r>
          </a:p>
          <a:p>
            <a:r>
              <a:rPr lang="en-US" dirty="0"/>
              <a:t>While these concepts are similar to their relational database counterparts, they are not identical</a:t>
            </a:r>
          </a:p>
          <a:p>
            <a:r>
              <a:rPr lang="en-US" dirty="0"/>
              <a:t>The core difference comes from the fact that relational databases define columns at the table level…</a:t>
            </a:r>
          </a:p>
          <a:p>
            <a:r>
              <a:rPr lang="en-US" dirty="0"/>
              <a:t>While a document-oriented database defines fields at the document level</a:t>
            </a:r>
          </a:p>
          <a:p>
            <a:r>
              <a:rPr lang="en-US" dirty="0"/>
              <a:t>Each document within a collection can have its own unique set of fields</a:t>
            </a:r>
          </a:p>
          <a:p>
            <a:r>
              <a:rPr lang="en-US" dirty="0"/>
              <a:t>As such, a collection is a dumbed down container in comparison to a table</a:t>
            </a:r>
          </a:p>
          <a:p>
            <a:r>
              <a:rPr lang="en-US" dirty="0"/>
              <a:t>While a document has a lot more information than a row</a:t>
            </a:r>
          </a:p>
        </p:txBody>
      </p:sp>
    </p:spTree>
    <p:extLst>
      <p:ext uri="{BB962C8B-B14F-4D97-AF65-F5344CB8AC3E}">
        <p14:creationId xmlns:p14="http://schemas.microsoft.com/office/powerpoint/2010/main" val="493680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i="1" dirty="0"/>
              <a:t>document </a:t>
            </a:r>
            <a:r>
              <a:rPr lang="en-US" dirty="0"/>
              <a:t>is the basic unit of data for MongoDB and is roughly equivalent to a row in a relational database</a:t>
            </a:r>
          </a:p>
          <a:p>
            <a:endParaRPr lang="en-US" dirty="0"/>
          </a:p>
          <a:p>
            <a:r>
              <a:rPr lang="en-US" dirty="0"/>
              <a:t>A MongoDB document is a group of key and value pairs</a:t>
            </a:r>
          </a:p>
          <a:p>
            <a:pPr marL="0" indent="0">
              <a:buNone/>
            </a:pPr>
            <a:r>
              <a:rPr lang="en-US" dirty="0"/>
              <a:t>{someKey1 : someValue1, someKey2 : someValue2 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key and its value can be thought of as an attribute (field, column) of a document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key is always a string and the value can be one of a number of types</a:t>
            </a:r>
          </a:p>
          <a:p>
            <a:endParaRPr lang="en-US" dirty="0"/>
          </a:p>
          <a:p>
            <a:r>
              <a:rPr lang="en-US" dirty="0"/>
              <a:t>Here is an example of a simple document</a:t>
            </a:r>
          </a:p>
          <a:p>
            <a:pPr marL="0" indent="0">
              <a:buNone/>
            </a:pPr>
            <a:r>
              <a:rPr lang="en-US" dirty="0"/>
              <a:t>{"greeting" : "Hello, world!", "foo" : 3}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73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MongoDB is type-sensitive and case-sensitive. For example, these documents are distinct:</a:t>
            </a:r>
          </a:p>
          <a:p>
            <a:pPr marL="0" indent="0">
              <a:buNone/>
            </a:pPr>
            <a:r>
              <a:rPr lang="en-US" dirty="0"/>
              <a:t>{"foo" : 3}</a:t>
            </a:r>
          </a:p>
          <a:p>
            <a:pPr marL="0" indent="0">
              <a:buNone/>
            </a:pPr>
            <a:r>
              <a:rPr lang="en-US" dirty="0"/>
              <a:t>{"foo" : "3"}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are as these:</a:t>
            </a:r>
          </a:p>
          <a:p>
            <a:pPr marL="0" indent="0">
              <a:buNone/>
            </a:pPr>
            <a:r>
              <a:rPr lang="en-US" dirty="0"/>
              <a:t>{"foo" : 3}</a:t>
            </a:r>
          </a:p>
          <a:p>
            <a:pPr marL="0" indent="0">
              <a:buNone/>
            </a:pPr>
            <a:r>
              <a:rPr lang="en-US" dirty="0"/>
              <a:t>{"Foo" : 3}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13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important thing to note is that documents in MongoDB cannot contain duplicate keys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example, the following is not a legal document:</a:t>
            </a:r>
          </a:p>
          <a:p>
            <a:pPr marL="0" indent="0">
              <a:buNone/>
            </a:pPr>
            <a:r>
              <a:rPr lang="en-US" dirty="0"/>
              <a:t>{"greeting" : "Hello, world!", "greeting" : "Hello, MongoDB!"}</a:t>
            </a:r>
          </a:p>
        </p:txBody>
      </p:sp>
    </p:spTree>
    <p:extLst>
      <p:ext uri="{BB962C8B-B14F-4D97-AF65-F5344CB8AC3E}">
        <p14:creationId xmlns:p14="http://schemas.microsoft.com/office/powerpoint/2010/main" val="1828528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human readable format of documents is very similar to that of JavaScript Object Notation (JSON)</a:t>
            </a:r>
          </a:p>
          <a:p>
            <a:r>
              <a:rPr lang="en-US" dirty="0"/>
              <a:t>One major advantage of this document format is that it is self describing</a:t>
            </a:r>
          </a:p>
          <a:p>
            <a:r>
              <a:rPr lang="en-US" dirty="0"/>
              <a:t>You can deduce the name of each entry and its type from the content of the document alone</a:t>
            </a:r>
          </a:p>
          <a:p>
            <a:r>
              <a:rPr lang="en-US" dirty="0"/>
              <a:t>You don’t need any external schema to or metadata to interpret JSON encoded data</a:t>
            </a:r>
          </a:p>
          <a:p>
            <a:r>
              <a:rPr lang="en-US" dirty="0"/>
              <a:t>Rather the “schema” in MongoDB is, in practice, part of the document itself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57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271" y="1143000"/>
            <a:ext cx="8229600" cy="51412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{ "name"   : "John Smith",</a:t>
            </a:r>
          </a:p>
          <a:p>
            <a:pPr marL="0" indent="0">
              <a:buNone/>
            </a:pPr>
            <a:r>
              <a:rPr lang="en-US" sz="2000" dirty="0"/>
              <a:t>  "</a:t>
            </a:r>
            <a:r>
              <a:rPr lang="en-US" sz="2000" dirty="0" err="1"/>
              <a:t>sku</a:t>
            </a:r>
            <a:r>
              <a:rPr lang="en-US" sz="2000" dirty="0"/>
              <a:t>"    : "20223",</a:t>
            </a:r>
          </a:p>
          <a:p>
            <a:pPr marL="0" indent="0">
              <a:buNone/>
            </a:pPr>
            <a:r>
              <a:rPr lang="en-US" sz="2000" dirty="0"/>
              <a:t>  "price"  : 23.95,</a:t>
            </a:r>
          </a:p>
          <a:p>
            <a:pPr marL="0" indent="0">
              <a:buNone/>
            </a:pPr>
            <a:r>
              <a:rPr lang="en-US" sz="2000" dirty="0"/>
              <a:t>  "</a:t>
            </a:r>
            <a:r>
              <a:rPr lang="en-US" sz="2000" dirty="0" err="1"/>
              <a:t>shipTo</a:t>
            </a:r>
            <a:r>
              <a:rPr lang="en-US" sz="2000" dirty="0"/>
              <a:t>" : { "name" : "Jane Smith",</a:t>
            </a:r>
          </a:p>
          <a:p>
            <a:pPr marL="0" indent="0">
              <a:buNone/>
            </a:pPr>
            <a:r>
              <a:rPr lang="en-US" sz="2000" dirty="0"/>
              <a:t>               "address" : "123 Maple Street",</a:t>
            </a:r>
          </a:p>
          <a:p>
            <a:pPr marL="0" indent="0">
              <a:buNone/>
            </a:pPr>
            <a:r>
              <a:rPr lang="en-US" sz="2000" dirty="0"/>
              <a:t>               "city" : "</a:t>
            </a:r>
            <a:r>
              <a:rPr lang="en-US" sz="2000" dirty="0" err="1"/>
              <a:t>Pretendville</a:t>
            </a:r>
            <a:r>
              <a:rPr lang="en-US" sz="2000" dirty="0"/>
              <a:t>",</a:t>
            </a:r>
          </a:p>
          <a:p>
            <a:pPr marL="0" indent="0">
              <a:buNone/>
            </a:pPr>
            <a:r>
              <a:rPr lang="en-US" sz="2000" dirty="0"/>
              <a:t>               "state" : "NY",</a:t>
            </a:r>
          </a:p>
          <a:p>
            <a:pPr marL="0" indent="0">
              <a:buNone/>
            </a:pPr>
            <a:r>
              <a:rPr lang="en-US" sz="2000" dirty="0"/>
              <a:t>               "zip"   : "12345" },</a:t>
            </a:r>
          </a:p>
          <a:p>
            <a:pPr marL="0" indent="0">
              <a:buNone/>
            </a:pPr>
            <a:r>
              <a:rPr lang="en-US" sz="2000" dirty="0"/>
              <a:t>  "</a:t>
            </a:r>
            <a:r>
              <a:rPr lang="en-US" sz="2000" dirty="0" err="1"/>
              <a:t>billTo</a:t>
            </a:r>
            <a:r>
              <a:rPr lang="en-US" sz="2000" dirty="0"/>
              <a:t>" : { "name" : "John Smith",</a:t>
            </a:r>
          </a:p>
          <a:p>
            <a:pPr marL="0" indent="0">
              <a:buNone/>
            </a:pPr>
            <a:r>
              <a:rPr lang="en-US" sz="2000" dirty="0"/>
              <a:t>               "address" : "123 Maple Street",</a:t>
            </a:r>
          </a:p>
          <a:p>
            <a:pPr marL="0" indent="0">
              <a:buNone/>
            </a:pPr>
            <a:r>
              <a:rPr lang="en-US" sz="2000" dirty="0"/>
              <a:t>               "city" : "</a:t>
            </a:r>
            <a:r>
              <a:rPr lang="en-US" sz="2000" dirty="0" err="1"/>
              <a:t>Pretendville</a:t>
            </a:r>
            <a:r>
              <a:rPr lang="en-US" sz="2000" dirty="0"/>
              <a:t>",</a:t>
            </a:r>
          </a:p>
          <a:p>
            <a:pPr marL="0" indent="0">
              <a:buNone/>
            </a:pPr>
            <a:r>
              <a:rPr lang="en-US" sz="2000" dirty="0"/>
              <a:t>               "state" : "NY",</a:t>
            </a:r>
          </a:p>
          <a:p>
            <a:pPr marL="0" indent="0">
              <a:buNone/>
            </a:pPr>
            <a:r>
              <a:rPr lang="en-US" sz="2000" dirty="0"/>
              <a:t>               "zip"   : "12345"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199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68A72-43DB-F84A-B44E-A0C2B77B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Healthcare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E781E-40D2-564B-A8D9-2268FA1F3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Healthcare is currently buried under mountains of data, but much of it is unorganized or out of reach because the systems holding it can’t communicate with one another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People responsible for emergency care may not have the patient history they need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might force them to resort to guessing or basing their treatment on the information the patient provides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If the patient is unable to give any history or allergy information, the problem gets worse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60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271" y="1143000"/>
            <a:ext cx="8229600" cy="51412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{ "$schema": "http://json-</a:t>
            </a:r>
            <a:r>
              <a:rPr lang="en-US" sz="1400" dirty="0" err="1"/>
              <a:t>schema.org</a:t>
            </a:r>
            <a:r>
              <a:rPr lang="en-US" sz="1400" dirty="0"/>
              <a:t>/draft-04/schema#",</a:t>
            </a:r>
          </a:p>
          <a:p>
            <a:pPr marL="0" indent="0">
              <a:buNone/>
            </a:pPr>
            <a:r>
              <a:rPr lang="en-US" sz="1400" dirty="0"/>
              <a:t>   "title": "Product",</a:t>
            </a:r>
          </a:p>
          <a:p>
            <a:pPr marL="0" indent="0">
              <a:buNone/>
            </a:pPr>
            <a:r>
              <a:rPr lang="en-US" sz="1400" dirty="0"/>
              <a:t>   "description": "A product from Acme's catalog",</a:t>
            </a:r>
          </a:p>
          <a:p>
            <a:pPr marL="0" indent="0">
              <a:buNone/>
            </a:pPr>
            <a:r>
              <a:rPr lang="en-US" sz="1400" dirty="0"/>
              <a:t>   "type": "object",</a:t>
            </a:r>
          </a:p>
          <a:p>
            <a:pPr marL="0" indent="0">
              <a:buNone/>
            </a:pPr>
            <a:r>
              <a:rPr lang="en-US" sz="1400" dirty="0"/>
              <a:t>   "properties": {</a:t>
            </a:r>
          </a:p>
          <a:p>
            <a:pPr marL="0" indent="0">
              <a:buNone/>
            </a:pPr>
            <a:r>
              <a:rPr lang="en-US" sz="1400" dirty="0"/>
              <a:t>      "id": {</a:t>
            </a:r>
          </a:p>
          <a:p>
            <a:pPr marL="0" indent="0">
              <a:buNone/>
            </a:pPr>
            <a:r>
              <a:rPr lang="en-US" sz="1400" dirty="0"/>
              <a:t>         "description": "The unique identifier for a product",</a:t>
            </a:r>
          </a:p>
          <a:p>
            <a:pPr marL="0" indent="0">
              <a:buNone/>
            </a:pPr>
            <a:r>
              <a:rPr lang="en-US" sz="1400" dirty="0"/>
              <a:t>         "type": "integer"</a:t>
            </a:r>
          </a:p>
          <a:p>
            <a:pPr marL="0" indent="0">
              <a:buNone/>
            </a:pPr>
            <a:r>
              <a:rPr lang="en-US" sz="1400" dirty="0"/>
              <a:t>      },		</a:t>
            </a:r>
          </a:p>
          <a:p>
            <a:pPr marL="0" indent="0">
              <a:buNone/>
            </a:pPr>
            <a:r>
              <a:rPr lang="en-US" sz="1400" dirty="0"/>
              <a:t>      "name": {</a:t>
            </a:r>
          </a:p>
          <a:p>
            <a:pPr marL="0" indent="0">
              <a:buNone/>
            </a:pPr>
            <a:r>
              <a:rPr lang="en-US" sz="1400" dirty="0"/>
              <a:t>         "description": "Name of the product",</a:t>
            </a:r>
          </a:p>
          <a:p>
            <a:pPr marL="0" indent="0">
              <a:buNone/>
            </a:pPr>
            <a:r>
              <a:rPr lang="en-US" sz="1400" dirty="0"/>
              <a:t>         "type": "string"</a:t>
            </a:r>
          </a:p>
          <a:p>
            <a:pPr marL="0" indent="0">
              <a:buNone/>
            </a:pPr>
            <a:r>
              <a:rPr lang="en-US" sz="1400" dirty="0"/>
              <a:t>      },	</a:t>
            </a:r>
          </a:p>
          <a:p>
            <a:pPr marL="0" indent="0">
              <a:buNone/>
            </a:pPr>
            <a:r>
              <a:rPr lang="en-US" sz="1400" dirty="0"/>
              <a:t>      "price": {</a:t>
            </a:r>
          </a:p>
          <a:p>
            <a:pPr marL="0" indent="0">
              <a:buNone/>
            </a:pPr>
            <a:r>
              <a:rPr lang="en-US" sz="1400" dirty="0"/>
              <a:t>         "type": "number",</a:t>
            </a:r>
          </a:p>
          <a:p>
            <a:pPr marL="0" indent="0">
              <a:buNone/>
            </a:pPr>
            <a:r>
              <a:rPr lang="en-US" sz="1400" dirty="0"/>
              <a:t>         "minimum": 0,</a:t>
            </a:r>
          </a:p>
          <a:p>
            <a:pPr marL="0" indent="0">
              <a:buNone/>
            </a:pPr>
            <a:r>
              <a:rPr lang="en-US" sz="1400" dirty="0"/>
              <a:t>         "</a:t>
            </a:r>
            <a:r>
              <a:rPr lang="en-US" sz="1400" dirty="0" err="1"/>
              <a:t>exclusiveMinimum</a:t>
            </a:r>
            <a:r>
              <a:rPr lang="en-US" sz="1400" dirty="0"/>
              <a:t>": true</a:t>
            </a:r>
          </a:p>
          <a:p>
            <a:pPr marL="0" indent="0">
              <a:buNone/>
            </a:pPr>
            <a:r>
              <a:rPr lang="en-US" sz="1400" dirty="0"/>
              <a:t>      }</a:t>
            </a:r>
          </a:p>
          <a:p>
            <a:pPr marL="0" indent="0">
              <a:buNone/>
            </a:pPr>
            <a:r>
              <a:rPr lang="en-US" sz="1400" dirty="0"/>
              <a:t>   },</a:t>
            </a:r>
          </a:p>
          <a:p>
            <a:pPr marL="0" indent="0">
              <a:buNone/>
            </a:pPr>
            <a:r>
              <a:rPr lang="en-US" sz="1400" dirty="0"/>
              <a:t>   "required": ["id", "name", "price"]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4796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collection </a:t>
            </a:r>
            <a:r>
              <a:rPr lang="en-US" dirty="0"/>
              <a:t>is a group of documents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a document is the MongoDB analog of some row in a relational database…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collection can be thought of as the analog to a table</a:t>
            </a:r>
          </a:p>
          <a:p>
            <a:endParaRPr lang="en-US" dirty="0"/>
          </a:p>
          <a:p>
            <a:r>
              <a:rPr lang="en-US" dirty="0"/>
              <a:t>But, as each document is self describing, MongoDB collections do not have a predefined schema</a:t>
            </a:r>
          </a:p>
          <a:p>
            <a:endParaRPr lang="en-US" dirty="0"/>
          </a:p>
          <a:p>
            <a:r>
              <a:rPr lang="en-US" dirty="0"/>
              <a:t>This means that documents in collections do not all need to have the same key and value pairs in the same order</a:t>
            </a:r>
          </a:p>
        </p:txBody>
      </p:sp>
    </p:spTree>
    <p:extLst>
      <p:ext uri="{BB962C8B-B14F-4D97-AF65-F5344CB8AC3E}">
        <p14:creationId xmlns:p14="http://schemas.microsoft.com/office/powerpoint/2010/main" val="4251834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example, both of the following documents could be stored in a single collection</a:t>
            </a:r>
          </a:p>
          <a:p>
            <a:pPr marL="0" indent="0">
              <a:buNone/>
            </a:pPr>
            <a:r>
              <a:rPr lang="en-US" dirty="0"/>
              <a:t>{"greeting" : "Hello, world!"}</a:t>
            </a:r>
          </a:p>
          <a:p>
            <a:pPr marL="0" indent="0">
              <a:buNone/>
            </a:pPr>
            <a:r>
              <a:rPr lang="en-US" dirty="0"/>
              <a:t>{"foo" : 5}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 that the previous documents not only have different types for their values (string versus integer) but also have entirely different keys</a:t>
            </a:r>
          </a:p>
          <a:p>
            <a:r>
              <a:rPr lang="en-US" dirty="0"/>
              <a:t>Because any document can be put into any collection, the question arises: “Why do we need separate collections at all?”</a:t>
            </a:r>
          </a:p>
        </p:txBody>
      </p:sp>
    </p:spTree>
    <p:extLst>
      <p:ext uri="{BB962C8B-B14F-4D97-AF65-F5344CB8AC3E}">
        <p14:creationId xmlns:p14="http://schemas.microsoft.com/office/powerpoint/2010/main" val="175979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It’s a good question…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With no need for separate schemas for different kinds of documents, why </a:t>
            </a:r>
            <a:r>
              <a:rPr lang="en-US" i="1" dirty="0"/>
              <a:t>should </a:t>
            </a:r>
            <a:r>
              <a:rPr lang="en-US" dirty="0"/>
              <a:t>we use more than one collection?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03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reason is to allow different types of real world concepts to be modeled and managed separately</a:t>
            </a:r>
          </a:p>
          <a:p>
            <a:r>
              <a:rPr lang="en-US" dirty="0"/>
              <a:t>Another is to reduce the query overhead that would be needed to filter irrelevant types of documents</a:t>
            </a:r>
          </a:p>
          <a:p>
            <a:pPr lvl="1"/>
            <a:r>
              <a:rPr lang="en-US" dirty="0"/>
              <a:t>If you were searching for books you would need to spend compute time removing records about CD’s</a:t>
            </a:r>
          </a:p>
          <a:p>
            <a:r>
              <a:rPr lang="en-US" dirty="0"/>
              <a:t>Also grouping documents of the same kind together in the same collection allows for data locality</a:t>
            </a:r>
          </a:p>
          <a:p>
            <a:pPr lvl="1"/>
            <a:r>
              <a:rPr lang="en-US" dirty="0"/>
              <a:t>Getting blog posts from a collection containing only posts will likely require fewer disk seeks than getting them from a collection having posts and author data</a:t>
            </a:r>
          </a:p>
          <a:p>
            <a:r>
              <a:rPr lang="en-US" dirty="0"/>
              <a:t>By putting only documents of a single type into the same collection, we can index our collections more efficiently</a:t>
            </a:r>
          </a:p>
        </p:txBody>
      </p:sp>
    </p:spTree>
    <p:extLst>
      <p:ext uri="{BB962C8B-B14F-4D97-AF65-F5344CB8AC3E}">
        <p14:creationId xmlns:p14="http://schemas.microsoft.com/office/powerpoint/2010/main" val="1436972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grouping documents by collection, MongoDB groups collections into </a:t>
            </a:r>
            <a:r>
              <a:rPr lang="en-US" i="1" dirty="0"/>
              <a:t>databases</a:t>
            </a:r>
            <a:endParaRPr lang="en-US" dirty="0"/>
          </a:p>
          <a:p>
            <a:r>
              <a:rPr lang="en-US" dirty="0"/>
              <a:t>A single instance of MongoDB can host several databases, each grouping together zero or more collections</a:t>
            </a:r>
          </a:p>
          <a:p>
            <a:r>
              <a:rPr lang="en-US" dirty="0"/>
              <a:t>A database has its own permissions, and each database is stored in separate files on disk</a:t>
            </a:r>
          </a:p>
        </p:txBody>
      </p:sp>
    </p:spTree>
    <p:extLst>
      <p:ext uri="{BB962C8B-B14F-4D97-AF65-F5344CB8AC3E}">
        <p14:creationId xmlns:p14="http://schemas.microsoft.com/office/powerpoint/2010/main" val="3356240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MongoDB comes with a JavaScript shell that allows interaction from the command line</a:t>
            </a:r>
          </a:p>
          <a:p>
            <a:r>
              <a:rPr lang="en-US" dirty="0"/>
              <a:t>To start the shell, run the mongo executable:</a:t>
            </a:r>
          </a:p>
          <a:p>
            <a:pPr marL="0" indent="0">
              <a:buNone/>
            </a:pPr>
            <a:r>
              <a:rPr lang="en-US" dirty="0"/>
              <a:t>$ mongo</a:t>
            </a:r>
          </a:p>
          <a:p>
            <a:r>
              <a:rPr lang="en-US" dirty="0"/>
              <a:t>The shell is a full-featured JavaScript interpreter, capable of running arbitrary JavaScript programs</a:t>
            </a:r>
          </a:p>
          <a:p>
            <a:r>
              <a:rPr lang="en-US" dirty="0"/>
              <a:t>But the real power of the shell lies in the fact that it is also a standalone MongoDB client</a:t>
            </a:r>
          </a:p>
        </p:txBody>
      </p:sp>
    </p:spTree>
    <p:extLst>
      <p:ext uri="{BB962C8B-B14F-4D97-AF65-F5344CB8AC3E}">
        <p14:creationId xmlns:p14="http://schemas.microsoft.com/office/powerpoint/2010/main" val="3591623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startup, the shell connects to the </a:t>
            </a:r>
            <a:r>
              <a:rPr lang="en-US" i="1" dirty="0"/>
              <a:t>test </a:t>
            </a:r>
            <a:r>
              <a:rPr lang="en-US" dirty="0"/>
              <a:t>database on a MongoDB server…</a:t>
            </a:r>
          </a:p>
          <a:p>
            <a:r>
              <a:rPr lang="en-US" dirty="0"/>
              <a:t>And assigns this database connection to the global variable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This variable is the primary access point to your MongoDB server through the shell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15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see the database </a:t>
            </a:r>
            <a:r>
              <a:rPr lang="en-US" dirty="0" err="1"/>
              <a:t>db</a:t>
            </a:r>
            <a:r>
              <a:rPr lang="en-US" dirty="0"/>
              <a:t> is currently assigned to, type in </a:t>
            </a:r>
            <a:r>
              <a:rPr lang="en-US" dirty="0" err="1"/>
              <a:t>db</a:t>
            </a:r>
            <a:r>
              <a:rPr lang="en-US" dirty="0"/>
              <a:t> and hit Enter: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db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Test</a:t>
            </a:r>
          </a:p>
          <a:p>
            <a:endParaRPr lang="en-US" dirty="0"/>
          </a:p>
          <a:p>
            <a:r>
              <a:rPr lang="en-US" dirty="0"/>
              <a:t>One of the most important operations is selecting which database to use:</a:t>
            </a:r>
          </a:p>
          <a:p>
            <a:pPr marL="0" indent="0">
              <a:buNone/>
            </a:pPr>
            <a:r>
              <a:rPr lang="en-US" dirty="0"/>
              <a:t>&gt; use </a:t>
            </a:r>
            <a:r>
              <a:rPr lang="en-US" dirty="0" err="1"/>
              <a:t>foobar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switched to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foobar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 if you look at the </a:t>
            </a:r>
            <a:r>
              <a:rPr lang="en-US" dirty="0" err="1"/>
              <a:t>db</a:t>
            </a:r>
            <a:r>
              <a:rPr lang="en-US" dirty="0"/>
              <a:t> variable, you can see that it refers to the </a:t>
            </a:r>
            <a:r>
              <a:rPr lang="en-US" i="1" dirty="0" err="1"/>
              <a:t>foobar</a:t>
            </a:r>
            <a:r>
              <a:rPr lang="en-US" i="1" dirty="0"/>
              <a:t> </a:t>
            </a:r>
            <a:r>
              <a:rPr lang="en-US" dirty="0"/>
              <a:t>database: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db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foobar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935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can be accessed from the </a:t>
            </a:r>
            <a:r>
              <a:rPr lang="en-US" dirty="0" err="1"/>
              <a:t>db</a:t>
            </a:r>
            <a:r>
              <a:rPr lang="en-US" dirty="0"/>
              <a:t> variable</a:t>
            </a:r>
          </a:p>
          <a:p>
            <a:r>
              <a:rPr lang="en-US" dirty="0"/>
              <a:t>For example, </a:t>
            </a:r>
            <a:r>
              <a:rPr lang="en-US" dirty="0" err="1"/>
              <a:t>db.baz</a:t>
            </a:r>
            <a:r>
              <a:rPr lang="en-US" dirty="0"/>
              <a:t> returns the </a:t>
            </a:r>
            <a:r>
              <a:rPr lang="en-US" i="1" dirty="0" err="1"/>
              <a:t>baz</a:t>
            </a:r>
            <a:r>
              <a:rPr lang="en-US" i="1" dirty="0"/>
              <a:t> </a:t>
            </a:r>
            <a:r>
              <a:rPr lang="en-US" dirty="0"/>
              <a:t>collection in the current database</a:t>
            </a:r>
          </a:p>
          <a:p>
            <a:r>
              <a:rPr lang="en-US" dirty="0"/>
              <a:t>Now that we can access a collection in the shell, we can perform almost any database operation</a:t>
            </a:r>
          </a:p>
        </p:txBody>
      </p:sp>
    </p:spTree>
    <p:extLst>
      <p:ext uri="{BB962C8B-B14F-4D97-AF65-F5344CB8AC3E}">
        <p14:creationId xmlns:p14="http://schemas.microsoft.com/office/powerpoint/2010/main" val="113195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68A72-43DB-F84A-B44E-A0C2B77B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Healthcare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E781E-40D2-564B-A8D9-2268FA1F3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So making the exchange of healthcare information safer and faster has been a primary goal in the healthcare industry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FHIR (Fast Healthcare Interoperability Resource) is a new set of standards providing a mechanism for exchanging data between health care applications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core aspect of the FHIR standards is representing data using a common format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format is taken from a widely used standard for exchanging web services data called JSON</a:t>
            </a:r>
          </a:p>
        </p:txBody>
      </p:sp>
    </p:spTree>
    <p:extLst>
      <p:ext uri="{BB962C8B-B14F-4D97-AF65-F5344CB8AC3E}">
        <p14:creationId xmlns:p14="http://schemas.microsoft.com/office/powerpoint/2010/main" val="2608558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interactive mode, mongo prints the results of operations including the content of all cursors</a:t>
            </a:r>
          </a:p>
          <a:p>
            <a:r>
              <a:rPr lang="en-US" dirty="0"/>
              <a:t>In scripts, either use the JavaScript print() function or the mongo specific </a:t>
            </a:r>
            <a:r>
              <a:rPr lang="en-US" dirty="0" err="1"/>
              <a:t>printjson</a:t>
            </a:r>
            <a:r>
              <a:rPr lang="en-US" dirty="0"/>
              <a:t>() function which returns formatted JSON</a:t>
            </a:r>
          </a:p>
          <a:p>
            <a:pPr marL="0" indent="0">
              <a:buNone/>
            </a:pPr>
            <a:endParaRPr lang="en-US" b="1" cap="all" dirty="0"/>
          </a:p>
          <a:p>
            <a:r>
              <a:rPr lang="en-US" dirty="0"/>
              <a:t>To print all items in a result cursor in mongo shell scripts, use the following idiom</a:t>
            </a:r>
          </a:p>
          <a:p>
            <a:pPr marL="0" indent="0">
              <a:buNone/>
            </a:pPr>
            <a:r>
              <a:rPr lang="en-US" dirty="0"/>
              <a:t>cursor = </a:t>
            </a:r>
            <a:r>
              <a:rPr lang="en-US" dirty="0" err="1"/>
              <a:t>db.somCollection.find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b="1" dirty="0"/>
              <a:t>while</a:t>
            </a:r>
            <a:r>
              <a:rPr lang="en-US" dirty="0"/>
              <a:t> ( </a:t>
            </a:r>
            <a:r>
              <a:rPr lang="en-US" dirty="0" err="1"/>
              <a:t>cursor.hasNext</a:t>
            </a:r>
            <a:r>
              <a:rPr lang="en-US" dirty="0"/>
              <a:t>() ) { </a:t>
            </a:r>
            <a:r>
              <a:rPr lang="en-US" dirty="0" err="1"/>
              <a:t>printjson</a:t>
            </a:r>
            <a:r>
              <a:rPr lang="en-US" dirty="0"/>
              <a:t>( </a:t>
            </a:r>
            <a:r>
              <a:rPr lang="en-US" dirty="0" err="1"/>
              <a:t>cursor.next</a:t>
            </a:r>
            <a:r>
              <a:rPr lang="en-US" dirty="0"/>
              <a:t>() );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05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Documents in MongoDB can be thought of as “JSON-like” in that they are conceptually similar to objects in JSON</a:t>
            </a:r>
          </a:p>
          <a:p>
            <a:r>
              <a:rPr lang="en-US" dirty="0"/>
              <a:t>The JSON specification can be described in about one paragraph and lists only six data types</a:t>
            </a:r>
          </a:p>
          <a:p>
            <a:r>
              <a:rPr lang="en-US" dirty="0"/>
              <a:t>This is a good thing in many ways in that it is easy to understand, parse, and remember</a:t>
            </a:r>
          </a:p>
          <a:p>
            <a:r>
              <a:rPr lang="en-US" dirty="0"/>
              <a:t>On the other hand, JSON’s expressive capabilities are limited because the only types are:</a:t>
            </a:r>
          </a:p>
          <a:p>
            <a:pPr marL="0" indent="0">
              <a:buNone/>
            </a:pPr>
            <a:r>
              <a:rPr lang="en-US" dirty="0"/>
              <a:t>null, </a:t>
            </a:r>
            <a:r>
              <a:rPr lang="en-US" dirty="0" err="1"/>
              <a:t>boolean</a:t>
            </a:r>
            <a:r>
              <a:rPr lang="en-US" dirty="0"/>
              <a:t>, numeric, string, array, and object</a:t>
            </a:r>
          </a:p>
          <a:p>
            <a:r>
              <a:rPr lang="en-US" dirty="0"/>
              <a:t>So MongoDB adds support for a number of additional data types while keeping JSON’s essential key / value nature</a:t>
            </a:r>
          </a:p>
        </p:txBody>
      </p:sp>
    </p:spTree>
    <p:extLst>
      <p:ext uri="{BB962C8B-B14F-4D97-AF65-F5344CB8AC3E}">
        <p14:creationId xmlns:p14="http://schemas.microsoft.com/office/powerpoint/2010/main" val="3771956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null</a:t>
            </a:r>
          </a:p>
          <a:p>
            <a:pPr lvl="1"/>
            <a:r>
              <a:rPr lang="en-US" dirty="0"/>
              <a:t>Null can be used to represent both a null value and a nonexistent field:</a:t>
            </a:r>
          </a:p>
          <a:p>
            <a:pPr marL="274320" lvl="1" indent="0">
              <a:buNone/>
            </a:pPr>
            <a:r>
              <a:rPr lang="en-US" dirty="0"/>
              <a:t>{"x" : </a:t>
            </a:r>
            <a:r>
              <a:rPr lang="en-US" b="1" dirty="0"/>
              <a:t>null</a:t>
            </a:r>
            <a:r>
              <a:rPr lang="en-US" dirty="0"/>
              <a:t>}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i="1" dirty="0" err="1"/>
              <a:t>boolean</a:t>
            </a:r>
            <a:endParaRPr lang="en-US" i="1" dirty="0"/>
          </a:p>
          <a:p>
            <a:pPr lvl="1"/>
            <a:r>
              <a:rPr lang="en-US" dirty="0"/>
              <a:t>There is a </a:t>
            </a:r>
            <a:r>
              <a:rPr lang="en-US" dirty="0" err="1"/>
              <a:t>boolean</a:t>
            </a:r>
            <a:r>
              <a:rPr lang="en-US" dirty="0"/>
              <a:t> type, which can be used for the values true and false:</a:t>
            </a:r>
          </a:p>
          <a:p>
            <a:pPr marL="274320" lvl="1" indent="0">
              <a:buNone/>
            </a:pPr>
            <a:r>
              <a:rPr lang="en-US" dirty="0"/>
              <a:t>{"x" : </a:t>
            </a:r>
            <a:r>
              <a:rPr lang="en-US" b="1" dirty="0"/>
              <a:t>true</a:t>
            </a:r>
            <a:r>
              <a:rPr lang="en-US" dirty="0"/>
              <a:t>}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number</a:t>
            </a:r>
          </a:p>
          <a:p>
            <a:pPr lvl="1"/>
            <a:r>
              <a:rPr lang="en-US" dirty="0"/>
              <a:t>The shell defaults to using 64-bit floating point numbers. Thus, these numbers look	“normal” in the shell:</a:t>
            </a:r>
          </a:p>
          <a:p>
            <a:pPr marL="274320" lvl="1" indent="0">
              <a:buNone/>
            </a:pPr>
            <a:r>
              <a:rPr lang="en-US" dirty="0"/>
              <a:t>{"x" : 3.14} or {"x" : 3}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For integers, use the </a:t>
            </a:r>
            <a:r>
              <a:rPr lang="en-US" dirty="0" err="1"/>
              <a:t>NumberInt</a:t>
            </a:r>
            <a:r>
              <a:rPr lang="en-US" dirty="0"/>
              <a:t> or </a:t>
            </a:r>
            <a:r>
              <a:rPr lang="en-US" dirty="0" err="1"/>
              <a:t>NumberLong</a:t>
            </a:r>
            <a:r>
              <a:rPr lang="en-US" dirty="0"/>
              <a:t> classes, which represent 4-byte or 8-byte signed integers</a:t>
            </a:r>
          </a:p>
          <a:p>
            <a:pPr marL="274320" lvl="1" indent="0">
              <a:buNone/>
            </a:pPr>
            <a:r>
              <a:rPr lang="en-US" dirty="0"/>
              <a:t>{"x" : </a:t>
            </a:r>
            <a:r>
              <a:rPr lang="en-US" dirty="0" err="1"/>
              <a:t>NumberInt</a:t>
            </a:r>
            <a:r>
              <a:rPr lang="en-US" dirty="0"/>
              <a:t>("3")}</a:t>
            </a:r>
          </a:p>
          <a:p>
            <a:pPr marL="274320" lvl="1" indent="0">
              <a:buNone/>
            </a:pPr>
            <a:r>
              <a:rPr lang="en-US" dirty="0"/>
              <a:t>{"x" : </a:t>
            </a:r>
            <a:r>
              <a:rPr lang="en-US" dirty="0" err="1"/>
              <a:t>NumberLong</a:t>
            </a:r>
            <a:r>
              <a:rPr lang="en-US" dirty="0"/>
              <a:t>("3")}</a:t>
            </a:r>
          </a:p>
        </p:txBody>
      </p:sp>
    </p:spTree>
    <p:extLst>
      <p:ext uri="{BB962C8B-B14F-4D97-AF65-F5344CB8AC3E}">
        <p14:creationId xmlns:p14="http://schemas.microsoft.com/office/powerpoint/2010/main" val="1219780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string</a:t>
            </a:r>
          </a:p>
          <a:p>
            <a:pPr lvl="1"/>
            <a:r>
              <a:rPr lang="en-US" dirty="0"/>
              <a:t>Any string of UTF-8 characters can be represented using the string type:</a:t>
            </a:r>
          </a:p>
          <a:p>
            <a:pPr marL="274320" lvl="1" indent="0">
              <a:buNone/>
            </a:pPr>
            <a:r>
              <a:rPr lang="en-US" dirty="0"/>
              <a:t>{"x" : "</a:t>
            </a:r>
            <a:r>
              <a:rPr lang="en-US" dirty="0" err="1"/>
              <a:t>foobar</a:t>
            </a:r>
            <a:r>
              <a:rPr lang="en-US" dirty="0"/>
              <a:t>"}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i="1" dirty="0"/>
              <a:t>date</a:t>
            </a:r>
          </a:p>
          <a:p>
            <a:pPr lvl="1"/>
            <a:r>
              <a:rPr lang="en-US" dirty="0"/>
              <a:t>Dates are stored as milliseconds since the epoch. The time zone is not stored:</a:t>
            </a:r>
          </a:p>
          <a:p>
            <a:pPr marL="274320" lvl="1" indent="0">
              <a:buNone/>
            </a:pPr>
            <a:r>
              <a:rPr lang="en-US" dirty="0"/>
              <a:t>{"x" : </a:t>
            </a:r>
            <a:r>
              <a:rPr lang="en-US" b="1" dirty="0"/>
              <a:t>new </a:t>
            </a:r>
            <a:r>
              <a:rPr lang="en-US" dirty="0"/>
              <a:t>Date()}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i="1" dirty="0"/>
              <a:t>regular expression</a:t>
            </a:r>
          </a:p>
          <a:p>
            <a:pPr lvl="1"/>
            <a:r>
              <a:rPr lang="en-US" dirty="0"/>
              <a:t>Queries can use regular expressions using JavaScript’s regular expression syntax:</a:t>
            </a:r>
          </a:p>
          <a:p>
            <a:pPr marL="274320" lvl="1" indent="0">
              <a:buNone/>
            </a:pPr>
            <a:r>
              <a:rPr lang="en-US" dirty="0"/>
              <a:t>{"x" : /</a:t>
            </a:r>
            <a:r>
              <a:rPr lang="en-US" dirty="0" err="1"/>
              <a:t>foobar</a:t>
            </a:r>
            <a:r>
              <a:rPr lang="en-US" dirty="0"/>
              <a:t>/</a:t>
            </a:r>
            <a:r>
              <a:rPr lang="en-US" dirty="0" err="1"/>
              <a:t>i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0694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array</a:t>
            </a:r>
          </a:p>
          <a:p>
            <a:pPr lvl="1"/>
            <a:r>
              <a:rPr lang="en-US" dirty="0"/>
              <a:t>Sets or lists of values can be represented as arrays:</a:t>
            </a:r>
          </a:p>
          <a:p>
            <a:pPr marL="274320" lvl="1" indent="0">
              <a:buNone/>
            </a:pPr>
            <a:r>
              <a:rPr lang="en-US" dirty="0"/>
              <a:t>{"x" : ["a", "b", "c"]}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i="1" dirty="0"/>
              <a:t>document</a:t>
            </a:r>
          </a:p>
          <a:p>
            <a:pPr lvl="1"/>
            <a:r>
              <a:rPr lang="en-US" dirty="0"/>
              <a:t>Documents can contain entire documents embedded as values in a parent document:</a:t>
            </a:r>
          </a:p>
          <a:p>
            <a:pPr marL="274320" lvl="1" indent="0">
              <a:buNone/>
            </a:pPr>
            <a:r>
              <a:rPr lang="en-US" dirty="0"/>
              <a:t>{"x" : {"foo" : "bar"}}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i="1" dirty="0"/>
              <a:t>object id</a:t>
            </a:r>
          </a:p>
          <a:p>
            <a:pPr lvl="1"/>
            <a:r>
              <a:rPr lang="en-US" dirty="0"/>
              <a:t>An object id is a 12-byte ID for documents. </a:t>
            </a:r>
          </a:p>
          <a:p>
            <a:pPr marL="274320" lvl="1" indent="0">
              <a:buNone/>
            </a:pPr>
            <a:r>
              <a:rPr lang="en-US" dirty="0"/>
              <a:t>{"x" : </a:t>
            </a:r>
            <a:r>
              <a:rPr lang="en-US" dirty="0" err="1"/>
              <a:t>ObjectId</a:t>
            </a:r>
            <a:r>
              <a:rPr lang="en-US" dirty="0"/>
              <a:t>()}</a:t>
            </a:r>
          </a:p>
        </p:txBody>
      </p:sp>
    </p:spTree>
    <p:extLst>
      <p:ext uri="{BB962C8B-B14F-4D97-AF65-F5344CB8AC3E}">
        <p14:creationId xmlns:p14="http://schemas.microsoft.com/office/powerpoint/2010/main" val="986392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|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are values that can be interchangeably used for both ordered operations (lists, stacks, or queues) and unordered operations (as though </a:t>
            </a:r>
            <a:r>
              <a:rPr lang="en-US" dirty="0" err="1"/>
              <a:t>theywere</a:t>
            </a:r>
            <a:r>
              <a:rPr lang="en-US" dirty="0"/>
              <a:t> sets).</a:t>
            </a:r>
          </a:p>
          <a:p>
            <a:r>
              <a:rPr lang="en-US" dirty="0"/>
              <a:t>In the following document, the key "things" has an array value</a:t>
            </a:r>
          </a:p>
          <a:p>
            <a:pPr marL="274320" lvl="1" indent="0">
              <a:buNone/>
            </a:pPr>
            <a:r>
              <a:rPr lang="en-US" dirty="0"/>
              <a:t>{"things" : ["pie", 3.14]}</a:t>
            </a:r>
          </a:p>
          <a:p>
            <a:r>
              <a:rPr lang="en-US" dirty="0"/>
              <a:t>As we can see from the example, arrays can contain different data types as values</a:t>
            </a:r>
          </a:p>
          <a:p>
            <a:r>
              <a:rPr lang="en-US" dirty="0"/>
              <a:t>In fact, array values can be any of the supported values for normal key/value pairs, even nested arrays</a:t>
            </a:r>
          </a:p>
        </p:txBody>
      </p:sp>
    </p:spTree>
    <p:extLst>
      <p:ext uri="{BB962C8B-B14F-4D97-AF65-F5344CB8AC3E}">
        <p14:creationId xmlns:p14="http://schemas.microsoft.com/office/powerpoint/2010/main" val="3489211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|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of the great things about arrays in documents is that MongoDB “understands” their structure…</a:t>
            </a:r>
          </a:p>
          <a:p>
            <a:r>
              <a:rPr lang="en-US" dirty="0"/>
              <a:t>And knows how to reach inside arrays to perform operations on their contents</a:t>
            </a:r>
          </a:p>
          <a:p>
            <a:r>
              <a:rPr lang="en-US" dirty="0"/>
              <a:t>This allows us to query on arrays and build indexes using their contents</a:t>
            </a:r>
          </a:p>
        </p:txBody>
      </p:sp>
    </p:spTree>
    <p:extLst>
      <p:ext uri="{BB962C8B-B14F-4D97-AF65-F5344CB8AC3E}">
        <p14:creationId xmlns:p14="http://schemas.microsoft.com/office/powerpoint/2010/main" val="40429345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|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Documents can be used as the </a:t>
            </a:r>
            <a:r>
              <a:rPr lang="en-US" i="1" dirty="0"/>
              <a:t>value </a:t>
            </a:r>
            <a:r>
              <a:rPr lang="en-US" dirty="0"/>
              <a:t>for a key. This is called an </a:t>
            </a:r>
            <a:r>
              <a:rPr lang="en-US" i="1" dirty="0"/>
              <a:t>embedded document</a:t>
            </a:r>
            <a:r>
              <a:rPr lang="en-US" dirty="0"/>
              <a:t>.</a:t>
            </a:r>
          </a:p>
          <a:p>
            <a:r>
              <a:rPr lang="en-US" dirty="0"/>
              <a:t>Embedded documents can be used to organize data in a more natural way than just a flat structure of key/value pairs.</a:t>
            </a:r>
          </a:p>
          <a:p>
            <a:r>
              <a:rPr lang="en-US" dirty="0"/>
              <a:t>If we have a document representing a person and want to store her address…</a:t>
            </a:r>
          </a:p>
          <a:p>
            <a:r>
              <a:rPr lang="en-US" dirty="0"/>
              <a:t>We can nest this information in an embedded "address" document: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274320" lvl="1" indent="0">
              <a:buNone/>
            </a:pPr>
            <a:r>
              <a:rPr lang="en-US" sz="2200" dirty="0"/>
              <a:t>"name" : "Jane Doe",</a:t>
            </a:r>
          </a:p>
          <a:p>
            <a:pPr marL="274320" lvl="1" indent="0">
              <a:buNone/>
            </a:pPr>
            <a:r>
              <a:rPr lang="en-US" sz="2200" dirty="0"/>
              <a:t>"address" : {</a:t>
            </a:r>
          </a:p>
          <a:p>
            <a:pPr marL="548640" lvl="2" indent="0">
              <a:buNone/>
            </a:pPr>
            <a:r>
              <a:rPr lang="en-US" sz="2200" dirty="0"/>
              <a:t>"street" : "123 Park Street",</a:t>
            </a:r>
          </a:p>
          <a:p>
            <a:pPr marL="548640" lvl="2" indent="0">
              <a:buNone/>
            </a:pPr>
            <a:r>
              <a:rPr lang="en-US" sz="2200" dirty="0"/>
              <a:t>"city" : "</a:t>
            </a:r>
            <a:r>
              <a:rPr lang="en-US" sz="2200" dirty="0" err="1"/>
              <a:t>Anytown</a:t>
            </a:r>
            <a:r>
              <a:rPr lang="en-US" sz="2200" dirty="0"/>
              <a:t>",</a:t>
            </a:r>
          </a:p>
          <a:p>
            <a:pPr marL="548640" lvl="2" indent="0">
              <a:buNone/>
            </a:pPr>
            <a:r>
              <a:rPr lang="en-US" sz="2200" dirty="0"/>
              <a:t>"state" : "NY"</a:t>
            </a:r>
          </a:p>
          <a:p>
            <a:pPr marL="274320" lvl="1" indent="0">
              <a:buNone/>
            </a:pPr>
            <a:r>
              <a:rPr lang="en-US" sz="2200" dirty="0"/>
              <a:t>}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5281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|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with arrays, MongoDB “understands” the structure of embedded documents and is able to reach inside them to build indexes, perform queries, or make updates</a:t>
            </a:r>
          </a:p>
          <a:p>
            <a:r>
              <a:rPr lang="en-US" dirty="0"/>
              <a:t>We’ll discuss schema design in depth later, but even from this example we can see how embedded documents can change the way we work with data</a:t>
            </a:r>
          </a:p>
          <a:p>
            <a:r>
              <a:rPr lang="en-US" dirty="0"/>
              <a:t>In a relational database, the previous document would probably be modeled as two separate rows in two different tables (one for “people” and one for “addresses”)</a:t>
            </a:r>
          </a:p>
          <a:p>
            <a:r>
              <a:rPr lang="en-US" dirty="0"/>
              <a:t>With MongoDB we can embed the address document directly within the person document.</a:t>
            </a:r>
          </a:p>
          <a:p>
            <a:r>
              <a:rPr lang="en-US" dirty="0"/>
              <a:t>When used properly, embedded documents can provide a more natural representation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248060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49217-93F3-6542-922B-8229A1C16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0" y="457200"/>
            <a:ext cx="40386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{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"</a:t>
            </a:r>
            <a:r>
              <a:rPr lang="en-US" sz="1600" dirty="0" err="1"/>
              <a:t>resourceType</a:t>
            </a:r>
            <a:r>
              <a:rPr lang="en-US" sz="1600" dirty="0"/>
              <a:t>": "Person",</a:t>
            </a:r>
          </a:p>
          <a:p>
            <a:pPr marL="0" indent="0">
              <a:buNone/>
            </a:pPr>
            <a:r>
              <a:rPr lang="en-US" sz="1600" dirty="0"/>
              <a:t>  "id": "example",</a:t>
            </a:r>
          </a:p>
          <a:p>
            <a:pPr marL="0" indent="0">
              <a:buNone/>
            </a:pPr>
            <a:r>
              <a:rPr lang="en-US" sz="1600" dirty="0"/>
              <a:t>  "text": { "status": "generated" },</a:t>
            </a:r>
          </a:p>
          <a:p>
            <a:pPr marL="0" indent="0">
              <a:buNone/>
            </a:pPr>
            <a:r>
              <a:rPr lang="en-US" sz="1600" dirty="0"/>
              <a:t>  "identifier": [</a:t>
            </a:r>
          </a:p>
          <a:p>
            <a:pPr marL="0" indent="0">
              <a:buNone/>
            </a:pPr>
            <a:r>
              <a:rPr lang="en-US" sz="1600" dirty="0"/>
              <a:t>  "name": [</a:t>
            </a:r>
          </a:p>
          <a:p>
            <a:pPr marL="0" indent="0">
              <a:buNone/>
            </a:pPr>
            <a:r>
              <a:rPr lang="en-US" sz="1600" dirty="0"/>
              <a:t>    {</a:t>
            </a:r>
          </a:p>
          <a:p>
            <a:pPr marL="0" indent="0">
              <a:buNone/>
            </a:pPr>
            <a:r>
              <a:rPr lang="en-US" sz="1600" dirty="0"/>
              <a:t>      "use": "official",</a:t>
            </a:r>
          </a:p>
          <a:p>
            <a:pPr marL="0" indent="0">
              <a:buNone/>
            </a:pPr>
            <a:r>
              <a:rPr lang="en-US" sz="1600" dirty="0"/>
              <a:t>      "family": "Chalmers",</a:t>
            </a:r>
          </a:p>
          <a:p>
            <a:pPr marL="0" indent="0">
              <a:buNone/>
            </a:pPr>
            <a:r>
              <a:rPr lang="en-US" sz="1600" dirty="0"/>
              <a:t>      "given": [  "Peter",  "James" ]</a:t>
            </a:r>
          </a:p>
          <a:p>
            <a:pPr marL="0" indent="0">
              <a:buNone/>
            </a:pPr>
            <a:r>
              <a:rPr lang="en-US" sz="1600" dirty="0"/>
              <a:t>    },</a:t>
            </a:r>
          </a:p>
          <a:p>
            <a:pPr marL="0" indent="0">
              <a:buNone/>
            </a:pPr>
            <a:r>
              <a:rPr lang="en-US" sz="1600" dirty="0"/>
              <a:t>    {</a:t>
            </a:r>
          </a:p>
          <a:p>
            <a:pPr marL="0" indent="0">
              <a:buNone/>
            </a:pPr>
            <a:r>
              <a:rPr lang="en-US" sz="1600" dirty="0"/>
              <a:t>      "use": "usual",</a:t>
            </a:r>
          </a:p>
          <a:p>
            <a:pPr marL="0" indent="0">
              <a:buNone/>
            </a:pPr>
            <a:r>
              <a:rPr lang="en-US" sz="1600" dirty="0"/>
              <a:t>      "given": [</a:t>
            </a:r>
          </a:p>
          <a:p>
            <a:pPr marL="0" indent="0">
              <a:buNone/>
            </a:pPr>
            <a:r>
              <a:rPr lang="en-US" sz="1600" dirty="0"/>
              <a:t>        "Jim"</a:t>
            </a:r>
          </a:p>
          <a:p>
            <a:pPr marL="0" indent="0">
              <a:buNone/>
            </a:pPr>
            <a:r>
              <a:rPr lang="en-US" sz="1600" dirty="0"/>
              <a:t>      ]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  ],</a:t>
            </a:r>
          </a:p>
          <a:p>
            <a:pPr marL="0" indent="0">
              <a:buNone/>
            </a:pPr>
            <a:r>
              <a:rPr lang="en-US" sz="1600" dirty="0"/>
              <a:t>  "gender": "male",</a:t>
            </a:r>
          </a:p>
          <a:p>
            <a:pPr marL="0" indent="0">
              <a:buNone/>
            </a:pPr>
            <a:r>
              <a:rPr lang="en-US" sz="1600" dirty="0"/>
              <a:t>  "</a:t>
            </a:r>
            <a:r>
              <a:rPr lang="en-US" sz="1600" dirty="0" err="1"/>
              <a:t>birthDate</a:t>
            </a:r>
            <a:r>
              <a:rPr lang="en-US" sz="1600" dirty="0"/>
              <a:t>": "1974-12-25"</a:t>
            </a:r>
          </a:p>
          <a:p>
            <a:pPr marL="0" indent="0">
              <a:buNone/>
            </a:pPr>
            <a:r>
              <a:rPr lang="en-US" sz="1600" dirty="0"/>
              <a:t>}</a:t>
            </a:r>
            <a:endParaRPr lang="en-US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3E3336-8670-E640-ACD6-D85199B6CB8D}"/>
              </a:ext>
            </a:extLst>
          </p:cNvPr>
          <p:cNvSpPr txBox="1">
            <a:spLocks/>
          </p:cNvSpPr>
          <p:nvPr/>
        </p:nvSpPr>
        <p:spPr>
          <a:xfrm>
            <a:off x="457200" y="457200"/>
            <a:ext cx="4038600" cy="624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/>
              <a:t>FHIR representation of patient information (partial)</a:t>
            </a:r>
          </a:p>
        </p:txBody>
      </p:sp>
    </p:spTree>
    <p:extLst>
      <p:ext uri="{BB962C8B-B14F-4D97-AF65-F5344CB8AC3E}">
        <p14:creationId xmlns:p14="http://schemas.microsoft.com/office/powerpoint/2010/main" val="463096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|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flip side of this is that there can be more data repetition with MongoDB</a:t>
            </a:r>
          </a:p>
          <a:p>
            <a:r>
              <a:rPr lang="en-US" dirty="0"/>
              <a:t>Suppose “addresses” were a separate table in a relational database and we needed to fix a typo in an address When we did a join with “people” and “addresses,” we’d get the updated address for everyone who shares it</a:t>
            </a:r>
          </a:p>
          <a:p>
            <a:r>
              <a:rPr lang="en-US" dirty="0"/>
              <a:t>With MongoDB, we’d need to fix the typo in each person’s document</a:t>
            </a:r>
          </a:p>
        </p:txBody>
      </p:sp>
    </p:spTree>
    <p:extLst>
      <p:ext uri="{BB962C8B-B14F-4D97-AF65-F5344CB8AC3E}">
        <p14:creationId xmlns:p14="http://schemas.microsoft.com/office/powerpoint/2010/main" val="22642853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| _id and </a:t>
            </a:r>
            <a:r>
              <a:rPr lang="en-US" dirty="0" err="1"/>
              <a:t>ObjectId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document stored in MongoDB must have an "_id" key</a:t>
            </a:r>
          </a:p>
          <a:p>
            <a:r>
              <a:rPr lang="en-US" dirty="0"/>
              <a:t>The "_id" key’s value can be any type, but it defaults to an </a:t>
            </a:r>
            <a:r>
              <a:rPr lang="en-US" dirty="0" err="1"/>
              <a:t>ObjectId</a:t>
            </a:r>
            <a:endParaRPr lang="en-US" dirty="0"/>
          </a:p>
          <a:p>
            <a:r>
              <a:rPr lang="en-US" dirty="0"/>
              <a:t>In a collection, every document must have a unique value for "_id“…</a:t>
            </a:r>
          </a:p>
          <a:p>
            <a:r>
              <a:rPr lang="en-US" dirty="0"/>
              <a:t>Which ensures that every document can be uniquely identified</a:t>
            </a:r>
          </a:p>
          <a:p>
            <a:r>
              <a:rPr lang="en-US" dirty="0"/>
              <a:t>That is, if you had two collections, each one could have a document where the value for "_id" was 123</a:t>
            </a:r>
          </a:p>
          <a:p>
            <a:r>
              <a:rPr lang="en-US" dirty="0"/>
              <a:t>However, neither collection could contain more than one document with an "_id" of 123</a:t>
            </a:r>
          </a:p>
        </p:txBody>
      </p:sp>
    </p:spTree>
    <p:extLst>
      <p:ext uri="{BB962C8B-B14F-4D97-AF65-F5344CB8AC3E}">
        <p14:creationId xmlns:p14="http://schemas.microsoft.com/office/powerpoint/2010/main" val="2080189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| _id and </a:t>
            </a:r>
            <a:r>
              <a:rPr lang="en-US" dirty="0" err="1"/>
              <a:t>ObjectId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MongoDB’s distributed nature is the main reason why it uses </a:t>
            </a:r>
            <a:r>
              <a:rPr lang="en-US" dirty="0" err="1"/>
              <a:t>ObjectIds</a:t>
            </a:r>
            <a:r>
              <a:rPr lang="en-US" dirty="0"/>
              <a:t>…</a:t>
            </a:r>
          </a:p>
          <a:p>
            <a:r>
              <a:rPr lang="en-US" dirty="0"/>
              <a:t>As opposed to something more traditional, like an auto incrementing primary key</a:t>
            </a:r>
          </a:p>
          <a:p>
            <a:r>
              <a:rPr lang="en-US" dirty="0"/>
              <a:t>It is difficult and time-consuming to synchronize auto incrementing primary keys across multiple servers </a:t>
            </a:r>
          </a:p>
          <a:p>
            <a:r>
              <a:rPr lang="en-US" dirty="0"/>
              <a:t>if there is no "_id" key present when a document is inserted…</a:t>
            </a:r>
          </a:p>
          <a:p>
            <a:r>
              <a:rPr lang="en-US" dirty="0"/>
              <a:t>One will be automatically added to the inserted document </a:t>
            </a:r>
          </a:p>
        </p:txBody>
      </p:sp>
    </p:spTree>
    <p:extLst>
      <p:ext uri="{BB962C8B-B14F-4D97-AF65-F5344CB8AC3E}">
        <p14:creationId xmlns:p14="http://schemas.microsoft.com/office/powerpoint/2010/main" val="2781593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and Saving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Inserts are the basic method for adding data to MongoDB To insert a document into a collection, use the collection’s insert method:</a:t>
            </a:r>
          </a:p>
          <a:p>
            <a:pPr>
              <a:buFont typeface="Wingdings"/>
              <a:buChar char="Ø"/>
            </a:pPr>
            <a:r>
              <a:rPr lang="en-US" dirty="0" err="1"/>
              <a:t>db.foo.insert</a:t>
            </a:r>
            <a:r>
              <a:rPr lang="en-US" dirty="0"/>
              <a:t>({"bar" : "</a:t>
            </a:r>
            <a:r>
              <a:rPr lang="en-US" dirty="0" err="1"/>
              <a:t>baz</a:t>
            </a:r>
            <a:r>
              <a:rPr lang="en-US" dirty="0"/>
              <a:t>"})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will add an "_id" key to the document (if one does not already exist) and store it in MongoDB</a:t>
            </a:r>
          </a:p>
          <a:p>
            <a:r>
              <a:rPr lang="en-US" dirty="0"/>
              <a:t>MongoDB does minimal checks on data being inserted</a:t>
            </a:r>
          </a:p>
          <a:p>
            <a:r>
              <a:rPr lang="en-US" dirty="0"/>
              <a:t>It check’s the document’s basic structure and adds an "_id" field if one does not exist</a:t>
            </a:r>
          </a:p>
          <a:p>
            <a:r>
              <a:rPr lang="en-US" dirty="0"/>
              <a:t>One of the basic structure checks is size: all documents must be smaller than 16 MB</a:t>
            </a:r>
          </a:p>
        </p:txBody>
      </p:sp>
    </p:spTree>
    <p:extLst>
      <p:ext uri="{BB962C8B-B14F-4D97-AF65-F5344CB8AC3E}">
        <p14:creationId xmlns:p14="http://schemas.microsoft.com/office/powerpoint/2010/main" val="18760529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Now that there’s data in our database, let’s delete it: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db.foo.remove</a:t>
            </a:r>
            <a:r>
              <a:rPr lang="en-US" dirty="0"/>
              <a:t>()</a:t>
            </a:r>
          </a:p>
          <a:p>
            <a:r>
              <a:rPr lang="en-US" dirty="0"/>
              <a:t>This will remove all of the documents in the </a:t>
            </a:r>
            <a:r>
              <a:rPr lang="en-US" i="1" dirty="0"/>
              <a:t>foo </a:t>
            </a:r>
            <a:r>
              <a:rPr lang="en-US" dirty="0"/>
              <a:t>collection</a:t>
            </a:r>
          </a:p>
          <a:p>
            <a:r>
              <a:rPr lang="en-US" dirty="0"/>
              <a:t>This doesn’t actually remove the collection, and any meta information about it will still exist</a:t>
            </a:r>
          </a:p>
          <a:p>
            <a:endParaRPr lang="en-US" dirty="0"/>
          </a:p>
          <a:p>
            <a:r>
              <a:rPr lang="en-US" dirty="0"/>
              <a:t>The remove function optionally takes a query document as a parameter</a:t>
            </a:r>
          </a:p>
          <a:p>
            <a:r>
              <a:rPr lang="en-US" dirty="0"/>
              <a:t>When it’s given, only documents that match the criteria will be removed</a:t>
            </a:r>
          </a:p>
          <a:p>
            <a:endParaRPr lang="en-US" dirty="0"/>
          </a:p>
          <a:p>
            <a:r>
              <a:rPr lang="en-US" dirty="0"/>
              <a:t>Suppose we want to remove everyone from the </a:t>
            </a:r>
            <a:r>
              <a:rPr lang="en-US" i="1" dirty="0" err="1"/>
              <a:t>mailing.list</a:t>
            </a:r>
            <a:r>
              <a:rPr lang="en-US" i="1" dirty="0"/>
              <a:t> </a:t>
            </a:r>
            <a:r>
              <a:rPr lang="en-US" dirty="0"/>
              <a:t>collection where the value for "</a:t>
            </a:r>
            <a:r>
              <a:rPr lang="en-US" dirty="0" err="1"/>
              <a:t>optout</a:t>
            </a:r>
            <a:r>
              <a:rPr lang="en-US" dirty="0"/>
              <a:t>“ is true: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db.mailing.list.remove</a:t>
            </a:r>
            <a:r>
              <a:rPr lang="en-US" dirty="0"/>
              <a:t>({"opt-out" : </a:t>
            </a:r>
            <a:r>
              <a:rPr lang="en-US" b="1" dirty="0"/>
              <a:t>true</a:t>
            </a:r>
            <a:r>
              <a:rPr lang="en-US" dirty="0"/>
              <a:t>})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Once data has been removed, it is gone forever</a:t>
            </a:r>
          </a:p>
        </p:txBody>
      </p:sp>
    </p:spTree>
    <p:extLst>
      <p:ext uri="{BB962C8B-B14F-4D97-AF65-F5344CB8AC3E}">
        <p14:creationId xmlns:p14="http://schemas.microsoft.com/office/powerpoint/2010/main" val="2556367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take the following form:</a:t>
            </a:r>
          </a:p>
          <a:p>
            <a:pPr marL="0" indent="0">
              <a:buNone/>
            </a:pPr>
            <a:r>
              <a:rPr lang="en-US" dirty="0"/>
              <a:t>db.&lt;collection&gt;.&lt;method&gt;( &lt;filter&gt;, &lt;options&gt;)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db</a:t>
            </a:r>
            <a:r>
              <a:rPr lang="en-US" b="1" dirty="0"/>
              <a:t> </a:t>
            </a:r>
            <a:r>
              <a:rPr lang="en-US" dirty="0"/>
              <a:t>refers to the current database</a:t>
            </a:r>
          </a:p>
          <a:p>
            <a:r>
              <a:rPr lang="en-US" b="1" dirty="0"/>
              <a:t>&lt;collection&gt; </a:t>
            </a:r>
            <a:r>
              <a:rPr lang="en-US" dirty="0"/>
              <a:t>is the name of the target collection for your method</a:t>
            </a:r>
          </a:p>
          <a:p>
            <a:r>
              <a:rPr lang="en-US" dirty="0"/>
              <a:t>For </a:t>
            </a:r>
            <a:r>
              <a:rPr lang="en-US" b="1" dirty="0"/>
              <a:t>&lt;method&gt;</a:t>
            </a:r>
            <a:r>
              <a:rPr lang="en-US" dirty="0"/>
              <a:t>, substitute the desired method</a:t>
            </a:r>
          </a:p>
          <a:p>
            <a:r>
              <a:rPr lang="en-US" dirty="0"/>
              <a:t>Each method has its own </a:t>
            </a:r>
            <a:r>
              <a:rPr lang="en-US" b="1" dirty="0"/>
              <a:t>&lt;options&gt; </a:t>
            </a:r>
            <a:r>
              <a:rPr lang="en-US" dirty="0"/>
              <a:t>for what it will do with the matching document(s)</a:t>
            </a:r>
          </a:p>
        </p:txBody>
      </p:sp>
    </p:spTree>
    <p:extLst>
      <p:ext uri="{BB962C8B-B14F-4D97-AF65-F5344CB8AC3E}">
        <p14:creationId xmlns:p14="http://schemas.microsoft.com/office/powerpoint/2010/main" val="1674098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Create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or insert operations add new documents to a collection</a:t>
            </a:r>
          </a:p>
          <a:p>
            <a:r>
              <a:rPr lang="en-US" dirty="0"/>
              <a:t>If the collection does not currently exist, insert operations will create the collection</a:t>
            </a:r>
          </a:p>
          <a:p>
            <a:r>
              <a:rPr lang="en-US" dirty="0"/>
              <a:t>MongoDB provides the following methods to insert documents into a collection:</a:t>
            </a:r>
          </a:p>
          <a:p>
            <a:pPr marL="0" indent="0">
              <a:buNone/>
            </a:pPr>
            <a:r>
              <a:rPr lang="en-US" dirty="0" err="1"/>
              <a:t>db.collection.insertOne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db.collection.insertMany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475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Create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inserts a new document into the inventory collection</a:t>
            </a:r>
          </a:p>
          <a:p>
            <a:r>
              <a:rPr lang="en-US" dirty="0"/>
              <a:t>If the document does not specify an _id field, MongoDB adds the _id field with an </a:t>
            </a:r>
            <a:r>
              <a:rPr lang="en-US" dirty="0" err="1"/>
              <a:t>ObjectId</a:t>
            </a:r>
            <a:r>
              <a:rPr lang="en-US" dirty="0"/>
              <a:t> value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 err="1"/>
              <a:t>db.inventory.insertOne</a:t>
            </a:r>
            <a:r>
              <a:rPr lang="en-US" sz="1800" dirty="0"/>
              <a:t>(</a:t>
            </a:r>
          </a:p>
          <a:p>
            <a:pPr marL="0" indent="0">
              <a:buNone/>
            </a:pPr>
            <a:r>
              <a:rPr lang="en-US" sz="1800" dirty="0"/>
              <a:t>   { item: "canvas", </a:t>
            </a:r>
            <a:r>
              <a:rPr lang="en-US" sz="1800" dirty="0" err="1"/>
              <a:t>qty</a:t>
            </a:r>
            <a:r>
              <a:rPr lang="en-US" sz="1800" dirty="0"/>
              <a:t>: 100, tags: ["cotton"], size: { h: 28, w: 35.5, </a:t>
            </a:r>
            <a:r>
              <a:rPr lang="en-US" sz="1800" dirty="0" err="1"/>
              <a:t>uom</a:t>
            </a:r>
            <a:r>
              <a:rPr lang="en-US" sz="1800" dirty="0"/>
              <a:t>: "cm" } }</a:t>
            </a:r>
          </a:p>
          <a:p>
            <a:pPr marL="0" indent="0">
              <a:buNone/>
            </a:pP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01513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Create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example inserts three new documents into the inventory collection</a:t>
            </a:r>
          </a:p>
          <a:p>
            <a:r>
              <a:rPr lang="en-US" dirty="0"/>
              <a:t>If the documents do not specify an _id field, MongoDB adds the _id field with an </a:t>
            </a:r>
            <a:r>
              <a:rPr lang="en-US" dirty="0" err="1"/>
              <a:t>ObjectId</a:t>
            </a:r>
            <a:r>
              <a:rPr lang="en-US" dirty="0"/>
              <a:t> value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 err="1"/>
              <a:t>db.inventory.insertMany</a:t>
            </a:r>
            <a:r>
              <a:rPr lang="en-US" sz="1600" dirty="0"/>
              <a:t>([</a:t>
            </a:r>
          </a:p>
          <a:p>
            <a:pPr marL="0" indent="0">
              <a:buNone/>
            </a:pPr>
            <a:r>
              <a:rPr lang="en-US" sz="1600" dirty="0"/>
              <a:t>   { item: "journal", </a:t>
            </a:r>
            <a:r>
              <a:rPr lang="en-US" sz="1600" dirty="0" err="1"/>
              <a:t>qty</a:t>
            </a:r>
            <a:r>
              <a:rPr lang="en-US" sz="1600" dirty="0"/>
              <a:t>: 25, tags: ["blank", "red"], size: { h: 14, w: 21, </a:t>
            </a:r>
            <a:r>
              <a:rPr lang="en-US" sz="1600" dirty="0" err="1"/>
              <a:t>uom</a:t>
            </a:r>
            <a:r>
              <a:rPr lang="en-US" sz="1600" dirty="0"/>
              <a:t>: "cm" } },</a:t>
            </a:r>
          </a:p>
          <a:p>
            <a:pPr marL="0" indent="0">
              <a:buNone/>
            </a:pPr>
            <a:r>
              <a:rPr lang="en-US" sz="1600" dirty="0"/>
              <a:t>   { item: "mat", </a:t>
            </a:r>
            <a:r>
              <a:rPr lang="en-US" sz="1600" dirty="0" err="1"/>
              <a:t>qty</a:t>
            </a:r>
            <a:r>
              <a:rPr lang="en-US" sz="1600" dirty="0"/>
              <a:t>: 85, tags: ["gray"], size: { h: 27.9, w: 35.5, </a:t>
            </a:r>
            <a:r>
              <a:rPr lang="en-US" sz="1600" dirty="0" err="1"/>
              <a:t>uom</a:t>
            </a:r>
            <a:r>
              <a:rPr lang="en-US" sz="1600" dirty="0"/>
              <a:t>: "cm" } },</a:t>
            </a:r>
          </a:p>
          <a:p>
            <a:pPr marL="0" indent="0">
              <a:buNone/>
            </a:pPr>
            <a:r>
              <a:rPr lang="en-US" sz="1600" dirty="0"/>
              <a:t>   { item: "mousepad", </a:t>
            </a:r>
            <a:r>
              <a:rPr lang="en-US" sz="1600" dirty="0" err="1"/>
              <a:t>qty</a:t>
            </a:r>
            <a:r>
              <a:rPr lang="en-US" sz="1600" dirty="0"/>
              <a:t>: 25, tags: ["gel", "blue"], size: { h: 19, w: 22.85, </a:t>
            </a:r>
            <a:r>
              <a:rPr lang="en-US" sz="1600" dirty="0" err="1"/>
              <a:t>uom</a:t>
            </a:r>
            <a:r>
              <a:rPr lang="en-US" sz="1600" dirty="0"/>
              <a:t>: "cm" } }</a:t>
            </a:r>
          </a:p>
          <a:p>
            <a:pPr marL="0" indent="0">
              <a:buNone/>
            </a:pPr>
            <a:r>
              <a:rPr lang="en-US" sz="1600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9538024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operations retrieves documents from a collection; i.e. queries a collection for documents</a:t>
            </a:r>
          </a:p>
          <a:p>
            <a:r>
              <a:rPr lang="en-US" dirty="0"/>
              <a:t>MongoDB provides the following methods to read documents from a collection:</a:t>
            </a:r>
          </a:p>
          <a:p>
            <a:pPr marL="0" indent="0">
              <a:buNone/>
            </a:pPr>
            <a:r>
              <a:rPr lang="en-US" dirty="0" err="1"/>
              <a:t>db.collection.find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specify query filters or criteria that identify the documents to return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1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7D0D-4F8B-D84E-878D-BF3212D1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Healthcare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C3D56-2D79-4E4B-B51E-90F31B8C8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stands for JavaScript Object Notation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is a way for representing information using a format originating is the way the JavaScript language displays human readable forms of program objects</a:t>
            </a:r>
          </a:p>
          <a:p>
            <a:endParaRPr lang="en-US" dirty="0"/>
          </a:p>
          <a:p>
            <a:r>
              <a:rPr lang="en-US" dirty="0"/>
              <a:t>An object in this context is the equivalent of a database entity or a programming language Class instance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55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select all documents in the collection, pass an empty document as the query filter parameter to the find method</a:t>
            </a:r>
          </a:p>
          <a:p>
            <a:pPr marL="0" indent="0">
              <a:buNone/>
            </a:pPr>
            <a:r>
              <a:rPr lang="en-US" dirty="0" err="1"/>
              <a:t>db.inventory.find</a:t>
            </a:r>
            <a:r>
              <a:rPr lang="en-US" dirty="0"/>
              <a:t>( {} 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These operation corresponds to the following SQL statement</a:t>
            </a:r>
          </a:p>
          <a:p>
            <a:pPr marL="0" indent="0">
              <a:buNone/>
            </a:pPr>
            <a:r>
              <a:rPr lang="en-US" dirty="0"/>
              <a:t>SELECT * FROM inventory </a:t>
            </a:r>
          </a:p>
        </p:txBody>
      </p:sp>
    </p:spTree>
    <p:extLst>
      <p:ext uri="{BB962C8B-B14F-4D97-AF65-F5344CB8AC3E}">
        <p14:creationId xmlns:p14="http://schemas.microsoft.com/office/powerpoint/2010/main" val="1392473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specify equality conditions, use &lt;field&gt;:&lt;value&gt; expressions in the query filter document:</a:t>
            </a:r>
          </a:p>
          <a:p>
            <a:pPr marL="0" indent="0">
              <a:buNone/>
            </a:pPr>
            <a:r>
              <a:rPr lang="en-US" dirty="0"/>
              <a:t>{ &lt;field1&gt;: &lt;value1&gt;, ... }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following example selects from the inventory collection all documents where the status equals "D":</a:t>
            </a:r>
          </a:p>
          <a:p>
            <a:pPr marL="0" indent="0">
              <a:buNone/>
            </a:pPr>
            <a:r>
              <a:rPr lang="en-US" dirty="0" err="1"/>
              <a:t>db.inventory.find</a:t>
            </a:r>
            <a:r>
              <a:rPr lang="en-US" dirty="0"/>
              <a:t>( { status: "D" }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766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compound query can specify conditions for more than one field in the collection’s documents</a:t>
            </a:r>
          </a:p>
          <a:p>
            <a:r>
              <a:rPr lang="en-US" dirty="0"/>
              <a:t>Implicitly, a logical AND conjunction connects the clauses of a compound query…</a:t>
            </a:r>
          </a:p>
          <a:p>
            <a:r>
              <a:rPr lang="en-US" dirty="0"/>
              <a:t>So that the query selects the documents in the collection that match all the conditions</a:t>
            </a:r>
          </a:p>
          <a:p>
            <a:r>
              <a:rPr lang="en-US" dirty="0"/>
              <a:t>The following retrieves all documents in the inventory collection where status equals "A"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err="1"/>
              <a:t>qty</a:t>
            </a:r>
            <a:r>
              <a:rPr lang="en-US" dirty="0"/>
              <a:t> is less than ($</a:t>
            </a:r>
            <a:r>
              <a:rPr lang="en-US" dirty="0" err="1"/>
              <a:t>lt</a:t>
            </a:r>
            <a:r>
              <a:rPr lang="en-US" dirty="0"/>
              <a:t>) 30</a:t>
            </a:r>
          </a:p>
          <a:p>
            <a:pPr marL="0" indent="0">
              <a:buNone/>
            </a:pPr>
            <a:r>
              <a:rPr lang="en-US" dirty="0" err="1"/>
              <a:t>db.inventory.find</a:t>
            </a:r>
            <a:r>
              <a:rPr lang="en-US" dirty="0"/>
              <a:t>( { status: "A", </a:t>
            </a:r>
            <a:r>
              <a:rPr lang="en-US" dirty="0" err="1"/>
              <a:t>qty</a:t>
            </a:r>
            <a:r>
              <a:rPr lang="en-US" dirty="0"/>
              <a:t>: { $</a:t>
            </a:r>
            <a:r>
              <a:rPr lang="en-US" dirty="0" err="1"/>
              <a:t>lt</a:t>
            </a:r>
            <a:r>
              <a:rPr lang="en-US" dirty="0"/>
              <a:t>: 30 } } 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operation corresponds to the following SQL statement:</a:t>
            </a:r>
          </a:p>
          <a:p>
            <a:pPr marL="0" indent="0">
              <a:buNone/>
            </a:pPr>
            <a:r>
              <a:rPr lang="en-US" dirty="0"/>
              <a:t>SELECT * FROM inventory WHERE status = "A" AND </a:t>
            </a:r>
            <a:r>
              <a:rPr lang="en-US" dirty="0" err="1"/>
              <a:t>qty</a:t>
            </a:r>
            <a:r>
              <a:rPr lang="en-US" dirty="0"/>
              <a:t> &lt; 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031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002405"/>
              </p:ext>
            </p:extLst>
          </p:nvPr>
        </p:nvGraphicFramePr>
        <p:xfrm>
          <a:off x="457200" y="1539240"/>
          <a:ext cx="8077200" cy="499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 marL="81280" marR="81280" marT="40640" marB="40640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Description</a:t>
                      </a:r>
                    </a:p>
                  </a:txBody>
                  <a:tcPr marL="81280" marR="81280" marT="40640" marB="4064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$</a:t>
                      </a:r>
                      <a:r>
                        <a:rPr lang="en-US" sz="2000" dirty="0" err="1"/>
                        <a:t>eq</a:t>
                      </a:r>
                      <a:endParaRPr lang="en-US" sz="2000" dirty="0"/>
                    </a:p>
                  </a:txBody>
                  <a:tcPr marL="81280" marR="81280" marT="40640" marB="40640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Matches values that are equal to a specified value.</a:t>
                      </a:r>
                    </a:p>
                  </a:txBody>
                  <a:tcPr marL="81280" marR="81280" marT="40640" marB="406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$</a:t>
                      </a:r>
                      <a:r>
                        <a:rPr lang="en-US" sz="2000" dirty="0" err="1"/>
                        <a:t>gt</a:t>
                      </a:r>
                      <a:endParaRPr lang="en-US" sz="2000" dirty="0"/>
                    </a:p>
                  </a:txBody>
                  <a:tcPr marL="81280" marR="81280" marT="40640" marB="40640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Matches values that are greater than a specified value.</a:t>
                      </a:r>
                    </a:p>
                  </a:txBody>
                  <a:tcPr marL="81280" marR="81280" marT="40640" marB="406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$</a:t>
                      </a:r>
                      <a:r>
                        <a:rPr lang="en-US" sz="2000" dirty="0" err="1"/>
                        <a:t>gte</a:t>
                      </a:r>
                      <a:endParaRPr lang="en-US" sz="2000" dirty="0"/>
                    </a:p>
                  </a:txBody>
                  <a:tcPr marL="81280" marR="81280" marT="40640" marB="4064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Matches values that are greater than or equal to a specified value.</a:t>
                      </a:r>
                    </a:p>
                  </a:txBody>
                  <a:tcPr marL="81280" marR="81280" marT="40640" marB="4064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$in</a:t>
                      </a:r>
                    </a:p>
                  </a:txBody>
                  <a:tcPr marL="81280" marR="81280" marT="40640" marB="4064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Matches any of the values specified in an array.</a:t>
                      </a:r>
                    </a:p>
                  </a:txBody>
                  <a:tcPr marL="81280" marR="81280" marT="40640" marB="4064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$</a:t>
                      </a:r>
                      <a:r>
                        <a:rPr lang="en-US" sz="2000" dirty="0" err="1"/>
                        <a:t>lt</a:t>
                      </a:r>
                      <a:endParaRPr lang="en-US" sz="2000" dirty="0"/>
                    </a:p>
                  </a:txBody>
                  <a:tcPr marL="81280" marR="81280" marT="40640" marB="4064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Matches values that are less than a specified value.</a:t>
                      </a:r>
                    </a:p>
                  </a:txBody>
                  <a:tcPr marL="81280" marR="81280" marT="40640" marB="4064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$</a:t>
                      </a:r>
                      <a:r>
                        <a:rPr lang="en-US" sz="2000" dirty="0" err="1"/>
                        <a:t>lte</a:t>
                      </a:r>
                      <a:endParaRPr lang="en-US" sz="2000" dirty="0"/>
                    </a:p>
                  </a:txBody>
                  <a:tcPr marL="81280" marR="81280" marT="40640" marB="4064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Matches values that are less than or equal to a specified value.</a:t>
                      </a:r>
                    </a:p>
                  </a:txBody>
                  <a:tcPr marL="81280" marR="81280" marT="40640" marB="4064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$ne</a:t>
                      </a:r>
                    </a:p>
                  </a:txBody>
                  <a:tcPr marL="81280" marR="81280" marT="40640" marB="4064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Matches all values that are not equal to a specified value.</a:t>
                      </a:r>
                    </a:p>
                  </a:txBody>
                  <a:tcPr marL="81280" marR="81280" marT="40640" marB="4064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$</a:t>
                      </a:r>
                      <a:r>
                        <a:rPr lang="en-US" sz="2000" dirty="0" err="1"/>
                        <a:t>nin</a:t>
                      </a:r>
                      <a:endParaRPr lang="en-US" sz="2000" dirty="0"/>
                    </a:p>
                  </a:txBody>
                  <a:tcPr marL="81280" marR="81280" marT="40640" marB="4064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Matches none of the values specified in an array.</a:t>
                      </a:r>
                    </a:p>
                  </a:txBody>
                  <a:tcPr marL="81280" marR="81280" marT="40640" marB="4064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8322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$or operator you can specify a compound query that joins each clause with a logical OR conjunction…</a:t>
            </a:r>
          </a:p>
          <a:p>
            <a:r>
              <a:rPr lang="en-US" dirty="0"/>
              <a:t>So that the query selects the documents in the collection that match at least one condition</a:t>
            </a:r>
          </a:p>
          <a:p>
            <a:r>
              <a:rPr lang="en-US" dirty="0"/>
              <a:t>The following retrieves all documents in the collection where the status equals "A" </a:t>
            </a:r>
            <a:r>
              <a:rPr lang="en-US" b="1" dirty="0"/>
              <a:t>or</a:t>
            </a:r>
            <a:r>
              <a:rPr lang="en-US" dirty="0"/>
              <a:t> </a:t>
            </a:r>
            <a:r>
              <a:rPr lang="en-US" dirty="0" err="1"/>
              <a:t>qty</a:t>
            </a:r>
            <a:r>
              <a:rPr lang="en-US" dirty="0"/>
              <a:t> is less than ($</a:t>
            </a:r>
            <a:r>
              <a:rPr lang="en-US" dirty="0" err="1"/>
              <a:t>lt</a:t>
            </a:r>
            <a:r>
              <a:rPr lang="en-US" dirty="0"/>
              <a:t>) 30:</a:t>
            </a:r>
          </a:p>
          <a:p>
            <a:pPr marL="0" indent="0">
              <a:buNone/>
            </a:pPr>
            <a:r>
              <a:rPr lang="en-US" dirty="0" err="1"/>
              <a:t>db.inventory.find</a:t>
            </a:r>
            <a:r>
              <a:rPr lang="en-US" dirty="0"/>
              <a:t>( { $or: [ { status: "A" }, { </a:t>
            </a:r>
            <a:r>
              <a:rPr lang="en-US" dirty="0" err="1"/>
              <a:t>qty</a:t>
            </a:r>
            <a:r>
              <a:rPr lang="en-US" dirty="0"/>
              <a:t>: { $</a:t>
            </a:r>
            <a:r>
              <a:rPr lang="en-US" dirty="0" err="1"/>
              <a:t>lt</a:t>
            </a:r>
            <a:r>
              <a:rPr lang="en-US" dirty="0"/>
              <a:t>: 30 } } ] } 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operation corresponds to the following SQL statement:</a:t>
            </a:r>
          </a:p>
          <a:p>
            <a:pPr marL="0" indent="0">
              <a:buNone/>
            </a:pPr>
            <a:r>
              <a:rPr lang="en-US" sz="2200" dirty="0"/>
              <a:t>SELECT * FROM inventory WHERE status = "A" OR </a:t>
            </a:r>
            <a:r>
              <a:rPr lang="en-US" sz="2200" dirty="0" err="1"/>
              <a:t>qty</a:t>
            </a:r>
            <a:r>
              <a:rPr lang="en-US" sz="2200" dirty="0"/>
              <a:t> &lt; 30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0281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following example, the compound query document selects all documents in the collection…</a:t>
            </a:r>
          </a:p>
          <a:p>
            <a:r>
              <a:rPr lang="en-US" dirty="0"/>
              <a:t>Where the status equals "A"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i="1" dirty="0"/>
              <a:t>either</a:t>
            </a:r>
            <a:r>
              <a:rPr lang="en-US" dirty="0"/>
              <a:t> </a:t>
            </a:r>
            <a:r>
              <a:rPr lang="en-US" dirty="0" err="1"/>
              <a:t>qty</a:t>
            </a:r>
            <a:r>
              <a:rPr lang="en-US" dirty="0"/>
              <a:t> is less than ($</a:t>
            </a:r>
            <a:r>
              <a:rPr lang="en-US" dirty="0" err="1"/>
              <a:t>lt</a:t>
            </a:r>
            <a:r>
              <a:rPr lang="en-US" dirty="0"/>
              <a:t>) 30 </a:t>
            </a:r>
            <a:r>
              <a:rPr lang="en-US" i="1" dirty="0"/>
              <a:t>or</a:t>
            </a:r>
            <a:r>
              <a:rPr lang="en-US" dirty="0"/>
              <a:t> item starts with the character p:</a:t>
            </a:r>
          </a:p>
          <a:p>
            <a:pPr marL="0" indent="0">
              <a:buNone/>
            </a:pPr>
            <a:r>
              <a:rPr lang="en-US" dirty="0" err="1"/>
              <a:t>db.inventory.find</a:t>
            </a:r>
            <a:r>
              <a:rPr lang="en-US" dirty="0"/>
              <a:t>( {</a:t>
            </a:r>
          </a:p>
          <a:p>
            <a:pPr marL="0" indent="0">
              <a:buNone/>
            </a:pPr>
            <a:r>
              <a:rPr lang="en-US" dirty="0"/>
              <a:t>     status: "A",</a:t>
            </a:r>
          </a:p>
          <a:p>
            <a:pPr marL="0" indent="0">
              <a:buNone/>
            </a:pPr>
            <a:r>
              <a:rPr lang="en-US" dirty="0"/>
              <a:t>     $or: [ { </a:t>
            </a:r>
            <a:r>
              <a:rPr lang="en-US" dirty="0" err="1"/>
              <a:t>qty</a:t>
            </a:r>
            <a:r>
              <a:rPr lang="en-US" dirty="0"/>
              <a:t>: { $</a:t>
            </a:r>
            <a:r>
              <a:rPr lang="en-US" dirty="0" err="1"/>
              <a:t>lt</a:t>
            </a:r>
            <a:r>
              <a:rPr lang="en-US" dirty="0"/>
              <a:t>: 30 } }, { item: /^p/ } ]</a:t>
            </a:r>
          </a:p>
          <a:p>
            <a:pPr marL="0" indent="0">
              <a:buNone/>
            </a:pPr>
            <a:r>
              <a:rPr lang="en-US" dirty="0"/>
              <a:t>} 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MongoDB supports regular expressions $regex queries to perform string pattern matches</a:t>
            </a:r>
          </a:p>
        </p:txBody>
      </p:sp>
    </p:spTree>
    <p:extLst>
      <p:ext uri="{BB962C8B-B14F-4D97-AF65-F5344CB8AC3E}">
        <p14:creationId xmlns:p14="http://schemas.microsoft.com/office/powerpoint/2010/main" val="11971237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are some examples of query operations on nested (embedded) documents</a:t>
            </a:r>
          </a:p>
          <a:p>
            <a:r>
              <a:rPr lang="en-US" dirty="0"/>
              <a:t>The examples use the inventory collection populated as follows</a:t>
            </a:r>
          </a:p>
          <a:p>
            <a:pPr marL="0" indent="0">
              <a:buNone/>
            </a:pPr>
            <a:r>
              <a:rPr lang="en-US" sz="1800" dirty="0" err="1"/>
              <a:t>db.inventory.insertMany</a:t>
            </a:r>
            <a:r>
              <a:rPr lang="en-US" sz="1800" dirty="0"/>
              <a:t>( [</a:t>
            </a:r>
          </a:p>
          <a:p>
            <a:pPr marL="0" indent="0">
              <a:buNone/>
            </a:pPr>
            <a:r>
              <a:rPr lang="en-US" sz="1800" dirty="0"/>
              <a:t>   { item: "journal", </a:t>
            </a:r>
            <a:r>
              <a:rPr lang="en-US" sz="1800" dirty="0" err="1"/>
              <a:t>qty</a:t>
            </a:r>
            <a:r>
              <a:rPr lang="en-US" sz="1800" dirty="0"/>
              <a:t>: 25, size: { h: 14, w: 21, </a:t>
            </a:r>
            <a:r>
              <a:rPr lang="en-US" sz="1800" dirty="0" err="1"/>
              <a:t>uom</a:t>
            </a:r>
            <a:r>
              <a:rPr lang="en-US" sz="1800" dirty="0"/>
              <a:t>: "cm" }, status: "A" },</a:t>
            </a:r>
          </a:p>
          <a:p>
            <a:pPr marL="0" indent="0">
              <a:buNone/>
            </a:pPr>
            <a:r>
              <a:rPr lang="en-US" sz="1800" dirty="0"/>
              <a:t>   { item: "notebook", </a:t>
            </a:r>
            <a:r>
              <a:rPr lang="en-US" sz="1800" dirty="0" err="1"/>
              <a:t>qty</a:t>
            </a:r>
            <a:r>
              <a:rPr lang="en-US" sz="1800" dirty="0"/>
              <a:t>: 50, size: { h: 8.5, w: 11, </a:t>
            </a:r>
            <a:r>
              <a:rPr lang="en-US" sz="1800" dirty="0" err="1"/>
              <a:t>uom</a:t>
            </a:r>
            <a:r>
              <a:rPr lang="en-US" sz="1800" dirty="0"/>
              <a:t>: "in" }, status: "A" },</a:t>
            </a:r>
          </a:p>
          <a:p>
            <a:pPr marL="0" indent="0">
              <a:buNone/>
            </a:pPr>
            <a:r>
              <a:rPr lang="en-US" sz="1800" dirty="0"/>
              <a:t>   { item: "paper", </a:t>
            </a:r>
            <a:r>
              <a:rPr lang="en-US" sz="1800" dirty="0" err="1"/>
              <a:t>qty</a:t>
            </a:r>
            <a:r>
              <a:rPr lang="en-US" sz="1800" dirty="0"/>
              <a:t>: 100, size: { h: 8.5, w: 11, </a:t>
            </a:r>
            <a:r>
              <a:rPr lang="en-US" sz="1800" dirty="0" err="1"/>
              <a:t>uom</a:t>
            </a:r>
            <a:r>
              <a:rPr lang="en-US" sz="1800" dirty="0"/>
              <a:t>: "in" }, status: "D" },</a:t>
            </a:r>
          </a:p>
          <a:p>
            <a:pPr marL="0" indent="0">
              <a:buNone/>
            </a:pPr>
            <a:r>
              <a:rPr lang="en-US" sz="1800" dirty="0"/>
              <a:t>   { item: "planner", </a:t>
            </a:r>
            <a:r>
              <a:rPr lang="en-US" sz="1800" dirty="0" err="1"/>
              <a:t>qty</a:t>
            </a:r>
            <a:r>
              <a:rPr lang="en-US" sz="1800" dirty="0"/>
              <a:t>: 75, size: { h: 22.85, w: 30, </a:t>
            </a:r>
            <a:r>
              <a:rPr lang="en-US" sz="1800" dirty="0" err="1"/>
              <a:t>uom</a:t>
            </a:r>
            <a:r>
              <a:rPr lang="en-US" sz="1800" dirty="0"/>
              <a:t>: "cm" }, status: "D" },</a:t>
            </a:r>
          </a:p>
          <a:p>
            <a:pPr marL="0" indent="0">
              <a:buNone/>
            </a:pPr>
            <a:r>
              <a:rPr lang="en-US" sz="1800" dirty="0"/>
              <a:t>   { item: "postcard", </a:t>
            </a:r>
            <a:r>
              <a:rPr lang="en-US" sz="1800" dirty="0" err="1"/>
              <a:t>qty</a:t>
            </a:r>
            <a:r>
              <a:rPr lang="en-US" sz="1800" dirty="0"/>
              <a:t>: 45, size: { h: 10, w: 15.25, </a:t>
            </a:r>
            <a:r>
              <a:rPr lang="en-US" sz="1800" dirty="0" err="1"/>
              <a:t>uom</a:t>
            </a:r>
            <a:r>
              <a:rPr lang="en-US" sz="1800" dirty="0"/>
              <a:t>: "cm" }, status: "A" }</a:t>
            </a:r>
          </a:p>
          <a:p>
            <a:pPr marL="0" indent="0">
              <a:buNone/>
            </a:pPr>
            <a:r>
              <a:rPr lang="en-US" sz="1800" dirty="0"/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6945113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specify an equality condition on a field that is an embedded document, use the query filter document { &lt;field&gt;: &lt;value&gt; } where &lt;value&gt; is the document to match</a:t>
            </a:r>
          </a:p>
          <a:p>
            <a:r>
              <a:rPr lang="en-US" dirty="0"/>
              <a:t>For example, the following query selects all documents where the field size equals the document { h: 14, w: 21, </a:t>
            </a:r>
            <a:r>
              <a:rPr lang="en-US" dirty="0" err="1"/>
              <a:t>uom</a:t>
            </a:r>
            <a:r>
              <a:rPr lang="en-US" dirty="0"/>
              <a:t>: "cm" }:</a:t>
            </a:r>
          </a:p>
          <a:p>
            <a:pPr marL="0" indent="0">
              <a:buNone/>
            </a:pPr>
            <a:r>
              <a:rPr lang="en-US" dirty="0" err="1"/>
              <a:t>db.inventory.find</a:t>
            </a:r>
            <a:r>
              <a:rPr lang="en-US" dirty="0"/>
              <a:t>( { size: { h: 14, w: 21, </a:t>
            </a:r>
            <a:r>
              <a:rPr lang="en-US" dirty="0" err="1"/>
              <a:t>uom</a:t>
            </a:r>
            <a:r>
              <a:rPr lang="en-US" dirty="0"/>
              <a:t>: "cm" } }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761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query selects all documents where the nested field h is less than 15, the nested field </a:t>
            </a:r>
            <a:r>
              <a:rPr lang="en-US" dirty="0" err="1"/>
              <a:t>uom</a:t>
            </a:r>
            <a:r>
              <a:rPr lang="en-US" dirty="0"/>
              <a:t> equals "in", and the status field equals "D":</a:t>
            </a:r>
          </a:p>
          <a:p>
            <a:pPr marL="0" indent="0">
              <a:buNone/>
            </a:pPr>
            <a:r>
              <a:rPr lang="en-US" dirty="0" err="1"/>
              <a:t>db.inventory.find</a:t>
            </a:r>
            <a:r>
              <a:rPr lang="en-US" dirty="0"/>
              <a:t>( </a:t>
            </a:r>
          </a:p>
          <a:p>
            <a:pPr marL="0" indent="0">
              <a:buNone/>
            </a:pPr>
            <a:r>
              <a:rPr lang="en-US" dirty="0"/>
              <a:t>    { "</a:t>
            </a:r>
            <a:r>
              <a:rPr lang="en-US" dirty="0" err="1"/>
              <a:t>size.h</a:t>
            </a:r>
            <a:r>
              <a:rPr lang="en-US" dirty="0"/>
              <a:t>": { $</a:t>
            </a:r>
            <a:r>
              <a:rPr lang="en-US" dirty="0" err="1"/>
              <a:t>lt</a:t>
            </a:r>
            <a:r>
              <a:rPr lang="en-US" dirty="0"/>
              <a:t>: 15 }, "</a:t>
            </a:r>
            <a:r>
              <a:rPr lang="en-US" dirty="0" err="1"/>
              <a:t>size.uom</a:t>
            </a:r>
            <a:r>
              <a:rPr lang="en-US" dirty="0"/>
              <a:t>": "in", status: "D" } )</a:t>
            </a:r>
          </a:p>
        </p:txBody>
      </p:sp>
    </p:spTree>
    <p:extLst>
      <p:ext uri="{BB962C8B-B14F-4D97-AF65-F5344CB8AC3E}">
        <p14:creationId xmlns:p14="http://schemas.microsoft.com/office/powerpoint/2010/main" val="29556538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specify a query condition on fields in an embedded document, use the dot notation ("</a:t>
            </a:r>
            <a:r>
              <a:rPr lang="en-US" dirty="0" err="1"/>
              <a:t>field.nestedField</a:t>
            </a:r>
            <a:r>
              <a:rPr lang="en-US" dirty="0"/>
              <a:t>").</a:t>
            </a:r>
          </a:p>
          <a:p>
            <a:r>
              <a:rPr lang="en-US" dirty="0"/>
              <a:t>The following example selects all documents where the field </a:t>
            </a:r>
            <a:r>
              <a:rPr lang="en-US" dirty="0" err="1"/>
              <a:t>uom</a:t>
            </a:r>
            <a:r>
              <a:rPr lang="en-US" dirty="0"/>
              <a:t> nested in the size field equals "in":</a:t>
            </a:r>
          </a:p>
          <a:p>
            <a:pPr marL="0" indent="0">
              <a:buNone/>
            </a:pPr>
            <a:r>
              <a:rPr lang="en-US" dirty="0" err="1"/>
              <a:t>db.inventory.find</a:t>
            </a:r>
            <a:r>
              <a:rPr lang="en-US" dirty="0"/>
              <a:t>( { "</a:t>
            </a:r>
            <a:r>
              <a:rPr lang="en-US" dirty="0" err="1"/>
              <a:t>size.uom</a:t>
            </a:r>
            <a:r>
              <a:rPr lang="en-US" dirty="0"/>
              <a:t>": "in" }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query uses the less than operator ($</a:t>
            </a:r>
            <a:r>
              <a:rPr lang="en-US" dirty="0" err="1"/>
              <a:t>lt</a:t>
            </a:r>
            <a:r>
              <a:rPr lang="en-US" dirty="0"/>
              <a:t>) on the field h embedded in the size field:</a:t>
            </a:r>
          </a:p>
          <a:p>
            <a:pPr marL="0" indent="0">
              <a:buNone/>
            </a:pPr>
            <a:r>
              <a:rPr lang="en-US" dirty="0" err="1"/>
              <a:t>db.inventory.find</a:t>
            </a:r>
            <a:r>
              <a:rPr lang="en-US" dirty="0"/>
              <a:t>( { "</a:t>
            </a:r>
            <a:r>
              <a:rPr lang="en-US" dirty="0" err="1"/>
              <a:t>size.h</a:t>
            </a:r>
            <a:r>
              <a:rPr lang="en-US" dirty="0"/>
              <a:t>": { $</a:t>
            </a:r>
            <a:r>
              <a:rPr lang="en-US" dirty="0" err="1"/>
              <a:t>lt</a:t>
            </a:r>
            <a:r>
              <a:rPr lang="en-US" dirty="0"/>
              <a:t>: 15 } } )</a:t>
            </a:r>
          </a:p>
        </p:txBody>
      </p:sp>
    </p:spTree>
    <p:extLst>
      <p:ext uri="{BB962C8B-B14F-4D97-AF65-F5344CB8AC3E}">
        <p14:creationId xmlns:p14="http://schemas.microsoft.com/office/powerpoint/2010/main" val="112647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DC55-7C00-1244-8DFB-8EFBD5F8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Healthcare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D1A2D-443C-F14E-8F76-6B8B2808B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sz="2900" dirty="0"/>
              <a:t>A JSON object is represented as name/value pairs in “curly” brackets ‘{ }’</a:t>
            </a:r>
          </a:p>
          <a:p>
            <a:endParaRPr lang="en-US" sz="2900" dirty="0"/>
          </a:p>
          <a:p>
            <a:r>
              <a:rPr lang="en-US" sz="2900" dirty="0"/>
              <a:t>Each key/value pair is separated from the next one by a comma ‘,’</a:t>
            </a:r>
          </a:p>
          <a:p>
            <a:endParaRPr lang="en-US" sz="2900" dirty="0"/>
          </a:p>
          <a:p>
            <a:r>
              <a:rPr lang="en-US" sz="2900" dirty="0"/>
              <a:t>Each name is a string and it is separated from its associated value by a colon ‘:’</a:t>
            </a:r>
          </a:p>
          <a:p>
            <a:endParaRPr lang="en-US" sz="2900" dirty="0"/>
          </a:p>
          <a:p>
            <a:r>
              <a:rPr lang="en-US" sz="2900" dirty="0"/>
              <a:t>A value can be a simple type, and array, or a nested object</a:t>
            </a:r>
          </a:p>
          <a:p>
            <a:endParaRPr lang="en-US" sz="2900" dirty="0"/>
          </a:p>
          <a:p>
            <a:r>
              <a:rPr lang="en-US" sz="2900" dirty="0"/>
              <a:t>A simple value is a string, a number, “true”, “false” or null</a:t>
            </a:r>
          </a:p>
          <a:p>
            <a:endParaRPr lang="en-US" sz="2900" dirty="0"/>
          </a:p>
          <a:p>
            <a:r>
              <a:rPr lang="en-US" sz="2900" dirty="0"/>
              <a:t>An array is a sequence of comma separated values in square brackets ‘[ ]’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AAE7B4-6C1B-0841-B6EC-B47AFD20E51A}"/>
              </a:ext>
            </a:extLst>
          </p:cNvPr>
          <p:cNvSpPr txBox="1">
            <a:spLocks/>
          </p:cNvSpPr>
          <p:nvPr/>
        </p:nvSpPr>
        <p:spPr>
          <a:xfrm>
            <a:off x="5029200" y="1600200"/>
            <a:ext cx="44958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  "name": "Eternal Flame",</a:t>
            </a:r>
          </a:p>
          <a:p>
            <a:pPr marL="0" indent="0">
              <a:buNone/>
            </a:pPr>
            <a:r>
              <a:rPr lang="en-US" sz="2000" dirty="0"/>
              <a:t>      "age": 1000,</a:t>
            </a:r>
          </a:p>
          <a:p>
            <a:pPr marL="0" indent="0">
              <a:buNone/>
            </a:pPr>
            <a:r>
              <a:rPr lang="en-US" sz="2000" dirty="0"/>
              <a:t>      "</a:t>
            </a:r>
            <a:r>
              <a:rPr lang="en-US" sz="2000" dirty="0" err="1"/>
              <a:t>secretIdentity</a:t>
            </a:r>
            <a:r>
              <a:rPr lang="en-US" sz="2000" dirty="0"/>
              <a:t>": "Unknown",</a:t>
            </a:r>
          </a:p>
          <a:p>
            <a:pPr marL="0" indent="0">
              <a:buNone/>
            </a:pPr>
            <a:r>
              <a:rPr lang="en-US" sz="2000" dirty="0"/>
              <a:t>      "powers": [   "Immortality",  </a:t>
            </a:r>
          </a:p>
          <a:p>
            <a:pPr marL="0" indent="0">
              <a:buNone/>
            </a:pPr>
            <a:r>
              <a:rPr lang="en-US" sz="2000" dirty="0"/>
              <a:t>                           "Heat Immunity",</a:t>
            </a:r>
          </a:p>
          <a:p>
            <a:pPr marL="0" indent="0">
              <a:buNone/>
            </a:pPr>
            <a:r>
              <a:rPr lang="en-US" sz="2000" dirty="0"/>
              <a:t>                            "Teleportation"   ]</a:t>
            </a:r>
          </a:p>
          <a:p>
            <a:pPr marL="0" indent="0">
              <a:buNone/>
            </a:pPr>
            <a:r>
              <a:rPr lang="en-US" sz="2000" dirty="0"/>
              <a:t>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577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selects all documents where the nested field h is less than 15, the nested field </a:t>
            </a:r>
            <a:r>
              <a:rPr lang="en-US" dirty="0" err="1"/>
              <a:t>uom</a:t>
            </a:r>
            <a:r>
              <a:rPr lang="en-US" dirty="0"/>
              <a:t> equals "in", and the status field equals "D":</a:t>
            </a:r>
          </a:p>
          <a:p>
            <a:pPr marL="0" indent="0">
              <a:buNone/>
            </a:pPr>
            <a:r>
              <a:rPr lang="en-US" dirty="0" err="1"/>
              <a:t>db.inventory.find</a:t>
            </a:r>
            <a:r>
              <a:rPr lang="en-US" dirty="0"/>
              <a:t>( </a:t>
            </a:r>
          </a:p>
          <a:p>
            <a:pPr marL="0" indent="0">
              <a:buNone/>
            </a:pPr>
            <a:r>
              <a:rPr lang="en-US" dirty="0"/>
              <a:t>    { "</a:t>
            </a:r>
            <a:r>
              <a:rPr lang="en-US" dirty="0" err="1"/>
              <a:t>size.h</a:t>
            </a:r>
            <a:r>
              <a:rPr lang="en-US" dirty="0"/>
              <a:t>": { $</a:t>
            </a:r>
            <a:r>
              <a:rPr lang="en-US" dirty="0" err="1"/>
              <a:t>lt</a:t>
            </a:r>
            <a:r>
              <a:rPr lang="en-US" dirty="0"/>
              <a:t>: 15 }, "</a:t>
            </a:r>
            <a:r>
              <a:rPr lang="en-US" dirty="0" err="1"/>
              <a:t>size.uom</a:t>
            </a:r>
            <a:r>
              <a:rPr lang="en-US" dirty="0"/>
              <a:t>": "in", status: "D" }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58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5349-4D45-994A-A055-ED6583AD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 –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32C61-6D10-1744-BDD2-F1513A0A0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Indexes support the efficient execution of queries in MongoDB</a:t>
            </a:r>
          </a:p>
          <a:p>
            <a:r>
              <a:rPr lang="en-US" dirty="0"/>
              <a:t>Without indexes, MongoDB must perform a </a:t>
            </a:r>
            <a:r>
              <a:rPr lang="en-US" i="1" dirty="0"/>
              <a:t>collection scan</a:t>
            </a:r>
            <a:r>
              <a:rPr lang="en-US" dirty="0"/>
              <a:t>, i.e. scan every document in a collection, to select those documents that match the query statement</a:t>
            </a:r>
          </a:p>
          <a:p>
            <a:r>
              <a:rPr lang="en-US" dirty="0"/>
              <a:t>If an appropriate index exists for a query, MongoDB can use the index to limit the number of documents it must inspect</a:t>
            </a:r>
          </a:p>
          <a:p>
            <a:r>
              <a:rPr lang="en-US" dirty="0"/>
              <a:t>MongoDB automatically creates a unique index on the _id field during the creation of a collection</a:t>
            </a:r>
          </a:p>
          <a:p>
            <a:pPr lvl="1"/>
            <a:r>
              <a:rPr lang="en-US" dirty="0"/>
              <a:t>The _id index prevents clients from inserting two documents with the same value for the _id field</a:t>
            </a:r>
          </a:p>
          <a:p>
            <a:pPr lvl="1"/>
            <a:r>
              <a:rPr lang="en-US" dirty="0"/>
              <a:t>You cannot drop this index on the _id field</a:t>
            </a:r>
          </a:p>
        </p:txBody>
      </p:sp>
    </p:spTree>
    <p:extLst>
      <p:ext uri="{BB962C8B-B14F-4D97-AF65-F5344CB8AC3E}">
        <p14:creationId xmlns:p14="http://schemas.microsoft.com/office/powerpoint/2010/main" val="13885541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A2D4-597E-794C-B22E-840447E66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 –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617FF-FD9B-B945-A3E6-F76184D4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create an index in the Mongo Shell, use </a:t>
            </a:r>
          </a:p>
          <a:p>
            <a:pPr marL="274320" lvl="1" indent="0">
              <a:buNone/>
            </a:pPr>
            <a:r>
              <a:rPr lang="en-US" dirty="0" err="1"/>
              <a:t>db.collection.createIndex</a:t>
            </a:r>
            <a:r>
              <a:rPr lang="en-US" dirty="0"/>
              <a:t>()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The following examples creates a single key index on the ’name’ field</a:t>
            </a:r>
          </a:p>
          <a:p>
            <a:pPr marL="274320" lvl="1" indent="0">
              <a:buNone/>
            </a:pPr>
            <a:r>
              <a:rPr lang="en-US" dirty="0" err="1"/>
              <a:t>db.collection.createIndex</a:t>
            </a:r>
            <a:r>
              <a:rPr lang="en-US" dirty="0"/>
              <a:t>( { name: -1 } )    &lt;= descending index</a:t>
            </a:r>
          </a:p>
          <a:p>
            <a:pPr marL="274320" lvl="1" indent="0">
              <a:buNone/>
            </a:pPr>
            <a:r>
              <a:rPr lang="en-US" dirty="0" err="1"/>
              <a:t>db.collection.createIndex</a:t>
            </a:r>
            <a:r>
              <a:rPr lang="en-US" dirty="0"/>
              <a:t>( { name: 1 } )     &lt;= ascending index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For a single-field index operations, the sort order (i.e. ascending or descending) of the index key does not matter</a:t>
            </a:r>
          </a:p>
          <a:p>
            <a:pPr lvl="1"/>
            <a:r>
              <a:rPr lang="en-US" dirty="0"/>
              <a:t>Because MongoDB can traverse the index in either direction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748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E696-741C-7A4D-AE36-826982CD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 –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2E450-4058-2941-9F9B-D3C95A758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order of fields listed in a compound index has significance</a:t>
            </a:r>
          </a:p>
          <a:p>
            <a:r>
              <a:rPr lang="en-US" dirty="0"/>
              <a:t>For instance, if a compound index is defined </a:t>
            </a:r>
            <a:r>
              <a:rPr lang="en-US"/>
              <a:t>as follows</a:t>
            </a:r>
            <a:endParaRPr lang="en-US" dirty="0"/>
          </a:p>
          <a:p>
            <a:pPr marL="274320" lvl="1" indent="0">
              <a:buNone/>
            </a:pPr>
            <a:r>
              <a:rPr lang="en-US" dirty="0" err="1"/>
              <a:t>db.collection.createIndex</a:t>
            </a:r>
            <a:r>
              <a:rPr lang="en-US" dirty="0"/>
              <a:t>({ </a:t>
            </a:r>
            <a:r>
              <a:rPr lang="en-US" dirty="0" err="1"/>
              <a:t>userid</a:t>
            </a:r>
            <a:r>
              <a:rPr lang="en-US" dirty="0"/>
              <a:t>: 1, score: -1 })</a:t>
            </a:r>
          </a:p>
          <a:p>
            <a:r>
              <a:rPr lang="en-US" dirty="0"/>
              <a:t>The index sorts first by </a:t>
            </a:r>
            <a:r>
              <a:rPr lang="en-US" dirty="0" err="1"/>
              <a:t>userid</a:t>
            </a:r>
            <a:r>
              <a:rPr lang="en-US" dirty="0"/>
              <a:t> and then, within each </a:t>
            </a:r>
            <a:r>
              <a:rPr lang="en-US" dirty="0" err="1"/>
              <a:t>userid</a:t>
            </a:r>
            <a:r>
              <a:rPr lang="en-US" dirty="0"/>
              <a:t> value, sorts descending by score</a:t>
            </a:r>
          </a:p>
        </p:txBody>
      </p:sp>
    </p:spTree>
    <p:extLst>
      <p:ext uri="{BB962C8B-B14F-4D97-AF65-F5344CB8AC3E}">
        <p14:creationId xmlns:p14="http://schemas.microsoft.com/office/powerpoint/2010/main" val="31599341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 | 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database returns results from find using a </a:t>
            </a:r>
            <a:r>
              <a:rPr lang="en-US" i="1" dirty="0"/>
              <a:t>cursor</a:t>
            </a:r>
            <a:endParaRPr lang="en-US" dirty="0"/>
          </a:p>
          <a:p>
            <a:r>
              <a:rPr lang="en-US" dirty="0"/>
              <a:t>The client-side implementations of cursors generally allow you to control a great deal about the eventual output of a query</a:t>
            </a:r>
          </a:p>
          <a:p>
            <a:pPr lvl="1"/>
            <a:r>
              <a:rPr lang="en-US" dirty="0"/>
              <a:t>You can limit the number of results</a:t>
            </a:r>
          </a:p>
          <a:p>
            <a:pPr lvl="1"/>
            <a:r>
              <a:rPr lang="en-US" dirty="0"/>
              <a:t>Skip over some number of results</a:t>
            </a:r>
          </a:p>
          <a:p>
            <a:pPr lvl="1"/>
            <a:r>
              <a:rPr lang="en-US" dirty="0"/>
              <a:t>Sort results by any combination of keys in any direction</a:t>
            </a:r>
          </a:p>
          <a:p>
            <a:pPr lvl="1"/>
            <a:r>
              <a:rPr lang="en-US" dirty="0"/>
              <a:t>Perform a number of other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380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 | 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cursor with the shell, put some documents into a collection, do a query on them, and assign the results to a local variable (variables defined with "</a:t>
            </a:r>
            <a:r>
              <a:rPr lang="en-US" dirty="0" err="1"/>
              <a:t>var</a:t>
            </a:r>
            <a:r>
              <a:rPr lang="en-US" dirty="0"/>
              <a:t>" are local)</a:t>
            </a:r>
          </a:p>
          <a:p>
            <a:r>
              <a:rPr lang="en-US" dirty="0"/>
              <a:t>Here, we create a very simple collection and query it, storing the results in the cursor variable: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 for(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&lt;100;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... </a:t>
            </a:r>
            <a:r>
              <a:rPr lang="en-US" dirty="0" err="1"/>
              <a:t>db.collection.insert</a:t>
            </a:r>
            <a:r>
              <a:rPr lang="en-US" dirty="0"/>
              <a:t>({x : </a:t>
            </a:r>
            <a:r>
              <a:rPr lang="en-US" dirty="0" err="1"/>
              <a:t>i</a:t>
            </a: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/>
              <a:t>... }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var</a:t>
            </a:r>
            <a:r>
              <a:rPr lang="en-US" dirty="0"/>
              <a:t> cursor = </a:t>
            </a:r>
            <a:r>
              <a:rPr lang="en-US" dirty="0" err="1"/>
              <a:t>db.collection.find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120173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 | 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iterate through the results, you can use the ‘next’ method</a:t>
            </a:r>
          </a:p>
          <a:p>
            <a:r>
              <a:rPr lang="en-US" dirty="0"/>
              <a:t>You can use the ‘</a:t>
            </a:r>
            <a:r>
              <a:rPr lang="en-US" dirty="0" err="1"/>
              <a:t>hasNext</a:t>
            </a:r>
            <a:r>
              <a:rPr lang="en-US" dirty="0"/>
              <a:t>’ method to check whether there is another result</a:t>
            </a:r>
          </a:p>
          <a:p>
            <a:r>
              <a:rPr lang="en-US" dirty="0"/>
              <a:t>A typical loop through results looks like the following: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/>
              <a:t>while </a:t>
            </a:r>
            <a:r>
              <a:rPr lang="en-US" dirty="0"/>
              <a:t>(</a:t>
            </a:r>
            <a:r>
              <a:rPr lang="en-US" dirty="0" err="1"/>
              <a:t>cursor.hasNext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dirty="0"/>
              <a:t>... </a:t>
            </a:r>
            <a:r>
              <a:rPr lang="en-US" dirty="0" err="1"/>
              <a:t>obj</a:t>
            </a:r>
            <a:r>
              <a:rPr lang="en-US" dirty="0"/>
              <a:t> = </a:t>
            </a:r>
            <a:r>
              <a:rPr lang="en-US" dirty="0" err="1"/>
              <a:t>cursor.next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... </a:t>
            </a:r>
            <a:r>
              <a:rPr lang="en-US" i="1" dirty="0"/>
              <a:t>// do stuff</a:t>
            </a:r>
          </a:p>
          <a:p>
            <a:pPr marL="0" indent="0">
              <a:buNone/>
            </a:pPr>
            <a:r>
              <a:rPr lang="en-US" dirty="0"/>
              <a:t>... 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cursor.hasNext</a:t>
            </a:r>
            <a:r>
              <a:rPr lang="en-US" dirty="0"/>
              <a:t>() checks that the next result exists, and </a:t>
            </a:r>
            <a:r>
              <a:rPr lang="en-US" dirty="0" err="1"/>
              <a:t>cursor.next</a:t>
            </a:r>
            <a:r>
              <a:rPr lang="en-US" dirty="0"/>
              <a:t>() fetches it</a:t>
            </a:r>
          </a:p>
        </p:txBody>
      </p:sp>
    </p:spTree>
    <p:extLst>
      <p:ext uri="{BB962C8B-B14F-4D97-AF65-F5344CB8AC3E}">
        <p14:creationId xmlns:p14="http://schemas.microsoft.com/office/powerpoint/2010/main" val="9548852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 | 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cursor class also implements JavaScript’s iterator interface, so you can use it in a </a:t>
            </a:r>
            <a:r>
              <a:rPr lang="en-US" dirty="0" err="1"/>
              <a:t>forEach</a:t>
            </a:r>
            <a:r>
              <a:rPr lang="en-US" dirty="0"/>
              <a:t> loop: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cursor = </a:t>
            </a:r>
            <a:r>
              <a:rPr lang="en-US" dirty="0" err="1"/>
              <a:t>db.people.find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cursor.forEach</a:t>
            </a:r>
            <a:r>
              <a:rPr lang="en-US" dirty="0"/>
              <a:t>(</a:t>
            </a:r>
            <a:r>
              <a:rPr lang="en-US" b="1" dirty="0"/>
              <a:t>function</a:t>
            </a:r>
            <a:r>
              <a:rPr lang="en-US" dirty="0"/>
              <a:t>(x) {</a:t>
            </a:r>
          </a:p>
          <a:p>
            <a:pPr marL="0" indent="0">
              <a:buNone/>
            </a:pPr>
            <a:r>
              <a:rPr lang="en-US" dirty="0"/>
              <a:t>... print(x.name);</a:t>
            </a:r>
          </a:p>
          <a:p>
            <a:pPr marL="0" indent="0">
              <a:buNone/>
            </a:pPr>
            <a:r>
              <a:rPr lang="en-US" dirty="0"/>
              <a:t>... 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623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 | 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call find, the shell does not query the database immediately</a:t>
            </a:r>
          </a:p>
          <a:p>
            <a:r>
              <a:rPr lang="en-US" dirty="0"/>
              <a:t>It waits until you start requesting results, which allows you to chain additional options onto a query before it is performed</a:t>
            </a:r>
          </a:p>
          <a:p>
            <a:r>
              <a:rPr lang="en-US" dirty="0"/>
              <a:t>Almost every method on a cursor object returns the cursor itself so that you can chain options in any order</a:t>
            </a:r>
          </a:p>
          <a:p>
            <a:r>
              <a:rPr lang="en-US" dirty="0"/>
              <a:t>For instance, all of the following are equivalent: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cursor = </a:t>
            </a:r>
            <a:r>
              <a:rPr lang="en-US" dirty="0" err="1"/>
              <a:t>db.foo.find</a:t>
            </a:r>
            <a:r>
              <a:rPr lang="en-US" dirty="0"/>
              <a:t>().sort({"x" : 1}).limit(1).skip(10);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cursor = </a:t>
            </a:r>
            <a:r>
              <a:rPr lang="en-US" dirty="0" err="1"/>
              <a:t>db.foo.find</a:t>
            </a:r>
            <a:r>
              <a:rPr lang="en-US" dirty="0"/>
              <a:t>().limit(1).sort({"x" : 1}).skip(10);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cursor = </a:t>
            </a:r>
            <a:r>
              <a:rPr lang="en-US" dirty="0" err="1"/>
              <a:t>db.foo.find</a:t>
            </a:r>
            <a:r>
              <a:rPr lang="en-US" dirty="0"/>
              <a:t>().skip(10).limit(1).sort({"x" : 1});</a:t>
            </a:r>
          </a:p>
        </p:txBody>
      </p:sp>
    </p:spTree>
    <p:extLst>
      <p:ext uri="{BB962C8B-B14F-4D97-AF65-F5344CB8AC3E}">
        <p14:creationId xmlns:p14="http://schemas.microsoft.com/office/powerpoint/2010/main" val="5950605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 | 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At this point, the query has not been executed yet</a:t>
            </a:r>
          </a:p>
          <a:p>
            <a:r>
              <a:rPr lang="en-US" dirty="0"/>
              <a:t>All of these functions merely build the query</a:t>
            </a:r>
          </a:p>
          <a:p>
            <a:r>
              <a:rPr lang="en-US" dirty="0"/>
              <a:t>Now, suppose we call the following: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cursor.hasNext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At this point, the query will be sent to the server</a:t>
            </a:r>
          </a:p>
          <a:p>
            <a:r>
              <a:rPr lang="en-US" dirty="0"/>
              <a:t>The shell fetches the first 100 results or first 4 MB of results (whichever is smaller) at once…</a:t>
            </a:r>
          </a:p>
          <a:p>
            <a:r>
              <a:rPr lang="en-US" dirty="0"/>
              <a:t>So that the next calls to next or </a:t>
            </a:r>
            <a:r>
              <a:rPr lang="en-US" dirty="0" err="1"/>
              <a:t>hasNext</a:t>
            </a:r>
            <a:r>
              <a:rPr lang="en-US" dirty="0"/>
              <a:t> will not have to make trips to the server</a:t>
            </a:r>
          </a:p>
          <a:p>
            <a:r>
              <a:rPr lang="en-US" dirty="0"/>
              <a:t>After the client has run through the first set of results, the shell will again contact the database and ask for more results</a:t>
            </a:r>
          </a:p>
        </p:txBody>
      </p:sp>
    </p:spTree>
    <p:extLst>
      <p:ext uri="{BB962C8B-B14F-4D97-AF65-F5344CB8AC3E}">
        <p14:creationId xmlns:p14="http://schemas.microsoft.com/office/powerpoint/2010/main" val="250057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72DC-1D92-394C-A22C-C8FD4B11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and Healthcare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D3BFB-FAEC-454D-9E3A-9C0AF897F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When creating applications for the exchange of health care data is is possible to choose NoSQL databases whose natural data representation is similar to or the same as JSON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JSON format in this context is referred to as “document” format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is because one of the early uses of JSON-like data representations was to support the ”markup” of text documents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And databases holding data in this format are therefore called document databases</a:t>
            </a:r>
          </a:p>
        </p:txBody>
      </p:sp>
    </p:spTree>
    <p:extLst>
      <p:ext uri="{BB962C8B-B14F-4D97-AF65-F5344CB8AC3E}">
        <p14:creationId xmlns:p14="http://schemas.microsoft.com/office/powerpoint/2010/main" val="29102267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 | 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most common query options are limiting the number of results returned, skipping a number of results, and sorting</a:t>
            </a:r>
          </a:p>
          <a:p>
            <a:r>
              <a:rPr lang="en-US" dirty="0"/>
              <a:t>All these options must be added before a query is sent to the database</a:t>
            </a:r>
          </a:p>
          <a:p>
            <a:endParaRPr lang="en-US" dirty="0"/>
          </a:p>
          <a:p>
            <a:r>
              <a:rPr lang="en-US" dirty="0"/>
              <a:t>To set a limit, chain the limit function onto your call to find</a:t>
            </a:r>
          </a:p>
          <a:p>
            <a:r>
              <a:rPr lang="en-US" dirty="0"/>
              <a:t>For example, to only return three results, use this: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db.c.find</a:t>
            </a:r>
            <a:r>
              <a:rPr lang="en-US" dirty="0"/>
              <a:t>().limit(3)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there are fewer than three documents matching, only the number of matching documents will be returned</a:t>
            </a:r>
          </a:p>
        </p:txBody>
      </p:sp>
    </p:spTree>
    <p:extLst>
      <p:ext uri="{BB962C8B-B14F-4D97-AF65-F5344CB8AC3E}">
        <p14:creationId xmlns:p14="http://schemas.microsoft.com/office/powerpoint/2010/main" val="24867721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 | 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skip works similarly to limit: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db.c.find</a:t>
            </a:r>
            <a:r>
              <a:rPr lang="en-US" dirty="0"/>
              <a:t>().skip(3)</a:t>
            </a:r>
          </a:p>
          <a:p>
            <a:r>
              <a:rPr lang="en-US" dirty="0"/>
              <a:t>This will skip the first three matching documents and return the rest of the matches</a:t>
            </a:r>
          </a:p>
          <a:p>
            <a:r>
              <a:rPr lang="en-US" dirty="0"/>
              <a:t>If there are fewer than three documents in your collection, it will not return any documents</a:t>
            </a:r>
          </a:p>
        </p:txBody>
      </p:sp>
    </p:spTree>
    <p:extLst>
      <p:ext uri="{BB962C8B-B14F-4D97-AF65-F5344CB8AC3E}">
        <p14:creationId xmlns:p14="http://schemas.microsoft.com/office/powerpoint/2010/main" val="37591701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Read | 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 takes an object: a set of key/value pairs where the keys are key names and the values are sort directions </a:t>
            </a:r>
          </a:p>
          <a:p>
            <a:r>
              <a:rPr lang="en-US" dirty="0"/>
              <a:t>Sort direction can be 1 (ascending) or −1 (descending)</a:t>
            </a:r>
          </a:p>
          <a:p>
            <a:r>
              <a:rPr lang="en-US" dirty="0"/>
              <a:t>If multiple keys are given, the results will be sorted in that order</a:t>
            </a:r>
          </a:p>
          <a:p>
            <a:r>
              <a:rPr lang="en-US" dirty="0"/>
              <a:t>For instance, to sort the results by "username" ascending and "age" descending, we do the following: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db.c.find</a:t>
            </a:r>
            <a:r>
              <a:rPr lang="en-US" dirty="0"/>
              <a:t>().sort({username : 1, age : -1})</a:t>
            </a:r>
          </a:p>
        </p:txBody>
      </p:sp>
    </p:spTree>
    <p:extLst>
      <p:ext uri="{BB962C8B-B14F-4D97-AF65-F5344CB8AC3E}">
        <p14:creationId xmlns:p14="http://schemas.microsoft.com/office/powerpoint/2010/main" val="7796222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operations modify existing documents in a collection</a:t>
            </a:r>
          </a:p>
          <a:p>
            <a:r>
              <a:rPr lang="en-US" dirty="0"/>
              <a:t>MongoDB provides the following update methods</a:t>
            </a:r>
          </a:p>
          <a:p>
            <a:pPr marL="0" indent="0">
              <a:buNone/>
            </a:pPr>
            <a:r>
              <a:rPr lang="en-US" sz="2000" dirty="0" err="1"/>
              <a:t>db.collection.updateOne</a:t>
            </a:r>
            <a:r>
              <a:rPr lang="en-US" sz="2000" dirty="0"/>
              <a:t>(&lt;filter&gt;, &lt;update&gt;, &lt;options&gt;)</a:t>
            </a:r>
          </a:p>
          <a:p>
            <a:pPr marL="0" indent="0">
              <a:buNone/>
            </a:pPr>
            <a:r>
              <a:rPr lang="en-US" sz="2000" dirty="0" err="1"/>
              <a:t>db.collection.updateMany</a:t>
            </a:r>
            <a:r>
              <a:rPr lang="en-US" sz="2000" dirty="0"/>
              <a:t>(&lt;filter&gt;, &lt;update&gt;, &lt;options&gt;)</a:t>
            </a:r>
          </a:p>
          <a:p>
            <a:pPr marL="0" indent="0">
              <a:buNone/>
            </a:pPr>
            <a:r>
              <a:rPr lang="en-US" sz="2000" dirty="0" err="1"/>
              <a:t>db.collection.replaceOne</a:t>
            </a:r>
            <a:r>
              <a:rPr lang="en-US" sz="2000" dirty="0"/>
              <a:t>(&lt;filter&gt;, &lt;replacement&gt;, &lt;options&gt;)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MongoDB, update operations target a single collection</a:t>
            </a:r>
          </a:p>
          <a:p>
            <a:r>
              <a:rPr lang="en-US" dirty="0"/>
              <a:t>Write operations in MongoDB are atomic </a:t>
            </a:r>
            <a:r>
              <a:rPr lang="en-US" u="sng" dirty="0"/>
              <a:t>on the level of a single document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591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specify criteria, or filters, that identify the documents to update</a:t>
            </a:r>
          </a:p>
          <a:p>
            <a:r>
              <a:rPr lang="en-US" dirty="0"/>
              <a:t>These filters use the same syntax as read operations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4" descr="The components of a MongoDB updateMany operation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46" y="3352800"/>
            <a:ext cx="7596554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6651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update a document, MongoDB provides update operators, such as $set, to modify field values</a:t>
            </a:r>
          </a:p>
          <a:p>
            <a:r>
              <a:rPr lang="en-US" dirty="0"/>
              <a:t>To use the update operators, pass to the update methods an update document of the form: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274320" lvl="1" indent="0">
              <a:buNone/>
            </a:pPr>
            <a:r>
              <a:rPr lang="en-US" sz="2400" dirty="0"/>
              <a:t>&lt;update operator&gt;: { &lt;field1&gt;: &lt;value1&gt;, ... }, </a:t>
            </a:r>
          </a:p>
          <a:p>
            <a:pPr marL="274320" lvl="1" indent="0">
              <a:buNone/>
            </a:pPr>
            <a:r>
              <a:rPr lang="en-US" sz="2400" dirty="0"/>
              <a:t>&lt;update operator&gt;: { &lt;field2&gt;: &lt;value2&gt;, ... }, </a:t>
            </a:r>
          </a:p>
          <a:p>
            <a:pPr marL="0" indent="0">
              <a:buNone/>
            </a:pPr>
            <a:r>
              <a:rPr lang="en-US" dirty="0"/>
              <a:t>... }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Some update operators, such as $set, will create the field if the field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25830062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200" dirty="0"/>
              <a:t>The following uses the </a:t>
            </a:r>
            <a:r>
              <a:rPr lang="en-US" sz="2200" dirty="0" err="1"/>
              <a:t>db.collection.updateOne</a:t>
            </a:r>
            <a:r>
              <a:rPr lang="en-US" sz="2200" dirty="0"/>
              <a:t>() method on the inventory collection to update the </a:t>
            </a:r>
            <a:r>
              <a:rPr lang="en-US" sz="2200" i="1" dirty="0"/>
              <a:t>first</a:t>
            </a:r>
            <a:r>
              <a:rPr lang="en-US" sz="2200" dirty="0"/>
              <a:t> document where item equals "paper":</a:t>
            </a:r>
          </a:p>
          <a:p>
            <a:pPr algn="just"/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db.inventory.updateOne</a:t>
            </a:r>
            <a:r>
              <a:rPr lang="en-US" sz="2200" dirty="0"/>
              <a:t>(</a:t>
            </a:r>
          </a:p>
          <a:p>
            <a:pPr marL="0" indent="0">
              <a:buNone/>
            </a:pPr>
            <a:r>
              <a:rPr lang="en-US" sz="2200" dirty="0"/>
              <a:t>   { item: "paper" },              </a:t>
            </a:r>
            <a:r>
              <a:rPr lang="en-US" sz="2200" dirty="0">
                <a:sym typeface="Wingdings" panose="05000000000000000000" pitchFamily="2" charset="2"/>
              </a:rPr>
              <a:t> update filter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{</a:t>
            </a:r>
          </a:p>
          <a:p>
            <a:pPr marL="0" indent="0">
              <a:buNone/>
            </a:pPr>
            <a:r>
              <a:rPr lang="en-US" sz="2200" dirty="0"/>
              <a:t>     $set: { "</a:t>
            </a:r>
            <a:r>
              <a:rPr lang="en-US" sz="2200" dirty="0" err="1"/>
              <a:t>size.uom</a:t>
            </a:r>
            <a:r>
              <a:rPr lang="en-US" sz="2200" dirty="0"/>
              <a:t>": "cm", status: "P" },     </a:t>
            </a:r>
            <a:r>
              <a:rPr lang="en-US" sz="2200" dirty="0">
                <a:sym typeface="Wingdings" panose="05000000000000000000" pitchFamily="2" charset="2"/>
              </a:rPr>
              <a:t> update action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$</a:t>
            </a:r>
            <a:r>
              <a:rPr lang="en-US" sz="2200" dirty="0" err="1"/>
              <a:t>currentDate</a:t>
            </a:r>
            <a:r>
              <a:rPr lang="en-US" sz="2200" dirty="0"/>
              <a:t>: { </a:t>
            </a:r>
            <a:r>
              <a:rPr lang="en-US" sz="2200" dirty="0" err="1"/>
              <a:t>lastModified</a:t>
            </a:r>
            <a:r>
              <a:rPr lang="en-US" sz="2200" dirty="0"/>
              <a:t>: true }</a:t>
            </a:r>
          </a:p>
          <a:p>
            <a:pPr marL="0" indent="0">
              <a:buNone/>
            </a:pPr>
            <a:r>
              <a:rPr lang="en-US" sz="2200" dirty="0"/>
              <a:t>   }</a:t>
            </a:r>
          </a:p>
          <a:p>
            <a:pPr marL="0" indent="0">
              <a:buNone/>
            </a:pPr>
            <a:r>
              <a:rPr lang="en-US" sz="2200" dirty="0"/>
              <a:t>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Uses  $set operator to update value of the </a:t>
            </a:r>
            <a:r>
              <a:rPr lang="en-US" sz="2200" dirty="0" err="1"/>
              <a:t>size.uom</a:t>
            </a:r>
            <a:r>
              <a:rPr lang="en-US" sz="2200" dirty="0"/>
              <a:t> field to "cm" and value of the status field to "P",</a:t>
            </a:r>
          </a:p>
          <a:p>
            <a:r>
              <a:rPr lang="en-US" sz="2200" dirty="0"/>
              <a:t>Uses  $</a:t>
            </a:r>
            <a:r>
              <a:rPr lang="en-US" sz="2200" dirty="0" err="1"/>
              <a:t>currentDate</a:t>
            </a:r>
            <a:r>
              <a:rPr lang="en-US" sz="2200" dirty="0"/>
              <a:t> operator to update value of the </a:t>
            </a:r>
            <a:r>
              <a:rPr lang="en-US" sz="2200" dirty="0" err="1"/>
              <a:t>lastModified</a:t>
            </a:r>
            <a:r>
              <a:rPr lang="en-US" sz="2200" dirty="0"/>
              <a:t> field to the current date</a:t>
            </a:r>
          </a:p>
          <a:p>
            <a:r>
              <a:rPr lang="en-US" sz="2200" dirty="0"/>
              <a:t>If </a:t>
            </a:r>
            <a:r>
              <a:rPr lang="en-US" sz="2200" dirty="0" err="1"/>
              <a:t>lastModified</a:t>
            </a:r>
            <a:r>
              <a:rPr lang="en-US" sz="2200" dirty="0"/>
              <a:t> field does not exist, $</a:t>
            </a:r>
            <a:r>
              <a:rPr lang="en-US" sz="2200" dirty="0" err="1"/>
              <a:t>currentDate</a:t>
            </a:r>
            <a:r>
              <a:rPr lang="en-US" sz="2200" dirty="0"/>
              <a:t> will create the field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5509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uses the </a:t>
            </a:r>
            <a:r>
              <a:rPr lang="en-US" dirty="0" err="1"/>
              <a:t>db.collection.updateMany</a:t>
            </a:r>
            <a:r>
              <a:rPr lang="en-US" dirty="0"/>
              <a:t>() method on the inventory collection to update all documents where </a:t>
            </a:r>
            <a:r>
              <a:rPr lang="en-US" dirty="0" err="1"/>
              <a:t>qty</a:t>
            </a:r>
            <a:r>
              <a:rPr lang="en-US" dirty="0"/>
              <a:t> is less than 50: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db.inventory.updateMany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{ "</a:t>
            </a:r>
            <a:r>
              <a:rPr lang="en-US" dirty="0" err="1"/>
              <a:t>qty</a:t>
            </a:r>
            <a:r>
              <a:rPr lang="en-US" dirty="0"/>
              <a:t>": { $</a:t>
            </a:r>
            <a:r>
              <a:rPr lang="en-US" dirty="0" err="1"/>
              <a:t>lt</a:t>
            </a:r>
            <a:r>
              <a:rPr lang="en-US" dirty="0"/>
              <a:t>: 50 } },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$set: { "</a:t>
            </a:r>
            <a:r>
              <a:rPr lang="en-US" dirty="0" err="1"/>
              <a:t>size.uom</a:t>
            </a:r>
            <a:r>
              <a:rPr lang="en-US" dirty="0"/>
              <a:t>": "in", status: "P" },</a:t>
            </a:r>
          </a:p>
          <a:p>
            <a:pPr marL="0" indent="0">
              <a:buNone/>
            </a:pPr>
            <a:r>
              <a:rPr lang="en-US" dirty="0"/>
              <a:t>     $</a:t>
            </a:r>
            <a:r>
              <a:rPr lang="en-US" dirty="0" err="1"/>
              <a:t>currentDate</a:t>
            </a:r>
            <a:r>
              <a:rPr lang="en-US" dirty="0"/>
              <a:t>: { </a:t>
            </a:r>
            <a:r>
              <a:rPr lang="en-US" dirty="0" err="1"/>
              <a:t>lastModified</a:t>
            </a:r>
            <a:r>
              <a:rPr lang="en-US" dirty="0"/>
              <a:t>: true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61823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replace the entire content of a document except for the _id field, pass an entirely new document as the second argument to </a:t>
            </a:r>
            <a:r>
              <a:rPr lang="en-US" dirty="0" err="1"/>
              <a:t>db.collection.replaceOne</a:t>
            </a:r>
            <a:r>
              <a:rPr lang="en-US" dirty="0"/>
              <a:t>()</a:t>
            </a:r>
          </a:p>
          <a:p>
            <a:r>
              <a:rPr lang="en-US" dirty="0"/>
              <a:t>The replacement document can have different fields from the original document</a:t>
            </a:r>
          </a:p>
        </p:txBody>
      </p:sp>
    </p:spTree>
    <p:extLst>
      <p:ext uri="{BB962C8B-B14F-4D97-AF65-F5344CB8AC3E}">
        <p14:creationId xmlns:p14="http://schemas.microsoft.com/office/powerpoint/2010/main" val="8800688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following example replaces the </a:t>
            </a:r>
            <a:r>
              <a:rPr lang="en-US" i="1" dirty="0"/>
              <a:t>first</a:t>
            </a:r>
            <a:r>
              <a:rPr lang="en-US" dirty="0"/>
              <a:t> document from the inventory collection that matches the filter item equals "paper":</a:t>
            </a:r>
          </a:p>
          <a:p>
            <a:pPr marL="0" indent="0">
              <a:buNone/>
            </a:pPr>
            <a:r>
              <a:rPr lang="en-US" sz="2000" dirty="0" err="1"/>
              <a:t>db.inventory.replaceOne</a:t>
            </a:r>
            <a:r>
              <a:rPr lang="en-US" sz="2000" dirty="0"/>
              <a:t>(</a:t>
            </a:r>
          </a:p>
          <a:p>
            <a:pPr marL="0" indent="0">
              <a:buNone/>
            </a:pPr>
            <a:r>
              <a:rPr lang="en-US" sz="2000" dirty="0"/>
              <a:t>   { item: "paper" },</a:t>
            </a:r>
          </a:p>
          <a:p>
            <a:pPr marL="0" indent="0">
              <a:buNone/>
            </a:pPr>
            <a:r>
              <a:rPr lang="en-US" sz="2000" dirty="0"/>
              <a:t>   { item: "paper", 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 err="1"/>
              <a:t>instock</a:t>
            </a:r>
            <a:r>
              <a:rPr lang="en-US" sz="2000" dirty="0"/>
              <a:t>: [ { warehouse: "A", </a:t>
            </a:r>
            <a:r>
              <a:rPr lang="en-US" sz="2000" dirty="0" err="1"/>
              <a:t>qty</a:t>
            </a:r>
            <a:r>
              <a:rPr lang="en-US" sz="2000" dirty="0"/>
              <a:t>: 60 }, { warehouse: "B", </a:t>
            </a:r>
            <a:r>
              <a:rPr lang="en-US" sz="2000" dirty="0" err="1"/>
              <a:t>qty</a:t>
            </a:r>
            <a:r>
              <a:rPr lang="en-US" sz="2000" dirty="0"/>
              <a:t>: 40 } ] }</a:t>
            </a:r>
          </a:p>
          <a:p>
            <a:pPr marL="0" indent="0">
              <a:buNone/>
            </a:pP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651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is a powerful, flexible, and scalable general-purpose database</a:t>
            </a:r>
          </a:p>
          <a:p>
            <a:r>
              <a:rPr lang="en-US" dirty="0"/>
              <a:t>It combines the ability to scale out with features such as secondary indexes, range queries, sorting, aggregations, and geospatial indexes</a:t>
            </a:r>
          </a:p>
        </p:txBody>
      </p:sp>
    </p:spTree>
    <p:extLst>
      <p:ext uri="{BB962C8B-B14F-4D97-AF65-F5344CB8AC3E}">
        <p14:creationId xmlns:p14="http://schemas.microsoft.com/office/powerpoint/2010/main" val="33159164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To remove all documents from a collection pass an empty filter document {} to the </a:t>
            </a:r>
            <a:r>
              <a:rPr lang="en-US" sz="2200" dirty="0" err="1"/>
              <a:t>db.collection.deleteMany</a:t>
            </a:r>
            <a:r>
              <a:rPr lang="en-US" sz="2200" dirty="0"/>
              <a:t>() method</a:t>
            </a:r>
          </a:p>
          <a:p>
            <a:r>
              <a:rPr lang="en-US" sz="2200" dirty="0"/>
              <a:t>The following example deletes </a:t>
            </a:r>
            <a:r>
              <a:rPr lang="en-US" sz="2200" i="1" dirty="0"/>
              <a:t>all</a:t>
            </a:r>
            <a:r>
              <a:rPr lang="en-US" sz="2200" dirty="0"/>
              <a:t> documents from the inventory collection:</a:t>
            </a:r>
          </a:p>
          <a:p>
            <a:pPr marL="0" indent="0">
              <a:buNone/>
            </a:pPr>
            <a:r>
              <a:rPr lang="en-US" sz="2200" dirty="0" err="1"/>
              <a:t>db.inventory.deleteMany</a:t>
            </a:r>
            <a:r>
              <a:rPr lang="en-US" sz="2200" dirty="0"/>
              <a:t>({})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0177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specify criteria, or filters, that identify the documents to delete</a:t>
            </a:r>
          </a:p>
          <a:p>
            <a:r>
              <a:rPr lang="en-US" dirty="0"/>
              <a:t>The filters use the same syntax as read operations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following example removes all documents from the inventory collection where the status field equals "A":</a:t>
            </a:r>
          </a:p>
          <a:p>
            <a:pPr marL="0" indent="0">
              <a:buNone/>
            </a:pPr>
            <a:r>
              <a:rPr lang="en-US" dirty="0" err="1"/>
              <a:t>db.inventory.deleteMany</a:t>
            </a:r>
            <a:r>
              <a:rPr lang="en-US" dirty="0"/>
              <a:t>({ status : "A" })</a:t>
            </a:r>
          </a:p>
        </p:txBody>
      </p:sp>
    </p:spTree>
    <p:extLst>
      <p:ext uri="{BB962C8B-B14F-4D97-AF65-F5344CB8AC3E}">
        <p14:creationId xmlns:p14="http://schemas.microsoft.com/office/powerpoint/2010/main" val="2857667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Methods |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To delete at most a single document that matches a specified filter (even though multiple documents may match the specified filter) use the </a:t>
            </a:r>
            <a:r>
              <a:rPr lang="en-US" sz="2200" dirty="0" err="1"/>
              <a:t>db.collection.deleteOne</a:t>
            </a:r>
            <a:r>
              <a:rPr lang="en-US" sz="2200" dirty="0"/>
              <a:t>() method</a:t>
            </a:r>
          </a:p>
          <a:p>
            <a:endParaRPr lang="en-US" sz="2200" dirty="0"/>
          </a:p>
          <a:p>
            <a:r>
              <a:rPr lang="en-US" sz="2200" dirty="0"/>
              <a:t>The following example deletes the </a:t>
            </a:r>
            <a:r>
              <a:rPr lang="en-US" sz="2200" i="1" dirty="0"/>
              <a:t>first</a:t>
            </a:r>
            <a:r>
              <a:rPr lang="en-US" sz="2200" dirty="0"/>
              <a:t> document where the status is "D“</a:t>
            </a:r>
          </a:p>
          <a:p>
            <a:pPr marL="0" indent="0">
              <a:buNone/>
            </a:pPr>
            <a:r>
              <a:rPr lang="en-US" dirty="0" err="1"/>
              <a:t>db.inventory.deleteOne</a:t>
            </a:r>
            <a:r>
              <a:rPr lang="en-US" dirty="0"/>
              <a:t>( { status: "D" } )</a:t>
            </a:r>
          </a:p>
        </p:txBody>
      </p:sp>
    </p:spTree>
    <p:extLst>
      <p:ext uri="{BB962C8B-B14F-4D97-AF65-F5344CB8AC3E}">
        <p14:creationId xmlns:p14="http://schemas.microsoft.com/office/powerpoint/2010/main" val="31012803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B7C9C-B9BA-C6A5-F1EB-625E15D8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Sharding</a:t>
            </a:r>
            <a:r>
              <a:rPr lang="en-US" dirty="0"/>
              <a:t> |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11AA9-061D-1FFE-69E4-9CCE16438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S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plits 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collections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into small data sets (chunks) across multiple MongoDB instances</a:t>
            </a:r>
          </a:p>
          <a:p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Collections are split into chunks based on the value of an object field or fields called the shard key</a:t>
            </a: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US" b="0" i="0" dirty="0">
                <a:effectLst/>
                <a:latin typeface="Euclid Circular A"/>
              </a:rPr>
              <a:t>For queries that include the shard key MongoDB can target such queries at a specific chunk, or set of chunks to improve query performance</a:t>
            </a:r>
          </a:p>
          <a:p>
            <a:r>
              <a:rPr lang="en-US" dirty="0">
                <a:latin typeface="Euclid Circular A"/>
              </a:rPr>
              <a:t>Two type of </a:t>
            </a:r>
            <a:r>
              <a:rPr lang="en-US" dirty="0" err="1">
                <a:latin typeface="Euclid Circular A"/>
              </a:rPr>
              <a:t>sharding</a:t>
            </a:r>
            <a:r>
              <a:rPr lang="en-US" dirty="0">
                <a:latin typeface="Euclid Circular A"/>
              </a:rPr>
              <a:t>…</a:t>
            </a:r>
          </a:p>
          <a:p>
            <a:pPr lvl="1"/>
            <a:r>
              <a:rPr lang="en-US" b="0" i="0" dirty="0">
                <a:effectLst/>
                <a:latin typeface="Euclid Circular A"/>
              </a:rPr>
              <a:t>Hashed </a:t>
            </a:r>
            <a:r>
              <a:rPr lang="en-US" b="0" i="0" dirty="0" err="1">
                <a:effectLst/>
                <a:latin typeface="Euclid Circular A"/>
              </a:rPr>
              <a:t>sharding</a:t>
            </a:r>
            <a:r>
              <a:rPr lang="en-US" dirty="0">
                <a:latin typeface="Euclid Circular A"/>
              </a:rPr>
              <a:t> </a:t>
            </a:r>
            <a:r>
              <a:rPr lang="en-US" b="0" i="0" dirty="0">
                <a:solidFill>
                  <a:srgbClr val="001E2B"/>
                </a:solidFill>
                <a:effectLst/>
                <a:latin typeface="Euclid Circular A"/>
              </a:rPr>
              <a:t>involves computing a hash of the shard key field's value with each chunk is then assigned a range based on the hashed shard key values</a:t>
            </a:r>
            <a:endParaRPr lang="en-US" b="0" i="0" dirty="0">
              <a:effectLst/>
              <a:latin typeface="Euclid Circular A"/>
            </a:endParaRPr>
          </a:p>
          <a:p>
            <a:pPr lvl="1"/>
            <a:r>
              <a:rPr lang="en-US" dirty="0">
                <a:latin typeface="Euclid Circular A"/>
              </a:rPr>
              <a:t>Ranged </a:t>
            </a:r>
            <a:r>
              <a:rPr lang="en-US" dirty="0" err="1">
                <a:latin typeface="Euclid Circular A"/>
              </a:rPr>
              <a:t>sharding</a:t>
            </a:r>
            <a:r>
              <a:rPr lang="en-US" b="0" i="0" dirty="0">
                <a:effectLst/>
                <a:latin typeface="Euclid Circular A"/>
              </a:rPr>
              <a:t> i</a:t>
            </a:r>
            <a:r>
              <a:rPr lang="en-US" b="0" i="0" dirty="0">
                <a:solidFill>
                  <a:srgbClr val="001E2B"/>
                </a:solidFill>
                <a:effectLst/>
                <a:latin typeface="Euclid Circular A"/>
              </a:rPr>
              <a:t>nvolves dividing data into ranges based on the shard key values with each chunk then assigned a range based on the shard key values</a:t>
            </a:r>
            <a:endParaRPr lang="en-US" b="0" i="0" dirty="0">
              <a:effectLst/>
              <a:latin typeface="Source Sans Pro" panose="020B0503030403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4024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3603-3F54-EC67-F21A-D17944DE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Sharding</a:t>
            </a:r>
            <a:r>
              <a:rPr lang="en-US" dirty="0"/>
              <a:t> | How </a:t>
            </a:r>
            <a:r>
              <a:rPr lang="en-US"/>
              <a:t>to Configure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A7D42-4FD0-B5E3-D237-405C22982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1C2D38"/>
                </a:solidFill>
                <a:effectLst/>
                <a:latin typeface="Source Code Pro" panose="020B0509030403020204" pitchFamily="49" charset="0"/>
              </a:rPr>
              <a:t>shardCollection</a:t>
            </a:r>
            <a:r>
              <a:rPr lang="en-US" b="1" i="0" dirty="0">
                <a:solidFill>
                  <a:srgbClr val="1C2D38"/>
                </a:solidFill>
                <a:effectLst/>
                <a:latin typeface="Source Code Pro" panose="020B0509030403020204" pitchFamily="49" charset="0"/>
              </a:rPr>
              <a:t>(namespace, key)</a:t>
            </a:r>
          </a:p>
          <a:p>
            <a:pPr lvl="1"/>
            <a:r>
              <a:rPr lang="en-US" b="0" i="0" dirty="0">
                <a:solidFill>
                  <a:srgbClr val="001E2B"/>
                </a:solidFill>
                <a:effectLst/>
                <a:latin typeface="Euclid Circular A"/>
              </a:rPr>
              <a:t>Shards a collection using the </a:t>
            </a:r>
            <a:r>
              <a:rPr lang="en-US" dirty="0"/>
              <a:t>key</a:t>
            </a:r>
            <a:r>
              <a:rPr lang="en-US" b="0" i="0" dirty="0">
                <a:solidFill>
                  <a:srgbClr val="001E2B"/>
                </a:solidFill>
                <a:effectLst/>
                <a:latin typeface="Euclid Circular A"/>
              </a:rPr>
              <a:t> as a the shard key</a:t>
            </a:r>
          </a:p>
          <a:p>
            <a:pPr lvl="1"/>
            <a:r>
              <a:rPr lang="en-US" b="0" i="0" dirty="0">
                <a:solidFill>
                  <a:srgbClr val="1C2D38"/>
                </a:solidFill>
                <a:effectLst/>
                <a:latin typeface="Euclid Circular A"/>
              </a:rPr>
              <a:t>The </a:t>
            </a:r>
            <a:r>
              <a:rPr lang="en-US" b="1" i="0" dirty="0">
                <a:solidFill>
                  <a:srgbClr val="1C2D38"/>
                </a:solidFill>
                <a:effectLst/>
                <a:latin typeface="Euclid Circular A"/>
              </a:rPr>
              <a:t>namespace</a:t>
            </a:r>
            <a:r>
              <a:rPr lang="en-US" b="0" i="0" dirty="0">
                <a:solidFill>
                  <a:srgbClr val="1C2D38"/>
                </a:solidFill>
                <a:effectLst/>
                <a:latin typeface="Euclid Circular A"/>
              </a:rPr>
              <a:t> of the collection to shard in the form  </a:t>
            </a:r>
          </a:p>
          <a:p>
            <a:pPr marL="548640" lvl="2" indent="0">
              <a:buNone/>
            </a:pPr>
            <a:r>
              <a:rPr lang="en-US" dirty="0">
                <a:solidFill>
                  <a:srgbClr val="1C2D38"/>
                </a:solidFill>
                <a:latin typeface="Euclid Circular A"/>
              </a:rPr>
              <a:t>	</a:t>
            </a:r>
            <a:r>
              <a:rPr lang="en-US" dirty="0"/>
              <a:t>"&lt;database&gt;.&lt;collection&gt;”</a:t>
            </a:r>
            <a:endParaRPr lang="en-US" dirty="0">
              <a:solidFill>
                <a:srgbClr val="1C2D38"/>
              </a:solidFill>
              <a:latin typeface="Euclid Circular A"/>
            </a:endParaRPr>
          </a:p>
          <a:p>
            <a:pPr lvl="1"/>
            <a:r>
              <a:rPr lang="en-US" b="0" i="0" dirty="0">
                <a:solidFill>
                  <a:srgbClr val="001E2B"/>
                </a:solidFill>
                <a:effectLst/>
                <a:latin typeface="Euclid Circular A"/>
              </a:rPr>
              <a:t>The document that specifies the field or fields to use as the shard key 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1E2B"/>
                </a:solidFill>
                <a:latin typeface="Euclid Circular A"/>
              </a:rPr>
              <a:t>	</a:t>
            </a:r>
            <a:r>
              <a:rPr lang="en-US" b="0" i="0" dirty="0">
                <a:solidFill>
                  <a:srgbClr val="001E2B"/>
                </a:solidFill>
                <a:effectLst/>
                <a:latin typeface="Euclid Circular A"/>
              </a:rPr>
              <a:t>{ &lt;field1&gt;: &lt;1|"hashed"&gt;, ... }</a:t>
            </a:r>
          </a:p>
          <a:p>
            <a:pPr lvl="1"/>
            <a:r>
              <a:rPr lang="en-US" b="0" i="0" dirty="0">
                <a:solidFill>
                  <a:srgbClr val="001E2B"/>
                </a:solidFill>
                <a:effectLst/>
                <a:latin typeface="Euclid Circular A"/>
              </a:rPr>
              <a:t>Set the field value to either:</a:t>
            </a:r>
          </a:p>
          <a:p>
            <a:pPr lvl="2"/>
            <a:r>
              <a:rPr lang="en-US" b="0" i="0" dirty="0">
                <a:solidFill>
                  <a:srgbClr val="001E2B"/>
                </a:solidFill>
                <a:effectLst/>
                <a:latin typeface="Euclid Circular A"/>
              </a:rPr>
              <a:t>1 for range based </a:t>
            </a:r>
            <a:r>
              <a:rPr lang="en-US" b="0" i="0" dirty="0" err="1">
                <a:solidFill>
                  <a:srgbClr val="001E2B"/>
                </a:solidFill>
                <a:effectLst/>
                <a:latin typeface="Euclid Circular A"/>
              </a:rPr>
              <a:t>sharding</a:t>
            </a:r>
            <a:endParaRPr lang="en-US" b="0" i="0" dirty="0">
              <a:solidFill>
                <a:srgbClr val="001E2B"/>
              </a:solidFill>
              <a:effectLst/>
              <a:latin typeface="Euclid Circular A"/>
            </a:endParaRPr>
          </a:p>
          <a:p>
            <a:pPr lvl="2"/>
            <a:r>
              <a:rPr lang="en-US" b="0" i="0" dirty="0">
                <a:solidFill>
                  <a:srgbClr val="001E2B"/>
                </a:solidFill>
                <a:effectLst/>
                <a:latin typeface="Euclid Circular A"/>
              </a:rPr>
              <a:t>"hashed" for hashed </a:t>
            </a:r>
            <a:r>
              <a:rPr lang="en-US" b="0" i="0" dirty="0" err="1">
                <a:solidFill>
                  <a:srgbClr val="001E2B"/>
                </a:solidFill>
                <a:effectLst/>
                <a:latin typeface="Euclid Circular A"/>
              </a:rPr>
              <a:t>sharding</a:t>
            </a:r>
            <a:endParaRPr lang="en-US" dirty="0">
              <a:solidFill>
                <a:srgbClr val="001E2B"/>
              </a:solidFill>
              <a:latin typeface="Euclid Circular A"/>
            </a:endParaRPr>
          </a:p>
          <a:p>
            <a:pPr lvl="2"/>
            <a:endParaRPr lang="en-US" b="0" i="0" dirty="0">
              <a:solidFill>
                <a:srgbClr val="001E2B"/>
              </a:solidFill>
              <a:effectLst/>
              <a:latin typeface="Euclid Circular A"/>
            </a:endParaRPr>
          </a:p>
          <a:p>
            <a:r>
              <a:rPr lang="en-US" dirty="0">
                <a:solidFill>
                  <a:srgbClr val="001E2B"/>
                </a:solidFill>
                <a:latin typeface="Euclid Circular A"/>
              </a:rPr>
              <a:t>Example</a:t>
            </a:r>
          </a:p>
          <a:p>
            <a:pPr marL="274320" lvl="1" indent="0">
              <a:buNone/>
            </a:pPr>
            <a:r>
              <a:rPr lang="en-US" sz="1600" dirty="0" err="1"/>
              <a:t>shardCollection</a:t>
            </a:r>
            <a:r>
              <a:rPr lang="en-US" sz="1600" dirty="0"/>
              <a:t>("</a:t>
            </a:r>
            <a:r>
              <a:rPr lang="en-US" sz="1600" dirty="0" err="1"/>
              <a:t>db.Employee</a:t>
            </a:r>
            <a:r>
              <a:rPr lang="en-US" sz="1600" dirty="0"/>
              <a:t>" , { "</a:t>
            </a:r>
            <a:r>
              <a:rPr lang="en-US" sz="1600" dirty="0" err="1"/>
              <a:t>Employeeid</a:t>
            </a:r>
            <a:r>
              <a:rPr lang="en-US" sz="1600" dirty="0"/>
              <a:t>" : 1 , "</a:t>
            </a:r>
            <a:r>
              <a:rPr lang="en-US" sz="1600" dirty="0" err="1"/>
              <a:t>EmployeeName</a:t>
            </a:r>
            <a:r>
              <a:rPr lang="en-US" sz="1600" dirty="0"/>
              <a:t>" : 1})</a:t>
            </a:r>
            <a:endParaRPr lang="en-US" sz="1600" b="0" i="0" dirty="0">
              <a:solidFill>
                <a:srgbClr val="001E2B"/>
              </a:solidFill>
              <a:effectLst/>
              <a:latin typeface="Euclid Circular A"/>
            </a:endParaRPr>
          </a:p>
          <a:p>
            <a:pPr lvl="1"/>
            <a:endParaRPr lang="en-US" b="0" i="0" dirty="0">
              <a:solidFill>
                <a:srgbClr val="001E2B"/>
              </a:solidFill>
              <a:effectLst/>
              <a:latin typeface="Euclid Circular A"/>
            </a:endParaRPr>
          </a:p>
          <a:p>
            <a:pPr lvl="1"/>
            <a:endParaRPr lang="en-US" b="1" i="0" dirty="0">
              <a:solidFill>
                <a:srgbClr val="1C2D38"/>
              </a:solidFill>
              <a:effectLst/>
              <a:latin typeface="Source Code Pro" panose="020B050903040302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25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to MongoDB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658721"/>
              </p:ext>
            </p:extLst>
          </p:nvPr>
        </p:nvGraphicFramePr>
        <p:xfrm>
          <a:off x="457200" y="2039302"/>
          <a:ext cx="8229600" cy="4272915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SQL SELECT Statements</a:t>
                      </a:r>
                    </a:p>
                  </a:txBody>
                  <a:tcPr marL="47625" marR="47625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MongoDB find() Statements</a:t>
                      </a:r>
                    </a:p>
                  </a:txBody>
                  <a:tcPr marL="47625" marR="47625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>
                          <a:effectLst/>
                        </a:rPr>
                        <a:t> people 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db.people.find() 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>
                          <a:effectLst/>
                        </a:rPr>
                        <a:t> id, user_id, status </a:t>
                      </a:r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>
                          <a:effectLst/>
                        </a:rPr>
                        <a:t> people 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db.people.find( { }, { user_id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>
                          <a:effectLst/>
                        </a:rPr>
                        <a:t>, status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>
                          <a:effectLst/>
                        </a:rPr>
                        <a:t> } ) 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>
                          <a:effectLst/>
                        </a:rPr>
                        <a:t> user_id, status </a:t>
                      </a:r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>
                          <a:effectLst/>
                        </a:rPr>
                        <a:t> people 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db.people.find( { }, { user_id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>
                          <a:effectLst/>
                        </a:rPr>
                        <a:t>, status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>
                          <a:effectLst/>
                        </a:rPr>
                        <a:t>, _id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208050"/>
                          </a:solidFill>
                          <a:effectLst/>
                        </a:rPr>
                        <a:t>0</a:t>
                      </a:r>
                      <a:r>
                        <a:rPr lang="en-US">
                          <a:effectLst/>
                        </a:rPr>
                        <a:t> } ) 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>
                          <a:effectLst/>
                        </a:rPr>
                        <a:t> people </a:t>
                      </a:r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>
                          <a:effectLst/>
                        </a:rPr>
                        <a:t> status 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>
                          <a:effectLst/>
                        </a:rPr>
                        <a:t> 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db.people.find( { status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>
                          <a:effectLst/>
                        </a:rPr>
                        <a:t> } ) 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>
                          <a:effectLst/>
                        </a:rPr>
                        <a:t> user_id, status </a:t>
                      </a:r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>
                          <a:effectLst/>
                        </a:rPr>
                        <a:t> people </a:t>
                      </a:r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>
                          <a:effectLst/>
                        </a:rPr>
                        <a:t> status 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>
                          <a:effectLst/>
                        </a:rPr>
                        <a:t> 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db.people.find</a:t>
                      </a:r>
                      <a:r>
                        <a:rPr lang="en-US" dirty="0">
                          <a:effectLst/>
                        </a:rPr>
                        <a:t>( { status</a:t>
                      </a:r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 dirty="0">
                          <a:effectLst/>
                        </a:rPr>
                        <a:t> }, </a:t>
                      </a:r>
                    </a:p>
                    <a:p>
                      <a:pPr algn="l"/>
                      <a:r>
                        <a:rPr lang="en-US" dirty="0">
                          <a:effectLst/>
                        </a:rPr>
                        <a:t>    { </a:t>
                      </a:r>
                      <a:r>
                        <a:rPr lang="en-US" dirty="0" err="1">
                          <a:effectLst/>
                        </a:rPr>
                        <a:t>user_id</a:t>
                      </a:r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 dirty="0">
                          <a:effectLst/>
                        </a:rPr>
                        <a:t>, status</a:t>
                      </a:r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 dirty="0">
                          <a:effectLst/>
                        </a:rPr>
                        <a:t>, _id</a:t>
                      </a:r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208050"/>
                          </a:solidFill>
                          <a:effectLst/>
                        </a:rPr>
                        <a:t>0</a:t>
                      </a:r>
                      <a:r>
                        <a:rPr lang="en-US" dirty="0">
                          <a:effectLst/>
                        </a:rPr>
                        <a:t> } )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4073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to MongoDB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393930"/>
              </p:ext>
            </p:extLst>
          </p:nvPr>
        </p:nvGraphicFramePr>
        <p:xfrm>
          <a:off x="457200" y="1738624"/>
          <a:ext cx="8153402" cy="3047210"/>
        </p:xfrm>
        <a:graphic>
          <a:graphicData uri="http://schemas.openxmlformats.org/drawingml/2006/table">
            <a:tbl>
              <a:tblPr/>
              <a:tblGrid>
                <a:gridCol w="3581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9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600" dirty="0">
                          <a:effectLst/>
                        </a:rPr>
                        <a:t> people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600" dirty="0">
                          <a:effectLst/>
                        </a:rPr>
                        <a:t> status 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!=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db.people.find( { status</a:t>
                      </a:r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>
                          <a:effectLst/>
                        </a:rPr>
                        <a:t> { $ne</a:t>
                      </a:r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 sz="1600">
                          <a:effectLst/>
                        </a:rPr>
                        <a:t> } } )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9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600" dirty="0">
                          <a:effectLst/>
                        </a:rPr>
                        <a:t> people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600" dirty="0">
                          <a:effectLst/>
                        </a:rPr>
                        <a:t> status 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AND</a:t>
                      </a:r>
                      <a:r>
                        <a:rPr lang="en-US" sz="1600" dirty="0">
                          <a:effectLst/>
                        </a:rPr>
                        <a:t> age 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08050"/>
                          </a:solidFill>
                          <a:effectLst/>
                        </a:rPr>
                        <a:t>50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db.people.find( { status</a:t>
                      </a:r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 sz="1600">
                          <a:effectLst/>
                        </a:rPr>
                        <a:t>, age</a:t>
                      </a:r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208050"/>
                          </a:solidFill>
                          <a:effectLst/>
                        </a:rPr>
                        <a:t>50</a:t>
                      </a:r>
                      <a:r>
                        <a:rPr lang="en-US" sz="1600">
                          <a:effectLst/>
                        </a:rPr>
                        <a:t> } )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94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600">
                          <a:effectLst/>
                        </a:rPr>
                        <a:t> people </a:t>
                      </a:r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600">
                          <a:effectLst/>
                        </a:rPr>
                        <a:t> status </a:t>
                      </a:r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OR</a:t>
                      </a:r>
                      <a:r>
                        <a:rPr lang="en-US" sz="1600">
                          <a:effectLst/>
                        </a:rPr>
                        <a:t> age </a:t>
                      </a:r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208050"/>
                          </a:solidFill>
                          <a:effectLst/>
                        </a:rPr>
                        <a:t>50</a:t>
                      </a:r>
                      <a:r>
                        <a:rPr lang="en-US" sz="1600">
                          <a:effectLst/>
                        </a:rPr>
                        <a:t>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db.people.find</a:t>
                      </a:r>
                      <a:r>
                        <a:rPr lang="en-US" sz="1600" dirty="0">
                          <a:effectLst/>
                        </a:rPr>
                        <a:t>( { $or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effectLst/>
                        </a:rPr>
                        <a:t> [ { status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 sz="1600" dirty="0">
                          <a:effectLst/>
                        </a:rPr>
                        <a:t> } , { age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08050"/>
                          </a:solidFill>
                          <a:effectLst/>
                        </a:rPr>
                        <a:t>50</a:t>
                      </a:r>
                      <a:r>
                        <a:rPr lang="en-US" sz="1600" dirty="0">
                          <a:effectLst/>
                        </a:rPr>
                        <a:t> } ] } )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94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600">
                          <a:effectLst/>
                        </a:rPr>
                        <a:t> people </a:t>
                      </a:r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600">
                          <a:effectLst/>
                        </a:rPr>
                        <a:t> age </a:t>
                      </a:r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</a:rPr>
                        <a:t>&gt;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208050"/>
                          </a:solidFill>
                          <a:effectLst/>
                        </a:rPr>
                        <a:t>25</a:t>
                      </a:r>
                      <a:r>
                        <a:rPr lang="en-US" sz="1600">
                          <a:effectLst/>
                        </a:rPr>
                        <a:t>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db.people.find</a:t>
                      </a:r>
                      <a:r>
                        <a:rPr lang="en-US" sz="1600" dirty="0">
                          <a:effectLst/>
                        </a:rPr>
                        <a:t>( { age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effectLst/>
                        </a:rPr>
                        <a:t> { $</a:t>
                      </a:r>
                      <a:r>
                        <a:rPr lang="en-US" sz="1600" dirty="0" err="1">
                          <a:effectLst/>
                        </a:rPr>
                        <a:t>gt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08050"/>
                          </a:solidFill>
                          <a:effectLst/>
                        </a:rPr>
                        <a:t>25</a:t>
                      </a:r>
                      <a:r>
                        <a:rPr lang="en-US" sz="1600" dirty="0">
                          <a:effectLst/>
                        </a:rPr>
                        <a:t> } } )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94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600">
                          <a:effectLst/>
                        </a:rPr>
                        <a:t> people </a:t>
                      </a:r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600">
                          <a:effectLst/>
                        </a:rPr>
                        <a:t> age </a:t>
                      </a:r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</a:rPr>
                        <a:t>&lt;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208050"/>
                          </a:solidFill>
                          <a:effectLst/>
                        </a:rPr>
                        <a:t>25</a:t>
                      </a:r>
                      <a:r>
                        <a:rPr lang="en-US" sz="1600">
                          <a:effectLst/>
                        </a:rPr>
                        <a:t>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db.people.find</a:t>
                      </a:r>
                      <a:r>
                        <a:rPr lang="en-US" sz="1600" dirty="0">
                          <a:effectLst/>
                        </a:rPr>
                        <a:t>( { age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effectLst/>
                        </a:rPr>
                        <a:t> { $</a:t>
                      </a:r>
                      <a:r>
                        <a:rPr lang="en-US" sz="1600" dirty="0" err="1">
                          <a:effectLst/>
                        </a:rPr>
                        <a:t>lt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08050"/>
                          </a:solidFill>
                          <a:effectLst/>
                        </a:rPr>
                        <a:t>25</a:t>
                      </a:r>
                      <a:r>
                        <a:rPr lang="en-US" sz="1600" dirty="0">
                          <a:effectLst/>
                        </a:rPr>
                        <a:t> } } )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23432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to MongoDB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514696"/>
              </p:ext>
            </p:extLst>
          </p:nvPr>
        </p:nvGraphicFramePr>
        <p:xfrm>
          <a:off x="457200" y="1738624"/>
          <a:ext cx="8153402" cy="1828326"/>
        </p:xfrm>
        <a:graphic>
          <a:graphicData uri="http://schemas.openxmlformats.org/drawingml/2006/table">
            <a:tbl>
              <a:tblPr/>
              <a:tblGrid>
                <a:gridCol w="3581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9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600" dirty="0">
                          <a:effectLst/>
                        </a:rPr>
                        <a:t> people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600" dirty="0">
                          <a:effectLst/>
                        </a:rPr>
                        <a:t> age 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&gt;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08050"/>
                          </a:solidFill>
                          <a:effectLst/>
                        </a:rPr>
                        <a:t>25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AND</a:t>
                      </a:r>
                      <a:r>
                        <a:rPr lang="en-US" sz="1600" dirty="0">
                          <a:effectLst/>
                        </a:rPr>
                        <a:t> age 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&lt;=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08050"/>
                          </a:solidFill>
                          <a:effectLst/>
                        </a:rPr>
                        <a:t>50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db.people.find</a:t>
                      </a:r>
                      <a:r>
                        <a:rPr lang="en-US" sz="1600" dirty="0">
                          <a:effectLst/>
                        </a:rPr>
                        <a:t>( { age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effectLst/>
                        </a:rPr>
                        <a:t> { $</a:t>
                      </a:r>
                      <a:r>
                        <a:rPr lang="en-US" sz="1600" dirty="0" err="1">
                          <a:effectLst/>
                        </a:rPr>
                        <a:t>gt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08050"/>
                          </a:solidFill>
                          <a:effectLst/>
                        </a:rPr>
                        <a:t>25</a:t>
                      </a:r>
                      <a:r>
                        <a:rPr lang="en-US" sz="1600" dirty="0">
                          <a:effectLst/>
                        </a:rPr>
                        <a:t>, $</a:t>
                      </a:r>
                      <a:r>
                        <a:rPr lang="en-US" sz="1600" dirty="0" err="1">
                          <a:effectLst/>
                        </a:rPr>
                        <a:t>lte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08050"/>
                          </a:solidFill>
                          <a:effectLst/>
                        </a:rPr>
                        <a:t>50</a:t>
                      </a:r>
                      <a:r>
                        <a:rPr lang="en-US" sz="1600" dirty="0">
                          <a:effectLst/>
                        </a:rPr>
                        <a:t> } } )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94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600" dirty="0">
                          <a:effectLst/>
                        </a:rPr>
                        <a:t> people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600" dirty="0">
                          <a:effectLst/>
                        </a:rPr>
                        <a:t> status 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ORDER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BY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user_id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7020"/>
                          </a:solidFill>
                          <a:effectLst/>
                        </a:rPr>
                        <a:t>ASC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db.people.find</a:t>
                      </a:r>
                      <a:r>
                        <a:rPr lang="en-US" sz="1600" dirty="0">
                          <a:effectLst/>
                        </a:rPr>
                        <a:t>( { status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 sz="1600" dirty="0">
                          <a:effectLst/>
                        </a:rPr>
                        <a:t> } ).sort( { </a:t>
                      </a:r>
                      <a:r>
                        <a:rPr lang="en-US" sz="1600" dirty="0" err="1">
                          <a:effectLst/>
                        </a:rPr>
                        <a:t>user_id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 sz="1600" dirty="0">
                          <a:effectLst/>
                        </a:rPr>
                        <a:t> } )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94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SELECT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</a:rPr>
                        <a:t>*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FROM</a:t>
                      </a:r>
                      <a:r>
                        <a:rPr lang="en-US" sz="1600">
                          <a:effectLst/>
                        </a:rPr>
                        <a:t> people </a:t>
                      </a:r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 sz="1600">
                          <a:effectLst/>
                        </a:rPr>
                        <a:t> status </a:t>
                      </a:r>
                      <a:r>
                        <a:rPr lang="en-US" sz="1600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ORDER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BY</a:t>
                      </a:r>
                      <a:r>
                        <a:rPr lang="en-US" sz="1600">
                          <a:effectLst/>
                        </a:rPr>
                        <a:t> user_id </a:t>
                      </a:r>
                      <a:r>
                        <a:rPr lang="en-US" sz="1600" b="1">
                          <a:solidFill>
                            <a:srgbClr val="007020"/>
                          </a:solidFill>
                          <a:effectLst/>
                        </a:rPr>
                        <a:t>DESC</a:t>
                      </a:r>
                      <a:r>
                        <a:rPr lang="en-US" sz="1600">
                          <a:effectLst/>
                        </a:rPr>
                        <a:t> 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db.people.find</a:t>
                      </a:r>
                      <a:r>
                        <a:rPr lang="en-US" sz="1600" dirty="0">
                          <a:effectLst/>
                        </a:rPr>
                        <a:t>( { status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 sz="1600" dirty="0">
                          <a:effectLst/>
                        </a:rPr>
                        <a:t> } ).sort( { </a:t>
                      </a:r>
                      <a:r>
                        <a:rPr lang="en-US" sz="1600" dirty="0" err="1">
                          <a:effectLst/>
                        </a:rPr>
                        <a:t>user_id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666666"/>
                          </a:solidFill>
                          <a:effectLst/>
                        </a:rPr>
                        <a:t>-</a:t>
                      </a:r>
                      <a:r>
                        <a:rPr lang="en-US" sz="1600" dirty="0">
                          <a:solidFill>
                            <a:srgbClr val="208050"/>
                          </a:solidFill>
                          <a:effectLst/>
                        </a:rPr>
                        <a:t>1</a:t>
                      </a:r>
                      <a:r>
                        <a:rPr lang="en-US" sz="1600" dirty="0">
                          <a:effectLst/>
                        </a:rPr>
                        <a:t> }</a:t>
                      </a:r>
                    </a:p>
                  </a:txBody>
                  <a:tcPr marL="26470" marR="26470" marT="58234" marB="635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79050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to MongoDB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603081"/>
              </p:ext>
            </p:extLst>
          </p:nvPr>
        </p:nvGraphicFramePr>
        <p:xfrm>
          <a:off x="457200" y="2373630"/>
          <a:ext cx="8229600" cy="196977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SQL Update Statements</a:t>
                      </a:r>
                    </a:p>
                  </a:txBody>
                  <a:tcPr marL="47625" marR="47625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MongoDB updateMany() Statements</a:t>
                      </a:r>
                    </a:p>
                  </a:txBody>
                  <a:tcPr marL="47625" marR="47625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UPDATE</a:t>
                      </a:r>
                      <a:r>
                        <a:rPr lang="en-US">
                          <a:effectLst/>
                        </a:rPr>
                        <a:t> people </a:t>
                      </a:r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SET</a:t>
                      </a:r>
                      <a:r>
                        <a:rPr lang="en-US">
                          <a:effectLst/>
                        </a:rPr>
                        <a:t> status 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517918"/>
                          </a:solidFill>
                          <a:effectLst/>
                        </a:rPr>
                        <a:t>"C"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>
                          <a:effectLst/>
                        </a:rPr>
                        <a:t> age 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&gt;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208050"/>
                          </a:solidFill>
                          <a:effectLst/>
                        </a:rPr>
                        <a:t>25</a:t>
                      </a:r>
                      <a:r>
                        <a:rPr lang="en-US">
                          <a:effectLst/>
                        </a:rPr>
                        <a:t> 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db.people.updateMany( { age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>
                          <a:effectLst/>
                        </a:rPr>
                        <a:t> { $gt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208050"/>
                          </a:solidFill>
                          <a:effectLst/>
                        </a:rPr>
                        <a:t>25</a:t>
                      </a:r>
                      <a:r>
                        <a:rPr lang="en-US">
                          <a:effectLst/>
                        </a:rPr>
                        <a:t> } }, { $set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>
                          <a:effectLst/>
                        </a:rPr>
                        <a:t> { status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4070A0"/>
                          </a:solidFill>
                          <a:effectLst/>
                        </a:rPr>
                        <a:t>"C"</a:t>
                      </a:r>
                      <a:r>
                        <a:rPr lang="en-US">
                          <a:effectLst/>
                        </a:rPr>
                        <a:t> } } ) 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UPDATE</a:t>
                      </a:r>
                      <a:r>
                        <a:rPr lang="en-US">
                          <a:effectLst/>
                        </a:rPr>
                        <a:t> people </a:t>
                      </a:r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SET</a:t>
                      </a:r>
                      <a:r>
                        <a:rPr lang="en-US">
                          <a:effectLst/>
                        </a:rPr>
                        <a:t> age 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>
                          <a:effectLst/>
                        </a:rPr>
                        <a:t> age 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+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208050"/>
                          </a:solidFill>
                          <a:effectLst/>
                        </a:rPr>
                        <a:t>3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 b="1">
                          <a:solidFill>
                            <a:srgbClr val="007020"/>
                          </a:solidFill>
                          <a:effectLst/>
                        </a:rPr>
                        <a:t>WHERE</a:t>
                      </a:r>
                      <a:r>
                        <a:rPr lang="en-US">
                          <a:effectLst/>
                        </a:rPr>
                        <a:t> status </a:t>
                      </a:r>
                      <a:r>
                        <a:rPr lang="en-US">
                          <a:solidFill>
                            <a:srgbClr val="666666"/>
                          </a:solidFill>
                          <a:effectLst/>
                        </a:rPr>
                        <a:t>=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517918"/>
                          </a:solidFill>
                          <a:effectLst/>
                        </a:rPr>
                        <a:t>"A"</a:t>
                      </a:r>
                      <a:r>
                        <a:rPr lang="en-US">
                          <a:effectLst/>
                        </a:rPr>
                        <a:t> 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db.people.updateMany</a:t>
                      </a:r>
                      <a:r>
                        <a:rPr lang="en-US" dirty="0">
                          <a:effectLst/>
                        </a:rPr>
                        <a:t>( { status</a:t>
                      </a:r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4070A0"/>
                          </a:solidFill>
                          <a:effectLst/>
                        </a:rPr>
                        <a:t>"A"</a:t>
                      </a:r>
                      <a:r>
                        <a:rPr lang="en-US" dirty="0">
                          <a:effectLst/>
                        </a:rPr>
                        <a:t> } , { $</a:t>
                      </a:r>
                      <a:r>
                        <a:rPr lang="en-US" dirty="0" err="1">
                          <a:effectLst/>
                        </a:rPr>
                        <a:t>inc</a:t>
                      </a:r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dirty="0">
                          <a:effectLst/>
                        </a:rPr>
                        <a:t> { age</a:t>
                      </a:r>
                      <a:r>
                        <a:rPr lang="en-US" dirty="0">
                          <a:solidFill>
                            <a:srgbClr val="666666"/>
                          </a:solidFill>
                          <a:effectLst/>
                        </a:rPr>
                        <a:t>: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208050"/>
                          </a:solidFill>
                          <a:effectLst/>
                        </a:rPr>
                        <a:t>3</a:t>
                      </a:r>
                      <a:r>
                        <a:rPr lang="en-US" dirty="0">
                          <a:effectLst/>
                        </a:rPr>
                        <a:t> } } )</a:t>
                      </a:r>
                    </a:p>
                  </a:txBody>
                  <a:tcPr marL="47625" marR="47625" marT="104775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5768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CRUD Methods | Update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861721"/>
              </p:ext>
            </p:extLst>
          </p:nvPr>
        </p:nvGraphicFramePr>
        <p:xfrm>
          <a:off x="533401" y="1955826"/>
          <a:ext cx="7924800" cy="406397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0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Name</a:t>
                      </a:r>
                    </a:p>
                  </a:txBody>
                  <a:tcPr marL="29428" marR="29428" marT="28251" marB="706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29428" marR="29428" marT="28251" marB="7062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dirty="0">
                          <a:effectLst/>
                        </a:rPr>
                        <a:t>$</a:t>
                      </a:r>
                      <a:r>
                        <a:rPr lang="en-US" sz="1800" u="none" strike="noStrike" dirty="0" err="1">
                          <a:effectLst/>
                        </a:rPr>
                        <a:t>currentDate</a:t>
                      </a:r>
                      <a:endParaRPr lang="en-US" sz="1800" dirty="0">
                        <a:effectLst/>
                      </a:endParaRPr>
                    </a:p>
                  </a:txBody>
                  <a:tcPr marL="29428" marR="29428" marT="64741" marB="706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Sets the value of a field to current date, either as a Date or a Timestamp.</a:t>
                      </a:r>
                    </a:p>
                  </a:txBody>
                  <a:tcPr marL="29428" marR="29428" marT="64741" marB="7062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dirty="0">
                          <a:effectLst/>
                        </a:rPr>
                        <a:t>$</a:t>
                      </a:r>
                      <a:r>
                        <a:rPr lang="en-US" sz="1800" u="none" strike="noStrike" dirty="0" err="1">
                          <a:effectLst/>
                        </a:rPr>
                        <a:t>inc</a:t>
                      </a:r>
                      <a:endParaRPr lang="en-US" sz="1800" dirty="0">
                        <a:effectLst/>
                      </a:endParaRPr>
                    </a:p>
                  </a:txBody>
                  <a:tcPr marL="29428" marR="29428" marT="64741" marB="706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Increments the value of the field by the specified amount.</a:t>
                      </a:r>
                    </a:p>
                  </a:txBody>
                  <a:tcPr marL="29428" marR="29428" marT="64741" marB="7062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dirty="0">
                          <a:effectLst/>
                        </a:rPr>
                        <a:t>$min</a:t>
                      </a:r>
                      <a:endParaRPr lang="en-US" sz="1800" dirty="0">
                        <a:effectLst/>
                      </a:endParaRPr>
                    </a:p>
                  </a:txBody>
                  <a:tcPr marL="29428" marR="29428" marT="64741" marB="706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Only updates the field if the specified value is less than the existing field value.</a:t>
                      </a:r>
                    </a:p>
                  </a:txBody>
                  <a:tcPr marL="29428" marR="29428" marT="64741" marB="7062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dirty="0">
                          <a:effectLst/>
                        </a:rPr>
                        <a:t>$max</a:t>
                      </a:r>
                      <a:endParaRPr lang="en-US" sz="1800" dirty="0">
                        <a:effectLst/>
                      </a:endParaRPr>
                    </a:p>
                  </a:txBody>
                  <a:tcPr marL="29428" marR="29428" marT="64741" marB="706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Only updates the field if the specified value is greater than the existing field value.</a:t>
                      </a:r>
                    </a:p>
                  </a:txBody>
                  <a:tcPr marL="29428" marR="29428" marT="64741" marB="7062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dirty="0">
                          <a:effectLst/>
                        </a:rPr>
                        <a:t>$</a:t>
                      </a:r>
                      <a:r>
                        <a:rPr lang="en-US" sz="1800" u="none" strike="noStrike" dirty="0" err="1">
                          <a:effectLst/>
                        </a:rPr>
                        <a:t>mul</a:t>
                      </a:r>
                      <a:endParaRPr lang="en-US" sz="1800" dirty="0">
                        <a:effectLst/>
                      </a:endParaRPr>
                    </a:p>
                  </a:txBody>
                  <a:tcPr marL="29428" marR="29428" marT="64741" marB="706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Multiplies the value of the field by the specified amount.</a:t>
                      </a:r>
                    </a:p>
                  </a:txBody>
                  <a:tcPr marL="29428" marR="29428" marT="64741" marB="7062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dirty="0">
                          <a:effectLst/>
                        </a:rPr>
                        <a:t>$set</a:t>
                      </a:r>
                      <a:endParaRPr lang="en-US" sz="1800" dirty="0">
                        <a:effectLst/>
                      </a:endParaRPr>
                    </a:p>
                  </a:txBody>
                  <a:tcPr marL="29428" marR="29428" marT="64741" marB="706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Sets the value of a field in a document.</a:t>
                      </a:r>
                    </a:p>
                  </a:txBody>
                  <a:tcPr marL="29428" marR="29428" marT="64741" marB="7062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dirty="0">
                          <a:effectLst/>
                        </a:rPr>
                        <a:t>$unset</a:t>
                      </a:r>
                      <a:endParaRPr lang="en-US" sz="1800" dirty="0">
                        <a:effectLst/>
                      </a:endParaRPr>
                    </a:p>
                  </a:txBody>
                  <a:tcPr marL="29428" marR="29428" marT="64741" marB="7062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Removes the specified field from a document.</a:t>
                      </a:r>
                    </a:p>
                  </a:txBody>
                  <a:tcPr marL="29428" marR="29428" marT="64741" marB="7062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14478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Fields</a:t>
            </a:r>
          </a:p>
        </p:txBody>
      </p:sp>
    </p:spTree>
    <p:extLst>
      <p:ext uri="{BB962C8B-B14F-4D97-AF65-F5344CB8AC3E}">
        <p14:creationId xmlns:p14="http://schemas.microsoft.com/office/powerpoint/2010/main" val="315607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| Ease of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MongoDB is a </a:t>
            </a:r>
            <a:r>
              <a:rPr lang="en-US" i="1" dirty="0"/>
              <a:t>document-oriented </a:t>
            </a:r>
            <a:r>
              <a:rPr lang="en-US" dirty="0"/>
              <a:t>database, not a relational one</a:t>
            </a:r>
          </a:p>
          <a:p>
            <a:r>
              <a:rPr lang="en-US" dirty="0"/>
              <a:t>The primary reason for moving away from the relational model is to make scaling out easier, but there are some other advantages as well</a:t>
            </a:r>
          </a:p>
          <a:p>
            <a:r>
              <a:rPr lang="en-US" dirty="0"/>
              <a:t>A document-oriented database replaces the concept of a “row” with a more flexible model, the “document”</a:t>
            </a:r>
          </a:p>
          <a:p>
            <a:r>
              <a:rPr lang="en-US" dirty="0"/>
              <a:t>By allowing embedded documents and arrays, the document oriented approach makes it possible to represent complex hierarchical relationships with a single record</a:t>
            </a:r>
          </a:p>
          <a:p>
            <a:r>
              <a:rPr lang="en-US" dirty="0"/>
              <a:t>This fits naturally into the way developers in modern object oriented languages think about their data</a:t>
            </a:r>
          </a:p>
        </p:txBody>
      </p:sp>
    </p:spTree>
    <p:extLst>
      <p:ext uri="{BB962C8B-B14F-4D97-AF65-F5344CB8AC3E}">
        <p14:creationId xmlns:p14="http://schemas.microsoft.com/office/powerpoint/2010/main" val="34228203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CRUD Methods | Update Operators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4478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7695951"/>
              </p:ext>
            </p:extLst>
          </p:nvPr>
        </p:nvGraphicFramePr>
        <p:xfrm>
          <a:off x="457200" y="1939290"/>
          <a:ext cx="8229600" cy="33947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81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Name</a:t>
                      </a:r>
                    </a:p>
                  </a:txBody>
                  <a:tcPr marL="47625" marR="4762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47625" marR="47625" marB="1143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effectLst/>
                        </a:rPr>
                        <a:t>$</a:t>
                      </a:r>
                      <a:r>
                        <a:rPr lang="en-US" u="none" strike="noStrike" dirty="0" err="1">
                          <a:effectLst/>
                        </a:rPr>
                        <a:t>addToSet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Adds elements to an array only if they do not already exist</a:t>
                      </a:r>
                    </a:p>
                  </a:txBody>
                  <a:tcPr marL="47625" marR="47625" marT="104775" marB="1143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effectLst/>
                        </a:rPr>
                        <a:t>$pop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Removes the first or last item of an array.</a:t>
                      </a:r>
                    </a:p>
                  </a:txBody>
                  <a:tcPr marL="47625" marR="47625" marT="104775" marB="1143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effectLst/>
                        </a:rPr>
                        <a:t>$pull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Removes all array elements that match a specified query.</a:t>
                      </a:r>
                    </a:p>
                  </a:txBody>
                  <a:tcPr marL="47625" marR="47625" marT="104775" marB="1143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effectLst/>
                        </a:rPr>
                        <a:t>$</a:t>
                      </a:r>
                      <a:r>
                        <a:rPr lang="en-US" u="none" strike="noStrike" dirty="0" err="1">
                          <a:effectLst/>
                        </a:rPr>
                        <a:t>pushAll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Deprecated. Adds several items to an array.</a:t>
                      </a:r>
                    </a:p>
                  </a:txBody>
                  <a:tcPr marL="47625" marR="47625" marT="104775" marB="1143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effectLst/>
                        </a:rPr>
                        <a:t>$push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Adds an item to an array.</a:t>
                      </a:r>
                    </a:p>
                  </a:txBody>
                  <a:tcPr marL="47625" marR="47625" marT="104775" marB="1143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effectLst/>
                        </a:rPr>
                        <a:t>$</a:t>
                      </a:r>
                      <a:r>
                        <a:rPr lang="en-US" u="none" strike="noStrike" dirty="0" err="1">
                          <a:effectLst/>
                        </a:rPr>
                        <a:t>pullAll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104775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Removes all matching values from an array.</a:t>
                      </a:r>
                    </a:p>
                  </a:txBody>
                  <a:tcPr marL="47625" marR="47625" marT="104775" marB="1143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87017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explore basic relationships among data items and how they relate to the MongoDB document model</a:t>
            </a:r>
          </a:p>
        </p:txBody>
      </p:sp>
    </p:spTree>
    <p:extLst>
      <p:ext uri="{BB962C8B-B14F-4D97-AF65-F5344CB8AC3E}">
        <p14:creationId xmlns:p14="http://schemas.microsoft.com/office/powerpoint/2010/main" val="186513550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(1:1)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Describes the relationship between exactly two entities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Author </a:t>
            </a:r>
            <a:r>
              <a:rPr lang="en-US" dirty="0"/>
              <a:t>has a single </a:t>
            </a:r>
            <a:r>
              <a:rPr lang="en-US" i="1" dirty="0"/>
              <a:t>Address </a:t>
            </a:r>
            <a:r>
              <a:rPr lang="en-US" dirty="0"/>
              <a:t>relationship where an </a:t>
            </a:r>
            <a:r>
              <a:rPr lang="en-US" i="1" dirty="0"/>
              <a:t>Author </a:t>
            </a:r>
            <a:r>
              <a:rPr lang="en-US" dirty="0"/>
              <a:t>lives at a single </a:t>
            </a:r>
            <a:r>
              <a:rPr lang="en-US" i="1" dirty="0"/>
              <a:t>Address </a:t>
            </a:r>
            <a:r>
              <a:rPr lang="en-US" dirty="0"/>
              <a:t>and an </a:t>
            </a:r>
            <a:r>
              <a:rPr lang="en-US" i="1" dirty="0"/>
              <a:t>Address </a:t>
            </a:r>
            <a:r>
              <a:rPr lang="en-US" dirty="0"/>
              <a:t>only contains a single </a:t>
            </a:r>
            <a:r>
              <a:rPr lang="en-US" i="1" dirty="0"/>
              <a:t>Author</a:t>
            </a:r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33800"/>
            <a:ext cx="8534400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96919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| Data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399277"/>
              </p:ext>
            </p:extLst>
          </p:nvPr>
        </p:nvGraphicFramePr>
        <p:xfrm>
          <a:off x="1219200" y="23164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“Sam</a:t>
                      </a:r>
                      <a:r>
                        <a:rPr lang="en-US" baseline="0" dirty="0"/>
                        <a:t> Smith”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16764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User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258202"/>
              </p:ext>
            </p:extLst>
          </p:nvPr>
        </p:nvGraphicFramePr>
        <p:xfrm>
          <a:off x="1219200" y="44500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“2921 N Michigan</a:t>
                      </a:r>
                      <a:r>
                        <a:rPr lang="en-US" baseline="0" dirty="0"/>
                        <a:t> Ave.”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“Chicago”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66800" y="3810000"/>
            <a:ext cx="20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Address</a:t>
            </a:r>
          </a:p>
        </p:txBody>
      </p:sp>
    </p:spTree>
    <p:extLst>
      <p:ext uri="{BB962C8B-B14F-4D97-AF65-F5344CB8AC3E}">
        <p14:creationId xmlns:p14="http://schemas.microsoft.com/office/powerpoint/2010/main" val="14392131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One-to-One |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the Address document as an embedded document in the User Document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	“name” : “Sam Smith,</a:t>
            </a:r>
          </a:p>
          <a:p>
            <a:pPr marL="0" indent="0">
              <a:buNone/>
            </a:pPr>
            <a:r>
              <a:rPr lang="en-US" dirty="0"/>
              <a:t>	“age” : 27,</a:t>
            </a:r>
          </a:p>
          <a:p>
            <a:pPr marL="0" indent="0">
              <a:buNone/>
            </a:pPr>
            <a:r>
              <a:rPr lang="en-US" dirty="0"/>
              <a:t>	“address” : {</a:t>
            </a:r>
          </a:p>
          <a:p>
            <a:pPr marL="0" indent="0">
              <a:buNone/>
            </a:pPr>
            <a:r>
              <a:rPr lang="en-US" dirty="0"/>
              <a:t>		“street” : “2921 N Michigan Ave.”,</a:t>
            </a:r>
          </a:p>
          <a:p>
            <a:pPr marL="0" indent="0">
              <a:buNone/>
            </a:pPr>
            <a:r>
              <a:rPr lang="en-US" dirty="0"/>
              <a:t>		“city” : “Chicago”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520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One-to-One |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strength of embedding the </a:t>
            </a:r>
            <a:r>
              <a:rPr lang="en-US" i="1" dirty="0"/>
              <a:t>Address </a:t>
            </a:r>
            <a:r>
              <a:rPr lang="en-US" dirty="0"/>
              <a:t>document directly in the </a:t>
            </a:r>
            <a:r>
              <a:rPr lang="en-US" i="1" dirty="0"/>
              <a:t>User </a:t>
            </a:r>
            <a:r>
              <a:rPr lang="en-US" dirty="0"/>
              <a:t>document…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retrieve the user and its addresses in a single read operation…</a:t>
            </a:r>
          </a:p>
          <a:p>
            <a:r>
              <a:rPr lang="en-US" dirty="0"/>
              <a:t>Versus having to first read the user document and then the address documents for that specific user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Since addresses have a quite strong affinity to the user document the embedding makes sense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3368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One-to-One |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second approach is to link the address and user document using something like a foreign key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dirty="0"/>
              <a:t>“_id” : 1,</a:t>
            </a:r>
          </a:p>
          <a:p>
            <a:pPr marL="274320" lvl="1" indent="0">
              <a:buNone/>
            </a:pPr>
            <a:r>
              <a:rPr lang="en-US" dirty="0"/>
              <a:t>“name” : “Sam Smith”,</a:t>
            </a:r>
          </a:p>
          <a:p>
            <a:pPr marL="274320" lvl="1" indent="0">
              <a:buNone/>
            </a:pPr>
            <a:r>
              <a:rPr lang="en-US" dirty="0"/>
              <a:t>“age” : 27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dirty="0"/>
              <a:t>“_id” : 527</a:t>
            </a:r>
          </a:p>
          <a:p>
            <a:pPr marL="274320" lvl="1" indent="0">
              <a:buNone/>
            </a:pPr>
            <a:r>
              <a:rPr lang="en-US" dirty="0"/>
              <a:t>“</a:t>
            </a:r>
            <a:r>
              <a:rPr lang="en-US" dirty="0" err="1"/>
              <a:t>user_id</a:t>
            </a:r>
            <a:r>
              <a:rPr lang="en-US" dirty="0"/>
              <a:t>” : 1</a:t>
            </a:r>
          </a:p>
          <a:p>
            <a:pPr marL="274320" lvl="1" indent="0">
              <a:buNone/>
            </a:pPr>
            <a:r>
              <a:rPr lang="en-US" dirty="0"/>
              <a:t>“street” : “2921 N Michigan Ave.”,</a:t>
            </a:r>
          </a:p>
          <a:p>
            <a:pPr marL="274320" lvl="1" indent="0">
              <a:buNone/>
            </a:pPr>
            <a:r>
              <a:rPr lang="en-US" dirty="0"/>
              <a:t>“city” : “Chicago”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43868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One-to-One |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similar to how traditional relational databases would store the data</a:t>
            </a:r>
          </a:p>
          <a:p>
            <a:r>
              <a:rPr lang="en-US" dirty="0"/>
              <a:t>Note that MongoDB does not enforce any foreign key constraints…</a:t>
            </a:r>
          </a:p>
          <a:p>
            <a:r>
              <a:rPr lang="en-US" dirty="0"/>
              <a:t>So the relation only exists at the application level</a:t>
            </a:r>
          </a:p>
          <a:p>
            <a:r>
              <a:rPr lang="en-US" dirty="0"/>
              <a:t>In the one to one relationship embedding is the preferred way to model the relationship…</a:t>
            </a:r>
          </a:p>
          <a:p>
            <a:r>
              <a:rPr lang="en-US" dirty="0"/>
              <a:t>As it is simpler and also more efficient to retrieve the document</a:t>
            </a:r>
          </a:p>
        </p:txBody>
      </p:sp>
    </p:spTree>
    <p:extLst>
      <p:ext uri="{BB962C8B-B14F-4D97-AF65-F5344CB8AC3E}">
        <p14:creationId xmlns:p14="http://schemas.microsoft.com/office/powerpoint/2010/main" val="212438055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One-to-Many (1:N)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Refers to the relationship between two entities A and B in which an element of A may be linked to many elements of B but a member of B is linked to only one element of A</a:t>
            </a:r>
          </a:p>
          <a:p>
            <a:endParaRPr lang="en-US" dirty="0"/>
          </a:p>
          <a:p>
            <a:r>
              <a:rPr lang="en-US" dirty="0"/>
              <a:t>A Blog (post) might have many </a:t>
            </a:r>
            <a:r>
              <a:rPr lang="en-US" i="1" dirty="0"/>
              <a:t>Comments </a:t>
            </a:r>
            <a:r>
              <a:rPr lang="en-US" dirty="0"/>
              <a:t>but a </a:t>
            </a:r>
            <a:r>
              <a:rPr lang="en-US" i="1" dirty="0"/>
              <a:t>Comment </a:t>
            </a:r>
            <a:r>
              <a:rPr lang="en-US" dirty="0"/>
              <a:t>is only related to a single Blog (post)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38600"/>
            <a:ext cx="815340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27379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| Data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058928"/>
              </p:ext>
            </p:extLst>
          </p:nvPr>
        </p:nvGraphicFramePr>
        <p:xfrm>
          <a:off x="1219200" y="27432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“An awesom</a:t>
                      </a:r>
                      <a:r>
                        <a:rPr lang="en-US" baseline="0" dirty="0"/>
                        <a:t>e </a:t>
                      </a:r>
                      <a:r>
                        <a:rPr lang="en-US" dirty="0"/>
                        <a:t>blog”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“http://awesomeblog.com”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“This</a:t>
                      </a:r>
                      <a:r>
                        <a:rPr lang="en-US" baseline="0" dirty="0"/>
                        <a:t> is so awesome”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228600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Blog </a:t>
            </a:r>
          </a:p>
        </p:txBody>
      </p:sp>
    </p:spTree>
    <p:extLst>
      <p:ext uri="{BB962C8B-B14F-4D97-AF65-F5344CB8AC3E}">
        <p14:creationId xmlns:p14="http://schemas.microsoft.com/office/powerpoint/2010/main" val="2051487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24592</TotalTime>
  <Words>9194</Words>
  <Application>Microsoft Macintosh PowerPoint</Application>
  <PresentationFormat>On-screen Show (4:3)</PresentationFormat>
  <Paragraphs>993</Paragraphs>
  <Slides>114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21" baseType="lpstr">
      <vt:lpstr>Arial</vt:lpstr>
      <vt:lpstr>Calibri</vt:lpstr>
      <vt:lpstr>Euclid Circular A</vt:lpstr>
      <vt:lpstr>Source Code Pro</vt:lpstr>
      <vt:lpstr>Source Sans Pro</vt:lpstr>
      <vt:lpstr>Wingdings</vt:lpstr>
      <vt:lpstr>Clarity</vt:lpstr>
      <vt:lpstr>CSP554 Big Data Technologies</vt:lpstr>
      <vt:lpstr>Data and Healthcare</vt:lpstr>
      <vt:lpstr>Data and Healthcare</vt:lpstr>
      <vt:lpstr>PowerPoint Presentation</vt:lpstr>
      <vt:lpstr>Data and Healthcare</vt:lpstr>
      <vt:lpstr>Data and Healthcare</vt:lpstr>
      <vt:lpstr>Data and Healthcare</vt:lpstr>
      <vt:lpstr>MongoDB</vt:lpstr>
      <vt:lpstr>MongoDB | Ease of Use</vt:lpstr>
      <vt:lpstr>MongoDB | Ease of Use</vt:lpstr>
      <vt:lpstr>MongoDB | Easy Scaling</vt:lpstr>
      <vt:lpstr>MongoDB | Concepts</vt:lpstr>
      <vt:lpstr>MongoDB | Concepts</vt:lpstr>
      <vt:lpstr>MongoDB | Concepts</vt:lpstr>
      <vt:lpstr>Documents</vt:lpstr>
      <vt:lpstr>Documents</vt:lpstr>
      <vt:lpstr>Documents</vt:lpstr>
      <vt:lpstr>Documents</vt:lpstr>
      <vt:lpstr>Documents</vt:lpstr>
      <vt:lpstr>Documents</vt:lpstr>
      <vt:lpstr>Collections</vt:lpstr>
      <vt:lpstr>Collections</vt:lpstr>
      <vt:lpstr>Collections</vt:lpstr>
      <vt:lpstr>Collections</vt:lpstr>
      <vt:lpstr>Databases</vt:lpstr>
      <vt:lpstr>MongoDB Shell</vt:lpstr>
      <vt:lpstr>MongoDB Shell</vt:lpstr>
      <vt:lpstr>MongoDB Shell</vt:lpstr>
      <vt:lpstr>MongoDB Shell</vt:lpstr>
      <vt:lpstr>MongoDB Shell</vt:lpstr>
      <vt:lpstr>Data Types</vt:lpstr>
      <vt:lpstr>Data Types</vt:lpstr>
      <vt:lpstr>Data Types</vt:lpstr>
      <vt:lpstr>PowerPoint Presentation</vt:lpstr>
      <vt:lpstr>Data Types</vt:lpstr>
      <vt:lpstr>Data Types | Arrays</vt:lpstr>
      <vt:lpstr>Data Types | Arrays</vt:lpstr>
      <vt:lpstr>Data Types | Documents</vt:lpstr>
      <vt:lpstr>Data Types | Documents</vt:lpstr>
      <vt:lpstr>Data Types | Documents</vt:lpstr>
      <vt:lpstr>Data Types | _id and ObjectId</vt:lpstr>
      <vt:lpstr>Data Types | _id and ObjectId</vt:lpstr>
      <vt:lpstr>Inserting and Saving Documents</vt:lpstr>
      <vt:lpstr>Removing Documents</vt:lpstr>
      <vt:lpstr>CRUD Methods</vt:lpstr>
      <vt:lpstr>CRUD Methods | Create </vt:lpstr>
      <vt:lpstr>CRUD Methods | Create </vt:lpstr>
      <vt:lpstr>CRUD Methods | Create </vt:lpstr>
      <vt:lpstr>CRUD Methods | Read</vt:lpstr>
      <vt:lpstr>CRUD Methods | Read</vt:lpstr>
      <vt:lpstr>CRUD Methods | Read</vt:lpstr>
      <vt:lpstr>CRUD Methods | Read</vt:lpstr>
      <vt:lpstr>CRUD Methods | Read</vt:lpstr>
      <vt:lpstr>CRUD Methods | Read</vt:lpstr>
      <vt:lpstr>CRUD Methods | Read</vt:lpstr>
      <vt:lpstr>CRUD Methods | Read</vt:lpstr>
      <vt:lpstr>CRUD Methods | Read</vt:lpstr>
      <vt:lpstr>CRUD Methods | Read</vt:lpstr>
      <vt:lpstr>CRUD Methods | Read</vt:lpstr>
      <vt:lpstr>CRUD Methods | Read</vt:lpstr>
      <vt:lpstr>CRUD Methods | Read – Indexes</vt:lpstr>
      <vt:lpstr>CRUD Methods | Read – Indexes</vt:lpstr>
      <vt:lpstr>CRUD Methods | Read – Indexes</vt:lpstr>
      <vt:lpstr>CRUD Methods | Read | Cursors</vt:lpstr>
      <vt:lpstr>CRUD Methods | Read | Cursors</vt:lpstr>
      <vt:lpstr>CRUD Methods | Read | Cursors</vt:lpstr>
      <vt:lpstr>CRUD Methods | Read | Cursors</vt:lpstr>
      <vt:lpstr>CRUD Methods | Read | Cursors</vt:lpstr>
      <vt:lpstr>CRUD Methods | Read | Cursors</vt:lpstr>
      <vt:lpstr>CRUD Methods | Read | Cursors</vt:lpstr>
      <vt:lpstr>CRUD Methods | Read | Cursors</vt:lpstr>
      <vt:lpstr>CRUD Methods | Read | Cursors</vt:lpstr>
      <vt:lpstr>CRUD Methods | Update</vt:lpstr>
      <vt:lpstr>CRUD Methods | Update</vt:lpstr>
      <vt:lpstr>CRUD Methods | Update</vt:lpstr>
      <vt:lpstr>CRUD Methods | Update</vt:lpstr>
      <vt:lpstr>CRUD Methods | Update</vt:lpstr>
      <vt:lpstr>CRUD Methods | Update</vt:lpstr>
      <vt:lpstr>CRUD Methods | Update</vt:lpstr>
      <vt:lpstr>CRUD Methods | Delete</vt:lpstr>
      <vt:lpstr>CRUD Methods | Delete</vt:lpstr>
      <vt:lpstr>CRUD Methods | Delete</vt:lpstr>
      <vt:lpstr>Sharding | Overview</vt:lpstr>
      <vt:lpstr>Sharding | How to Configure</vt:lpstr>
      <vt:lpstr>SQL to MongoDB</vt:lpstr>
      <vt:lpstr>SQL to MongoDB</vt:lpstr>
      <vt:lpstr>SQL to MongoDB</vt:lpstr>
      <vt:lpstr>SQL to MongoDB</vt:lpstr>
      <vt:lpstr>CRUD Methods | Update Operators</vt:lpstr>
      <vt:lpstr>CRUD Methods | Update Operators</vt:lpstr>
      <vt:lpstr>Data Organization</vt:lpstr>
      <vt:lpstr>One-to-One (1:1)</vt:lpstr>
      <vt:lpstr>One-to-One | Data Model</vt:lpstr>
      <vt:lpstr>One-to-One | Embedding</vt:lpstr>
      <vt:lpstr>One-to-One | Embedding</vt:lpstr>
      <vt:lpstr>One-to-One | Linking</vt:lpstr>
      <vt:lpstr>One-to-One | Linking</vt:lpstr>
      <vt:lpstr>One-to-Many (1:N)</vt:lpstr>
      <vt:lpstr>One-to-Many | Data Model</vt:lpstr>
      <vt:lpstr>One-to-Many | Data Model</vt:lpstr>
      <vt:lpstr>One-to-Many | Embedding</vt:lpstr>
      <vt:lpstr>One-to-Many | Embedding</vt:lpstr>
      <vt:lpstr>One-to-Many | Linking</vt:lpstr>
      <vt:lpstr>One-to-Many | Linking</vt:lpstr>
      <vt:lpstr>One-to-Many | Linking</vt:lpstr>
      <vt:lpstr>One-to-Many | Bucketing</vt:lpstr>
      <vt:lpstr>One-to-Many | Bucketing</vt:lpstr>
      <vt:lpstr>One-to-Many | Bucketing</vt:lpstr>
      <vt:lpstr>One-to-Many | Bucketing</vt:lpstr>
      <vt:lpstr>Many-to-Many (N:M)</vt:lpstr>
      <vt:lpstr>Many-to-Many (N:M)</vt:lpstr>
      <vt:lpstr>Many-to-Many | Two Way Embedding</vt:lpstr>
      <vt:lpstr>Many-to-Many | Two Way Embedding</vt:lpstr>
      <vt:lpstr>Many-to-Many |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Rosen, Joseph</dc:creator>
  <cp:lastModifiedBy>Joseph Rosen</cp:lastModifiedBy>
  <cp:revision>57</cp:revision>
  <cp:lastPrinted>2017-11-21T19:16:08Z</cp:lastPrinted>
  <dcterms:created xsi:type="dcterms:W3CDTF">2017-11-19T20:14:10Z</dcterms:created>
  <dcterms:modified xsi:type="dcterms:W3CDTF">2022-11-30T19:40:42Z</dcterms:modified>
</cp:coreProperties>
</file>