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63" d="100"/>
          <a:sy n="63" d="100"/>
        </p:scale>
        <p:origin x="656"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12/10/2021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12/10/2021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12/10/2021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owardsdatascience.com/text-analysis-feature-engineering-with-nlp-502d6ea9225d" TargetMode="External"/><Relationship Id="rId2" Type="http://schemas.openxmlformats.org/officeDocument/2006/relationships/hyperlink" Target="https://www.kaggle.com/vbmokin/nlp-reports-news-classification" TargetMode="External"/><Relationship Id="rId1" Type="http://schemas.openxmlformats.org/officeDocument/2006/relationships/slideLayout" Target="../slideLayouts/slideLayout2.xml"/><Relationship Id="rId4" Type="http://schemas.openxmlformats.org/officeDocument/2006/relationships/hyperlink" Target="https://github.com/Pradapatil/IAL62_NLP_-_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DE9D-76B3-486A-960A-1163BD76DB0D}"/>
              </a:ext>
            </a:extLst>
          </p:cNvPr>
          <p:cNvSpPr>
            <a:spLocks noGrp="1"/>
          </p:cNvSpPr>
          <p:nvPr>
            <p:ph type="ctrTitle"/>
          </p:nvPr>
        </p:nvSpPr>
        <p:spPr/>
        <p:txBody>
          <a:bodyPr/>
          <a:lstStyle/>
          <a:p>
            <a:r>
              <a:rPr lang="en-US" dirty="0"/>
              <a:t>Water Report &amp; News Classification using BERT Method</a:t>
            </a:r>
          </a:p>
        </p:txBody>
      </p:sp>
      <p:sp>
        <p:nvSpPr>
          <p:cNvPr id="3" name="Subtitle 2">
            <a:extLst>
              <a:ext uri="{FF2B5EF4-FFF2-40B4-BE49-F238E27FC236}">
                <a16:creationId xmlns:a16="http://schemas.microsoft.com/office/drawing/2014/main" id="{3EC01719-FF37-4A83-BC36-8DFCBFC736C8}"/>
              </a:ext>
            </a:extLst>
          </p:cNvPr>
          <p:cNvSpPr>
            <a:spLocks noGrp="1"/>
          </p:cNvSpPr>
          <p:nvPr>
            <p:ph type="subTitle" idx="1"/>
          </p:nvPr>
        </p:nvSpPr>
        <p:spPr/>
        <p:txBody>
          <a:bodyPr/>
          <a:lstStyle/>
          <a:p>
            <a:r>
              <a:rPr lang="en-US" dirty="0"/>
              <a:t>IAL 620 – Text mining &amp; natural Language Processing</a:t>
            </a:r>
          </a:p>
          <a:p>
            <a:r>
              <a:rPr lang="en-US" dirty="0"/>
              <a:t>By – Pradnya </a:t>
            </a:r>
            <a:r>
              <a:rPr lang="en-US" dirty="0" err="1"/>
              <a:t>patil</a:t>
            </a:r>
            <a:endParaRPr lang="en-US" dirty="0"/>
          </a:p>
        </p:txBody>
      </p:sp>
    </p:spTree>
    <p:extLst>
      <p:ext uri="{BB962C8B-B14F-4D97-AF65-F5344CB8AC3E}">
        <p14:creationId xmlns:p14="http://schemas.microsoft.com/office/powerpoint/2010/main" val="52052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4A6057-F9D3-4A1F-B802-5112FC507C03}"/>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Results - </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a:extLst>
              <a:ext uri="{FF2B5EF4-FFF2-40B4-BE49-F238E27FC236}">
                <a16:creationId xmlns:a16="http://schemas.microsoft.com/office/drawing/2014/main" id="{2377827C-2459-4FB4-AB0B-FFF6B1DA5A32}"/>
              </a:ext>
            </a:extLst>
          </p:cNvPr>
          <p:cNvPicPr>
            <a:picLocks noGrp="1" noChangeAspect="1"/>
          </p:cNvPicPr>
          <p:nvPr>
            <p:ph idx="1"/>
          </p:nvPr>
        </p:nvPicPr>
        <p:blipFill>
          <a:blip r:embed="rId3"/>
          <a:stretch>
            <a:fillRect/>
          </a:stretch>
        </p:blipFill>
        <p:spPr>
          <a:xfrm>
            <a:off x="946299" y="577092"/>
            <a:ext cx="6132092" cy="5781178"/>
          </a:xfrm>
          <a:prstGeom prst="rect">
            <a:avLst/>
          </a:prstGeom>
        </p:spPr>
      </p:pic>
    </p:spTree>
    <p:extLst>
      <p:ext uri="{BB962C8B-B14F-4D97-AF65-F5344CB8AC3E}">
        <p14:creationId xmlns:p14="http://schemas.microsoft.com/office/powerpoint/2010/main" val="2436599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4A6057-F9D3-4A1F-B802-5112FC507C03}"/>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Results - </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a:extLst>
              <a:ext uri="{FF2B5EF4-FFF2-40B4-BE49-F238E27FC236}">
                <a16:creationId xmlns:a16="http://schemas.microsoft.com/office/drawing/2014/main" id="{6FBF168A-1E91-43F0-8EB7-AAC2E2F70842}"/>
              </a:ext>
            </a:extLst>
          </p:cNvPr>
          <p:cNvPicPr>
            <a:picLocks noGrp="1" noChangeAspect="1"/>
          </p:cNvPicPr>
          <p:nvPr>
            <p:ph idx="1"/>
          </p:nvPr>
        </p:nvPicPr>
        <p:blipFill>
          <a:blip r:embed="rId3"/>
          <a:stretch>
            <a:fillRect/>
          </a:stretch>
        </p:blipFill>
        <p:spPr>
          <a:xfrm>
            <a:off x="688778" y="542260"/>
            <a:ext cx="6562927" cy="5201119"/>
          </a:xfrm>
          <a:prstGeom prst="rect">
            <a:avLst/>
          </a:prstGeom>
        </p:spPr>
      </p:pic>
    </p:spTree>
    <p:extLst>
      <p:ext uri="{BB962C8B-B14F-4D97-AF65-F5344CB8AC3E}">
        <p14:creationId xmlns:p14="http://schemas.microsoft.com/office/powerpoint/2010/main" val="360278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4A6057-F9D3-4A1F-B802-5112FC507C03}"/>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Results - </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a:extLst>
              <a:ext uri="{FF2B5EF4-FFF2-40B4-BE49-F238E27FC236}">
                <a16:creationId xmlns:a16="http://schemas.microsoft.com/office/drawing/2014/main" id="{C0681447-B603-47F8-AF4F-6B0A0D3474D4}"/>
              </a:ext>
            </a:extLst>
          </p:cNvPr>
          <p:cNvPicPr>
            <a:picLocks noGrp="1" noChangeAspect="1"/>
          </p:cNvPicPr>
          <p:nvPr>
            <p:ph idx="1"/>
          </p:nvPr>
        </p:nvPicPr>
        <p:blipFill>
          <a:blip r:embed="rId3"/>
          <a:stretch>
            <a:fillRect/>
          </a:stretch>
        </p:blipFill>
        <p:spPr>
          <a:xfrm>
            <a:off x="0" y="357851"/>
            <a:ext cx="7884305" cy="6248310"/>
          </a:xfrm>
          <a:prstGeom prst="rect">
            <a:avLst/>
          </a:prstGeom>
        </p:spPr>
      </p:pic>
    </p:spTree>
    <p:extLst>
      <p:ext uri="{BB962C8B-B14F-4D97-AF65-F5344CB8AC3E}">
        <p14:creationId xmlns:p14="http://schemas.microsoft.com/office/powerpoint/2010/main" val="293343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DD06-7E19-4FEF-9AAB-7F0162C3F071}"/>
              </a:ext>
            </a:extLst>
          </p:cNvPr>
          <p:cNvSpPr>
            <a:spLocks noGrp="1"/>
          </p:cNvSpPr>
          <p:nvPr>
            <p:ph type="title"/>
          </p:nvPr>
        </p:nvSpPr>
        <p:spPr>
          <a:xfrm>
            <a:off x="1154954" y="973668"/>
            <a:ext cx="8761413" cy="706964"/>
          </a:xfrm>
        </p:spPr>
        <p:txBody>
          <a:bodyPr>
            <a:normAutofit/>
          </a:bodyPr>
          <a:lstStyle/>
          <a:p>
            <a:r>
              <a:rPr lang="en-US" dirty="0"/>
              <a:t>Classification Result -</a:t>
            </a:r>
          </a:p>
        </p:txBody>
      </p:sp>
      <p:pic>
        <p:nvPicPr>
          <p:cNvPr id="4" name="Content Placeholder 3" descr="Chart, waterfall chart&#10;&#10;Description automatically generated">
            <a:extLst>
              <a:ext uri="{FF2B5EF4-FFF2-40B4-BE49-F238E27FC236}">
                <a16:creationId xmlns:a16="http://schemas.microsoft.com/office/drawing/2014/main" id="{49ACC039-8B15-400F-82A1-B67F4E00EE2B}"/>
              </a:ext>
            </a:extLst>
          </p:cNvPr>
          <p:cNvPicPr>
            <a:picLocks noChangeAspect="1"/>
          </p:cNvPicPr>
          <p:nvPr/>
        </p:nvPicPr>
        <p:blipFill rotWithShape="1">
          <a:blip r:embed="rId2"/>
          <a:srcRect r="3" b="1002"/>
          <a:stretch/>
        </p:blipFill>
        <p:spPr>
          <a:xfrm>
            <a:off x="428452" y="2050772"/>
            <a:ext cx="5667547" cy="4667553"/>
          </a:xfrm>
          <a:prstGeom prst="roundRect">
            <a:avLst>
              <a:gd name="adj" fmla="val 1858"/>
            </a:avLst>
          </a:prstGeom>
          <a:effectLst>
            <a:outerShdw blurRad="50800" dist="50800" dir="5400000" algn="tl" rotWithShape="0">
              <a:srgbClr val="000000">
                <a:alpha val="43000"/>
              </a:srgbClr>
            </a:outerShdw>
          </a:effectLst>
        </p:spPr>
      </p:pic>
      <p:pic>
        <p:nvPicPr>
          <p:cNvPr id="6" name="Content Placeholder 5" descr="Text&#10;&#10;Description automatically generated">
            <a:extLst>
              <a:ext uri="{FF2B5EF4-FFF2-40B4-BE49-F238E27FC236}">
                <a16:creationId xmlns:a16="http://schemas.microsoft.com/office/drawing/2014/main" id="{9AB588F8-AEB0-472B-9179-F275060DCA34}"/>
              </a:ext>
            </a:extLst>
          </p:cNvPr>
          <p:cNvPicPr>
            <a:picLocks noGrp="1" noChangeAspect="1"/>
          </p:cNvPicPr>
          <p:nvPr>
            <p:ph idx="1"/>
          </p:nvPr>
        </p:nvPicPr>
        <p:blipFill>
          <a:blip r:embed="rId3"/>
          <a:stretch>
            <a:fillRect/>
          </a:stretch>
        </p:blipFill>
        <p:spPr>
          <a:xfrm>
            <a:off x="6701319" y="3540642"/>
            <a:ext cx="5062229" cy="1860698"/>
          </a:xfrm>
          <a:prstGeom prst="rect">
            <a:avLst/>
          </a:prstGeom>
        </p:spPr>
      </p:pic>
    </p:spTree>
    <p:extLst>
      <p:ext uri="{BB962C8B-B14F-4D97-AF65-F5344CB8AC3E}">
        <p14:creationId xmlns:p14="http://schemas.microsoft.com/office/powerpoint/2010/main" val="415258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F36D-D859-42C6-BBC8-CE2791230324}"/>
              </a:ext>
            </a:extLst>
          </p:cNvPr>
          <p:cNvSpPr>
            <a:spLocks noGrp="1"/>
          </p:cNvSpPr>
          <p:nvPr>
            <p:ph type="title"/>
          </p:nvPr>
        </p:nvSpPr>
        <p:spPr/>
        <p:txBody>
          <a:bodyPr/>
          <a:lstStyle/>
          <a:p>
            <a:r>
              <a:rPr lang="en-US" dirty="0"/>
              <a:t>Classification Results - </a:t>
            </a:r>
          </a:p>
        </p:txBody>
      </p:sp>
      <p:sp>
        <p:nvSpPr>
          <p:cNvPr id="4" name="Content Placeholder 3">
            <a:extLst>
              <a:ext uri="{FF2B5EF4-FFF2-40B4-BE49-F238E27FC236}">
                <a16:creationId xmlns:a16="http://schemas.microsoft.com/office/drawing/2014/main" id="{7C6383BB-4564-49CF-B510-D808E39ACED5}"/>
              </a:ext>
            </a:extLst>
          </p:cNvPr>
          <p:cNvSpPr>
            <a:spLocks noGrp="1"/>
          </p:cNvSpPr>
          <p:nvPr>
            <p:ph sz="half" idx="2"/>
          </p:nvPr>
        </p:nvSpPr>
        <p:spPr>
          <a:xfrm>
            <a:off x="6698512" y="3753293"/>
            <a:ext cx="3997841" cy="701750"/>
          </a:xfrm>
        </p:spPr>
        <p:txBody>
          <a:bodyPr/>
          <a:lstStyle/>
          <a:p>
            <a:pPr marL="0" indent="0">
              <a:buNone/>
            </a:pPr>
            <a:endParaRPr lang="en-US" dirty="0"/>
          </a:p>
        </p:txBody>
      </p:sp>
      <p:pic>
        <p:nvPicPr>
          <p:cNvPr id="5" name="Content Placeholder 4" descr="Chart, bar chart&#10;&#10;Description automatically generated">
            <a:extLst>
              <a:ext uri="{FF2B5EF4-FFF2-40B4-BE49-F238E27FC236}">
                <a16:creationId xmlns:a16="http://schemas.microsoft.com/office/drawing/2014/main" id="{79642F2F-512A-464D-8824-29283C3D13E5}"/>
              </a:ext>
            </a:extLst>
          </p:cNvPr>
          <p:cNvPicPr>
            <a:picLocks noGrp="1" noChangeAspect="1"/>
          </p:cNvPicPr>
          <p:nvPr>
            <p:ph sz="half" idx="1"/>
          </p:nvPr>
        </p:nvPicPr>
        <p:blipFill>
          <a:blip r:embed="rId2"/>
          <a:stretch>
            <a:fillRect/>
          </a:stretch>
        </p:blipFill>
        <p:spPr>
          <a:xfrm>
            <a:off x="287078" y="2334702"/>
            <a:ext cx="6045827" cy="4300013"/>
          </a:xfrm>
          <a:prstGeom prst="rect">
            <a:avLst/>
          </a:prstGeom>
        </p:spPr>
      </p:pic>
      <p:pic>
        <p:nvPicPr>
          <p:cNvPr id="6" name="Picture 5" descr="Text&#10;&#10;Description automatically generated">
            <a:extLst>
              <a:ext uri="{FF2B5EF4-FFF2-40B4-BE49-F238E27FC236}">
                <a16:creationId xmlns:a16="http://schemas.microsoft.com/office/drawing/2014/main" id="{C09B3790-F982-4345-B5EA-2F648BE2F964}"/>
              </a:ext>
            </a:extLst>
          </p:cNvPr>
          <p:cNvPicPr>
            <a:picLocks noChangeAspect="1"/>
          </p:cNvPicPr>
          <p:nvPr/>
        </p:nvPicPr>
        <p:blipFill>
          <a:blip r:embed="rId3"/>
          <a:stretch>
            <a:fillRect/>
          </a:stretch>
        </p:blipFill>
        <p:spPr>
          <a:xfrm>
            <a:off x="6372302" y="3428999"/>
            <a:ext cx="5132126" cy="1887279"/>
          </a:xfrm>
          <a:prstGeom prst="rect">
            <a:avLst/>
          </a:prstGeom>
        </p:spPr>
      </p:pic>
    </p:spTree>
    <p:extLst>
      <p:ext uri="{BB962C8B-B14F-4D97-AF65-F5344CB8AC3E}">
        <p14:creationId xmlns:p14="http://schemas.microsoft.com/office/powerpoint/2010/main" val="1240285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F36D-D859-42C6-BBC8-CE2791230324}"/>
              </a:ext>
            </a:extLst>
          </p:cNvPr>
          <p:cNvSpPr>
            <a:spLocks noGrp="1"/>
          </p:cNvSpPr>
          <p:nvPr>
            <p:ph type="title"/>
          </p:nvPr>
        </p:nvSpPr>
        <p:spPr/>
        <p:txBody>
          <a:bodyPr/>
          <a:lstStyle/>
          <a:p>
            <a:r>
              <a:rPr lang="en-US"/>
              <a:t>Classification Results - </a:t>
            </a:r>
          </a:p>
        </p:txBody>
      </p:sp>
      <p:pic>
        <p:nvPicPr>
          <p:cNvPr id="5" name="Content Placeholder 4" descr="Chart&#10;&#10;Description automatically generated">
            <a:extLst>
              <a:ext uri="{FF2B5EF4-FFF2-40B4-BE49-F238E27FC236}">
                <a16:creationId xmlns:a16="http://schemas.microsoft.com/office/drawing/2014/main" id="{CF96C63C-AF80-4B8D-9D98-072FD118F47F}"/>
              </a:ext>
            </a:extLst>
          </p:cNvPr>
          <p:cNvPicPr>
            <a:picLocks noGrp="1" noChangeAspect="1"/>
          </p:cNvPicPr>
          <p:nvPr>
            <p:ph sz="half" idx="1"/>
          </p:nvPr>
        </p:nvPicPr>
        <p:blipFill>
          <a:blip r:embed="rId2"/>
          <a:stretch>
            <a:fillRect/>
          </a:stretch>
        </p:blipFill>
        <p:spPr>
          <a:xfrm>
            <a:off x="453655" y="2385034"/>
            <a:ext cx="5925880" cy="4084955"/>
          </a:xfrm>
          <a:prstGeom prst="rect">
            <a:avLst/>
          </a:prstGeom>
        </p:spPr>
      </p:pic>
      <p:pic>
        <p:nvPicPr>
          <p:cNvPr id="6" name="Content Placeholder 5" descr="Text&#10;&#10;Description automatically generated">
            <a:extLst>
              <a:ext uri="{FF2B5EF4-FFF2-40B4-BE49-F238E27FC236}">
                <a16:creationId xmlns:a16="http://schemas.microsoft.com/office/drawing/2014/main" id="{FCF037E0-E4E0-42E6-B054-AD3870AF3E3B}"/>
              </a:ext>
            </a:extLst>
          </p:cNvPr>
          <p:cNvPicPr>
            <a:picLocks noGrp="1" noChangeAspect="1"/>
          </p:cNvPicPr>
          <p:nvPr>
            <p:ph sz="half" idx="2"/>
          </p:nvPr>
        </p:nvPicPr>
        <p:blipFill>
          <a:blip r:embed="rId3"/>
          <a:stretch>
            <a:fillRect/>
          </a:stretch>
        </p:blipFill>
        <p:spPr>
          <a:xfrm>
            <a:off x="6617750" y="3428999"/>
            <a:ext cx="5357771" cy="1610833"/>
          </a:xfrm>
          <a:prstGeom prst="rect">
            <a:avLst/>
          </a:prstGeom>
        </p:spPr>
      </p:pic>
    </p:spTree>
    <p:extLst>
      <p:ext uri="{BB962C8B-B14F-4D97-AF65-F5344CB8AC3E}">
        <p14:creationId xmlns:p14="http://schemas.microsoft.com/office/powerpoint/2010/main" val="369981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F36D-D859-42C6-BBC8-CE2791230324}"/>
              </a:ext>
            </a:extLst>
          </p:cNvPr>
          <p:cNvSpPr>
            <a:spLocks noGrp="1"/>
          </p:cNvSpPr>
          <p:nvPr>
            <p:ph type="title"/>
          </p:nvPr>
        </p:nvSpPr>
        <p:spPr/>
        <p:txBody>
          <a:bodyPr/>
          <a:lstStyle/>
          <a:p>
            <a:r>
              <a:rPr lang="en-US"/>
              <a:t>Classification Results - </a:t>
            </a:r>
          </a:p>
        </p:txBody>
      </p:sp>
      <p:pic>
        <p:nvPicPr>
          <p:cNvPr id="5" name="Content Placeholder 4" descr="Chart&#10;&#10;Description automatically generated">
            <a:extLst>
              <a:ext uri="{FF2B5EF4-FFF2-40B4-BE49-F238E27FC236}">
                <a16:creationId xmlns:a16="http://schemas.microsoft.com/office/drawing/2014/main" id="{87CE9606-416F-4724-A063-8D30DD8861CA}"/>
              </a:ext>
            </a:extLst>
          </p:cNvPr>
          <p:cNvPicPr>
            <a:picLocks noGrp="1" noChangeAspect="1"/>
          </p:cNvPicPr>
          <p:nvPr>
            <p:ph sz="half" idx="1"/>
          </p:nvPr>
        </p:nvPicPr>
        <p:blipFill>
          <a:blip r:embed="rId2"/>
          <a:stretch>
            <a:fillRect/>
          </a:stretch>
        </p:blipFill>
        <p:spPr>
          <a:xfrm>
            <a:off x="486264" y="2477386"/>
            <a:ext cx="5755047" cy="3944679"/>
          </a:xfrm>
          <a:prstGeom prst="rect">
            <a:avLst/>
          </a:prstGeom>
        </p:spPr>
      </p:pic>
      <p:pic>
        <p:nvPicPr>
          <p:cNvPr id="8" name="Content Placeholder 7" descr="Text&#10;&#10;Description automatically generated">
            <a:extLst>
              <a:ext uri="{FF2B5EF4-FFF2-40B4-BE49-F238E27FC236}">
                <a16:creationId xmlns:a16="http://schemas.microsoft.com/office/drawing/2014/main" id="{473E9710-387A-467D-868E-45C6CD53DD16}"/>
              </a:ext>
            </a:extLst>
          </p:cNvPr>
          <p:cNvPicPr>
            <a:picLocks noGrp="1" noChangeAspect="1"/>
          </p:cNvPicPr>
          <p:nvPr>
            <p:ph sz="half" idx="2"/>
          </p:nvPr>
        </p:nvPicPr>
        <p:blipFill>
          <a:blip r:embed="rId3"/>
          <a:stretch>
            <a:fillRect/>
          </a:stretch>
        </p:blipFill>
        <p:spPr>
          <a:xfrm>
            <a:off x="6889898" y="3625702"/>
            <a:ext cx="4815837" cy="1735528"/>
          </a:xfrm>
          <a:prstGeom prst="rect">
            <a:avLst/>
          </a:prstGeom>
        </p:spPr>
      </p:pic>
    </p:spTree>
    <p:extLst>
      <p:ext uri="{BB962C8B-B14F-4D97-AF65-F5344CB8AC3E}">
        <p14:creationId xmlns:p14="http://schemas.microsoft.com/office/powerpoint/2010/main" val="3826142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F36D-D859-42C6-BBC8-CE2791230324}"/>
              </a:ext>
            </a:extLst>
          </p:cNvPr>
          <p:cNvSpPr>
            <a:spLocks noGrp="1"/>
          </p:cNvSpPr>
          <p:nvPr>
            <p:ph type="title"/>
          </p:nvPr>
        </p:nvSpPr>
        <p:spPr/>
        <p:txBody>
          <a:bodyPr/>
          <a:lstStyle/>
          <a:p>
            <a:r>
              <a:rPr lang="en-US"/>
              <a:t>Classification Results - </a:t>
            </a:r>
          </a:p>
        </p:txBody>
      </p:sp>
      <p:pic>
        <p:nvPicPr>
          <p:cNvPr id="5" name="Content Placeholder 4" descr="Chart, waterfall chart&#10;&#10;Description automatically generated">
            <a:extLst>
              <a:ext uri="{FF2B5EF4-FFF2-40B4-BE49-F238E27FC236}">
                <a16:creationId xmlns:a16="http://schemas.microsoft.com/office/drawing/2014/main" id="{4D37EF24-5280-4B6D-9C1B-41D33D571DF7}"/>
              </a:ext>
            </a:extLst>
          </p:cNvPr>
          <p:cNvPicPr>
            <a:picLocks noGrp="1" noChangeAspect="1"/>
          </p:cNvPicPr>
          <p:nvPr>
            <p:ph sz="half" idx="1"/>
          </p:nvPr>
        </p:nvPicPr>
        <p:blipFill>
          <a:blip r:embed="rId2"/>
          <a:stretch>
            <a:fillRect/>
          </a:stretch>
        </p:blipFill>
        <p:spPr>
          <a:xfrm>
            <a:off x="269622" y="2449176"/>
            <a:ext cx="5920668" cy="4004786"/>
          </a:xfrm>
          <a:prstGeom prst="rect">
            <a:avLst/>
          </a:prstGeom>
        </p:spPr>
      </p:pic>
      <p:pic>
        <p:nvPicPr>
          <p:cNvPr id="6" name="Content Placeholder 5" descr="Text&#10;&#10;Description automatically generated">
            <a:extLst>
              <a:ext uri="{FF2B5EF4-FFF2-40B4-BE49-F238E27FC236}">
                <a16:creationId xmlns:a16="http://schemas.microsoft.com/office/drawing/2014/main" id="{0875CC73-DCB5-4616-9BA1-9E7826DB7C3C}"/>
              </a:ext>
            </a:extLst>
          </p:cNvPr>
          <p:cNvPicPr>
            <a:picLocks noGrp="1" noChangeAspect="1"/>
          </p:cNvPicPr>
          <p:nvPr>
            <p:ph sz="half" idx="2"/>
          </p:nvPr>
        </p:nvPicPr>
        <p:blipFill>
          <a:blip r:embed="rId3"/>
          <a:stretch>
            <a:fillRect/>
          </a:stretch>
        </p:blipFill>
        <p:spPr>
          <a:xfrm>
            <a:off x="6190290" y="3514760"/>
            <a:ext cx="5802833" cy="1599499"/>
          </a:xfrm>
          <a:prstGeom prst="rect">
            <a:avLst/>
          </a:prstGeom>
        </p:spPr>
      </p:pic>
    </p:spTree>
    <p:extLst>
      <p:ext uri="{BB962C8B-B14F-4D97-AF65-F5344CB8AC3E}">
        <p14:creationId xmlns:p14="http://schemas.microsoft.com/office/powerpoint/2010/main" val="3658274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6D7D2-3053-4623-B4A2-4C51A68E8CDD}"/>
              </a:ext>
            </a:extLst>
          </p:cNvPr>
          <p:cNvSpPr>
            <a:spLocks noGrp="1"/>
          </p:cNvSpPr>
          <p:nvPr>
            <p:ph type="title"/>
          </p:nvPr>
        </p:nvSpPr>
        <p:spPr/>
        <p:txBody>
          <a:bodyPr/>
          <a:lstStyle/>
          <a:p>
            <a:r>
              <a:rPr lang="en-US" dirty="0"/>
              <a:t>Conclusion - </a:t>
            </a:r>
          </a:p>
        </p:txBody>
      </p:sp>
      <p:sp>
        <p:nvSpPr>
          <p:cNvPr id="3" name="Content Placeholder 2">
            <a:extLst>
              <a:ext uri="{FF2B5EF4-FFF2-40B4-BE49-F238E27FC236}">
                <a16:creationId xmlns:a16="http://schemas.microsoft.com/office/drawing/2014/main" id="{04AD53CB-F400-4F77-824A-5811E763AC9B}"/>
              </a:ext>
            </a:extLst>
          </p:cNvPr>
          <p:cNvSpPr>
            <a:spLocks noGrp="1"/>
          </p:cNvSpPr>
          <p:nvPr>
            <p:ph idx="1"/>
          </p:nvPr>
        </p:nvSpPr>
        <p:spPr/>
        <p:txBody>
          <a:bodyPr/>
          <a:lstStyle/>
          <a:p>
            <a:pPr marL="0" marR="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id some data wrangling and scrubbing and find out the most frequent words that has been used in the reports and news.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From the Sentiment analysis learned how negative and positive words affected on our analysis. </a:t>
            </a: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Using the word frequencies, N-gram an word correlation understood the concept and the relation between the words that has been used in text format.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Using the BERT classification model got the best score (0.96) for the climate variable and the got the highest prediction for the same variable which is  (0.975)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99532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D6F44-2FA4-4B47-8E00-7F51A885DB29}"/>
              </a:ext>
            </a:extLst>
          </p:cNvPr>
          <p:cNvSpPr>
            <a:spLocks noGrp="1"/>
          </p:cNvSpPr>
          <p:nvPr>
            <p:ph type="title"/>
          </p:nvPr>
        </p:nvSpPr>
        <p:spPr/>
        <p:txBody>
          <a:bodyPr/>
          <a:lstStyle/>
          <a:p>
            <a:r>
              <a:rPr lang="en-US" dirty="0"/>
              <a:t>Reference -</a:t>
            </a:r>
          </a:p>
        </p:txBody>
      </p:sp>
      <p:sp>
        <p:nvSpPr>
          <p:cNvPr id="3" name="Content Placeholder 2">
            <a:extLst>
              <a:ext uri="{FF2B5EF4-FFF2-40B4-BE49-F238E27FC236}">
                <a16:creationId xmlns:a16="http://schemas.microsoft.com/office/drawing/2014/main" id="{ECEEE421-612D-4A3F-AEBA-C9B5691DD025}"/>
              </a:ext>
            </a:extLst>
          </p:cNvPr>
          <p:cNvSpPr>
            <a:spLocks noGrp="1"/>
          </p:cNvSpPr>
          <p:nvPr>
            <p:ph idx="1"/>
          </p:nvPr>
        </p:nvSpPr>
        <p:spPr>
          <a:xfrm>
            <a:off x="1154954" y="2603500"/>
            <a:ext cx="9970246" cy="3766820"/>
          </a:xfrm>
        </p:spPr>
        <p:txBody>
          <a:bodyPr/>
          <a:lstStyle/>
          <a:p>
            <a:pPr marL="0" marR="0">
              <a:spcBef>
                <a:spcPts val="0"/>
              </a:spcBef>
              <a:spcAft>
                <a:spcPts val="825"/>
              </a:spcAft>
            </a:pPr>
            <a:r>
              <a:rPr lang="en-US" sz="2000" u="sng" dirty="0">
                <a:solidFill>
                  <a:srgbClr val="000000"/>
                </a:solidFill>
                <a:effectLst/>
                <a:latin typeface="Times New Roman" panose="02020603050405020304" pitchFamily="18" charset="0"/>
                <a:ea typeface="Calibri" panose="020F0502020204030204" pitchFamily="34" charset="0"/>
                <a:hlinkClick r:id="rId2"/>
              </a:rPr>
              <a:t>https://www.kaggle.com/vbmokin/nlp-reports-news-classification</a:t>
            </a:r>
            <a:r>
              <a:rPr lang="en-US" sz="2000" dirty="0">
                <a:solidFill>
                  <a:srgbClr val="000000"/>
                </a:solidFill>
                <a:effectLst/>
                <a:latin typeface="Times New Roman" panose="02020603050405020304" pitchFamily="18" charset="0"/>
                <a:ea typeface="Calibri" panose="020F0502020204030204" pitchFamily="34" charset="0"/>
              </a:rPr>
              <a:t> </a:t>
            </a:r>
          </a:p>
          <a:p>
            <a:pPr marL="0" marR="0">
              <a:spcBef>
                <a:spcPts val="0"/>
              </a:spcBef>
              <a:spcAft>
                <a:spcPts val="0"/>
              </a:spcAft>
            </a:pPr>
            <a:r>
              <a:rPr lang="en-US" sz="2000" u="sng" dirty="0">
                <a:solidFill>
                  <a:srgbClr val="000000"/>
                </a:solidFill>
                <a:effectLst/>
                <a:latin typeface="Times New Roman" panose="02020603050405020304" pitchFamily="18" charset="0"/>
                <a:ea typeface="Calibri" panose="020F0502020204030204" pitchFamily="34" charset="0"/>
                <a:hlinkClick r:id="rId3"/>
              </a:rPr>
              <a:t>https://towardsdatascience.com/text-analysis-feature-engineering-with-nlp-502d6ea9225d</a:t>
            </a:r>
            <a:r>
              <a:rPr lang="en-US" sz="2000" dirty="0">
                <a:solidFill>
                  <a:srgbClr val="000000"/>
                </a:solidFill>
                <a:effectLst/>
                <a:latin typeface="Times New Roman" panose="02020603050405020304" pitchFamily="18" charset="0"/>
                <a:ea typeface="Calibri" panose="020F0502020204030204" pitchFamily="34" charset="0"/>
              </a:rPr>
              <a:t> </a:t>
            </a:r>
          </a:p>
          <a:p>
            <a:pPr marL="0" marR="0">
              <a:spcBef>
                <a:spcPts val="0"/>
              </a:spcBef>
              <a:spcAft>
                <a:spcPts val="0"/>
              </a:spcAft>
            </a:pPr>
            <a:endParaRPr lang="en-US" sz="2000" dirty="0">
              <a:solidFill>
                <a:srgbClr val="000000"/>
              </a:solidFill>
              <a:latin typeface="Times New Roman" panose="02020603050405020304" pitchFamily="18" charset="0"/>
              <a:ea typeface="Calibri" panose="020F0502020204030204" pitchFamily="34" charset="0"/>
            </a:endParaRPr>
          </a:p>
          <a:p>
            <a:pPr marL="0" marR="0">
              <a:spcBef>
                <a:spcPts val="0"/>
              </a:spcBef>
              <a:spcAft>
                <a:spcPts val="0"/>
              </a:spcAft>
            </a:pPr>
            <a:endParaRPr lang="en-US" sz="2000" dirty="0">
              <a:solidFill>
                <a:srgbClr val="000000"/>
              </a:solidFill>
              <a:effectLst/>
              <a:latin typeface="Times New Roman" panose="02020603050405020304" pitchFamily="18" charset="0"/>
              <a:ea typeface="Calibri" panose="020F0502020204030204" pitchFamily="34" charset="0"/>
            </a:endParaRPr>
          </a:p>
          <a:p>
            <a:pPr marL="0" marR="0">
              <a:spcBef>
                <a:spcPts val="0"/>
              </a:spcBef>
              <a:spcAft>
                <a:spcPts val="0"/>
              </a:spcAft>
            </a:pPr>
            <a:endParaRPr lang="en-US" sz="2000" dirty="0">
              <a:solidFill>
                <a:srgbClr val="000000"/>
              </a:solidFill>
              <a:latin typeface="Times New Roman" panose="02020603050405020304" pitchFamily="18" charset="0"/>
              <a:ea typeface="Calibri" panose="020F0502020204030204" pitchFamily="34" charset="0"/>
            </a:endParaRPr>
          </a:p>
          <a:p>
            <a:pPr marL="0">
              <a:spcBef>
                <a:spcPts val="0"/>
              </a:spcBef>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Github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URL for code: </a:t>
            </a: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https://github.com/Pradapatil/IAL62_NLP_-_TM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2000" dirty="0">
              <a:solidFill>
                <a:srgbClr val="000000"/>
              </a:solidFill>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147153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D450-9F0E-4FBE-92C4-BDC05D6C02D1}"/>
              </a:ext>
            </a:extLst>
          </p:cNvPr>
          <p:cNvSpPr>
            <a:spLocks noGrp="1"/>
          </p:cNvSpPr>
          <p:nvPr>
            <p:ph type="title"/>
          </p:nvPr>
        </p:nvSpPr>
        <p:spPr/>
        <p:txBody>
          <a:bodyPr/>
          <a:lstStyle/>
          <a:p>
            <a:r>
              <a:rPr lang="en-US" dirty="0"/>
              <a:t>Introduction - </a:t>
            </a:r>
          </a:p>
        </p:txBody>
      </p:sp>
      <p:sp>
        <p:nvSpPr>
          <p:cNvPr id="3" name="Content Placeholder 2">
            <a:extLst>
              <a:ext uri="{FF2B5EF4-FFF2-40B4-BE49-F238E27FC236}">
                <a16:creationId xmlns:a16="http://schemas.microsoft.com/office/drawing/2014/main" id="{C0ADA8FF-C52F-4142-B941-7C0AA6CC57B0}"/>
              </a:ext>
            </a:extLst>
          </p:cNvPr>
          <p:cNvSpPr>
            <a:spLocks noGrp="1"/>
          </p:cNvSpPr>
          <p:nvPr>
            <p:ph idx="1"/>
          </p:nvPr>
        </p:nvSpPr>
        <p:spPr/>
        <p:txBody>
          <a:bodyPr/>
          <a:lstStyle/>
          <a:p>
            <a:r>
              <a:rPr lang="en-US" sz="2000" dirty="0">
                <a:solidFill>
                  <a:srgbClr val="000000"/>
                </a:solidFill>
                <a:effectLst/>
                <a:latin typeface="Times New Roman" panose="02020603050405020304" pitchFamily="18" charset="0"/>
                <a:ea typeface="Calibri" panose="020F0502020204030204" pitchFamily="34" charset="0"/>
              </a:rPr>
              <a:t>In last years, water quality has been threatened by various pollutants and some environmental issues. </a:t>
            </a:r>
          </a:p>
          <a:p>
            <a:r>
              <a:rPr lang="en-US" sz="2000" dirty="0">
                <a:solidFill>
                  <a:srgbClr val="000000"/>
                </a:solidFill>
                <a:effectLst/>
                <a:latin typeface="Times New Roman" panose="02020603050405020304" pitchFamily="18" charset="0"/>
                <a:ea typeface="Calibri" panose="020F0502020204030204" pitchFamily="34" charset="0"/>
              </a:rPr>
              <a:t>Now a days due to global warming and high amount of pollution, we are getting new information about environment and that is accessible to public on every second, the information such as reports, news, books, articles, etc. </a:t>
            </a:r>
          </a:p>
          <a:p>
            <a:r>
              <a:rPr lang="en-US" sz="2000" dirty="0">
                <a:solidFill>
                  <a:srgbClr val="000000"/>
                </a:solidFill>
                <a:effectLst/>
                <a:latin typeface="Times New Roman" panose="02020603050405020304" pitchFamily="18" charset="0"/>
                <a:ea typeface="Calibri" panose="020F0502020204030204" pitchFamily="34" charset="0"/>
              </a:rPr>
              <a:t>Using the water report and news, I am classifying the data into different category and make the decision more efficiently. </a:t>
            </a:r>
          </a:p>
          <a:p>
            <a:endParaRPr lang="en-US" dirty="0"/>
          </a:p>
        </p:txBody>
      </p:sp>
    </p:spTree>
    <p:extLst>
      <p:ext uri="{BB962C8B-B14F-4D97-AF65-F5344CB8AC3E}">
        <p14:creationId xmlns:p14="http://schemas.microsoft.com/office/powerpoint/2010/main" val="23752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FC9F-8BFC-417A-8294-71C12A75C573}"/>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002600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78DC-BBF3-4E93-BC95-F81E8EE2039A}"/>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B9A62D18-844D-48F7-91E4-A9239EB141C9}"/>
              </a:ext>
            </a:extLst>
          </p:cNvPr>
          <p:cNvSpPr>
            <a:spLocks noGrp="1"/>
          </p:cNvSpPr>
          <p:nvPr>
            <p:ph idx="1"/>
          </p:nvPr>
        </p:nvSpPr>
        <p:spPr>
          <a:xfrm>
            <a:off x="1154954" y="2603500"/>
            <a:ext cx="9739469" cy="3710214"/>
          </a:xfrm>
        </p:spPr>
        <p:txBody>
          <a:bodyPr>
            <a:normAutofit/>
          </a:bodyPr>
          <a:lstStyle/>
          <a:p>
            <a:r>
              <a:rPr lang="en-US" sz="2000" dirty="0">
                <a:solidFill>
                  <a:srgbClr val="000000"/>
                </a:solidFill>
                <a:effectLst/>
                <a:latin typeface="Times New Roman" panose="02020603050405020304" pitchFamily="18" charset="0"/>
                <a:ea typeface="Calibri" panose="020F0502020204030204" pitchFamily="34" charset="0"/>
              </a:rPr>
              <a:t>Exploratory Data Analysis on the raw downloaded dataset along with text cleaning and transformation. </a:t>
            </a:r>
            <a:endParaRPr lang="en-US" sz="2000" dirty="0"/>
          </a:p>
          <a:p>
            <a:r>
              <a:rPr lang="en-US" sz="2000" dirty="0">
                <a:effectLst/>
                <a:latin typeface="Times New Roman" panose="02020603050405020304" pitchFamily="18" charset="0"/>
                <a:ea typeface="Calibri" panose="020F0502020204030204" pitchFamily="34" charset="0"/>
              </a:rPr>
              <a:t>Explain different methods to analyze text and extract features that can be used to build a classification model </a:t>
            </a:r>
          </a:p>
          <a:p>
            <a:r>
              <a:rPr lang="en-US" sz="2000" dirty="0">
                <a:effectLst/>
                <a:latin typeface="Times New Roman" panose="02020603050405020304" pitchFamily="18" charset="0"/>
                <a:ea typeface="Calibri" panose="020F0502020204030204" pitchFamily="34" charset="0"/>
              </a:rPr>
              <a:t>Classify water news and Reports based on subject text using Machine Learning Models </a:t>
            </a:r>
            <a:endParaRPr lang="en-US" sz="2000" dirty="0">
              <a:latin typeface="Times New Roman" panose="02020603050405020304" pitchFamily="18" charset="0"/>
              <a:ea typeface="Calibri" panose="020F0502020204030204" pitchFamily="34" charset="0"/>
            </a:endParaRPr>
          </a:p>
          <a:p>
            <a:r>
              <a:rPr lang="en-US" sz="2000" dirty="0">
                <a:effectLst/>
                <a:latin typeface="Times New Roman" panose="02020603050405020304" pitchFamily="18" charset="0"/>
                <a:ea typeface="Calibri" panose="020F0502020204030204" pitchFamily="34" charset="0"/>
              </a:rPr>
              <a:t>Predict the probability of the different target variables using the  classification. </a:t>
            </a:r>
          </a:p>
          <a:p>
            <a:r>
              <a:rPr lang="en-US" sz="2000" dirty="0">
                <a:effectLst/>
                <a:latin typeface="Times New Roman" panose="02020603050405020304" pitchFamily="18" charset="0"/>
                <a:ea typeface="Calibri" panose="020F0502020204030204" pitchFamily="34" charset="0"/>
              </a:rPr>
              <a:t>Do sentiment analysis of news and reports related to the water problems based </a:t>
            </a:r>
            <a:r>
              <a:rPr lang="en-US" sz="2000" dirty="0">
                <a:effectLst/>
                <a:latin typeface="Calibri" panose="020F0502020204030204" pitchFamily="34" charset="0"/>
                <a:ea typeface="Calibri" panose="020F0502020204030204" pitchFamily="34" charset="0"/>
                <a:cs typeface="Times New Roman" panose="02020603050405020304" pitchFamily="18" charset="0"/>
              </a:rPr>
              <a:t>on environmental</a:t>
            </a:r>
            <a:r>
              <a:rPr lang="en-US" sz="2000" dirty="0">
                <a:effectLst/>
                <a:latin typeface="Times New Roman" panose="02020603050405020304" pitchFamily="18" charset="0"/>
                <a:ea typeface="Calibri" panose="020F0502020204030204" pitchFamily="34" charset="0"/>
              </a:rPr>
              <a:t> issue. </a:t>
            </a:r>
            <a:endParaRPr lang="en-US" sz="2000" dirty="0"/>
          </a:p>
        </p:txBody>
      </p:sp>
    </p:spTree>
    <p:extLst>
      <p:ext uri="{BB962C8B-B14F-4D97-AF65-F5344CB8AC3E}">
        <p14:creationId xmlns:p14="http://schemas.microsoft.com/office/powerpoint/2010/main" val="355203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796F-02DA-4474-8E7B-BBC7B5E51A35}"/>
              </a:ext>
            </a:extLst>
          </p:cNvPr>
          <p:cNvSpPr>
            <a:spLocks noGrp="1"/>
          </p:cNvSpPr>
          <p:nvPr>
            <p:ph type="title"/>
          </p:nvPr>
        </p:nvSpPr>
        <p:spPr/>
        <p:txBody>
          <a:bodyPr/>
          <a:lstStyle/>
          <a:p>
            <a:r>
              <a:rPr lang="en-US" dirty="0"/>
              <a:t>Data Description - </a:t>
            </a:r>
          </a:p>
        </p:txBody>
      </p:sp>
      <p:sp>
        <p:nvSpPr>
          <p:cNvPr id="3" name="Content Placeholder 2">
            <a:extLst>
              <a:ext uri="{FF2B5EF4-FFF2-40B4-BE49-F238E27FC236}">
                <a16:creationId xmlns:a16="http://schemas.microsoft.com/office/drawing/2014/main" id="{0C4B8E4C-99D5-4EDC-8BD4-AD1ACAB85E20}"/>
              </a:ext>
            </a:extLst>
          </p:cNvPr>
          <p:cNvSpPr>
            <a:spLocks noGrp="1"/>
          </p:cNvSpPr>
          <p:nvPr>
            <p:ph idx="1"/>
          </p:nvPr>
        </p:nvSpPr>
        <p:spPr/>
        <p:txBody>
          <a:bodyPr/>
          <a:lstStyle/>
          <a:p>
            <a:r>
              <a:rPr lang="en-US" dirty="0">
                <a:solidFill>
                  <a:srgbClr val="000000"/>
                </a:solidFill>
                <a:latin typeface="Times New Roman" panose="02020603050405020304" pitchFamily="18" charset="0"/>
                <a:ea typeface="Calibri" panose="020F0502020204030204" pitchFamily="34" charset="0"/>
              </a:rPr>
              <a:t>Collected </a:t>
            </a:r>
            <a:r>
              <a:rPr lang="en-US" sz="1800" dirty="0">
                <a:solidFill>
                  <a:srgbClr val="000000"/>
                </a:solidFill>
                <a:effectLst/>
                <a:latin typeface="Times New Roman" panose="02020603050405020304" pitchFamily="18" charset="0"/>
                <a:ea typeface="Calibri" panose="020F0502020204030204" pitchFamily="34" charset="0"/>
              </a:rPr>
              <a:t>the from Kaggle</a:t>
            </a:r>
          </a:p>
          <a:p>
            <a:r>
              <a:rPr lang="en-US" sz="1800" dirty="0">
                <a:solidFill>
                  <a:srgbClr val="000000"/>
                </a:solidFill>
                <a:effectLst/>
                <a:latin typeface="Times New Roman" panose="02020603050405020304" pitchFamily="18" charset="0"/>
                <a:ea typeface="Calibri" panose="020F0502020204030204" pitchFamily="34" charset="0"/>
              </a:rPr>
              <a:t>The dataset contains 2 files so far - an English-language dataset from the English-language edition of the book, </a:t>
            </a:r>
          </a:p>
          <a:p>
            <a:r>
              <a:rPr lang="en-US" sz="1800" dirty="0">
                <a:solidFill>
                  <a:srgbClr val="000000"/>
                </a:solidFill>
                <a:effectLst/>
                <a:latin typeface="Times New Roman" panose="02020603050405020304" pitchFamily="18" charset="0"/>
                <a:ea typeface="Calibri" panose="020F0502020204030204" pitchFamily="34" charset="0"/>
              </a:rPr>
              <a:t>where the co-author, and a Ukrainian-language dataset from a separate Ukrainian-language edition of this book. </a:t>
            </a:r>
          </a:p>
          <a:p>
            <a:r>
              <a:rPr lang="en-US" sz="1800" dirty="0">
                <a:solidFill>
                  <a:srgbClr val="000000"/>
                </a:solidFill>
                <a:effectLst/>
                <a:latin typeface="Times New Roman" panose="02020603050405020304" pitchFamily="18" charset="0"/>
                <a:ea typeface="Calibri" panose="020F0502020204030204" pitchFamily="34" charset="0"/>
              </a:rPr>
              <a:t>These datasets contain approximately 95% of the same information.</a:t>
            </a:r>
          </a:p>
          <a:p>
            <a:r>
              <a:rPr lang="en-US" dirty="0">
                <a:solidFill>
                  <a:srgbClr val="000000"/>
                </a:solidFill>
                <a:latin typeface="Times New Roman" panose="02020603050405020304" pitchFamily="18" charset="0"/>
              </a:rPr>
              <a:t>(100, 6)</a:t>
            </a:r>
            <a:endParaRPr lang="en-US" dirty="0"/>
          </a:p>
        </p:txBody>
      </p:sp>
    </p:spTree>
    <p:extLst>
      <p:ext uri="{BB962C8B-B14F-4D97-AF65-F5344CB8AC3E}">
        <p14:creationId xmlns:p14="http://schemas.microsoft.com/office/powerpoint/2010/main" val="217313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C71D-B9DD-492A-8E55-02A3A5DF097A}"/>
              </a:ext>
            </a:extLst>
          </p:cNvPr>
          <p:cNvSpPr>
            <a:spLocks noGrp="1"/>
          </p:cNvSpPr>
          <p:nvPr>
            <p:ph type="title"/>
          </p:nvPr>
        </p:nvSpPr>
        <p:spPr>
          <a:xfrm>
            <a:off x="1154954" y="973668"/>
            <a:ext cx="8761413" cy="706964"/>
          </a:xfrm>
        </p:spPr>
        <p:txBody>
          <a:bodyPr>
            <a:normAutofit/>
          </a:bodyPr>
          <a:lstStyle/>
          <a:p>
            <a:r>
              <a:rPr lang="en-US">
                <a:solidFill>
                  <a:srgbClr val="EBEBEB"/>
                </a:solidFill>
              </a:rPr>
              <a:t>Data Description Table - </a:t>
            </a:r>
          </a:p>
        </p:txBody>
      </p:sp>
      <p:graphicFrame>
        <p:nvGraphicFramePr>
          <p:cNvPr id="4" name="Content Placeholder 3">
            <a:extLst>
              <a:ext uri="{FF2B5EF4-FFF2-40B4-BE49-F238E27FC236}">
                <a16:creationId xmlns:a16="http://schemas.microsoft.com/office/drawing/2014/main" id="{257A19BC-AB0C-4AC8-AD8C-66AE698C0700}"/>
              </a:ext>
            </a:extLst>
          </p:cNvPr>
          <p:cNvGraphicFramePr>
            <a:graphicFrameLocks noGrp="1"/>
          </p:cNvGraphicFramePr>
          <p:nvPr>
            <p:ph idx="1"/>
            <p:extLst>
              <p:ext uri="{D42A27DB-BD31-4B8C-83A1-F6EECF244321}">
                <p14:modId xmlns:p14="http://schemas.microsoft.com/office/powerpoint/2010/main" val="973605817"/>
              </p:ext>
            </p:extLst>
          </p:nvPr>
        </p:nvGraphicFramePr>
        <p:xfrm>
          <a:off x="1588168" y="2637322"/>
          <a:ext cx="9163251" cy="3686476"/>
        </p:xfrm>
        <a:graphic>
          <a:graphicData uri="http://schemas.openxmlformats.org/drawingml/2006/table">
            <a:tbl>
              <a:tblPr firstRow="1" firstCol="1" bandRow="1"/>
              <a:tblGrid>
                <a:gridCol w="2420372">
                  <a:extLst>
                    <a:ext uri="{9D8B030D-6E8A-4147-A177-3AD203B41FA5}">
                      <a16:colId xmlns:a16="http://schemas.microsoft.com/office/drawing/2014/main" val="882699140"/>
                    </a:ext>
                  </a:extLst>
                </a:gridCol>
                <a:gridCol w="1818888">
                  <a:extLst>
                    <a:ext uri="{9D8B030D-6E8A-4147-A177-3AD203B41FA5}">
                      <a16:colId xmlns:a16="http://schemas.microsoft.com/office/drawing/2014/main" val="4151476131"/>
                    </a:ext>
                  </a:extLst>
                </a:gridCol>
                <a:gridCol w="4923991">
                  <a:extLst>
                    <a:ext uri="{9D8B030D-6E8A-4147-A177-3AD203B41FA5}">
                      <a16:colId xmlns:a16="http://schemas.microsoft.com/office/drawing/2014/main" val="234546746"/>
                    </a:ext>
                  </a:extLst>
                </a:gridCol>
              </a:tblGrid>
              <a:tr h="391012">
                <a:tc>
                  <a:txBody>
                    <a:bodyPr/>
                    <a:lstStyle/>
                    <a:p>
                      <a:pPr marL="0" marR="0" algn="just" fontAlgn="t">
                        <a:lnSpc>
                          <a:spcPct val="107000"/>
                        </a:lnSpc>
                        <a:spcBef>
                          <a:spcPts val="0"/>
                        </a:spcBef>
                        <a:spcAft>
                          <a:spcPts val="0"/>
                        </a:spcAft>
                      </a:pPr>
                      <a:r>
                        <a:rPr lang="en-US" sz="1600" b="1" i="0" u="none" strike="noStrike">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Attribute</a:t>
                      </a:r>
                      <a:endParaRPr lang="en-US" sz="2400" b="0" i="0" u="none" strike="noStrike">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600" b="1" i="0" u="none" strike="noStrike">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Data Type</a:t>
                      </a:r>
                      <a:endParaRPr lang="en-US" sz="2400" b="0" i="0" u="none" strike="noStrike">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600" b="1" i="0" u="none" strike="noStrike">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US" sz="2400" b="0" i="0" u="none" strike="noStrike">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4966275"/>
                  </a:ext>
                </a:extLst>
              </a:tr>
              <a:tr h="391012">
                <a:tc>
                  <a:txBody>
                    <a:bodyPr/>
                    <a:lstStyle/>
                    <a:p>
                      <a:pPr marL="0" marR="0" algn="just" fontAlgn="t">
                        <a:lnSpc>
                          <a:spcPct val="107000"/>
                        </a:lnSpc>
                        <a:spcBef>
                          <a:spcPts val="0"/>
                        </a:spcBef>
                        <a:spcAft>
                          <a:spcPts val="0"/>
                        </a:spcAft>
                      </a:pPr>
                      <a:r>
                        <a:rPr lang="en-US" sz="1600" b="0" i="0" u="none" strike="noStrike">
                          <a:effectLst/>
                          <a:latin typeface="Times New Roman" panose="02020603050405020304" pitchFamily="18" charset="0"/>
                          <a:ea typeface="Calibri" panose="020F0502020204030204" pitchFamily="34" charset="0"/>
                          <a:cs typeface="Times New Roman" panose="02020603050405020304" pitchFamily="18" charset="0"/>
                        </a:rPr>
                        <a:t>text</a:t>
                      </a:r>
                      <a:endParaRPr lang="en-US" sz="2400" b="0" i="0" u="none" strike="noStrike">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6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String</a:t>
                      </a:r>
                      <a:endParaRPr lang="en-US" sz="2400" b="0" i="0" u="none" strike="noStrike">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6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One or more sentences from reports or news</a:t>
                      </a:r>
                      <a:endParaRPr lang="en-US" sz="2400" b="0" i="0" u="none" strike="noStrike">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3967440"/>
                  </a:ext>
                </a:extLst>
              </a:tr>
              <a:tr h="707476">
                <a:tc>
                  <a:txBody>
                    <a:bodyPr/>
                    <a:lstStyle/>
                    <a:p>
                      <a:pPr marL="0" marR="0" algn="just" fontAlgn="t">
                        <a:lnSpc>
                          <a:spcPct val="107000"/>
                        </a:lnSpc>
                        <a:spcBef>
                          <a:spcPts val="0"/>
                        </a:spcBef>
                        <a:spcAft>
                          <a:spcPts val="0"/>
                        </a:spcAft>
                      </a:pPr>
                      <a:r>
                        <a:rPr lang="en-US" sz="1600" b="0" i="0" u="none" strike="noStrike">
                          <a:effectLst/>
                          <a:latin typeface="Times New Roman" panose="02020603050405020304" pitchFamily="18" charset="0"/>
                          <a:ea typeface="Calibri" panose="020F0502020204030204" pitchFamily="34" charset="0"/>
                          <a:cs typeface="Times New Roman" panose="02020603050405020304" pitchFamily="18" charset="0"/>
                        </a:rPr>
                        <a:t>env_problems</a:t>
                      </a:r>
                      <a:endParaRPr lang="en-US" sz="2400" b="0" i="0" u="none" strike="noStrike">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600" b="0" i="0" u="none" strike="noStrike">
                          <a:effectLst/>
                          <a:latin typeface="Times New Roman" panose="02020603050405020304" pitchFamily="18" charset="0"/>
                          <a:ea typeface="Calibri" panose="020F0502020204030204" pitchFamily="34" charset="0"/>
                          <a:cs typeface="Times New Roman" panose="02020603050405020304" pitchFamily="18" charset="0"/>
                        </a:rPr>
                        <a:t>Integer</a:t>
                      </a:r>
                      <a:endParaRPr lang="en-US" sz="2400" b="0" i="0" u="none" strike="noStrike">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6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the text about an environmental problem? (0 or 1)</a:t>
                      </a:r>
                      <a:endParaRPr lang="en-US" sz="2400" b="0" i="0" u="none" strike="noStrike">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3371349"/>
                  </a:ext>
                </a:extLst>
              </a:tr>
              <a:tr h="391012">
                <a:tc>
                  <a:txBody>
                    <a:bodyPr/>
                    <a:lstStyle/>
                    <a:p>
                      <a:pPr marL="0" marR="0" algn="just" fontAlgn="t">
                        <a:lnSpc>
                          <a:spcPct val="107000"/>
                        </a:lnSpc>
                        <a:spcBef>
                          <a:spcPts val="0"/>
                        </a:spcBef>
                        <a:spcAft>
                          <a:spcPts val="0"/>
                        </a:spcAft>
                      </a:pPr>
                      <a:r>
                        <a:rPr lang="en-US" sz="1600" b="0" i="0" u="none" strike="noStrike">
                          <a:effectLst/>
                          <a:latin typeface="Times New Roman" panose="02020603050405020304" pitchFamily="18" charset="0"/>
                          <a:ea typeface="Calibri" panose="020F0502020204030204" pitchFamily="34" charset="0"/>
                          <a:cs typeface="Times New Roman" panose="02020603050405020304" pitchFamily="18" charset="0"/>
                        </a:rPr>
                        <a:t>pollution</a:t>
                      </a:r>
                      <a:endParaRPr lang="en-US" sz="2400" b="0" i="0" u="none" strike="noStrike">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600" b="0" i="0" u="none" strike="noStrike">
                          <a:effectLst/>
                          <a:latin typeface="Times New Roman" panose="02020603050405020304" pitchFamily="18" charset="0"/>
                          <a:ea typeface="Calibri" panose="020F0502020204030204" pitchFamily="34" charset="0"/>
                          <a:cs typeface="Times New Roman" panose="02020603050405020304" pitchFamily="18" charset="0"/>
                        </a:rPr>
                        <a:t>Integer</a:t>
                      </a:r>
                      <a:endParaRPr lang="en-US" sz="2400" b="0" i="0" u="none" strike="noStrike">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6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the text about environmental pollution? (0 or 1)</a:t>
                      </a:r>
                      <a:endParaRPr lang="en-US" sz="2400" b="0" i="0" u="none" strike="noStrike">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7989289"/>
                  </a:ext>
                </a:extLst>
              </a:tr>
              <a:tr h="707476">
                <a:tc>
                  <a:txBody>
                    <a:bodyPr/>
                    <a:lstStyle/>
                    <a:p>
                      <a:pPr marL="0" marR="0" algn="just" fontAlgn="t">
                        <a:lnSpc>
                          <a:spcPct val="107000"/>
                        </a:lnSpc>
                        <a:spcBef>
                          <a:spcPts val="0"/>
                        </a:spcBef>
                        <a:spcAft>
                          <a:spcPts val="0"/>
                        </a:spcAft>
                      </a:pPr>
                      <a:r>
                        <a:rPr lang="en-US" sz="1600" b="0" i="0" u="none" strike="noStrike">
                          <a:effectLst/>
                          <a:latin typeface="Times New Roman" panose="02020603050405020304" pitchFamily="18" charset="0"/>
                          <a:ea typeface="Calibri" panose="020F0502020204030204" pitchFamily="34" charset="0"/>
                          <a:cs typeface="Times New Roman" panose="02020603050405020304" pitchFamily="18" charset="0"/>
                        </a:rPr>
                        <a:t>treatment</a:t>
                      </a:r>
                      <a:endParaRPr lang="en-US" sz="2400" b="0" i="0" u="none" strike="noStrike">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6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Integer</a:t>
                      </a:r>
                      <a:endParaRPr lang="en-US" sz="2400" b="0" i="0" u="none" strike="noStrike" dirty="0">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6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the text about treatment plants or environmental technologies? (0 or 1)</a:t>
                      </a:r>
                      <a:endParaRPr lang="en-US" sz="2400" b="0" i="0" u="none" strike="noStrike">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1711131"/>
                  </a:ext>
                </a:extLst>
              </a:tr>
              <a:tr h="391012">
                <a:tc>
                  <a:txBody>
                    <a:bodyPr/>
                    <a:lstStyle/>
                    <a:p>
                      <a:pPr marL="0" marR="0" algn="just" fontAlgn="t">
                        <a:lnSpc>
                          <a:spcPct val="107000"/>
                        </a:lnSpc>
                        <a:spcBef>
                          <a:spcPts val="0"/>
                        </a:spcBef>
                        <a:spcAft>
                          <a:spcPts val="0"/>
                        </a:spcAft>
                      </a:pPr>
                      <a:r>
                        <a:rPr lang="en-US" sz="1600" b="0" i="0" u="none" strike="noStrike">
                          <a:effectLst/>
                          <a:latin typeface="Times New Roman" panose="02020603050405020304" pitchFamily="18" charset="0"/>
                          <a:ea typeface="Calibri" panose="020F0502020204030204" pitchFamily="34" charset="0"/>
                          <a:cs typeface="Times New Roman" panose="02020603050405020304" pitchFamily="18" charset="0"/>
                        </a:rPr>
                        <a:t>climate</a:t>
                      </a:r>
                      <a:endParaRPr lang="en-US" sz="2400" b="0" i="0" u="none" strike="noStrike">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600" b="0" i="0" u="none" strike="noStrike">
                          <a:effectLst/>
                          <a:latin typeface="Times New Roman" panose="02020603050405020304" pitchFamily="18" charset="0"/>
                          <a:ea typeface="Calibri" panose="020F0502020204030204" pitchFamily="34" charset="0"/>
                          <a:cs typeface="Times New Roman" panose="02020603050405020304" pitchFamily="18" charset="0"/>
                        </a:rPr>
                        <a:t>Integer</a:t>
                      </a:r>
                      <a:endParaRPr lang="en-US" sz="2400" b="0" i="0" u="none" strike="noStrike">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600" b="0" i="0" u="none" strike="noStrike">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the text about climatic indicators? (0 or 1)</a:t>
                      </a:r>
                      <a:endParaRPr lang="en-US" sz="2400" b="0" i="0" u="none" strike="noStrike">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7592803"/>
                  </a:ext>
                </a:extLst>
              </a:tr>
              <a:tr h="707476">
                <a:tc>
                  <a:txBody>
                    <a:bodyPr/>
                    <a:lstStyle/>
                    <a:p>
                      <a:pPr marL="0" marR="0" algn="just" fontAlgn="t">
                        <a:lnSpc>
                          <a:spcPct val="107000"/>
                        </a:lnSpc>
                        <a:spcBef>
                          <a:spcPts val="0"/>
                        </a:spcBef>
                        <a:spcAft>
                          <a:spcPts val="0"/>
                        </a:spcAft>
                      </a:pPr>
                      <a:r>
                        <a:rPr lang="en-US" sz="1600" b="0" i="0" u="none" strike="noStrike">
                          <a:effectLst/>
                          <a:latin typeface="Times New Roman" panose="02020603050405020304" pitchFamily="18" charset="0"/>
                          <a:ea typeface="Calibri" panose="020F0502020204030204" pitchFamily="34" charset="0"/>
                          <a:cs typeface="Times New Roman" panose="02020603050405020304" pitchFamily="18" charset="0"/>
                        </a:rPr>
                        <a:t>biomonitoring</a:t>
                      </a:r>
                      <a:endParaRPr lang="en-US" sz="2400" b="0" i="0" u="none" strike="noStrike">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600" b="0" i="0" u="none" strike="noStrike">
                          <a:effectLst/>
                          <a:latin typeface="Times New Roman" panose="02020603050405020304" pitchFamily="18" charset="0"/>
                          <a:ea typeface="Calibri" panose="020F0502020204030204" pitchFamily="34" charset="0"/>
                          <a:cs typeface="Times New Roman" panose="02020603050405020304" pitchFamily="18" charset="0"/>
                        </a:rPr>
                        <a:t>Integer</a:t>
                      </a:r>
                      <a:endParaRPr lang="en-US" sz="2400" b="0" i="0" u="none" strike="noStrike">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6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the text about biological, biotic monitoring in water or in a river basin? (0 or 1)</a:t>
                      </a:r>
                      <a:endParaRPr lang="en-US" sz="2400" b="0" i="0" u="none" strike="noStrike" dirty="0">
                        <a:effectLst/>
                        <a:latin typeface="Arial" panose="020B0604020202020204" pitchFamily="34" charset="0"/>
                      </a:endParaRPr>
                    </a:p>
                  </a:txBody>
                  <a:tcPr marL="92847" marR="92847" marT="1289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6681281"/>
                  </a:ext>
                </a:extLst>
              </a:tr>
            </a:tbl>
          </a:graphicData>
        </a:graphic>
      </p:graphicFrame>
    </p:spTree>
    <p:extLst>
      <p:ext uri="{BB962C8B-B14F-4D97-AF65-F5344CB8AC3E}">
        <p14:creationId xmlns:p14="http://schemas.microsoft.com/office/powerpoint/2010/main" val="93716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8177B-2319-452C-9C00-58D7D6DB231A}"/>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A7148CDE-CC6D-48D9-B602-2E2F1A7302DA}"/>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News, reports, and articles are the most important unstructured data sources now a days along with the structured dataset. </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news, reports people describe about the health, food, world, environment, travel, and every topic. </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this unstructured data form, we can in out the different result and do the data analysis and help to the world in different aspects.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Here are some of my analyses about the news and reports from my Exploratory data analysis.</a:t>
            </a:r>
            <a:endParaRPr lang="en-US" dirty="0"/>
          </a:p>
        </p:txBody>
      </p:sp>
    </p:spTree>
    <p:extLst>
      <p:ext uri="{BB962C8B-B14F-4D97-AF65-F5344CB8AC3E}">
        <p14:creationId xmlns:p14="http://schemas.microsoft.com/office/powerpoint/2010/main" val="624910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7765D5E-D750-4D85-BE74-D51C7593A685}"/>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Results - </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a:extLst>
              <a:ext uri="{FF2B5EF4-FFF2-40B4-BE49-F238E27FC236}">
                <a16:creationId xmlns:a16="http://schemas.microsoft.com/office/drawing/2014/main" id="{5B3C6824-635D-477A-857D-E4862D3DDE65}"/>
              </a:ext>
            </a:extLst>
          </p:cNvPr>
          <p:cNvPicPr>
            <a:picLocks noGrp="1" noChangeAspect="1"/>
          </p:cNvPicPr>
          <p:nvPr>
            <p:ph idx="1"/>
          </p:nvPr>
        </p:nvPicPr>
        <p:blipFill>
          <a:blip r:embed="rId3"/>
          <a:stretch>
            <a:fillRect/>
          </a:stretch>
        </p:blipFill>
        <p:spPr>
          <a:xfrm>
            <a:off x="508809" y="402164"/>
            <a:ext cx="6507423" cy="5987596"/>
          </a:xfrm>
          <a:prstGeom prst="rect">
            <a:avLst/>
          </a:prstGeom>
        </p:spPr>
      </p:pic>
    </p:spTree>
    <p:extLst>
      <p:ext uri="{BB962C8B-B14F-4D97-AF65-F5344CB8AC3E}">
        <p14:creationId xmlns:p14="http://schemas.microsoft.com/office/powerpoint/2010/main" val="3228517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4A6057-F9D3-4A1F-B802-5112FC507C03}"/>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Results - </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a:extLst>
              <a:ext uri="{FF2B5EF4-FFF2-40B4-BE49-F238E27FC236}">
                <a16:creationId xmlns:a16="http://schemas.microsoft.com/office/drawing/2014/main" id="{B4F1F7DB-8006-4AB5-95BF-D181EDA14C83}"/>
              </a:ext>
            </a:extLst>
          </p:cNvPr>
          <p:cNvPicPr>
            <a:picLocks noGrp="1" noChangeAspect="1"/>
          </p:cNvPicPr>
          <p:nvPr>
            <p:ph idx="1"/>
          </p:nvPr>
        </p:nvPicPr>
        <p:blipFill>
          <a:blip r:embed="rId3"/>
          <a:stretch>
            <a:fillRect/>
          </a:stretch>
        </p:blipFill>
        <p:spPr>
          <a:xfrm>
            <a:off x="423332" y="384432"/>
            <a:ext cx="7016757" cy="5718656"/>
          </a:xfrm>
          <a:prstGeom prst="rect">
            <a:avLst/>
          </a:prstGeom>
        </p:spPr>
      </p:pic>
    </p:spTree>
    <p:extLst>
      <p:ext uri="{BB962C8B-B14F-4D97-AF65-F5344CB8AC3E}">
        <p14:creationId xmlns:p14="http://schemas.microsoft.com/office/powerpoint/2010/main" val="42982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84A6057-F9D3-4A1F-B802-5112FC507C03}"/>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a:solidFill>
                  <a:srgbClr val="EBEBEB"/>
                </a:solidFill>
                <a:latin typeface="+mj-lt"/>
                <a:ea typeface="+mj-ea"/>
                <a:cs typeface="+mj-cs"/>
              </a:rPr>
              <a:t>Results - </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a:extLst>
              <a:ext uri="{FF2B5EF4-FFF2-40B4-BE49-F238E27FC236}">
                <a16:creationId xmlns:a16="http://schemas.microsoft.com/office/drawing/2014/main" id="{423E33AB-3213-4820-8CF7-801C474ACFB6}"/>
              </a:ext>
            </a:extLst>
          </p:cNvPr>
          <p:cNvPicPr>
            <a:picLocks noGrp="1" noChangeAspect="1"/>
          </p:cNvPicPr>
          <p:nvPr>
            <p:ph idx="1"/>
          </p:nvPr>
        </p:nvPicPr>
        <p:blipFill>
          <a:blip r:embed="rId3"/>
          <a:stretch>
            <a:fillRect/>
          </a:stretch>
        </p:blipFill>
        <p:spPr>
          <a:xfrm>
            <a:off x="744579" y="727988"/>
            <a:ext cx="5552489" cy="5928930"/>
          </a:xfrm>
          <a:prstGeom prst="rect">
            <a:avLst/>
          </a:prstGeom>
        </p:spPr>
      </p:pic>
    </p:spTree>
    <p:extLst>
      <p:ext uri="{BB962C8B-B14F-4D97-AF65-F5344CB8AC3E}">
        <p14:creationId xmlns:p14="http://schemas.microsoft.com/office/powerpoint/2010/main" val="771242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42</TotalTime>
  <Words>601</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Times New Roman</vt:lpstr>
      <vt:lpstr>Wingdings 3</vt:lpstr>
      <vt:lpstr>Ion Boardroom</vt:lpstr>
      <vt:lpstr>Water Report &amp; News Classification using BERT Method</vt:lpstr>
      <vt:lpstr>Introduction - </vt:lpstr>
      <vt:lpstr>Research Questions</vt:lpstr>
      <vt:lpstr>Data Description - </vt:lpstr>
      <vt:lpstr>Data Description Table - </vt:lpstr>
      <vt:lpstr>Data Analysis</vt:lpstr>
      <vt:lpstr>Results - </vt:lpstr>
      <vt:lpstr>Results - </vt:lpstr>
      <vt:lpstr>Results - </vt:lpstr>
      <vt:lpstr>Results - </vt:lpstr>
      <vt:lpstr>Results - </vt:lpstr>
      <vt:lpstr>Results - </vt:lpstr>
      <vt:lpstr>Classification Result -</vt:lpstr>
      <vt:lpstr>Classification Results - </vt:lpstr>
      <vt:lpstr>Classification Results - </vt:lpstr>
      <vt:lpstr>Classification Results - </vt:lpstr>
      <vt:lpstr>Classification Results - </vt:lpstr>
      <vt:lpstr>Conclusion - </vt:lpstr>
      <vt:lpstr>Reference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Report &amp; News Classification using BERT Method</dc:title>
  <dc:creator>Pradnya Patil</dc:creator>
  <cp:lastModifiedBy>Pradnya Patil</cp:lastModifiedBy>
  <cp:revision>3</cp:revision>
  <dcterms:created xsi:type="dcterms:W3CDTF">2021-12-11T03:33:03Z</dcterms:created>
  <dcterms:modified xsi:type="dcterms:W3CDTF">2021-12-11T04:15:19Z</dcterms:modified>
</cp:coreProperties>
</file>