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93" r:id="rId3"/>
    <p:sldId id="294" r:id="rId4"/>
    <p:sldId id="257" r:id="rId5"/>
    <p:sldId id="274" r:id="rId6"/>
    <p:sldId id="275" r:id="rId7"/>
    <p:sldId id="276" r:id="rId8"/>
    <p:sldId id="281" r:id="rId9"/>
    <p:sldId id="289" r:id="rId10"/>
    <p:sldId id="298" r:id="rId11"/>
    <p:sldId id="288" r:id="rId12"/>
    <p:sldId id="291" r:id="rId13"/>
    <p:sldId id="299" r:id="rId14"/>
    <p:sldId id="280" r:id="rId15"/>
    <p:sldId id="302" r:id="rId16"/>
    <p:sldId id="304" r:id="rId17"/>
    <p:sldId id="305" r:id="rId18"/>
    <p:sldId id="303" r:id="rId19"/>
    <p:sldId id="306" r:id="rId20"/>
    <p:sldId id="307" r:id="rId21"/>
    <p:sldId id="300" r:id="rId22"/>
    <p:sldId id="25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E4035-EC1B-4770-9100-04BF33568D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B1D302-8E16-45D0-9816-5C49ACB629A1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Majority Class Base Model</a:t>
          </a:r>
        </a:p>
      </dgm:t>
    </dgm:pt>
    <dgm:pt modelId="{BE986BDD-9A00-4AC9-AC2B-E1B89EEDCD19}" type="parTrans" cxnId="{BB4BBCF5-2EA5-49A4-9887-3E02CE2D104D}">
      <dgm:prSet/>
      <dgm:spPr/>
      <dgm:t>
        <a:bodyPr/>
        <a:lstStyle/>
        <a:p>
          <a:endParaRPr lang="en-US"/>
        </a:p>
      </dgm:t>
    </dgm:pt>
    <dgm:pt modelId="{9521902B-3863-49A3-9326-8E2910090364}" type="sibTrans" cxnId="{BB4BBCF5-2EA5-49A4-9887-3E02CE2D104D}">
      <dgm:prSet/>
      <dgm:spPr/>
      <dgm:t>
        <a:bodyPr/>
        <a:lstStyle/>
        <a:p>
          <a:endParaRPr lang="en-US"/>
        </a:p>
      </dgm:t>
    </dgm:pt>
    <dgm:pt modelId="{27DB5075-3D3D-5F46-B82C-436CA0F3D699}" type="pres">
      <dgm:prSet presAssocID="{50AE4035-EC1B-4770-9100-04BF33568DF5}" presName="diagram" presStyleCnt="0">
        <dgm:presLayoutVars>
          <dgm:dir/>
          <dgm:resizeHandles val="exact"/>
        </dgm:presLayoutVars>
      </dgm:prSet>
      <dgm:spPr/>
    </dgm:pt>
    <dgm:pt modelId="{B40B88AF-36FA-314E-B392-D540C5C0EBAC}" type="pres">
      <dgm:prSet presAssocID="{9DB1D302-8E16-45D0-9816-5C49ACB629A1}" presName="node" presStyleLbl="node1" presStyleIdx="0" presStyleCnt="1" custScaleX="210267" custScaleY="40324" custLinFactNeighborX="-52903" custLinFactNeighborY="-3024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4365944D-FEA7-064A-97FF-EE22AB3C6E30}" type="presOf" srcId="{9DB1D302-8E16-45D0-9816-5C49ACB629A1}" destId="{B40B88AF-36FA-314E-B392-D540C5C0EBAC}" srcOrd="0" destOrd="0" presId="urn:microsoft.com/office/officeart/2005/8/layout/default"/>
    <dgm:cxn modelId="{2C3EC8A7-E912-4B4E-B71B-4D8B14EDEE02}" type="presOf" srcId="{50AE4035-EC1B-4770-9100-04BF33568DF5}" destId="{27DB5075-3D3D-5F46-B82C-436CA0F3D699}" srcOrd="0" destOrd="0" presId="urn:microsoft.com/office/officeart/2005/8/layout/default"/>
    <dgm:cxn modelId="{BB4BBCF5-2EA5-49A4-9887-3E02CE2D104D}" srcId="{50AE4035-EC1B-4770-9100-04BF33568DF5}" destId="{9DB1D302-8E16-45D0-9816-5C49ACB629A1}" srcOrd="0" destOrd="0" parTransId="{BE986BDD-9A00-4AC9-AC2B-E1B89EEDCD19}" sibTransId="{9521902B-3863-49A3-9326-8E2910090364}"/>
    <dgm:cxn modelId="{84880D00-AAAE-2742-90BF-9325DF8F29B6}" type="presParOf" srcId="{27DB5075-3D3D-5F46-B82C-436CA0F3D699}" destId="{B40B88AF-36FA-314E-B392-D540C5C0EBA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AE4035-EC1B-4770-9100-04BF33568D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B1D302-8E16-45D0-9816-5C49ACB629A1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Random Forests</a:t>
          </a:r>
        </a:p>
      </dgm:t>
    </dgm:pt>
    <dgm:pt modelId="{BE986BDD-9A00-4AC9-AC2B-E1B89EEDCD19}" type="parTrans" cxnId="{BB4BBCF5-2EA5-49A4-9887-3E02CE2D104D}">
      <dgm:prSet/>
      <dgm:spPr/>
      <dgm:t>
        <a:bodyPr/>
        <a:lstStyle/>
        <a:p>
          <a:endParaRPr lang="en-US"/>
        </a:p>
      </dgm:t>
    </dgm:pt>
    <dgm:pt modelId="{9521902B-3863-49A3-9326-8E2910090364}" type="sibTrans" cxnId="{BB4BBCF5-2EA5-49A4-9887-3E02CE2D104D}">
      <dgm:prSet/>
      <dgm:spPr/>
      <dgm:t>
        <a:bodyPr/>
        <a:lstStyle/>
        <a:p>
          <a:endParaRPr lang="en-US"/>
        </a:p>
      </dgm:t>
    </dgm:pt>
    <dgm:pt modelId="{27DB5075-3D3D-5F46-B82C-436CA0F3D699}" type="pres">
      <dgm:prSet presAssocID="{50AE4035-EC1B-4770-9100-04BF33568DF5}" presName="diagram" presStyleCnt="0">
        <dgm:presLayoutVars>
          <dgm:dir/>
          <dgm:resizeHandles val="exact"/>
        </dgm:presLayoutVars>
      </dgm:prSet>
      <dgm:spPr/>
    </dgm:pt>
    <dgm:pt modelId="{B40B88AF-36FA-314E-B392-D540C5C0EBAC}" type="pres">
      <dgm:prSet presAssocID="{9DB1D302-8E16-45D0-9816-5C49ACB629A1}" presName="node" presStyleLbl="node1" presStyleIdx="0" presStyleCnt="1" custScaleX="210267" custScaleY="40324" custLinFactNeighborX="19763" custLinFactNeighborY="-4140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4365944D-FEA7-064A-97FF-EE22AB3C6E30}" type="presOf" srcId="{9DB1D302-8E16-45D0-9816-5C49ACB629A1}" destId="{B40B88AF-36FA-314E-B392-D540C5C0EBAC}" srcOrd="0" destOrd="0" presId="urn:microsoft.com/office/officeart/2005/8/layout/default"/>
    <dgm:cxn modelId="{2C3EC8A7-E912-4B4E-B71B-4D8B14EDEE02}" type="presOf" srcId="{50AE4035-EC1B-4770-9100-04BF33568DF5}" destId="{27DB5075-3D3D-5F46-B82C-436CA0F3D699}" srcOrd="0" destOrd="0" presId="urn:microsoft.com/office/officeart/2005/8/layout/default"/>
    <dgm:cxn modelId="{BB4BBCF5-2EA5-49A4-9887-3E02CE2D104D}" srcId="{50AE4035-EC1B-4770-9100-04BF33568DF5}" destId="{9DB1D302-8E16-45D0-9816-5C49ACB629A1}" srcOrd="0" destOrd="0" parTransId="{BE986BDD-9A00-4AC9-AC2B-E1B89EEDCD19}" sibTransId="{9521902B-3863-49A3-9326-8E2910090364}"/>
    <dgm:cxn modelId="{84880D00-AAAE-2742-90BF-9325DF8F29B6}" type="presParOf" srcId="{27DB5075-3D3D-5F46-B82C-436CA0F3D699}" destId="{B40B88AF-36FA-314E-B392-D540C5C0EBA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88AF-36FA-314E-B392-D540C5C0EBAC}">
      <dsp:nvSpPr>
        <dsp:cNvPr id="0" name=""/>
        <dsp:cNvSpPr/>
      </dsp:nvSpPr>
      <dsp:spPr>
        <a:xfrm>
          <a:off x="0" y="18442"/>
          <a:ext cx="6357396" cy="7315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Majority Class Base Model</a:t>
          </a:r>
        </a:p>
      </dsp:txBody>
      <dsp:txXfrm>
        <a:off x="35710" y="54152"/>
        <a:ext cx="6285976" cy="660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B88AF-36FA-314E-B392-D540C5C0EBAC}">
      <dsp:nvSpPr>
        <dsp:cNvPr id="0" name=""/>
        <dsp:cNvSpPr/>
      </dsp:nvSpPr>
      <dsp:spPr>
        <a:xfrm>
          <a:off x="6532" y="0"/>
          <a:ext cx="6357396" cy="731514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Random Forests</a:t>
          </a:r>
        </a:p>
      </dsp:txBody>
      <dsp:txXfrm>
        <a:off x="42242" y="35710"/>
        <a:ext cx="6285976" cy="660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3ADA-F654-FB40-83ED-D5F9230EE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2A9C-DD77-5545-9510-AD42F0A8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1819-D32F-8B4E-AEDA-F1A19534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0D6C-A3DE-4549-B6EC-C9FBCFD5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E1C0-AA3F-DE4B-A4DA-8893CB55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E1D7-A219-314A-A8FC-B963A52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D2C66-EAB6-9240-8D2B-7779D835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B78A-EB7C-B140-9F5C-881915CF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21A2-6625-5749-A929-682ED7AF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60A5-6775-DA43-9DD2-98275B46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7503E-8A2B-764D-BB38-D8C5A52D6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1B44-F460-5F46-9C6D-6470C130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60E6-E1EB-1845-A13B-42CB7665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1662-B2EF-CD4E-9291-A31A603D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AA96-481F-7943-B76E-6684342C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24D6-4D59-1C4B-A436-2D4869DA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31FC-7B70-CF49-8CBD-F2988B3B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C31E-7274-5541-9162-271F6FCE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EF65-A550-1C42-9B9F-4BF2F46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1604-F257-F04F-BF21-9F9F6069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1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CB3D-71D1-2F42-8F6D-640AB00F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DC075-ADAC-5741-A5FE-BEF3B860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4095-A517-F249-9B5F-D0EC5902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492D-0786-2340-8209-9E71ABFA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4A17-B41A-9F46-9D54-2CC6D7FC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D294-A87E-164D-86AB-E4C1A570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7E7F-F7D6-DF4B-BF44-F4DE60D4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DFAC7-EB79-8D43-BA1C-6FF082BE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9B67-864F-A841-8373-5F53FA56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FA11B-1F77-A448-8F99-0288C0DC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5EC3-89E1-2B4B-8A38-3452AC69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45B-4811-2642-8C90-16426F6E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3833-23EC-E74F-AA19-3C1A698B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246AE-F00C-984F-AAE2-2C050EC20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DA701-5608-684F-BED3-2A3AB4488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2AE90-FBC4-B246-B29E-B47158718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5FB3-06DA-C442-B667-AEEEE661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0F136-2B5D-7E40-81F4-4DBF72E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F272-496C-0E45-AE41-A3349214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9B00-E25E-4543-8FCB-0E083A6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38C56-6EE8-4248-AC0E-18D4F2A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BDAA-3C06-2449-9425-A980D762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F9445-034C-2C43-939E-AEFC04D6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31E75-8ABB-3A47-8C91-F8A11237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94D4F-9D79-B444-A6F0-DEB9379C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5734E-F244-524F-9216-6D0F82FE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5400-AA86-7442-946A-98E1EC17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3820-0624-2146-997F-97100E08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36EF-6CFE-FF41-85D9-AA65CEEF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8413D-704E-BA4F-AB8F-153C89B9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9306-E3C0-BE46-9A90-AD0CA5E8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82FD-0DBF-DC4E-A613-FA96CD84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EC7D-7749-5946-B68C-DC1BEDC8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38248-AE1B-AD41-A241-7241E407E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8BCC3-A446-9B4A-B1CC-213DDF727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32194-4FE6-CF40-B1A2-F4930BDB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6C776-E6CC-DA49-807D-31DC6F5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50BA-0B4C-7243-8488-EC2FA1C6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A62C-21EC-7347-823E-C23A213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93F44-919C-7843-8D36-72C3CCA2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4A20-7C2E-4C4B-8ABC-1C181D2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5DCC-42E8-7847-B430-F99B5C774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EE0F-0186-AD45-87C5-5ECE0A40C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82D63-FBF3-234C-89F7-BAB8B476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Hate Speech Detection in Tweets using Machine Learning Models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DA467-CD8E-9740-86E4-361AFC5C2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Pardeep Kumar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Mentor: Dipanjan Sarkar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Capstone Project 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Milestone Report 1</a:t>
            </a:r>
          </a:p>
        </p:txBody>
      </p:sp>
    </p:spTree>
    <p:extLst>
      <p:ext uri="{BB962C8B-B14F-4D97-AF65-F5344CB8AC3E}">
        <p14:creationId xmlns:p14="http://schemas.microsoft.com/office/powerpoint/2010/main" val="329443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D8B39-7F2A-EE4C-B9B5-1EDBD2C8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TF-IDF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4187-B325-A64A-B54C-4FCA506BC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Term Document Frequency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 </a:t>
                </a:r>
                <a:r>
                  <a:rPr lang="en-US" sz="2000" dirty="0"/>
                  <a:t>words that occur more frequently receive a higher penalty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0                          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400" dirty="0"/>
                  <a:t>Inverse document frequency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algn="just"/>
                <a:r>
                  <a:rPr lang="en-US" sz="2000" dirty="0"/>
                  <a:t>assigns relative importance to more discriminative words, words that might appear more often in one document but sparsely in the rest of the text-corpus.</a:t>
                </a: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𝑠𝑖𝑧𝑒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𝑡𝑒𝑥𝑡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𝑐𝑜𝑟𝑝𝑢𝑠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𝑡𝑒𝑟𝑚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𝑜𝑐𝑐𝑢𝑟𝑠</m:t>
                                  </m:r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4187-B325-A64A-B54C-4FCA506BC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26144" r="-60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3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DB6AC-F988-6743-991B-FABF0449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800" dirty="0"/>
              <a:t>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0D573-D426-954B-9BD5-049404CBD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638043"/>
                <a:ext cx="4650910" cy="3389131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Average word length = 6</a:t>
                </a:r>
              </a:p>
              <a:p>
                <a:r>
                  <a:rPr lang="en-US" sz="2600" dirty="0"/>
                  <a:t>Median word length = 6</a:t>
                </a:r>
              </a:p>
              <a:p>
                <a:r>
                  <a:rPr lang="en-US" sz="2600" dirty="0"/>
                  <a:t>Most common word length = 6</a:t>
                </a:r>
              </a:p>
              <a:p>
                <a:r>
                  <a:rPr lang="en-US" sz="2600" dirty="0"/>
                  <a:t>8 different N-gram features :</a:t>
                </a:r>
              </a:p>
              <a:p>
                <a:pPr lvl="1"/>
                <a:r>
                  <a:rPr lang="en-US" sz="2200" dirty="0"/>
                  <a:t>Character level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-grams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2, 3, 4, 5, 6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Word level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dirty="0"/>
                  <a:t>-grams 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en-US" sz="19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0D573-D426-954B-9BD5-049404CB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38043"/>
                <a:ext cx="4650910" cy="3389131"/>
              </a:xfrm>
              <a:blipFill>
                <a:blip r:embed="rId2"/>
                <a:stretch>
                  <a:fillRect l="-1913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BE893E-6F4E-7345-92CF-1D1AC057D3A1}"/>
              </a:ext>
            </a:extLst>
          </p:cNvPr>
          <p:cNvCxnSpPr/>
          <p:nvPr/>
        </p:nvCxnSpPr>
        <p:spPr>
          <a:xfrm>
            <a:off x="1014145" y="2220620"/>
            <a:ext cx="2586790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/var/folders/_k/px3zq8xx6gb1_xbbm1dgqvqc0000gn/T/com.microsoft.Word/Content.MSO/829D11E1.tmp">
            <a:extLst>
              <a:ext uri="{FF2B5EF4-FFF2-40B4-BE49-F238E27FC236}">
                <a16:creationId xmlns:a16="http://schemas.microsoft.com/office/drawing/2014/main" id="{9C5A2BF6-7058-634A-862B-1B87B13E9D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0910" y="2120355"/>
            <a:ext cx="7541089" cy="320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41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7552-1C2E-B443-A27E-BE3B058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Base Models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649D27-4DB7-4131-B7B7-349DC7146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969316"/>
              </p:ext>
            </p:extLst>
          </p:nvPr>
        </p:nvGraphicFramePr>
        <p:xfrm>
          <a:off x="4618984" y="3044804"/>
          <a:ext cx="6363929" cy="186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4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802D-C3AA-F149-B53A-1A3A8F0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Majority Class 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F6A9-283C-014F-B8AC-CE96AEA8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Two simple steps: </a:t>
            </a:r>
          </a:p>
          <a:p>
            <a:pPr lvl="1"/>
            <a:r>
              <a:rPr lang="en-US" dirty="0"/>
              <a:t>Identifies the dominant class is the training data set, and </a:t>
            </a:r>
          </a:p>
          <a:p>
            <a:pPr lvl="1"/>
            <a:r>
              <a:rPr lang="en-US" dirty="0"/>
              <a:t>Assigns dominant class as the prediction to every input in the test set</a:t>
            </a:r>
          </a:p>
          <a:p>
            <a:r>
              <a:rPr lang="en-US" dirty="0"/>
              <a:t>Same as random guessing for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Majority Class Base Model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Confusion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/var/folders/_k/px3zq8xx6gb1_xbbm1dgqvqc0000gn/T/com.microsoft.Word/Content.MSO/6E5E4D03.tmp">
            <a:extLst>
              <a:ext uri="{FF2B5EF4-FFF2-40B4-BE49-F238E27FC236}">
                <a16:creationId xmlns:a16="http://schemas.microsoft.com/office/drawing/2014/main" id="{A667616F-569B-D840-BC61-EAF7F54929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7994" y="532348"/>
            <a:ext cx="6111694" cy="5475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89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Majority Class Base Model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Accuracy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DB4F48-36FE-F640-85AD-D2AD8AF15380}"/>
                  </a:ext>
                </a:extLst>
              </p:cNvPr>
              <p:cNvSpPr/>
              <p:nvPr/>
            </p:nvSpPr>
            <p:spPr>
              <a:xfrm>
                <a:off x="4904874" y="1066879"/>
                <a:ext cx="7096626" cy="2027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𝐴𝑐𝑐𝑢𝑟𝑎𝑐𝑦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𝑎𝑣𝑒𝑟𝑎𝑔𝑒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𝑐𝑙𝑎𝑠𝑠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𝐴𝑐𝑐𝑢𝑟𝑎𝑐𝑦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𝑎𝑣𝑒𝑟𝑎𝑔𝑒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0+4556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0+4556+0+227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3801+0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3801+0+982+0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0+4028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0+4028+0+755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𝐴𝑐𝑐𝑢𝑟𝑎𝑐𝑦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𝑎𝑣𝑒𝑟𝑎𝑔𝑒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0.95+0.79+0.84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=0.86</m:t>
                      </m:r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DB4F48-36FE-F640-85AD-D2AD8AF15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874" y="1066879"/>
                <a:ext cx="7096626" cy="2027606"/>
              </a:xfrm>
              <a:prstGeom prst="rect">
                <a:avLst/>
              </a:prstGeom>
              <a:blipFill>
                <a:blip r:embed="rId2"/>
                <a:stretch>
                  <a:fillRect t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8DCBFC8-CB47-F64F-9A11-03AA40813061}"/>
              </a:ext>
            </a:extLst>
          </p:cNvPr>
          <p:cNvSpPr/>
          <p:nvPr/>
        </p:nvSpPr>
        <p:spPr>
          <a:xfrm>
            <a:off x="5188800" y="34661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Times New Roman" panose="02020603050405020304" pitchFamily="18" charset="0"/>
              </a:rPr>
              <a:t>86% accuracy is rather high for random guessing.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Times New Roman" panose="02020603050405020304" pitchFamily="18" charset="0"/>
              </a:rPr>
              <a:t>The model accuracy was not a reliable performance measure in the case of imbalanced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47565"/>
            <a:ext cx="3657600" cy="3480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Majority Class Base Model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>
                <a:solidFill>
                  <a:srgbClr val="FFFFFF"/>
                </a:solidFill>
              </a:rPr>
              <a:t>Precision Recall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F1- Score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8E0332-FF55-5E4D-B6F8-C138FE0D5BDD}"/>
                  </a:ext>
                </a:extLst>
              </p:cNvPr>
              <p:cNvSpPr/>
              <p:nvPr/>
            </p:nvSpPr>
            <p:spPr>
              <a:xfrm>
                <a:off x="4669190" y="329341"/>
                <a:ext cx="7248025" cy="1510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𝑐𝑙𝑎𝑠𝑠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0+3801+0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0+0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3801+982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0+0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=0.79</m:t>
                      </m:r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𝑐𝑙𝑎𝑠𝑠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3801+982</m:t>
                              </m:r>
                            </m:den>
                          </m:f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=0.26</m:t>
                      </m:r>
                    </m:oMath>
                  </m:oMathPara>
                </a14:m>
                <a:endParaRPr lang="en-US" sz="1100" dirty="0">
                  <a:effectLst/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8E0332-FF55-5E4D-B6F8-C138FE0D5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190" y="329341"/>
                <a:ext cx="7248025" cy="1510029"/>
              </a:xfrm>
              <a:prstGeom prst="rect">
                <a:avLst/>
              </a:prstGeom>
              <a:blipFill>
                <a:blip r:embed="rId2"/>
                <a:stretch>
                  <a:fillRect t="-15833" b="-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ECDBCC-DF12-6D44-B5E4-8D11AFC91BB5}"/>
                  </a:ext>
                </a:extLst>
              </p:cNvPr>
              <p:cNvSpPr/>
              <p:nvPr/>
            </p:nvSpPr>
            <p:spPr>
              <a:xfrm>
                <a:off x="4669190" y="2495049"/>
                <a:ext cx="7248025" cy="1211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/>
                          </m:ctrlPr>
                        </m:sSubSupPr>
                        <m:e>
                          <m:r>
                            <a:rPr lang="en-US" sz="1400" i="1"/>
                            <m:t>𝑅𝑒𝑐𝑎𝑙𝑙</m:t>
                          </m:r>
                        </m:e>
                        <m:sub>
                          <m:r>
                            <a:rPr lang="en-US" sz="1400" i="1"/>
                            <m:t>𝑚𝑖𝑐𝑟𝑜</m:t>
                          </m:r>
                        </m:sub>
                        <m:sup>
                          <m:r>
                            <a:rPr lang="en-US" sz="1400" i="1"/>
                            <m:t>𝑡𝑒𝑠𝑡</m:t>
                          </m:r>
                        </m:sup>
                      </m:sSubSup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US" sz="1400" i="1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/>
                              </m:ctrlPr>
                            </m:naryPr>
                            <m:sub>
                              <m:r>
                                <a:rPr lang="en-US" sz="1400" i="1"/>
                                <m:t>𝑐𝑙𝑎𝑠𝑠</m:t>
                              </m:r>
                              <m:r>
                                <a:rPr lang="en-US" sz="1400" i="1"/>
                                <m:t>=0</m:t>
                              </m:r>
                            </m:sub>
                            <m:sup>
                              <m:r>
                                <a:rPr lang="en-US" sz="1400" i="1"/>
                                <m:t>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𝑇𝑃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𝑐𝑙𝑎𝑠𝑠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400" i="1"/>
                              </m:ctrlPr>
                            </m:naryPr>
                            <m:sub>
                              <m:r>
                                <a:rPr lang="en-US" sz="1400" i="1"/>
                                <m:t>𝑐𝑙𝑎𝑠𝑠</m:t>
                              </m:r>
                              <m:r>
                                <a:rPr lang="en-US" sz="1400" i="1"/>
                                <m:t>=0</m:t>
                              </m:r>
                            </m:sub>
                            <m:sup>
                              <m:r>
                                <a:rPr lang="en-US" sz="1400" i="1"/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/>
                                      </m:ctrlPr>
                                    </m:sSubPr>
                                    <m:e>
                                      <m:r>
                                        <a:rPr lang="en-US" sz="1400" i="1"/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/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/>
                                      </m:ctrlPr>
                                    </m:sSubPr>
                                    <m:e>
                                      <m:r>
                                        <a:rPr lang="en-US" sz="1400" i="1"/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400" i="1"/>
                                        <m:t>𝑐𝑙𝑎𝑠𝑠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US" sz="1400" i="1"/>
                          </m:ctrlPr>
                        </m:fPr>
                        <m:num>
                          <m:r>
                            <a:rPr lang="en-US" sz="1400" i="1"/>
                            <m:t>0+3801+0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/>
                              </m:ctrlPr>
                            </m:dPr>
                            <m:e>
                              <m:r>
                                <a:rPr lang="en-US" sz="1400" i="1"/>
                                <m:t>0+227</m:t>
                              </m:r>
                            </m:e>
                          </m:d>
                          <m:r>
                            <a:rPr lang="en-US" sz="1400" i="1"/>
                            <m:t>+</m:t>
                          </m:r>
                          <m:d>
                            <m:dPr>
                              <m:ctrlPr>
                                <a:rPr lang="en-US" sz="1400" i="1"/>
                              </m:ctrlPr>
                            </m:dPr>
                            <m:e>
                              <m:r>
                                <a:rPr lang="en-US" sz="1400" i="1"/>
                                <m:t>3801+0</m:t>
                              </m:r>
                            </m:e>
                          </m:d>
                          <m:r>
                            <a:rPr lang="en-US" sz="1400" i="1"/>
                            <m:t>+</m:t>
                          </m:r>
                          <m:d>
                            <m:dPr>
                              <m:ctrlPr>
                                <a:rPr lang="en-US" sz="1400" i="1"/>
                              </m:ctrlPr>
                            </m:dPr>
                            <m:e>
                              <m:r>
                                <a:rPr lang="en-US" sz="1400" i="1"/>
                                <m:t>0+722</m:t>
                              </m:r>
                            </m:e>
                          </m:d>
                        </m:den>
                      </m:f>
                      <m:r>
                        <a:rPr lang="en-US" sz="1400" i="1"/>
                        <m:t>=0.79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/>
                          </m:ctrlPr>
                        </m:sSubSupPr>
                        <m:e>
                          <m:r>
                            <a:rPr lang="en-US" sz="1400" i="1"/>
                            <m:t>𝑅𝑒𝑐𝑎𝑙𝑙</m:t>
                          </m:r>
                        </m:e>
                        <m:sub>
                          <m:r>
                            <a:rPr lang="en-US" sz="1400" i="1"/>
                            <m:t>𝑚𝑎𝑐𝑟𝑜</m:t>
                          </m:r>
                        </m:sub>
                        <m:sup>
                          <m:r>
                            <a:rPr lang="en-US" sz="1400" i="1"/>
                            <m:t>𝑡𝑒𝑠𝑡</m:t>
                          </m:r>
                        </m:sup>
                      </m:sSubSup>
                      <m:r>
                        <a:rPr lang="en-US" sz="1400" i="1"/>
                        <m:t>= </m:t>
                      </m:r>
                      <m:f>
                        <m:fPr>
                          <m:ctrlPr>
                            <a:rPr lang="en-US" sz="1400" i="1"/>
                          </m:ctrlPr>
                        </m:fPr>
                        <m:num>
                          <m:r>
                            <a:rPr lang="en-US" sz="1400" i="1"/>
                            <m:t>1</m:t>
                          </m:r>
                        </m:num>
                        <m:den>
                          <m:r>
                            <a:rPr lang="en-US" sz="1400" i="1"/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/>
                          </m:ctrlPr>
                        </m:naryPr>
                        <m:sub>
                          <m:r>
                            <a:rPr lang="en-US" sz="1400" i="1"/>
                            <m:t>𝑐𝑙𝑎𝑠𝑠</m:t>
                          </m:r>
                          <m:r>
                            <a:rPr lang="en-US" sz="1400" i="1"/>
                            <m:t>=0</m:t>
                          </m:r>
                        </m:sub>
                        <m:sup>
                          <m:r>
                            <a:rPr lang="en-US" sz="1400" i="1"/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4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/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i="1"/>
                                      </m:ctrlPr>
                                    </m:sSubPr>
                                    <m:e>
                                      <m:r>
                                        <a:rPr lang="en-US" sz="1400" i="1"/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/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/>
                                      </m:ctrlPr>
                                    </m:sSubPr>
                                    <m:e>
                                      <m:r>
                                        <a:rPr lang="en-US" sz="1400" i="1"/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400" i="1"/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400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400" i="1"/>
                                      </m:ctrlPr>
                                    </m:sSubPr>
                                    <m:e>
                                      <m:r>
                                        <a:rPr lang="en-US" sz="1400" i="1"/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400" i="1"/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400" i="1"/>
                        <m:t>= </m:t>
                      </m:r>
                      <m:f>
                        <m:fPr>
                          <m:ctrlPr>
                            <a:rPr lang="en-US" sz="1400" i="1"/>
                          </m:ctrlPr>
                        </m:fPr>
                        <m:num>
                          <m:r>
                            <a:rPr lang="en-US" sz="1400" i="1"/>
                            <m:t>1</m:t>
                          </m:r>
                        </m:num>
                        <m:den>
                          <m:r>
                            <a:rPr lang="en-US" sz="1400" i="1"/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400" i="1"/>
                          </m:ctrlPr>
                        </m:dPr>
                        <m:e>
                          <m:f>
                            <m:fPr>
                              <m:ctrlPr>
                                <a:rPr lang="en-US" sz="1400" i="1"/>
                              </m:ctrlPr>
                            </m:fPr>
                            <m:num>
                              <m:r>
                                <a:rPr lang="en-US" sz="1400" i="1"/>
                                <m:t>0</m:t>
                              </m:r>
                            </m:num>
                            <m:den>
                              <m:r>
                                <a:rPr lang="en-US" sz="1400" i="1"/>
                                <m:t>0+227</m:t>
                              </m:r>
                            </m:den>
                          </m:f>
                          <m:r>
                            <a:rPr lang="en-US" sz="1400" i="1"/>
                            <m:t>+</m:t>
                          </m:r>
                          <m:f>
                            <m:fPr>
                              <m:ctrlPr>
                                <a:rPr lang="en-US" sz="1400" i="1"/>
                              </m:ctrlPr>
                            </m:fPr>
                            <m:num>
                              <m:r>
                                <a:rPr lang="en-US" sz="1400" i="1"/>
                                <m:t>3801</m:t>
                              </m:r>
                            </m:num>
                            <m:den>
                              <m:r>
                                <a:rPr lang="en-US" sz="1400" i="1"/>
                                <m:t>3801+0</m:t>
                              </m:r>
                            </m:den>
                          </m:f>
                          <m:r>
                            <a:rPr lang="en-US" sz="1400" i="1"/>
                            <m:t>+</m:t>
                          </m:r>
                          <m:f>
                            <m:fPr>
                              <m:ctrlPr>
                                <a:rPr lang="en-US" sz="1400" i="1"/>
                              </m:ctrlPr>
                            </m:fPr>
                            <m:num>
                              <m:r>
                                <a:rPr lang="en-US" sz="1400" i="1"/>
                                <m:t>0</m:t>
                              </m:r>
                            </m:num>
                            <m:den>
                              <m:r>
                                <a:rPr lang="en-US" sz="1400" i="1"/>
                                <m:t>0+722</m:t>
                              </m:r>
                            </m:den>
                          </m:f>
                        </m:e>
                      </m:d>
                      <m:r>
                        <a:rPr lang="en-US" sz="1400" i="1"/>
                        <m:t>=0.33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ECDBCC-DF12-6D44-B5E4-8D11AFC9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190" y="2495049"/>
                <a:ext cx="7248025" cy="1211935"/>
              </a:xfrm>
              <a:prstGeom prst="rect">
                <a:avLst/>
              </a:prstGeom>
              <a:blipFill>
                <a:blip r:embed="rId3"/>
                <a:stretch>
                  <a:fillRect t="-24742" b="-8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BB0D29-3727-704E-9ADE-C4E8F6C56660}"/>
                  </a:ext>
                </a:extLst>
              </p:cNvPr>
              <p:cNvSpPr/>
              <p:nvPr/>
            </p:nvSpPr>
            <p:spPr>
              <a:xfrm>
                <a:off x="5245203" y="4362663"/>
                <a:ext cx="6096000" cy="13765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𝑃𝑟𝑒𝑐𝑖𝑠𝑖𝑜𝑛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𝑚𝑖𝑐𝑟𝑜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𝑅𝑒𝑐𝑎𝑙𝑙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𝑚𝑖𝑐𝑟𝑜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𝑃𝑟𝑒𝑐𝑖𝑠𝑖𝑜𝑛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𝑚𝑖𝑐𝑟𝑜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𝑅𝑒𝑐𝑎𝑙𝑙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𝑚𝑖𝑐𝑟𝑜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2×0.79×0.79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0.79+0.79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=0.79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𝑃𝑟𝑒𝑐𝑖𝑠𝑖𝑜𝑛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𝑚𝑎𝑐𝑟𝑜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𝑅𝑒𝑐𝑎𝑙𝑙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𝑚𝑎𝑐𝑟𝑜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𝑃𝑟𝑒𝑐𝑖𝑠𝑖𝑜𝑛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𝑚𝑎𝑐𝑟𝑜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𝑅𝑒𝑐𝑎𝑙𝑙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𝑚𝑎𝑐𝑟𝑜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𝑡𝑒𝑠𝑡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2×0.26×0.33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0.26+0.33</m:t>
                              </m:r>
                            </m:e>
                          </m:d>
                        </m:den>
                      </m:f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=0.29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BB0D29-3727-704E-9ADE-C4E8F6C56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203" y="4362663"/>
                <a:ext cx="6096000" cy="1376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1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Majority Class Base Model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2F6434BC.tmp">
            <a:extLst>
              <a:ext uri="{FF2B5EF4-FFF2-40B4-BE49-F238E27FC236}">
                <a16:creationId xmlns:a16="http://schemas.microsoft.com/office/drawing/2014/main" id="{5A5CCE6F-4BE8-C74C-AD6C-72242CBEB0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"/>
          <a:stretch>
            <a:fillRect/>
          </a:stretch>
        </p:blipFill>
        <p:spPr bwMode="auto">
          <a:xfrm>
            <a:off x="5102679" y="503741"/>
            <a:ext cx="6180937" cy="35947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EDBF3B-1A3F-F44B-B6B7-EA43F58B1C7A}"/>
                  </a:ext>
                </a:extLst>
              </p:cNvPr>
              <p:cNvSpPr/>
              <p:nvPr/>
            </p:nvSpPr>
            <p:spPr>
              <a:xfrm>
                <a:off x="5329416" y="4416453"/>
                <a:ext cx="6096000" cy="22865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𝐴𝑈𝐶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𝑇𝑃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𝑐𝑙𝑎𝑠𝑠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𝑇𝑃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𝑐𝑙𝑎𝑠𝑠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𝐹𝑁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𝑐𝑙𝑎𝑠𝑠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𝑇𝑁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𝑐𝑙𝑎𝑠𝑠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𝑇𝑁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𝑐𝑙𝑎𝑠𝑠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𝐹𝑃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𝑐𝑙𝑎𝑠𝑠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𝐴𝑈𝐶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𝑚𝑖𝑐𝑟𝑜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0.795+0.897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=0.85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𝐴𝑈𝐶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𝑐𝑙𝑎𝑠𝑠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𝑇𝑁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𝐹𝑃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𝑐𝑙𝑎𝑠𝑠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𝐴𝑈𝐶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𝑚𝑎𝑐𝑟𝑜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𝑡𝑒𝑠𝑡</m:t>
                          </m:r>
                        </m:sup>
                      </m:sSubSup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×1+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×1+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EDBF3B-1A3F-F44B-B6B7-EA43F58B1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416" y="4416453"/>
                <a:ext cx="6096000" cy="2286523"/>
              </a:xfrm>
              <a:prstGeom prst="rect">
                <a:avLst/>
              </a:prstGeom>
              <a:blipFill>
                <a:blip r:embed="rId3"/>
                <a:stretch>
                  <a:fillRect t="-888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7552-1C2E-B443-A27E-BE3B058C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Decision Trees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649D27-4DB7-4131-B7B7-349DC71462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8984" y="3044804"/>
          <a:ext cx="6363929" cy="186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2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802D-C3AA-F149-B53A-1A3A8F0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2F6A9-283C-014F-B8AC-CE96AEA86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Randomly selects a subset of the input features to choose from, at each node </a:t>
                </a:r>
              </a:p>
              <a:p>
                <a:r>
                  <a:rPr lang="en-US" dirty="0"/>
                  <a:t>Provides an opportunity for the not-so-strong features to be selected built different trees </a:t>
                </a:r>
              </a:p>
              <a:p>
                <a:r>
                  <a:rPr lang="en-US" dirty="0"/>
                  <a:t>On average,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1−</m:t>
                        </m:r>
                        <m:r>
                          <a:rPr lang="en-US" i="1"/>
                          <m:t>𝑓</m:t>
                        </m:r>
                        <m:r>
                          <a:rPr lang="en-US" i="1"/>
                          <m:t>⁄</m:t>
                        </m:r>
                        <m:r>
                          <a:rPr lang="en-US" i="1"/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splits will not even consider the strong features for splitting decision, which results in decorrelated decision trees. </a:t>
                </a:r>
              </a:p>
              <a:p>
                <a:r>
                  <a:rPr lang="en-US" dirty="0"/>
                  <a:t>Averages from decorrelated trees are less prone to overfitting, making the analysis reliable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2F6A9-283C-014F-B8AC-CE96AEA86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965" t="-359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1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C0BC2-081E-0648-A145-95AA1DA4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C317-E6BC-3743-A870-419DDBD6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Detecting hateful and offensive language in twitter data using: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Neural Networks</a:t>
            </a:r>
          </a:p>
          <a:p>
            <a:endParaRPr lang="en-US" sz="2400" dirty="0"/>
          </a:p>
          <a:p>
            <a:r>
              <a:rPr lang="en-US" sz="2400" dirty="0"/>
              <a:t>Classifier comparison based on performance metrics and computation speed</a:t>
            </a:r>
          </a:p>
        </p:txBody>
      </p:sp>
    </p:spTree>
    <p:extLst>
      <p:ext uri="{BB962C8B-B14F-4D97-AF65-F5344CB8AC3E}">
        <p14:creationId xmlns:p14="http://schemas.microsoft.com/office/powerpoint/2010/main" val="802013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802D-C3AA-F149-B53A-1A3A8F0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2F6A9-283C-014F-B8AC-CE96AEA86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Hyper parameter tuning using 5-fold cross validation grid search</a:t>
                </a:r>
              </a:p>
              <a:p>
                <a:pPr lvl="1"/>
                <a:r>
                  <a:rPr lang="en-US" dirty="0"/>
                  <a:t>Maximum number of features per split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𝑚𝑎𝑥</m:t>
                    </m:r>
                    <m:r>
                      <a:rPr lang="en-US" i="1"/>
                      <m:t>_</m:t>
                    </m:r>
                    <m:r>
                      <a:rPr lang="en-US" i="1"/>
                      <m:t>𝑓𝑒𝑎𝑡𝑢𝑟𝑒𝑠</m:t>
                    </m:r>
                    <m:r>
                      <a:rPr lang="en-US" i="1"/>
                      <m:t> = {100,200,500}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number of trees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_</m:t>
                    </m:r>
                    <m:r>
                      <a:rPr lang="en-US" i="1"/>
                      <m:t>𝑒𝑠𝑡𝑖𝑚𝑎𝑡𝑜𝑟𝑠</m:t>
                    </m:r>
                    <m:r>
                      <a:rPr lang="en-US" i="1"/>
                      <m:t> ={500,800,1000}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Best Fit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𝑒𝑠𝑡𝑖𝑚𝑎𝑡𝑜𝑟𝑠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Validation Error 0.83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2F6A9-283C-014F-B8AC-CE96AEA86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9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5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78F8-0012-0B40-B18E-4BAC2B67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0012B0-7C70-AB49-8E5F-E831EEA029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6800" y="771644"/>
              <a:ext cx="6978315" cy="25201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86810">
                      <a:extLst>
                        <a:ext uri="{9D8B030D-6E8A-4147-A177-3AD203B41FA5}">
                          <a16:colId xmlns:a16="http://schemas.microsoft.com/office/drawing/2014/main" val="2687444576"/>
                        </a:ext>
                      </a:extLst>
                    </a:gridCol>
                    <a:gridCol w="835489">
                      <a:extLst>
                        <a:ext uri="{9D8B030D-6E8A-4147-A177-3AD203B41FA5}">
                          <a16:colId xmlns:a16="http://schemas.microsoft.com/office/drawing/2014/main" val="248900651"/>
                        </a:ext>
                      </a:extLst>
                    </a:gridCol>
                    <a:gridCol w="1002334">
                      <a:extLst>
                        <a:ext uri="{9D8B030D-6E8A-4147-A177-3AD203B41FA5}">
                          <a16:colId xmlns:a16="http://schemas.microsoft.com/office/drawing/2014/main" val="138974051"/>
                        </a:ext>
                      </a:extLst>
                    </a:gridCol>
                    <a:gridCol w="1053019">
                      <a:extLst>
                        <a:ext uri="{9D8B030D-6E8A-4147-A177-3AD203B41FA5}">
                          <a16:colId xmlns:a16="http://schemas.microsoft.com/office/drawing/2014/main" val="817168992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733090066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1467836655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2605732498"/>
                        </a:ext>
                      </a:extLst>
                    </a:gridCol>
                  </a:tblGrid>
                  <a:tr h="315024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Character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093360"/>
                      </a:ext>
                    </a:extLst>
                  </a:tr>
                  <a:tr h="315024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extLst>
                      <a:ext uri="{0D108BD9-81ED-4DB2-BD59-A6C34878D82A}">
                        <a16:rowId xmlns:a16="http://schemas.microsoft.com/office/drawing/2014/main" val="68113170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6928472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0.8093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0.7840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0.7720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0.7387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0.7622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160391150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25725240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0.5638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0.6130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0.5965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0.5529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0.4728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416518774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F1-Score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58628936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0.5847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0.6248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0.6104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0.5752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0.5023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09290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10012B0-7C70-AB49-8E5F-E831EEA02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325616"/>
                  </p:ext>
                </p:extLst>
              </p:nvPr>
            </p:nvGraphicFramePr>
            <p:xfrm>
              <a:off x="4876800" y="771644"/>
              <a:ext cx="6978315" cy="252019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086810">
                      <a:extLst>
                        <a:ext uri="{9D8B030D-6E8A-4147-A177-3AD203B41FA5}">
                          <a16:colId xmlns:a16="http://schemas.microsoft.com/office/drawing/2014/main" val="2687444576"/>
                        </a:ext>
                      </a:extLst>
                    </a:gridCol>
                    <a:gridCol w="835489">
                      <a:extLst>
                        <a:ext uri="{9D8B030D-6E8A-4147-A177-3AD203B41FA5}">
                          <a16:colId xmlns:a16="http://schemas.microsoft.com/office/drawing/2014/main" val="248900651"/>
                        </a:ext>
                      </a:extLst>
                    </a:gridCol>
                    <a:gridCol w="1002334">
                      <a:extLst>
                        <a:ext uri="{9D8B030D-6E8A-4147-A177-3AD203B41FA5}">
                          <a16:colId xmlns:a16="http://schemas.microsoft.com/office/drawing/2014/main" val="138974051"/>
                        </a:ext>
                      </a:extLst>
                    </a:gridCol>
                    <a:gridCol w="1053019">
                      <a:extLst>
                        <a:ext uri="{9D8B030D-6E8A-4147-A177-3AD203B41FA5}">
                          <a16:colId xmlns:a16="http://schemas.microsoft.com/office/drawing/2014/main" val="817168992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733090066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1467836655"/>
                        </a:ext>
                      </a:extLst>
                    </a:gridCol>
                    <a:gridCol w="1000221">
                      <a:extLst>
                        <a:ext uri="{9D8B030D-6E8A-4147-A177-3AD203B41FA5}">
                          <a16:colId xmlns:a16="http://schemas.microsoft.com/office/drawing/2014/main" val="2605732498"/>
                        </a:ext>
                      </a:extLst>
                    </a:gridCol>
                  </a:tblGrid>
                  <a:tr h="315024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593" marR="66593" marT="0" marB="0" anchor="ctr">
                        <a:blipFill>
                          <a:blip r:embed="rId2"/>
                          <a:stretch>
                            <a:fillRect l="-38442" r="-251" b="-71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093360"/>
                      </a:ext>
                    </a:extLst>
                  </a:tr>
                  <a:tr h="315024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6-grams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extLst>
                      <a:ext uri="{0D108BD9-81ED-4DB2-BD59-A6C34878D82A}">
                        <a16:rowId xmlns:a16="http://schemas.microsoft.com/office/drawing/2014/main" val="68113170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6928472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0.8093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0.7840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0.7720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0.7387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0.7622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160391150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25725240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0.5638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0.6130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0.5965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0.5529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0.4728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4165187743"/>
                      </a:ext>
                    </a:extLst>
                  </a:tr>
                  <a:tr h="315024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F1-Score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0.8844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0.9001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0.8850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0.8518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58628936"/>
                      </a:ext>
                    </a:extLst>
                  </a:tr>
                  <a:tr h="31502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6593" marR="6659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0.5847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0.6248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0.6104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0.5752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0.5023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309290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D0BB739-0894-FC4B-B686-25DB178A8B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23433" y="3630561"/>
              <a:ext cx="6034420" cy="245333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74765">
                      <a:extLst>
                        <a:ext uri="{9D8B030D-6E8A-4147-A177-3AD203B41FA5}">
                          <a16:colId xmlns:a16="http://schemas.microsoft.com/office/drawing/2014/main" val="2425646499"/>
                        </a:ext>
                      </a:extLst>
                    </a:gridCol>
                    <a:gridCol w="1174765">
                      <a:extLst>
                        <a:ext uri="{9D8B030D-6E8A-4147-A177-3AD203B41FA5}">
                          <a16:colId xmlns:a16="http://schemas.microsoft.com/office/drawing/2014/main" val="2567820628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1712460280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3790210036"/>
                        </a:ext>
                      </a:extLst>
                    </a:gridCol>
                    <a:gridCol w="1118864">
                      <a:extLst>
                        <a:ext uri="{9D8B030D-6E8A-4147-A177-3AD203B41FA5}">
                          <a16:colId xmlns:a16="http://schemas.microsoft.com/office/drawing/2014/main" val="236336248"/>
                        </a:ext>
                      </a:extLst>
                    </a:gridCol>
                  </a:tblGrid>
                  <a:tr h="375949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Word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-grams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210717"/>
                      </a:ext>
                    </a:extLst>
                  </a:tr>
                  <a:tr h="375949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Unigrams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9050504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899143065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0.7586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520420503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63580017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0.5341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0.3351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0.3338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797154068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F1-Score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81238895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0.5551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0.2989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0.2961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04858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D0BB739-0894-FC4B-B686-25DB178A8B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4494889"/>
                  </p:ext>
                </p:extLst>
              </p:nvPr>
            </p:nvGraphicFramePr>
            <p:xfrm>
              <a:off x="5523433" y="3630561"/>
              <a:ext cx="6034420" cy="2453336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74765">
                      <a:extLst>
                        <a:ext uri="{9D8B030D-6E8A-4147-A177-3AD203B41FA5}">
                          <a16:colId xmlns:a16="http://schemas.microsoft.com/office/drawing/2014/main" val="2425646499"/>
                        </a:ext>
                      </a:extLst>
                    </a:gridCol>
                    <a:gridCol w="1174765">
                      <a:extLst>
                        <a:ext uri="{9D8B030D-6E8A-4147-A177-3AD203B41FA5}">
                          <a16:colId xmlns:a16="http://schemas.microsoft.com/office/drawing/2014/main" val="2567820628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1712460280"/>
                        </a:ext>
                      </a:extLst>
                    </a:gridCol>
                    <a:gridCol w="1283013">
                      <a:extLst>
                        <a:ext uri="{9D8B030D-6E8A-4147-A177-3AD203B41FA5}">
                          <a16:colId xmlns:a16="http://schemas.microsoft.com/office/drawing/2014/main" val="3790210036"/>
                        </a:ext>
                      </a:extLst>
                    </a:gridCol>
                    <a:gridCol w="1118864">
                      <a:extLst>
                        <a:ext uri="{9D8B030D-6E8A-4147-A177-3AD203B41FA5}">
                          <a16:colId xmlns:a16="http://schemas.microsoft.com/office/drawing/2014/main" val="236336248"/>
                        </a:ext>
                      </a:extLst>
                    </a:gridCol>
                  </a:tblGrid>
                  <a:tr h="375949">
                    <a:tc rowSpan="2" grid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Performance Measures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63918" r="-344" b="-56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8210717"/>
                      </a:ext>
                    </a:extLst>
                  </a:tr>
                  <a:tr h="375949"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Unigrams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Bigrams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Trigrams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9050504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Precision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Micro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2899143065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0.7586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0.5983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520420503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Recall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63580017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Macro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0.5341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0.3351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0.3338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797154068"/>
                      </a:ext>
                    </a:extLst>
                  </a:tr>
                  <a:tr h="283573"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F1-Score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Micro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0.8821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0.7955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0.7949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1812388958"/>
                      </a:ext>
                    </a:extLst>
                  </a:tr>
                  <a:tr h="283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Macro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0.5551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0.2989</a:t>
                          </a:r>
                          <a:endParaRPr lang="en-US" sz="140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50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a:t>0.2961</a:t>
                          </a:r>
                          <a:endParaRPr lang="en-US" sz="1400" dirty="0">
                            <a:effectLst/>
                            <a:latin typeface="+mn-lt"/>
                            <a:ea typeface="SimHei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76200" marR="76200" marT="76200" marB="76200" anchor="b"/>
                    </a:tc>
                    <a:extLst>
                      <a:ext uri="{0D108BD9-81ED-4DB2-BD59-A6C34878D82A}">
                        <a16:rowId xmlns:a16="http://schemas.microsoft.com/office/drawing/2014/main" val="30485889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322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17257-A8A9-B049-943C-9E05B345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Forests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Performance Comparison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7B7C761B.tmp">
            <a:extLst>
              <a:ext uri="{FF2B5EF4-FFF2-40B4-BE49-F238E27FC236}">
                <a16:creationId xmlns:a16="http://schemas.microsoft.com/office/drawing/2014/main" id="{5848F37E-3892-4C45-AA1A-63059A27C1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7273" y="914399"/>
            <a:ext cx="6952589" cy="4583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26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7A7A4-F2ED-C14D-A20C-3FA33128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8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E6269-E593-5145-A688-C91889C3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10EB-BAC5-F44E-A443-1A44F82B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Multiclass Classification Problem</a:t>
            </a:r>
          </a:p>
          <a:p>
            <a:r>
              <a:rPr lang="en-US" sz="2400" dirty="0"/>
              <a:t>Classifying tweets under one of the following classes:</a:t>
            </a:r>
          </a:p>
          <a:p>
            <a:pPr lvl="1"/>
            <a:r>
              <a:rPr lang="en-US" dirty="0"/>
              <a:t>Hate speech</a:t>
            </a:r>
          </a:p>
          <a:p>
            <a:pPr lvl="1"/>
            <a:r>
              <a:rPr lang="en-US" dirty="0"/>
              <a:t>Offensive speech</a:t>
            </a:r>
          </a:p>
          <a:p>
            <a:pPr lvl="1"/>
            <a:r>
              <a:rPr lang="en-US" dirty="0"/>
              <a:t>Neutral speech</a:t>
            </a:r>
          </a:p>
          <a:p>
            <a:r>
              <a:rPr lang="en-US" sz="2400" dirty="0"/>
              <a:t>Micro F1-Score as the performance metric for the classifiers</a:t>
            </a:r>
          </a:p>
        </p:txBody>
      </p:sp>
    </p:spTree>
    <p:extLst>
      <p:ext uri="{BB962C8B-B14F-4D97-AF65-F5344CB8AC3E}">
        <p14:creationId xmlns:p14="http://schemas.microsoft.com/office/powerpoint/2010/main" val="234259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AB011-6F24-2742-A735-51D6581E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noFill/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800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B2E5-A3B2-204B-A6AE-AF32B1AE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38043"/>
            <a:ext cx="4654296" cy="3415623"/>
          </a:xfrm>
        </p:spPr>
        <p:txBody>
          <a:bodyPr>
            <a:normAutofit/>
          </a:bodyPr>
          <a:lstStyle/>
          <a:p>
            <a:r>
              <a:rPr lang="en-US" sz="2000" dirty="0"/>
              <a:t>Collection of 24,784 tweets</a:t>
            </a:r>
          </a:p>
          <a:p>
            <a:r>
              <a:rPr lang="en-US" sz="2000" dirty="0"/>
              <a:t>Tweets classified under three categories</a:t>
            </a:r>
          </a:p>
          <a:p>
            <a:pPr lvl="1"/>
            <a:r>
              <a:rPr lang="en-US" sz="2000" dirty="0"/>
              <a:t>0 – Hate speech</a:t>
            </a:r>
          </a:p>
          <a:p>
            <a:pPr lvl="1"/>
            <a:r>
              <a:rPr lang="en-US" sz="2000" dirty="0"/>
              <a:t>1 – Offensive speech</a:t>
            </a:r>
          </a:p>
          <a:p>
            <a:pPr lvl="1"/>
            <a:r>
              <a:rPr lang="en-US" sz="2000" dirty="0"/>
              <a:t>2 – Neutral speech</a:t>
            </a:r>
          </a:p>
          <a:p>
            <a:r>
              <a:rPr lang="en-US" sz="2000" dirty="0"/>
              <a:t>Highly imbalanced Classes distribution:</a:t>
            </a:r>
          </a:p>
          <a:p>
            <a:pPr lvl="1"/>
            <a:r>
              <a:rPr lang="en-US" sz="1600" dirty="0"/>
              <a:t>77% offensive tweets</a:t>
            </a:r>
          </a:p>
          <a:p>
            <a:pPr lvl="1"/>
            <a:r>
              <a:rPr lang="en-US" sz="1600" dirty="0"/>
              <a:t>17% neutral tweets</a:t>
            </a:r>
          </a:p>
          <a:p>
            <a:pPr lvl="1"/>
            <a:r>
              <a:rPr lang="en-US" sz="1600" dirty="0"/>
              <a:t>6% hateful tweets</a:t>
            </a: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D533E-0958-D740-9935-62F702078DCD}"/>
              </a:ext>
            </a:extLst>
          </p:cNvPr>
          <p:cNvCxnSpPr/>
          <p:nvPr/>
        </p:nvCxnSpPr>
        <p:spPr>
          <a:xfrm>
            <a:off x="1004313" y="2005781"/>
            <a:ext cx="2586790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 descr="/var/folders/_k/px3zq8xx6gb1_xbbm1dgqvqc0000gn/T/com.microsoft.Word/Content.MSO/B8EC41C1.tmp">
            <a:extLst>
              <a:ext uri="{FF2B5EF4-FFF2-40B4-BE49-F238E27FC236}">
                <a16:creationId xmlns:a16="http://schemas.microsoft.com/office/drawing/2014/main" id="{252DD5CF-4806-7C40-8362-F0E70B1FEC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4044" y="520472"/>
            <a:ext cx="6885110" cy="5357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14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37F26-F1E3-3C4B-B879-E17E70C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3E9E-510A-C74B-B14D-DA4AC55E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Following features were removed from the tweet during preprocessing:</a:t>
            </a:r>
          </a:p>
          <a:p>
            <a:pPr lvl="1"/>
            <a:r>
              <a:rPr lang="en-US"/>
              <a:t>Username</a:t>
            </a:r>
          </a:p>
          <a:p>
            <a:pPr lvl="1"/>
            <a:r>
              <a:rPr lang="en-US"/>
              <a:t>Web address</a:t>
            </a:r>
          </a:p>
          <a:p>
            <a:pPr lvl="1"/>
            <a:r>
              <a:rPr lang="en-US"/>
              <a:t>Retweet Character (‘RT’)</a:t>
            </a:r>
          </a:p>
          <a:p>
            <a:pPr lvl="1"/>
            <a:r>
              <a:rPr lang="en-US"/>
              <a:t>Punctuations </a:t>
            </a:r>
          </a:p>
          <a:p>
            <a:pPr lvl="1"/>
            <a:r>
              <a:rPr lang="en-US"/>
              <a:t>Emoticons</a:t>
            </a:r>
          </a:p>
          <a:p>
            <a:pPr lvl="1"/>
            <a:r>
              <a:rPr lang="en-US"/>
              <a:t>Numeric data </a:t>
            </a:r>
          </a:p>
          <a:p>
            <a:pPr lvl="1"/>
            <a:r>
              <a:rPr lang="en-US"/>
              <a:t>Stop words: words like </a:t>
            </a:r>
            <a:r>
              <a:rPr lang="en-US" i="1"/>
              <a:t>a, an and the</a:t>
            </a:r>
            <a:r>
              <a:rPr lang="en-US"/>
              <a:t>.</a:t>
            </a:r>
          </a:p>
          <a:p>
            <a:r>
              <a:rPr lang="en-US" sz="2400"/>
              <a:t>All characters lowercase</a:t>
            </a:r>
          </a:p>
        </p:txBody>
      </p:sp>
    </p:spTree>
    <p:extLst>
      <p:ext uri="{BB962C8B-B14F-4D97-AF65-F5344CB8AC3E}">
        <p14:creationId xmlns:p14="http://schemas.microsoft.com/office/powerpoint/2010/main" val="16810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12557-A0A2-C942-853A-768934A4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Processed Data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 Length</a:t>
            </a:r>
          </a:p>
        </p:txBody>
      </p:sp>
      <p:pic>
        <p:nvPicPr>
          <p:cNvPr id="5" name="Picture 4" descr="/var/folders/_k/px3zq8xx6gb1_xbbm1dgqvqc0000gn/T/com.microsoft.Word/Content.MSO/44736049.tmp">
            <a:extLst>
              <a:ext uri="{FF2B5EF4-FFF2-40B4-BE49-F238E27FC236}">
                <a16:creationId xmlns:a16="http://schemas.microsoft.com/office/drawing/2014/main" id="{12A8F39D-60A9-784A-A830-F5F6486787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4304" y="742951"/>
            <a:ext cx="7116037" cy="5119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07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0382-6A0C-FE4F-BF2E-A09F8866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Training,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Sets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/var/folders/_k/px3zq8xx6gb1_xbbm1dgqvqc0000gn/T/com.microsoft.Word/Content.MSO/B4EA2A77.tmp">
            <a:extLst>
              <a:ext uri="{FF2B5EF4-FFF2-40B4-BE49-F238E27FC236}">
                <a16:creationId xmlns:a16="http://schemas.microsoft.com/office/drawing/2014/main" id="{F052A435-00B3-0343-9767-DE3F799681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6176" y="1211882"/>
            <a:ext cx="7203687" cy="4018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41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802D-C3AA-F149-B53A-1A3A8F0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Word-Vector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F6A9-283C-014F-B8AC-CE96AEA8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Bag-of-word model: </a:t>
            </a:r>
          </a:p>
          <a:p>
            <a:pPr lvl="2"/>
            <a:r>
              <a:rPr lang="en-US" sz="2400"/>
              <a:t>Based on word count</a:t>
            </a:r>
          </a:p>
          <a:p>
            <a:pPr lvl="2"/>
            <a:r>
              <a:rPr lang="en-US" sz="2400"/>
              <a:t>Words represented as one hot encoded vectors</a:t>
            </a:r>
          </a:p>
        </p:txBody>
      </p:sp>
    </p:spTree>
    <p:extLst>
      <p:ext uri="{BB962C8B-B14F-4D97-AF65-F5344CB8AC3E}">
        <p14:creationId xmlns:p14="http://schemas.microsoft.com/office/powerpoint/2010/main" val="247956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D8B39-7F2A-EE4C-B9B5-1EDBD2C8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TF-IDF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4187-B325-A64A-B54C-4FCA506BC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count of more frequently co-occurring words is crucial</a:t>
                </a:r>
              </a:p>
              <a:p>
                <a:r>
                  <a:rPr lang="en-US" sz="2400" dirty="0"/>
                  <a:t>Words that are more frequent lack of any useful information, e.g., stop words</a:t>
                </a:r>
              </a:p>
              <a:p>
                <a:r>
                  <a:rPr lang="en-US" sz="2400" dirty="0"/>
                  <a:t> Term Frequency – Inverse Document Frequency Algorithm (TF-IDF) algorithm can balance the two paradox to obtain an updated new-matrix. </a:t>
                </a:r>
              </a:p>
              <a:p>
                <a:r>
                  <a:rPr lang="en-US" sz="2400" dirty="0"/>
                  <a:t>Each entry in the updated matrix is the product of the term-frequency and the inverse document frequency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𝑢𝑝𝑑𝑎𝑡𝑒𝑑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4187-B325-A64A-B54C-4FCA506BC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1634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713</Words>
  <Application>Microsoft Macintosh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Hate Speech Detection in Tweets using Machine Learning Models </vt:lpstr>
      <vt:lpstr>Objective</vt:lpstr>
      <vt:lpstr>Problem Statement</vt:lpstr>
      <vt:lpstr>Data Mining</vt:lpstr>
      <vt:lpstr>Text Preprocessing</vt:lpstr>
      <vt:lpstr>Processed Data  Character Length</vt:lpstr>
      <vt:lpstr>Training,  and  Test Sets</vt:lpstr>
      <vt:lpstr>Word-Vector Representation</vt:lpstr>
      <vt:lpstr>TF-IDF Algorithm</vt:lpstr>
      <vt:lpstr>TF-IDF Algorithm</vt:lpstr>
      <vt:lpstr>Feature Selection</vt:lpstr>
      <vt:lpstr>Base Models</vt:lpstr>
      <vt:lpstr>Majority Class Base Model</vt:lpstr>
      <vt:lpstr>Majority Class Base Model   Confusion Matrix</vt:lpstr>
      <vt:lpstr>Majority Class Base Model   Accuracy</vt:lpstr>
      <vt:lpstr>Majority Class Base Model   Precision Recall F1- Score</vt:lpstr>
      <vt:lpstr>Majority Class Base Model  AUC</vt:lpstr>
      <vt:lpstr>Decision Trees</vt:lpstr>
      <vt:lpstr>Random Forest</vt:lpstr>
      <vt:lpstr>Random Forest</vt:lpstr>
      <vt:lpstr>Random Forests   Performance</vt:lpstr>
      <vt:lpstr>Random  Forests   Performance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 in Tweets using Machine Learning Models </dc:title>
  <dc:creator>Pardeep Kumar</dc:creator>
  <cp:lastModifiedBy>Pardeep Kumar</cp:lastModifiedBy>
  <cp:revision>3</cp:revision>
  <dcterms:created xsi:type="dcterms:W3CDTF">2019-09-06T06:16:16Z</dcterms:created>
  <dcterms:modified xsi:type="dcterms:W3CDTF">2019-09-06T06:36:07Z</dcterms:modified>
</cp:coreProperties>
</file>