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93" r:id="rId3"/>
    <p:sldId id="294" r:id="rId4"/>
    <p:sldId id="257" r:id="rId5"/>
    <p:sldId id="274" r:id="rId6"/>
    <p:sldId id="275" r:id="rId7"/>
    <p:sldId id="276" r:id="rId8"/>
    <p:sldId id="281" r:id="rId9"/>
    <p:sldId id="282" r:id="rId10"/>
    <p:sldId id="284" r:id="rId11"/>
    <p:sldId id="285" r:id="rId12"/>
    <p:sldId id="289" r:id="rId13"/>
    <p:sldId id="290" r:id="rId14"/>
    <p:sldId id="288" r:id="rId15"/>
    <p:sldId id="283" r:id="rId16"/>
    <p:sldId id="278" r:id="rId17"/>
    <p:sldId id="279" r:id="rId18"/>
    <p:sldId id="291" r:id="rId19"/>
    <p:sldId id="280" r:id="rId20"/>
    <p:sldId id="306" r:id="rId21"/>
    <p:sldId id="305" r:id="rId22"/>
    <p:sldId id="292" r:id="rId23"/>
    <p:sldId id="307" r:id="rId24"/>
    <p:sldId id="259" r:id="rId25"/>
    <p:sldId id="271" r:id="rId26"/>
    <p:sldId id="308" r:id="rId27"/>
    <p:sldId id="273" r:id="rId28"/>
    <p:sldId id="268" r:id="rId29"/>
    <p:sldId id="309" r:id="rId30"/>
    <p:sldId id="269" r:id="rId31"/>
    <p:sldId id="310" r:id="rId32"/>
    <p:sldId id="260" r:id="rId33"/>
    <p:sldId id="264" r:id="rId34"/>
    <p:sldId id="267" r:id="rId35"/>
    <p:sldId id="263" r:id="rId36"/>
    <p:sldId id="311" r:id="rId37"/>
    <p:sldId id="312" r:id="rId38"/>
    <p:sldId id="261" r:id="rId39"/>
    <p:sldId id="26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E4035-EC1B-4770-9100-04BF33568D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B1D302-8E16-45D0-9816-5C49ACB629A1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Majority </a:t>
          </a:r>
          <a:r>
            <a:rPr lang="en-US" dirty="0"/>
            <a:t>Class Baseline</a:t>
          </a:r>
        </a:p>
      </dgm:t>
    </dgm:pt>
    <dgm:pt modelId="{BE986BDD-9A00-4AC9-AC2B-E1B89EEDCD19}" type="parTrans" cxnId="{BB4BBCF5-2EA5-49A4-9887-3E02CE2D104D}">
      <dgm:prSet/>
      <dgm:spPr/>
      <dgm:t>
        <a:bodyPr/>
        <a:lstStyle/>
        <a:p>
          <a:endParaRPr lang="en-US"/>
        </a:p>
      </dgm:t>
    </dgm:pt>
    <dgm:pt modelId="{9521902B-3863-49A3-9326-8E2910090364}" type="sibTrans" cxnId="{BB4BBCF5-2EA5-49A4-9887-3E02CE2D104D}">
      <dgm:prSet/>
      <dgm:spPr/>
      <dgm:t>
        <a:bodyPr/>
        <a:lstStyle/>
        <a:p>
          <a:endParaRPr lang="en-US"/>
        </a:p>
      </dgm:t>
    </dgm:pt>
    <dgm:pt modelId="{AB52D751-12A6-4E35-B316-37F88CFDB56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Random Forests</a:t>
          </a:r>
        </a:p>
      </dgm:t>
    </dgm:pt>
    <dgm:pt modelId="{989B19B6-6290-4DC3-8453-9EFE5A7B89CF}" type="parTrans" cxnId="{79478B6A-B825-4031-A980-0B24944817C8}">
      <dgm:prSet/>
      <dgm:spPr/>
      <dgm:t>
        <a:bodyPr/>
        <a:lstStyle/>
        <a:p>
          <a:endParaRPr lang="en-US"/>
        </a:p>
      </dgm:t>
    </dgm:pt>
    <dgm:pt modelId="{A8D8D3F8-E48B-46FB-889F-CE9CFC1B3279}" type="sibTrans" cxnId="{79478B6A-B825-4031-A980-0B24944817C8}">
      <dgm:prSet/>
      <dgm:spPr/>
      <dgm:t>
        <a:bodyPr/>
        <a:lstStyle/>
        <a:p>
          <a:endParaRPr lang="en-US"/>
        </a:p>
      </dgm:t>
    </dgm:pt>
    <dgm:pt modelId="{27DB5075-3D3D-5F46-B82C-436CA0F3D699}" type="pres">
      <dgm:prSet presAssocID="{50AE4035-EC1B-4770-9100-04BF33568DF5}" presName="diagram" presStyleCnt="0">
        <dgm:presLayoutVars>
          <dgm:dir/>
          <dgm:resizeHandles val="exact"/>
        </dgm:presLayoutVars>
      </dgm:prSet>
      <dgm:spPr/>
    </dgm:pt>
    <dgm:pt modelId="{B40B88AF-36FA-314E-B392-D540C5C0EBAC}" type="pres">
      <dgm:prSet presAssocID="{9DB1D302-8E16-45D0-9816-5C49ACB629A1}" presName="node" presStyleLbl="node1" presStyleIdx="0" presStyleCnt="2" custScaleX="210267" custScaleY="40324" custLinFactNeighborX="19763" custLinFactNeighborY="-41408">
        <dgm:presLayoutVars>
          <dgm:bulletEnabled val="1"/>
        </dgm:presLayoutVars>
      </dgm:prSet>
      <dgm:spPr>
        <a:prstGeom prst="roundRect">
          <a:avLst/>
        </a:prstGeom>
      </dgm:spPr>
    </dgm:pt>
    <dgm:pt modelId="{A9250E15-6952-A240-BFF2-4FEFAE4C0FD1}" type="pres">
      <dgm:prSet presAssocID="{9521902B-3863-49A3-9326-8E2910090364}" presName="sibTrans" presStyleCnt="0"/>
      <dgm:spPr/>
    </dgm:pt>
    <dgm:pt modelId="{A756C18E-803B-2947-A85B-60F18A3F748D}" type="pres">
      <dgm:prSet presAssocID="{AB52D751-12A6-4E35-B316-37F88CFDB564}" presName="node" presStyleLbl="node1" presStyleIdx="1" presStyleCnt="2" custScaleX="210483" custScaleY="40324" custLinFactNeighborX="-28744" custLinFactNeighborY="5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ABEA11-B274-8040-98B0-D96A9D2A560D}" type="presOf" srcId="{AB52D751-12A6-4E35-B316-37F88CFDB564}" destId="{A756C18E-803B-2947-A85B-60F18A3F748D}" srcOrd="0" destOrd="0" presId="urn:microsoft.com/office/officeart/2005/8/layout/default"/>
    <dgm:cxn modelId="{4365944D-FEA7-064A-97FF-EE22AB3C6E30}" type="presOf" srcId="{9DB1D302-8E16-45D0-9816-5C49ACB629A1}" destId="{B40B88AF-36FA-314E-B392-D540C5C0EBAC}" srcOrd="0" destOrd="0" presId="urn:microsoft.com/office/officeart/2005/8/layout/default"/>
    <dgm:cxn modelId="{79478B6A-B825-4031-A980-0B24944817C8}" srcId="{50AE4035-EC1B-4770-9100-04BF33568DF5}" destId="{AB52D751-12A6-4E35-B316-37F88CFDB564}" srcOrd="1" destOrd="0" parTransId="{989B19B6-6290-4DC3-8453-9EFE5A7B89CF}" sibTransId="{A8D8D3F8-E48B-46FB-889F-CE9CFC1B3279}"/>
    <dgm:cxn modelId="{2C3EC8A7-E912-4B4E-B71B-4D8B14EDEE02}" type="presOf" srcId="{50AE4035-EC1B-4770-9100-04BF33568DF5}" destId="{27DB5075-3D3D-5F46-B82C-436CA0F3D699}" srcOrd="0" destOrd="0" presId="urn:microsoft.com/office/officeart/2005/8/layout/default"/>
    <dgm:cxn modelId="{BB4BBCF5-2EA5-49A4-9887-3E02CE2D104D}" srcId="{50AE4035-EC1B-4770-9100-04BF33568DF5}" destId="{9DB1D302-8E16-45D0-9816-5C49ACB629A1}" srcOrd="0" destOrd="0" parTransId="{BE986BDD-9A00-4AC9-AC2B-E1B89EEDCD19}" sibTransId="{9521902B-3863-49A3-9326-8E2910090364}"/>
    <dgm:cxn modelId="{84880D00-AAAE-2742-90BF-9325DF8F29B6}" type="presParOf" srcId="{27DB5075-3D3D-5F46-B82C-436CA0F3D699}" destId="{B40B88AF-36FA-314E-B392-D540C5C0EBAC}" srcOrd="0" destOrd="0" presId="urn:microsoft.com/office/officeart/2005/8/layout/default"/>
    <dgm:cxn modelId="{26B52987-FF0C-624B-A75F-8BD6AD2FFD35}" type="presParOf" srcId="{27DB5075-3D3D-5F46-B82C-436CA0F3D699}" destId="{A9250E15-6952-A240-BFF2-4FEFAE4C0FD1}" srcOrd="1" destOrd="0" presId="urn:microsoft.com/office/officeart/2005/8/layout/default"/>
    <dgm:cxn modelId="{BF1962FA-0E7C-1240-A36D-9FF44452E3BC}" type="presParOf" srcId="{27DB5075-3D3D-5F46-B82C-436CA0F3D699}" destId="{A756C18E-803B-2947-A85B-60F18A3F748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AE4035-EC1B-4770-9100-04BF33568D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B1D302-8E16-45D0-9816-5C49ACB629A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Multilayer Perceptions (MLP)</a:t>
          </a:r>
        </a:p>
      </dgm:t>
    </dgm:pt>
    <dgm:pt modelId="{BE986BDD-9A00-4AC9-AC2B-E1B89EEDCD19}" type="parTrans" cxnId="{BB4BBCF5-2EA5-49A4-9887-3E02CE2D104D}">
      <dgm:prSet/>
      <dgm:spPr/>
      <dgm:t>
        <a:bodyPr/>
        <a:lstStyle/>
        <a:p>
          <a:endParaRPr lang="en-US"/>
        </a:p>
      </dgm:t>
    </dgm:pt>
    <dgm:pt modelId="{9521902B-3863-49A3-9326-8E2910090364}" type="sibTrans" cxnId="{BB4BBCF5-2EA5-49A4-9887-3E02CE2D104D}">
      <dgm:prSet/>
      <dgm:spPr/>
      <dgm:t>
        <a:bodyPr/>
        <a:lstStyle/>
        <a:p>
          <a:endParaRPr lang="en-US"/>
        </a:p>
      </dgm:t>
    </dgm:pt>
    <dgm:pt modelId="{FA490DE9-FB1F-496A-83ED-DE3EFF386C0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1D Convolution Neural Networks (1D Covnets)</a:t>
          </a:r>
        </a:p>
      </dgm:t>
    </dgm:pt>
    <dgm:pt modelId="{EDCF7DB9-7280-48E8-9B2A-3A10ABBA3D91}" type="parTrans" cxnId="{397B49F5-0B09-4679-AE45-EBE1E1BA6A0C}">
      <dgm:prSet/>
      <dgm:spPr/>
      <dgm:t>
        <a:bodyPr/>
        <a:lstStyle/>
        <a:p>
          <a:endParaRPr lang="en-US"/>
        </a:p>
      </dgm:t>
    </dgm:pt>
    <dgm:pt modelId="{69EA1D97-12C6-4344-BE0E-3FD2621C98E5}" type="sibTrans" cxnId="{397B49F5-0B09-4679-AE45-EBE1E1BA6A0C}">
      <dgm:prSet/>
      <dgm:spPr/>
      <dgm:t>
        <a:bodyPr/>
        <a:lstStyle/>
        <a:p>
          <a:endParaRPr lang="en-US"/>
        </a:p>
      </dgm:t>
    </dgm:pt>
    <dgm:pt modelId="{AB52D751-12A6-4E35-B316-37F88CFDB564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/>
            <a:t>Long-Short Term Memory Networks (LSTM)</a:t>
          </a:r>
        </a:p>
      </dgm:t>
    </dgm:pt>
    <dgm:pt modelId="{989B19B6-6290-4DC3-8453-9EFE5A7B89CF}" type="parTrans" cxnId="{79478B6A-B825-4031-A980-0B24944817C8}">
      <dgm:prSet/>
      <dgm:spPr/>
      <dgm:t>
        <a:bodyPr/>
        <a:lstStyle/>
        <a:p>
          <a:endParaRPr lang="en-US"/>
        </a:p>
      </dgm:t>
    </dgm:pt>
    <dgm:pt modelId="{A8D8D3F8-E48B-46FB-889F-CE9CFC1B3279}" type="sibTrans" cxnId="{79478B6A-B825-4031-A980-0B24944817C8}">
      <dgm:prSet/>
      <dgm:spPr/>
      <dgm:t>
        <a:bodyPr/>
        <a:lstStyle/>
        <a:p>
          <a:endParaRPr lang="en-US"/>
        </a:p>
      </dgm:t>
    </dgm:pt>
    <dgm:pt modelId="{EA9B0043-B278-AA4E-8384-E004E18EDCA2}" type="pres">
      <dgm:prSet presAssocID="{50AE4035-EC1B-4770-9100-04BF33568DF5}" presName="linear" presStyleCnt="0">
        <dgm:presLayoutVars>
          <dgm:animLvl val="lvl"/>
          <dgm:resizeHandles val="exact"/>
        </dgm:presLayoutVars>
      </dgm:prSet>
      <dgm:spPr/>
    </dgm:pt>
    <dgm:pt modelId="{9BF49299-825F-044A-800F-E3E67041D3A7}" type="pres">
      <dgm:prSet presAssocID="{9DB1D302-8E16-45D0-9816-5C49ACB629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DCB114-B336-104D-9C02-7645D17D4BA4}" type="pres">
      <dgm:prSet presAssocID="{9521902B-3863-49A3-9326-8E2910090364}" presName="spacer" presStyleCnt="0"/>
      <dgm:spPr/>
    </dgm:pt>
    <dgm:pt modelId="{246CDBFC-FD0B-8D43-898F-97278EC5E217}" type="pres">
      <dgm:prSet presAssocID="{FA490DE9-FB1F-496A-83ED-DE3EFF386C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62E9FA-B8EB-494F-8527-0BC59214433C}" type="pres">
      <dgm:prSet presAssocID="{69EA1D97-12C6-4344-BE0E-3FD2621C98E5}" presName="spacer" presStyleCnt="0"/>
      <dgm:spPr/>
    </dgm:pt>
    <dgm:pt modelId="{4F46F91E-B7BB-B942-A4A1-1097F1E7B911}" type="pres">
      <dgm:prSet presAssocID="{AB52D751-12A6-4E35-B316-37F88CFDB5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AACC21-3062-B24A-BB1D-C75891414325}" type="presOf" srcId="{AB52D751-12A6-4E35-B316-37F88CFDB564}" destId="{4F46F91E-B7BB-B942-A4A1-1097F1E7B911}" srcOrd="0" destOrd="0" presId="urn:microsoft.com/office/officeart/2005/8/layout/vList2"/>
    <dgm:cxn modelId="{B8EEF567-BD1D-0D47-A87B-BB3B20C0A716}" type="presOf" srcId="{50AE4035-EC1B-4770-9100-04BF33568DF5}" destId="{EA9B0043-B278-AA4E-8384-E004E18EDCA2}" srcOrd="0" destOrd="0" presId="urn:microsoft.com/office/officeart/2005/8/layout/vList2"/>
    <dgm:cxn modelId="{79478B6A-B825-4031-A980-0B24944817C8}" srcId="{50AE4035-EC1B-4770-9100-04BF33568DF5}" destId="{AB52D751-12A6-4E35-B316-37F88CFDB564}" srcOrd="2" destOrd="0" parTransId="{989B19B6-6290-4DC3-8453-9EFE5A7B89CF}" sibTransId="{A8D8D3F8-E48B-46FB-889F-CE9CFC1B3279}"/>
    <dgm:cxn modelId="{72FAB970-B06F-1948-96FF-993509C817A2}" type="presOf" srcId="{9DB1D302-8E16-45D0-9816-5C49ACB629A1}" destId="{9BF49299-825F-044A-800F-E3E67041D3A7}" srcOrd="0" destOrd="0" presId="urn:microsoft.com/office/officeart/2005/8/layout/vList2"/>
    <dgm:cxn modelId="{7CD56DAC-2461-774C-9201-EA9C20A783D8}" type="presOf" srcId="{FA490DE9-FB1F-496A-83ED-DE3EFF386C0D}" destId="{246CDBFC-FD0B-8D43-898F-97278EC5E217}" srcOrd="0" destOrd="0" presId="urn:microsoft.com/office/officeart/2005/8/layout/vList2"/>
    <dgm:cxn modelId="{397B49F5-0B09-4679-AE45-EBE1E1BA6A0C}" srcId="{50AE4035-EC1B-4770-9100-04BF33568DF5}" destId="{FA490DE9-FB1F-496A-83ED-DE3EFF386C0D}" srcOrd="1" destOrd="0" parTransId="{EDCF7DB9-7280-48E8-9B2A-3A10ABBA3D91}" sibTransId="{69EA1D97-12C6-4344-BE0E-3FD2621C98E5}"/>
    <dgm:cxn modelId="{BB4BBCF5-2EA5-49A4-9887-3E02CE2D104D}" srcId="{50AE4035-EC1B-4770-9100-04BF33568DF5}" destId="{9DB1D302-8E16-45D0-9816-5C49ACB629A1}" srcOrd="0" destOrd="0" parTransId="{BE986BDD-9A00-4AC9-AC2B-E1B89EEDCD19}" sibTransId="{9521902B-3863-49A3-9326-8E2910090364}"/>
    <dgm:cxn modelId="{50BF0840-CA0F-8B4F-BB95-A7A1C14C0A8C}" type="presParOf" srcId="{EA9B0043-B278-AA4E-8384-E004E18EDCA2}" destId="{9BF49299-825F-044A-800F-E3E67041D3A7}" srcOrd="0" destOrd="0" presId="urn:microsoft.com/office/officeart/2005/8/layout/vList2"/>
    <dgm:cxn modelId="{71C2DBAC-EDB7-D24D-8248-4CC7F62221A2}" type="presParOf" srcId="{EA9B0043-B278-AA4E-8384-E004E18EDCA2}" destId="{1CDCB114-B336-104D-9C02-7645D17D4BA4}" srcOrd="1" destOrd="0" presId="urn:microsoft.com/office/officeart/2005/8/layout/vList2"/>
    <dgm:cxn modelId="{D202E88D-CA4F-B141-8C0A-973A09E37804}" type="presParOf" srcId="{EA9B0043-B278-AA4E-8384-E004E18EDCA2}" destId="{246CDBFC-FD0B-8D43-898F-97278EC5E217}" srcOrd="2" destOrd="0" presId="urn:microsoft.com/office/officeart/2005/8/layout/vList2"/>
    <dgm:cxn modelId="{385BADB2-BB91-9747-8610-D1561075F5D2}" type="presParOf" srcId="{EA9B0043-B278-AA4E-8384-E004E18EDCA2}" destId="{FD62E9FA-B8EB-494F-8527-0BC59214433C}" srcOrd="3" destOrd="0" presId="urn:microsoft.com/office/officeart/2005/8/layout/vList2"/>
    <dgm:cxn modelId="{38D8B19E-664A-A642-B6EA-951CD0093163}" type="presParOf" srcId="{EA9B0043-B278-AA4E-8384-E004E18EDCA2}" destId="{4F46F91E-B7BB-B942-A4A1-1097F1E7B9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88AF-36FA-314E-B392-D540C5C0EBAC}">
      <dsp:nvSpPr>
        <dsp:cNvPr id="0" name=""/>
        <dsp:cNvSpPr/>
      </dsp:nvSpPr>
      <dsp:spPr>
        <a:xfrm>
          <a:off x="6532" y="0"/>
          <a:ext cx="6357396" cy="7315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Majority </a:t>
          </a:r>
          <a:r>
            <a:rPr lang="en-US" sz="3000" kern="1200" dirty="0"/>
            <a:t>Class Baseline</a:t>
          </a:r>
        </a:p>
      </dsp:txBody>
      <dsp:txXfrm>
        <a:off x="42242" y="35710"/>
        <a:ext cx="6285976" cy="660094"/>
      </dsp:txXfrm>
    </dsp:sp>
    <dsp:sp modelId="{A756C18E-803B-2947-A85B-60F18A3F748D}">
      <dsp:nvSpPr>
        <dsp:cNvPr id="0" name=""/>
        <dsp:cNvSpPr/>
      </dsp:nvSpPr>
      <dsp:spPr>
        <a:xfrm>
          <a:off x="0" y="1134156"/>
          <a:ext cx="6363927" cy="7315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Random Forests</a:t>
          </a:r>
        </a:p>
      </dsp:txBody>
      <dsp:txXfrm>
        <a:off x="35710" y="1169866"/>
        <a:ext cx="6292507" cy="66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49299-825F-044A-800F-E3E67041D3A7}">
      <dsp:nvSpPr>
        <dsp:cNvPr id="0" name=""/>
        <dsp:cNvSpPr/>
      </dsp:nvSpPr>
      <dsp:spPr>
        <a:xfrm>
          <a:off x="0" y="13514"/>
          <a:ext cx="7315200" cy="1430105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Multilayer Perceptions (MLP)</a:t>
          </a:r>
        </a:p>
      </dsp:txBody>
      <dsp:txXfrm>
        <a:off x="69812" y="83326"/>
        <a:ext cx="7175576" cy="1290481"/>
      </dsp:txXfrm>
    </dsp:sp>
    <dsp:sp modelId="{246CDBFC-FD0B-8D43-898F-97278EC5E217}">
      <dsp:nvSpPr>
        <dsp:cNvPr id="0" name=""/>
        <dsp:cNvSpPr/>
      </dsp:nvSpPr>
      <dsp:spPr>
        <a:xfrm>
          <a:off x="0" y="1547300"/>
          <a:ext cx="7315200" cy="1430105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1D Convolution Neural Networks (1D Covnets)</a:t>
          </a:r>
        </a:p>
      </dsp:txBody>
      <dsp:txXfrm>
        <a:off x="69812" y="1617112"/>
        <a:ext cx="7175576" cy="1290481"/>
      </dsp:txXfrm>
    </dsp:sp>
    <dsp:sp modelId="{4F46F91E-B7BB-B942-A4A1-1097F1E7B911}">
      <dsp:nvSpPr>
        <dsp:cNvPr id="0" name=""/>
        <dsp:cNvSpPr/>
      </dsp:nvSpPr>
      <dsp:spPr>
        <a:xfrm>
          <a:off x="0" y="3081085"/>
          <a:ext cx="7315200" cy="1430105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Long-Short Term Memory Networks (LSTM)</a:t>
          </a:r>
        </a:p>
      </dsp:txBody>
      <dsp:txXfrm>
        <a:off x="69812" y="3150897"/>
        <a:ext cx="7175576" cy="1290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3ADA-F654-FB40-83ED-D5F9230E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2A9C-DD77-5545-9510-AD42F0A8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1819-D32F-8B4E-AEDA-F1A19534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0D6C-A3DE-4549-B6EC-C9FBCFD5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E1C0-AA3F-DE4B-A4DA-8893CB55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E1D7-A219-314A-A8FC-B963A52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D2C66-EAB6-9240-8D2B-7779D835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B78A-EB7C-B140-9F5C-881915CF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21A2-6625-5749-A929-682ED7AF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60A5-6775-DA43-9DD2-98275B46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7503E-8A2B-764D-BB38-D8C5A52D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1B44-F460-5F46-9C6D-6470C130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60E6-E1EB-1845-A13B-42CB7665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1662-B2EF-CD4E-9291-A31A603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AA96-481F-7943-B76E-6684342C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4D6-4D59-1C4B-A436-2D4869DA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31FC-7B70-CF49-8CBD-F2988B3B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C31E-7274-5541-9162-271F6FCE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EF65-A550-1C42-9B9F-4BF2F46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1604-F257-F04F-BF21-9F9F6069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CB3D-71D1-2F42-8F6D-640AB00F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DC075-ADAC-5741-A5FE-BEF3B860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4095-A517-F249-9B5F-D0EC5902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492D-0786-2340-8209-9E71ABF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4A17-B41A-9F46-9D54-2CC6D7FC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D294-A87E-164D-86AB-E4C1A570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7E7F-F7D6-DF4B-BF44-F4DE60D4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DFAC7-EB79-8D43-BA1C-6FF082BE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9B67-864F-A841-8373-5F53FA56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FA11B-1F77-A448-8F99-0288C0DC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5EC3-89E1-2B4B-8A38-3452AC69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45B-4811-2642-8C90-16426F6E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3833-23EC-E74F-AA19-3C1A698B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46AE-F00C-984F-AAE2-2C050EC20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DA701-5608-684F-BED3-2A3AB4488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2AE90-FBC4-B246-B29E-B47158718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5FB3-06DA-C442-B667-AEEEE661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0F136-2B5D-7E40-81F4-4DBF72E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F272-496C-0E45-AE41-A3349214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9B00-E25E-4543-8FCB-0E083A6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38C56-6EE8-4248-AC0E-18D4F2A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BDAA-3C06-2449-9425-A980D762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F9445-034C-2C43-939E-AEFC04D6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31E75-8ABB-3A47-8C91-F8A11237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94D4F-9D79-B444-A6F0-DEB9379C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5734E-F244-524F-9216-6D0F82FE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400-AA86-7442-946A-98E1EC17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820-0624-2146-997F-97100E08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36EF-6CFE-FF41-85D9-AA65CEEF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8413D-704E-BA4F-AB8F-153C89B9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9306-E3C0-BE46-9A90-AD0CA5E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82FD-0DBF-DC4E-A613-FA96CD84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EC7D-7749-5946-B68C-DC1BEDC8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38248-AE1B-AD41-A241-7241E407E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BCC3-A446-9B4A-B1CC-213DDF72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2194-4FE6-CF40-B1A2-F4930BDB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C776-E6CC-DA49-807D-31DC6F5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50BA-0B4C-7243-8488-EC2FA1C6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A62C-21EC-7347-823E-C23A213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93F44-919C-7843-8D36-72C3CCA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4A20-7C2E-4C4B-8ABC-1C181D2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5DCC-42E8-7847-B430-F99B5C77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EE0F-0186-AD45-87C5-5ECE0A40C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82D63-FBF3-234C-89F7-BAB8B476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Offensive and Hateful Language Detection in Tweets using Neural Networks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DA467-CD8E-9740-86E4-361AFC5C2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Pardeep Kumar</a:t>
            </a:r>
          </a:p>
          <a:p>
            <a:pPr algn="r"/>
            <a:r>
              <a:rPr lang="en-US" sz="2000">
                <a:solidFill>
                  <a:srgbClr val="FFC000"/>
                </a:solidFill>
              </a:rPr>
              <a:t>Mentor: Dipanjan Sarkar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3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3E7C7-B0EB-C644-A8B6-7B6C9B0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One-Hot Vectors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BDE86D-89B9-B14C-9B63-E2971E670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7136" y="1229032"/>
            <a:ext cx="7236542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3E7C7-B0EB-C644-A8B6-7B6C9B0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914401"/>
            <a:ext cx="4332307" cy="2871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Co-Occurrence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4C70CA6-5DEF-6B46-B9D3-E958242E90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569" y="585306"/>
            <a:ext cx="7057954" cy="467495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D8C3B8-373D-C443-BEFB-E4F79799243E}"/>
              </a:ext>
            </a:extLst>
          </p:cNvPr>
          <p:cNvCxnSpPr/>
          <p:nvPr/>
        </p:nvCxnSpPr>
        <p:spPr>
          <a:xfrm>
            <a:off x="1191126" y="4119716"/>
            <a:ext cx="25867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3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D8B39-7F2A-EE4C-B9B5-1EDBD2C8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TF-IDF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4187-B325-A64A-B54C-4FCA506BC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8365" y="98323"/>
                <a:ext cx="6833635" cy="675967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The count of more frequently co-occurring words is crucial</a:t>
                </a:r>
              </a:p>
              <a:p>
                <a:r>
                  <a:rPr lang="en-US" sz="2400" dirty="0"/>
                  <a:t>Words that are more frequent lack of any useful information, e.g., stop words</a:t>
                </a:r>
              </a:p>
              <a:p>
                <a:r>
                  <a:rPr lang="en-US" sz="2400" dirty="0"/>
                  <a:t> Term Frequency – Inverse Document Frequency Algorithm (TF-IDF) algorithm can balance the two paradox to obtain an updated new-matrix. </a:t>
                </a:r>
              </a:p>
              <a:p>
                <a:r>
                  <a:rPr lang="en-US" sz="2400" dirty="0"/>
                  <a:t>Each entry in the updated matrix is the product of the term-frequency and the inverse document frequency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𝑢𝑝𝑑𝑎𝑡𝑒𝑑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4187-B325-A64A-B54C-4FCA506BC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8365" y="98323"/>
                <a:ext cx="6833635" cy="6759677"/>
              </a:xfrm>
              <a:blipFill>
                <a:blip r:embed="rId2"/>
                <a:stretch>
                  <a:fillRect l="-1113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D8B39-7F2A-EE4C-B9B5-1EDBD2C8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TF-IDF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89A927C-FF11-CF4F-8EC1-83159302D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8365" y="78657"/>
                <a:ext cx="6833635" cy="664660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solidFill>
                      <a:srgbClr val="FFFFFF"/>
                    </a:solidFill>
                  </a:rPr>
                  <a:t>Term frequency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:r>
                  <a:rPr lang="en-US" sz="2000" dirty="0"/>
                  <a:t>words that occur more frequently receive a higher penalty</a:t>
                </a:r>
                <a:r>
                  <a:rPr lang="en-US" sz="2000" dirty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0                          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Inverse document frequency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assigns relative importance to more discriminative words, words that might appear more often in one document but sparsely in the rest of the text-corpus.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𝑠𝑖𝑧𝑒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𝑡𝑒𝑥𝑡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𝑐𝑜𝑟𝑝𝑢𝑠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𝑡𝑒𝑟𝑚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𝑜𝑐𝑐𝑢𝑟𝑠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89A927C-FF11-CF4F-8EC1-83159302D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8365" y="78657"/>
                <a:ext cx="6833635" cy="6646607"/>
              </a:xfrm>
              <a:blipFill>
                <a:blip r:embed="rId2"/>
                <a:stretch>
                  <a:fillRect l="-1113" t="-2095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06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DB6AC-F988-6743-991B-FABF0449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800" dirty="0"/>
              <a:t>Feature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0D573-D426-954B-9BD5-049404CBD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3"/>
                <a:ext cx="4650910" cy="3389131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Average word length = 6</a:t>
                </a:r>
              </a:p>
              <a:p>
                <a:r>
                  <a:rPr lang="en-US" sz="2600" dirty="0"/>
                  <a:t>Median word length = 6</a:t>
                </a:r>
              </a:p>
              <a:p>
                <a:r>
                  <a:rPr lang="en-US" sz="2600" dirty="0"/>
                  <a:t>Most common word length = 6</a:t>
                </a:r>
              </a:p>
              <a:p>
                <a:r>
                  <a:rPr lang="en-US" sz="2600" dirty="0"/>
                  <a:t>8 different N-gram features :</a:t>
                </a:r>
              </a:p>
              <a:p>
                <a:pPr lvl="1"/>
                <a:r>
                  <a:rPr lang="en-US" sz="2200" dirty="0"/>
                  <a:t>Character level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-grams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2, 3, 4, 5, 6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Word level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-grams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en-US" sz="19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0D573-D426-954B-9BD5-049404CB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3"/>
                <a:ext cx="4650910" cy="3389131"/>
              </a:xfrm>
              <a:blipFill>
                <a:blip r:embed="rId2"/>
                <a:stretch>
                  <a:fillRect l="-1913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E893E-6F4E-7345-92CF-1D1AC057D3A1}"/>
              </a:ext>
            </a:extLst>
          </p:cNvPr>
          <p:cNvCxnSpPr/>
          <p:nvPr/>
        </p:nvCxnSpPr>
        <p:spPr>
          <a:xfrm>
            <a:off x="1014145" y="2220620"/>
            <a:ext cx="2586790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/var/folders/_k/px3zq8xx6gb1_xbbm1dgqvqc0000gn/T/com.microsoft.Word/Content.MSO/829D11E1.tmp">
            <a:extLst>
              <a:ext uri="{FF2B5EF4-FFF2-40B4-BE49-F238E27FC236}">
                <a16:creationId xmlns:a16="http://schemas.microsoft.com/office/drawing/2014/main" id="{93E58A93-32AA-5240-AD53-5F6E867441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0911" y="1824354"/>
            <a:ext cx="7541089" cy="320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41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D06AB-4E3C-2142-B8BA-4D506DE8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 Embeddings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4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E7853-E625-9E47-84B9-0E0A8024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Token</a:t>
            </a:r>
            <a:r>
              <a:rPr lang="en-US" sz="4800" dirty="0"/>
              <a:t>ization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EA5CD-C136-6B4A-BE1B-E913278DBA02}"/>
              </a:ext>
            </a:extLst>
          </p:cNvPr>
          <p:cNvSpPr txBox="1"/>
          <p:nvPr/>
        </p:nvSpPr>
        <p:spPr>
          <a:xfrm>
            <a:off x="68825" y="2638043"/>
            <a:ext cx="4473677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Maximum word count = 26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Vocabulary Size = 18,498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tweet was zero-padded to make each input of size 26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Word embedding using </a:t>
            </a:r>
            <a:r>
              <a:rPr lang="en-US" sz="2000" dirty="0" err="1"/>
              <a:t>GloVe</a:t>
            </a:r>
            <a:r>
              <a:rPr lang="en-US" sz="2000" dirty="0"/>
              <a:t> model with 400,000 words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Each word transformed into 300-dimensional vector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375B87-9C2E-D045-8CDF-CDFB5454F960}"/>
              </a:ext>
            </a:extLst>
          </p:cNvPr>
          <p:cNvCxnSpPr/>
          <p:nvPr/>
        </p:nvCxnSpPr>
        <p:spPr>
          <a:xfrm>
            <a:off x="1023977" y="2054941"/>
            <a:ext cx="2586790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/var/folders/_k/px3zq8xx6gb1_xbbm1dgqvqc0000gn/T/com.microsoft.Word/Content.MSO/2A1F32FB.tmp">
            <a:extLst>
              <a:ext uri="{FF2B5EF4-FFF2-40B4-BE49-F238E27FC236}">
                <a16:creationId xmlns:a16="http://schemas.microsoft.com/office/drawing/2014/main" id="{DF0007F7-DC7B-D64B-BFBE-0B7AABB9B9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138" y="137748"/>
            <a:ext cx="6548182" cy="335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1AE262-C321-064F-A1CA-B03A67C18A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2525" y="4153555"/>
            <a:ext cx="7160650" cy="19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DD76B-A9EC-214D-8784-225DC0B5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Embedding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7F6ED-CE35-6543-B977-8EBE7F203A6A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Each tweet was split into tokens (words)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Index each unique word to form data vocabulary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Query each data vocabulary word against GloVe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Extract the vectors of the data vocabulary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3AA89-735A-4942-BEEB-B56E98D56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0911" y="272845"/>
            <a:ext cx="7541089" cy="63123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3F7405-1285-834C-AEB6-67AA1B2D4612}"/>
              </a:ext>
            </a:extLst>
          </p:cNvPr>
          <p:cNvCxnSpPr/>
          <p:nvPr/>
        </p:nvCxnSpPr>
        <p:spPr>
          <a:xfrm>
            <a:off x="994481" y="2230452"/>
            <a:ext cx="2586790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6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7552-1C2E-B443-A27E-BE3B058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Decision Trees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649D27-4DB7-4131-B7B7-349DC7146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21583"/>
              </p:ext>
            </p:extLst>
          </p:nvPr>
        </p:nvGraphicFramePr>
        <p:xfrm>
          <a:off x="4697361" y="2496164"/>
          <a:ext cx="6363929" cy="186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9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022688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Majority Class Base Model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Precision Recall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F1- Score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5669D9-3D67-D840-9DA9-F81D4D5F0B7D}"/>
                  </a:ext>
                </a:extLst>
              </p:cNvPr>
              <p:cNvSpPr/>
              <p:nvPr/>
            </p:nvSpPr>
            <p:spPr>
              <a:xfrm>
                <a:off x="4742669" y="517119"/>
                <a:ext cx="7248025" cy="1510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0+3801+0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0+0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3801+982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0+0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=0.79</m:t>
                      </m:r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𝑐𝑙𝑎𝑠𝑠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3801+982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=0.26</m:t>
                      </m:r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5669D9-3D67-D840-9DA9-F81D4D5F0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669" y="517119"/>
                <a:ext cx="7248025" cy="1510029"/>
              </a:xfrm>
              <a:prstGeom prst="rect">
                <a:avLst/>
              </a:prstGeom>
              <a:blipFill>
                <a:blip r:embed="rId2"/>
                <a:stretch>
                  <a:fillRect t="-15833" b="-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C64ED1-5765-DF44-943E-8BA4AEEED446}"/>
                  </a:ext>
                </a:extLst>
              </p:cNvPr>
              <p:cNvSpPr/>
              <p:nvPr/>
            </p:nvSpPr>
            <p:spPr>
              <a:xfrm>
                <a:off x="4742669" y="2682827"/>
                <a:ext cx="7248025" cy="1211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0+3801+0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0+227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3801+0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0+722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=0.79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0+227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3801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3801+0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0+722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C64ED1-5765-DF44-943E-8BA4AEEED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669" y="2682827"/>
                <a:ext cx="7248025" cy="1211935"/>
              </a:xfrm>
              <a:prstGeom prst="rect">
                <a:avLst/>
              </a:prstGeom>
              <a:blipFill>
                <a:blip r:embed="rId3"/>
                <a:stretch>
                  <a:fillRect t="-24742" b="-83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D948E6-2A50-4B43-A8C0-397314D744F2}"/>
                  </a:ext>
                </a:extLst>
              </p:cNvPr>
              <p:cNvSpPr/>
              <p:nvPr/>
            </p:nvSpPr>
            <p:spPr>
              <a:xfrm>
                <a:off x="5318682" y="4550441"/>
                <a:ext cx="6096000" cy="13765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𝑃𝑟𝑒𝑐𝑖𝑠𝑖𝑜𝑛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𝑚𝑖𝑐𝑟𝑜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𝑅𝑒𝑐𝑎𝑙𝑙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𝑚𝑖𝑐𝑟𝑜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𝑃𝑟𝑒𝑐𝑖𝑠𝑖𝑜𝑛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𝑚𝑖𝑐𝑟𝑜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𝑅𝑒𝑐𝑎𝑙𝑙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𝑚𝑖𝑐𝑟𝑜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2×0.79×0.79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0.79+0.79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=0.79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𝑃𝑟𝑒𝑐𝑖𝑠𝑖𝑜𝑛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𝑚𝑎𝑐𝑟𝑜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𝑅𝑒𝑐𝑎𝑙𝑙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𝑚𝑎𝑐𝑟𝑜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𝑃𝑟𝑒𝑐𝑖𝑠𝑖𝑜𝑛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𝑚𝑎𝑐𝑟𝑜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𝑅𝑒𝑐𝑎𝑙𝑙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𝑚𝑎𝑐𝑟𝑜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2×0.26×0.33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0.26+0.33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=0.29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D948E6-2A50-4B43-A8C0-397314D74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682" y="4550441"/>
                <a:ext cx="6096000" cy="1376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89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C0BC2-081E-0648-A145-95AA1DA4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C317-E6BC-3743-A870-419DDBD6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65" y="186813"/>
            <a:ext cx="6833635" cy="631231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Detecting hateful and offensive language in twitter data using: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Neural Networks</a:t>
            </a:r>
          </a:p>
          <a:p>
            <a:endParaRPr lang="en-US" sz="2400" dirty="0"/>
          </a:p>
          <a:p>
            <a:r>
              <a:rPr lang="en-US" sz="2400" dirty="0"/>
              <a:t>Classifier comparison based on performance metrics and computation speed</a:t>
            </a:r>
          </a:p>
        </p:txBody>
      </p:sp>
    </p:spTree>
    <p:extLst>
      <p:ext uri="{BB962C8B-B14F-4D97-AF65-F5344CB8AC3E}">
        <p14:creationId xmlns:p14="http://schemas.microsoft.com/office/powerpoint/2010/main" val="802013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022688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Majority Class Base Model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Confusion Matrix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/var/folders/_k/px3zq8xx6gb1_xbbm1dgqvqc0000gn/T/com.microsoft.Word/Content.MSO/6E5E4D03.tmp">
            <a:extLst>
              <a:ext uri="{FF2B5EF4-FFF2-40B4-BE49-F238E27FC236}">
                <a16:creationId xmlns:a16="http://schemas.microsoft.com/office/drawing/2014/main" id="{9A5337DD-A18D-7A46-AB52-A6E827CEF8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7994" y="532348"/>
            <a:ext cx="6111694" cy="547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7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BEE9D2E-BF12-D846-8CFD-74ED4CD570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6800" y="771644"/>
              <a:ext cx="6978315" cy="25201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86810">
                      <a:extLst>
                        <a:ext uri="{9D8B030D-6E8A-4147-A177-3AD203B41FA5}">
                          <a16:colId xmlns:a16="http://schemas.microsoft.com/office/drawing/2014/main" val="2687444576"/>
                        </a:ext>
                      </a:extLst>
                    </a:gridCol>
                    <a:gridCol w="835489">
                      <a:extLst>
                        <a:ext uri="{9D8B030D-6E8A-4147-A177-3AD203B41FA5}">
                          <a16:colId xmlns:a16="http://schemas.microsoft.com/office/drawing/2014/main" val="248900651"/>
                        </a:ext>
                      </a:extLst>
                    </a:gridCol>
                    <a:gridCol w="1002334">
                      <a:extLst>
                        <a:ext uri="{9D8B030D-6E8A-4147-A177-3AD203B41FA5}">
                          <a16:colId xmlns:a16="http://schemas.microsoft.com/office/drawing/2014/main" val="138974051"/>
                        </a:ext>
                      </a:extLst>
                    </a:gridCol>
                    <a:gridCol w="1053019">
                      <a:extLst>
                        <a:ext uri="{9D8B030D-6E8A-4147-A177-3AD203B41FA5}">
                          <a16:colId xmlns:a16="http://schemas.microsoft.com/office/drawing/2014/main" val="817168992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733090066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1467836655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2605732498"/>
                        </a:ext>
                      </a:extLst>
                    </a:gridCol>
                  </a:tblGrid>
                  <a:tr h="315024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Character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093360"/>
                      </a:ext>
                    </a:extLst>
                  </a:tr>
                  <a:tr h="315024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extLst>
                      <a:ext uri="{0D108BD9-81ED-4DB2-BD59-A6C34878D82A}">
                        <a16:rowId xmlns:a16="http://schemas.microsoft.com/office/drawing/2014/main" val="68113170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6928472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0.8093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0.7840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0.7720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0.7387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0.7622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160391150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25725240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0.5638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0.6130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0.5965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0.5529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0.4728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416518774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F1-Score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58628936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0.5847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0.6248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0.6104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0.5752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0.5023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092901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BEE9D2E-BF12-D846-8CFD-74ED4CD570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6800" y="771644"/>
              <a:ext cx="6978315" cy="25201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86810">
                      <a:extLst>
                        <a:ext uri="{9D8B030D-6E8A-4147-A177-3AD203B41FA5}">
                          <a16:colId xmlns:a16="http://schemas.microsoft.com/office/drawing/2014/main" val="2687444576"/>
                        </a:ext>
                      </a:extLst>
                    </a:gridCol>
                    <a:gridCol w="835489">
                      <a:extLst>
                        <a:ext uri="{9D8B030D-6E8A-4147-A177-3AD203B41FA5}">
                          <a16:colId xmlns:a16="http://schemas.microsoft.com/office/drawing/2014/main" val="248900651"/>
                        </a:ext>
                      </a:extLst>
                    </a:gridCol>
                    <a:gridCol w="1002334">
                      <a:extLst>
                        <a:ext uri="{9D8B030D-6E8A-4147-A177-3AD203B41FA5}">
                          <a16:colId xmlns:a16="http://schemas.microsoft.com/office/drawing/2014/main" val="138974051"/>
                        </a:ext>
                      </a:extLst>
                    </a:gridCol>
                    <a:gridCol w="1053019">
                      <a:extLst>
                        <a:ext uri="{9D8B030D-6E8A-4147-A177-3AD203B41FA5}">
                          <a16:colId xmlns:a16="http://schemas.microsoft.com/office/drawing/2014/main" val="817168992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733090066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1467836655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2605732498"/>
                        </a:ext>
                      </a:extLst>
                    </a:gridCol>
                  </a:tblGrid>
                  <a:tr h="315024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593" marR="66593" marT="0" marB="0" anchor="ctr">
                        <a:blipFill>
                          <a:blip r:embed="rId2"/>
                          <a:stretch>
                            <a:fillRect l="-38442" r="-251" b="-7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093360"/>
                      </a:ext>
                    </a:extLst>
                  </a:tr>
                  <a:tr h="315024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extLst>
                      <a:ext uri="{0D108BD9-81ED-4DB2-BD59-A6C34878D82A}">
                        <a16:rowId xmlns:a16="http://schemas.microsoft.com/office/drawing/2014/main" val="68113170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6928472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0.8093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0.7840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0.7720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0.7387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0.7622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160391150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25725240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0.5638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0.6130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0.5965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0.5529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0.4728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416518774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F1-Score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58628936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0.5847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0.6248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0.6104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0.5752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0.5023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09290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317FC23-30A3-8F4C-8016-A8993813ED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23433" y="3630561"/>
              <a:ext cx="6034420" cy="245333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74765">
                      <a:extLst>
                        <a:ext uri="{9D8B030D-6E8A-4147-A177-3AD203B41FA5}">
                          <a16:colId xmlns:a16="http://schemas.microsoft.com/office/drawing/2014/main" val="2425646499"/>
                        </a:ext>
                      </a:extLst>
                    </a:gridCol>
                    <a:gridCol w="1174765">
                      <a:extLst>
                        <a:ext uri="{9D8B030D-6E8A-4147-A177-3AD203B41FA5}">
                          <a16:colId xmlns:a16="http://schemas.microsoft.com/office/drawing/2014/main" val="2567820628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1712460280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3790210036"/>
                        </a:ext>
                      </a:extLst>
                    </a:gridCol>
                    <a:gridCol w="1118864">
                      <a:extLst>
                        <a:ext uri="{9D8B030D-6E8A-4147-A177-3AD203B41FA5}">
                          <a16:colId xmlns:a16="http://schemas.microsoft.com/office/drawing/2014/main" val="236336248"/>
                        </a:ext>
                      </a:extLst>
                    </a:gridCol>
                  </a:tblGrid>
                  <a:tr h="375949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Word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-grams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210717"/>
                      </a:ext>
                    </a:extLst>
                  </a:tr>
                  <a:tr h="375949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Unigrams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9050504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899143065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0.7586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520420503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63580017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0.5341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0.3351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0.3338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797154068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F1-Score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81238895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0.5551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0.2989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0.2961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04858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317FC23-30A3-8F4C-8016-A8993813ED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23433" y="3630561"/>
              <a:ext cx="6034420" cy="245333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74765">
                      <a:extLst>
                        <a:ext uri="{9D8B030D-6E8A-4147-A177-3AD203B41FA5}">
                          <a16:colId xmlns:a16="http://schemas.microsoft.com/office/drawing/2014/main" val="2425646499"/>
                        </a:ext>
                      </a:extLst>
                    </a:gridCol>
                    <a:gridCol w="1174765">
                      <a:extLst>
                        <a:ext uri="{9D8B030D-6E8A-4147-A177-3AD203B41FA5}">
                          <a16:colId xmlns:a16="http://schemas.microsoft.com/office/drawing/2014/main" val="2567820628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1712460280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3790210036"/>
                        </a:ext>
                      </a:extLst>
                    </a:gridCol>
                    <a:gridCol w="1118864">
                      <a:extLst>
                        <a:ext uri="{9D8B030D-6E8A-4147-A177-3AD203B41FA5}">
                          <a16:colId xmlns:a16="http://schemas.microsoft.com/office/drawing/2014/main" val="236336248"/>
                        </a:ext>
                      </a:extLst>
                    </a:gridCol>
                  </a:tblGrid>
                  <a:tr h="375949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3918" r="-344" b="-56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210717"/>
                      </a:ext>
                    </a:extLst>
                  </a:tr>
                  <a:tr h="375949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Unigrams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9050504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899143065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0.7586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520420503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63580017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0.5341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0.3351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0.3338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797154068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F1-Score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81238895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0.5551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0.2989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0.2961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048588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222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96AB3-5F4D-2B4D-8D5D-B991155B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Performance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/var/folders/_k/px3zq8xx6gb1_xbbm1dgqvqc0000gn/T/com.microsoft.Word/Content.MSO/7B7C761B.tmp">
            <a:extLst>
              <a:ext uri="{FF2B5EF4-FFF2-40B4-BE49-F238E27FC236}">
                <a16:creationId xmlns:a16="http://schemas.microsoft.com/office/drawing/2014/main" id="{D8A26674-EBB0-944E-BA22-B7880E8547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1051561"/>
            <a:ext cx="6952589" cy="4169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93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96AB3-5F4D-2B4D-8D5D-B991155B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Metrics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83BEE0F8.tmp">
            <a:extLst>
              <a:ext uri="{FF2B5EF4-FFF2-40B4-BE49-F238E27FC236}">
                <a16:creationId xmlns:a16="http://schemas.microsoft.com/office/drawing/2014/main" id="{A3B0C25A-C342-FC46-BC69-B262A0E0521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/>
          <a:stretch/>
        </p:blipFill>
        <p:spPr bwMode="auto">
          <a:xfrm>
            <a:off x="4759656" y="218186"/>
            <a:ext cx="3671112" cy="2785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/var/folders/_k/px3zq8xx6gb1_xbbm1dgqvqc0000gn/T/com.microsoft.Word/Content.MSO/6E6962A2.tmp">
            <a:extLst>
              <a:ext uri="{FF2B5EF4-FFF2-40B4-BE49-F238E27FC236}">
                <a16:creationId xmlns:a16="http://schemas.microsoft.com/office/drawing/2014/main" id="{E7B5208C-ADF1-1F46-8902-457244B156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811" y="2705354"/>
            <a:ext cx="4444365" cy="3934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50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7552-1C2E-B443-A27E-BE3B058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Neural Networks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649D27-4DB7-4131-B7B7-349DC7146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56730"/>
              </p:ext>
            </p:extLst>
          </p:nvPr>
        </p:nvGraphicFramePr>
        <p:xfrm>
          <a:off x="4016477" y="1166647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96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MLP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Fit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/var/folders/_k/px3zq8xx6gb1_xbbm1dgqvqc0000gn/T/com.microsoft.Word/Content.MSO/EA261103.tmp">
            <a:extLst>
              <a:ext uri="{FF2B5EF4-FFF2-40B4-BE49-F238E27FC236}">
                <a16:creationId xmlns:a16="http://schemas.microsoft.com/office/drawing/2014/main" id="{AEBCE5B2-5A7B-CF46-BF65-AC8A2E5C0C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12" y="715271"/>
            <a:ext cx="5994330" cy="48625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CB9CE3-3C1D-554E-B895-0E0CCF1A11AF}"/>
              </a:ext>
            </a:extLst>
          </p:cNvPr>
          <p:cNvSpPr/>
          <p:nvPr/>
        </p:nvSpPr>
        <p:spPr>
          <a:xfrm>
            <a:off x="5710002" y="56307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Min. validation loss = 45% → validation accuracy = 90%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22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MLP Architecture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2020B9D-17D7-6443-B9EC-046D457323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321177"/>
            <a:ext cx="6684812" cy="38221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07EF53-ABF0-4145-8C4B-77954F1F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99542"/>
              </p:ext>
            </p:extLst>
          </p:nvPr>
        </p:nvGraphicFramePr>
        <p:xfrm>
          <a:off x="5642355" y="4278086"/>
          <a:ext cx="5444744" cy="22226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44839">
                  <a:extLst>
                    <a:ext uri="{9D8B030D-6E8A-4147-A177-3AD203B41FA5}">
                      <a16:colId xmlns:a16="http://schemas.microsoft.com/office/drawing/2014/main" val="1868349011"/>
                    </a:ext>
                  </a:extLst>
                </a:gridCol>
                <a:gridCol w="1112776">
                  <a:extLst>
                    <a:ext uri="{9D8B030D-6E8A-4147-A177-3AD203B41FA5}">
                      <a16:colId xmlns:a16="http://schemas.microsoft.com/office/drawing/2014/main" val="1638564845"/>
                    </a:ext>
                  </a:extLst>
                </a:gridCol>
                <a:gridCol w="1112776">
                  <a:extLst>
                    <a:ext uri="{9D8B030D-6E8A-4147-A177-3AD203B41FA5}">
                      <a16:colId xmlns:a16="http://schemas.microsoft.com/office/drawing/2014/main" val="1642403464"/>
                    </a:ext>
                  </a:extLst>
                </a:gridCol>
                <a:gridCol w="1112776">
                  <a:extLst>
                    <a:ext uri="{9D8B030D-6E8A-4147-A177-3AD203B41FA5}">
                      <a16:colId xmlns:a16="http://schemas.microsoft.com/office/drawing/2014/main" val="3399273021"/>
                    </a:ext>
                  </a:extLst>
                </a:gridCol>
                <a:gridCol w="861577">
                  <a:extLst>
                    <a:ext uri="{9D8B030D-6E8A-4147-A177-3AD203B41FA5}">
                      <a16:colId xmlns:a16="http://schemas.microsoft.com/office/drawing/2014/main" val="2046955110"/>
                    </a:ext>
                  </a:extLst>
                </a:gridCol>
              </a:tblGrid>
              <a:tr h="411590">
                <a:tc>
                  <a:txBody>
                    <a:bodyPr/>
                    <a:lstStyle/>
                    <a:p>
                      <a:pPr algn="just"/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PR_AUC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9949914"/>
                  </a:ext>
                </a:extLst>
              </a:tr>
              <a:tr h="27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Hate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0.2892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0.3416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0.3898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0.3040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4736653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Offensive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0.9735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0.9357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0.9247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0.9469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284517"/>
                  </a:ext>
                </a:extLst>
              </a:tr>
              <a:tr h="27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0.8618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0.7828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0.8053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0.7616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180776"/>
                  </a:ext>
                </a:extLst>
              </a:tr>
              <a:tr h="27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Micro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0.9461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4931882"/>
                  </a:ext>
                </a:extLst>
              </a:tr>
              <a:tr h="27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Macro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0.7082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0.6867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0.7066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0.6708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2996912"/>
                  </a:ext>
                </a:extLst>
              </a:tr>
              <a:tr h="27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Weighted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1746944"/>
                  </a:ext>
                </a:extLst>
              </a:tr>
              <a:tr h="22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Samples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0.9395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0.8871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0.8871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44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MLP Performance Metrics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31B9C458.tmp">
            <a:extLst>
              <a:ext uri="{FF2B5EF4-FFF2-40B4-BE49-F238E27FC236}">
                <a16:creationId xmlns:a16="http://schemas.microsoft.com/office/drawing/2014/main" id="{17E564BE-29BE-384E-8462-86E5C45797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"/>
          <a:stretch/>
        </p:blipFill>
        <p:spPr bwMode="auto">
          <a:xfrm>
            <a:off x="4841921" y="201023"/>
            <a:ext cx="2802464" cy="24233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/var/folders/_k/px3zq8xx6gb1_xbbm1dgqvqc0000gn/T/com.microsoft.Word/Content.MSO/C0BC603A.tmp">
            <a:extLst>
              <a:ext uri="{FF2B5EF4-FFF2-40B4-BE49-F238E27FC236}">
                <a16:creationId xmlns:a16="http://schemas.microsoft.com/office/drawing/2014/main" id="{D962A7F1-79FE-5544-880F-351E5C201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18" y="2403909"/>
            <a:ext cx="4921250" cy="4357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9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1D COVNETS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MODEL FIT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CB66DF6D.tmp">
            <a:extLst>
              <a:ext uri="{FF2B5EF4-FFF2-40B4-BE49-F238E27FC236}">
                <a16:creationId xmlns:a16="http://schemas.microsoft.com/office/drawing/2014/main" id="{56BE9C9B-1547-A740-82AB-E4711CFF75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394328"/>
            <a:ext cx="5934455" cy="48817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61292-9540-7644-ABF5-1A501D41DA33}"/>
              </a:ext>
            </a:extLst>
          </p:cNvPr>
          <p:cNvSpPr/>
          <p:nvPr/>
        </p:nvSpPr>
        <p:spPr>
          <a:xfrm>
            <a:off x="5710002" y="56307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Min. validation loss = 26% → validation accuracy = 91%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837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1D COVNETS Architecture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25A181-5AFD-0C4D-B02E-7376008FF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0472" y="447040"/>
            <a:ext cx="6376416" cy="58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E6269-E593-5145-A688-C91889C3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10EB-BAC5-F44E-A443-1A44F82B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Multiclass Classification Problem</a:t>
            </a:r>
          </a:p>
          <a:p>
            <a:r>
              <a:rPr lang="en-US" sz="2400" dirty="0"/>
              <a:t>Classifying tweets under one of the following classes:</a:t>
            </a:r>
          </a:p>
          <a:p>
            <a:pPr lvl="1"/>
            <a:r>
              <a:rPr lang="en-US" dirty="0"/>
              <a:t>Hate speech</a:t>
            </a:r>
          </a:p>
          <a:p>
            <a:pPr lvl="1"/>
            <a:r>
              <a:rPr lang="en-US" dirty="0"/>
              <a:t>Offensive speech</a:t>
            </a:r>
          </a:p>
          <a:p>
            <a:pPr lvl="1"/>
            <a:r>
              <a:rPr lang="en-US" dirty="0"/>
              <a:t>Neutral speech</a:t>
            </a:r>
          </a:p>
          <a:p>
            <a:r>
              <a:rPr lang="en-US" sz="2400" dirty="0"/>
              <a:t>Macro F1-Score as the performance metric for the classifiers</a:t>
            </a:r>
          </a:p>
        </p:txBody>
      </p:sp>
    </p:spTree>
    <p:extLst>
      <p:ext uri="{BB962C8B-B14F-4D97-AF65-F5344CB8AC3E}">
        <p14:creationId xmlns:p14="http://schemas.microsoft.com/office/powerpoint/2010/main" val="234259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1D COVNETS Performance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B8CA1F-FEBE-394A-BC05-47D6405AF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53294"/>
              </p:ext>
            </p:extLst>
          </p:nvPr>
        </p:nvGraphicFramePr>
        <p:xfrm>
          <a:off x="5006544" y="1014317"/>
          <a:ext cx="6511220" cy="34296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2244">
                  <a:extLst>
                    <a:ext uri="{9D8B030D-6E8A-4147-A177-3AD203B41FA5}">
                      <a16:colId xmlns:a16="http://schemas.microsoft.com/office/drawing/2014/main" val="1820930632"/>
                    </a:ext>
                  </a:extLst>
                </a:gridCol>
                <a:gridCol w="1302244">
                  <a:extLst>
                    <a:ext uri="{9D8B030D-6E8A-4147-A177-3AD203B41FA5}">
                      <a16:colId xmlns:a16="http://schemas.microsoft.com/office/drawing/2014/main" val="504093898"/>
                    </a:ext>
                  </a:extLst>
                </a:gridCol>
                <a:gridCol w="1302244">
                  <a:extLst>
                    <a:ext uri="{9D8B030D-6E8A-4147-A177-3AD203B41FA5}">
                      <a16:colId xmlns:a16="http://schemas.microsoft.com/office/drawing/2014/main" val="3193464002"/>
                    </a:ext>
                  </a:extLst>
                </a:gridCol>
                <a:gridCol w="1302244">
                  <a:extLst>
                    <a:ext uri="{9D8B030D-6E8A-4147-A177-3AD203B41FA5}">
                      <a16:colId xmlns:a16="http://schemas.microsoft.com/office/drawing/2014/main" val="3612474188"/>
                    </a:ext>
                  </a:extLst>
                </a:gridCol>
                <a:gridCol w="1302244">
                  <a:extLst>
                    <a:ext uri="{9D8B030D-6E8A-4147-A177-3AD203B41FA5}">
                      <a16:colId xmlns:a16="http://schemas.microsoft.com/office/drawing/2014/main" val="3549366741"/>
                    </a:ext>
                  </a:extLst>
                </a:gridCol>
              </a:tblGrid>
              <a:tr h="390895"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PR_AUC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F1-SCORE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PRECISION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RECALL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299376"/>
                  </a:ext>
                </a:extLst>
              </a:tr>
              <a:tr h="435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Hate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0.3362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0.3900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0.5303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0.3084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632342"/>
                  </a:ext>
                </a:extLst>
              </a:tr>
              <a:tr h="446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Offensive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0.9820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0.9476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0.9338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0.9619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71647"/>
                  </a:ext>
                </a:extLst>
              </a:tr>
              <a:tr h="390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Neutral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0.8943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0.8357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0.8465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0.8252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097971"/>
                  </a:ext>
                </a:extLst>
              </a:tr>
              <a:tr h="446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Micro Avg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0.9610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0.9093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0.9093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0.9093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518416"/>
                  </a:ext>
                </a:extLst>
              </a:tr>
              <a:tr h="435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Macro Avg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0.7375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0.7244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0.7702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0.6985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353488"/>
                  </a:ext>
                </a:extLst>
              </a:tr>
              <a:tr h="446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Weighted Avg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0.9375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0.9035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0.9009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0.9093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581875"/>
                  </a:ext>
                </a:extLst>
              </a:tr>
              <a:tr h="435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Samples Avg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0.9521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0.9093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0.9093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0.909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151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1D COVNETS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Performance Metrics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718BA426.tmp">
            <a:extLst>
              <a:ext uri="{FF2B5EF4-FFF2-40B4-BE49-F238E27FC236}">
                <a16:creationId xmlns:a16="http://schemas.microsoft.com/office/drawing/2014/main" id="{9634818B-6F7D-0A41-8716-37626456B1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0"/>
          <a:stretch/>
        </p:blipFill>
        <p:spPr bwMode="auto">
          <a:xfrm>
            <a:off x="4921277" y="229737"/>
            <a:ext cx="2969995" cy="26689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/var/folders/_k/px3zq8xx6gb1_xbbm1dgqvqc0000gn/T/com.microsoft.Word/Content.MSO/76966B24.tmp">
            <a:extLst>
              <a:ext uri="{FF2B5EF4-FFF2-40B4-BE49-F238E27FC236}">
                <a16:creationId xmlns:a16="http://schemas.microsoft.com/office/drawing/2014/main" id="{9D043A78-378D-A349-ADAE-DE7A23127A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61" y="2627763"/>
            <a:ext cx="4516755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584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Fit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/var/folders/_k/px3zq8xx6gb1_xbbm1dgqvqc0000gn/T/com.microsoft.Word/Content.MSO/140C7665.tmp">
            <a:extLst>
              <a:ext uri="{FF2B5EF4-FFF2-40B4-BE49-F238E27FC236}">
                <a16:creationId xmlns:a16="http://schemas.microsoft.com/office/drawing/2014/main" id="{B9A8F3C4-B14C-284D-8F55-D7012A9C79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33" y="485140"/>
            <a:ext cx="5796280" cy="46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634B27-6202-6743-B7E1-A243B0DD6229}"/>
              </a:ext>
            </a:extLst>
          </p:cNvPr>
          <p:cNvSpPr/>
          <p:nvPr/>
        </p:nvSpPr>
        <p:spPr>
          <a:xfrm>
            <a:off x="5710002" y="56307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Min. validation loss = 25% → validation accuracy = 91%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548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Architecture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1E40F5-6266-B649-9551-09341D6CB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9004" y="485076"/>
            <a:ext cx="6488096" cy="24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6DF719-7A49-7746-B596-779A90AB3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59512"/>
              </p:ext>
            </p:extLst>
          </p:nvPr>
        </p:nvGraphicFramePr>
        <p:xfrm>
          <a:off x="5078186" y="3410953"/>
          <a:ext cx="6735534" cy="22713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80295">
                  <a:extLst>
                    <a:ext uri="{9D8B030D-6E8A-4147-A177-3AD203B41FA5}">
                      <a16:colId xmlns:a16="http://schemas.microsoft.com/office/drawing/2014/main" val="3640711694"/>
                    </a:ext>
                  </a:extLst>
                </a:gridCol>
                <a:gridCol w="1380295">
                  <a:extLst>
                    <a:ext uri="{9D8B030D-6E8A-4147-A177-3AD203B41FA5}">
                      <a16:colId xmlns:a16="http://schemas.microsoft.com/office/drawing/2014/main" val="3728037568"/>
                    </a:ext>
                  </a:extLst>
                </a:gridCol>
                <a:gridCol w="1380295">
                  <a:extLst>
                    <a:ext uri="{9D8B030D-6E8A-4147-A177-3AD203B41FA5}">
                      <a16:colId xmlns:a16="http://schemas.microsoft.com/office/drawing/2014/main" val="1369047840"/>
                    </a:ext>
                  </a:extLst>
                </a:gridCol>
                <a:gridCol w="1380295">
                  <a:extLst>
                    <a:ext uri="{9D8B030D-6E8A-4147-A177-3AD203B41FA5}">
                      <a16:colId xmlns:a16="http://schemas.microsoft.com/office/drawing/2014/main" val="1292007050"/>
                    </a:ext>
                  </a:extLst>
                </a:gridCol>
                <a:gridCol w="1214354">
                  <a:extLst>
                    <a:ext uri="{9D8B030D-6E8A-4147-A177-3AD203B41FA5}">
                      <a16:colId xmlns:a16="http://schemas.microsoft.com/office/drawing/2014/main" val="2695972527"/>
                    </a:ext>
                  </a:extLst>
                </a:gridCol>
              </a:tblGrid>
              <a:tr h="283924">
                <a:tc>
                  <a:txBody>
                    <a:bodyPr/>
                    <a:lstStyle/>
                    <a:p>
                      <a:pPr lvl="0" algn="just"/>
                      <a:endParaRPr lang="en-US" sz="1000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PR_AUC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799507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0.382469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0.404878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0.453552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0.365639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301677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Offensive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0.983171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0.949375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0.949001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0.949750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582976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Neutral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0.915308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0.865248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0.842965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0.888742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525829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 Avg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0.963747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0.912398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0.912398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0.912398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766574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Macro Avg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0.760316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0.739834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0.748506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0.734710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282816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Weighted Avg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0.943949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0.910254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0.908749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0.912398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916700"/>
                  </a:ext>
                </a:extLst>
              </a:tr>
              <a:tr h="283924"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Samples Avg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0.953760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0.912398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0.912398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0.912398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94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15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6BFF-7F53-044D-ADB0-590D4531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Performance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EB4272CE.tmp">
            <a:extLst>
              <a:ext uri="{FF2B5EF4-FFF2-40B4-BE49-F238E27FC236}">
                <a16:creationId xmlns:a16="http://schemas.microsoft.com/office/drawing/2014/main" id="{B72AF2E7-16AA-344C-B4F6-6C16F696B1D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 bwMode="auto">
          <a:xfrm>
            <a:off x="4785361" y="215147"/>
            <a:ext cx="3159048" cy="25829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/var/folders/_k/px3zq8xx6gb1_xbbm1dgqvqc0000gn/T/com.microsoft.Word/Content.MSO/CF49380C.tmp">
            <a:extLst>
              <a:ext uri="{FF2B5EF4-FFF2-40B4-BE49-F238E27FC236}">
                <a16:creationId xmlns:a16="http://schemas.microsoft.com/office/drawing/2014/main" id="{88F7FAD2-D8BD-414A-A55F-CAEB74F3EB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642616"/>
            <a:ext cx="4544568" cy="400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280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A7A4-F2ED-C14D-A20C-3FA3312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 Performance Comparison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91943C-42AC-1A47-B160-E080AD3F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92" y="594106"/>
            <a:ext cx="5943600" cy="245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968DB-8BE2-C54E-B6EA-FDA27DE6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56" y="3927672"/>
            <a:ext cx="5943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A7A4-F2ED-C14D-A20C-3FA3312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 Performance Comparison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/var/folders/_k/px3zq8xx6gb1_xbbm1dgqvqc0000gn/T/com.microsoft.Word/Content.MSO/AF90DE6F.tmp">
            <a:extLst>
              <a:ext uri="{FF2B5EF4-FFF2-40B4-BE49-F238E27FC236}">
                <a16:creationId xmlns:a16="http://schemas.microsoft.com/office/drawing/2014/main" id="{AE2F44B5-B59F-7D41-A459-B75B705DD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48" y="519482"/>
            <a:ext cx="6950440" cy="5378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8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A7A4-F2ED-C14D-A20C-3FA3312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 Performance Comparison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/var/folders/_k/px3zq8xx6gb1_xbbm1dgqvqc0000gn/T/com.microsoft.Word/Content.MSO/EC1CEC5D.tmp">
            <a:extLst>
              <a:ext uri="{FF2B5EF4-FFF2-40B4-BE49-F238E27FC236}">
                <a16:creationId xmlns:a16="http://schemas.microsoft.com/office/drawing/2014/main" id="{AE8D9A06-7037-ED45-8EA2-EA52D49BE9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33" y="1116704"/>
            <a:ext cx="5576409" cy="3784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043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A7A4-F2ED-C14D-A20C-3FA3312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EADD6-DF14-594F-8FBA-7B8CCD6D4ECF}"/>
              </a:ext>
            </a:extLst>
          </p:cNvPr>
          <p:cNvSpPr txBox="1"/>
          <p:nvPr/>
        </p:nvSpPr>
        <p:spPr>
          <a:xfrm>
            <a:off x="4016683" y="1106402"/>
            <a:ext cx="8016821" cy="501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Due to data class imbalance, micro-average F1-score, micro-average precision score (area under precision-recall curve) and confusion matrix were compared simultaneously to compare different classifiers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Priority given to the confusion matrix as focus of the study was to develop classifiers that can filter negative speech.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LSTM outperformed other models in terms of micro-average precision and f1-score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LSTM was also able to have higher count of true positives for hate class about 36%, 21% and 19% more than the random forest, MLP and 1D covnets, respectively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 the neural network models performed relatively better than the random forest model suggesting their ability to classify imbalanced class data better than random forests.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78322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A7A4-F2ED-C14D-A20C-3FA3312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8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AB011-6F24-2742-A735-51D6581E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800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B2E5-A3B2-204B-A6AE-AF32B1AE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3"/>
            <a:ext cx="4654296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Collection of 24,784 tweets</a:t>
            </a:r>
          </a:p>
          <a:p>
            <a:r>
              <a:rPr lang="en-US" sz="2000" dirty="0"/>
              <a:t>Tweets classified under three categories</a:t>
            </a:r>
          </a:p>
          <a:p>
            <a:pPr lvl="1"/>
            <a:r>
              <a:rPr lang="en-US" sz="2000" dirty="0"/>
              <a:t>0 – Hate speech</a:t>
            </a:r>
          </a:p>
          <a:p>
            <a:pPr lvl="1"/>
            <a:r>
              <a:rPr lang="en-US" sz="2000" dirty="0"/>
              <a:t>1 – Offensive speech</a:t>
            </a:r>
          </a:p>
          <a:p>
            <a:pPr lvl="1"/>
            <a:r>
              <a:rPr lang="en-US" sz="2000" dirty="0"/>
              <a:t>2 – Neutral speech</a:t>
            </a:r>
          </a:p>
          <a:p>
            <a:r>
              <a:rPr lang="en-US" sz="2000" dirty="0"/>
              <a:t>Highly imbalanced Classes distribution:</a:t>
            </a:r>
          </a:p>
          <a:p>
            <a:pPr lvl="1"/>
            <a:r>
              <a:rPr lang="en-US" sz="1600" dirty="0"/>
              <a:t>77% offensive tweets</a:t>
            </a:r>
          </a:p>
          <a:p>
            <a:pPr lvl="1"/>
            <a:r>
              <a:rPr lang="en-US" sz="1600" dirty="0"/>
              <a:t>17% neutral tweets</a:t>
            </a:r>
          </a:p>
          <a:p>
            <a:pPr lvl="1"/>
            <a:r>
              <a:rPr lang="en-US" sz="1600" dirty="0"/>
              <a:t>6% hateful tweets</a:t>
            </a: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D533E-0958-D740-9935-62F702078DCD}"/>
              </a:ext>
            </a:extLst>
          </p:cNvPr>
          <p:cNvCxnSpPr/>
          <p:nvPr/>
        </p:nvCxnSpPr>
        <p:spPr>
          <a:xfrm>
            <a:off x="1004313" y="2005781"/>
            <a:ext cx="2586790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 descr="/var/folders/_k/px3zq8xx6gb1_xbbm1dgqvqc0000gn/T/com.microsoft.Word/Content.MSO/B8EC41C1.tmp">
            <a:extLst>
              <a:ext uri="{FF2B5EF4-FFF2-40B4-BE49-F238E27FC236}">
                <a16:creationId xmlns:a16="http://schemas.microsoft.com/office/drawing/2014/main" id="{330484EF-DB99-B345-A1AC-FC41D73909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044" y="520472"/>
            <a:ext cx="6885110" cy="535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14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37F26-F1E3-3C4B-B879-E17E70C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9E-510A-C74B-B14D-DA4AC55E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Following features were removed from the tweet during preprocessing:</a:t>
            </a:r>
          </a:p>
          <a:p>
            <a:pPr lvl="1"/>
            <a:r>
              <a:rPr lang="en-US"/>
              <a:t>Username</a:t>
            </a:r>
          </a:p>
          <a:p>
            <a:pPr lvl="1"/>
            <a:r>
              <a:rPr lang="en-US"/>
              <a:t>Web address</a:t>
            </a:r>
          </a:p>
          <a:p>
            <a:pPr lvl="1"/>
            <a:r>
              <a:rPr lang="en-US"/>
              <a:t>Retweet Character (‘RT’)</a:t>
            </a:r>
          </a:p>
          <a:p>
            <a:pPr lvl="1"/>
            <a:r>
              <a:rPr lang="en-US"/>
              <a:t>Punctuations </a:t>
            </a:r>
          </a:p>
          <a:p>
            <a:pPr lvl="1"/>
            <a:r>
              <a:rPr lang="en-US"/>
              <a:t>Emoticons</a:t>
            </a:r>
          </a:p>
          <a:p>
            <a:pPr lvl="1"/>
            <a:r>
              <a:rPr lang="en-US"/>
              <a:t>Numeric data </a:t>
            </a:r>
          </a:p>
          <a:p>
            <a:pPr lvl="1"/>
            <a:r>
              <a:rPr lang="en-US"/>
              <a:t>Stop words: words like </a:t>
            </a:r>
            <a:r>
              <a:rPr lang="en-US" i="1"/>
              <a:t>a, an and the</a:t>
            </a:r>
            <a:r>
              <a:rPr lang="en-US"/>
              <a:t>.</a:t>
            </a:r>
          </a:p>
          <a:p>
            <a:r>
              <a:rPr lang="en-US" sz="2400"/>
              <a:t>All characters lowercase</a:t>
            </a:r>
          </a:p>
        </p:txBody>
      </p:sp>
    </p:spTree>
    <p:extLst>
      <p:ext uri="{BB962C8B-B14F-4D97-AF65-F5344CB8AC3E}">
        <p14:creationId xmlns:p14="http://schemas.microsoft.com/office/powerpoint/2010/main" val="168101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12557-A0A2-C942-853A-768934A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Processed Data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 Length</a:t>
            </a:r>
          </a:p>
        </p:txBody>
      </p:sp>
      <p:pic>
        <p:nvPicPr>
          <p:cNvPr id="5" name="Picture 4" descr="/var/folders/_k/px3zq8xx6gb1_xbbm1dgqvqc0000gn/T/com.microsoft.Word/Content.MSO/44736049.tmp">
            <a:extLst>
              <a:ext uri="{FF2B5EF4-FFF2-40B4-BE49-F238E27FC236}">
                <a16:creationId xmlns:a16="http://schemas.microsoft.com/office/drawing/2014/main" id="{8DDF92F8-6A59-9F40-AF5B-2491E7E1F4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304" y="742951"/>
            <a:ext cx="7116037" cy="5119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07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0382-6A0C-FE4F-BF2E-A09F8866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Training, Validation, Test Sets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B4EA2A77.tmp">
            <a:extLst>
              <a:ext uri="{FF2B5EF4-FFF2-40B4-BE49-F238E27FC236}">
                <a16:creationId xmlns:a16="http://schemas.microsoft.com/office/drawing/2014/main" id="{A6BB609A-8121-A04E-ABC2-1F06AF8C26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343" y="220593"/>
            <a:ext cx="5946994" cy="293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/var/folders/_k/px3zq8xx6gb1_xbbm1dgqvqc0000gn/T/com.microsoft.Word/Content.MSO/3EFFB509.tmp">
            <a:extLst>
              <a:ext uri="{FF2B5EF4-FFF2-40B4-BE49-F238E27FC236}">
                <a16:creationId xmlns:a16="http://schemas.microsoft.com/office/drawing/2014/main" id="{2B801B29-A260-3A42-B5B1-6C92CC5232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6" y="3237217"/>
            <a:ext cx="5946994" cy="3473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41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802D-C3AA-F149-B53A-1A3A8F0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Word-Vector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F6A9-283C-014F-B8AC-CE96AEA8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Two primary techniques:</a:t>
            </a:r>
          </a:p>
          <a:p>
            <a:pPr lvl="1"/>
            <a:r>
              <a:rPr lang="en-US" dirty="0"/>
              <a:t>Bag-of-word model: Based on word count</a:t>
            </a:r>
          </a:p>
          <a:p>
            <a:pPr lvl="1"/>
            <a:r>
              <a:rPr lang="en-US" dirty="0"/>
              <a:t>Word embedding: Dense representation of bag-of-word vectors</a:t>
            </a:r>
          </a:p>
        </p:txBody>
      </p:sp>
    </p:spTree>
    <p:extLst>
      <p:ext uri="{BB962C8B-B14F-4D97-AF65-F5344CB8AC3E}">
        <p14:creationId xmlns:p14="http://schemas.microsoft.com/office/powerpoint/2010/main" val="247956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D06AB-4E3C-2142-B8BA-4D506DE8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Bag-of-Word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6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918</Words>
  <Application>Microsoft Macintosh PowerPoint</Application>
  <PresentationFormat>Widescreen</PresentationFormat>
  <Paragraphs>316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Offensive and Hateful Language Detection in Tweets using Neural Networks </vt:lpstr>
      <vt:lpstr>Objective</vt:lpstr>
      <vt:lpstr>Problem Statement</vt:lpstr>
      <vt:lpstr>Data Mining</vt:lpstr>
      <vt:lpstr>Text Preprocessing</vt:lpstr>
      <vt:lpstr>Processed Data  Character Length</vt:lpstr>
      <vt:lpstr>Training, Validation, Test Sets</vt:lpstr>
      <vt:lpstr>Word-Vector Representation</vt:lpstr>
      <vt:lpstr>Bag-of-Word Model</vt:lpstr>
      <vt:lpstr>One-Hot Vectors</vt:lpstr>
      <vt:lpstr>Co-Occurrence Matrix</vt:lpstr>
      <vt:lpstr>TF-IDF Algorithm</vt:lpstr>
      <vt:lpstr>TF-IDF Algorithm</vt:lpstr>
      <vt:lpstr>Feature Selection</vt:lpstr>
      <vt:lpstr>Word Embeddings</vt:lpstr>
      <vt:lpstr>Tokenization</vt:lpstr>
      <vt:lpstr>Word Embedding</vt:lpstr>
      <vt:lpstr>Decision Trees</vt:lpstr>
      <vt:lpstr>Majority Class Base Model   Precision Recall F1- Score</vt:lpstr>
      <vt:lpstr>Majority Class Base Model  Confusion Matrix</vt:lpstr>
      <vt:lpstr>Random Forests   Performance</vt:lpstr>
      <vt:lpstr>Random Forests   Performance Comparison</vt:lpstr>
      <vt:lpstr>Random Forests   Metrics</vt:lpstr>
      <vt:lpstr>Neural Networks</vt:lpstr>
      <vt:lpstr>MLP   Model Fit </vt:lpstr>
      <vt:lpstr>MLP Architecture  &amp;  Performance</vt:lpstr>
      <vt:lpstr>MLP Performance Metrics </vt:lpstr>
      <vt:lpstr>1D COVNETS  MODEL FIT </vt:lpstr>
      <vt:lpstr>1D COVNETS Architecture </vt:lpstr>
      <vt:lpstr>1D COVNETS Performance </vt:lpstr>
      <vt:lpstr>1D COVNETS   Performance Metrics </vt:lpstr>
      <vt:lpstr>LSTM   Model Fit </vt:lpstr>
      <vt:lpstr> LSTM Architecture  &amp; Performance</vt:lpstr>
      <vt:lpstr>LSTM   Performance Metrics </vt:lpstr>
      <vt:lpstr>SUMMARY  Performance Comparison</vt:lpstr>
      <vt:lpstr>SUMMARY  Performance Comparison</vt:lpstr>
      <vt:lpstr>SUMMARY  Performance Comparison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and Hateful Language Detection in Tweets using Neural Networks </dc:title>
  <dc:creator>Pardeep Kumar</dc:creator>
  <cp:lastModifiedBy>Pardeep Kumar</cp:lastModifiedBy>
  <cp:revision>4</cp:revision>
  <dcterms:created xsi:type="dcterms:W3CDTF">2019-08-30T00:36:18Z</dcterms:created>
  <dcterms:modified xsi:type="dcterms:W3CDTF">2019-09-08T06:54:38Z</dcterms:modified>
</cp:coreProperties>
</file>