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6" r:id="rId11"/>
    <p:sldId id="265" r:id="rId12"/>
    <p:sldId id="271" r:id="rId13"/>
    <p:sldId id="280" r:id="rId14"/>
    <p:sldId id="281" r:id="rId15"/>
    <p:sldId id="273" r:id="rId16"/>
    <p:sldId id="282" r:id="rId17"/>
    <p:sldId id="286" r:id="rId18"/>
    <p:sldId id="274" r:id="rId19"/>
    <p:sldId id="287" r:id="rId20"/>
    <p:sldId id="288" r:id="rId21"/>
    <p:sldId id="275" r:id="rId22"/>
    <p:sldId id="289" r:id="rId23"/>
    <p:sldId id="290" r:id="rId24"/>
    <p:sldId id="291" r:id="rId25"/>
    <p:sldId id="292" r:id="rId26"/>
    <p:sldId id="293" r:id="rId27"/>
    <p:sldId id="270" r:id="rId28"/>
    <p:sldId id="296" r:id="rId29"/>
    <p:sldId id="297" r:id="rId30"/>
    <p:sldId id="276" r:id="rId31"/>
    <p:sldId id="294" r:id="rId32"/>
    <p:sldId id="283" r:id="rId33"/>
    <p:sldId id="277" r:id="rId34"/>
    <p:sldId id="295" r:id="rId35"/>
    <p:sldId id="284" r:id="rId36"/>
    <p:sldId id="279" r:id="rId37"/>
    <p:sldId id="285" r:id="rId38"/>
    <p:sldId id="298" r:id="rId39"/>
    <p:sldId id="267" r:id="rId40"/>
    <p:sldId id="268" r:id="rId41"/>
    <p:sldId id="269"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p:restoredTop sz="94731"/>
  </p:normalViewPr>
  <p:slideViewPr>
    <p:cSldViewPr snapToGrid="0" snapToObjects="1">
      <p:cViewPr varScale="1">
        <p:scale>
          <a:sx n="142" d="100"/>
          <a:sy n="142" d="100"/>
        </p:scale>
        <p:origin x="1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CDEF-DF1B-AD49-BBCC-9E1C1635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20DE41-455F-E44A-B250-EC84D0C10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871AF-68A8-B340-AA44-A4FA2FC6260F}"/>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A05DEF48-1DE1-014F-9982-DF1A366C8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0A12-A725-B045-9B81-F20A48846786}"/>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162602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B1E9-FCE3-0D4A-85D3-F3D4B4A88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8DD0B-25B6-8E4A-A464-C15B5ED5D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BAA2E-2625-5F47-BB1F-EEB49AFABF5C}"/>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5400EA43-75CA-804D-9DDA-DB5D0DABB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CE251-A11C-9946-90DB-FB26A5E9DA20}"/>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1983309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7699F-C3BC-514B-A694-44EA2F57B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157EF1-8095-BD4E-896D-0F3DFF80F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95A9E-7CF6-2744-B36B-9DB4BC0DA8FF}"/>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CE75E1C1-7CC8-F642-8D81-A38742427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C4608-9D2F-5343-9882-3F10EFE39650}"/>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2898681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EFF-D743-544F-AB6C-468E40057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FD2A7-D710-0F41-A0BF-93753A9D3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F9EF1-0184-5143-B496-4C12B61DE75A}"/>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8FFE4128-9C88-4149-9C86-03B4E3121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81CCE-F605-9949-AFA3-3DD489478EC6}"/>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81807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7A2E-EAEE-F04B-8ACA-10AF299CC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41FFD-B079-9F4B-BE17-B71215228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8AA54-F005-904A-9CCC-6A53126585E9}"/>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A104CDC2-290A-314E-B50B-785A7C447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33F32-962C-3F45-95A1-56E033F339B9}"/>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277786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6E2C-96D2-674A-96DA-1C5E8993A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E0DB6-D742-A649-B8A1-096D88E88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37563-6231-0540-8573-010FC7D03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3B942A-6985-5A43-A08F-C61E1EE8BE4F}"/>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6" name="Footer Placeholder 5">
            <a:extLst>
              <a:ext uri="{FF2B5EF4-FFF2-40B4-BE49-F238E27FC236}">
                <a16:creationId xmlns:a16="http://schemas.microsoft.com/office/drawing/2014/main" id="{DC973945-DA1B-864A-87A1-09DD164BA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5FD29-012F-AC4C-B9DF-301DF7D4BF8D}"/>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251907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0705-6056-D04A-8921-BA66185A9B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82B4F-B1E4-D84A-943C-12ED47B4D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B5B86-AEF4-1B4E-851A-42FFA5C8E8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F6E242-8B0F-AD41-B05F-51C52072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2978F-98F0-0740-8734-3217FD79C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E657A4-8CE9-C647-984B-FC7C7D261F69}"/>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8" name="Footer Placeholder 7">
            <a:extLst>
              <a:ext uri="{FF2B5EF4-FFF2-40B4-BE49-F238E27FC236}">
                <a16:creationId xmlns:a16="http://schemas.microsoft.com/office/drawing/2014/main" id="{E73D868F-C98A-224E-BBAA-320AF715A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4B137-B60F-2F42-87D9-1022254F231A}"/>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342250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0266-ED66-7540-B922-E4A271232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C84B9-2EFD-6E41-9499-D21892752A88}"/>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4" name="Footer Placeholder 3">
            <a:extLst>
              <a:ext uri="{FF2B5EF4-FFF2-40B4-BE49-F238E27FC236}">
                <a16:creationId xmlns:a16="http://schemas.microsoft.com/office/drawing/2014/main" id="{054C2BC2-87DC-AA4E-AAB6-6F31B35E3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D5919-0C72-E04F-99ED-1FEA4F6150D1}"/>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1676315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F6FD3-CD19-D543-B0AD-15D85F5D655C}"/>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3" name="Footer Placeholder 2">
            <a:extLst>
              <a:ext uri="{FF2B5EF4-FFF2-40B4-BE49-F238E27FC236}">
                <a16:creationId xmlns:a16="http://schemas.microsoft.com/office/drawing/2014/main" id="{3B9F9E08-FB21-5D4A-9C2D-036A8218D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972F3F-BE66-F24F-9D06-D92ECB2F2051}"/>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3998849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47C8-4A40-6E44-916A-7B94AA89F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5074DE-9C66-E540-9344-76A526F20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7F2868-8CAB-0B41-8DCB-D299FC96B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85E32-6A83-2B44-B05D-B1B92302BCCF}"/>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6" name="Footer Placeholder 5">
            <a:extLst>
              <a:ext uri="{FF2B5EF4-FFF2-40B4-BE49-F238E27FC236}">
                <a16:creationId xmlns:a16="http://schemas.microsoft.com/office/drawing/2014/main" id="{A3D11365-97EF-A248-8FC1-DA75E7C90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DCFDD-2404-4147-A16E-A7AB27FEFA3D}"/>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2742787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B3A-6E12-954C-86C8-EE0680387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7CBE04-4ECB-EF40-B535-F775CA8FE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FD4FC1-206F-5748-88AF-245E82C9A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B0DCB-6828-EC42-9792-7C9D51BBDEA8}"/>
              </a:ext>
            </a:extLst>
          </p:cNvPr>
          <p:cNvSpPr>
            <a:spLocks noGrp="1"/>
          </p:cNvSpPr>
          <p:nvPr>
            <p:ph type="dt" sz="half" idx="10"/>
          </p:nvPr>
        </p:nvSpPr>
        <p:spPr/>
        <p:txBody>
          <a:bodyPr/>
          <a:lstStyle/>
          <a:p>
            <a:fld id="{DC49A27C-6F57-9944-BE09-60AE533010F0}" type="datetimeFigureOut">
              <a:rPr lang="en-US" smtClean="0"/>
              <a:t>5/25/19</a:t>
            </a:fld>
            <a:endParaRPr lang="en-US"/>
          </a:p>
        </p:txBody>
      </p:sp>
      <p:sp>
        <p:nvSpPr>
          <p:cNvPr id="6" name="Footer Placeholder 5">
            <a:extLst>
              <a:ext uri="{FF2B5EF4-FFF2-40B4-BE49-F238E27FC236}">
                <a16:creationId xmlns:a16="http://schemas.microsoft.com/office/drawing/2014/main" id="{40395B3B-FB2D-B04F-A9AF-1D3DC3EC7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C116A-A6B7-A84F-8B9A-5601EAFF7D9B}"/>
              </a:ext>
            </a:extLst>
          </p:cNvPr>
          <p:cNvSpPr>
            <a:spLocks noGrp="1"/>
          </p:cNvSpPr>
          <p:nvPr>
            <p:ph type="sldNum" sz="quarter" idx="12"/>
          </p:nvPr>
        </p:nvSpPr>
        <p:spPr/>
        <p:txBody>
          <a:bodyPr/>
          <a:lstStyle/>
          <a:p>
            <a:fld id="{77A1EE93-7C28-1348-B673-5886DE564A0E}" type="slidenum">
              <a:rPr lang="en-US" smtClean="0"/>
              <a:t>‹#›</a:t>
            </a:fld>
            <a:endParaRPr lang="en-US"/>
          </a:p>
        </p:txBody>
      </p:sp>
    </p:spTree>
    <p:extLst>
      <p:ext uri="{BB962C8B-B14F-4D97-AF65-F5344CB8AC3E}">
        <p14:creationId xmlns:p14="http://schemas.microsoft.com/office/powerpoint/2010/main" val="2595473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8985DA-687B-714F-AFE3-F6F84E6AD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ACFD50-4967-D943-B5B7-33114E797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00AE-4916-C24A-8E14-63EAD6266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9A27C-6F57-9944-BE09-60AE533010F0}" type="datetimeFigureOut">
              <a:rPr lang="en-US" smtClean="0"/>
              <a:t>5/25/19</a:t>
            </a:fld>
            <a:endParaRPr lang="en-US"/>
          </a:p>
        </p:txBody>
      </p:sp>
      <p:sp>
        <p:nvSpPr>
          <p:cNvPr id="5" name="Footer Placeholder 4">
            <a:extLst>
              <a:ext uri="{FF2B5EF4-FFF2-40B4-BE49-F238E27FC236}">
                <a16:creationId xmlns:a16="http://schemas.microsoft.com/office/drawing/2014/main" id="{4C8CF3BE-3FEE-094F-A37D-EFB65C319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F1C5A0-F48D-9342-BD10-7FAE3C1E9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EE93-7C28-1348-B673-5886DE564A0E}" type="slidenum">
              <a:rPr lang="en-US" smtClean="0"/>
              <a:t>‹#›</a:t>
            </a:fld>
            <a:endParaRPr lang="en-US"/>
          </a:p>
        </p:txBody>
      </p:sp>
    </p:spTree>
    <p:extLst>
      <p:ext uri="{BB962C8B-B14F-4D97-AF65-F5344CB8AC3E}">
        <p14:creationId xmlns:p14="http://schemas.microsoft.com/office/powerpoint/2010/main" val="352599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D8F6-2C09-9541-884A-2622AF3DE1B9}"/>
              </a:ext>
            </a:extLst>
          </p:cNvPr>
          <p:cNvSpPr>
            <a:spLocks noGrp="1"/>
          </p:cNvSpPr>
          <p:nvPr>
            <p:ph type="ctrTitle"/>
          </p:nvPr>
        </p:nvSpPr>
        <p:spPr/>
        <p:txBody>
          <a:bodyPr/>
          <a:lstStyle/>
          <a:p>
            <a:r>
              <a:rPr lang="en-US" dirty="0"/>
              <a:t>Stock Price Predictions with Machine Learning Models</a:t>
            </a:r>
          </a:p>
        </p:txBody>
      </p:sp>
      <p:sp>
        <p:nvSpPr>
          <p:cNvPr id="3" name="Subtitle 2">
            <a:extLst>
              <a:ext uri="{FF2B5EF4-FFF2-40B4-BE49-F238E27FC236}">
                <a16:creationId xmlns:a16="http://schemas.microsoft.com/office/drawing/2014/main" id="{A6A2D1FB-6F05-1E44-A22C-2E5F4DB19631}"/>
              </a:ext>
            </a:extLst>
          </p:cNvPr>
          <p:cNvSpPr>
            <a:spLocks noGrp="1"/>
          </p:cNvSpPr>
          <p:nvPr>
            <p:ph type="subTitle" idx="1"/>
          </p:nvPr>
        </p:nvSpPr>
        <p:spPr>
          <a:xfrm>
            <a:off x="1524000" y="4273158"/>
            <a:ext cx="9144000" cy="1655762"/>
          </a:xfrm>
        </p:spPr>
        <p:txBody>
          <a:bodyPr>
            <a:normAutofit lnSpcReduction="10000"/>
          </a:bodyPr>
          <a:lstStyle/>
          <a:p>
            <a:r>
              <a:rPr lang="en-US" dirty="0"/>
              <a:t>Pardeep Kumar</a:t>
            </a:r>
          </a:p>
          <a:p>
            <a:r>
              <a:rPr lang="en-US" dirty="0"/>
              <a:t>Mentor: </a:t>
            </a:r>
            <a:r>
              <a:rPr lang="en-US" dirty="0" err="1"/>
              <a:t>Dipanjan</a:t>
            </a:r>
            <a:r>
              <a:rPr lang="en-US" dirty="0"/>
              <a:t> Sarkar</a:t>
            </a:r>
          </a:p>
          <a:p>
            <a:r>
              <a:rPr lang="en-US" dirty="0"/>
              <a:t>Capstone Project – I</a:t>
            </a:r>
          </a:p>
          <a:p>
            <a:r>
              <a:rPr lang="en-US" dirty="0"/>
              <a:t>Springboard: Data Science Career Track</a:t>
            </a:r>
          </a:p>
        </p:txBody>
      </p:sp>
    </p:spTree>
    <p:extLst>
      <p:ext uri="{BB962C8B-B14F-4D97-AF65-F5344CB8AC3E}">
        <p14:creationId xmlns:p14="http://schemas.microsoft.com/office/powerpoint/2010/main" val="2530306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p:txBody>
          <a:bodyPr/>
          <a:lstStyle/>
          <a:p>
            <a:r>
              <a:rPr lang="en-US" dirty="0"/>
              <a:t>Time Series Decomposition</a:t>
            </a:r>
          </a:p>
        </p:txBody>
      </p:sp>
      <p:sp>
        <p:nvSpPr>
          <p:cNvPr id="3" name="Content Placeholder 2">
            <a:extLst>
              <a:ext uri="{FF2B5EF4-FFF2-40B4-BE49-F238E27FC236}">
                <a16:creationId xmlns:a16="http://schemas.microsoft.com/office/drawing/2014/main" id="{4E60FC4F-98DB-B944-B7CD-E31D145EF239}"/>
              </a:ext>
            </a:extLst>
          </p:cNvPr>
          <p:cNvSpPr>
            <a:spLocks noGrp="1"/>
          </p:cNvSpPr>
          <p:nvPr>
            <p:ph idx="1"/>
          </p:nvPr>
        </p:nvSpPr>
        <p:spPr/>
        <p:txBody>
          <a:bodyPr>
            <a:normAutofit/>
          </a:bodyPr>
          <a:lstStyle/>
          <a:p>
            <a:r>
              <a:rPr lang="en-US" sz="2400" dirty="0"/>
              <a:t>Multiplicative Decomposition was better suited for the three time series.</a:t>
            </a:r>
          </a:p>
          <a:p>
            <a:r>
              <a:rPr lang="en-US" sz="2400" dirty="0"/>
              <a:t>MSE and RMSE of residuals:</a:t>
            </a:r>
          </a:p>
          <a:p>
            <a:endParaRPr lang="en-US" dirty="0"/>
          </a:p>
        </p:txBody>
      </p:sp>
      <p:graphicFrame>
        <p:nvGraphicFramePr>
          <p:cNvPr id="4" name="Table 3">
            <a:extLst>
              <a:ext uri="{FF2B5EF4-FFF2-40B4-BE49-F238E27FC236}">
                <a16:creationId xmlns:a16="http://schemas.microsoft.com/office/drawing/2014/main" id="{74BF8B4B-D2DC-324F-8317-91A801DA17B2}"/>
              </a:ext>
            </a:extLst>
          </p:cNvPr>
          <p:cNvGraphicFramePr>
            <a:graphicFrameLocks noGrp="1"/>
          </p:cNvGraphicFramePr>
          <p:nvPr>
            <p:extLst>
              <p:ext uri="{D42A27DB-BD31-4B8C-83A1-F6EECF244321}">
                <p14:modId xmlns:p14="http://schemas.microsoft.com/office/powerpoint/2010/main" val="2430224525"/>
              </p:ext>
            </p:extLst>
          </p:nvPr>
        </p:nvGraphicFramePr>
        <p:xfrm>
          <a:off x="2340529" y="3435292"/>
          <a:ext cx="6820249" cy="1988192"/>
        </p:xfrm>
        <a:graphic>
          <a:graphicData uri="http://schemas.openxmlformats.org/drawingml/2006/table">
            <a:tbl>
              <a:tblPr firstRow="1" firstCol="1" bandRow="1">
                <a:tableStyleId>{2D5ABB26-0587-4C30-8999-92F81FD0307C}</a:tableStyleId>
              </a:tblPr>
              <a:tblGrid>
                <a:gridCol w="659510">
                  <a:extLst>
                    <a:ext uri="{9D8B030D-6E8A-4147-A177-3AD203B41FA5}">
                      <a16:colId xmlns:a16="http://schemas.microsoft.com/office/drawing/2014/main" val="1059648884"/>
                    </a:ext>
                  </a:extLst>
                </a:gridCol>
                <a:gridCol w="800509">
                  <a:extLst>
                    <a:ext uri="{9D8B030D-6E8A-4147-A177-3AD203B41FA5}">
                      <a16:colId xmlns:a16="http://schemas.microsoft.com/office/drawing/2014/main" val="1968529787"/>
                    </a:ext>
                  </a:extLst>
                </a:gridCol>
                <a:gridCol w="1194700">
                  <a:extLst>
                    <a:ext uri="{9D8B030D-6E8A-4147-A177-3AD203B41FA5}">
                      <a16:colId xmlns:a16="http://schemas.microsoft.com/office/drawing/2014/main" val="4123366499"/>
                    </a:ext>
                  </a:extLst>
                </a:gridCol>
                <a:gridCol w="855090">
                  <a:extLst>
                    <a:ext uri="{9D8B030D-6E8A-4147-A177-3AD203B41FA5}">
                      <a16:colId xmlns:a16="http://schemas.microsoft.com/office/drawing/2014/main" val="329723123"/>
                    </a:ext>
                  </a:extLst>
                </a:gridCol>
                <a:gridCol w="1194700">
                  <a:extLst>
                    <a:ext uri="{9D8B030D-6E8A-4147-A177-3AD203B41FA5}">
                      <a16:colId xmlns:a16="http://schemas.microsoft.com/office/drawing/2014/main" val="3995509894"/>
                    </a:ext>
                  </a:extLst>
                </a:gridCol>
                <a:gridCol w="921040">
                  <a:extLst>
                    <a:ext uri="{9D8B030D-6E8A-4147-A177-3AD203B41FA5}">
                      <a16:colId xmlns:a16="http://schemas.microsoft.com/office/drawing/2014/main" val="3284947928"/>
                    </a:ext>
                  </a:extLst>
                </a:gridCol>
                <a:gridCol w="1194700">
                  <a:extLst>
                    <a:ext uri="{9D8B030D-6E8A-4147-A177-3AD203B41FA5}">
                      <a16:colId xmlns:a16="http://schemas.microsoft.com/office/drawing/2014/main" val="1389043199"/>
                    </a:ext>
                  </a:extLst>
                </a:gridCol>
              </a:tblGrid>
              <a:tr h="497048">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 </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Apple</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Netflix</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Google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95029391"/>
                  </a:ext>
                </a:extLst>
              </a:tr>
              <a:tr h="497048">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 </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Additive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Multiplicative</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Additive</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Multiplicative</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Additive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Multiplicative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82406"/>
                  </a:ext>
                </a:extLst>
              </a:tr>
              <a:tr h="497048">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MSE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1.1</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1</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4.7</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1</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34.1</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1</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54878"/>
                  </a:ext>
                </a:extLst>
              </a:tr>
              <a:tr h="497048">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RMSE</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1</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1</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2.2</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a:ln w="0"/>
                          <a:solidFill>
                            <a:schemeClr val="tx1"/>
                          </a:solidFill>
                          <a:effectLst>
                            <a:outerShdw blurRad="38100" dist="19050" dir="2700000" algn="tl" rotWithShape="0">
                              <a:schemeClr val="dk1">
                                <a:alpha val="40000"/>
                              </a:schemeClr>
                            </a:outerShdw>
                          </a:effectLst>
                        </a:rPr>
                        <a:t>1</a:t>
                      </a:r>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5.8</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0" cap="none" spc="0" dirty="0">
                          <a:ln w="0"/>
                          <a:solidFill>
                            <a:schemeClr val="tx1"/>
                          </a:solidFill>
                          <a:effectLst>
                            <a:outerShdw blurRad="38100" dist="19050" dir="2700000" algn="tl" rotWithShape="0">
                              <a:schemeClr val="dk1">
                                <a:alpha val="40000"/>
                              </a:schemeClr>
                            </a:outerShdw>
                          </a:effectLst>
                        </a:rPr>
                        <a:t>1</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42121"/>
                  </a:ext>
                </a:extLst>
              </a:tr>
            </a:tbl>
          </a:graphicData>
        </a:graphic>
      </p:graphicFrame>
    </p:spTree>
    <p:extLst>
      <p:ext uri="{BB962C8B-B14F-4D97-AF65-F5344CB8AC3E}">
        <p14:creationId xmlns:p14="http://schemas.microsoft.com/office/powerpoint/2010/main" val="2659770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05DB-978C-0F4B-8221-3BC55B9306D9}"/>
              </a:ext>
            </a:extLst>
          </p:cNvPr>
          <p:cNvSpPr>
            <a:spLocks noGrp="1"/>
          </p:cNvSpPr>
          <p:nvPr>
            <p:ph type="title"/>
          </p:nvPr>
        </p:nvSpPr>
        <p:spPr>
          <a:xfrm>
            <a:off x="0" y="0"/>
            <a:ext cx="6409888" cy="859668"/>
          </a:xfrm>
        </p:spPr>
        <p:txBody>
          <a:bodyPr/>
          <a:lstStyle/>
          <a:p>
            <a:r>
              <a:rPr lang="en-US" dirty="0"/>
              <a:t>Time Series Transformation</a:t>
            </a:r>
          </a:p>
        </p:txBody>
      </p:sp>
      <p:sp>
        <p:nvSpPr>
          <p:cNvPr id="3" name="Content Placeholder 2">
            <a:extLst>
              <a:ext uri="{FF2B5EF4-FFF2-40B4-BE49-F238E27FC236}">
                <a16:creationId xmlns:a16="http://schemas.microsoft.com/office/drawing/2014/main" id="{610D2106-2E3A-1544-8886-462873DD2AD9}"/>
              </a:ext>
            </a:extLst>
          </p:cNvPr>
          <p:cNvSpPr>
            <a:spLocks noGrp="1"/>
          </p:cNvSpPr>
          <p:nvPr>
            <p:ph idx="1"/>
          </p:nvPr>
        </p:nvSpPr>
        <p:spPr>
          <a:xfrm>
            <a:off x="385894" y="1224793"/>
            <a:ext cx="5615032" cy="4952170"/>
          </a:xfrm>
        </p:spPr>
        <p:txBody>
          <a:bodyPr>
            <a:normAutofit/>
          </a:bodyPr>
          <a:lstStyle/>
          <a:p>
            <a:r>
              <a:rPr lang="en-US" sz="2400" dirty="0"/>
              <a:t>Time series were log transformed to bring three stocks histories to the same scale.</a:t>
            </a:r>
          </a:p>
          <a:p>
            <a:r>
              <a:rPr lang="en-US" sz="2400" dirty="0"/>
              <a:t>After log operation, multiplicative time series decomposition transformed into additive decomposition.</a:t>
            </a:r>
          </a:p>
        </p:txBody>
      </p:sp>
      <p:pic>
        <p:nvPicPr>
          <p:cNvPr id="4" name="Picture 3" descr="/var/folders/_k/px3zq8xx6gb1_xbbm1dgqvqc0000gn/T/com.microsoft.Word/Content.MSO/FF07B1F1.tmp">
            <a:extLst>
              <a:ext uri="{FF2B5EF4-FFF2-40B4-BE49-F238E27FC236}">
                <a16:creationId xmlns:a16="http://schemas.microsoft.com/office/drawing/2014/main" id="{13B019C8-BE0F-8644-BEF0-DC23248D4F6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91075" y="654341"/>
            <a:ext cx="5926123" cy="6203659"/>
          </a:xfrm>
          <a:prstGeom prst="rect">
            <a:avLst/>
          </a:prstGeom>
          <a:noFill/>
          <a:ln>
            <a:noFill/>
          </a:ln>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CD938F4-A4AC-A348-963C-13C91F2AE819}"/>
                  </a:ext>
                </a:extLst>
              </p:cNvPr>
              <p:cNvSpPr/>
              <p:nvPr/>
            </p:nvSpPr>
            <p:spPr>
              <a:xfrm>
                <a:off x="47538" y="3756170"/>
                <a:ext cx="6096000" cy="1102097"/>
              </a:xfrm>
              <a:prstGeom prst="rect">
                <a:avLst/>
              </a:prstGeom>
            </p:spPr>
            <p:txBody>
              <a:bodyPr>
                <a:spAutoFit/>
              </a:bodyPr>
              <a:lstStyle/>
              <a:p>
                <a:pPr algn="ct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US" sz="1600" i="1" smtClean="0">
                              <a:solidFill>
                                <a:schemeClr val="tx1"/>
                              </a:solidFill>
                              <a:latin typeface="Cambria Math" panose="02040503050406030204" pitchFamily="18" charset="0"/>
                              <a:ea typeface="Times New Roman" panose="02020603050405020304" pitchFamily="18" charset="0"/>
                            </a:rPr>
                          </m:ctrlPr>
                        </m:funcPr>
                        <m:fName>
                          <m:r>
                            <a:rPr lang="en-US" sz="1600" i="1">
                              <a:solidFill>
                                <a:schemeClr val="tx1"/>
                              </a:solidFill>
                              <a:latin typeface="Cambria Math" panose="02040503050406030204" pitchFamily="18" charset="0"/>
                              <a:ea typeface="Times New Roman" panose="02020603050405020304" pitchFamily="18" charset="0"/>
                            </a:rPr>
                            <m:t>𝑙𝑜𝑔</m:t>
                          </m:r>
                        </m:fName>
                        <m:e>
                          <m:d>
                            <m:dPr>
                              <m:ctrlPr>
                                <a:rPr lang="en-US" sz="1600" i="1">
                                  <a:solidFill>
                                    <a:schemeClr val="tx1"/>
                                  </a:solidFill>
                                  <a:latin typeface="Cambria Math" panose="02040503050406030204" pitchFamily="18" charset="0"/>
                                  <a:ea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rPr>
                                    <m:t>𝑜𝑟𝑖𝑔𝑖𝑛𝑎𝑙</m:t>
                                  </m:r>
                                </m:sup>
                              </m:sSubSup>
                            </m:e>
                          </m:d>
                          <m:r>
                            <a:rPr lang="en-US" sz="1600" i="1">
                              <a:solidFill>
                                <a:schemeClr val="tx1"/>
                              </a:solidFill>
                              <a:latin typeface="Cambria Math" panose="02040503050406030204" pitchFamily="18" charset="0"/>
                              <a:ea typeface="Times New Roman" panose="02020603050405020304" pitchFamily="18" charset="0"/>
                            </a:rPr>
                            <m:t>=</m:t>
                          </m:r>
                          <m:func>
                            <m:funcPr>
                              <m:ctrlPr>
                                <a:rPr lang="en-US" sz="1600" i="1">
                                  <a:solidFill>
                                    <a:schemeClr val="tx1"/>
                                  </a:solidFill>
                                  <a:latin typeface="Cambria Math" panose="02040503050406030204" pitchFamily="18" charset="0"/>
                                  <a:ea typeface="Times New Roman" panose="02020603050405020304" pitchFamily="18" charset="0"/>
                                </a:rPr>
                              </m:ctrlPr>
                            </m:funcPr>
                            <m:fName>
                              <m:r>
                                <a:rPr lang="en-US" sz="1600" i="1">
                                  <a:solidFill>
                                    <a:schemeClr val="tx1"/>
                                  </a:solidFill>
                                  <a:latin typeface="Cambria Math" panose="02040503050406030204" pitchFamily="18" charset="0"/>
                                  <a:ea typeface="Times New Roman" panose="02020603050405020304" pitchFamily="18" charset="0"/>
                                </a:rPr>
                                <m:t>𝑙𝑜𝑔</m:t>
                              </m:r>
                            </m:fName>
                            <m:e>
                              <m:d>
                                <m:dPr>
                                  <m:ctrlPr>
                                    <a:rPr lang="en-US" sz="1600" i="1">
                                      <a:solidFill>
                                        <a:schemeClr val="tx1"/>
                                      </a:solidFill>
                                      <a:latin typeface="Cambria Math" panose="02040503050406030204" pitchFamily="18" charset="0"/>
                                      <a:ea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rPr>
                                        <m:t>𝑡𝑟𝑒𝑛𝑑</m:t>
                                      </m:r>
                                    </m:sup>
                                  </m:sSubSup>
                                  <m:r>
                                    <a:rPr lang="en-US" sz="1600" i="1">
                                      <a:solidFill>
                                        <a:schemeClr val="tx1"/>
                                      </a:solidFill>
                                      <a:latin typeface="Cambria Math" panose="02040503050406030204" pitchFamily="18" charset="0"/>
                                      <a:ea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rPr>
                                        <m:t>𝑠𝑒𝑎𝑠𝑜𝑛𝑎𝑙</m:t>
                                      </m:r>
                                    </m:sup>
                                  </m:sSubSup>
                                  <m:r>
                                    <a:rPr lang="en-US" sz="1600" i="1">
                                      <a:solidFill>
                                        <a:schemeClr val="tx1"/>
                                      </a:solidFill>
                                      <a:latin typeface="Cambria Math" panose="02040503050406030204" pitchFamily="18" charset="0"/>
                                      <a:ea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rPr>
                                        <m:t>𝑟𝑒𝑠𝑖𝑑𝑢𝑎𝑙</m:t>
                                      </m:r>
                                    </m:sup>
                                  </m:sSubSup>
                                </m:e>
                              </m:d>
                            </m:e>
                          </m:func>
                          <m:r>
                            <a:rPr lang="en-US" sz="1600" i="1">
                              <a:solidFill>
                                <a:schemeClr val="tx1"/>
                              </a:solidFill>
                              <a:latin typeface="Cambria Math" panose="02040503050406030204" pitchFamily="18" charset="0"/>
                              <a:ea typeface="Times New Roman" panose="02020603050405020304" pitchFamily="18" charset="0"/>
                            </a:rPr>
                            <m:t> </m:t>
                          </m:r>
                        </m:e>
                      </m:func>
                    </m:oMath>
                  </m:oMathPara>
                </a14:m>
                <a:endParaRPr lang="en-US" sz="1600" i="1" dirty="0">
                  <a:solidFill>
                    <a:schemeClr val="tx1"/>
                  </a:solidFill>
                  <a:latin typeface="Times New Roman" panose="02020603050405020304" pitchFamily="18" charset="0"/>
                  <a:ea typeface="Times New Roman" panose="02020603050405020304" pitchFamily="18" charset="0"/>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ea typeface="Cambria Math" panose="02040503050406030204" pitchFamily="18" charset="0"/>
                        </a:rPr>
                        <m:t>⇓</m:t>
                      </m:r>
                    </m:oMath>
                  </m:oMathPara>
                </a14:m>
                <a:endParaRPr lang="en-US" sz="1600" i="1" dirty="0">
                  <a:solidFill>
                    <a:schemeClr val="tx1"/>
                  </a:solidFill>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1600" i="1">
                              <a:solidFill>
                                <a:schemeClr val="tx1"/>
                              </a:solidFill>
                              <a:effectLst/>
                              <a:latin typeface="Cambria Math" panose="02040503050406030204" pitchFamily="18" charset="0"/>
                            </a:rPr>
                          </m:ctrlPr>
                        </m:funcPr>
                        <m:fNa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1600" i="1">
                                  <a:solidFill>
                                    <a:schemeClr val="tx1"/>
                                  </a:solidFill>
                                  <a:effectLst/>
                                  <a:latin typeface="Cambria Math" panose="02040503050406030204" pitchFamily="18" charset="0"/>
                                </a:rPr>
                              </m:ctrlPr>
                            </m:dPr>
                            <m:e>
                              <m:sSubSup>
                                <m:sSubSupPr>
                                  <m:ctrlPr>
                                    <a:rPr lang="en-US" sz="1600" i="1">
                                      <a:solidFill>
                                        <a:schemeClr val="tx1"/>
                                      </a:solidFill>
                                      <a:effectLst/>
                                      <a:latin typeface="Cambria Math" panose="020405030504060302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𝑜𝑟𝑖𝑔𝑖𝑛𝑎𝑙</m:t>
                                  </m:r>
                                </m:sup>
                              </m:sSubSup>
                            </m:e>
                          </m:d>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600" i="1">
                                  <a:solidFill>
                                    <a:schemeClr val="tx1"/>
                                  </a:solidFill>
                                  <a:effectLst/>
                                  <a:latin typeface="Cambria Math" panose="02040503050406030204" pitchFamily="18" charset="0"/>
                                </a:rPr>
                              </m:ctrlPr>
                            </m:funcPr>
                            <m:fNa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1600" i="1">
                                      <a:solidFill>
                                        <a:schemeClr val="tx1"/>
                                      </a:solidFill>
                                      <a:effectLst/>
                                      <a:latin typeface="Cambria Math" panose="02040503050406030204" pitchFamily="18" charset="0"/>
                                    </a:rPr>
                                  </m:ctrlPr>
                                </m:dPr>
                                <m:e>
                                  <m:sSubSup>
                                    <m:sSubSupPr>
                                      <m:ctrlPr>
                                        <a:rPr lang="en-US" sz="1600" i="1">
                                          <a:solidFill>
                                            <a:schemeClr val="tx1"/>
                                          </a:solidFill>
                                          <a:effectLst/>
                                          <a:latin typeface="Cambria Math" panose="020405030504060302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𝑡𝑟𝑒𝑛𝑑</m:t>
                                      </m:r>
                                    </m:sup>
                                  </m:sSubSup>
                                </m:e>
                              </m:d>
                            </m:e>
                          </m:func>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600" i="1">
                                  <a:solidFill>
                                    <a:schemeClr val="tx1"/>
                                  </a:solidFill>
                                  <a:effectLst/>
                                  <a:latin typeface="Cambria Math" panose="02040503050406030204" pitchFamily="18" charset="0"/>
                                </a:rPr>
                              </m:ctrlPr>
                            </m:funcPr>
                            <m:fNa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1600" i="1">
                                      <a:solidFill>
                                        <a:schemeClr val="tx1"/>
                                      </a:solidFill>
                                      <a:effectLst/>
                                      <a:latin typeface="Cambria Math" panose="02040503050406030204" pitchFamily="18" charset="0"/>
                                    </a:rPr>
                                  </m:ctrlPr>
                                </m:dPr>
                                <m:e>
                                  <m:sSubSup>
                                    <m:sSubSupPr>
                                      <m:ctrlPr>
                                        <a:rPr lang="en-US" sz="1600" i="1">
                                          <a:solidFill>
                                            <a:schemeClr val="tx1"/>
                                          </a:solidFill>
                                          <a:effectLst/>
                                          <a:latin typeface="Cambria Math" panose="020405030504060302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𝑠𝑒𝑎𝑠𝑜𝑛𝑎𝑙</m:t>
                                      </m:r>
                                    </m:sup>
                                  </m:sSubSup>
                                </m:e>
                              </m:d>
                            </m:e>
                          </m:func>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600" i="1">
                                  <a:solidFill>
                                    <a:schemeClr val="tx1"/>
                                  </a:solidFill>
                                  <a:effectLst/>
                                  <a:latin typeface="Cambria Math" panose="02040503050406030204" pitchFamily="18" charset="0"/>
                                </a:rPr>
                              </m:ctrlPr>
                            </m:funcPr>
                            <m:fNa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1600" i="1">
                                      <a:solidFill>
                                        <a:schemeClr val="tx1"/>
                                      </a:solidFill>
                                      <a:effectLst/>
                                      <a:latin typeface="Cambria Math" panose="02040503050406030204" pitchFamily="18" charset="0"/>
                                    </a:rPr>
                                  </m:ctrlPr>
                                </m:dPr>
                                <m:e>
                                  <m:sSubSup>
                                    <m:sSubSupPr>
                                      <m:ctrlPr>
                                        <a:rPr lang="en-US" sz="1600" i="1">
                                          <a:solidFill>
                                            <a:schemeClr val="tx1"/>
                                          </a:solidFill>
                                          <a:effectLst/>
                                          <a:latin typeface="Cambria Math" panose="020405030504060302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𝑟𝑒𝑠𝑖𝑑𝑢𝑎𝑙</m:t>
                                      </m:r>
                                    </m:sup>
                                  </m:sSubSup>
                                </m:e>
                              </m:d>
                            </m:e>
                          </m:func>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US" sz="1600" dirty="0"/>
              </a:p>
            </p:txBody>
          </p:sp>
        </mc:Choice>
        <mc:Fallback xmlns="">
          <p:sp>
            <p:nvSpPr>
              <p:cNvPr id="5" name="Rectangle 4">
                <a:extLst>
                  <a:ext uri="{FF2B5EF4-FFF2-40B4-BE49-F238E27FC236}">
                    <a16:creationId xmlns:a16="http://schemas.microsoft.com/office/drawing/2014/main" id="{FCD938F4-A4AC-A348-963C-13C91F2AE819}"/>
                  </a:ext>
                </a:extLst>
              </p:cNvPr>
              <p:cNvSpPr>
                <a:spLocks noRot="1" noChangeAspect="1" noMove="1" noResize="1" noEditPoints="1" noAdjustHandles="1" noChangeArrowheads="1" noChangeShapeType="1" noTextEdit="1"/>
              </p:cNvSpPr>
              <p:nvPr/>
            </p:nvSpPr>
            <p:spPr>
              <a:xfrm>
                <a:off x="47538" y="3756170"/>
                <a:ext cx="6096000" cy="1102097"/>
              </a:xfrm>
              <a:prstGeom prst="rect">
                <a:avLst/>
              </a:prstGeom>
              <a:blipFill>
                <a:blip r:embed="rId3"/>
                <a:stretch>
                  <a:fillRect b="-1136"/>
                </a:stretch>
              </a:blipFill>
            </p:spPr>
            <p:txBody>
              <a:bodyPr/>
              <a:lstStyle/>
              <a:p>
                <a:r>
                  <a:rPr lang="en-US">
                    <a:noFill/>
                  </a:rPr>
                  <a:t> </a:t>
                </a:r>
              </a:p>
            </p:txBody>
          </p:sp>
        </mc:Fallback>
      </mc:AlternateContent>
    </p:spTree>
    <p:extLst>
      <p:ext uri="{BB962C8B-B14F-4D97-AF65-F5344CB8AC3E}">
        <p14:creationId xmlns:p14="http://schemas.microsoft.com/office/powerpoint/2010/main" val="80660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t>Time Series Analysis</a:t>
            </a:r>
          </a:p>
          <a:p>
            <a:pPr lvl="1"/>
            <a:r>
              <a:rPr lang="en-US" dirty="0"/>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solidFill>
                  <a:schemeClr val="bg1">
                    <a:lumMod val="75000"/>
                  </a:schemeClr>
                </a:solidFill>
              </a:rPr>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664730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a:xfrm>
            <a:off x="838200" y="365125"/>
            <a:ext cx="10515600" cy="1325563"/>
          </a:xfrm>
        </p:spPr>
        <p:txBody>
          <a:bodyPr/>
          <a:lstStyle/>
          <a:p>
            <a:r>
              <a:rPr lang="en-US" dirty="0"/>
              <a:t>Simple Exponential Smoothing (SES)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1A6036-CA45-7042-89BD-C58F9E324F87}"/>
                  </a:ext>
                </a:extLst>
              </p:cNvPr>
              <p:cNvSpPr>
                <a:spLocks noGrp="1"/>
              </p:cNvSpPr>
              <p:nvPr>
                <p:ph idx="1"/>
              </p:nvPr>
            </p:nvSpPr>
            <p:spPr>
              <a:xfrm>
                <a:off x="691072" y="1690688"/>
                <a:ext cx="10515600" cy="4351338"/>
              </a:xfrm>
            </p:spPr>
            <p:txBody>
              <a:bodyPr/>
              <a:lstStyle/>
              <a:p>
                <a:pPr algn="just"/>
                <a:r>
                  <a:rPr lang="en-US" sz="2400" dirty="0"/>
                  <a:t>Exponential Smoothing (SES) method is based on the idea that more recent data points have a higher impact on the present observations compared to observations further back in the past.</a:t>
                </a:r>
              </a:p>
              <a:p>
                <a:pPr algn="just"/>
                <a:r>
                  <a:rPr lang="en-US" sz="2400" dirty="0"/>
                  <a:t>SES assigns exponentially decaying weights to the past observations.</a:t>
                </a:r>
              </a:p>
              <a:p>
                <a:pPr algn="just"/>
                <a:r>
                  <a:rPr lang="en-US" sz="2400" dirty="0"/>
                  <a:t>SES methods has two steps of equations,</a:t>
                </a:r>
              </a:p>
              <a:p>
                <a:pPr lvl="1"/>
                <a:r>
                  <a:rPr lang="en-US" i="1" dirty="0"/>
                  <a:t>Smoothing Equation: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i="1" dirty="0"/>
                  <a:t> </a:t>
                </a:r>
              </a:p>
              <a:p>
                <a:pPr lvl="1"/>
                <a:r>
                  <a:rPr lang="en-US" i="1" dirty="0"/>
                  <a:t>Forecasting Equation: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791A6036-CA45-7042-89BD-C58F9E324F87}"/>
                  </a:ext>
                </a:extLst>
              </p:cNvPr>
              <p:cNvSpPr>
                <a:spLocks noGrp="1" noRot="1" noChangeAspect="1" noMove="1" noResize="1" noEditPoints="1" noAdjustHandles="1" noChangeArrowheads="1" noChangeShapeType="1" noTextEdit="1"/>
              </p:cNvSpPr>
              <p:nvPr>
                <p:ph idx="1"/>
              </p:nvPr>
            </p:nvSpPr>
            <p:spPr>
              <a:xfrm>
                <a:off x="691072" y="1690688"/>
                <a:ext cx="10515600" cy="4351338"/>
              </a:xfrm>
              <a:blipFill>
                <a:blip r:embed="rId2"/>
                <a:stretch>
                  <a:fillRect l="-603" t="-1453" r="-84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6A58EAC-D4E0-4545-A65A-F84FB2756C5B}"/>
              </a:ext>
            </a:extLst>
          </p:cNvPr>
          <p:cNvGraphicFramePr>
            <a:graphicFrameLocks noGrp="1"/>
          </p:cNvGraphicFramePr>
          <p:nvPr>
            <p:extLst>
              <p:ext uri="{D42A27DB-BD31-4B8C-83A1-F6EECF244321}">
                <p14:modId xmlns:p14="http://schemas.microsoft.com/office/powerpoint/2010/main" val="1592852106"/>
              </p:ext>
            </p:extLst>
          </p:nvPr>
        </p:nvGraphicFramePr>
        <p:xfrm>
          <a:off x="5083729" y="4762935"/>
          <a:ext cx="6820249" cy="1729940"/>
        </p:xfrm>
        <a:graphic>
          <a:graphicData uri="http://schemas.openxmlformats.org/drawingml/2006/table">
            <a:tbl>
              <a:tblPr firstRow="1" firstCol="1" bandRow="1">
                <a:tableStyleId>{2D5ABB26-0587-4C30-8999-92F81FD0307C}</a:tableStyleId>
              </a:tblPr>
              <a:tblGrid>
                <a:gridCol w="1182847">
                  <a:extLst>
                    <a:ext uri="{9D8B030D-6E8A-4147-A177-3AD203B41FA5}">
                      <a16:colId xmlns:a16="http://schemas.microsoft.com/office/drawing/2014/main" val="4234185236"/>
                    </a:ext>
                  </a:extLst>
                </a:gridCol>
                <a:gridCol w="2085023">
                  <a:extLst>
                    <a:ext uri="{9D8B030D-6E8A-4147-A177-3AD203B41FA5}">
                      <a16:colId xmlns:a16="http://schemas.microsoft.com/office/drawing/2014/main" val="3635663312"/>
                    </a:ext>
                  </a:extLst>
                </a:gridCol>
                <a:gridCol w="824279">
                  <a:extLst>
                    <a:ext uri="{9D8B030D-6E8A-4147-A177-3AD203B41FA5}">
                      <a16:colId xmlns:a16="http://schemas.microsoft.com/office/drawing/2014/main" val="1360633147"/>
                    </a:ext>
                  </a:extLst>
                </a:gridCol>
                <a:gridCol w="1949659">
                  <a:extLst>
                    <a:ext uri="{9D8B030D-6E8A-4147-A177-3AD203B41FA5}">
                      <a16:colId xmlns:a16="http://schemas.microsoft.com/office/drawing/2014/main" val="2208386348"/>
                    </a:ext>
                  </a:extLst>
                </a:gridCol>
                <a:gridCol w="778441">
                  <a:extLst>
                    <a:ext uri="{9D8B030D-6E8A-4147-A177-3AD203B41FA5}">
                      <a16:colId xmlns:a16="http://schemas.microsoft.com/office/drawing/2014/main" val="45573218"/>
                    </a:ext>
                  </a:extLst>
                </a:gridCol>
              </a:tblGrid>
              <a:tr h="345988">
                <a:tc>
                  <a:txBody>
                    <a:bodyPr/>
                    <a:lstStyle/>
                    <a:p>
                      <a:pPr marL="0" marR="0" algn="ctr">
                        <a:spcBef>
                          <a:spcPts val="0"/>
                        </a:spcBef>
                        <a:spcAft>
                          <a:spcPts val="0"/>
                        </a:spcAft>
                      </a:pPr>
                      <a:r>
                        <a:rPr lang="en-US" sz="1600">
                          <a:effectLst/>
                        </a:rPr>
                        <a:t> </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600">
                          <a:effectLst/>
                        </a:rPr>
                        <a:t>Naïve Method</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600">
                          <a:effectLst/>
                        </a:rPr>
                        <a:t>SES Method</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98295741"/>
                  </a:ext>
                </a:extLst>
              </a:tr>
              <a:tr h="345988">
                <a:tc>
                  <a:txBody>
                    <a:bodyPr/>
                    <a:lstStyle/>
                    <a:p>
                      <a:pPr marL="0" marR="0" algn="ctr">
                        <a:spcBef>
                          <a:spcPts val="0"/>
                        </a:spcBef>
                        <a:spcAft>
                          <a:spcPts val="0"/>
                        </a:spcAft>
                      </a:pPr>
                      <a:r>
                        <a:rPr lang="en-US" sz="1600">
                          <a:effectLst/>
                        </a:rPr>
                        <a:t> </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Smoothing Parameter</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MAPE</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dirty="0">
                          <a:effectLst/>
                        </a:rPr>
                        <a:t>Smoothing Parameter</a:t>
                      </a:r>
                      <a:endParaRPr lang="en-US" sz="16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MAPE</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079139"/>
                  </a:ext>
                </a:extLst>
              </a:tr>
              <a:tr h="345988">
                <a:tc>
                  <a:txBody>
                    <a:bodyPr/>
                    <a:lstStyle/>
                    <a:p>
                      <a:pPr marL="0" marR="0" algn="ctr">
                        <a:spcBef>
                          <a:spcPts val="0"/>
                        </a:spcBef>
                        <a:spcAft>
                          <a:spcPts val="0"/>
                        </a:spcAft>
                      </a:pPr>
                      <a:r>
                        <a:rPr lang="en-US" sz="1600">
                          <a:effectLst/>
                        </a:rPr>
                        <a:t>Apple</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1.0</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0.47</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1.0</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0.47</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379203"/>
                  </a:ext>
                </a:extLst>
              </a:tr>
              <a:tr h="345988">
                <a:tc>
                  <a:txBody>
                    <a:bodyPr/>
                    <a:lstStyle/>
                    <a:p>
                      <a:pPr marL="0" marR="0" algn="ctr">
                        <a:spcBef>
                          <a:spcPts val="0"/>
                        </a:spcBef>
                        <a:spcAft>
                          <a:spcPts val="0"/>
                        </a:spcAft>
                      </a:pPr>
                      <a:r>
                        <a:rPr lang="en-US" sz="1600">
                          <a:effectLst/>
                        </a:rPr>
                        <a:t>Netflix</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1.0</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0.63</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0.9</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0.63</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855625"/>
                  </a:ext>
                </a:extLst>
              </a:tr>
              <a:tr h="345988">
                <a:tc>
                  <a:txBody>
                    <a:bodyPr/>
                    <a:lstStyle/>
                    <a:p>
                      <a:pPr marL="0" marR="0" algn="ctr">
                        <a:spcBef>
                          <a:spcPts val="0"/>
                        </a:spcBef>
                        <a:spcAft>
                          <a:spcPts val="0"/>
                        </a:spcAft>
                      </a:pPr>
                      <a:r>
                        <a:rPr lang="en-US" sz="1600">
                          <a:effectLst/>
                        </a:rPr>
                        <a:t>Google</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1.0</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0.14</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0.8</a:t>
                      </a:r>
                      <a:endParaRPr lang="en-US" sz="16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dirty="0">
                          <a:effectLst/>
                        </a:rPr>
                        <a:t>0.11</a:t>
                      </a:r>
                      <a:endParaRPr lang="en-US" sz="16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053981"/>
                  </a:ext>
                </a:extLst>
              </a:tr>
            </a:tbl>
          </a:graphicData>
        </a:graphic>
      </p:graphicFrame>
    </p:spTree>
    <p:extLst>
      <p:ext uri="{BB962C8B-B14F-4D97-AF65-F5344CB8AC3E}">
        <p14:creationId xmlns:p14="http://schemas.microsoft.com/office/powerpoint/2010/main" val="3167679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p:txBody>
          <a:bodyPr/>
          <a:lstStyle/>
          <a:p>
            <a:r>
              <a:rPr lang="en-US" dirty="0"/>
              <a:t>Simple Exponential Smoothing (SES) Method</a:t>
            </a:r>
          </a:p>
        </p:txBody>
      </p:sp>
      <p:pic>
        <p:nvPicPr>
          <p:cNvPr id="6" name="Picture 5" descr="/var/folders/_k/px3zq8xx6gb1_xbbm1dgqvqc0000gn/T/com.microsoft.Word/Content.MSO/86C6DC31.tmp">
            <a:extLst>
              <a:ext uri="{FF2B5EF4-FFF2-40B4-BE49-F238E27FC236}">
                <a16:creationId xmlns:a16="http://schemas.microsoft.com/office/drawing/2014/main" id="{8A56EB33-63D3-AC4F-8859-41F6495BE41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 y="2747700"/>
            <a:ext cx="5847128" cy="2327639"/>
          </a:xfrm>
          <a:prstGeom prst="rect">
            <a:avLst/>
          </a:prstGeom>
          <a:noFill/>
          <a:ln>
            <a:noFill/>
          </a:ln>
        </p:spPr>
      </p:pic>
      <p:pic>
        <p:nvPicPr>
          <p:cNvPr id="7" name="Picture 6" descr="/var/folders/_k/px3zq8xx6gb1_xbbm1dgqvqc0000gn/T/com.microsoft.Word/Content.MSO/BD07FCBC.tmp">
            <a:extLst>
              <a:ext uri="{FF2B5EF4-FFF2-40B4-BE49-F238E27FC236}">
                <a16:creationId xmlns:a16="http://schemas.microsoft.com/office/drawing/2014/main" id="{70D4D31E-106F-5945-9215-9B842CF0048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47127" y="1690688"/>
            <a:ext cx="6277761" cy="5110705"/>
          </a:xfrm>
          <a:prstGeom prst="rect">
            <a:avLst/>
          </a:prstGeom>
          <a:noFill/>
          <a:ln>
            <a:noFill/>
          </a:ln>
        </p:spPr>
      </p:pic>
    </p:spTree>
    <p:extLst>
      <p:ext uri="{BB962C8B-B14F-4D97-AF65-F5344CB8AC3E}">
        <p14:creationId xmlns:p14="http://schemas.microsoft.com/office/powerpoint/2010/main" val="335368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t>Time Series Analysis</a:t>
            </a:r>
          </a:p>
          <a:p>
            <a:pPr lvl="1"/>
            <a:r>
              <a:rPr lang="en-US" dirty="0">
                <a:solidFill>
                  <a:schemeClr val="bg1">
                    <a:lumMod val="75000"/>
                  </a:schemeClr>
                </a:solidFill>
              </a:rPr>
              <a:t>Simple Exponential Smoothing Method</a:t>
            </a:r>
          </a:p>
          <a:p>
            <a:pPr lvl="1"/>
            <a:r>
              <a:rPr lang="en-US" dirty="0"/>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solidFill>
                  <a:schemeClr val="bg1">
                    <a:lumMod val="75000"/>
                  </a:schemeClr>
                </a:solidFill>
              </a:rPr>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93425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a:xfrm>
            <a:off x="838200" y="365125"/>
            <a:ext cx="10515600" cy="1325563"/>
          </a:xfrm>
        </p:spPr>
        <p:txBody>
          <a:bodyPr/>
          <a:lstStyle/>
          <a:p>
            <a:r>
              <a:rPr lang="en-US" dirty="0"/>
              <a:t>Holt’s Linear Trend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A6036-CA45-7042-89BD-C58F9E324F87}"/>
                  </a:ext>
                </a:extLst>
              </p:cNvPr>
              <p:cNvSpPr>
                <a:spLocks noGrp="1"/>
              </p:cNvSpPr>
              <p:nvPr>
                <p:ph idx="1"/>
              </p:nvPr>
            </p:nvSpPr>
            <p:spPr>
              <a:xfrm>
                <a:off x="691072" y="1690688"/>
                <a:ext cx="10515600" cy="4351338"/>
              </a:xfrm>
            </p:spPr>
            <p:txBody>
              <a:bodyPr/>
              <a:lstStyle/>
              <a:p>
                <a:pPr algn="just"/>
                <a:r>
                  <a:rPr lang="en-US" dirty="0"/>
                  <a:t>Holt’s linear trend method is a modification of the SES method with an extra step to compute/predict the time series trend. </a:t>
                </a:r>
              </a:p>
              <a:p>
                <a:r>
                  <a:rPr lang="en-US" dirty="0"/>
                  <a:t>The modified forecast system has three components: </a:t>
                </a:r>
              </a:p>
              <a:p>
                <a:pPr lvl="1"/>
                <a:r>
                  <a:rPr lang="en-US" dirty="0"/>
                  <a:t>Level Equation,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𝛼</m:t>
                        </m:r>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𝑡</m:t>
                            </m:r>
                            <m:r>
                              <a:rPr lang="en-US" i="1">
                                <a:latin typeface="Cambria Math" panose="02040503050406030204" pitchFamily="18" charset="0"/>
                              </a:rPr>
                              <m:t>−1</m:t>
                            </m:r>
                          </m:sub>
                        </m:sSub>
                      </m:e>
                    </m:d>
                  </m:oMath>
                </a14:m>
                <a:r>
                  <a:rPr lang="en-US" i="1" dirty="0"/>
                  <a:t> </a:t>
                </a:r>
              </a:p>
              <a:p>
                <a:pPr lvl="1"/>
                <a:r>
                  <a:rPr lang="en-US" dirty="0"/>
                  <a:t>Trend Equation</a:t>
                </a:r>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𝛽</m:t>
                        </m:r>
                      </m:e>
                    </m:d>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𝑡</m:t>
                        </m:r>
                        <m:r>
                          <a:rPr lang="en-US" i="1">
                            <a:latin typeface="Cambria Math" panose="02040503050406030204" pitchFamily="18" charset="0"/>
                          </a:rPr>
                          <m:t>−1</m:t>
                        </m:r>
                      </m:sub>
                    </m:sSub>
                  </m:oMath>
                </a14:m>
                <a:endParaRPr lang="en-US" i="1" dirty="0"/>
              </a:p>
              <a:p>
                <a:pPr lvl="1"/>
                <a:r>
                  <a:rPr lang="en-US" dirty="0"/>
                  <a:t>Forecast Equation</a:t>
                </a:r>
                <a:r>
                  <a:rPr lang="en-US" i="1"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𝑡</m:t>
                        </m:r>
                      </m:sub>
                    </m:sSub>
                  </m:oMath>
                </a14:m>
                <a:endParaRPr lang="en-US" i="1" dirty="0"/>
              </a:p>
              <a:p>
                <a:r>
                  <a:rPr lang="en-US" dirty="0"/>
                  <a:t>Unknowns</a:t>
                </a:r>
              </a:p>
              <a:p>
                <a:pPr lvl="1"/>
                <a:r>
                  <a:rPr lang="en-US" i="1" dirty="0"/>
                  <a:t> </a:t>
                </a:r>
                <a:r>
                  <a:rPr lang="en-US" dirty="0"/>
                  <a:t>Smoothing level parameter</a:t>
                </a:r>
                <a:r>
                  <a:rPr lang="en-US" i="1" dirty="0"/>
                  <a:t>, </a:t>
                </a:r>
                <a14:m>
                  <m:oMath xmlns:m="http://schemas.openxmlformats.org/officeDocument/2006/math">
                    <m:r>
                      <a:rPr lang="en-US" i="1" smtClean="0">
                        <a:latin typeface="Cambria Math" panose="02040503050406030204" pitchFamily="18" charset="0"/>
                      </a:rPr>
                      <m:t>𝛼</m:t>
                    </m:r>
                  </m:oMath>
                </a14:m>
                <a:endParaRPr lang="en-US" i="1" dirty="0"/>
              </a:p>
              <a:p>
                <a:pPr lvl="1"/>
                <a:r>
                  <a:rPr lang="en-US" dirty="0"/>
                  <a:t>Smoothing trend parameter</a:t>
                </a:r>
                <a:r>
                  <a:rPr lang="en-US" i="1" dirty="0"/>
                  <a:t>, </a:t>
                </a:r>
                <a14:m>
                  <m:oMath xmlns:m="http://schemas.openxmlformats.org/officeDocument/2006/math">
                    <m:r>
                      <a:rPr lang="en-US" i="1" smtClean="0">
                        <a:latin typeface="Cambria Math" panose="02040503050406030204" pitchFamily="18" charset="0"/>
                      </a:rPr>
                      <m:t>𝛽</m:t>
                    </m:r>
                  </m:oMath>
                </a14:m>
                <a:endParaRPr lang="en-US" i="1" dirty="0"/>
              </a:p>
              <a:p>
                <a:pPr lvl="1"/>
                <a:r>
                  <a:rPr lang="en-US" dirty="0"/>
                  <a:t>Initial conditions</a:t>
                </a:r>
                <a:r>
                  <a:rPr lang="en-US" i="1"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𝛤</m:t>
                        </m:r>
                      </m:e>
                      <m:sub>
                        <m:r>
                          <a:rPr lang="en-US" b="0" i="1" smtClean="0">
                            <a:latin typeface="Cambria Math" panose="02040503050406030204" pitchFamily="18" charset="0"/>
                          </a:rPr>
                          <m:t>0</m:t>
                        </m:r>
                      </m:sub>
                    </m:sSub>
                  </m:oMath>
                </a14:m>
                <a:r>
                  <a:rPr lang="en-US" i="1" dirty="0"/>
                  <a:t> &amp;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0</m:t>
                        </m:r>
                      </m:sub>
                    </m:sSub>
                  </m:oMath>
                </a14:m>
                <a:endParaRPr lang="en-US" i="1" dirty="0"/>
              </a:p>
            </p:txBody>
          </p:sp>
        </mc:Choice>
        <mc:Fallback xmlns="">
          <p:sp>
            <p:nvSpPr>
              <p:cNvPr id="3" name="Content Placeholder 2">
                <a:extLst>
                  <a:ext uri="{FF2B5EF4-FFF2-40B4-BE49-F238E27FC236}">
                    <a16:creationId xmlns:a16="http://schemas.microsoft.com/office/drawing/2014/main" id="{791A6036-CA45-7042-89BD-C58F9E324F87}"/>
                  </a:ext>
                </a:extLst>
              </p:cNvPr>
              <p:cNvSpPr>
                <a:spLocks noGrp="1" noRot="1" noChangeAspect="1" noMove="1" noResize="1" noEditPoints="1" noAdjustHandles="1" noChangeArrowheads="1" noChangeShapeType="1" noTextEdit="1"/>
              </p:cNvSpPr>
              <p:nvPr>
                <p:ph idx="1"/>
              </p:nvPr>
            </p:nvSpPr>
            <p:spPr>
              <a:xfrm>
                <a:off x="691072" y="1690688"/>
                <a:ext cx="10515600" cy="4351338"/>
              </a:xfrm>
              <a:blipFill>
                <a:blip r:embed="rId2"/>
                <a:stretch>
                  <a:fillRect l="-844" t="-2326" r="-1206" b="-1163"/>
                </a:stretch>
              </a:blipFill>
            </p:spPr>
            <p:txBody>
              <a:bodyPr/>
              <a:lstStyle/>
              <a:p>
                <a:r>
                  <a:rPr lang="en-US">
                    <a:noFill/>
                  </a:rPr>
                  <a:t> </a:t>
                </a:r>
              </a:p>
            </p:txBody>
          </p:sp>
        </mc:Fallback>
      </mc:AlternateContent>
    </p:spTree>
    <p:extLst>
      <p:ext uri="{BB962C8B-B14F-4D97-AF65-F5344CB8AC3E}">
        <p14:creationId xmlns:p14="http://schemas.microsoft.com/office/powerpoint/2010/main" val="869145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a:xfrm>
            <a:off x="0" y="0"/>
            <a:ext cx="10515600" cy="1325563"/>
          </a:xfrm>
        </p:spPr>
        <p:txBody>
          <a:bodyPr/>
          <a:lstStyle/>
          <a:p>
            <a:r>
              <a:rPr lang="en-US" dirty="0"/>
              <a:t>Holt’s Linear Trend Method</a:t>
            </a:r>
          </a:p>
        </p:txBody>
      </p:sp>
      <p:pic>
        <p:nvPicPr>
          <p:cNvPr id="5" name="Picture 4" descr="/var/folders/_k/px3zq8xx6gb1_xbbm1dgqvqc0000gn/T/com.microsoft.Word/Content.MSO/D652CE2A.tmp">
            <a:extLst>
              <a:ext uri="{FF2B5EF4-FFF2-40B4-BE49-F238E27FC236}">
                <a16:creationId xmlns:a16="http://schemas.microsoft.com/office/drawing/2014/main" id="{0FE62C95-12A4-8241-8B9B-083B818C6E6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37403" y="1325563"/>
            <a:ext cx="6433354" cy="5435964"/>
          </a:xfrm>
          <a:prstGeom prst="rect">
            <a:avLst/>
          </a:prstGeom>
          <a:noFill/>
          <a:ln>
            <a:noFill/>
          </a:ln>
        </p:spPr>
      </p:pic>
      <p:graphicFrame>
        <p:nvGraphicFramePr>
          <p:cNvPr id="8" name="Table 7">
            <a:extLst>
              <a:ext uri="{FF2B5EF4-FFF2-40B4-BE49-F238E27FC236}">
                <a16:creationId xmlns:a16="http://schemas.microsoft.com/office/drawing/2014/main" id="{16091CCC-3AB0-554D-AC29-EA3E29A98E85}"/>
              </a:ext>
            </a:extLst>
          </p:cNvPr>
          <p:cNvGraphicFramePr>
            <a:graphicFrameLocks noGrp="1"/>
          </p:cNvGraphicFramePr>
          <p:nvPr>
            <p:extLst>
              <p:ext uri="{D42A27DB-BD31-4B8C-83A1-F6EECF244321}">
                <p14:modId xmlns:p14="http://schemas.microsoft.com/office/powerpoint/2010/main" val="433677707"/>
              </p:ext>
            </p:extLst>
          </p:nvPr>
        </p:nvGraphicFramePr>
        <p:xfrm>
          <a:off x="281395" y="2242962"/>
          <a:ext cx="5137893" cy="1599196"/>
        </p:xfrm>
        <a:graphic>
          <a:graphicData uri="http://schemas.openxmlformats.org/drawingml/2006/table">
            <a:tbl>
              <a:tblPr firstRow="1" firstCol="1" bandRow="1">
                <a:tableStyleId>{2D5ABB26-0587-4C30-8999-92F81FD0307C}</a:tableStyleId>
              </a:tblPr>
              <a:tblGrid>
                <a:gridCol w="840873">
                  <a:extLst>
                    <a:ext uri="{9D8B030D-6E8A-4147-A177-3AD203B41FA5}">
                      <a16:colId xmlns:a16="http://schemas.microsoft.com/office/drawing/2014/main" val="2592035920"/>
                    </a:ext>
                  </a:extLst>
                </a:gridCol>
                <a:gridCol w="1162035">
                  <a:extLst>
                    <a:ext uri="{9D8B030D-6E8A-4147-A177-3AD203B41FA5}">
                      <a16:colId xmlns:a16="http://schemas.microsoft.com/office/drawing/2014/main" val="4277695030"/>
                    </a:ext>
                  </a:extLst>
                </a:gridCol>
                <a:gridCol w="1003195">
                  <a:extLst>
                    <a:ext uri="{9D8B030D-6E8A-4147-A177-3AD203B41FA5}">
                      <a16:colId xmlns:a16="http://schemas.microsoft.com/office/drawing/2014/main" val="716270942"/>
                    </a:ext>
                  </a:extLst>
                </a:gridCol>
                <a:gridCol w="2131790">
                  <a:extLst>
                    <a:ext uri="{9D8B030D-6E8A-4147-A177-3AD203B41FA5}">
                      <a16:colId xmlns:a16="http://schemas.microsoft.com/office/drawing/2014/main" val="662189605"/>
                    </a:ext>
                  </a:extLst>
                </a:gridCol>
              </a:tblGrid>
              <a:tr h="399799">
                <a:tc>
                  <a:txBody>
                    <a:bodyPr/>
                    <a:lstStyle/>
                    <a:p>
                      <a:pPr marL="0" marR="0" algn="ctr">
                        <a:spcBef>
                          <a:spcPts val="0"/>
                        </a:spcBef>
                        <a:spcAft>
                          <a:spcPts val="0"/>
                        </a:spcAft>
                      </a:pPr>
                      <a:r>
                        <a:rPr lang="en-US" sz="1200">
                          <a:effectLst/>
                        </a:rPr>
                        <a:t> </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Naïve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SES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Holt’s Linear Trend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2257057"/>
                  </a:ext>
                </a:extLst>
              </a:tr>
              <a:tr h="399799">
                <a:tc>
                  <a:txBody>
                    <a:bodyPr/>
                    <a:lstStyle/>
                    <a:p>
                      <a:pPr marL="0" marR="0" algn="ctr">
                        <a:spcBef>
                          <a:spcPts val="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070205"/>
                  </a:ext>
                </a:extLst>
              </a:tr>
              <a:tr h="399799">
                <a:tc>
                  <a:txBody>
                    <a:bodyPr/>
                    <a:lstStyle/>
                    <a:p>
                      <a:pPr marL="0" marR="0" algn="ctr">
                        <a:spcBef>
                          <a:spcPts val="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991656"/>
                  </a:ext>
                </a:extLst>
              </a:tr>
              <a:tr h="399799">
                <a:tc>
                  <a:txBody>
                    <a:bodyPr/>
                    <a:lstStyle/>
                    <a:p>
                      <a:pPr marL="0" marR="0" algn="ctr">
                        <a:spcBef>
                          <a:spcPts val="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0.22</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765194"/>
                  </a:ext>
                </a:extLst>
              </a:tr>
            </a:tbl>
          </a:graphicData>
        </a:graphic>
      </p:graphicFrame>
    </p:spTree>
    <p:extLst>
      <p:ext uri="{BB962C8B-B14F-4D97-AF65-F5344CB8AC3E}">
        <p14:creationId xmlns:p14="http://schemas.microsoft.com/office/powerpoint/2010/main" val="3528985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t>Holt’s Damped Trend Method</a:t>
            </a:r>
          </a:p>
          <a:p>
            <a:pPr lvl="1"/>
            <a:r>
              <a:rPr lang="en-US" dirty="0">
                <a:solidFill>
                  <a:schemeClr val="bg1">
                    <a:lumMod val="75000"/>
                  </a:schemeClr>
                </a:solidFill>
              </a:rPr>
              <a:t>Autoregressive Integrated Moving Average Method</a:t>
            </a:r>
          </a:p>
          <a:p>
            <a:r>
              <a:rPr lang="en-US" sz="4000" dirty="0">
                <a:solidFill>
                  <a:schemeClr val="bg1">
                    <a:lumMod val="75000"/>
                  </a:schemeClr>
                </a:solidFill>
              </a:rPr>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17410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a:xfrm>
            <a:off x="838200" y="365125"/>
            <a:ext cx="10515600" cy="1325563"/>
          </a:xfrm>
        </p:spPr>
        <p:txBody>
          <a:bodyPr/>
          <a:lstStyle/>
          <a:p>
            <a:r>
              <a:rPr lang="en-US" dirty="0"/>
              <a:t>Holt’s Damped Trend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1A6036-CA45-7042-89BD-C58F9E324F87}"/>
                  </a:ext>
                </a:extLst>
              </p:cNvPr>
              <p:cNvSpPr>
                <a:spLocks noGrp="1"/>
              </p:cNvSpPr>
              <p:nvPr>
                <p:ph idx="1"/>
              </p:nvPr>
            </p:nvSpPr>
            <p:spPr>
              <a:xfrm>
                <a:off x="691072" y="1690687"/>
                <a:ext cx="10515600" cy="4915211"/>
              </a:xfrm>
            </p:spPr>
            <p:txBody>
              <a:bodyPr>
                <a:normAutofit fontScale="92500" lnSpcReduction="10000"/>
              </a:bodyPr>
              <a:lstStyle/>
              <a:p>
                <a:r>
                  <a:rPr lang="en-US" dirty="0"/>
                  <a:t>For long-term predictions, the stock prices trend is not always constantly increasing or decreasing.</a:t>
                </a:r>
              </a:p>
              <a:p>
                <a:r>
                  <a:rPr lang="en-US" dirty="0"/>
                  <a:t>Holt's damped trend method introduces a new unknown damping parameter (</a:t>
                </a:r>
                <a14:m>
                  <m:oMath xmlns:m="http://schemas.openxmlformats.org/officeDocument/2006/math">
                    <m:r>
                      <a:rPr lang="en-US" i="1"/>
                      <m:t>𝜙</m:t>
                    </m:r>
                  </m:oMath>
                </a14:m>
                <a:r>
                  <a:rPr lang="en-US" dirty="0"/>
                  <a:t>) that serves to reduce the linear trend in the final forecast. </a:t>
                </a:r>
              </a:p>
              <a:p>
                <a:r>
                  <a:rPr lang="en-US" dirty="0"/>
                  <a:t>The system of equations is updated as follows,</a:t>
                </a:r>
              </a:p>
              <a:p>
                <a:pPr lvl="1"/>
                <a:r>
                  <a:rPr lang="en-US" i="1" dirty="0"/>
                  <a:t>Level Equation, </a:t>
                </a:r>
                <a14:m>
                  <m:oMath xmlns:m="http://schemas.openxmlformats.org/officeDocument/2006/math">
                    <m:sSub>
                      <m:sSubPr>
                        <m:ctrlPr>
                          <a:rPr lang="en-US" i="1"/>
                        </m:ctrlPr>
                      </m:sSubPr>
                      <m:e>
                        <m:r>
                          <a:rPr lang="en-US" i="1"/>
                          <m:t>𝑙</m:t>
                        </m:r>
                      </m:e>
                      <m:sub>
                        <m:r>
                          <a:rPr lang="en-US" i="1"/>
                          <m:t>𝑡</m:t>
                        </m:r>
                      </m:sub>
                    </m:sSub>
                    <m:r>
                      <a:rPr lang="en-US" i="1"/>
                      <m:t>=</m:t>
                    </m:r>
                    <m:sSub>
                      <m:sSubPr>
                        <m:ctrlPr>
                          <a:rPr lang="en-US" i="1"/>
                        </m:ctrlPr>
                      </m:sSubPr>
                      <m:e>
                        <m:r>
                          <a:rPr lang="en-US" i="1"/>
                          <m:t>𝛼</m:t>
                        </m:r>
                        <m:r>
                          <a:rPr lang="en-US" i="1"/>
                          <m:t>𝑦</m:t>
                        </m:r>
                      </m:e>
                      <m:sub>
                        <m:r>
                          <a:rPr lang="en-US" i="1"/>
                          <m:t>𝑡</m:t>
                        </m:r>
                      </m:sub>
                    </m:sSub>
                    <m:r>
                      <a:rPr lang="en-US" i="1"/>
                      <m:t>+</m:t>
                    </m:r>
                    <m:d>
                      <m:dPr>
                        <m:ctrlPr>
                          <a:rPr lang="en-US" i="1"/>
                        </m:ctrlPr>
                      </m:dPr>
                      <m:e>
                        <m:r>
                          <a:rPr lang="en-US" i="1"/>
                          <m:t>1−</m:t>
                        </m:r>
                        <m:r>
                          <a:rPr lang="en-US" i="1"/>
                          <m:t>𝛼</m:t>
                        </m:r>
                      </m:e>
                    </m:d>
                    <m:d>
                      <m:dPr>
                        <m:ctrlPr>
                          <a:rPr lang="en-US" i="1"/>
                        </m:ctrlPr>
                      </m:dPr>
                      <m:e>
                        <m:sSub>
                          <m:sSubPr>
                            <m:ctrlPr>
                              <a:rPr lang="en-US" i="1"/>
                            </m:ctrlPr>
                          </m:sSubPr>
                          <m:e>
                            <m:r>
                              <a:rPr lang="en-US" i="1"/>
                              <m:t>𝑙</m:t>
                            </m:r>
                          </m:e>
                          <m:sub>
                            <m:r>
                              <a:rPr lang="en-US" i="1"/>
                              <m:t>𝑡</m:t>
                            </m:r>
                            <m:r>
                              <a:rPr lang="en-US" i="1"/>
                              <m:t>−1</m:t>
                            </m:r>
                          </m:sub>
                        </m:sSub>
                        <m:r>
                          <a:rPr lang="en-US" i="1"/>
                          <m:t>+</m:t>
                        </m:r>
                        <m:r>
                          <a:rPr lang="en-US" i="1"/>
                          <m:t>𝜙</m:t>
                        </m:r>
                        <m:sSub>
                          <m:sSubPr>
                            <m:ctrlPr>
                              <a:rPr lang="en-US" i="1"/>
                            </m:ctrlPr>
                          </m:sSubPr>
                          <m:e>
                            <m:r>
                              <a:rPr lang="en-US" i="1"/>
                              <m:t>𝛤</m:t>
                            </m:r>
                          </m:e>
                          <m:sub>
                            <m:r>
                              <a:rPr lang="en-US" i="1"/>
                              <m:t>𝑡</m:t>
                            </m:r>
                            <m:r>
                              <a:rPr lang="en-US" i="1"/>
                              <m:t>−1</m:t>
                            </m:r>
                          </m:sub>
                        </m:sSub>
                      </m:e>
                    </m:d>
                  </m:oMath>
                </a14:m>
                <a:endParaRPr lang="en-US" i="1" dirty="0"/>
              </a:p>
              <a:p>
                <a:pPr lvl="1"/>
                <a:r>
                  <a:rPr lang="en-US" i="1" dirty="0"/>
                  <a:t>Trend Equation, </a:t>
                </a:r>
                <a14:m>
                  <m:oMath xmlns:m="http://schemas.openxmlformats.org/officeDocument/2006/math">
                    <m:sSub>
                      <m:sSubPr>
                        <m:ctrlPr>
                          <a:rPr lang="en-US" i="1"/>
                        </m:ctrlPr>
                      </m:sSubPr>
                      <m:e>
                        <m:r>
                          <a:rPr lang="en-US" i="1"/>
                          <m:t>𝛤</m:t>
                        </m:r>
                      </m:e>
                      <m:sub>
                        <m:r>
                          <a:rPr lang="en-US" i="1"/>
                          <m:t>𝑡</m:t>
                        </m:r>
                      </m:sub>
                    </m:sSub>
                    <m:r>
                      <a:rPr lang="en-US" i="1"/>
                      <m:t>=</m:t>
                    </m:r>
                    <m:r>
                      <a:rPr lang="en-US" i="1"/>
                      <m:t>𝛽</m:t>
                    </m:r>
                    <m:d>
                      <m:dPr>
                        <m:ctrlPr>
                          <a:rPr lang="en-US" i="1"/>
                        </m:ctrlPr>
                      </m:dPr>
                      <m:e>
                        <m:sSub>
                          <m:sSubPr>
                            <m:ctrlPr>
                              <a:rPr lang="en-US" i="1"/>
                            </m:ctrlPr>
                          </m:sSubPr>
                          <m:e>
                            <m:r>
                              <a:rPr lang="en-US" i="1"/>
                              <m:t>𝑙</m:t>
                            </m:r>
                          </m:e>
                          <m:sub>
                            <m:r>
                              <a:rPr lang="en-US" i="1"/>
                              <m:t>𝑡</m:t>
                            </m:r>
                          </m:sub>
                        </m:sSub>
                        <m:r>
                          <a:rPr lang="en-US" i="1"/>
                          <m:t>−</m:t>
                        </m:r>
                        <m:sSub>
                          <m:sSubPr>
                            <m:ctrlPr>
                              <a:rPr lang="en-US" i="1"/>
                            </m:ctrlPr>
                          </m:sSubPr>
                          <m:e>
                            <m:r>
                              <a:rPr lang="en-US" i="1"/>
                              <m:t>𝑙</m:t>
                            </m:r>
                          </m:e>
                          <m:sub>
                            <m:r>
                              <a:rPr lang="en-US" i="1"/>
                              <m:t>𝑡</m:t>
                            </m:r>
                            <m:r>
                              <a:rPr lang="en-US" i="1"/>
                              <m:t>−1</m:t>
                            </m:r>
                          </m:sub>
                        </m:sSub>
                      </m:e>
                    </m:d>
                    <m:r>
                      <a:rPr lang="en-US" i="1"/>
                      <m:t>+</m:t>
                    </m:r>
                    <m:d>
                      <m:dPr>
                        <m:ctrlPr>
                          <a:rPr lang="en-US" i="1"/>
                        </m:ctrlPr>
                      </m:dPr>
                      <m:e>
                        <m:r>
                          <a:rPr lang="en-US" i="1"/>
                          <m:t>1−</m:t>
                        </m:r>
                        <m:r>
                          <a:rPr lang="en-US" i="1"/>
                          <m:t>𝛽</m:t>
                        </m:r>
                      </m:e>
                    </m:d>
                    <m:sSub>
                      <m:sSubPr>
                        <m:ctrlPr>
                          <a:rPr lang="en-US" i="1"/>
                        </m:ctrlPr>
                      </m:sSubPr>
                      <m:e>
                        <m:r>
                          <a:rPr lang="en-US" i="1"/>
                          <m:t>𝜙𝛤</m:t>
                        </m:r>
                      </m:e>
                      <m:sub>
                        <m:r>
                          <a:rPr lang="en-US" i="1"/>
                          <m:t>𝑡</m:t>
                        </m:r>
                        <m:r>
                          <a:rPr lang="en-US" i="1"/>
                          <m:t>−1</m:t>
                        </m:r>
                      </m:sub>
                    </m:sSub>
                  </m:oMath>
                </a14:m>
                <a:endParaRPr lang="en-US" i="1" dirty="0"/>
              </a:p>
              <a:p>
                <a:pPr lvl="1"/>
                <a:r>
                  <a:rPr lang="en-US" i="1" dirty="0"/>
                  <a:t>Forecast Equation, </a:t>
                </a:r>
                <a14:m>
                  <m:oMath xmlns:m="http://schemas.openxmlformats.org/officeDocument/2006/math">
                    <m:sSub>
                      <m:sSubPr>
                        <m:ctrlPr>
                          <a:rPr lang="en-US" i="1"/>
                        </m:ctrlPr>
                      </m:sSubPr>
                      <m:e>
                        <m:acc>
                          <m:accPr>
                            <m:chr m:val="̂"/>
                            <m:ctrlPr>
                              <a:rPr lang="en-US" i="1"/>
                            </m:ctrlPr>
                          </m:accPr>
                          <m:e>
                            <m:r>
                              <a:rPr lang="en-US" i="1"/>
                              <m:t>𝑦</m:t>
                            </m:r>
                          </m:e>
                        </m:acc>
                      </m:e>
                      <m:sub>
                        <m:r>
                          <a:rPr lang="en-US" i="1"/>
                          <m:t>𝑡</m:t>
                        </m:r>
                        <m:r>
                          <a:rPr lang="en-US" i="1"/>
                          <m:t>+</m:t>
                        </m:r>
                        <m:r>
                          <a:rPr lang="en-US" i="1"/>
                          <m:t>h</m:t>
                        </m:r>
                        <m:r>
                          <a:rPr lang="en-US" i="1"/>
                          <m:t>|</m:t>
                        </m:r>
                        <m:r>
                          <a:rPr lang="en-US" i="1"/>
                          <m:t>𝑡</m:t>
                        </m:r>
                      </m:sub>
                    </m:sSub>
                    <m:r>
                      <a:rPr lang="en-US" i="1"/>
                      <m:t>= </m:t>
                    </m:r>
                    <m:sSub>
                      <m:sSubPr>
                        <m:ctrlPr>
                          <a:rPr lang="en-US" i="1"/>
                        </m:ctrlPr>
                      </m:sSubPr>
                      <m:e>
                        <m:r>
                          <a:rPr lang="en-US" i="1"/>
                          <m:t>𝑙</m:t>
                        </m:r>
                      </m:e>
                      <m:sub>
                        <m:r>
                          <a:rPr lang="en-US" i="1"/>
                          <m:t>𝑡</m:t>
                        </m:r>
                      </m:sub>
                    </m:sSub>
                    <m:r>
                      <a:rPr lang="en-US" i="1"/>
                      <m:t>+</m:t>
                    </m:r>
                    <m:d>
                      <m:dPr>
                        <m:ctrlPr>
                          <a:rPr lang="en-US" i="1"/>
                        </m:ctrlPr>
                      </m:dPr>
                      <m:e>
                        <m:r>
                          <a:rPr lang="en-US" i="1"/>
                          <m:t>𝜙</m:t>
                        </m:r>
                        <m:r>
                          <a:rPr lang="en-US" i="1"/>
                          <m:t>+</m:t>
                        </m:r>
                        <m:sSup>
                          <m:sSupPr>
                            <m:ctrlPr>
                              <a:rPr lang="en-US" i="1"/>
                            </m:ctrlPr>
                          </m:sSupPr>
                          <m:e>
                            <m:r>
                              <a:rPr lang="en-US" i="1"/>
                              <m:t>𝜙</m:t>
                            </m:r>
                          </m:e>
                          <m:sup>
                            <m:r>
                              <a:rPr lang="en-US" i="1"/>
                              <m:t>2</m:t>
                            </m:r>
                          </m:sup>
                        </m:sSup>
                        <m:r>
                          <a:rPr lang="en-US" i="1"/>
                          <m:t>+...+</m:t>
                        </m:r>
                        <m:sSup>
                          <m:sSupPr>
                            <m:ctrlPr>
                              <a:rPr lang="en-US" i="1"/>
                            </m:ctrlPr>
                          </m:sSupPr>
                          <m:e>
                            <m:r>
                              <a:rPr lang="en-US" i="1"/>
                              <m:t>𝜙</m:t>
                            </m:r>
                          </m:e>
                          <m:sup>
                            <m:r>
                              <a:rPr lang="en-US" i="1"/>
                              <m:t>h</m:t>
                            </m:r>
                          </m:sup>
                        </m:sSup>
                      </m:e>
                    </m:d>
                    <m:sSub>
                      <m:sSubPr>
                        <m:ctrlPr>
                          <a:rPr lang="en-US" i="1"/>
                        </m:ctrlPr>
                      </m:sSubPr>
                      <m:e>
                        <m:r>
                          <a:rPr lang="en-US" i="1"/>
                          <m:t>𝛤</m:t>
                        </m:r>
                      </m:e>
                      <m:sub>
                        <m:r>
                          <a:rPr lang="en-US" i="1"/>
                          <m:t>𝑡</m:t>
                        </m:r>
                      </m:sub>
                    </m:sSub>
                  </m:oMath>
                </a14:m>
                <a:endParaRPr lang="en-US" i="1" dirty="0"/>
              </a:p>
              <a:p>
                <a:r>
                  <a:rPr lang="en-US" dirty="0"/>
                  <a:t>Unknowns</a:t>
                </a:r>
              </a:p>
              <a:p>
                <a:pPr lvl="1"/>
                <a:r>
                  <a:rPr lang="en-US" i="1" dirty="0"/>
                  <a:t> </a:t>
                </a:r>
                <a:r>
                  <a:rPr lang="en-US" dirty="0"/>
                  <a:t>Smoothing level parameter</a:t>
                </a:r>
                <a:r>
                  <a:rPr lang="en-US" i="1" dirty="0"/>
                  <a:t>, </a:t>
                </a:r>
                <a14:m>
                  <m:oMath xmlns:m="http://schemas.openxmlformats.org/officeDocument/2006/math">
                    <m:r>
                      <a:rPr lang="en-US" i="1" smtClean="0">
                        <a:latin typeface="Cambria Math" panose="02040503050406030204" pitchFamily="18" charset="0"/>
                      </a:rPr>
                      <m:t>𝛼</m:t>
                    </m:r>
                  </m:oMath>
                </a14:m>
                <a:endParaRPr lang="en-US" i="1" dirty="0"/>
              </a:p>
              <a:p>
                <a:pPr lvl="1"/>
                <a:r>
                  <a:rPr lang="en-US" dirty="0"/>
                  <a:t>Smoothing trend parameter</a:t>
                </a:r>
                <a:r>
                  <a:rPr lang="en-US" i="1" dirty="0"/>
                  <a:t>, </a:t>
                </a:r>
                <a14:m>
                  <m:oMath xmlns:m="http://schemas.openxmlformats.org/officeDocument/2006/math">
                    <m:r>
                      <a:rPr lang="en-US" i="1" smtClean="0">
                        <a:latin typeface="Cambria Math" panose="02040503050406030204" pitchFamily="18" charset="0"/>
                      </a:rPr>
                      <m:t>𝛽</m:t>
                    </m:r>
                  </m:oMath>
                </a14:m>
                <a:endParaRPr lang="en-US" i="1" dirty="0"/>
              </a:p>
              <a:p>
                <a:pPr lvl="1"/>
                <a:r>
                  <a:rPr lang="en-US" dirty="0"/>
                  <a:t>Damping parameter</a:t>
                </a:r>
                <a:r>
                  <a:rPr lang="en-US" i="1" dirty="0"/>
                  <a:t>, </a:t>
                </a:r>
                <a14:m>
                  <m:oMath xmlns:m="http://schemas.openxmlformats.org/officeDocument/2006/math">
                    <m:r>
                      <a:rPr lang="en-US" i="1">
                        <a:latin typeface="Cambria Math" panose="02040503050406030204" pitchFamily="18" charset="0"/>
                      </a:rPr>
                      <m:t>𝜙</m:t>
                    </m:r>
                  </m:oMath>
                </a14:m>
                <a:endParaRPr lang="en-US" i="1" dirty="0"/>
              </a:p>
              <a:p>
                <a:pPr lvl="1"/>
                <a:r>
                  <a:rPr lang="en-US" dirty="0"/>
                  <a:t>Initial conditions</a:t>
                </a:r>
                <a:r>
                  <a:rPr lang="en-US" i="1"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𝛤</m:t>
                        </m:r>
                      </m:e>
                      <m:sub>
                        <m:r>
                          <a:rPr lang="en-US" b="0" i="1" smtClean="0">
                            <a:latin typeface="Cambria Math" panose="02040503050406030204" pitchFamily="18" charset="0"/>
                          </a:rPr>
                          <m:t>0</m:t>
                        </m:r>
                      </m:sub>
                    </m:sSub>
                  </m:oMath>
                </a14:m>
                <a:r>
                  <a:rPr lang="en-US" i="1" dirty="0"/>
                  <a:t> &amp;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0</m:t>
                        </m:r>
                      </m:sub>
                    </m:sSub>
                  </m:oMath>
                </a14:m>
                <a:endParaRPr lang="en-US" i="1" dirty="0"/>
              </a:p>
            </p:txBody>
          </p:sp>
        </mc:Choice>
        <mc:Fallback>
          <p:sp>
            <p:nvSpPr>
              <p:cNvPr id="3" name="Content Placeholder 2">
                <a:extLst>
                  <a:ext uri="{FF2B5EF4-FFF2-40B4-BE49-F238E27FC236}">
                    <a16:creationId xmlns:a16="http://schemas.microsoft.com/office/drawing/2014/main" id="{791A6036-CA45-7042-89BD-C58F9E324F87}"/>
                  </a:ext>
                </a:extLst>
              </p:cNvPr>
              <p:cNvSpPr>
                <a:spLocks noGrp="1" noRot="1" noChangeAspect="1" noMove="1" noResize="1" noEditPoints="1" noAdjustHandles="1" noChangeArrowheads="1" noChangeShapeType="1" noTextEdit="1"/>
              </p:cNvSpPr>
              <p:nvPr>
                <p:ph idx="1"/>
              </p:nvPr>
            </p:nvSpPr>
            <p:spPr>
              <a:xfrm>
                <a:off x="691072" y="1690687"/>
                <a:ext cx="10515600" cy="4915211"/>
              </a:xfrm>
              <a:blipFill>
                <a:blip r:embed="rId2"/>
                <a:stretch>
                  <a:fillRect l="-724" t="-2320"/>
                </a:stretch>
              </a:blipFill>
            </p:spPr>
            <p:txBody>
              <a:bodyPr/>
              <a:lstStyle/>
              <a:p>
                <a:r>
                  <a:rPr lang="en-US">
                    <a:noFill/>
                  </a:rPr>
                  <a:t> </a:t>
                </a:r>
              </a:p>
            </p:txBody>
          </p:sp>
        </mc:Fallback>
      </mc:AlternateContent>
    </p:spTree>
    <p:extLst>
      <p:ext uri="{BB962C8B-B14F-4D97-AF65-F5344CB8AC3E}">
        <p14:creationId xmlns:p14="http://schemas.microsoft.com/office/powerpoint/2010/main" val="1687211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E60FC4F-98DB-B944-B7CD-E31D145EF239}"/>
              </a:ext>
            </a:extLst>
          </p:cNvPr>
          <p:cNvSpPr>
            <a:spLocks noGrp="1"/>
          </p:cNvSpPr>
          <p:nvPr>
            <p:ph idx="1"/>
          </p:nvPr>
        </p:nvSpPr>
        <p:spPr/>
        <p:txBody>
          <a:bodyPr/>
          <a:lstStyle/>
          <a:p>
            <a:r>
              <a:rPr lang="en-US" dirty="0"/>
              <a:t>Financial time series predictions is challenging and interesting task.</a:t>
            </a:r>
          </a:p>
          <a:p>
            <a:pPr marL="0" indent="0">
              <a:buNone/>
            </a:pPr>
            <a:endParaRPr lang="en-US" dirty="0"/>
          </a:p>
          <a:p>
            <a:r>
              <a:rPr lang="en-US" dirty="0"/>
              <a:t>No single universal model to predict the time series data</a:t>
            </a:r>
          </a:p>
          <a:p>
            <a:endParaRPr lang="en-US" dirty="0"/>
          </a:p>
          <a:p>
            <a:r>
              <a:rPr lang="en-US" dirty="0"/>
              <a:t>The study focused on three areas for forecast models:</a:t>
            </a:r>
          </a:p>
          <a:p>
            <a:pPr marL="0" indent="0">
              <a:buNone/>
            </a:pPr>
            <a:endParaRPr lang="en-US" dirty="0"/>
          </a:p>
          <a:p>
            <a:pPr lvl="1"/>
            <a:r>
              <a:rPr lang="en-US" dirty="0"/>
              <a:t>Time Series Analysis</a:t>
            </a:r>
          </a:p>
          <a:p>
            <a:pPr lvl="1"/>
            <a:r>
              <a:rPr lang="en-US" dirty="0"/>
              <a:t>Ensemble Learning</a:t>
            </a:r>
          </a:p>
          <a:p>
            <a:pPr lvl="1"/>
            <a:r>
              <a:rPr lang="en-US" dirty="0"/>
              <a:t>Long-Short Term Memory Networks</a:t>
            </a:r>
          </a:p>
        </p:txBody>
      </p:sp>
    </p:spTree>
    <p:extLst>
      <p:ext uri="{BB962C8B-B14F-4D97-AF65-F5344CB8AC3E}">
        <p14:creationId xmlns:p14="http://schemas.microsoft.com/office/powerpoint/2010/main" val="256673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CDA-72B2-F646-A3A9-8666E2F686A6}"/>
              </a:ext>
            </a:extLst>
          </p:cNvPr>
          <p:cNvSpPr>
            <a:spLocks noGrp="1"/>
          </p:cNvSpPr>
          <p:nvPr>
            <p:ph type="title"/>
          </p:nvPr>
        </p:nvSpPr>
        <p:spPr>
          <a:xfrm>
            <a:off x="0" y="0"/>
            <a:ext cx="10515600" cy="1325563"/>
          </a:xfrm>
        </p:spPr>
        <p:txBody>
          <a:bodyPr/>
          <a:lstStyle/>
          <a:p>
            <a:r>
              <a:rPr lang="en-US" dirty="0"/>
              <a:t>Holt’s Damped Trend Method</a:t>
            </a:r>
          </a:p>
        </p:txBody>
      </p:sp>
      <p:graphicFrame>
        <p:nvGraphicFramePr>
          <p:cNvPr id="8" name="Table 7">
            <a:extLst>
              <a:ext uri="{FF2B5EF4-FFF2-40B4-BE49-F238E27FC236}">
                <a16:creationId xmlns:a16="http://schemas.microsoft.com/office/drawing/2014/main" id="{16091CCC-3AB0-554D-AC29-EA3E29A98E85}"/>
              </a:ext>
            </a:extLst>
          </p:cNvPr>
          <p:cNvGraphicFramePr>
            <a:graphicFrameLocks noGrp="1"/>
          </p:cNvGraphicFramePr>
          <p:nvPr>
            <p:extLst>
              <p:ext uri="{D42A27DB-BD31-4B8C-83A1-F6EECF244321}">
                <p14:modId xmlns:p14="http://schemas.microsoft.com/office/powerpoint/2010/main" val="2092949848"/>
              </p:ext>
            </p:extLst>
          </p:nvPr>
        </p:nvGraphicFramePr>
        <p:xfrm>
          <a:off x="281396" y="2242962"/>
          <a:ext cx="5133285" cy="1748037"/>
        </p:xfrm>
        <a:graphic>
          <a:graphicData uri="http://schemas.openxmlformats.org/drawingml/2006/table">
            <a:tbl>
              <a:tblPr firstRow="1" firstCol="1" bandRow="1">
                <a:tableStyleId>{2D5ABB26-0587-4C30-8999-92F81FD0307C}</a:tableStyleId>
              </a:tblPr>
              <a:tblGrid>
                <a:gridCol w="612396">
                  <a:extLst>
                    <a:ext uri="{9D8B030D-6E8A-4147-A177-3AD203B41FA5}">
                      <a16:colId xmlns:a16="http://schemas.microsoft.com/office/drawing/2014/main" val="2592035920"/>
                    </a:ext>
                  </a:extLst>
                </a:gridCol>
                <a:gridCol w="1051549">
                  <a:extLst>
                    <a:ext uri="{9D8B030D-6E8A-4147-A177-3AD203B41FA5}">
                      <a16:colId xmlns:a16="http://schemas.microsoft.com/office/drawing/2014/main" val="4277695030"/>
                    </a:ext>
                  </a:extLst>
                </a:gridCol>
                <a:gridCol w="1004047">
                  <a:extLst>
                    <a:ext uri="{9D8B030D-6E8A-4147-A177-3AD203B41FA5}">
                      <a16:colId xmlns:a16="http://schemas.microsoft.com/office/drawing/2014/main" val="716270942"/>
                    </a:ext>
                  </a:extLst>
                </a:gridCol>
                <a:gridCol w="1255059">
                  <a:extLst>
                    <a:ext uri="{9D8B030D-6E8A-4147-A177-3AD203B41FA5}">
                      <a16:colId xmlns:a16="http://schemas.microsoft.com/office/drawing/2014/main" val="662189605"/>
                    </a:ext>
                  </a:extLst>
                </a:gridCol>
                <a:gridCol w="1210234">
                  <a:extLst>
                    <a:ext uri="{9D8B030D-6E8A-4147-A177-3AD203B41FA5}">
                      <a16:colId xmlns:a16="http://schemas.microsoft.com/office/drawing/2014/main" val="1997869720"/>
                    </a:ext>
                  </a:extLst>
                </a:gridCol>
              </a:tblGrid>
              <a:tr h="399799">
                <a:tc>
                  <a:txBody>
                    <a:bodyPr/>
                    <a:lstStyle/>
                    <a:p>
                      <a:pPr marL="0" marR="0" algn="ctr">
                        <a:spcBef>
                          <a:spcPts val="0"/>
                        </a:spcBef>
                        <a:spcAft>
                          <a:spcPts val="0"/>
                        </a:spcAft>
                      </a:pPr>
                      <a:r>
                        <a:rPr lang="en-US" sz="1200">
                          <a:effectLst/>
                        </a:rPr>
                        <a:t> </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Naïve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SES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Holt’s Linear Trend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Holt’s Damped Trend Method MAPE</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2257057"/>
                  </a:ext>
                </a:extLst>
              </a:tr>
              <a:tr h="399799">
                <a:tc>
                  <a:txBody>
                    <a:bodyPr/>
                    <a:lstStyle/>
                    <a:p>
                      <a:pPr marL="0" marR="0" algn="ctr">
                        <a:spcBef>
                          <a:spcPts val="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0.47</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0.41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1"/>
                          </a:solidFill>
                          <a:effectLst/>
                          <a:latin typeface="+mn-lt"/>
                          <a:ea typeface="Times New Roman" panose="02020603050405020304" pitchFamily="18" charset="0"/>
                        </a:rPr>
                        <a:t>0.44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070205"/>
                  </a:ext>
                </a:extLst>
              </a:tr>
              <a:tr h="399799">
                <a:tc>
                  <a:txBody>
                    <a:bodyPr/>
                    <a:lstStyle/>
                    <a:p>
                      <a:pPr marL="0" marR="0" algn="ctr">
                        <a:spcBef>
                          <a:spcPts val="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0.63</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0.41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1"/>
                          </a:solidFill>
                          <a:effectLst/>
                          <a:latin typeface="+mn-lt"/>
                          <a:ea typeface="Times New Roman" panose="02020603050405020304" pitchFamily="18" charset="0"/>
                        </a:rPr>
                        <a:t>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991656"/>
                  </a:ext>
                </a:extLst>
              </a:tr>
              <a:tr h="399799">
                <a:tc>
                  <a:txBody>
                    <a:bodyPr/>
                    <a:lstStyle/>
                    <a:p>
                      <a:pPr marL="0" marR="0" algn="ctr">
                        <a:spcBef>
                          <a:spcPts val="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0.22</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tx1"/>
                          </a:solidFill>
                          <a:effectLst/>
                          <a:latin typeface="+mn-lt"/>
                          <a:ea typeface="Times New Roman" panose="02020603050405020304" pitchFamily="18" charset="0"/>
                        </a:rPr>
                        <a:t>0.15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765194"/>
                  </a:ext>
                </a:extLst>
              </a:tr>
            </a:tbl>
          </a:graphicData>
        </a:graphic>
      </p:graphicFrame>
      <p:pic>
        <p:nvPicPr>
          <p:cNvPr id="6" name="Picture 5">
            <a:extLst>
              <a:ext uri="{FF2B5EF4-FFF2-40B4-BE49-F238E27FC236}">
                <a16:creationId xmlns:a16="http://schemas.microsoft.com/office/drawing/2014/main" id="{EBE3D567-20BE-C14E-A247-033F19719FB4}"/>
              </a:ext>
            </a:extLst>
          </p:cNvPr>
          <p:cNvPicPr/>
          <p:nvPr/>
        </p:nvPicPr>
        <p:blipFill>
          <a:blip r:embed="rId2">
            <a:extLst>
              <a:ext uri="{28A0092B-C50C-407E-A947-70E740481C1C}">
                <a14:useLocalDpi xmlns:a14="http://schemas.microsoft.com/office/drawing/2010/main" val="0"/>
              </a:ext>
            </a:extLst>
          </a:blip>
          <a:srcRect b="3726"/>
          <a:stretch>
            <a:fillRect/>
          </a:stretch>
        </p:blipFill>
        <p:spPr bwMode="auto">
          <a:xfrm>
            <a:off x="5562823" y="1325563"/>
            <a:ext cx="6494705" cy="53262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413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t>Autoregressive Integrated Moving Average Method</a:t>
            </a:r>
          </a:p>
          <a:p>
            <a:r>
              <a:rPr lang="en-US" sz="4000" dirty="0">
                <a:solidFill>
                  <a:schemeClr val="bg1">
                    <a:lumMod val="75000"/>
                  </a:schemeClr>
                </a:solidFill>
              </a:rPr>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1204877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FF1-151D-8C4E-9914-AF998797B8C9}"/>
              </a:ext>
            </a:extLst>
          </p:cNvPr>
          <p:cNvSpPr>
            <a:spLocks noGrp="1"/>
          </p:cNvSpPr>
          <p:nvPr>
            <p:ph type="title"/>
          </p:nvPr>
        </p:nvSpPr>
        <p:spPr/>
        <p:txBody>
          <a:bodyPr/>
          <a:lstStyle/>
          <a:p>
            <a:r>
              <a:rPr lang="en-US" dirty="0"/>
              <a:t>ARIMA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51CD4-0E94-AE49-8C96-8D8B4E5716BA}"/>
                  </a:ext>
                </a:extLst>
              </p:cNvPr>
              <p:cNvSpPr>
                <a:spLocks noGrp="1"/>
              </p:cNvSpPr>
              <p:nvPr>
                <p:ph idx="1"/>
              </p:nvPr>
            </p:nvSpPr>
            <p:spPr/>
            <p:txBody>
              <a:bodyPr>
                <a:normAutofit/>
              </a:bodyPr>
              <a:lstStyle/>
              <a:p>
                <a:r>
                  <a:rPr lang="en-US" dirty="0"/>
                  <a:t>Autoregressive Integrated Moving Average (</a:t>
                </a:r>
                <a14:m>
                  <m:oMath xmlns:m="http://schemas.openxmlformats.org/officeDocument/2006/math">
                    <m:r>
                      <a:rPr lang="en-US" i="1"/>
                      <m:t>𝐴𝑅𝐼𝑀𝐴</m:t>
                    </m:r>
                  </m:oMath>
                </a14:m>
                <a:r>
                  <a:rPr lang="en-US" dirty="0"/>
                  <a:t>) models are regression model that correlates the current value in the time series to past data and errors.</a:t>
                </a:r>
              </a:p>
              <a:p>
                <a14:m>
                  <m:oMath xmlns:m="http://schemas.openxmlformats.org/officeDocument/2006/math">
                    <m:r>
                      <a:rPr lang="en-US" i="1"/>
                      <m:t>𝐴𝑅𝐼𝑀𝐴</m:t>
                    </m:r>
                  </m:oMath>
                </a14:m>
                <a:r>
                  <a:rPr lang="en-US" dirty="0"/>
                  <a:t> model may include:</a:t>
                </a:r>
              </a:p>
              <a:p>
                <a:pPr lvl="1"/>
                <a:r>
                  <a:rPr lang="en-US" dirty="0"/>
                  <a:t>an autoregressive (</a:t>
                </a:r>
                <a14:m>
                  <m:oMath xmlns:m="http://schemas.openxmlformats.org/officeDocument/2006/math">
                    <m:r>
                      <a:rPr lang="en-US" i="1"/>
                      <m:t>𝐴𝑅</m:t>
                    </m:r>
                  </m:oMath>
                </a14:m>
                <a:r>
                  <a:rPr lang="en-US" dirty="0"/>
                  <a:t>) term, </a:t>
                </a:r>
              </a:p>
              <a:p>
                <a:pPr lvl="1"/>
                <a:r>
                  <a:rPr lang="en-US" dirty="0"/>
                  <a:t>a moving average (</a:t>
                </a:r>
                <a14:m>
                  <m:oMath xmlns:m="http://schemas.openxmlformats.org/officeDocument/2006/math">
                    <m:r>
                      <a:rPr lang="en-US" i="1"/>
                      <m:t>𝑀𝐴</m:t>
                    </m:r>
                  </m:oMath>
                </a14:m>
                <a:r>
                  <a:rPr lang="en-US" dirty="0"/>
                  <a:t>) term, and </a:t>
                </a:r>
              </a:p>
              <a:p>
                <a:pPr lvl="1"/>
                <a:r>
                  <a:rPr lang="en-US" dirty="0"/>
                  <a:t>integrated/differencing (</a:t>
                </a:r>
                <a14:m>
                  <m:oMath xmlns:m="http://schemas.openxmlformats.org/officeDocument/2006/math">
                    <m:r>
                      <a:rPr lang="en-US" i="1"/>
                      <m:t>𝐼</m:t>
                    </m:r>
                  </m:oMath>
                </a14:m>
                <a:r>
                  <a:rPr lang="en-US" dirty="0"/>
                  <a:t>) operation. </a:t>
                </a:r>
              </a:p>
              <a:p>
                <a:r>
                  <a:rPr lang="en-US" dirty="0"/>
                  <a:t>Time Series Requirements:</a:t>
                </a:r>
              </a:p>
              <a:p>
                <a:pPr lvl="1"/>
                <a:r>
                  <a:rPr lang="en-US" dirty="0"/>
                  <a:t>Normality of residuals, and</a:t>
                </a:r>
              </a:p>
              <a:p>
                <a:pPr lvl="1"/>
                <a:r>
                  <a:rPr lang="en-US" dirty="0"/>
                  <a:t>Stationarity of time series</a:t>
                </a:r>
              </a:p>
            </p:txBody>
          </p:sp>
        </mc:Choice>
        <mc:Fallback>
          <p:sp>
            <p:nvSpPr>
              <p:cNvPr id="3" name="Content Placeholder 2">
                <a:extLst>
                  <a:ext uri="{FF2B5EF4-FFF2-40B4-BE49-F238E27FC236}">
                    <a16:creationId xmlns:a16="http://schemas.microsoft.com/office/drawing/2014/main" id="{0A151CD4-0E94-AE49-8C96-8D8B4E5716BA}"/>
                  </a:ext>
                </a:extLst>
              </p:cNvPr>
              <p:cNvSpPr>
                <a:spLocks noGrp="1" noRot="1" noChangeAspect="1" noMove="1" noResize="1" noEditPoints="1" noAdjustHandles="1" noChangeArrowheads="1" noChangeShapeType="1" noTextEdit="1"/>
              </p:cNvSpPr>
              <p:nvPr>
                <p:ph idx="1"/>
              </p:nvPr>
            </p:nvSpPr>
            <p:spPr>
              <a:blipFill>
                <a:blip r:embed="rId2"/>
                <a:stretch>
                  <a:fillRect l="-965" t="-2632" b="-292"/>
                </a:stretch>
              </a:blipFill>
            </p:spPr>
            <p:txBody>
              <a:bodyPr/>
              <a:lstStyle/>
              <a:p>
                <a:r>
                  <a:rPr lang="en-US">
                    <a:noFill/>
                  </a:rPr>
                  <a:t> </a:t>
                </a:r>
              </a:p>
            </p:txBody>
          </p:sp>
        </mc:Fallback>
      </mc:AlternateContent>
    </p:spTree>
    <p:extLst>
      <p:ext uri="{BB962C8B-B14F-4D97-AF65-F5344CB8AC3E}">
        <p14:creationId xmlns:p14="http://schemas.microsoft.com/office/powerpoint/2010/main" val="122207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FF1-151D-8C4E-9914-AF998797B8C9}"/>
              </a:ext>
            </a:extLst>
          </p:cNvPr>
          <p:cNvSpPr>
            <a:spLocks noGrp="1"/>
          </p:cNvSpPr>
          <p:nvPr>
            <p:ph type="title"/>
          </p:nvPr>
        </p:nvSpPr>
        <p:spPr>
          <a:xfrm>
            <a:off x="0" y="18255"/>
            <a:ext cx="10515600" cy="1325563"/>
          </a:xfrm>
        </p:spPr>
        <p:txBody>
          <a:bodyPr/>
          <a:lstStyle/>
          <a:p>
            <a:r>
              <a:rPr lang="en-US" dirty="0"/>
              <a:t>ARIMA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51CD4-0E94-AE49-8C96-8D8B4E5716BA}"/>
                  </a:ext>
                </a:extLst>
              </p:cNvPr>
              <p:cNvSpPr>
                <a:spLocks noGrp="1"/>
              </p:cNvSpPr>
              <p:nvPr>
                <p:ph idx="1"/>
              </p:nvPr>
            </p:nvSpPr>
            <p:spPr>
              <a:xfrm>
                <a:off x="739589" y="1253331"/>
                <a:ext cx="10515600" cy="5461234"/>
              </a:xfrm>
            </p:spPr>
            <p:txBody>
              <a:bodyPr>
                <a:normAutofit/>
              </a:bodyPr>
              <a:lstStyle/>
              <a:p>
                <a:r>
                  <a:rPr lang="en-US" dirty="0"/>
                  <a:t>Autoregressive (AR) Model</a:t>
                </a:r>
              </a:p>
              <a:p>
                <a:pPr lvl="1"/>
                <a:r>
                  <a:rPr lang="en-US" dirty="0"/>
                  <a:t>Autoregressive models predict the present value of time series as a weighted sum of past observations (say p),  </a:t>
                </a:r>
              </a:p>
              <a:p>
                <a:pPr lvl="2"/>
                <a14:m>
                  <m:oMath xmlns:m="http://schemas.openxmlformats.org/officeDocument/2006/math">
                    <m:r>
                      <m:rPr>
                        <m:sty m:val="p"/>
                      </m:rPr>
                      <a:rPr lang="en-US"/>
                      <m:t>AR</m:t>
                    </m:r>
                    <m:d>
                      <m:dPr>
                        <m:ctrlPr>
                          <a:rPr lang="en-US" i="1"/>
                        </m:ctrlPr>
                      </m:dPr>
                      <m:e>
                        <m:r>
                          <m:rPr>
                            <m:sty m:val="p"/>
                          </m:rPr>
                          <a:rPr lang="en-US"/>
                          <m:t>p</m:t>
                        </m:r>
                      </m:e>
                    </m:d>
                    <m:r>
                      <a:rPr lang="en-US"/>
                      <m:t>: </m:t>
                    </m:r>
                    <m:sSub>
                      <m:sSubPr>
                        <m:ctrlPr>
                          <a:rPr lang="en-US" i="1"/>
                        </m:ctrlPr>
                      </m:sSubPr>
                      <m:e>
                        <m:r>
                          <m:rPr>
                            <m:sty m:val="p"/>
                          </m:rPr>
                          <a:rPr lang="en-US"/>
                          <m:t>y</m:t>
                        </m:r>
                      </m:e>
                      <m:sub>
                        <m:r>
                          <m:rPr>
                            <m:sty m:val="p"/>
                          </m:rPr>
                          <a:rPr lang="en-US"/>
                          <m:t>t</m:t>
                        </m:r>
                      </m:sub>
                    </m:sSub>
                    <m:r>
                      <a:rPr lang="en-US"/>
                      <m:t>=</m:t>
                    </m:r>
                    <m:sSub>
                      <m:sSubPr>
                        <m:ctrlPr>
                          <a:rPr lang="en-US" i="1"/>
                        </m:ctrlPr>
                      </m:sSubPr>
                      <m:e>
                        <m:r>
                          <m:rPr>
                            <m:sty m:val="p"/>
                          </m:rPr>
                          <a:rPr lang="en-US"/>
                          <m:t>ϕ</m:t>
                        </m:r>
                      </m:e>
                      <m:sub>
                        <m:r>
                          <a:rPr lang="en-US"/>
                          <m:t>1</m:t>
                        </m:r>
                      </m:sub>
                    </m:sSub>
                    <m:sSub>
                      <m:sSubPr>
                        <m:ctrlPr>
                          <a:rPr lang="en-US" i="1"/>
                        </m:ctrlPr>
                      </m:sSubPr>
                      <m:e>
                        <m:r>
                          <m:rPr>
                            <m:sty m:val="p"/>
                          </m:rPr>
                          <a:rPr lang="en-US"/>
                          <m:t>y</m:t>
                        </m:r>
                      </m:e>
                      <m:sub>
                        <m:r>
                          <m:rPr>
                            <m:sty m:val="p"/>
                          </m:rPr>
                          <a:rPr lang="en-US"/>
                          <m:t>t</m:t>
                        </m:r>
                        <m:r>
                          <a:rPr lang="en-US" i="1"/>
                          <m:t>−</m:t>
                        </m:r>
                        <m:r>
                          <a:rPr lang="en-US"/>
                          <m:t>1</m:t>
                        </m:r>
                      </m:sub>
                    </m:sSub>
                    <m:r>
                      <a:rPr lang="en-US"/>
                      <m:t>+</m:t>
                    </m:r>
                    <m:sSub>
                      <m:sSubPr>
                        <m:ctrlPr>
                          <a:rPr lang="en-US" i="1"/>
                        </m:ctrlPr>
                      </m:sSubPr>
                      <m:e>
                        <m:r>
                          <m:rPr>
                            <m:sty m:val="p"/>
                          </m:rPr>
                          <a:rPr lang="en-US"/>
                          <m:t>ϕ</m:t>
                        </m:r>
                      </m:e>
                      <m:sub>
                        <m:r>
                          <a:rPr lang="en-US"/>
                          <m:t>2</m:t>
                        </m:r>
                      </m:sub>
                    </m:sSub>
                    <m:sSub>
                      <m:sSubPr>
                        <m:ctrlPr>
                          <a:rPr lang="en-US" i="1"/>
                        </m:ctrlPr>
                      </m:sSubPr>
                      <m:e>
                        <m:r>
                          <m:rPr>
                            <m:sty m:val="p"/>
                          </m:rPr>
                          <a:rPr lang="en-US"/>
                          <m:t>y</m:t>
                        </m:r>
                      </m:e>
                      <m:sub>
                        <m:r>
                          <m:rPr>
                            <m:sty m:val="p"/>
                          </m:rPr>
                          <a:rPr lang="en-US"/>
                          <m:t>t</m:t>
                        </m:r>
                        <m:r>
                          <a:rPr lang="en-US" i="1"/>
                          <m:t>−</m:t>
                        </m:r>
                        <m:r>
                          <a:rPr lang="en-US"/>
                          <m:t>2</m:t>
                        </m:r>
                      </m:sub>
                    </m:sSub>
                    <m:r>
                      <a:rPr lang="en-US"/>
                      <m:t>+…+</m:t>
                    </m:r>
                    <m:sSub>
                      <m:sSubPr>
                        <m:ctrlPr>
                          <a:rPr lang="en-US" i="1"/>
                        </m:ctrlPr>
                      </m:sSubPr>
                      <m:e>
                        <m:r>
                          <m:rPr>
                            <m:sty m:val="p"/>
                          </m:rPr>
                          <a:rPr lang="en-US"/>
                          <m:t>ϕ</m:t>
                        </m:r>
                      </m:e>
                      <m:sub>
                        <m:r>
                          <m:rPr>
                            <m:sty m:val="p"/>
                          </m:rPr>
                          <a:rPr lang="en-US"/>
                          <m:t>p</m:t>
                        </m:r>
                      </m:sub>
                    </m:sSub>
                    <m:sSub>
                      <m:sSubPr>
                        <m:ctrlPr>
                          <a:rPr lang="en-US" i="1"/>
                        </m:ctrlPr>
                      </m:sSubPr>
                      <m:e>
                        <m:r>
                          <m:rPr>
                            <m:sty m:val="p"/>
                          </m:rPr>
                          <a:rPr lang="en-US"/>
                          <m:t>y</m:t>
                        </m:r>
                      </m:e>
                      <m:sub>
                        <m:r>
                          <m:rPr>
                            <m:sty m:val="p"/>
                          </m:rPr>
                          <a:rPr lang="en-US"/>
                          <m:t>t</m:t>
                        </m:r>
                        <m:r>
                          <a:rPr lang="en-US" i="1"/>
                          <m:t>−</m:t>
                        </m:r>
                        <m:r>
                          <m:rPr>
                            <m:sty m:val="p"/>
                          </m:rPr>
                          <a:rPr lang="en-US"/>
                          <m:t>p</m:t>
                        </m:r>
                      </m:sub>
                    </m:sSub>
                    <m:r>
                      <a:rPr lang="en-US"/>
                      <m:t>+ </m:t>
                    </m:r>
                    <m:sSub>
                      <m:sSubPr>
                        <m:ctrlPr>
                          <a:rPr lang="en-US" i="1"/>
                        </m:ctrlPr>
                      </m:sSubPr>
                      <m:e>
                        <m:r>
                          <m:rPr>
                            <m:sty m:val="p"/>
                          </m:rPr>
                          <a:rPr lang="en-US"/>
                          <m:t>ε</m:t>
                        </m:r>
                      </m:e>
                      <m:sub>
                        <m:r>
                          <m:rPr>
                            <m:sty m:val="p"/>
                          </m:rPr>
                          <a:rPr lang="en-US"/>
                          <m:t>t</m:t>
                        </m:r>
                      </m:sub>
                    </m:sSub>
                  </m:oMath>
                </a14:m>
                <a:endParaRPr lang="en-US" b="1" dirty="0"/>
              </a:p>
              <a:p>
                <a:r>
                  <a:rPr lang="en-US" dirty="0"/>
                  <a:t>Moving Average (MA) Model</a:t>
                </a:r>
              </a:p>
              <a:p>
                <a:pPr lvl="1"/>
                <a:r>
                  <a:rPr lang="en-US" dirty="0"/>
                  <a:t>Moving Average (</a:t>
                </a:r>
                <a14:m>
                  <m:oMath xmlns:m="http://schemas.openxmlformats.org/officeDocument/2006/math">
                    <m:r>
                      <a:rPr lang="en-US" i="1"/>
                      <m:t>𝑀𝐴</m:t>
                    </m:r>
                  </m:oMath>
                </a14:m>
                <a:r>
                  <a:rPr lang="en-US" dirty="0"/>
                  <a:t>) model linearly combines white noise (</a:t>
                </a:r>
                <a14:m>
                  <m:oMath xmlns:m="http://schemas.openxmlformats.org/officeDocument/2006/math">
                    <m:sSub>
                      <m:sSubPr>
                        <m:ctrlPr>
                          <a:rPr lang="en-US" i="1"/>
                        </m:ctrlPr>
                      </m:sSubPr>
                      <m:e>
                        <m:r>
                          <a:rPr lang="en-US" i="1"/>
                          <m:t>𝜀</m:t>
                        </m:r>
                      </m:e>
                      <m:sub>
                        <m:r>
                          <a:rPr lang="en-US" i="1"/>
                          <m:t>𝑡</m:t>
                        </m:r>
                      </m:sub>
                    </m:sSub>
                  </m:oMath>
                </a14:m>
                <a:r>
                  <a:rPr lang="en-US" dirty="0"/>
                  <a:t>) form the currently observed value as follows,</a:t>
                </a:r>
              </a:p>
              <a:p>
                <a:pPr lvl="2"/>
                <a14:m>
                  <m:oMath xmlns:m="http://schemas.openxmlformats.org/officeDocument/2006/math">
                    <m:r>
                      <m:rPr>
                        <m:sty m:val="p"/>
                      </m:rPr>
                      <a:rPr lang="en-US"/>
                      <m:t>MA</m:t>
                    </m:r>
                    <m:d>
                      <m:dPr>
                        <m:ctrlPr>
                          <a:rPr lang="en-US" i="1"/>
                        </m:ctrlPr>
                      </m:dPr>
                      <m:e>
                        <m:r>
                          <m:rPr>
                            <m:sty m:val="p"/>
                          </m:rPr>
                          <a:rPr lang="en-US"/>
                          <m:t>q</m:t>
                        </m:r>
                      </m:e>
                    </m:d>
                    <m:r>
                      <a:rPr lang="en-US"/>
                      <m:t>: </m:t>
                    </m:r>
                    <m:sSub>
                      <m:sSubPr>
                        <m:ctrlPr>
                          <a:rPr lang="en-US" i="1"/>
                        </m:ctrlPr>
                      </m:sSubPr>
                      <m:e>
                        <m:r>
                          <m:rPr>
                            <m:sty m:val="p"/>
                          </m:rPr>
                          <a:rPr lang="en-US"/>
                          <m:t>y</m:t>
                        </m:r>
                      </m:e>
                      <m:sub>
                        <m:r>
                          <m:rPr>
                            <m:sty m:val="p"/>
                          </m:rPr>
                          <a:rPr lang="en-US"/>
                          <m:t>t</m:t>
                        </m:r>
                      </m:sub>
                    </m:sSub>
                    <m:r>
                      <a:rPr lang="en-US"/>
                      <m:t>=</m:t>
                    </m:r>
                    <m:sSub>
                      <m:sSubPr>
                        <m:ctrlPr>
                          <a:rPr lang="en-US" i="1"/>
                        </m:ctrlPr>
                      </m:sSubPr>
                      <m:e>
                        <m:r>
                          <m:rPr>
                            <m:sty m:val="p"/>
                          </m:rPr>
                          <a:rPr lang="en-US"/>
                          <m:t>ε</m:t>
                        </m:r>
                      </m:e>
                      <m:sub>
                        <m:r>
                          <m:rPr>
                            <m:sty m:val="p"/>
                          </m:rPr>
                          <a:rPr lang="en-US"/>
                          <m:t>t</m:t>
                        </m:r>
                      </m:sub>
                    </m:sSub>
                    <m:r>
                      <a:rPr lang="en-US"/>
                      <m:t>+</m:t>
                    </m:r>
                    <m:sSub>
                      <m:sSubPr>
                        <m:ctrlPr>
                          <a:rPr lang="en-US" i="1"/>
                        </m:ctrlPr>
                      </m:sSubPr>
                      <m:e>
                        <m:r>
                          <m:rPr>
                            <m:sty m:val="p"/>
                          </m:rPr>
                          <a:rPr lang="en-US"/>
                          <m:t>θ</m:t>
                        </m:r>
                      </m:e>
                      <m:sub>
                        <m:r>
                          <a:rPr lang="en-US"/>
                          <m:t>1</m:t>
                        </m:r>
                      </m:sub>
                    </m:sSub>
                    <m:sSub>
                      <m:sSubPr>
                        <m:ctrlPr>
                          <a:rPr lang="en-US" i="1"/>
                        </m:ctrlPr>
                      </m:sSubPr>
                      <m:e>
                        <m:r>
                          <m:rPr>
                            <m:sty m:val="p"/>
                          </m:rPr>
                          <a:rPr lang="en-US"/>
                          <m:t>ε</m:t>
                        </m:r>
                      </m:e>
                      <m:sub>
                        <m:r>
                          <m:rPr>
                            <m:sty m:val="p"/>
                          </m:rPr>
                          <a:rPr lang="en-US"/>
                          <m:t>t</m:t>
                        </m:r>
                        <m:r>
                          <a:rPr lang="en-US" i="1"/>
                          <m:t>−</m:t>
                        </m:r>
                        <m:r>
                          <a:rPr lang="en-US"/>
                          <m:t>1</m:t>
                        </m:r>
                      </m:sub>
                    </m:sSub>
                    <m:r>
                      <a:rPr lang="en-US"/>
                      <m:t>+</m:t>
                    </m:r>
                    <m:sSub>
                      <m:sSubPr>
                        <m:ctrlPr>
                          <a:rPr lang="en-US" i="1"/>
                        </m:ctrlPr>
                      </m:sSubPr>
                      <m:e>
                        <m:r>
                          <m:rPr>
                            <m:sty m:val="p"/>
                          </m:rPr>
                          <a:rPr lang="en-US"/>
                          <m:t>θ</m:t>
                        </m:r>
                      </m:e>
                      <m:sub>
                        <m:r>
                          <a:rPr lang="en-US"/>
                          <m:t>2</m:t>
                        </m:r>
                      </m:sub>
                    </m:sSub>
                    <m:sSub>
                      <m:sSubPr>
                        <m:ctrlPr>
                          <a:rPr lang="en-US" i="1"/>
                        </m:ctrlPr>
                      </m:sSubPr>
                      <m:e>
                        <m:r>
                          <m:rPr>
                            <m:sty m:val="p"/>
                          </m:rPr>
                          <a:rPr lang="en-US"/>
                          <m:t>ε</m:t>
                        </m:r>
                      </m:e>
                      <m:sub>
                        <m:r>
                          <m:rPr>
                            <m:sty m:val="p"/>
                          </m:rPr>
                          <a:rPr lang="en-US"/>
                          <m:t>t</m:t>
                        </m:r>
                        <m:r>
                          <a:rPr lang="en-US" i="1"/>
                          <m:t>−</m:t>
                        </m:r>
                        <m:r>
                          <a:rPr lang="en-US"/>
                          <m:t>2</m:t>
                        </m:r>
                      </m:sub>
                    </m:sSub>
                    <m:r>
                      <a:rPr lang="en-US"/>
                      <m:t>+…+</m:t>
                    </m:r>
                    <m:sSub>
                      <m:sSubPr>
                        <m:ctrlPr>
                          <a:rPr lang="en-US" i="1"/>
                        </m:ctrlPr>
                      </m:sSubPr>
                      <m:e>
                        <m:r>
                          <m:rPr>
                            <m:sty m:val="p"/>
                          </m:rPr>
                          <a:rPr lang="en-US"/>
                          <m:t>θ</m:t>
                        </m:r>
                      </m:e>
                      <m:sub>
                        <m:r>
                          <m:rPr>
                            <m:sty m:val="p"/>
                          </m:rPr>
                          <a:rPr lang="en-US"/>
                          <m:t>q</m:t>
                        </m:r>
                      </m:sub>
                    </m:sSub>
                    <m:sSub>
                      <m:sSubPr>
                        <m:ctrlPr>
                          <a:rPr lang="en-US" i="1"/>
                        </m:ctrlPr>
                      </m:sSubPr>
                      <m:e>
                        <m:r>
                          <m:rPr>
                            <m:sty m:val="p"/>
                          </m:rPr>
                          <a:rPr lang="en-US"/>
                          <m:t>ε</m:t>
                        </m:r>
                      </m:e>
                      <m:sub>
                        <m:r>
                          <m:rPr>
                            <m:sty m:val="p"/>
                          </m:rPr>
                          <a:rPr lang="en-US"/>
                          <m:t>t</m:t>
                        </m:r>
                        <m:r>
                          <a:rPr lang="en-US" i="1"/>
                          <m:t>−</m:t>
                        </m:r>
                        <m:r>
                          <m:rPr>
                            <m:sty m:val="p"/>
                          </m:rPr>
                          <a:rPr lang="en-US"/>
                          <m:t>q</m:t>
                        </m:r>
                      </m:sub>
                    </m:sSub>
                  </m:oMath>
                </a14:m>
                <a:r>
                  <a:rPr lang="en-US" dirty="0">
                    <a:effectLst/>
                  </a:rPr>
                  <a:t> </a:t>
                </a:r>
                <a:endParaRPr lang="en-US" b="1" dirty="0"/>
              </a:p>
              <a:p>
                <a:r>
                  <a:rPr lang="en-US" dirty="0"/>
                  <a:t>Integrated (I) Model</a:t>
                </a:r>
              </a:p>
              <a:p>
                <a:pPr lvl="1"/>
                <a:r>
                  <a:rPr lang="en-US" dirty="0"/>
                  <a:t>Differencing of time series often needed to make the time series stationary,</a:t>
                </a:r>
              </a:p>
              <a:p>
                <a:pPr lvl="2"/>
                <a14:m>
                  <m:oMath xmlns:m="http://schemas.openxmlformats.org/officeDocument/2006/math">
                    <m:r>
                      <m:rPr>
                        <m:sty m:val="p"/>
                      </m:rPr>
                      <a:rPr lang="en-US"/>
                      <m:t>∇</m:t>
                    </m:r>
                    <m:sSub>
                      <m:sSubPr>
                        <m:ctrlPr>
                          <a:rPr lang="en-US" i="1"/>
                        </m:ctrlPr>
                      </m:sSubPr>
                      <m:e>
                        <m:r>
                          <m:rPr>
                            <m:sty m:val="p"/>
                          </m:rPr>
                          <a:rPr lang="en-US"/>
                          <m:t>y</m:t>
                        </m:r>
                      </m:e>
                      <m:sub>
                        <m:r>
                          <m:rPr>
                            <m:sty m:val="p"/>
                          </m:rPr>
                          <a:rPr lang="en-US"/>
                          <m:t>t</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t</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t</m:t>
                        </m:r>
                        <m:r>
                          <a:rPr lang="en-US" b="0" i="1" smtClean="0">
                            <a:latin typeface="Cambria Math" panose="02040503050406030204" pitchFamily="18" charset="0"/>
                          </a:rPr>
                          <m:t>−1</m:t>
                        </m:r>
                      </m:sub>
                    </m:sSub>
                    <m:r>
                      <a:rPr lang="en-US"/>
                      <m:t>=</m:t>
                    </m:r>
                    <m:sSub>
                      <m:sSubPr>
                        <m:ctrlPr>
                          <a:rPr lang="en-US" i="1"/>
                        </m:ctrlPr>
                      </m:sSubPr>
                      <m:e>
                        <m:r>
                          <m:rPr>
                            <m:sty m:val="p"/>
                          </m:rPr>
                          <a:rPr lang="en-US"/>
                          <m:t>y</m:t>
                        </m:r>
                      </m:e>
                      <m:sub>
                        <m:r>
                          <m:rPr>
                            <m:sty m:val="p"/>
                          </m:rPr>
                          <a:rPr lang="en-US"/>
                          <m:t>t</m:t>
                        </m:r>
                      </m:sub>
                    </m:sSub>
                    <m:r>
                      <a:rPr lang="en-US" i="1"/>
                      <m:t>−</m:t>
                    </m:r>
                    <m:r>
                      <m:rPr>
                        <m:sty m:val="p"/>
                      </m:rPr>
                      <a:rPr lang="en-US"/>
                      <m:t>Β</m:t>
                    </m:r>
                    <m:sSub>
                      <m:sSubPr>
                        <m:ctrlPr>
                          <a:rPr lang="en-US" i="1"/>
                        </m:ctrlPr>
                      </m:sSubPr>
                      <m:e>
                        <m:r>
                          <m:rPr>
                            <m:sty m:val="p"/>
                          </m:rPr>
                          <a:rPr lang="en-US"/>
                          <m:t>y</m:t>
                        </m:r>
                      </m:e>
                      <m:sub>
                        <m:r>
                          <m:rPr>
                            <m:sty m:val="p"/>
                          </m:rPr>
                          <a:rPr lang="en-US"/>
                          <m:t>t</m:t>
                        </m:r>
                      </m:sub>
                    </m:sSub>
                    <m:r>
                      <a:rPr lang="en-US"/>
                      <m:t>=</m:t>
                    </m:r>
                    <m:d>
                      <m:dPr>
                        <m:ctrlPr>
                          <a:rPr lang="en-US" i="1"/>
                        </m:ctrlPr>
                      </m:dPr>
                      <m:e>
                        <m:r>
                          <a:rPr lang="en-US"/>
                          <m:t>1</m:t>
                        </m:r>
                        <m:r>
                          <a:rPr lang="en-US" i="1"/>
                          <m:t>−</m:t>
                        </m:r>
                        <m:r>
                          <m:rPr>
                            <m:sty m:val="p"/>
                          </m:rPr>
                          <a:rPr lang="en-US"/>
                          <m:t>Β</m:t>
                        </m:r>
                      </m:e>
                    </m:d>
                    <m:sSub>
                      <m:sSubPr>
                        <m:ctrlPr>
                          <a:rPr lang="en-US" i="1"/>
                        </m:ctrlPr>
                      </m:sSubPr>
                      <m:e>
                        <m:r>
                          <m:rPr>
                            <m:sty m:val="p"/>
                          </m:rPr>
                          <a:rPr lang="en-US"/>
                          <m:t>y</m:t>
                        </m:r>
                      </m:e>
                      <m:sub>
                        <m:r>
                          <m:rPr>
                            <m:sty m:val="p"/>
                          </m:rPr>
                          <a:rPr lang="en-US"/>
                          <m:t>t</m:t>
                        </m:r>
                      </m:sub>
                    </m:sSub>
                  </m:oMath>
                </a14:m>
                <a:r>
                  <a:rPr lang="en-US" dirty="0">
                    <a:effectLst/>
                  </a:rPr>
                  <a:t> </a:t>
                </a:r>
              </a:p>
              <a:p>
                <a:r>
                  <a:rPr lang="en-US" dirty="0"/>
                  <a:t>ARIMA Model</a:t>
                </a:r>
              </a:p>
              <a:p>
                <a:pPr lvl="2"/>
                <a14:m>
                  <m:oMath xmlns:m="http://schemas.openxmlformats.org/officeDocument/2006/math">
                    <m:sSub>
                      <m:sSubPr>
                        <m:ctrlPr>
                          <a:rPr lang="en-US" i="1"/>
                        </m:ctrlPr>
                      </m:sSubPr>
                      <m:e>
                        <m:sSup>
                          <m:sSupPr>
                            <m:ctrlPr>
                              <a:rPr lang="en-US" i="1"/>
                            </m:ctrlPr>
                          </m:sSupPr>
                          <m:e>
                            <m:r>
                              <a:rPr lang="en-US"/>
                              <m:t>∆</m:t>
                            </m:r>
                          </m:e>
                          <m:sup>
                            <m:r>
                              <m:rPr>
                                <m:sty m:val="p"/>
                              </m:rPr>
                              <a:rPr lang="en-US"/>
                              <m:t>d</m:t>
                            </m:r>
                          </m:sup>
                        </m:sSup>
                        <m:r>
                          <m:rPr>
                            <m:sty m:val="p"/>
                          </m:rPr>
                          <a:rPr lang="en-US"/>
                          <m:t>y</m:t>
                        </m:r>
                      </m:e>
                      <m:sub>
                        <m:r>
                          <m:rPr>
                            <m:sty m:val="p"/>
                          </m:rPr>
                          <a:rPr lang="en-US"/>
                          <m:t>t</m:t>
                        </m:r>
                      </m:sub>
                    </m:sSub>
                    <m:r>
                      <a:rPr lang="en-US"/>
                      <m:t>=</m:t>
                    </m:r>
                    <m:sSub>
                      <m:sSubPr>
                        <m:ctrlPr>
                          <a:rPr lang="en-US" i="1"/>
                        </m:ctrlPr>
                      </m:sSubPr>
                      <m:e>
                        <m:r>
                          <m:rPr>
                            <m:sty m:val="p"/>
                          </m:rPr>
                          <a:rPr lang="en-US"/>
                          <m:t>ϕ</m:t>
                        </m:r>
                      </m:e>
                      <m:sub>
                        <m:r>
                          <a:rPr lang="en-US"/>
                          <m:t>0</m:t>
                        </m:r>
                      </m:sub>
                    </m:sSub>
                    <m:r>
                      <a:rPr lang="en-US"/>
                      <m:t>+</m:t>
                    </m:r>
                    <m:sSub>
                      <m:sSubPr>
                        <m:ctrlPr>
                          <a:rPr lang="en-US" i="1"/>
                        </m:ctrlPr>
                      </m:sSubPr>
                      <m:e>
                        <m:r>
                          <m:rPr>
                            <m:sty m:val="p"/>
                          </m:rPr>
                          <a:rPr lang="en-US"/>
                          <m:t>ϕ</m:t>
                        </m:r>
                      </m:e>
                      <m:sub>
                        <m:r>
                          <a:rPr lang="en-US"/>
                          <m:t>1</m:t>
                        </m:r>
                      </m:sub>
                    </m:sSub>
                    <m:sSub>
                      <m:sSubPr>
                        <m:ctrlPr>
                          <a:rPr lang="en-US" i="1"/>
                        </m:ctrlPr>
                      </m:sSubPr>
                      <m:e>
                        <m:sSup>
                          <m:sSupPr>
                            <m:ctrlPr>
                              <a:rPr lang="en-US" i="1"/>
                            </m:ctrlPr>
                          </m:sSupPr>
                          <m:e>
                            <m:r>
                              <a:rPr lang="en-US"/>
                              <m:t>∆</m:t>
                            </m:r>
                          </m:e>
                          <m:sup>
                            <m:r>
                              <m:rPr>
                                <m:sty m:val="p"/>
                              </m:rPr>
                              <a:rPr lang="en-US"/>
                              <m:t>d</m:t>
                            </m:r>
                          </m:sup>
                        </m:sSup>
                        <m:r>
                          <m:rPr>
                            <m:sty m:val="p"/>
                          </m:rPr>
                          <a:rPr lang="en-US"/>
                          <m:t>y</m:t>
                        </m:r>
                      </m:e>
                      <m:sub>
                        <m:r>
                          <m:rPr>
                            <m:sty m:val="p"/>
                          </m:rPr>
                          <a:rPr lang="en-US"/>
                          <m:t>t</m:t>
                        </m:r>
                        <m:r>
                          <a:rPr lang="en-US" i="1"/>
                          <m:t>−</m:t>
                        </m:r>
                        <m:r>
                          <a:rPr lang="en-US"/>
                          <m:t>1</m:t>
                        </m:r>
                      </m:sub>
                    </m:sSub>
                    <m:r>
                      <a:rPr lang="en-US"/>
                      <m:t>+…+</m:t>
                    </m:r>
                    <m:sSub>
                      <m:sSubPr>
                        <m:ctrlPr>
                          <a:rPr lang="en-US" i="1"/>
                        </m:ctrlPr>
                      </m:sSubPr>
                      <m:e>
                        <m:r>
                          <m:rPr>
                            <m:sty m:val="p"/>
                          </m:rPr>
                          <a:rPr lang="en-US"/>
                          <m:t>ϕ</m:t>
                        </m:r>
                      </m:e>
                      <m:sub>
                        <m:r>
                          <m:rPr>
                            <m:sty m:val="p"/>
                          </m:rPr>
                          <a:rPr lang="en-US"/>
                          <m:t>p</m:t>
                        </m:r>
                      </m:sub>
                    </m:sSub>
                    <m:sSub>
                      <m:sSubPr>
                        <m:ctrlPr>
                          <a:rPr lang="en-US" i="1"/>
                        </m:ctrlPr>
                      </m:sSubPr>
                      <m:e>
                        <m:sSup>
                          <m:sSupPr>
                            <m:ctrlPr>
                              <a:rPr lang="en-US" i="1"/>
                            </m:ctrlPr>
                          </m:sSupPr>
                          <m:e>
                            <m:r>
                              <a:rPr lang="en-US"/>
                              <m:t>∆</m:t>
                            </m:r>
                          </m:e>
                          <m:sup>
                            <m:r>
                              <m:rPr>
                                <m:sty m:val="p"/>
                              </m:rPr>
                              <a:rPr lang="en-US"/>
                              <m:t>d</m:t>
                            </m:r>
                          </m:sup>
                        </m:sSup>
                        <m:r>
                          <m:rPr>
                            <m:sty m:val="p"/>
                          </m:rPr>
                          <a:rPr lang="en-US"/>
                          <m:t>y</m:t>
                        </m:r>
                      </m:e>
                      <m:sub>
                        <m:r>
                          <m:rPr>
                            <m:sty m:val="p"/>
                          </m:rPr>
                          <a:rPr lang="en-US"/>
                          <m:t>t</m:t>
                        </m:r>
                        <m:r>
                          <a:rPr lang="en-US" i="1"/>
                          <m:t>−</m:t>
                        </m:r>
                        <m:r>
                          <m:rPr>
                            <m:sty m:val="p"/>
                          </m:rPr>
                          <a:rPr lang="en-US"/>
                          <m:t>p</m:t>
                        </m:r>
                      </m:sub>
                    </m:sSub>
                    <m:r>
                      <a:rPr lang="en-US"/>
                      <m:t>+</m:t>
                    </m:r>
                    <m:sSub>
                      <m:sSubPr>
                        <m:ctrlPr>
                          <a:rPr lang="en-US" i="1"/>
                        </m:ctrlPr>
                      </m:sSubPr>
                      <m:e>
                        <m:r>
                          <m:rPr>
                            <m:sty m:val="p"/>
                          </m:rPr>
                          <a:rPr lang="en-US"/>
                          <m:t>ε</m:t>
                        </m:r>
                      </m:e>
                      <m:sub>
                        <m:r>
                          <m:rPr>
                            <m:sty m:val="p"/>
                          </m:rPr>
                          <a:rPr lang="en-US"/>
                          <m:t>t</m:t>
                        </m:r>
                      </m:sub>
                    </m:sSub>
                    <m:r>
                      <a:rPr lang="en-US"/>
                      <m:t>+</m:t>
                    </m:r>
                    <m:sSub>
                      <m:sSubPr>
                        <m:ctrlPr>
                          <a:rPr lang="en-US" i="1"/>
                        </m:ctrlPr>
                      </m:sSubPr>
                      <m:e>
                        <m:r>
                          <m:rPr>
                            <m:sty m:val="p"/>
                          </m:rPr>
                          <a:rPr lang="en-US"/>
                          <m:t>θ</m:t>
                        </m:r>
                      </m:e>
                      <m:sub>
                        <m:r>
                          <a:rPr lang="en-US"/>
                          <m:t>1</m:t>
                        </m:r>
                      </m:sub>
                    </m:sSub>
                    <m:sSub>
                      <m:sSubPr>
                        <m:ctrlPr>
                          <a:rPr lang="en-US" i="1"/>
                        </m:ctrlPr>
                      </m:sSubPr>
                      <m:e>
                        <m:r>
                          <m:rPr>
                            <m:sty m:val="p"/>
                          </m:rPr>
                          <a:rPr lang="en-US"/>
                          <m:t>ε</m:t>
                        </m:r>
                      </m:e>
                      <m:sub>
                        <m:r>
                          <m:rPr>
                            <m:sty m:val="p"/>
                          </m:rPr>
                          <a:rPr lang="en-US"/>
                          <m:t>t</m:t>
                        </m:r>
                        <m:r>
                          <a:rPr lang="en-US" i="1"/>
                          <m:t>−</m:t>
                        </m:r>
                        <m:r>
                          <a:rPr lang="en-US"/>
                          <m:t>1</m:t>
                        </m:r>
                      </m:sub>
                    </m:sSub>
                    <m:r>
                      <a:rPr lang="en-US"/>
                      <m:t>+…+</m:t>
                    </m:r>
                    <m:sSub>
                      <m:sSubPr>
                        <m:ctrlPr>
                          <a:rPr lang="en-US" i="1"/>
                        </m:ctrlPr>
                      </m:sSubPr>
                      <m:e>
                        <m:r>
                          <m:rPr>
                            <m:sty m:val="p"/>
                          </m:rPr>
                          <a:rPr lang="en-US"/>
                          <m:t>θ</m:t>
                        </m:r>
                      </m:e>
                      <m:sub>
                        <m:r>
                          <m:rPr>
                            <m:sty m:val="p"/>
                          </m:rPr>
                          <a:rPr lang="en-US"/>
                          <m:t>q</m:t>
                        </m:r>
                      </m:sub>
                    </m:sSub>
                    <m:sSub>
                      <m:sSubPr>
                        <m:ctrlPr>
                          <a:rPr lang="en-US" i="1"/>
                        </m:ctrlPr>
                      </m:sSubPr>
                      <m:e>
                        <m:r>
                          <m:rPr>
                            <m:sty m:val="p"/>
                          </m:rPr>
                          <a:rPr lang="en-US"/>
                          <m:t>ε</m:t>
                        </m:r>
                      </m:e>
                      <m:sub>
                        <m:r>
                          <m:rPr>
                            <m:sty m:val="p"/>
                          </m:rPr>
                          <a:rPr lang="en-US"/>
                          <m:t>t</m:t>
                        </m:r>
                        <m:r>
                          <a:rPr lang="en-US" i="1"/>
                          <m:t>−</m:t>
                        </m:r>
                        <m:r>
                          <m:rPr>
                            <m:sty m:val="p"/>
                          </m:rPr>
                          <a:rPr lang="en-US"/>
                          <m:t>q</m:t>
                        </m:r>
                      </m:sub>
                    </m:sSub>
                  </m:oMath>
                </a14:m>
                <a:r>
                  <a:rPr lang="en-US" dirty="0">
                    <a:effectLst/>
                  </a:rPr>
                  <a:t> </a:t>
                </a:r>
                <a:endParaRPr lang="en-US" b="1" dirty="0"/>
              </a:p>
            </p:txBody>
          </p:sp>
        </mc:Choice>
        <mc:Fallback>
          <p:sp>
            <p:nvSpPr>
              <p:cNvPr id="3" name="Content Placeholder 2">
                <a:extLst>
                  <a:ext uri="{FF2B5EF4-FFF2-40B4-BE49-F238E27FC236}">
                    <a16:creationId xmlns:a16="http://schemas.microsoft.com/office/drawing/2014/main" id="{0A151CD4-0E94-AE49-8C96-8D8B4E5716BA}"/>
                  </a:ext>
                </a:extLst>
              </p:cNvPr>
              <p:cNvSpPr>
                <a:spLocks noGrp="1" noRot="1" noChangeAspect="1" noMove="1" noResize="1" noEditPoints="1" noAdjustHandles="1" noChangeArrowheads="1" noChangeShapeType="1" noTextEdit="1"/>
              </p:cNvSpPr>
              <p:nvPr>
                <p:ph idx="1"/>
              </p:nvPr>
            </p:nvSpPr>
            <p:spPr>
              <a:xfrm>
                <a:off x="739589" y="1253331"/>
                <a:ext cx="10515600" cy="5461234"/>
              </a:xfrm>
              <a:blipFill>
                <a:blip r:embed="rId2"/>
                <a:stretch>
                  <a:fillRect l="-965" t="-1856" r="-1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94C5941-C3B2-B945-BC3B-1D8A7B15B5DF}"/>
                  </a:ext>
                </a:extLst>
              </p:cNvPr>
              <p:cNvSpPr/>
              <p:nvPr/>
            </p:nvSpPr>
            <p:spPr>
              <a:xfrm>
                <a:off x="5768859" y="3244334"/>
                <a:ext cx="65428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t</m:t>
                          </m:r>
                        </m:sub>
                      </m:sSub>
                      <m:r>
                        <a:rPr lang="en-US" i="1">
                          <a:latin typeface="Cambria Math" panose="02040503050406030204" pitchFamily="18" charset="0"/>
                        </a:rPr>
                        <m:t>−</m:t>
                      </m:r>
                    </m:oMath>
                  </m:oMathPara>
                </a14:m>
                <a:endParaRPr lang="en-US" dirty="0"/>
              </a:p>
            </p:txBody>
          </p:sp>
        </mc:Choice>
        <mc:Fallback>
          <p:sp>
            <p:nvSpPr>
              <p:cNvPr id="5" name="Rectangle 4">
                <a:extLst>
                  <a:ext uri="{FF2B5EF4-FFF2-40B4-BE49-F238E27FC236}">
                    <a16:creationId xmlns:a16="http://schemas.microsoft.com/office/drawing/2014/main" id="{594C5941-C3B2-B945-BC3B-1D8A7B15B5DF}"/>
                  </a:ext>
                </a:extLst>
              </p:cNvPr>
              <p:cNvSpPr>
                <a:spLocks noRot="1" noChangeAspect="1" noMove="1" noResize="1" noEditPoints="1" noAdjustHandles="1" noChangeArrowheads="1" noChangeShapeType="1" noTextEdit="1"/>
              </p:cNvSpPr>
              <p:nvPr/>
            </p:nvSpPr>
            <p:spPr>
              <a:xfrm>
                <a:off x="5768859" y="3244334"/>
                <a:ext cx="654282" cy="369332"/>
              </a:xfrm>
              <a:prstGeom prst="rect">
                <a:avLst/>
              </a:prstGeom>
              <a:blipFill>
                <a:blip r:embed="rId3"/>
                <a:stretch>
                  <a:fillRect b="-3226"/>
                </a:stretch>
              </a:blipFill>
            </p:spPr>
            <p:txBody>
              <a:bodyPr/>
              <a:lstStyle/>
              <a:p>
                <a:r>
                  <a:rPr lang="en-US">
                    <a:noFill/>
                  </a:rPr>
                  <a:t> </a:t>
                </a:r>
              </a:p>
            </p:txBody>
          </p:sp>
        </mc:Fallback>
      </mc:AlternateContent>
    </p:spTree>
    <p:extLst>
      <p:ext uri="{BB962C8B-B14F-4D97-AF65-F5344CB8AC3E}">
        <p14:creationId xmlns:p14="http://schemas.microsoft.com/office/powerpoint/2010/main" val="866995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FF1-151D-8C4E-9914-AF998797B8C9}"/>
              </a:ext>
            </a:extLst>
          </p:cNvPr>
          <p:cNvSpPr>
            <a:spLocks noGrp="1"/>
          </p:cNvSpPr>
          <p:nvPr>
            <p:ph type="title"/>
          </p:nvPr>
        </p:nvSpPr>
        <p:spPr/>
        <p:txBody>
          <a:bodyPr/>
          <a:lstStyle/>
          <a:p>
            <a:r>
              <a:rPr lang="en-US" dirty="0"/>
              <a:t>ARIMA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51CD4-0E94-AE49-8C96-8D8B4E5716BA}"/>
                  </a:ext>
                </a:extLst>
              </p:cNvPr>
              <p:cNvSpPr>
                <a:spLocks noGrp="1"/>
              </p:cNvSpPr>
              <p:nvPr>
                <p:ph idx="1"/>
              </p:nvPr>
            </p:nvSpPr>
            <p:spPr/>
            <p:txBody>
              <a:bodyPr>
                <a:normAutofit/>
              </a:bodyPr>
              <a:lstStyle/>
              <a:p>
                <a:r>
                  <a:rPr lang="en-US" dirty="0"/>
                  <a:t>Stationary time series:</a:t>
                </a:r>
              </a:p>
              <a:p>
                <a:pPr lvl="1"/>
                <a:r>
                  <a:rPr lang="en-US" dirty="0"/>
                  <a:t>The mean of the time series is constant and does not depend on the time, and</a:t>
                </a:r>
              </a:p>
              <a:p>
                <a:pPr lvl="1"/>
                <a:r>
                  <a:rPr lang="en-US" dirty="0"/>
                  <a:t>The covariance of two points in the time series (also called autocovariance) only depends on the lag between them.</a:t>
                </a:r>
              </a:p>
              <a:p>
                <a:pPr lvl="2"/>
                <a:endParaRPr lang="en-US" dirty="0"/>
              </a:p>
              <a:p>
                <a:pPr lvl="2"/>
                <a14:m>
                  <m:oMath xmlns:m="http://schemas.openxmlformats.org/officeDocument/2006/math">
                    <m:r>
                      <m:rPr>
                        <m:sty m:val="p"/>
                      </m:rPr>
                      <a:rPr lang="en-US"/>
                      <m:t>γ</m:t>
                    </m:r>
                    <m:d>
                      <m:dPr>
                        <m:ctrlPr>
                          <a:rPr lang="en-US" i="1"/>
                        </m:ctrlPr>
                      </m:dPr>
                      <m:e>
                        <m:r>
                          <m:rPr>
                            <m:sty m:val="p"/>
                          </m:rPr>
                          <a:rPr lang="en-US"/>
                          <m:t>h</m:t>
                        </m:r>
                      </m:e>
                    </m:d>
                    <m:r>
                      <a:rPr lang="en-US"/>
                      <m:t>=</m:t>
                    </m:r>
                    <m:r>
                      <m:rPr>
                        <m:sty m:val="p"/>
                      </m:rPr>
                      <a:rPr lang="en-US"/>
                      <m:t>cov</m:t>
                    </m:r>
                    <m:d>
                      <m:dPr>
                        <m:ctrlPr>
                          <a:rPr lang="en-US" i="1"/>
                        </m:ctrlPr>
                      </m:dPr>
                      <m:e>
                        <m:sSub>
                          <m:sSubPr>
                            <m:ctrlPr>
                              <a:rPr lang="en-US" i="1"/>
                            </m:ctrlPr>
                          </m:sSubPr>
                          <m:e>
                            <m:r>
                              <m:rPr>
                                <m:sty m:val="p"/>
                              </m:rPr>
                              <a:rPr lang="en-US"/>
                              <m:t>y</m:t>
                            </m:r>
                          </m:e>
                          <m:sub>
                            <m:r>
                              <m:rPr>
                                <m:sty m:val="p"/>
                              </m:rPr>
                              <a:rPr lang="en-US"/>
                              <m:t>t</m:t>
                            </m:r>
                          </m:sub>
                        </m:sSub>
                        <m:r>
                          <a:rPr lang="en-US"/>
                          <m:t>,</m:t>
                        </m:r>
                        <m:sSub>
                          <m:sSubPr>
                            <m:ctrlPr>
                              <a:rPr lang="en-US" i="1"/>
                            </m:ctrlPr>
                          </m:sSubPr>
                          <m:e>
                            <m:r>
                              <m:rPr>
                                <m:sty m:val="p"/>
                              </m:rPr>
                              <a:rPr lang="en-US"/>
                              <m:t>y</m:t>
                            </m:r>
                          </m:e>
                          <m:sub>
                            <m:r>
                              <m:rPr>
                                <m:sty m:val="p"/>
                              </m:rPr>
                              <a:rPr lang="en-US"/>
                              <m:t>t</m:t>
                            </m:r>
                            <m:r>
                              <a:rPr lang="en-US"/>
                              <m:t>+</m:t>
                            </m:r>
                            <m:r>
                              <m:rPr>
                                <m:sty m:val="p"/>
                              </m:rPr>
                              <a:rPr lang="en-US"/>
                              <m:t>h</m:t>
                            </m:r>
                          </m:sub>
                        </m:sSub>
                      </m:e>
                    </m:d>
                    <m:r>
                      <a:rPr lang="en-US"/>
                      <m:t>=</m:t>
                    </m:r>
                    <m:r>
                      <m:rPr>
                        <m:sty m:val="p"/>
                      </m:rPr>
                      <a:rPr lang="en-US"/>
                      <m:t>Ε</m:t>
                    </m:r>
                    <m:d>
                      <m:dPr>
                        <m:begChr m:val="["/>
                        <m:endChr m:val="]"/>
                        <m:ctrlPr>
                          <a:rPr lang="en-US" i="1"/>
                        </m:ctrlPr>
                      </m:dPr>
                      <m:e>
                        <m:d>
                          <m:dPr>
                            <m:ctrlPr>
                              <a:rPr lang="en-US" i="1"/>
                            </m:ctrlPr>
                          </m:dPr>
                          <m:e>
                            <m:sSub>
                              <m:sSubPr>
                                <m:ctrlPr>
                                  <a:rPr lang="en-US" i="1"/>
                                </m:ctrlPr>
                              </m:sSubPr>
                              <m:e>
                                <m:r>
                                  <m:rPr>
                                    <m:sty m:val="p"/>
                                  </m:rPr>
                                  <a:rPr lang="en-US"/>
                                  <m:t>y</m:t>
                                </m:r>
                              </m:e>
                              <m:sub>
                                <m:r>
                                  <m:rPr>
                                    <m:sty m:val="p"/>
                                  </m:rPr>
                                  <a:rPr lang="en-US"/>
                                  <m:t>t</m:t>
                                </m:r>
                              </m:sub>
                            </m:sSub>
                            <m:r>
                              <a:rPr lang="en-US" i="1"/>
                              <m:t>−</m:t>
                            </m:r>
                            <m:r>
                              <m:rPr>
                                <m:sty m:val="p"/>
                              </m:rPr>
                              <a:rPr lang="en-US"/>
                              <m:t>μ</m:t>
                            </m:r>
                          </m:e>
                        </m:d>
                        <m:d>
                          <m:dPr>
                            <m:ctrlPr>
                              <a:rPr lang="en-US" i="1"/>
                            </m:ctrlPr>
                          </m:dPr>
                          <m:e>
                            <m:sSub>
                              <m:sSubPr>
                                <m:ctrlPr>
                                  <a:rPr lang="en-US" i="1"/>
                                </m:ctrlPr>
                              </m:sSubPr>
                              <m:e>
                                <m:r>
                                  <m:rPr>
                                    <m:sty m:val="p"/>
                                  </m:rPr>
                                  <a:rPr lang="en-US"/>
                                  <m:t>y</m:t>
                                </m:r>
                              </m:e>
                              <m:sub>
                                <m:r>
                                  <m:rPr>
                                    <m:sty m:val="p"/>
                                  </m:rPr>
                                  <a:rPr lang="en-US"/>
                                  <m:t>t</m:t>
                                </m:r>
                                <m:r>
                                  <a:rPr lang="en-US"/>
                                  <m:t>+</m:t>
                                </m:r>
                                <m:r>
                                  <m:rPr>
                                    <m:sty m:val="p"/>
                                  </m:rPr>
                                  <a:rPr lang="en-US"/>
                                  <m:t>h</m:t>
                                </m:r>
                              </m:sub>
                            </m:sSub>
                            <m:r>
                              <a:rPr lang="en-US" i="1"/>
                              <m:t>−</m:t>
                            </m:r>
                            <m:r>
                              <m:rPr>
                                <m:sty m:val="p"/>
                              </m:rPr>
                              <a:rPr lang="en-US"/>
                              <m:t>μ</m:t>
                            </m:r>
                          </m:e>
                        </m:d>
                      </m:e>
                    </m:d>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0A151CD4-0E94-AE49-8C96-8D8B4E5716BA}"/>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6555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FF1-151D-8C4E-9914-AF998797B8C9}"/>
              </a:ext>
            </a:extLst>
          </p:cNvPr>
          <p:cNvSpPr>
            <a:spLocks noGrp="1"/>
          </p:cNvSpPr>
          <p:nvPr>
            <p:ph type="title"/>
          </p:nvPr>
        </p:nvSpPr>
        <p:spPr>
          <a:xfrm>
            <a:off x="0" y="0"/>
            <a:ext cx="10515600" cy="1325563"/>
          </a:xfrm>
        </p:spPr>
        <p:txBody>
          <a:bodyPr/>
          <a:lstStyle/>
          <a:p>
            <a:r>
              <a:rPr lang="en-US" dirty="0"/>
              <a:t>ARIMA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51CD4-0E94-AE49-8C96-8D8B4E5716BA}"/>
                  </a:ext>
                </a:extLst>
              </p:cNvPr>
              <p:cNvSpPr>
                <a:spLocks noGrp="1"/>
              </p:cNvSpPr>
              <p:nvPr>
                <p:ph idx="1"/>
              </p:nvPr>
            </p:nvSpPr>
            <p:spPr>
              <a:xfrm>
                <a:off x="372035" y="1198096"/>
                <a:ext cx="5583518" cy="2373124"/>
              </a:xfrm>
            </p:spPr>
            <p:txBody>
              <a:bodyPr>
                <a:normAutofit/>
              </a:bodyPr>
              <a:lstStyle/>
              <a:p>
                <a:r>
                  <a:rPr lang="en-US" dirty="0"/>
                  <a:t>Autocorrelation Function (ACF):</a:t>
                </a:r>
              </a:p>
              <a:p>
                <a:pPr lvl="1" algn="just"/>
                <a:r>
                  <a:rPr lang="en-US" dirty="0"/>
                  <a:t>ACF measures the linear predictability of </a:t>
                </a:r>
                <a14:m>
                  <m:oMath xmlns:m="http://schemas.openxmlformats.org/officeDocument/2006/math">
                    <m:sSub>
                      <m:sSubPr>
                        <m:ctrlPr>
                          <a:rPr lang="en-US" sz="1400" i="1"/>
                        </m:ctrlPr>
                      </m:sSubPr>
                      <m:e>
                        <m:r>
                          <a:rPr lang="en-US" sz="1400" i="1"/>
                          <m:t>𝑦</m:t>
                        </m:r>
                      </m:e>
                      <m:sub>
                        <m:r>
                          <a:rPr lang="en-US" sz="1400" i="1"/>
                          <m:t>𝑡</m:t>
                        </m:r>
                      </m:sub>
                    </m:sSub>
                  </m:oMath>
                </a14:m>
                <a:r>
                  <a:rPr lang="en-US" sz="1400" dirty="0"/>
                  <a:t> </a:t>
                </a:r>
                <a:r>
                  <a:rPr lang="en-US" dirty="0"/>
                  <a:t>using only the value of</a:t>
                </a:r>
                <a14:m>
                  <m:oMath xmlns:m="http://schemas.openxmlformats.org/officeDocument/2006/math">
                    <m:r>
                      <a:rPr lang="en-US" i="1"/>
                      <m:t> </m:t>
                    </m:r>
                    <m:sSub>
                      <m:sSubPr>
                        <m:ctrlPr>
                          <a:rPr lang="en-US" sz="1400" i="1"/>
                        </m:ctrlPr>
                      </m:sSubPr>
                      <m:e>
                        <m:r>
                          <a:rPr lang="en-US" sz="1400" i="1"/>
                          <m:t>𝑦</m:t>
                        </m:r>
                      </m:e>
                      <m:sub>
                        <m:r>
                          <a:rPr lang="en-US" sz="1400" i="1"/>
                          <m:t>𝑡</m:t>
                        </m:r>
                        <m:r>
                          <a:rPr lang="en-US" sz="1400" i="1"/>
                          <m:t>−</m:t>
                        </m:r>
                        <m:r>
                          <a:rPr lang="en-US" sz="1400" i="1"/>
                          <m:t>h</m:t>
                        </m:r>
                      </m:sub>
                    </m:sSub>
                  </m:oMath>
                </a14:m>
                <a:r>
                  <a:rPr lang="en-US" sz="1400" dirty="0"/>
                  <a:t> </a:t>
                </a:r>
                <a:r>
                  <a:rPr lang="en-US" dirty="0"/>
                  <a:t>as</a:t>
                </a:r>
                <a:r>
                  <a:rPr lang="en-US" sz="1400" dirty="0"/>
                  <a:t>, </a:t>
                </a:r>
                <a:endParaRPr lang="en-US" dirty="0"/>
              </a:p>
              <a:p>
                <a:pPr marL="914400" lvl="2" indent="0">
                  <a:buNone/>
                </a:pPr>
                <a14:m>
                  <m:oMathPara xmlns:m="http://schemas.openxmlformats.org/officeDocument/2006/math">
                    <m:oMathParaPr>
                      <m:jc m:val="centerGroup"/>
                    </m:oMathParaPr>
                    <m:oMath xmlns:m="http://schemas.openxmlformats.org/officeDocument/2006/math">
                      <m:r>
                        <a:rPr lang="en-US" i="1"/>
                        <m:t>𝐴𝐶𝐹</m:t>
                      </m:r>
                      <m:d>
                        <m:dPr>
                          <m:ctrlPr>
                            <a:rPr lang="en-US" i="1"/>
                          </m:ctrlPr>
                        </m:dPr>
                        <m:e>
                          <m:r>
                            <a:rPr lang="en-US" i="1"/>
                            <m:t>h</m:t>
                          </m:r>
                        </m:e>
                      </m:d>
                      <m:r>
                        <a:rPr lang="en-US" i="1"/>
                        <m:t>=</m:t>
                      </m:r>
                      <m:f>
                        <m:fPr>
                          <m:ctrlPr>
                            <a:rPr lang="en-US" i="1"/>
                          </m:ctrlPr>
                        </m:fPr>
                        <m:num>
                          <m:r>
                            <a:rPr lang="en-US" i="1"/>
                            <m:t>𝛾</m:t>
                          </m:r>
                          <m:d>
                            <m:dPr>
                              <m:ctrlPr>
                                <a:rPr lang="en-US" i="1"/>
                              </m:ctrlPr>
                            </m:dPr>
                            <m:e>
                              <m:r>
                                <a:rPr lang="en-US" i="1"/>
                                <m:t>𝑡</m:t>
                              </m:r>
                              <m:r>
                                <a:rPr lang="en-US" i="1"/>
                                <m:t>,</m:t>
                              </m:r>
                              <m:r>
                                <a:rPr lang="en-US" i="1"/>
                                <m:t>𝑡</m:t>
                              </m:r>
                              <m:r>
                                <a:rPr lang="en-US" i="1"/>
                                <m:t>−</m:t>
                              </m:r>
                              <m:r>
                                <a:rPr lang="en-US" i="1"/>
                                <m:t>h</m:t>
                              </m:r>
                            </m:e>
                          </m:d>
                        </m:num>
                        <m:den>
                          <m:rad>
                            <m:radPr>
                              <m:degHide m:val="on"/>
                              <m:ctrlPr>
                                <a:rPr lang="en-US" i="1"/>
                              </m:ctrlPr>
                            </m:radPr>
                            <m:deg/>
                            <m:e>
                              <m:r>
                                <a:rPr lang="en-US" i="1"/>
                                <m:t>𝛾</m:t>
                              </m:r>
                              <m:d>
                                <m:dPr>
                                  <m:ctrlPr>
                                    <a:rPr lang="en-US" i="1"/>
                                  </m:ctrlPr>
                                </m:dPr>
                                <m:e>
                                  <m:r>
                                    <a:rPr lang="en-US" i="1"/>
                                    <m:t>𝑡</m:t>
                                  </m:r>
                                  <m:r>
                                    <a:rPr lang="en-US" i="1"/>
                                    <m:t>,</m:t>
                                  </m:r>
                                  <m:r>
                                    <a:rPr lang="en-US" i="1"/>
                                    <m:t>𝑡</m:t>
                                  </m:r>
                                </m:e>
                              </m:d>
                              <m:r>
                                <a:rPr lang="en-US" i="1"/>
                                <m:t>𝛾</m:t>
                              </m:r>
                              <m:d>
                                <m:dPr>
                                  <m:ctrlPr>
                                    <a:rPr lang="en-US" i="1"/>
                                  </m:ctrlPr>
                                </m:dPr>
                                <m:e>
                                  <m:r>
                                    <a:rPr lang="en-US" i="1"/>
                                    <m:t>𝑡</m:t>
                                  </m:r>
                                  <m:r>
                                    <a:rPr lang="en-US" i="1"/>
                                    <m:t>−</m:t>
                                  </m:r>
                                  <m:r>
                                    <a:rPr lang="en-US" i="1"/>
                                    <m:t>h</m:t>
                                  </m:r>
                                  <m:r>
                                    <a:rPr lang="en-US" i="1"/>
                                    <m:t>,</m:t>
                                  </m:r>
                                  <m:r>
                                    <a:rPr lang="en-US" i="1"/>
                                    <m:t>𝑡</m:t>
                                  </m:r>
                                  <m:r>
                                    <a:rPr lang="en-US" i="1"/>
                                    <m:t>−</m:t>
                                  </m:r>
                                  <m:r>
                                    <a:rPr lang="en-US" i="1"/>
                                    <m:t>h</m:t>
                                  </m:r>
                                </m:e>
                              </m:d>
                            </m:e>
                          </m:rad>
                        </m:den>
                      </m:f>
                    </m:oMath>
                  </m:oMathPara>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0A151CD4-0E94-AE49-8C96-8D8B4E5716BA}"/>
                  </a:ext>
                </a:extLst>
              </p:cNvPr>
              <p:cNvSpPr>
                <a:spLocks noGrp="1" noRot="1" noChangeAspect="1" noMove="1" noResize="1" noEditPoints="1" noAdjustHandles="1" noChangeArrowheads="1" noChangeShapeType="1" noTextEdit="1"/>
              </p:cNvSpPr>
              <p:nvPr>
                <p:ph idx="1"/>
              </p:nvPr>
            </p:nvSpPr>
            <p:spPr>
              <a:xfrm>
                <a:off x="372035" y="1198096"/>
                <a:ext cx="5583518" cy="2373124"/>
              </a:xfrm>
              <a:blipFill>
                <a:blip r:embed="rId2"/>
                <a:stretch>
                  <a:fillRect l="-1814" t="-3723" r="-1587"/>
                </a:stretch>
              </a:blipFill>
            </p:spPr>
            <p:txBody>
              <a:bodyPr/>
              <a:lstStyle/>
              <a:p>
                <a:r>
                  <a:rPr lang="en-US">
                    <a:noFill/>
                  </a:rPr>
                  <a:t> </a:t>
                </a:r>
              </a:p>
            </p:txBody>
          </p:sp>
        </mc:Fallback>
      </mc:AlternateContent>
      <p:pic>
        <p:nvPicPr>
          <p:cNvPr id="4" name="Picture 3" descr="/var/folders/_k/px3zq8xx6gb1_xbbm1dgqvqc0000gn/T/com.microsoft.Word/Content.MSO/4E59BD70.tmp">
            <a:extLst>
              <a:ext uri="{FF2B5EF4-FFF2-40B4-BE49-F238E27FC236}">
                <a16:creationId xmlns:a16="http://schemas.microsoft.com/office/drawing/2014/main" id="{DA8B9683-C1DF-6749-9A27-4BA06B5B13C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34742" y="547146"/>
            <a:ext cx="5864412" cy="2509819"/>
          </a:xfrm>
          <a:prstGeom prst="rect">
            <a:avLst/>
          </a:prstGeom>
          <a:noFill/>
          <a:ln>
            <a:noFill/>
          </a:ln>
        </p:spPr>
      </p:pic>
      <p:pic>
        <p:nvPicPr>
          <p:cNvPr id="5" name="Picture 4" descr="/var/folders/_k/px3zq8xx6gb1_xbbm1dgqvqc0000gn/T/com.microsoft.Word/Content.MSO/FF7B832A.tmp">
            <a:extLst>
              <a:ext uri="{FF2B5EF4-FFF2-40B4-BE49-F238E27FC236}">
                <a16:creationId xmlns:a16="http://schemas.microsoft.com/office/drawing/2014/main" id="{48FB65CE-1F08-DC4F-B135-46CD07FFB264}"/>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 y="3203311"/>
            <a:ext cx="5955552" cy="3475095"/>
          </a:xfrm>
          <a:prstGeom prst="rect">
            <a:avLst/>
          </a:prstGeom>
          <a:noFill/>
          <a:ln>
            <a:noFill/>
          </a:ln>
        </p:spPr>
      </p:pic>
      <p:pic>
        <p:nvPicPr>
          <p:cNvPr id="6" name="Picture 5" descr="/var/folders/_k/px3zq8xx6gb1_xbbm1dgqvqc0000gn/T/com.microsoft.Word/Content.MSO/354C57DA.tmp">
            <a:extLst>
              <a:ext uri="{FF2B5EF4-FFF2-40B4-BE49-F238E27FC236}">
                <a16:creationId xmlns:a16="http://schemas.microsoft.com/office/drawing/2014/main" id="{BAB95540-5F26-E340-A422-C696580F6E11}"/>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5955553" y="3203310"/>
            <a:ext cx="6022790" cy="3475095"/>
          </a:xfrm>
          <a:prstGeom prst="rect">
            <a:avLst/>
          </a:prstGeom>
          <a:noFill/>
          <a:ln>
            <a:noFill/>
          </a:ln>
        </p:spPr>
      </p:pic>
    </p:spTree>
    <p:extLst>
      <p:ext uri="{BB962C8B-B14F-4D97-AF65-F5344CB8AC3E}">
        <p14:creationId xmlns:p14="http://schemas.microsoft.com/office/powerpoint/2010/main" val="3419689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FF1-151D-8C4E-9914-AF998797B8C9}"/>
              </a:ext>
            </a:extLst>
          </p:cNvPr>
          <p:cNvSpPr>
            <a:spLocks noGrp="1"/>
          </p:cNvSpPr>
          <p:nvPr>
            <p:ph type="title"/>
          </p:nvPr>
        </p:nvSpPr>
        <p:spPr/>
        <p:txBody>
          <a:bodyPr/>
          <a:lstStyle/>
          <a:p>
            <a:r>
              <a:rPr lang="en-US" dirty="0"/>
              <a:t>ARIMA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51CD4-0E94-AE49-8C96-8D8B4E5716BA}"/>
                  </a:ext>
                </a:extLst>
              </p:cNvPr>
              <p:cNvSpPr>
                <a:spLocks noGrp="1"/>
              </p:cNvSpPr>
              <p:nvPr>
                <p:ph idx="1"/>
              </p:nvPr>
            </p:nvSpPr>
            <p:spPr>
              <a:xfrm>
                <a:off x="838200" y="1825626"/>
                <a:ext cx="10515600" cy="1993340"/>
              </a:xfrm>
            </p:spPr>
            <p:txBody>
              <a:bodyPr>
                <a:normAutofit/>
              </a:bodyPr>
              <a:lstStyle/>
              <a:p>
                <a:r>
                  <a:rPr lang="en-US" dirty="0"/>
                  <a:t>ADF Unit Root Test:</a:t>
                </a:r>
              </a:p>
              <a:p>
                <a:pPr lvl="1"/>
                <a:r>
                  <a:rPr lang="en-US" dirty="0"/>
                  <a:t>Unit root tests are used to test the stationarity of time series. A time series is non-stationary if it has a unit-root. </a:t>
                </a:r>
              </a:p>
              <a:p>
                <a:pPr lvl="1"/>
                <a:r>
                  <a:rPr lang="en-US" dirty="0"/>
                  <a:t>ADF test is simply a t-test for the null hypothesis (</a:t>
                </a:r>
                <a14:m>
                  <m:oMath xmlns:m="http://schemas.openxmlformats.org/officeDocument/2006/math">
                    <m:sSub>
                      <m:sSubPr>
                        <m:ctrlPr>
                          <a:rPr lang="en-US" i="1"/>
                        </m:ctrlPr>
                      </m:sSubPr>
                      <m:e>
                        <m:r>
                          <a:rPr lang="en-US" i="1"/>
                          <m:t>𝐻</m:t>
                        </m:r>
                      </m:e>
                      <m:sub>
                        <m:r>
                          <a:rPr lang="en-US" i="1"/>
                          <m:t>0</m:t>
                        </m:r>
                      </m:sub>
                    </m:sSub>
                  </m:oMath>
                </a14:m>
                <a:r>
                  <a:rPr lang="en-US" dirty="0"/>
                  <a:t>) of </a:t>
                </a:r>
                <a14:m>
                  <m:oMath xmlns:m="http://schemas.openxmlformats.org/officeDocument/2006/math">
                    <m:sSub>
                      <m:sSubPr>
                        <m:ctrlPr>
                          <a:rPr lang="en-US" i="1"/>
                        </m:ctrlPr>
                      </m:sSubPr>
                      <m:e>
                        <m:r>
                          <m:rPr>
                            <m:sty m:val="p"/>
                          </m:rPr>
                          <a:rPr lang="en-US"/>
                          <m:t>α</m:t>
                        </m:r>
                      </m:e>
                      <m:sub>
                        <m:r>
                          <a:rPr lang="en-US" i="1"/>
                          <m:t>1</m:t>
                        </m:r>
                      </m:sub>
                    </m:sSub>
                    <m:r>
                      <a:rPr lang="en-US"/>
                      <m:t>=</m:t>
                    </m:r>
                    <m:r>
                      <a:rPr lang="en-US" i="1"/>
                      <m:t>1</m:t>
                    </m:r>
                  </m:oMath>
                </a14:m>
                <a:r>
                  <a:rPr lang="en-US" dirty="0"/>
                  <a:t> against the one-sided left tailed (stationary) alternative hypothesis (</a:t>
                </a:r>
                <a14:m>
                  <m:oMath xmlns:m="http://schemas.openxmlformats.org/officeDocument/2006/math">
                    <m:sSub>
                      <m:sSubPr>
                        <m:ctrlPr>
                          <a:rPr lang="en-US" i="1"/>
                        </m:ctrlPr>
                      </m:sSubPr>
                      <m:e>
                        <m:r>
                          <a:rPr lang="en-US" i="1"/>
                          <m:t>𝐻</m:t>
                        </m:r>
                      </m:e>
                      <m:sub>
                        <m:r>
                          <a:rPr lang="en-US" i="1"/>
                          <m:t>𝑎</m:t>
                        </m:r>
                      </m:sub>
                    </m:sSub>
                  </m:oMath>
                </a14:m>
                <a:r>
                  <a:rPr lang="en-US" dirty="0"/>
                  <a:t>) of</a:t>
                </a:r>
                <a14:m>
                  <m:oMath xmlns:m="http://schemas.openxmlformats.org/officeDocument/2006/math">
                    <m:r>
                      <a:rPr lang="en-US" i="1"/>
                      <m:t> </m:t>
                    </m:r>
                    <m:d>
                      <m:dPr>
                        <m:begChr m:val="|"/>
                        <m:endChr m:val="|"/>
                        <m:ctrlPr>
                          <a:rPr lang="en-US" i="1"/>
                        </m:ctrlPr>
                      </m:dPr>
                      <m:e>
                        <m:sSub>
                          <m:sSubPr>
                            <m:ctrlPr>
                              <a:rPr lang="en-US" i="1"/>
                            </m:ctrlPr>
                          </m:sSubPr>
                          <m:e>
                            <m:r>
                              <m:rPr>
                                <m:sty m:val="p"/>
                              </m:rPr>
                              <a:rPr lang="en-US"/>
                              <m:t>α</m:t>
                            </m:r>
                          </m:e>
                          <m:sub>
                            <m:r>
                              <a:rPr lang="en-US" i="1"/>
                              <m:t>1</m:t>
                            </m:r>
                          </m:sub>
                        </m:sSub>
                      </m:e>
                    </m:d>
                    <m:r>
                      <a:rPr lang="en-US"/>
                      <m:t>&lt;</m:t>
                    </m:r>
                    <m:r>
                      <a:rPr lang="en-US" i="1"/>
                      <m:t>1</m:t>
                    </m:r>
                  </m:oMath>
                </a14:m>
                <a:r>
                  <a:rPr lang="en-US" dirty="0"/>
                  <a:t>.</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0A151CD4-0E94-AE49-8C96-8D8B4E5716BA}"/>
                  </a:ext>
                </a:extLst>
              </p:cNvPr>
              <p:cNvSpPr>
                <a:spLocks noGrp="1" noRot="1" noChangeAspect="1" noMove="1" noResize="1" noEditPoints="1" noAdjustHandles="1" noChangeArrowheads="1" noChangeShapeType="1" noTextEdit="1"/>
              </p:cNvSpPr>
              <p:nvPr>
                <p:ph idx="1"/>
              </p:nvPr>
            </p:nvSpPr>
            <p:spPr>
              <a:xfrm>
                <a:off x="838200" y="1825626"/>
                <a:ext cx="10515600" cy="1993340"/>
              </a:xfrm>
              <a:blipFill>
                <a:blip r:embed="rId2"/>
                <a:stretch>
                  <a:fillRect l="-965" t="-5732" b="-3185"/>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4C86F248-CA39-344A-BEC8-FD91E8D08CD2}"/>
              </a:ext>
            </a:extLst>
          </p:cNvPr>
          <p:cNvGraphicFramePr>
            <a:graphicFrameLocks noGrp="1"/>
          </p:cNvGraphicFramePr>
          <p:nvPr>
            <p:extLst>
              <p:ext uri="{D42A27DB-BD31-4B8C-83A1-F6EECF244321}">
                <p14:modId xmlns:p14="http://schemas.microsoft.com/office/powerpoint/2010/main" val="407810379"/>
              </p:ext>
            </p:extLst>
          </p:nvPr>
        </p:nvGraphicFramePr>
        <p:xfrm>
          <a:off x="548434" y="4424428"/>
          <a:ext cx="3557401" cy="1325564"/>
        </p:xfrm>
        <a:graphic>
          <a:graphicData uri="http://schemas.openxmlformats.org/drawingml/2006/table">
            <a:tbl>
              <a:tblPr firstRow="1" firstCol="1" bandRow="1">
                <a:tableStyleId>{2D5ABB26-0587-4C30-8999-92F81FD0307C}</a:tableStyleId>
              </a:tblPr>
              <a:tblGrid>
                <a:gridCol w="1850838">
                  <a:extLst>
                    <a:ext uri="{9D8B030D-6E8A-4147-A177-3AD203B41FA5}">
                      <a16:colId xmlns:a16="http://schemas.microsoft.com/office/drawing/2014/main" val="155582996"/>
                    </a:ext>
                  </a:extLst>
                </a:gridCol>
                <a:gridCol w="1706563">
                  <a:extLst>
                    <a:ext uri="{9D8B030D-6E8A-4147-A177-3AD203B41FA5}">
                      <a16:colId xmlns:a16="http://schemas.microsoft.com/office/drawing/2014/main" val="2781052721"/>
                    </a:ext>
                  </a:extLst>
                </a:gridCol>
              </a:tblGrid>
              <a:tr h="331391">
                <a:tc>
                  <a:txBody>
                    <a:bodyPr/>
                    <a:lstStyle/>
                    <a:p>
                      <a:pPr marL="0" marR="0" algn="ctr">
                        <a:spcBef>
                          <a:spcPts val="0"/>
                        </a:spcBef>
                        <a:spcAft>
                          <a:spcPts val="0"/>
                        </a:spcAft>
                      </a:pPr>
                      <a:r>
                        <a:rPr lang="en-US" sz="1200">
                          <a:effectLst/>
                        </a:rPr>
                        <a:t>Confidence Level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Critical t-statistic</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107086"/>
                  </a:ext>
                </a:extLst>
              </a:tr>
              <a:tr h="331391">
                <a:tc>
                  <a:txBody>
                    <a:bodyPr/>
                    <a:lstStyle/>
                    <a:p>
                      <a:pPr marL="0" marR="0" algn="ctr">
                        <a:spcBef>
                          <a:spcPts val="0"/>
                        </a:spcBef>
                        <a:spcAft>
                          <a:spcPts val="0"/>
                        </a:spcAft>
                      </a:pPr>
                      <a:r>
                        <a:rPr lang="en-US" sz="1200">
                          <a:effectLst/>
                        </a:rPr>
                        <a:t>99%</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-3.4321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269508"/>
                  </a:ext>
                </a:extLst>
              </a:tr>
              <a:tr h="331391">
                <a:tc>
                  <a:txBody>
                    <a:bodyPr/>
                    <a:lstStyle/>
                    <a:p>
                      <a:pPr marL="0" marR="0" algn="ctr">
                        <a:spcBef>
                          <a:spcPts val="0"/>
                        </a:spcBef>
                        <a:spcAft>
                          <a:spcPts val="0"/>
                        </a:spcAft>
                      </a:pPr>
                      <a:r>
                        <a:rPr lang="en-US" sz="1200">
                          <a:effectLst/>
                        </a:rPr>
                        <a:t>95%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-2.8623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252720"/>
                  </a:ext>
                </a:extLst>
              </a:tr>
              <a:tr h="331391">
                <a:tc>
                  <a:txBody>
                    <a:bodyPr/>
                    <a:lstStyle/>
                    <a:p>
                      <a:pPr marL="0" marR="0" algn="ctr">
                        <a:spcBef>
                          <a:spcPts val="0"/>
                        </a:spcBef>
                        <a:spcAft>
                          <a:spcPts val="0"/>
                        </a:spcAft>
                      </a:pPr>
                      <a:r>
                        <a:rPr lang="en-US" sz="1200">
                          <a:effectLst/>
                        </a:rPr>
                        <a:t>90%</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-2.5672</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518783"/>
                  </a:ext>
                </a:extLst>
              </a:tr>
            </a:tbl>
          </a:graphicData>
        </a:graphic>
      </p:graphicFrame>
      <p:graphicFrame>
        <p:nvGraphicFramePr>
          <p:cNvPr id="10" name="Table 9">
            <a:extLst>
              <a:ext uri="{FF2B5EF4-FFF2-40B4-BE49-F238E27FC236}">
                <a16:creationId xmlns:a16="http://schemas.microsoft.com/office/drawing/2014/main" id="{03585035-E272-134B-911A-9CE4CDE044F7}"/>
              </a:ext>
            </a:extLst>
          </p:cNvPr>
          <p:cNvGraphicFramePr>
            <a:graphicFrameLocks noGrp="1"/>
          </p:cNvGraphicFramePr>
          <p:nvPr>
            <p:extLst>
              <p:ext uri="{D42A27DB-BD31-4B8C-83A1-F6EECF244321}">
                <p14:modId xmlns:p14="http://schemas.microsoft.com/office/powerpoint/2010/main" val="1650693455"/>
              </p:ext>
            </p:extLst>
          </p:nvPr>
        </p:nvGraphicFramePr>
        <p:xfrm>
          <a:off x="4363141" y="4236168"/>
          <a:ext cx="7217671" cy="1832935"/>
        </p:xfrm>
        <a:graphic>
          <a:graphicData uri="http://schemas.openxmlformats.org/drawingml/2006/table">
            <a:tbl>
              <a:tblPr firstRow="1" firstCol="1" bandRow="1">
                <a:tableStyleId>{2D5ABB26-0587-4C30-8999-92F81FD0307C}</a:tableStyleId>
              </a:tblPr>
              <a:tblGrid>
                <a:gridCol w="1643265">
                  <a:extLst>
                    <a:ext uri="{9D8B030D-6E8A-4147-A177-3AD203B41FA5}">
                      <a16:colId xmlns:a16="http://schemas.microsoft.com/office/drawing/2014/main" val="687792322"/>
                    </a:ext>
                  </a:extLst>
                </a:gridCol>
                <a:gridCol w="1995775">
                  <a:extLst>
                    <a:ext uri="{9D8B030D-6E8A-4147-A177-3AD203B41FA5}">
                      <a16:colId xmlns:a16="http://schemas.microsoft.com/office/drawing/2014/main" val="253089073"/>
                    </a:ext>
                  </a:extLst>
                </a:gridCol>
                <a:gridCol w="1995775">
                  <a:extLst>
                    <a:ext uri="{9D8B030D-6E8A-4147-A177-3AD203B41FA5}">
                      <a16:colId xmlns:a16="http://schemas.microsoft.com/office/drawing/2014/main" val="3907613948"/>
                    </a:ext>
                  </a:extLst>
                </a:gridCol>
                <a:gridCol w="1582856">
                  <a:extLst>
                    <a:ext uri="{9D8B030D-6E8A-4147-A177-3AD203B41FA5}">
                      <a16:colId xmlns:a16="http://schemas.microsoft.com/office/drawing/2014/main" val="2430619318"/>
                    </a:ext>
                  </a:extLst>
                </a:gridCol>
              </a:tblGrid>
              <a:tr h="366587">
                <a:tc rowSpan="2">
                  <a:txBody>
                    <a:bodyPr/>
                    <a:lstStyle/>
                    <a:p>
                      <a:pPr marL="0" marR="0" algn="ctr">
                        <a:spcBef>
                          <a:spcPts val="0"/>
                        </a:spcBef>
                        <a:spcAft>
                          <a:spcPts val="0"/>
                        </a:spcAft>
                      </a:pPr>
                      <a:r>
                        <a:rPr lang="en-US" sz="1200">
                          <a:effectLst/>
                        </a:rPr>
                        <a:t>Stocks</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200">
                          <a:effectLst/>
                        </a:rPr>
                        <a:t>ADF Statistic</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2242696"/>
                  </a:ext>
                </a:extLst>
              </a:tr>
              <a:tr h="366587">
                <a:tc vMerge="1">
                  <a:txBody>
                    <a:bodyPr/>
                    <a:lstStyle/>
                    <a:p>
                      <a:endParaRPr lang="en-US"/>
                    </a:p>
                  </a:txBody>
                  <a:tcPr/>
                </a:tc>
                <a:tc>
                  <a:txBody>
                    <a:bodyPr/>
                    <a:lstStyle/>
                    <a:p>
                      <a:pPr marL="0" marR="0" algn="ctr">
                        <a:spcBef>
                          <a:spcPts val="0"/>
                        </a:spcBef>
                        <a:spcAft>
                          <a:spcPts val="0"/>
                        </a:spcAft>
                      </a:pPr>
                      <a:r>
                        <a:rPr lang="en-US" sz="1200">
                          <a:effectLst/>
                        </a:rPr>
                        <a:t>Original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Log Transformed Series</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Log-returns</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08645"/>
                  </a:ext>
                </a:extLst>
              </a:tr>
              <a:tr h="366587">
                <a:tc>
                  <a:txBody>
                    <a:bodyPr/>
                    <a:lstStyle/>
                    <a:p>
                      <a:pPr marL="0" marR="0" algn="ctr">
                        <a:spcBef>
                          <a:spcPts val="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-1.0191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-3.3515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-28.0529</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772980"/>
                  </a:ext>
                </a:extLst>
              </a:tr>
              <a:tr h="366587">
                <a:tc>
                  <a:txBody>
                    <a:bodyPr/>
                    <a:lstStyle/>
                    <a:p>
                      <a:pPr marL="0" marR="0" algn="ctr">
                        <a:spcBef>
                          <a:spcPts val="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0.8750</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-0.8553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-58.0202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019136"/>
                  </a:ext>
                </a:extLst>
              </a:tr>
              <a:tr h="366587">
                <a:tc>
                  <a:txBody>
                    <a:bodyPr/>
                    <a:lstStyle/>
                    <a:p>
                      <a:pPr marL="0" marR="0" algn="ctr">
                        <a:spcBef>
                          <a:spcPts val="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-0.0911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-1.3457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-60.4180</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071243"/>
                  </a:ext>
                </a:extLst>
              </a:tr>
            </a:tbl>
          </a:graphicData>
        </a:graphic>
      </p:graphicFrame>
      <p:sp>
        <p:nvSpPr>
          <p:cNvPr id="11" name="Frame 10">
            <a:extLst>
              <a:ext uri="{FF2B5EF4-FFF2-40B4-BE49-F238E27FC236}">
                <a16:creationId xmlns:a16="http://schemas.microsoft.com/office/drawing/2014/main" id="{F1FC8324-197F-AF42-9D30-1F195DF0005B}"/>
              </a:ext>
            </a:extLst>
          </p:cNvPr>
          <p:cNvSpPr/>
          <p:nvPr/>
        </p:nvSpPr>
        <p:spPr>
          <a:xfrm>
            <a:off x="2375647" y="4733365"/>
            <a:ext cx="1730188" cy="35384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0CF11C1D-D11D-ED46-A7AE-B03658D8E22F}"/>
              </a:ext>
            </a:extLst>
          </p:cNvPr>
          <p:cNvSpPr/>
          <p:nvPr/>
        </p:nvSpPr>
        <p:spPr>
          <a:xfrm>
            <a:off x="9995647" y="4589930"/>
            <a:ext cx="1585165" cy="1479174"/>
          </a:xfrm>
          <a:prstGeom prst="frame">
            <a:avLst>
              <a:gd name="adj1" fmla="val 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8138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p:txBody>
          <a:bodyPr/>
          <a:lstStyle/>
          <a:p>
            <a:r>
              <a:rPr lang="en-US" dirty="0"/>
              <a:t>ARIMA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60FC4F-98DB-B944-B7CD-E31D145EF239}"/>
                  </a:ext>
                </a:extLst>
              </p:cNvPr>
              <p:cNvSpPr>
                <a:spLocks noGrp="1"/>
              </p:cNvSpPr>
              <p:nvPr>
                <p:ph idx="1"/>
              </p:nvPr>
            </p:nvSpPr>
            <p:spPr>
              <a:xfrm>
                <a:off x="128632" y="1825624"/>
                <a:ext cx="5273878" cy="4533231"/>
              </a:xfrm>
            </p:spPr>
            <p:txBody>
              <a:bodyPr>
                <a:normAutofit/>
              </a:bodyPr>
              <a:lstStyle/>
              <a:p>
                <a:r>
                  <a:rPr lang="en-US" sz="1800" dirty="0"/>
                  <a:t>Apple: </a:t>
                </a:r>
                <a:r>
                  <a:rPr lang="en-US" sz="1800" i="1" dirty="0"/>
                  <a:t>ARIMA (0,1,0)</a:t>
                </a:r>
              </a:p>
              <a:p>
                <a:pPr lvl="1"/>
                <a14:m>
                  <m:oMath xmlns:m="http://schemas.openxmlformats.org/officeDocument/2006/math">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sub>
                          <m:sup>
                            <m:r>
                              <a:rPr lang="en-US" sz="1400" i="1">
                                <a:latin typeface="Cambria Math" panose="02040503050406030204" pitchFamily="18" charset="0"/>
                              </a:rPr>
                              <m:t>𝐴𝑝𝑝𝑙𝑒</m:t>
                            </m:r>
                          </m:sup>
                        </m:sSubSup>
                      </m:e>
                    </m:d>
                    <m:r>
                      <a:rPr lang="en-US" sz="1400" i="1">
                        <a:latin typeface="Cambria Math" panose="02040503050406030204" pitchFamily="18" charset="0"/>
                      </a:rPr>
                      <m:t>=0.0007+</m:t>
                    </m:r>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r>
                              <a:rPr lang="en-US" sz="1400" i="1">
                                <a:latin typeface="Cambria Math" panose="02040503050406030204" pitchFamily="18" charset="0"/>
                              </a:rPr>
                              <m:t>−1</m:t>
                            </m:r>
                          </m:sub>
                          <m:sup>
                            <m:r>
                              <a:rPr lang="en-US" sz="1400" i="1">
                                <a:latin typeface="Cambria Math" panose="02040503050406030204" pitchFamily="18" charset="0"/>
                              </a:rPr>
                              <m:t>𝐴𝑝𝑝𝑙𝑒</m:t>
                            </m:r>
                          </m:sup>
                        </m:sSubSup>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𝜀</m:t>
                        </m:r>
                      </m:e>
                      <m:sub>
                        <m:r>
                          <a:rPr lang="en-US" sz="1400" i="1">
                            <a:latin typeface="Cambria Math" panose="02040503050406030204" pitchFamily="18" charset="0"/>
                          </a:rPr>
                          <m:t>𝑡</m:t>
                        </m:r>
                      </m:sub>
                    </m:sSub>
                  </m:oMath>
                </a14:m>
                <a:endParaRPr lang="en-US" sz="1400" i="1" dirty="0"/>
              </a:p>
              <a:p>
                <a:endParaRPr lang="en-US" sz="1800" dirty="0"/>
              </a:p>
              <a:p>
                <a:r>
                  <a:rPr lang="en-US" sz="1800" dirty="0"/>
                  <a:t>Netflix: </a:t>
                </a:r>
                <a:r>
                  <a:rPr lang="en-US" sz="1800" i="1" dirty="0"/>
                  <a:t>ARIMA (1,1,0)</a:t>
                </a:r>
              </a:p>
              <a:p>
                <a:pPr lvl="1"/>
                <a14:m>
                  <m:oMath xmlns:m="http://schemas.openxmlformats.org/officeDocument/2006/math">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sub>
                          <m:sup>
                            <m:r>
                              <a:rPr lang="en-US" sz="1400" i="1">
                                <a:latin typeface="Cambria Math" panose="02040503050406030204" pitchFamily="18" charset="0"/>
                              </a:rPr>
                              <m:t>𝑁𝑒𝑡𝑓𝑙𝑖𝑥</m:t>
                            </m:r>
                          </m:sup>
                        </m:sSubSup>
                      </m:e>
                    </m:d>
                    <m:r>
                      <a:rPr lang="en-US" sz="1400" i="1">
                        <a:latin typeface="Cambria Math" panose="02040503050406030204" pitchFamily="18" charset="0"/>
                      </a:rPr>
                      <m:t>=0.0012+1.0408</m:t>
                    </m:r>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r>
                              <a:rPr lang="en-US" sz="1400" i="1">
                                <a:latin typeface="Cambria Math" panose="02040503050406030204" pitchFamily="18" charset="0"/>
                              </a:rPr>
                              <m:t>−1</m:t>
                            </m:r>
                          </m:sub>
                          <m:sup>
                            <m:r>
                              <a:rPr lang="en-US" sz="1400" i="1">
                                <a:latin typeface="Cambria Math" panose="02040503050406030204" pitchFamily="18" charset="0"/>
                              </a:rPr>
                              <m:t>𝑁𝑒𝑡𝑓𝑙𝑖𝑥</m:t>
                            </m:r>
                          </m:sup>
                        </m:sSubSup>
                      </m:e>
                    </m:d>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0.0408</m:t>
                    </m:r>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r>
                              <a:rPr lang="en-US" sz="1400" i="1">
                                <a:latin typeface="Cambria Math" panose="02040503050406030204" pitchFamily="18" charset="0"/>
                              </a:rPr>
                              <m:t>−2</m:t>
                            </m:r>
                          </m:sub>
                          <m:sup>
                            <m:r>
                              <a:rPr lang="en-US" sz="1400" i="1">
                                <a:latin typeface="Cambria Math" panose="02040503050406030204" pitchFamily="18" charset="0"/>
                              </a:rPr>
                              <m:t>𝑁𝑒𝑡𝑓𝑙𝑖𝑥</m:t>
                            </m:r>
                          </m:sup>
                        </m:sSubSup>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𝜀</m:t>
                        </m:r>
                      </m:e>
                      <m:sub>
                        <m:r>
                          <a:rPr lang="en-US" sz="1400" i="1">
                            <a:latin typeface="Cambria Math" panose="02040503050406030204" pitchFamily="18" charset="0"/>
                          </a:rPr>
                          <m:t>𝑡</m:t>
                        </m:r>
                      </m:sub>
                    </m:sSub>
                  </m:oMath>
                </a14:m>
                <a:endParaRPr lang="en-US" sz="1400" i="1" dirty="0"/>
              </a:p>
              <a:p>
                <a:endParaRPr lang="en-US" sz="1800" dirty="0"/>
              </a:p>
              <a:p>
                <a:r>
                  <a:rPr lang="en-US" sz="1800" dirty="0"/>
                  <a:t>Google: </a:t>
                </a:r>
                <a:r>
                  <a:rPr lang="en-US" sz="1800" i="1" dirty="0"/>
                  <a:t>ARIMA (0,1,0)</a:t>
                </a:r>
              </a:p>
              <a:p>
                <a:pPr lvl="1"/>
                <a14:m>
                  <m:oMath xmlns:m="http://schemas.openxmlformats.org/officeDocument/2006/math">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sub>
                          <m:sup>
                            <m:r>
                              <a:rPr lang="en-US" sz="1400" i="1">
                                <a:latin typeface="Cambria Math" panose="02040503050406030204" pitchFamily="18" charset="0"/>
                              </a:rPr>
                              <m:t>𝐺𝑜𝑜𝑔𝑙𝑒</m:t>
                            </m:r>
                          </m:sup>
                        </m:sSubSup>
                      </m:e>
                    </m:d>
                    <m:r>
                      <a:rPr lang="en-US" sz="1400" i="1">
                        <a:latin typeface="Cambria Math" panose="02040503050406030204" pitchFamily="18" charset="0"/>
                      </a:rPr>
                      <m:t>=0.0005+</m:t>
                    </m:r>
                    <m:r>
                      <a:rPr lang="en-US" sz="1400" i="1">
                        <a:latin typeface="Cambria Math" panose="02040503050406030204" pitchFamily="18" charset="0"/>
                      </a:rPr>
                      <m:t>𝑙𝑜𝑔</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𝑡</m:t>
                            </m:r>
                            <m:r>
                              <a:rPr lang="en-US" sz="1400" i="1">
                                <a:latin typeface="Cambria Math" panose="02040503050406030204" pitchFamily="18" charset="0"/>
                              </a:rPr>
                              <m:t>−1</m:t>
                            </m:r>
                          </m:sub>
                          <m:sup>
                            <m:r>
                              <a:rPr lang="en-US" sz="1400" i="1">
                                <a:latin typeface="Cambria Math" panose="02040503050406030204" pitchFamily="18" charset="0"/>
                              </a:rPr>
                              <m:t>𝐺𝑜𝑜𝑔𝑙𝑒</m:t>
                            </m:r>
                          </m:sup>
                        </m:sSubSup>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𝜀</m:t>
                        </m:r>
                      </m:e>
                      <m:sub>
                        <m:r>
                          <a:rPr lang="en-US" sz="1400" i="1">
                            <a:latin typeface="Cambria Math" panose="02040503050406030204" pitchFamily="18" charset="0"/>
                          </a:rPr>
                          <m:t>𝑡</m:t>
                        </m:r>
                      </m:sub>
                    </m:sSub>
                  </m:oMath>
                </a14:m>
                <a:endParaRPr lang="en-US" sz="1400" i="1" dirty="0"/>
              </a:p>
            </p:txBody>
          </p:sp>
        </mc:Choice>
        <mc:Fallback xmlns="">
          <p:sp>
            <p:nvSpPr>
              <p:cNvPr id="3" name="Content Placeholder 2">
                <a:extLst>
                  <a:ext uri="{FF2B5EF4-FFF2-40B4-BE49-F238E27FC236}">
                    <a16:creationId xmlns:a16="http://schemas.microsoft.com/office/drawing/2014/main" id="{4E60FC4F-98DB-B944-B7CD-E31D145EF239}"/>
                  </a:ext>
                </a:extLst>
              </p:cNvPr>
              <p:cNvSpPr>
                <a:spLocks noGrp="1" noRot="1" noChangeAspect="1" noMove="1" noResize="1" noEditPoints="1" noAdjustHandles="1" noChangeArrowheads="1" noChangeShapeType="1" noTextEdit="1"/>
              </p:cNvSpPr>
              <p:nvPr>
                <p:ph idx="1"/>
              </p:nvPr>
            </p:nvSpPr>
            <p:spPr>
              <a:xfrm>
                <a:off x="128632" y="1825624"/>
                <a:ext cx="5273878" cy="4533231"/>
              </a:xfrm>
              <a:blipFill>
                <a:blip r:embed="rId2"/>
                <a:stretch>
                  <a:fillRect l="-481" t="-1401"/>
                </a:stretch>
              </a:blipFill>
            </p:spPr>
            <p:txBody>
              <a:bodyPr/>
              <a:lstStyle/>
              <a:p>
                <a:r>
                  <a:rPr lang="en-US">
                    <a:noFill/>
                  </a:rPr>
                  <a:t> </a:t>
                </a:r>
              </a:p>
            </p:txBody>
          </p:sp>
        </mc:Fallback>
      </mc:AlternateContent>
      <p:pic>
        <p:nvPicPr>
          <p:cNvPr id="4" name="Picture 3" descr="/var/folders/_k/px3zq8xx6gb1_xbbm1dgqvqc0000gn/T/com.microsoft.Word/Content.MSO/CB6379BB.tmp">
            <a:extLst>
              <a:ext uri="{FF2B5EF4-FFF2-40B4-BE49-F238E27FC236}">
                <a16:creationId xmlns:a16="http://schemas.microsoft.com/office/drawing/2014/main" id="{5377543F-0CAD-E945-B7AE-8A69D949ACF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738070" y="2141537"/>
            <a:ext cx="6325299" cy="4351338"/>
          </a:xfrm>
          <a:prstGeom prst="rect">
            <a:avLst/>
          </a:prstGeom>
          <a:noFill/>
          <a:ln>
            <a:noFill/>
          </a:ln>
        </p:spPr>
      </p:pic>
      <p:graphicFrame>
        <p:nvGraphicFramePr>
          <p:cNvPr id="5" name="Table 4">
            <a:extLst>
              <a:ext uri="{FF2B5EF4-FFF2-40B4-BE49-F238E27FC236}">
                <a16:creationId xmlns:a16="http://schemas.microsoft.com/office/drawing/2014/main" id="{540C52D3-0A73-C740-962A-943BF3A013A2}"/>
              </a:ext>
            </a:extLst>
          </p:cNvPr>
          <p:cNvGraphicFramePr>
            <a:graphicFrameLocks noGrp="1"/>
          </p:cNvGraphicFramePr>
          <p:nvPr>
            <p:extLst>
              <p:ext uri="{D42A27DB-BD31-4B8C-83A1-F6EECF244321}">
                <p14:modId xmlns:p14="http://schemas.microsoft.com/office/powerpoint/2010/main" val="1154614414"/>
              </p:ext>
            </p:extLst>
          </p:nvPr>
        </p:nvGraphicFramePr>
        <p:xfrm>
          <a:off x="5738069" y="1001713"/>
          <a:ext cx="6325299" cy="914400"/>
        </p:xfrm>
        <a:graphic>
          <a:graphicData uri="http://schemas.openxmlformats.org/drawingml/2006/table">
            <a:tbl>
              <a:tblPr firstRow="1" firstCol="1" bandRow="1">
                <a:tableStyleId>{2D5ABB26-0587-4C30-8999-92F81FD0307C}</a:tableStyleId>
              </a:tblPr>
              <a:tblGrid>
                <a:gridCol w="884662">
                  <a:extLst>
                    <a:ext uri="{9D8B030D-6E8A-4147-A177-3AD203B41FA5}">
                      <a16:colId xmlns:a16="http://schemas.microsoft.com/office/drawing/2014/main" val="2563232340"/>
                    </a:ext>
                  </a:extLst>
                </a:gridCol>
                <a:gridCol w="738807">
                  <a:extLst>
                    <a:ext uri="{9D8B030D-6E8A-4147-A177-3AD203B41FA5}">
                      <a16:colId xmlns:a16="http://schemas.microsoft.com/office/drawing/2014/main" val="261506875"/>
                    </a:ext>
                  </a:extLst>
                </a:gridCol>
                <a:gridCol w="868062">
                  <a:extLst>
                    <a:ext uri="{9D8B030D-6E8A-4147-A177-3AD203B41FA5}">
                      <a16:colId xmlns:a16="http://schemas.microsoft.com/office/drawing/2014/main" val="3805576340"/>
                    </a:ext>
                  </a:extLst>
                </a:gridCol>
                <a:gridCol w="1330767">
                  <a:extLst>
                    <a:ext uri="{9D8B030D-6E8A-4147-A177-3AD203B41FA5}">
                      <a16:colId xmlns:a16="http://schemas.microsoft.com/office/drawing/2014/main" val="659199475"/>
                    </a:ext>
                  </a:extLst>
                </a:gridCol>
                <a:gridCol w="1451227">
                  <a:extLst>
                    <a:ext uri="{9D8B030D-6E8A-4147-A177-3AD203B41FA5}">
                      <a16:colId xmlns:a16="http://schemas.microsoft.com/office/drawing/2014/main" val="708471259"/>
                    </a:ext>
                  </a:extLst>
                </a:gridCol>
                <a:gridCol w="1051774">
                  <a:extLst>
                    <a:ext uri="{9D8B030D-6E8A-4147-A177-3AD203B41FA5}">
                      <a16:colId xmlns:a16="http://schemas.microsoft.com/office/drawing/2014/main" val="402436285"/>
                    </a:ext>
                  </a:extLst>
                </a:gridCol>
              </a:tblGrid>
              <a:tr h="0">
                <a:tc>
                  <a:txBody>
                    <a:bodyPr/>
                    <a:lstStyle/>
                    <a:p>
                      <a:pPr marL="0" marR="0" algn="ctr">
                        <a:spcBef>
                          <a:spcPts val="0"/>
                        </a:spcBef>
                        <a:spcAft>
                          <a:spcPts val="0"/>
                        </a:spcAft>
                      </a:pPr>
                      <a:r>
                        <a:rPr lang="en-US" sz="1200">
                          <a:effectLst/>
                        </a:rPr>
                        <a:t> </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Naïve Method</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SES Method</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Holt’s Linear Trend Method</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Holt’s Dampened Trend Method</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ARIMA Models</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284692"/>
                  </a:ext>
                </a:extLst>
              </a:tr>
              <a:tr h="0">
                <a:tc>
                  <a:txBody>
                    <a:bodyPr/>
                    <a:lstStyle/>
                    <a:p>
                      <a:pPr marL="0" marR="0" algn="ctr">
                        <a:spcBef>
                          <a:spcPts val="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0.31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537678"/>
                  </a:ext>
                </a:extLst>
              </a:tr>
              <a:tr h="0">
                <a:tc>
                  <a:txBody>
                    <a:bodyPr/>
                    <a:lstStyle/>
                    <a:p>
                      <a:pPr marL="0" marR="0" algn="ctr">
                        <a:spcBef>
                          <a:spcPts val="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0.63</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0.41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0.41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184610"/>
                  </a:ext>
                </a:extLst>
              </a:tr>
              <a:tr h="0">
                <a:tc>
                  <a:txBody>
                    <a:bodyPr/>
                    <a:lstStyle/>
                    <a:p>
                      <a:pPr marL="0" marR="0" algn="ctr">
                        <a:spcBef>
                          <a:spcPts val="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0.22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0.15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0.22</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2547329"/>
                  </a:ext>
                </a:extLst>
              </a:tr>
            </a:tbl>
          </a:graphicData>
        </a:graphic>
      </p:graphicFrame>
    </p:spTree>
    <p:extLst>
      <p:ext uri="{BB962C8B-B14F-4D97-AF65-F5344CB8AC3E}">
        <p14:creationId xmlns:p14="http://schemas.microsoft.com/office/powerpoint/2010/main" val="399460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solidFill>
                  <a:schemeClr val="bg1">
                    <a:lumMod val="75000"/>
                  </a:schemeClr>
                </a:solidFill>
              </a:rPr>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663250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D36D-B41D-6C4C-B89A-7178C592018E}"/>
              </a:ext>
            </a:extLst>
          </p:cNvPr>
          <p:cNvSpPr>
            <a:spLocks noGrp="1"/>
          </p:cNvSpPr>
          <p:nvPr>
            <p:ph type="title"/>
          </p:nvPr>
        </p:nvSpPr>
        <p:spPr>
          <a:xfrm>
            <a:off x="0" y="0"/>
            <a:ext cx="10515600" cy="1325563"/>
          </a:xfrm>
        </p:spPr>
        <p:txBody>
          <a:bodyPr/>
          <a:lstStyle/>
          <a:p>
            <a:r>
              <a:rPr lang="en-US" dirty="0"/>
              <a:t>Decision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5F9F12-2501-7F46-B9B7-13A068BEDDB2}"/>
                  </a:ext>
                </a:extLst>
              </p:cNvPr>
              <p:cNvSpPr>
                <a:spLocks noGrp="1"/>
              </p:cNvSpPr>
              <p:nvPr>
                <p:ph idx="1"/>
              </p:nvPr>
            </p:nvSpPr>
            <p:spPr>
              <a:xfrm>
                <a:off x="452717" y="1072589"/>
                <a:ext cx="11443447" cy="5668870"/>
              </a:xfrm>
            </p:spPr>
            <p:txBody>
              <a:bodyPr>
                <a:normAutofit fontScale="85000" lnSpcReduction="20000"/>
              </a:bodyPr>
              <a:lstStyle/>
              <a:p>
                <a:r>
                  <a:rPr lang="en-US" dirty="0"/>
                  <a:t>Ten financial indicators selected</a:t>
                </a:r>
              </a:p>
              <a:p>
                <a:pPr lvl="1">
                  <a:lnSpc>
                    <a:spcPct val="120000"/>
                  </a:lnSpc>
                </a:pPr>
                <a:r>
                  <a:rPr lang="en-US" dirty="0"/>
                  <a:t>5- days simple moving average, </a:t>
                </a:r>
                <a14:m>
                  <m:oMath xmlns:m="http://schemas.openxmlformats.org/officeDocument/2006/math">
                    <m:sSub>
                      <m:sSubPr>
                        <m:ctrlPr>
                          <a:rPr lang="en-US" i="1"/>
                        </m:ctrlPr>
                      </m:sSubPr>
                      <m:e>
                        <m:r>
                          <m:rPr>
                            <m:sty m:val="p"/>
                          </m:rPr>
                          <a:rPr lang="en-US"/>
                          <m:t>SMA</m:t>
                        </m:r>
                      </m:e>
                      <m:sub>
                        <m:r>
                          <m:rPr>
                            <m:sty m:val="p"/>
                          </m:rPr>
                          <a:rPr lang="en-US"/>
                          <m:t>t</m:t>
                        </m:r>
                        <m:r>
                          <a:rPr lang="en-US"/>
                          <m:t>,</m:t>
                        </m:r>
                        <m:r>
                          <m:rPr>
                            <m:sty m:val="p"/>
                          </m:rPr>
                          <a:rPr lang="en-US"/>
                          <m:t>n</m:t>
                        </m:r>
                      </m:sub>
                    </m:sSub>
                    <m:r>
                      <a:rPr lang="en-US"/>
                      <m:t>=</m:t>
                    </m:r>
                    <m:f>
                      <m:fPr>
                        <m:ctrlPr>
                          <a:rPr lang="en-US" i="1"/>
                        </m:ctrlPr>
                      </m:fPr>
                      <m:num>
                        <m:r>
                          <a:rPr lang="en-US"/>
                          <m:t>1</m:t>
                        </m:r>
                      </m:num>
                      <m:den>
                        <m:r>
                          <m:rPr>
                            <m:sty m:val="p"/>
                          </m:rPr>
                          <a:rPr lang="en-US"/>
                          <m:t>n</m:t>
                        </m:r>
                      </m:den>
                    </m:f>
                    <m:nary>
                      <m:naryPr>
                        <m:chr m:val="∑"/>
                        <m:grow m:val="on"/>
                        <m:ctrlPr>
                          <a:rPr lang="en-US" i="1"/>
                        </m:ctrlPr>
                      </m:naryPr>
                      <m:sub>
                        <m:r>
                          <m:rPr>
                            <m:sty m:val="p"/>
                          </m:rPr>
                          <a:rPr lang="en-US"/>
                          <m:t>k</m:t>
                        </m:r>
                        <m:r>
                          <a:rPr lang="en-US"/>
                          <m:t>=0</m:t>
                        </m:r>
                      </m:sub>
                      <m:sup>
                        <m:r>
                          <m:rPr>
                            <m:sty m:val="p"/>
                          </m:rPr>
                          <a:rPr lang="en-US"/>
                          <m:t>n</m:t>
                        </m:r>
                        <m:r>
                          <a:rPr lang="en-US" i="1"/>
                          <m:t>−</m:t>
                        </m:r>
                        <m:r>
                          <a:rPr lang="en-US"/>
                          <m:t>1</m:t>
                        </m:r>
                      </m:sup>
                      <m:e>
                        <m:sSub>
                          <m:sSubPr>
                            <m:ctrlPr>
                              <a:rPr lang="en-US" i="1"/>
                            </m:ctrlPr>
                          </m:sSubPr>
                          <m:e>
                            <m:r>
                              <m:rPr>
                                <m:sty m:val="p"/>
                              </m:rPr>
                              <a:rPr lang="en-US"/>
                              <m:t>y</m:t>
                            </m:r>
                          </m:e>
                          <m:sub>
                            <m:r>
                              <m:rPr>
                                <m:sty m:val="p"/>
                              </m:rPr>
                              <a:rPr lang="en-US"/>
                              <m:t>t</m:t>
                            </m:r>
                            <m:r>
                              <a:rPr lang="en-US" i="1"/>
                              <m:t>−</m:t>
                            </m:r>
                            <m:r>
                              <m:rPr>
                                <m:sty m:val="p"/>
                              </m:rPr>
                              <a:rPr lang="en-US"/>
                              <m:t>k</m:t>
                            </m:r>
                          </m:sub>
                        </m:sSub>
                      </m:e>
                    </m:nary>
                  </m:oMath>
                </a14:m>
                <a:r>
                  <a:rPr lang="en-US" dirty="0"/>
                  <a:t> </a:t>
                </a:r>
              </a:p>
              <a:p>
                <a:pPr lvl="1">
                  <a:lnSpc>
                    <a:spcPct val="120000"/>
                  </a:lnSpc>
                </a:pPr>
                <a:r>
                  <a:rPr lang="en-US" dirty="0"/>
                  <a:t>10-days simple moving average, </a:t>
                </a:r>
                <a14:m>
                  <m:oMath xmlns:m="http://schemas.openxmlformats.org/officeDocument/2006/math">
                    <m:sSub>
                      <m:sSubPr>
                        <m:ctrlPr>
                          <a:rPr lang="en-US" i="1"/>
                        </m:ctrlPr>
                      </m:sSubPr>
                      <m:e>
                        <m:r>
                          <m:rPr>
                            <m:sty m:val="p"/>
                          </m:rPr>
                          <a:rPr lang="en-US"/>
                          <m:t>SMA</m:t>
                        </m:r>
                      </m:e>
                      <m:sub>
                        <m:r>
                          <m:rPr>
                            <m:sty m:val="p"/>
                          </m:rPr>
                          <a:rPr lang="en-US"/>
                          <m:t>t</m:t>
                        </m:r>
                        <m:r>
                          <a:rPr lang="en-US"/>
                          <m:t>,</m:t>
                        </m:r>
                        <m:r>
                          <m:rPr>
                            <m:sty m:val="p"/>
                          </m:rPr>
                          <a:rPr lang="en-US"/>
                          <m:t>n</m:t>
                        </m:r>
                      </m:sub>
                    </m:sSub>
                    <m:r>
                      <a:rPr lang="en-US"/>
                      <m:t>=</m:t>
                    </m:r>
                    <m:f>
                      <m:fPr>
                        <m:ctrlPr>
                          <a:rPr lang="en-US" i="1"/>
                        </m:ctrlPr>
                      </m:fPr>
                      <m:num>
                        <m:r>
                          <a:rPr lang="en-US"/>
                          <m:t>1</m:t>
                        </m:r>
                      </m:num>
                      <m:den>
                        <m:r>
                          <m:rPr>
                            <m:sty m:val="p"/>
                          </m:rPr>
                          <a:rPr lang="en-US"/>
                          <m:t>n</m:t>
                        </m:r>
                      </m:den>
                    </m:f>
                    <m:nary>
                      <m:naryPr>
                        <m:chr m:val="∑"/>
                        <m:grow m:val="on"/>
                        <m:ctrlPr>
                          <a:rPr lang="en-US" i="1"/>
                        </m:ctrlPr>
                      </m:naryPr>
                      <m:sub>
                        <m:r>
                          <m:rPr>
                            <m:sty m:val="p"/>
                          </m:rPr>
                          <a:rPr lang="en-US"/>
                          <m:t>k</m:t>
                        </m:r>
                        <m:r>
                          <a:rPr lang="en-US"/>
                          <m:t>=0</m:t>
                        </m:r>
                      </m:sub>
                      <m:sup>
                        <m:r>
                          <m:rPr>
                            <m:sty m:val="p"/>
                          </m:rPr>
                          <a:rPr lang="en-US"/>
                          <m:t>n</m:t>
                        </m:r>
                        <m:r>
                          <a:rPr lang="en-US" i="1"/>
                          <m:t>−</m:t>
                        </m:r>
                        <m:r>
                          <a:rPr lang="en-US"/>
                          <m:t>1</m:t>
                        </m:r>
                      </m:sup>
                      <m:e>
                        <m:sSub>
                          <m:sSubPr>
                            <m:ctrlPr>
                              <a:rPr lang="en-US" i="1"/>
                            </m:ctrlPr>
                          </m:sSubPr>
                          <m:e>
                            <m:r>
                              <m:rPr>
                                <m:sty m:val="p"/>
                              </m:rPr>
                              <a:rPr lang="en-US"/>
                              <m:t>y</m:t>
                            </m:r>
                          </m:e>
                          <m:sub>
                            <m:r>
                              <m:rPr>
                                <m:sty m:val="p"/>
                              </m:rPr>
                              <a:rPr lang="en-US"/>
                              <m:t>t</m:t>
                            </m:r>
                            <m:r>
                              <a:rPr lang="en-US" i="1"/>
                              <m:t>−</m:t>
                            </m:r>
                            <m:r>
                              <m:rPr>
                                <m:sty m:val="p"/>
                              </m:rPr>
                              <a:rPr lang="en-US"/>
                              <m:t>k</m:t>
                            </m:r>
                          </m:sub>
                        </m:sSub>
                      </m:e>
                    </m:nary>
                  </m:oMath>
                </a14:m>
                <a:r>
                  <a:rPr lang="en-US" dirty="0">
                    <a:effectLst/>
                  </a:rPr>
                  <a:t> </a:t>
                </a:r>
                <a:endParaRPr lang="en-US" dirty="0"/>
              </a:p>
              <a:p>
                <a:pPr lvl="1">
                  <a:lnSpc>
                    <a:spcPct val="120000"/>
                  </a:lnSpc>
                </a:pPr>
                <a:r>
                  <a:rPr lang="en-US" dirty="0"/>
                  <a:t>5-days exponential moving average, </a:t>
                </a:r>
                <a14:m>
                  <m:oMath xmlns:m="http://schemas.openxmlformats.org/officeDocument/2006/math">
                    <m:sSub>
                      <m:sSubPr>
                        <m:ctrlPr>
                          <a:rPr lang="en-US" i="1"/>
                        </m:ctrlPr>
                      </m:sSubPr>
                      <m:e>
                        <m:r>
                          <m:rPr>
                            <m:sty m:val="p"/>
                          </m:rPr>
                          <a:rPr lang="en-US"/>
                          <m:t>EMA</m:t>
                        </m:r>
                      </m:e>
                      <m:sub>
                        <m:r>
                          <m:rPr>
                            <m:sty m:val="p"/>
                          </m:rPr>
                          <a:rPr lang="en-US"/>
                          <m:t>t</m:t>
                        </m:r>
                        <m:r>
                          <a:rPr lang="en-US"/>
                          <m:t>,</m:t>
                        </m:r>
                        <m:r>
                          <m:rPr>
                            <m:sty m:val="p"/>
                          </m:rPr>
                          <a:rPr lang="en-US"/>
                          <m:t>n</m:t>
                        </m:r>
                      </m:sub>
                    </m:sSub>
                    <m:r>
                      <a:rPr lang="en-US"/>
                      <m:t>=</m:t>
                    </m:r>
                    <m:f>
                      <m:fPr>
                        <m:ctrlPr>
                          <a:rPr lang="en-US" i="1"/>
                        </m:ctrlPr>
                      </m:fPr>
                      <m:num>
                        <m:r>
                          <a:rPr lang="en-US"/>
                          <m:t>2</m:t>
                        </m:r>
                      </m:num>
                      <m:den>
                        <m:r>
                          <m:rPr>
                            <m:sty m:val="p"/>
                          </m:rPr>
                          <a:rPr lang="en-US"/>
                          <m:t>n</m:t>
                        </m:r>
                        <m:r>
                          <a:rPr lang="en-US"/>
                          <m:t>+1</m:t>
                        </m:r>
                      </m:den>
                    </m:f>
                    <m:d>
                      <m:dPr>
                        <m:ctrlPr>
                          <a:rPr lang="en-US" i="1"/>
                        </m:ctrlPr>
                      </m:dPr>
                      <m:e>
                        <m:sSub>
                          <m:sSubPr>
                            <m:ctrlPr>
                              <a:rPr lang="en-US" i="1"/>
                            </m:ctrlPr>
                          </m:sSubPr>
                          <m:e>
                            <m:r>
                              <m:rPr>
                                <m:sty m:val="p"/>
                              </m:rPr>
                              <a:rPr lang="en-US"/>
                              <m:t>y</m:t>
                            </m:r>
                          </m:e>
                          <m:sub>
                            <m:r>
                              <m:rPr>
                                <m:sty m:val="p"/>
                              </m:rPr>
                              <a:rPr lang="en-US"/>
                              <m:t>t</m:t>
                            </m:r>
                          </m:sub>
                        </m:sSub>
                        <m:r>
                          <a:rPr lang="en-US" i="1"/>
                          <m:t>−</m:t>
                        </m:r>
                        <m:sSub>
                          <m:sSubPr>
                            <m:ctrlPr>
                              <a:rPr lang="en-US" i="1"/>
                            </m:ctrlPr>
                          </m:sSubPr>
                          <m:e>
                            <m:r>
                              <m:rPr>
                                <m:sty m:val="p"/>
                              </m:rPr>
                              <a:rPr lang="en-US"/>
                              <m:t>EMA</m:t>
                            </m:r>
                          </m:e>
                          <m:sub>
                            <m:r>
                              <m:rPr>
                                <m:sty m:val="p"/>
                              </m:rPr>
                              <a:rPr lang="en-US"/>
                              <m:t>t</m:t>
                            </m:r>
                            <m:r>
                              <a:rPr lang="en-US" i="1"/>
                              <m:t>−</m:t>
                            </m:r>
                            <m:r>
                              <a:rPr lang="en-US"/>
                              <m:t>1</m:t>
                            </m:r>
                          </m:sub>
                        </m:sSub>
                      </m:e>
                    </m:d>
                    <m:r>
                      <a:rPr lang="en-US"/>
                      <m:t>+</m:t>
                    </m:r>
                    <m:sSub>
                      <m:sSubPr>
                        <m:ctrlPr>
                          <a:rPr lang="en-US" i="1"/>
                        </m:ctrlPr>
                      </m:sSubPr>
                      <m:e>
                        <m:r>
                          <m:rPr>
                            <m:sty m:val="p"/>
                          </m:rPr>
                          <a:rPr lang="en-US"/>
                          <m:t>EMA</m:t>
                        </m:r>
                      </m:e>
                      <m:sub>
                        <m:r>
                          <m:rPr>
                            <m:sty m:val="p"/>
                          </m:rPr>
                          <a:rPr lang="en-US"/>
                          <m:t>t</m:t>
                        </m:r>
                        <m:r>
                          <a:rPr lang="en-US" i="1"/>
                          <m:t>−</m:t>
                        </m:r>
                        <m:r>
                          <a:rPr lang="en-US"/>
                          <m:t>1</m:t>
                        </m:r>
                      </m:sub>
                    </m:sSub>
                  </m:oMath>
                </a14:m>
                <a:r>
                  <a:rPr lang="en-US" dirty="0">
                    <a:effectLst/>
                  </a:rPr>
                  <a:t> </a:t>
                </a:r>
                <a:endParaRPr lang="en-US" dirty="0"/>
              </a:p>
              <a:p>
                <a:pPr lvl="1">
                  <a:lnSpc>
                    <a:spcPct val="120000"/>
                  </a:lnSpc>
                </a:pPr>
                <a:r>
                  <a:rPr lang="en-US" dirty="0"/>
                  <a:t>10-days exponential moving average, </a:t>
                </a:r>
                <a14:m>
                  <m:oMath xmlns:m="http://schemas.openxmlformats.org/officeDocument/2006/math">
                    <m:sSub>
                      <m:sSubPr>
                        <m:ctrlPr>
                          <a:rPr lang="en-US" i="1"/>
                        </m:ctrlPr>
                      </m:sSubPr>
                      <m:e>
                        <m:r>
                          <m:rPr>
                            <m:sty m:val="p"/>
                          </m:rPr>
                          <a:rPr lang="en-US"/>
                          <m:t>EMA</m:t>
                        </m:r>
                      </m:e>
                      <m:sub>
                        <m:r>
                          <m:rPr>
                            <m:sty m:val="p"/>
                          </m:rPr>
                          <a:rPr lang="en-US"/>
                          <m:t>t</m:t>
                        </m:r>
                        <m:r>
                          <a:rPr lang="en-US"/>
                          <m:t>,</m:t>
                        </m:r>
                        <m:r>
                          <m:rPr>
                            <m:sty m:val="p"/>
                          </m:rPr>
                          <a:rPr lang="en-US"/>
                          <m:t>n</m:t>
                        </m:r>
                      </m:sub>
                    </m:sSub>
                    <m:r>
                      <a:rPr lang="en-US"/>
                      <m:t>=</m:t>
                    </m:r>
                    <m:f>
                      <m:fPr>
                        <m:ctrlPr>
                          <a:rPr lang="en-US" i="1"/>
                        </m:ctrlPr>
                      </m:fPr>
                      <m:num>
                        <m:r>
                          <a:rPr lang="en-US"/>
                          <m:t>2</m:t>
                        </m:r>
                      </m:num>
                      <m:den>
                        <m:r>
                          <m:rPr>
                            <m:sty m:val="p"/>
                          </m:rPr>
                          <a:rPr lang="en-US"/>
                          <m:t>n</m:t>
                        </m:r>
                        <m:r>
                          <a:rPr lang="en-US"/>
                          <m:t>+1</m:t>
                        </m:r>
                      </m:den>
                    </m:f>
                    <m:d>
                      <m:dPr>
                        <m:ctrlPr>
                          <a:rPr lang="en-US" i="1"/>
                        </m:ctrlPr>
                      </m:dPr>
                      <m:e>
                        <m:sSub>
                          <m:sSubPr>
                            <m:ctrlPr>
                              <a:rPr lang="en-US" i="1"/>
                            </m:ctrlPr>
                          </m:sSubPr>
                          <m:e>
                            <m:r>
                              <m:rPr>
                                <m:sty m:val="p"/>
                              </m:rPr>
                              <a:rPr lang="en-US"/>
                              <m:t>y</m:t>
                            </m:r>
                          </m:e>
                          <m:sub>
                            <m:r>
                              <m:rPr>
                                <m:sty m:val="p"/>
                              </m:rPr>
                              <a:rPr lang="en-US"/>
                              <m:t>t</m:t>
                            </m:r>
                          </m:sub>
                        </m:sSub>
                        <m:r>
                          <a:rPr lang="en-US" i="1"/>
                          <m:t>−</m:t>
                        </m:r>
                        <m:sSub>
                          <m:sSubPr>
                            <m:ctrlPr>
                              <a:rPr lang="en-US" i="1"/>
                            </m:ctrlPr>
                          </m:sSubPr>
                          <m:e>
                            <m:r>
                              <m:rPr>
                                <m:sty m:val="p"/>
                              </m:rPr>
                              <a:rPr lang="en-US"/>
                              <m:t>EMA</m:t>
                            </m:r>
                          </m:e>
                          <m:sub>
                            <m:r>
                              <m:rPr>
                                <m:sty m:val="p"/>
                              </m:rPr>
                              <a:rPr lang="en-US"/>
                              <m:t>t</m:t>
                            </m:r>
                            <m:r>
                              <a:rPr lang="en-US" i="1"/>
                              <m:t>−</m:t>
                            </m:r>
                            <m:r>
                              <a:rPr lang="en-US"/>
                              <m:t>1</m:t>
                            </m:r>
                          </m:sub>
                        </m:sSub>
                      </m:e>
                    </m:d>
                    <m:r>
                      <a:rPr lang="en-US"/>
                      <m:t>+</m:t>
                    </m:r>
                    <m:sSub>
                      <m:sSubPr>
                        <m:ctrlPr>
                          <a:rPr lang="en-US" i="1"/>
                        </m:ctrlPr>
                      </m:sSubPr>
                      <m:e>
                        <m:r>
                          <m:rPr>
                            <m:sty m:val="p"/>
                          </m:rPr>
                          <a:rPr lang="en-US"/>
                          <m:t>EMA</m:t>
                        </m:r>
                      </m:e>
                      <m:sub>
                        <m:r>
                          <m:rPr>
                            <m:sty m:val="p"/>
                          </m:rPr>
                          <a:rPr lang="en-US"/>
                          <m:t>t</m:t>
                        </m:r>
                        <m:r>
                          <a:rPr lang="en-US" i="1"/>
                          <m:t>−</m:t>
                        </m:r>
                        <m:r>
                          <a:rPr lang="en-US"/>
                          <m:t>1</m:t>
                        </m:r>
                      </m:sub>
                    </m:sSub>
                  </m:oMath>
                </a14:m>
                <a:r>
                  <a:rPr lang="en-US" dirty="0">
                    <a:effectLst/>
                  </a:rPr>
                  <a:t> </a:t>
                </a:r>
                <a:endParaRPr lang="en-US" dirty="0"/>
              </a:p>
              <a:p>
                <a:pPr lvl="1">
                  <a:lnSpc>
                    <a:spcPct val="120000"/>
                  </a:lnSpc>
                </a:pPr>
                <a:r>
                  <a:rPr lang="en-US" dirty="0"/>
                  <a:t>Moving average convergence divergence line, </a:t>
                </a:r>
                <a14:m>
                  <m:oMath xmlns:m="http://schemas.openxmlformats.org/officeDocument/2006/math">
                    <m:sSub>
                      <m:sSubPr>
                        <m:ctrlPr>
                          <a:rPr lang="en-US" i="1"/>
                        </m:ctrlPr>
                      </m:sSubPr>
                      <m:e>
                        <m:r>
                          <m:rPr>
                            <m:sty m:val="p"/>
                          </m:rPr>
                          <a:rPr lang="en-US"/>
                          <m:t>MACD</m:t>
                        </m:r>
                      </m:e>
                      <m:sub>
                        <m:r>
                          <m:rPr>
                            <m:sty m:val="p"/>
                          </m:rPr>
                          <a:rPr lang="en-US"/>
                          <m:t>t</m:t>
                        </m:r>
                      </m:sub>
                    </m:sSub>
                    <m:r>
                      <a:rPr lang="en-US"/>
                      <m:t>=</m:t>
                    </m:r>
                    <m:sSubSup>
                      <m:sSubSupPr>
                        <m:ctrlPr>
                          <a:rPr lang="en-US" i="1"/>
                        </m:ctrlPr>
                      </m:sSubSupPr>
                      <m:e>
                        <m:r>
                          <m:rPr>
                            <m:sty m:val="p"/>
                          </m:rPr>
                          <a:rPr lang="en-US"/>
                          <m:t>EMA</m:t>
                        </m:r>
                      </m:e>
                      <m:sub>
                        <m:r>
                          <m:rPr>
                            <m:sty m:val="p"/>
                          </m:rPr>
                          <a:rPr lang="en-US"/>
                          <m:t>t</m:t>
                        </m:r>
                      </m:sub>
                      <m:sup>
                        <m:r>
                          <m:rPr>
                            <m:sty m:val="p"/>
                          </m:rPr>
                          <a:rPr lang="en-US"/>
                          <m:t>Short</m:t>
                        </m:r>
                      </m:sup>
                    </m:sSubSup>
                    <m:r>
                      <a:rPr lang="en-US" i="1"/>
                      <m:t>−</m:t>
                    </m:r>
                    <m:sSubSup>
                      <m:sSubSupPr>
                        <m:ctrlPr>
                          <a:rPr lang="en-US" i="1"/>
                        </m:ctrlPr>
                      </m:sSubSupPr>
                      <m:e>
                        <m:r>
                          <m:rPr>
                            <m:sty m:val="p"/>
                          </m:rPr>
                          <a:rPr lang="en-US"/>
                          <m:t>EMA</m:t>
                        </m:r>
                      </m:e>
                      <m:sub>
                        <m:r>
                          <m:rPr>
                            <m:sty m:val="p"/>
                          </m:rPr>
                          <a:rPr lang="en-US"/>
                          <m:t>t</m:t>
                        </m:r>
                      </m:sub>
                      <m:sup>
                        <m:r>
                          <m:rPr>
                            <m:sty m:val="p"/>
                          </m:rPr>
                          <a:rPr lang="en-US"/>
                          <m:t>Long</m:t>
                        </m:r>
                      </m:sup>
                    </m:sSubSup>
                  </m:oMath>
                </a14:m>
                <a:r>
                  <a:rPr lang="en-US" dirty="0">
                    <a:effectLst/>
                  </a:rPr>
                  <a:t> </a:t>
                </a:r>
                <a:endParaRPr lang="en-US" dirty="0"/>
              </a:p>
              <a:p>
                <a:pPr lvl="1">
                  <a:lnSpc>
                    <a:spcPct val="120000"/>
                  </a:lnSpc>
                </a:pPr>
                <a:r>
                  <a:rPr lang="en-US" dirty="0"/>
                  <a:t>Moving average convergence divergence signal, 9-days EMA of the MACD line </a:t>
                </a:r>
              </a:p>
              <a:p>
                <a:pPr lvl="1">
                  <a:lnSpc>
                    <a:spcPct val="120000"/>
                  </a:lnSpc>
                </a:pPr>
                <a:r>
                  <a:rPr lang="en-US" dirty="0"/>
                  <a:t>Relative strength index, </a:t>
                </a:r>
                <a14:m>
                  <m:oMath xmlns:m="http://schemas.openxmlformats.org/officeDocument/2006/math">
                    <m:r>
                      <m:rPr>
                        <m:sty m:val="p"/>
                      </m:rPr>
                      <a:rPr lang="en-US"/>
                      <m:t>RSI</m:t>
                    </m:r>
                    <m:r>
                      <a:rPr lang="en-US"/>
                      <m:t>=100</m:t>
                    </m:r>
                    <m:r>
                      <a:rPr lang="en-US" i="1"/>
                      <m:t>−</m:t>
                    </m:r>
                    <m:f>
                      <m:fPr>
                        <m:ctrlPr>
                          <a:rPr lang="en-US" i="1"/>
                        </m:ctrlPr>
                      </m:fPr>
                      <m:num>
                        <m:r>
                          <a:rPr lang="en-US"/>
                          <m:t>100</m:t>
                        </m:r>
                      </m:num>
                      <m:den>
                        <m:r>
                          <a:rPr lang="en-US"/>
                          <m:t>1+</m:t>
                        </m:r>
                        <m:f>
                          <m:fPr>
                            <m:type m:val="skw"/>
                            <m:ctrlPr>
                              <a:rPr lang="en-US" i="1"/>
                            </m:ctrlPr>
                          </m:fPr>
                          <m:num>
                            <m:r>
                              <m:rPr>
                                <m:sty m:val="p"/>
                              </m:rPr>
                              <a:rPr lang="en-US"/>
                              <m:t>Average</m:t>
                            </m:r>
                            <m:r>
                              <a:rPr lang="en-US"/>
                              <m:t> </m:t>
                            </m:r>
                            <m:r>
                              <m:rPr>
                                <m:sty m:val="p"/>
                              </m:rPr>
                              <a:rPr lang="en-US"/>
                              <m:t>Gain</m:t>
                            </m:r>
                          </m:num>
                          <m:den>
                            <m:r>
                              <m:rPr>
                                <m:sty m:val="p"/>
                              </m:rPr>
                              <a:rPr lang="en-US"/>
                              <m:t>Average</m:t>
                            </m:r>
                            <m:r>
                              <a:rPr lang="en-US"/>
                              <m:t> </m:t>
                            </m:r>
                            <m:r>
                              <m:rPr>
                                <m:sty m:val="p"/>
                              </m:rPr>
                              <a:rPr lang="en-US"/>
                              <m:t>Loss</m:t>
                            </m:r>
                          </m:den>
                        </m:f>
                      </m:den>
                    </m:f>
                  </m:oMath>
                </a14:m>
                <a:r>
                  <a:rPr lang="en-US" dirty="0">
                    <a:effectLst/>
                  </a:rPr>
                  <a:t> </a:t>
                </a:r>
                <a:endParaRPr lang="en-US" dirty="0"/>
              </a:p>
              <a:p>
                <a:pPr lvl="1">
                  <a:lnSpc>
                    <a:spcPct val="120000"/>
                  </a:lnSpc>
                </a:pPr>
                <a:r>
                  <a:rPr lang="en-US" dirty="0"/>
                  <a:t>Slow stochastic indicator, </a:t>
                </a:r>
                <a14:m>
                  <m:oMath xmlns:m="http://schemas.openxmlformats.org/officeDocument/2006/math">
                    <m:r>
                      <a:rPr lang="en-US"/>
                      <m:t>%</m:t>
                    </m:r>
                    <m:r>
                      <m:rPr>
                        <m:sty m:val="p"/>
                      </m:rPr>
                      <a:rPr lang="en-US"/>
                      <m:t>K</m:t>
                    </m:r>
                    <m:r>
                      <a:rPr lang="en-US"/>
                      <m:t>= </m:t>
                    </m:r>
                    <m:d>
                      <m:dPr>
                        <m:ctrlPr>
                          <a:rPr lang="en-US" i="1"/>
                        </m:ctrlPr>
                      </m:dPr>
                      <m:e>
                        <m:f>
                          <m:fPr>
                            <m:ctrlPr>
                              <a:rPr lang="en-US" i="1"/>
                            </m:ctrlPr>
                          </m:fPr>
                          <m:num>
                            <m:sSub>
                              <m:sSubPr>
                                <m:ctrlPr>
                                  <a:rPr lang="en-US" i="1"/>
                                </m:ctrlPr>
                              </m:sSubPr>
                              <m:e>
                                <m:r>
                                  <m:rPr>
                                    <m:sty m:val="p"/>
                                  </m:rPr>
                                  <a:rPr lang="en-US"/>
                                  <m:t>y</m:t>
                                </m:r>
                              </m:e>
                              <m:sub>
                                <m:r>
                                  <m:rPr>
                                    <m:sty m:val="p"/>
                                  </m:rPr>
                                  <a:rPr lang="en-US"/>
                                  <m:t>t</m:t>
                                </m:r>
                              </m:sub>
                            </m:sSub>
                            <m:r>
                              <a:rPr lang="en-US" i="1"/>
                              <m:t>−</m:t>
                            </m:r>
                            <m:sSub>
                              <m:sSubPr>
                                <m:ctrlPr>
                                  <a:rPr lang="en-US" i="1"/>
                                </m:ctrlPr>
                              </m:sSubPr>
                              <m:e>
                                <m:r>
                                  <m:rPr>
                                    <m:sty m:val="p"/>
                                  </m:rPr>
                                  <a:rPr lang="en-US"/>
                                  <m:t>LL</m:t>
                                </m:r>
                              </m:e>
                              <m:sub>
                                <m:r>
                                  <m:rPr>
                                    <m:sty m:val="p"/>
                                  </m:rPr>
                                  <a:rPr lang="en-US"/>
                                  <m:t>n</m:t>
                                </m:r>
                              </m:sub>
                            </m:sSub>
                          </m:num>
                          <m:den>
                            <m:sSub>
                              <m:sSubPr>
                                <m:ctrlPr>
                                  <a:rPr lang="en-US" i="1"/>
                                </m:ctrlPr>
                              </m:sSubPr>
                              <m:e>
                                <m:r>
                                  <m:rPr>
                                    <m:sty m:val="p"/>
                                  </m:rPr>
                                  <a:rPr lang="en-US"/>
                                  <m:t>HH</m:t>
                                </m:r>
                              </m:e>
                              <m:sub>
                                <m:r>
                                  <m:rPr>
                                    <m:sty m:val="p"/>
                                  </m:rPr>
                                  <a:rPr lang="en-US"/>
                                  <m:t>n</m:t>
                                </m:r>
                              </m:sub>
                            </m:sSub>
                            <m:r>
                              <a:rPr lang="en-US" i="1"/>
                              <m:t>−</m:t>
                            </m:r>
                            <m:sSub>
                              <m:sSubPr>
                                <m:ctrlPr>
                                  <a:rPr lang="en-US" i="1"/>
                                </m:ctrlPr>
                              </m:sSubPr>
                              <m:e>
                                <m:r>
                                  <m:rPr>
                                    <m:sty m:val="p"/>
                                  </m:rPr>
                                  <a:rPr lang="en-US"/>
                                  <m:t>LL</m:t>
                                </m:r>
                              </m:e>
                              <m:sub>
                                <m:r>
                                  <m:rPr>
                                    <m:sty m:val="p"/>
                                  </m:rPr>
                                  <a:rPr lang="en-US"/>
                                  <m:t>n</m:t>
                                </m:r>
                              </m:sub>
                            </m:sSub>
                          </m:den>
                        </m:f>
                      </m:e>
                    </m:d>
                    <m:r>
                      <a:rPr lang="en-US"/>
                      <m:t>×100</m:t>
                    </m:r>
                  </m:oMath>
                </a14:m>
                <a:r>
                  <a:rPr lang="en-US" dirty="0">
                    <a:effectLst/>
                  </a:rPr>
                  <a:t> </a:t>
                </a:r>
                <a:endParaRPr lang="en-US" dirty="0"/>
              </a:p>
              <a:p>
                <a:pPr lvl="1">
                  <a:lnSpc>
                    <a:spcPct val="120000"/>
                  </a:lnSpc>
                </a:pPr>
                <a:r>
                  <a:rPr lang="en-US" dirty="0"/>
                  <a:t>Fast stochastic indicator %D =  3-days SMA of slow-stochastic indicator (</a:t>
                </a:r>
                <a:r>
                  <a:rPr lang="en-US" i="1" dirty="0"/>
                  <a:t>%K</a:t>
                </a:r>
                <a:r>
                  <a:rPr lang="en-US" dirty="0"/>
                  <a:t>). </a:t>
                </a:r>
              </a:p>
              <a:p>
                <a:pPr lvl="1">
                  <a:lnSpc>
                    <a:spcPct val="120000"/>
                  </a:lnSpc>
                </a:pPr>
                <a:r>
                  <a:rPr lang="en-US" dirty="0"/>
                  <a:t>Commodity channel index, </a:t>
                </a:r>
                <a14:m>
                  <m:oMath xmlns:m="http://schemas.openxmlformats.org/officeDocument/2006/math">
                    <m:r>
                      <m:rPr>
                        <m:sty m:val="p"/>
                      </m:rPr>
                      <a:rPr lang="en-US"/>
                      <m:t>CCI</m:t>
                    </m:r>
                    <m:r>
                      <a:rPr lang="en-US"/>
                      <m:t>= </m:t>
                    </m:r>
                    <m:f>
                      <m:fPr>
                        <m:ctrlPr>
                          <a:rPr lang="en-US" i="1"/>
                        </m:ctrlPr>
                      </m:fPr>
                      <m:num>
                        <m:sSub>
                          <m:sSubPr>
                            <m:ctrlPr>
                              <a:rPr lang="en-US" i="1"/>
                            </m:ctrlPr>
                          </m:sSubPr>
                          <m:e>
                            <m:r>
                              <m:rPr>
                                <m:sty m:val="p"/>
                              </m:rPr>
                              <a:rPr lang="en-US"/>
                              <m:t>P</m:t>
                            </m:r>
                          </m:e>
                          <m:sub>
                            <m:r>
                              <m:rPr>
                                <m:sty m:val="p"/>
                              </m:rPr>
                              <a:rPr lang="en-US"/>
                              <m:t>t</m:t>
                            </m:r>
                            <m:r>
                              <a:rPr lang="en-US"/>
                              <m:t>,</m:t>
                            </m:r>
                            <m:r>
                              <m:rPr>
                                <m:sty m:val="p"/>
                              </m:rPr>
                              <a:rPr lang="en-US"/>
                              <m:t>typical</m:t>
                            </m:r>
                          </m:sub>
                        </m:sSub>
                        <m:r>
                          <a:rPr lang="en-US" i="1"/>
                          <m:t>−</m:t>
                        </m:r>
                        <m:sSubSup>
                          <m:sSubSupPr>
                            <m:ctrlPr>
                              <a:rPr lang="en-US" i="1"/>
                            </m:ctrlPr>
                          </m:sSubSupPr>
                          <m:e>
                            <m:r>
                              <m:rPr>
                                <m:sty m:val="p"/>
                              </m:rPr>
                              <a:rPr lang="en-US"/>
                              <m:t>SMA</m:t>
                            </m:r>
                          </m:e>
                          <m:sub>
                            <m:r>
                              <m:rPr>
                                <m:sty m:val="p"/>
                              </m:rPr>
                              <a:rPr lang="en-US"/>
                              <m:t>n</m:t>
                            </m:r>
                          </m:sub>
                          <m:sup>
                            <m:r>
                              <m:rPr>
                                <m:sty m:val="p"/>
                              </m:rPr>
                              <a:rPr lang="en-US"/>
                              <m:t>typical</m:t>
                            </m:r>
                            <m:r>
                              <a:rPr lang="en-US"/>
                              <m:t> </m:t>
                            </m:r>
                            <m:r>
                              <m:rPr>
                                <m:sty m:val="p"/>
                              </m:rPr>
                              <a:rPr lang="en-US"/>
                              <m:t>price</m:t>
                            </m:r>
                          </m:sup>
                        </m:sSubSup>
                      </m:num>
                      <m:den>
                        <m:r>
                          <a:rPr lang="en-US"/>
                          <m:t>0.015×</m:t>
                        </m:r>
                        <m:sSubSup>
                          <m:sSubSupPr>
                            <m:ctrlPr>
                              <a:rPr lang="en-US" i="1"/>
                            </m:ctrlPr>
                          </m:sSubSupPr>
                          <m:e>
                            <m:r>
                              <m:rPr>
                                <m:sty m:val="p"/>
                              </m:rPr>
                              <a:rPr lang="en-US"/>
                              <m:t>σ</m:t>
                            </m:r>
                          </m:e>
                          <m:sub>
                            <m:r>
                              <m:rPr>
                                <m:sty m:val="p"/>
                              </m:rPr>
                              <a:rPr lang="en-US"/>
                              <m:t>n</m:t>
                            </m:r>
                          </m:sub>
                          <m:sup>
                            <m:r>
                              <m:rPr>
                                <m:sty m:val="p"/>
                              </m:rPr>
                              <a:rPr lang="en-US"/>
                              <m:t>typical</m:t>
                            </m:r>
                            <m:r>
                              <a:rPr lang="en-US"/>
                              <m:t> </m:t>
                            </m:r>
                            <m:r>
                              <m:rPr>
                                <m:sty m:val="p"/>
                              </m:rPr>
                              <a:rPr lang="en-US"/>
                              <m:t>price</m:t>
                            </m:r>
                          </m:sup>
                        </m:sSubSup>
                      </m:den>
                    </m:f>
                  </m:oMath>
                </a14:m>
                <a:r>
                  <a:rPr lang="en-US" dirty="0">
                    <a:effectLst/>
                  </a:rPr>
                  <a:t> </a:t>
                </a:r>
                <a:endParaRPr lang="en-US" dirty="0"/>
              </a:p>
            </p:txBody>
          </p:sp>
        </mc:Choice>
        <mc:Fallback>
          <p:sp>
            <p:nvSpPr>
              <p:cNvPr id="3" name="Content Placeholder 2">
                <a:extLst>
                  <a:ext uri="{FF2B5EF4-FFF2-40B4-BE49-F238E27FC236}">
                    <a16:creationId xmlns:a16="http://schemas.microsoft.com/office/drawing/2014/main" id="{265F9F12-2501-7F46-B9B7-13A068BEDDB2}"/>
                  </a:ext>
                </a:extLst>
              </p:cNvPr>
              <p:cNvSpPr>
                <a:spLocks noGrp="1" noRot="1" noChangeAspect="1" noMove="1" noResize="1" noEditPoints="1" noAdjustHandles="1" noChangeArrowheads="1" noChangeShapeType="1" noTextEdit="1"/>
              </p:cNvSpPr>
              <p:nvPr>
                <p:ph idx="1"/>
              </p:nvPr>
            </p:nvSpPr>
            <p:spPr>
              <a:xfrm>
                <a:off x="452717" y="1072589"/>
                <a:ext cx="11443447" cy="5668870"/>
              </a:xfrm>
              <a:blipFill>
                <a:blip r:embed="rId2"/>
                <a:stretch>
                  <a:fillRect l="-777" t="-2461"/>
                </a:stretch>
              </a:blipFill>
            </p:spPr>
            <p:txBody>
              <a:bodyPr/>
              <a:lstStyle/>
              <a:p>
                <a:r>
                  <a:rPr lang="en-US">
                    <a:noFill/>
                  </a:rPr>
                  <a:t> </a:t>
                </a:r>
              </a:p>
            </p:txBody>
          </p:sp>
        </mc:Fallback>
      </mc:AlternateContent>
    </p:spTree>
    <p:extLst>
      <p:ext uri="{BB962C8B-B14F-4D97-AF65-F5344CB8AC3E}">
        <p14:creationId xmlns:p14="http://schemas.microsoft.com/office/powerpoint/2010/main" val="382330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537F-F718-0046-923E-F91BF537A02C}"/>
              </a:ext>
            </a:extLst>
          </p:cNvPr>
          <p:cNvSpPr>
            <a:spLocks noGrp="1"/>
          </p:cNvSpPr>
          <p:nvPr>
            <p:ph type="title"/>
          </p:nvPr>
        </p:nvSpPr>
        <p:spPr>
          <a:xfrm>
            <a:off x="838200" y="2766218"/>
            <a:ext cx="10515600" cy="1325563"/>
          </a:xfrm>
        </p:spPr>
        <p:txBody>
          <a:bodyPr/>
          <a:lstStyle/>
          <a:p>
            <a:pPr algn="ctr"/>
            <a:r>
              <a:rPr lang="en-US" dirty="0"/>
              <a:t>Data Mining</a:t>
            </a:r>
          </a:p>
        </p:txBody>
      </p:sp>
    </p:spTree>
    <p:extLst>
      <p:ext uri="{BB962C8B-B14F-4D97-AF65-F5344CB8AC3E}">
        <p14:creationId xmlns:p14="http://schemas.microsoft.com/office/powerpoint/2010/main" val="28298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solidFill>
                  <a:schemeClr val="bg1">
                    <a:lumMod val="75000"/>
                  </a:schemeClr>
                </a:solidFill>
              </a:rPr>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t>Decision Tree Method</a:t>
            </a:r>
          </a:p>
          <a:p>
            <a:pPr lvl="1"/>
            <a:r>
              <a:rPr lang="en-US" dirty="0"/>
              <a:t>Random Forest</a:t>
            </a:r>
          </a:p>
          <a:p>
            <a:pPr lvl="1"/>
            <a:r>
              <a:rPr lang="en-US" dirty="0">
                <a:solidFill>
                  <a:schemeClr val="bg1">
                    <a:lumMod val="75000"/>
                  </a:schemeClr>
                </a:solidFill>
              </a:rPr>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279324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6885-B047-814C-8751-BCA5CBDCCE42}"/>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6CE67C44-433F-3243-8D41-197317DE2648}"/>
              </a:ext>
            </a:extLst>
          </p:cNvPr>
          <p:cNvSpPr>
            <a:spLocks noGrp="1"/>
          </p:cNvSpPr>
          <p:nvPr>
            <p:ph idx="1"/>
          </p:nvPr>
        </p:nvSpPr>
        <p:spPr/>
        <p:txBody>
          <a:bodyPr>
            <a:normAutofit/>
          </a:bodyPr>
          <a:lstStyle/>
          <a:p>
            <a:r>
              <a:rPr lang="en-US" dirty="0"/>
              <a:t>Random forest is an ensemble learning algorithm that combines results from random decision trees to improve the model predictability. </a:t>
            </a:r>
          </a:p>
          <a:p>
            <a:r>
              <a:rPr lang="en-US" dirty="0"/>
              <a:t>Random forests decorrelate the decision trees by restricting the number of features it can consider during each split. </a:t>
            </a:r>
          </a:p>
          <a:p>
            <a:r>
              <a:rPr lang="en-US" dirty="0"/>
              <a:t>By random selection, the algorithms give a chance to weaker predictors and avoiding picking of stronger ones at every split. </a:t>
            </a:r>
          </a:p>
          <a:p>
            <a:r>
              <a:rPr lang="en-US" dirty="0"/>
              <a:t>Random Forests the final results by averaging ‘random' trees, reducing the variance and increasing the prediction reliability </a:t>
            </a:r>
          </a:p>
        </p:txBody>
      </p:sp>
    </p:spTree>
    <p:extLst>
      <p:ext uri="{BB962C8B-B14F-4D97-AF65-F5344CB8AC3E}">
        <p14:creationId xmlns:p14="http://schemas.microsoft.com/office/powerpoint/2010/main" val="78657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781137" y="293615"/>
            <a:ext cx="4175635" cy="1488842"/>
          </a:xfrm>
        </p:spPr>
        <p:txBody>
          <a:bodyPr/>
          <a:lstStyle/>
          <a:p>
            <a:r>
              <a:rPr lang="en-US" dirty="0"/>
              <a:t>Random Forest</a:t>
            </a:r>
          </a:p>
        </p:txBody>
      </p:sp>
      <p:pic>
        <p:nvPicPr>
          <p:cNvPr id="8" name="Picture 7" descr="/var/folders/_k/px3zq8xx6gb1_xbbm1dgqvqc0000gn/T/com.microsoft.Word/Content.MSO/5ECA6C32.tmp">
            <a:extLst>
              <a:ext uri="{FF2B5EF4-FFF2-40B4-BE49-F238E27FC236}">
                <a16:creationId xmlns:a16="http://schemas.microsoft.com/office/drawing/2014/main" id="{73F069E4-86D7-6A43-BA1E-983DC41507E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6000" y="125836"/>
            <a:ext cx="5931017" cy="6732164"/>
          </a:xfrm>
          <a:prstGeom prst="rect">
            <a:avLst/>
          </a:prstGeom>
          <a:noFill/>
          <a:ln>
            <a:noFill/>
          </a:ln>
        </p:spPr>
      </p:pic>
      <p:graphicFrame>
        <p:nvGraphicFramePr>
          <p:cNvPr id="9" name="Table 8">
            <a:extLst>
              <a:ext uri="{FF2B5EF4-FFF2-40B4-BE49-F238E27FC236}">
                <a16:creationId xmlns:a16="http://schemas.microsoft.com/office/drawing/2014/main" id="{0666CBE4-44BA-8F44-B804-DF87A48DEB15}"/>
              </a:ext>
            </a:extLst>
          </p:cNvPr>
          <p:cNvGraphicFramePr>
            <a:graphicFrameLocks noGrp="1"/>
          </p:cNvGraphicFramePr>
          <p:nvPr>
            <p:extLst>
              <p:ext uri="{D42A27DB-BD31-4B8C-83A1-F6EECF244321}">
                <p14:modId xmlns:p14="http://schemas.microsoft.com/office/powerpoint/2010/main" val="206335595"/>
              </p:ext>
            </p:extLst>
          </p:nvPr>
        </p:nvGraphicFramePr>
        <p:xfrm>
          <a:off x="464191" y="2628310"/>
          <a:ext cx="4809528" cy="1416822"/>
        </p:xfrm>
        <a:graphic>
          <a:graphicData uri="http://schemas.openxmlformats.org/drawingml/2006/table">
            <a:tbl>
              <a:tblPr firstRow="1" firstCol="1" bandRow="1">
                <a:tableStyleId>{2D5ABB26-0587-4C30-8999-92F81FD0307C}</a:tableStyleId>
              </a:tblPr>
              <a:tblGrid>
                <a:gridCol w="1065402">
                  <a:extLst>
                    <a:ext uri="{9D8B030D-6E8A-4147-A177-3AD203B41FA5}">
                      <a16:colId xmlns:a16="http://schemas.microsoft.com/office/drawing/2014/main" val="2404401506"/>
                    </a:ext>
                  </a:extLst>
                </a:gridCol>
                <a:gridCol w="1530897">
                  <a:extLst>
                    <a:ext uri="{9D8B030D-6E8A-4147-A177-3AD203B41FA5}">
                      <a16:colId xmlns:a16="http://schemas.microsoft.com/office/drawing/2014/main" val="960509584"/>
                    </a:ext>
                  </a:extLst>
                </a:gridCol>
                <a:gridCol w="1121565">
                  <a:extLst>
                    <a:ext uri="{9D8B030D-6E8A-4147-A177-3AD203B41FA5}">
                      <a16:colId xmlns:a16="http://schemas.microsoft.com/office/drawing/2014/main" val="2117135400"/>
                    </a:ext>
                  </a:extLst>
                </a:gridCol>
                <a:gridCol w="1091664">
                  <a:extLst>
                    <a:ext uri="{9D8B030D-6E8A-4147-A177-3AD203B41FA5}">
                      <a16:colId xmlns:a16="http://schemas.microsoft.com/office/drawing/2014/main" val="1508142992"/>
                    </a:ext>
                  </a:extLst>
                </a:gridCol>
              </a:tblGrid>
              <a:tr h="385894">
                <a:tc>
                  <a:txBody>
                    <a:bodyPr/>
                    <a:lstStyle/>
                    <a:p>
                      <a:pPr marL="0" marR="0" algn="ctr">
                        <a:spcBef>
                          <a:spcPts val="600"/>
                        </a:spcBef>
                        <a:spcAft>
                          <a:spcPts val="0"/>
                        </a:spcAft>
                      </a:pPr>
                      <a:r>
                        <a:rPr lang="en-US" sz="1200" dirty="0">
                          <a:effectLst/>
                        </a:rPr>
                        <a:t> </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205780"/>
                  </a:ext>
                </a:extLst>
              </a:tr>
              <a:tr h="515464">
                <a:tc>
                  <a:txBody>
                    <a:bodyPr/>
                    <a:lstStyle/>
                    <a:p>
                      <a:pPr marL="0" marR="0" algn="ctr">
                        <a:spcBef>
                          <a:spcPts val="600"/>
                        </a:spcBef>
                        <a:spcAft>
                          <a:spcPts val="0"/>
                        </a:spcAft>
                      </a:pPr>
                      <a:r>
                        <a:rPr lang="en-US" sz="1200">
                          <a:effectLst/>
                        </a:rPr>
                        <a:t>Naïve Model MAPE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effectLst/>
                        </a:rPr>
                        <a:t>0.47</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38633"/>
                  </a:ext>
                </a:extLst>
              </a:tr>
              <a:tr h="515464">
                <a:tc>
                  <a:txBody>
                    <a:bodyPr/>
                    <a:lstStyle/>
                    <a:p>
                      <a:pPr marL="0" marR="0" algn="ctr">
                        <a:spcBef>
                          <a:spcPts val="600"/>
                        </a:spcBef>
                        <a:spcAft>
                          <a:spcPts val="0"/>
                        </a:spcAft>
                      </a:pPr>
                      <a:r>
                        <a:rPr lang="en-US" sz="1200">
                          <a:effectLst/>
                        </a:rPr>
                        <a:t>Random Forest MAPE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0.16</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effectLst/>
                        </a:rPr>
                        <a:t>0.21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effectLst/>
                        </a:rPr>
                        <a:t>0.05</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460140"/>
                  </a:ext>
                </a:extLst>
              </a:tr>
            </a:tbl>
          </a:graphicData>
        </a:graphic>
      </p:graphicFrame>
    </p:spTree>
    <p:extLst>
      <p:ext uri="{BB962C8B-B14F-4D97-AF65-F5344CB8AC3E}">
        <p14:creationId xmlns:p14="http://schemas.microsoft.com/office/powerpoint/2010/main" val="298067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solidFill>
                  <a:schemeClr val="bg1">
                    <a:lumMod val="75000"/>
                  </a:schemeClr>
                </a:solidFill>
              </a:rPr>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t>Decision Tree Method</a:t>
            </a:r>
          </a:p>
          <a:p>
            <a:pPr lvl="1"/>
            <a:r>
              <a:rPr lang="en-US" dirty="0">
                <a:solidFill>
                  <a:schemeClr val="bg1">
                    <a:lumMod val="75000"/>
                  </a:schemeClr>
                </a:solidFill>
              </a:rPr>
              <a:t>Random Forest</a:t>
            </a:r>
          </a:p>
          <a:p>
            <a:pPr lvl="1"/>
            <a:r>
              <a:rPr lang="en-US" dirty="0"/>
              <a:t>Boosting</a:t>
            </a:r>
          </a:p>
          <a:p>
            <a:r>
              <a:rPr lang="en-US" sz="4000" dirty="0">
                <a:solidFill>
                  <a:schemeClr val="bg1">
                    <a:lumMod val="75000"/>
                  </a:schemeClr>
                </a:solidFill>
              </a:rPr>
              <a:t>Artificial Neural Network</a:t>
            </a:r>
          </a:p>
          <a:p>
            <a:pPr lvl="1"/>
            <a:r>
              <a:rPr lang="en-US" dirty="0">
                <a:solidFill>
                  <a:schemeClr val="bg1">
                    <a:lumMod val="75000"/>
                  </a:schemeClr>
                </a:solidFill>
              </a:rPr>
              <a:t>Long-Short Term Memory Method</a:t>
            </a:r>
          </a:p>
        </p:txBody>
      </p:sp>
    </p:spTree>
    <p:extLst>
      <p:ext uri="{BB962C8B-B14F-4D97-AF65-F5344CB8AC3E}">
        <p14:creationId xmlns:p14="http://schemas.microsoft.com/office/powerpoint/2010/main" val="1230911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047D-D12F-B345-B737-94C8208C44CC}"/>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2E8BB203-5000-EB4B-B84E-E4AD0DA9534C}"/>
              </a:ext>
            </a:extLst>
          </p:cNvPr>
          <p:cNvSpPr>
            <a:spLocks noGrp="1"/>
          </p:cNvSpPr>
          <p:nvPr>
            <p:ph idx="1"/>
          </p:nvPr>
        </p:nvSpPr>
        <p:spPr/>
        <p:txBody>
          <a:bodyPr/>
          <a:lstStyle/>
          <a:p>
            <a:r>
              <a:rPr lang="en-US" dirty="0"/>
              <a:t>In boosting, trees are grown sequentially. Rather than fitting the data hard by growing a whole tree, boosting learns slowly. </a:t>
            </a:r>
          </a:p>
          <a:p>
            <a:r>
              <a:rPr lang="en-US" dirty="0"/>
              <a:t>The algorithm adjusts the decision trees on model-fit residuals. The fitted trees are added back to the original model residual is updated (reduced). </a:t>
            </a:r>
          </a:p>
          <a:p>
            <a:r>
              <a:rPr lang="en-US" dirty="0"/>
              <a:t>The process is repeated with different hyper-parameters like the number of trees, learning rate, maximum depth of each tree, etc. </a:t>
            </a:r>
          </a:p>
          <a:p>
            <a:r>
              <a:rPr lang="en-US" dirty="0"/>
              <a:t>Boosting works on optimization skills by reducing both bias and variance. </a:t>
            </a:r>
          </a:p>
        </p:txBody>
      </p:sp>
    </p:spTree>
    <p:extLst>
      <p:ext uri="{BB962C8B-B14F-4D97-AF65-F5344CB8AC3E}">
        <p14:creationId xmlns:p14="http://schemas.microsoft.com/office/powerpoint/2010/main" val="185784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797915" y="310393"/>
            <a:ext cx="4175635" cy="1488842"/>
          </a:xfrm>
        </p:spPr>
        <p:txBody>
          <a:bodyPr/>
          <a:lstStyle/>
          <a:p>
            <a:r>
              <a:rPr lang="en-US" dirty="0"/>
              <a:t>Boosting</a:t>
            </a:r>
          </a:p>
        </p:txBody>
      </p:sp>
      <p:graphicFrame>
        <p:nvGraphicFramePr>
          <p:cNvPr id="9" name="Table 8">
            <a:extLst>
              <a:ext uri="{FF2B5EF4-FFF2-40B4-BE49-F238E27FC236}">
                <a16:creationId xmlns:a16="http://schemas.microsoft.com/office/drawing/2014/main" id="{0666CBE4-44BA-8F44-B804-DF87A48DEB15}"/>
              </a:ext>
            </a:extLst>
          </p:cNvPr>
          <p:cNvGraphicFramePr>
            <a:graphicFrameLocks noGrp="1"/>
          </p:cNvGraphicFramePr>
          <p:nvPr>
            <p:extLst>
              <p:ext uri="{D42A27DB-BD31-4B8C-83A1-F6EECF244321}">
                <p14:modId xmlns:p14="http://schemas.microsoft.com/office/powerpoint/2010/main" val="3217142623"/>
              </p:ext>
            </p:extLst>
          </p:nvPr>
        </p:nvGraphicFramePr>
        <p:xfrm>
          <a:off x="480969" y="2645088"/>
          <a:ext cx="4809528" cy="1932286"/>
        </p:xfrm>
        <a:graphic>
          <a:graphicData uri="http://schemas.openxmlformats.org/drawingml/2006/table">
            <a:tbl>
              <a:tblPr firstRow="1" firstCol="1" bandRow="1">
                <a:tableStyleId>{2D5ABB26-0587-4C30-8999-92F81FD0307C}</a:tableStyleId>
              </a:tblPr>
              <a:tblGrid>
                <a:gridCol w="1065402">
                  <a:extLst>
                    <a:ext uri="{9D8B030D-6E8A-4147-A177-3AD203B41FA5}">
                      <a16:colId xmlns:a16="http://schemas.microsoft.com/office/drawing/2014/main" val="2404401506"/>
                    </a:ext>
                  </a:extLst>
                </a:gridCol>
                <a:gridCol w="1530897">
                  <a:extLst>
                    <a:ext uri="{9D8B030D-6E8A-4147-A177-3AD203B41FA5}">
                      <a16:colId xmlns:a16="http://schemas.microsoft.com/office/drawing/2014/main" val="960509584"/>
                    </a:ext>
                  </a:extLst>
                </a:gridCol>
                <a:gridCol w="1121565">
                  <a:extLst>
                    <a:ext uri="{9D8B030D-6E8A-4147-A177-3AD203B41FA5}">
                      <a16:colId xmlns:a16="http://schemas.microsoft.com/office/drawing/2014/main" val="2117135400"/>
                    </a:ext>
                  </a:extLst>
                </a:gridCol>
                <a:gridCol w="1091664">
                  <a:extLst>
                    <a:ext uri="{9D8B030D-6E8A-4147-A177-3AD203B41FA5}">
                      <a16:colId xmlns:a16="http://schemas.microsoft.com/office/drawing/2014/main" val="1508142992"/>
                    </a:ext>
                  </a:extLst>
                </a:gridCol>
              </a:tblGrid>
              <a:tr h="385894">
                <a:tc>
                  <a:txBody>
                    <a:bodyPr/>
                    <a:lstStyle/>
                    <a:p>
                      <a:pPr marL="0" marR="0" algn="ctr">
                        <a:spcBef>
                          <a:spcPts val="600"/>
                        </a:spcBef>
                        <a:spcAft>
                          <a:spcPts val="0"/>
                        </a:spcAft>
                      </a:pPr>
                      <a:r>
                        <a:rPr lang="en-US" sz="1200" dirty="0">
                          <a:effectLst/>
                        </a:rPr>
                        <a:t> </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205780"/>
                  </a:ext>
                </a:extLst>
              </a:tr>
              <a:tr h="515464">
                <a:tc>
                  <a:txBody>
                    <a:bodyPr/>
                    <a:lstStyle/>
                    <a:p>
                      <a:pPr marL="0" marR="0" algn="ctr">
                        <a:spcBef>
                          <a:spcPts val="600"/>
                        </a:spcBef>
                        <a:spcAft>
                          <a:spcPts val="0"/>
                        </a:spcAft>
                      </a:pPr>
                      <a:r>
                        <a:rPr lang="en-US" sz="1200">
                          <a:effectLst/>
                        </a:rPr>
                        <a:t>Naïve Model MAPE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effectLst/>
                        </a:rPr>
                        <a:t>0.47</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38633"/>
                  </a:ext>
                </a:extLst>
              </a:tr>
              <a:tr h="515464">
                <a:tc>
                  <a:txBody>
                    <a:bodyPr/>
                    <a:lstStyle/>
                    <a:p>
                      <a:pPr marL="0" marR="0" algn="ctr">
                        <a:spcBef>
                          <a:spcPts val="600"/>
                        </a:spcBef>
                        <a:spcAft>
                          <a:spcPts val="0"/>
                        </a:spcAft>
                      </a:pPr>
                      <a:r>
                        <a:rPr lang="en-US" sz="1200">
                          <a:solidFill>
                            <a:schemeClr val="tx1"/>
                          </a:solidFill>
                          <a:effectLst/>
                          <a:latin typeface="+mn-lt"/>
                        </a:rPr>
                        <a:t>Random Forest MAPE</a:t>
                      </a:r>
                      <a:endParaRPr lang="en-US" sz="1200">
                        <a:solidFill>
                          <a:schemeClr val="tx1"/>
                        </a:solidFill>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a:solidFill>
                            <a:schemeClr val="tx1"/>
                          </a:solidFill>
                          <a:effectLst/>
                          <a:latin typeface="+mn-lt"/>
                        </a:rPr>
                        <a:t>0.16</a:t>
                      </a:r>
                      <a:endParaRPr lang="en-US" sz="1200">
                        <a:solidFill>
                          <a:schemeClr val="tx1"/>
                        </a:solidFill>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solidFill>
                            <a:schemeClr val="tx1"/>
                          </a:solidFill>
                          <a:effectLst/>
                          <a:latin typeface="+mn-lt"/>
                        </a:rPr>
                        <a:t>0.21</a:t>
                      </a:r>
                      <a:endParaRPr lang="en-US" sz="1200" dirty="0">
                        <a:solidFill>
                          <a:schemeClr val="tx1"/>
                        </a:solidFill>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solidFill>
                            <a:schemeClr val="tx1"/>
                          </a:solidFill>
                          <a:effectLst/>
                          <a:latin typeface="+mn-lt"/>
                        </a:rPr>
                        <a:t>0.05</a:t>
                      </a:r>
                      <a:endParaRPr lang="en-US" sz="1200" dirty="0">
                        <a:solidFill>
                          <a:schemeClr val="tx1"/>
                        </a:solidFill>
                        <a:effectLst/>
                        <a:latin typeface="+mn-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460140"/>
                  </a:ext>
                </a:extLst>
              </a:tr>
              <a:tr h="515464">
                <a:tc>
                  <a:txBody>
                    <a:bodyPr/>
                    <a:lstStyle/>
                    <a:p>
                      <a:pPr marL="0" marR="0" algn="ctr">
                        <a:spcBef>
                          <a:spcPts val="600"/>
                        </a:spcBef>
                        <a:spcAft>
                          <a:spcPts val="0"/>
                        </a:spcAft>
                      </a:pPr>
                      <a:r>
                        <a:rPr lang="en-US" sz="1200" dirty="0" err="1">
                          <a:solidFill>
                            <a:schemeClr val="tx1"/>
                          </a:solidFill>
                          <a:effectLst/>
                          <a:latin typeface="+mn-lt"/>
                          <a:ea typeface="Times New Roman" panose="02020603050405020304" pitchFamily="18" charset="0"/>
                        </a:rPr>
                        <a:t>XGBoost</a:t>
                      </a:r>
                      <a:r>
                        <a:rPr lang="en-US" sz="1200" dirty="0">
                          <a:solidFill>
                            <a:schemeClr val="tx1"/>
                          </a:solidFill>
                          <a:effectLst/>
                          <a:latin typeface="+mn-lt"/>
                          <a:ea typeface="Times New Roman" panose="02020603050405020304" pitchFamily="18" charset="0"/>
                        </a:rPr>
                        <a:t> MAPE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solidFill>
                            <a:schemeClr val="tx1"/>
                          </a:solidFill>
                          <a:effectLst/>
                          <a:latin typeface="+mn-lt"/>
                          <a:ea typeface="Times New Roman" panose="02020603050405020304" pitchFamily="18" charset="0"/>
                        </a:rPr>
                        <a:t>0.15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solidFill>
                            <a:schemeClr val="tx1"/>
                          </a:solidFill>
                          <a:effectLst/>
                          <a:latin typeface="+mn-lt"/>
                          <a:ea typeface="Times New Roman" panose="02020603050405020304" pitchFamily="18" charset="0"/>
                        </a:rPr>
                        <a:t>0.18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200" dirty="0">
                          <a:solidFill>
                            <a:schemeClr val="tx1"/>
                          </a:solidFill>
                          <a:effectLst/>
                          <a:latin typeface="+mn-lt"/>
                          <a:ea typeface="Times New Roman" panose="02020603050405020304" pitchFamily="18" charset="0"/>
                        </a:rPr>
                        <a:t>0.06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953231"/>
                  </a:ext>
                </a:extLst>
              </a:tr>
            </a:tbl>
          </a:graphicData>
        </a:graphic>
      </p:graphicFrame>
      <p:pic>
        <p:nvPicPr>
          <p:cNvPr id="5" name="Picture 4" descr="/var/folders/_k/px3zq8xx6gb1_xbbm1dgqvqc0000gn/T/com.microsoft.Word/Content.MSO/AD413949.tmp">
            <a:extLst>
              <a:ext uri="{FF2B5EF4-FFF2-40B4-BE49-F238E27FC236}">
                <a16:creationId xmlns:a16="http://schemas.microsoft.com/office/drawing/2014/main" id="{8474D3F6-9E60-2547-A1EA-BDD95FE15F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6000" y="95562"/>
            <a:ext cx="5992535" cy="6666876"/>
          </a:xfrm>
          <a:prstGeom prst="rect">
            <a:avLst/>
          </a:prstGeom>
          <a:noFill/>
          <a:ln>
            <a:noFill/>
          </a:ln>
        </p:spPr>
      </p:pic>
    </p:spTree>
    <p:extLst>
      <p:ext uri="{BB962C8B-B14F-4D97-AF65-F5344CB8AC3E}">
        <p14:creationId xmlns:p14="http://schemas.microsoft.com/office/powerpoint/2010/main" val="115447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E0FEF-E93F-0741-BD39-644F43A422D8}"/>
              </a:ext>
            </a:extLst>
          </p:cNvPr>
          <p:cNvSpPr>
            <a:spLocks noGrp="1"/>
          </p:cNvSpPr>
          <p:nvPr>
            <p:ph idx="1"/>
          </p:nvPr>
        </p:nvSpPr>
        <p:spPr>
          <a:xfrm>
            <a:off x="250970" y="886057"/>
            <a:ext cx="11569117" cy="4944291"/>
          </a:xfrm>
        </p:spPr>
        <p:txBody>
          <a:bodyPr/>
          <a:lstStyle/>
          <a:p>
            <a:r>
              <a:rPr lang="en-US" sz="4000" dirty="0">
                <a:solidFill>
                  <a:schemeClr val="bg1">
                    <a:lumMod val="75000"/>
                  </a:schemeClr>
                </a:solidFill>
              </a:rPr>
              <a:t>Time Series Analysis</a:t>
            </a:r>
          </a:p>
          <a:p>
            <a:pPr lvl="1"/>
            <a:r>
              <a:rPr lang="en-US" dirty="0">
                <a:solidFill>
                  <a:schemeClr val="bg1">
                    <a:lumMod val="75000"/>
                  </a:schemeClr>
                </a:solidFill>
              </a:rPr>
              <a:t>Simple Exponential Smoothing Method</a:t>
            </a:r>
          </a:p>
          <a:p>
            <a:pPr lvl="1"/>
            <a:r>
              <a:rPr lang="en-US" dirty="0">
                <a:solidFill>
                  <a:schemeClr val="bg1">
                    <a:lumMod val="75000"/>
                  </a:schemeClr>
                </a:solidFill>
              </a:rPr>
              <a:t>Holt’s Linear Trend Method</a:t>
            </a:r>
          </a:p>
          <a:p>
            <a:pPr lvl="1"/>
            <a:r>
              <a:rPr lang="en-US" dirty="0">
                <a:solidFill>
                  <a:schemeClr val="bg1">
                    <a:lumMod val="75000"/>
                  </a:schemeClr>
                </a:solidFill>
              </a:rPr>
              <a:t>Holt’s Damped Trend Method</a:t>
            </a:r>
          </a:p>
          <a:p>
            <a:pPr lvl="1"/>
            <a:r>
              <a:rPr lang="en-US" dirty="0">
                <a:solidFill>
                  <a:schemeClr val="bg1">
                    <a:lumMod val="75000"/>
                  </a:schemeClr>
                </a:solidFill>
              </a:rPr>
              <a:t>Autoregressive Integrated Moving Average Method</a:t>
            </a:r>
          </a:p>
          <a:p>
            <a:r>
              <a:rPr lang="en-US" sz="4000" dirty="0">
                <a:solidFill>
                  <a:schemeClr val="bg1">
                    <a:lumMod val="75000"/>
                  </a:schemeClr>
                </a:solidFill>
              </a:rPr>
              <a:t>Decision Tree Method</a:t>
            </a:r>
          </a:p>
          <a:p>
            <a:pPr lvl="1"/>
            <a:r>
              <a:rPr lang="en-US" dirty="0">
                <a:solidFill>
                  <a:schemeClr val="bg1">
                    <a:lumMod val="75000"/>
                  </a:schemeClr>
                </a:solidFill>
              </a:rPr>
              <a:t>Random Forest</a:t>
            </a:r>
          </a:p>
          <a:p>
            <a:pPr lvl="1"/>
            <a:r>
              <a:rPr lang="en-US" dirty="0">
                <a:solidFill>
                  <a:schemeClr val="bg1">
                    <a:lumMod val="75000"/>
                  </a:schemeClr>
                </a:solidFill>
              </a:rPr>
              <a:t>Boosting</a:t>
            </a:r>
          </a:p>
          <a:p>
            <a:r>
              <a:rPr lang="en-US" sz="4000" dirty="0"/>
              <a:t>Artificial Neural Network</a:t>
            </a:r>
          </a:p>
          <a:p>
            <a:pPr lvl="1"/>
            <a:r>
              <a:rPr lang="en-US" dirty="0"/>
              <a:t>Long-Short Term Memory Method</a:t>
            </a:r>
          </a:p>
        </p:txBody>
      </p:sp>
    </p:spTree>
    <p:extLst>
      <p:ext uri="{BB962C8B-B14F-4D97-AF65-F5344CB8AC3E}">
        <p14:creationId xmlns:p14="http://schemas.microsoft.com/office/powerpoint/2010/main" val="114586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797915" y="310393"/>
            <a:ext cx="4175635" cy="1488842"/>
          </a:xfrm>
        </p:spPr>
        <p:txBody>
          <a:bodyPr/>
          <a:lstStyle/>
          <a:p>
            <a:r>
              <a:rPr lang="en-US" dirty="0"/>
              <a:t>LSTM</a:t>
            </a:r>
          </a:p>
        </p:txBody>
      </p:sp>
      <p:pic>
        <p:nvPicPr>
          <p:cNvPr id="6" name="Picture 5" descr="/var/folders/_k/px3zq8xx6gb1_xbbm1dgqvqc0000gn/T/com.microsoft.Word/Content.MSO/8E54B021.tmp">
            <a:extLst>
              <a:ext uri="{FF2B5EF4-FFF2-40B4-BE49-F238E27FC236}">
                <a16:creationId xmlns:a16="http://schemas.microsoft.com/office/drawing/2014/main" id="{58500C27-AECC-034D-8236-8A2E7F3D9208}"/>
              </a:ext>
            </a:extLst>
          </p:cNvPr>
          <p:cNvPicPr/>
          <p:nvPr/>
        </p:nvPicPr>
        <p:blipFill rotWithShape="1">
          <a:blip r:embed="rId2">
            <a:extLst>
              <a:ext uri="{28A0092B-C50C-407E-A947-70E740481C1C}">
                <a14:useLocalDpi xmlns:a14="http://schemas.microsoft.com/office/drawing/2010/main" val="0"/>
              </a:ext>
            </a:extLst>
          </a:blip>
          <a:srcRect b="3670"/>
          <a:stretch/>
        </p:blipFill>
        <p:spPr bwMode="auto">
          <a:xfrm>
            <a:off x="71832" y="2800431"/>
            <a:ext cx="6179801" cy="3747176"/>
          </a:xfrm>
          <a:prstGeom prst="rect">
            <a:avLst/>
          </a:prstGeom>
          <a:noFill/>
          <a:ln>
            <a:noFill/>
          </a:ln>
          <a:extLst>
            <a:ext uri="{53640926-AAD7-44D8-BBD7-CCE9431645EC}">
              <a14:shadowObscured xmlns:a14="http://schemas.microsoft.com/office/drawing/2010/main"/>
            </a:ext>
          </a:extLst>
        </p:spPr>
      </p:pic>
      <p:pic>
        <p:nvPicPr>
          <p:cNvPr id="7" name="Picture 6" descr="/var/folders/_k/px3zq8xx6gb1_xbbm1dgqvqc0000gn/T/com.microsoft.Word/Content.MSO/E38587D7.tmp">
            <a:extLst>
              <a:ext uri="{FF2B5EF4-FFF2-40B4-BE49-F238E27FC236}">
                <a16:creationId xmlns:a16="http://schemas.microsoft.com/office/drawing/2014/main" id="{1E11FD5C-FAFF-C14D-B454-9623C7603055}"/>
              </a:ext>
            </a:extLst>
          </p:cNvPr>
          <p:cNvPicPr/>
          <p:nvPr/>
        </p:nvPicPr>
        <p:blipFill rotWithShape="1">
          <a:blip r:embed="rId3">
            <a:extLst>
              <a:ext uri="{28A0092B-C50C-407E-A947-70E740481C1C}">
                <a14:useLocalDpi xmlns:a14="http://schemas.microsoft.com/office/drawing/2010/main" val="0"/>
              </a:ext>
            </a:extLst>
          </a:blip>
          <a:srcRect b="3735"/>
          <a:stretch/>
        </p:blipFill>
        <p:spPr bwMode="auto">
          <a:xfrm>
            <a:off x="6251632" y="2701255"/>
            <a:ext cx="5868535" cy="4009938"/>
          </a:xfrm>
          <a:prstGeom prst="rect">
            <a:avLst/>
          </a:prstGeom>
          <a:noFill/>
          <a:ln>
            <a:noFill/>
          </a:ln>
          <a:extLst>
            <a:ext uri="{53640926-AAD7-44D8-BBD7-CCE9431645EC}">
              <a14:shadowObscured xmlns:a14="http://schemas.microsoft.com/office/drawing/2010/main"/>
            </a:ext>
          </a:extLst>
        </p:spPr>
      </p:pic>
      <p:sp>
        <p:nvSpPr>
          <p:cNvPr id="12" name="Frame 11">
            <a:extLst>
              <a:ext uri="{FF2B5EF4-FFF2-40B4-BE49-F238E27FC236}">
                <a16:creationId xmlns:a16="http://schemas.microsoft.com/office/drawing/2014/main" id="{69588B0C-6CD5-AA4D-B8AF-F16D8A40BED6}"/>
              </a:ext>
            </a:extLst>
          </p:cNvPr>
          <p:cNvSpPr/>
          <p:nvPr/>
        </p:nvSpPr>
        <p:spPr>
          <a:xfrm>
            <a:off x="5385732" y="2910981"/>
            <a:ext cx="865901" cy="3431096"/>
          </a:xfrm>
          <a:prstGeom prst="frame">
            <a:avLst>
              <a:gd name="adj1" fmla="val 5718"/>
            </a:avLst>
          </a:prstGeom>
          <a:gradFill flip="none" rotWithShape="1">
            <a:gsLst>
              <a:gs pos="0">
                <a:schemeClr val="accent1">
                  <a:tint val="66000"/>
                  <a:satMod val="160000"/>
                </a:schemeClr>
              </a:gs>
              <a:gs pos="47000">
                <a:schemeClr val="accent1">
                  <a:tint val="44500"/>
                  <a:satMod val="160000"/>
                  <a:alpha val="9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Turn Arrow 12">
            <a:extLst>
              <a:ext uri="{FF2B5EF4-FFF2-40B4-BE49-F238E27FC236}">
                <a16:creationId xmlns:a16="http://schemas.microsoft.com/office/drawing/2014/main" id="{7330C810-F433-F946-B640-9D1D2EFDD1AC}"/>
              </a:ext>
            </a:extLst>
          </p:cNvPr>
          <p:cNvSpPr/>
          <p:nvPr/>
        </p:nvSpPr>
        <p:spPr>
          <a:xfrm>
            <a:off x="5796793" y="2333633"/>
            <a:ext cx="3489820" cy="577348"/>
          </a:xfrm>
          <a:prstGeom prst="uturnArrow">
            <a:avLst>
              <a:gd name="adj1" fmla="val 11923"/>
              <a:gd name="adj2" fmla="val 23547"/>
              <a:gd name="adj3" fmla="val 23547"/>
              <a:gd name="adj4" fmla="val 43750"/>
              <a:gd name="adj5" fmla="val 677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a:extLst>
              <a:ext uri="{FF2B5EF4-FFF2-40B4-BE49-F238E27FC236}">
                <a16:creationId xmlns:a16="http://schemas.microsoft.com/office/drawing/2014/main" id="{643583AF-8B96-FC48-95B8-0AB0076F7DE5}"/>
              </a:ext>
            </a:extLst>
          </p:cNvPr>
          <p:cNvGraphicFramePr>
            <a:graphicFrameLocks noGrp="1"/>
          </p:cNvGraphicFramePr>
          <p:nvPr>
            <p:extLst>
              <p:ext uri="{D42A27DB-BD31-4B8C-83A1-F6EECF244321}">
                <p14:modId xmlns:p14="http://schemas.microsoft.com/office/powerpoint/2010/main" val="1303512452"/>
              </p:ext>
            </p:extLst>
          </p:nvPr>
        </p:nvGraphicFramePr>
        <p:xfrm>
          <a:off x="7080308" y="741419"/>
          <a:ext cx="4510102" cy="1358815"/>
        </p:xfrm>
        <a:graphic>
          <a:graphicData uri="http://schemas.openxmlformats.org/drawingml/2006/table">
            <a:tbl>
              <a:tblPr firstRow="1" firstCol="1" bandRow="1">
                <a:tableStyleId>{5C22544A-7EE6-4342-B048-85BDC9FD1C3A}</a:tableStyleId>
              </a:tblPr>
              <a:tblGrid>
                <a:gridCol w="1367406">
                  <a:extLst>
                    <a:ext uri="{9D8B030D-6E8A-4147-A177-3AD203B41FA5}">
                      <a16:colId xmlns:a16="http://schemas.microsoft.com/office/drawing/2014/main" val="4066323458"/>
                    </a:ext>
                  </a:extLst>
                </a:gridCol>
                <a:gridCol w="1510018">
                  <a:extLst>
                    <a:ext uri="{9D8B030D-6E8A-4147-A177-3AD203B41FA5}">
                      <a16:colId xmlns:a16="http://schemas.microsoft.com/office/drawing/2014/main" val="3325581594"/>
                    </a:ext>
                  </a:extLst>
                </a:gridCol>
                <a:gridCol w="1632678">
                  <a:extLst>
                    <a:ext uri="{9D8B030D-6E8A-4147-A177-3AD203B41FA5}">
                      <a16:colId xmlns:a16="http://schemas.microsoft.com/office/drawing/2014/main" val="3444328171"/>
                    </a:ext>
                  </a:extLst>
                </a:gridCol>
              </a:tblGrid>
              <a:tr h="426316">
                <a:tc>
                  <a:txBody>
                    <a:bodyPr/>
                    <a:lstStyle/>
                    <a:p>
                      <a:pPr marL="0" marR="0" algn="ctr">
                        <a:spcBef>
                          <a:spcPts val="0"/>
                        </a:spcBef>
                        <a:spcAft>
                          <a:spcPts val="0"/>
                        </a:spcAft>
                      </a:pPr>
                      <a:r>
                        <a:rPr lang="en-US" sz="1200" b="0" dirty="0">
                          <a:solidFill>
                            <a:schemeClr val="tx1"/>
                          </a:solidFill>
                          <a:effectLst/>
                        </a:rPr>
                        <a:t> </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Naïve Method MAPE</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LSTM Method MAPE</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0079662"/>
                  </a:ext>
                </a:extLst>
              </a:tr>
              <a:tr h="310833">
                <a:tc>
                  <a:txBody>
                    <a:bodyPr/>
                    <a:lstStyle/>
                    <a:p>
                      <a:pPr marL="0" marR="0" algn="ctr">
                        <a:spcBef>
                          <a:spcPts val="0"/>
                        </a:spcBef>
                        <a:spcAft>
                          <a:spcPts val="0"/>
                        </a:spcAft>
                      </a:pPr>
                      <a:r>
                        <a:rPr lang="en-US" sz="1200" b="0">
                          <a:solidFill>
                            <a:schemeClr val="tx1"/>
                          </a:solidFill>
                          <a:effectLst/>
                        </a:rPr>
                        <a:t>Apple</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0.47</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0.33</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5822814"/>
                  </a:ext>
                </a:extLst>
              </a:tr>
              <a:tr h="310833">
                <a:tc>
                  <a:txBody>
                    <a:bodyPr/>
                    <a:lstStyle/>
                    <a:p>
                      <a:pPr marL="0" marR="0" algn="ctr">
                        <a:spcBef>
                          <a:spcPts val="0"/>
                        </a:spcBef>
                        <a:spcAft>
                          <a:spcPts val="0"/>
                        </a:spcAft>
                      </a:pPr>
                      <a:r>
                        <a:rPr lang="en-US" sz="1200" b="0">
                          <a:solidFill>
                            <a:schemeClr val="tx1"/>
                          </a:solidFill>
                          <a:effectLst/>
                        </a:rPr>
                        <a:t>Netflix</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a:solidFill>
                            <a:schemeClr val="tx1"/>
                          </a:solidFill>
                          <a:effectLst/>
                        </a:rPr>
                        <a:t>0.63</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0.29</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549376"/>
                  </a:ext>
                </a:extLst>
              </a:tr>
              <a:tr h="310833">
                <a:tc>
                  <a:txBody>
                    <a:bodyPr/>
                    <a:lstStyle/>
                    <a:p>
                      <a:pPr marL="0" marR="0" algn="ctr">
                        <a:spcBef>
                          <a:spcPts val="0"/>
                        </a:spcBef>
                        <a:spcAft>
                          <a:spcPts val="0"/>
                        </a:spcAft>
                      </a:pPr>
                      <a:r>
                        <a:rPr lang="en-US" sz="1200" b="0">
                          <a:solidFill>
                            <a:schemeClr val="tx1"/>
                          </a:solidFill>
                          <a:effectLst/>
                        </a:rPr>
                        <a:t>Google</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a:solidFill>
                            <a:schemeClr val="tx1"/>
                          </a:solidFill>
                          <a:effectLst/>
                        </a:rPr>
                        <a:t>0.14</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200" b="0" dirty="0">
                          <a:solidFill>
                            <a:schemeClr val="tx1"/>
                          </a:solidFill>
                          <a:effectLst/>
                        </a:rPr>
                        <a:t>0.18</a:t>
                      </a:r>
                      <a:endParaRPr lang="en-US"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178025"/>
                  </a:ext>
                </a:extLst>
              </a:tr>
            </a:tbl>
          </a:graphicData>
        </a:graphic>
      </p:graphicFrame>
      <p:sp>
        <p:nvSpPr>
          <p:cNvPr id="3" name="Rectangle 2">
            <a:extLst>
              <a:ext uri="{FF2B5EF4-FFF2-40B4-BE49-F238E27FC236}">
                <a16:creationId xmlns:a16="http://schemas.microsoft.com/office/drawing/2014/main" id="{6A788014-3354-EF47-A1D7-5E0ABA2879D3}"/>
              </a:ext>
            </a:extLst>
          </p:cNvPr>
          <p:cNvSpPr/>
          <p:nvPr/>
        </p:nvSpPr>
        <p:spPr>
          <a:xfrm>
            <a:off x="155632" y="1477415"/>
            <a:ext cx="5339733" cy="923330"/>
          </a:xfrm>
          <a:prstGeom prst="rect">
            <a:avLst/>
          </a:prstGeom>
        </p:spPr>
        <p:txBody>
          <a:bodyPr wrap="square">
            <a:spAutoFit/>
          </a:bodyPr>
          <a:lstStyle/>
          <a:p>
            <a:pPr algn="just"/>
            <a:r>
              <a:rPr lang="en-US" dirty="0">
                <a:solidFill>
                  <a:srgbClr val="000000"/>
                </a:solidFill>
                <a:latin typeface="Times New Roman" panose="02020603050405020304" pitchFamily="18" charset="0"/>
                <a:ea typeface="Times New Roman" panose="02020603050405020304" pitchFamily="18" charset="0"/>
              </a:rPr>
              <a:t>Long-Short Term Memory (LSTM) models can retain long-term data and removing the information that is not crucial for the predictions (Gers, 2001)</a:t>
            </a:r>
            <a:r>
              <a:rPr lang="en-US" dirty="0"/>
              <a:t> </a:t>
            </a:r>
          </a:p>
        </p:txBody>
      </p:sp>
    </p:spTree>
    <p:extLst>
      <p:ext uri="{BB962C8B-B14F-4D97-AF65-F5344CB8AC3E}">
        <p14:creationId xmlns:p14="http://schemas.microsoft.com/office/powerpoint/2010/main" val="1529844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537F-F718-0046-923E-F91BF537A02C}"/>
              </a:ext>
            </a:extLst>
          </p:cNvPr>
          <p:cNvSpPr>
            <a:spLocks noGrp="1"/>
          </p:cNvSpPr>
          <p:nvPr>
            <p:ph type="title"/>
          </p:nvPr>
        </p:nvSpPr>
        <p:spPr>
          <a:xfrm>
            <a:off x="838200" y="2766218"/>
            <a:ext cx="10515600" cy="1325563"/>
          </a:xfrm>
        </p:spPr>
        <p:txBody>
          <a:bodyPr/>
          <a:lstStyle/>
          <a:p>
            <a:pPr algn="ctr"/>
            <a:r>
              <a:rPr lang="en-US" dirty="0"/>
              <a:t>Conclusions</a:t>
            </a:r>
          </a:p>
        </p:txBody>
      </p:sp>
    </p:spTree>
    <p:extLst>
      <p:ext uri="{BB962C8B-B14F-4D97-AF65-F5344CB8AC3E}">
        <p14:creationId xmlns:p14="http://schemas.microsoft.com/office/powerpoint/2010/main" val="4067730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dirty="0"/>
              <a:t>Conclusions</a:t>
            </a:r>
          </a:p>
        </p:txBody>
      </p:sp>
      <p:pic>
        <p:nvPicPr>
          <p:cNvPr id="8" name="Picture 7">
            <a:extLst>
              <a:ext uri="{FF2B5EF4-FFF2-40B4-BE49-F238E27FC236}">
                <a16:creationId xmlns:a16="http://schemas.microsoft.com/office/drawing/2014/main" id="{5B024866-DE5A-2E44-A7AC-8C81D39979E0}"/>
              </a:ext>
            </a:extLst>
          </p:cNvPr>
          <p:cNvPicPr/>
          <p:nvPr/>
        </p:nvPicPr>
        <p:blipFill>
          <a:blip r:embed="rId2" cstate="print">
            <a:extLst>
              <a:ext uri="{28A0092B-C50C-407E-A947-70E740481C1C}">
                <a14:useLocalDpi xmlns:a14="http://schemas.microsoft.com/office/drawing/2010/main" val="0"/>
              </a:ext>
            </a:extLst>
          </a:blip>
          <a:srcRect r="1686"/>
          <a:stretch>
            <a:fillRect/>
          </a:stretch>
        </p:blipFill>
        <p:spPr bwMode="auto">
          <a:xfrm>
            <a:off x="5078052" y="3116306"/>
            <a:ext cx="6825925" cy="3709485"/>
          </a:xfrm>
          <a:prstGeom prst="rect">
            <a:avLst/>
          </a:prstGeom>
          <a:noFill/>
          <a:ln>
            <a:noFill/>
          </a:ln>
          <a:extLst>
            <a:ext uri="{53640926-AAD7-44D8-BBD7-CCE9431645EC}">
              <a14:shadowObscured xmlns:a14="http://schemas.microsoft.com/office/drawing/2010/main"/>
            </a:ext>
          </a:extLst>
        </p:spPr>
      </p:pic>
      <p:pic>
        <p:nvPicPr>
          <p:cNvPr id="9" name="Picture 8" descr="/var/folders/_k/px3zq8xx6gb1_xbbm1dgqvqc0000gn/T/com.microsoft.Word/Content.MSO/FF07B1F1.tmp">
            <a:extLst>
              <a:ext uri="{FF2B5EF4-FFF2-40B4-BE49-F238E27FC236}">
                <a16:creationId xmlns:a16="http://schemas.microsoft.com/office/drawing/2014/main" id="{44E5D7A9-326D-B145-8C70-CD1CA1C15464}"/>
              </a:ext>
            </a:extLst>
          </p:cNvPr>
          <p:cNvPicPr/>
          <p:nvPr/>
        </p:nvPicPr>
        <p:blipFill rotWithShape="1">
          <a:blip r:embed="rId3">
            <a:extLst>
              <a:ext uri="{28A0092B-C50C-407E-A947-70E740481C1C}">
                <a14:useLocalDpi xmlns:a14="http://schemas.microsoft.com/office/drawing/2010/main" val="0"/>
              </a:ext>
            </a:extLst>
          </a:blip>
          <a:srcRect r="24917" b="74577"/>
          <a:stretch/>
        </p:blipFill>
        <p:spPr bwMode="auto">
          <a:xfrm>
            <a:off x="4890782" y="444617"/>
            <a:ext cx="6904140" cy="2592197"/>
          </a:xfrm>
          <a:prstGeom prst="rect">
            <a:avLst/>
          </a:prstGeom>
          <a:noFill/>
          <a:ln>
            <a:noFill/>
          </a:ln>
        </p:spPr>
      </p:pic>
      <p:sp>
        <p:nvSpPr>
          <p:cNvPr id="3" name="Rectangle 2">
            <a:extLst>
              <a:ext uri="{FF2B5EF4-FFF2-40B4-BE49-F238E27FC236}">
                <a16:creationId xmlns:a16="http://schemas.microsoft.com/office/drawing/2014/main" id="{6B6D16B8-B67E-5E4D-80A7-04FD20BAEDF6}"/>
              </a:ext>
            </a:extLst>
          </p:cNvPr>
          <p:cNvSpPr/>
          <p:nvPr/>
        </p:nvSpPr>
        <p:spPr>
          <a:xfrm>
            <a:off x="397078" y="2153230"/>
            <a:ext cx="4327322" cy="1477328"/>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MAPE of Netflix was higher than Apple and Google for all methods, except LSTM due to the relatively continuous and linear trend of Apple and Google compared to Netflix.</a:t>
            </a:r>
            <a:endParaRPr lang="en-US" dirty="0"/>
          </a:p>
        </p:txBody>
      </p:sp>
    </p:spTree>
    <p:extLst>
      <p:ext uri="{BB962C8B-B14F-4D97-AF65-F5344CB8AC3E}">
        <p14:creationId xmlns:p14="http://schemas.microsoft.com/office/powerpoint/2010/main" val="197253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p:txBody>
          <a:bodyPr/>
          <a:lstStyle/>
          <a:p>
            <a:r>
              <a:rPr lang="en-US" dirty="0"/>
              <a:t>Time Series Variable</a:t>
            </a:r>
          </a:p>
        </p:txBody>
      </p:sp>
      <p:sp>
        <p:nvSpPr>
          <p:cNvPr id="3" name="Content Placeholder 2">
            <a:extLst>
              <a:ext uri="{FF2B5EF4-FFF2-40B4-BE49-F238E27FC236}">
                <a16:creationId xmlns:a16="http://schemas.microsoft.com/office/drawing/2014/main" id="{4E60FC4F-98DB-B944-B7CD-E31D145EF239}"/>
              </a:ext>
            </a:extLst>
          </p:cNvPr>
          <p:cNvSpPr>
            <a:spLocks noGrp="1"/>
          </p:cNvSpPr>
          <p:nvPr>
            <p:ph idx="1"/>
          </p:nvPr>
        </p:nvSpPr>
        <p:spPr/>
        <p:txBody>
          <a:bodyPr>
            <a:normAutofit/>
          </a:bodyPr>
          <a:lstStyle/>
          <a:p>
            <a:r>
              <a:rPr lang="en-US" dirty="0"/>
              <a:t>Three stocks: Apples, Netflix and Google were chosen.</a:t>
            </a:r>
          </a:p>
          <a:p>
            <a:pPr marL="0" indent="0">
              <a:buNone/>
            </a:pPr>
            <a:endParaRPr lang="en-US" dirty="0"/>
          </a:p>
          <a:p>
            <a:r>
              <a:rPr lang="en-US" dirty="0"/>
              <a:t>Univariate time series of daily closing price was selected as the study variable.</a:t>
            </a:r>
          </a:p>
          <a:p>
            <a:endParaRPr lang="en-US" dirty="0"/>
          </a:p>
          <a:p>
            <a:r>
              <a:rPr lang="en-US" dirty="0"/>
              <a:t>Missing values (holidays and weekends) in the time series were replaced by closing price of previous trading day.</a:t>
            </a:r>
          </a:p>
        </p:txBody>
      </p:sp>
    </p:spTree>
    <p:extLst>
      <p:ext uri="{BB962C8B-B14F-4D97-AF65-F5344CB8AC3E}">
        <p14:creationId xmlns:p14="http://schemas.microsoft.com/office/powerpoint/2010/main" val="3412147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dirty="0"/>
              <a:t>Conclusions</a:t>
            </a:r>
          </a:p>
        </p:txBody>
      </p:sp>
      <p:pic>
        <p:nvPicPr>
          <p:cNvPr id="9" name="Picture 8" descr="/var/folders/_k/px3zq8xx6gb1_xbbm1dgqvqc0000gn/T/com.microsoft.Word/Content.MSO/FF07B1F1.tmp">
            <a:extLst>
              <a:ext uri="{FF2B5EF4-FFF2-40B4-BE49-F238E27FC236}">
                <a16:creationId xmlns:a16="http://schemas.microsoft.com/office/drawing/2014/main" id="{44E5D7A9-326D-B145-8C70-CD1CA1C15464}"/>
              </a:ext>
            </a:extLst>
          </p:cNvPr>
          <p:cNvPicPr/>
          <p:nvPr/>
        </p:nvPicPr>
        <p:blipFill rotWithShape="1">
          <a:blip r:embed="rId2">
            <a:extLst>
              <a:ext uri="{28A0092B-C50C-407E-A947-70E740481C1C}">
                <a14:useLocalDpi xmlns:a14="http://schemas.microsoft.com/office/drawing/2010/main" val="0"/>
              </a:ext>
            </a:extLst>
          </a:blip>
          <a:srcRect r="24917" b="74577"/>
          <a:stretch/>
        </p:blipFill>
        <p:spPr bwMode="auto">
          <a:xfrm>
            <a:off x="4890782" y="444617"/>
            <a:ext cx="6904140" cy="2592197"/>
          </a:xfrm>
          <a:prstGeom prst="rect">
            <a:avLst/>
          </a:prstGeom>
          <a:noFill/>
          <a:ln>
            <a:noFill/>
          </a:ln>
        </p:spPr>
      </p:pic>
      <p:pic>
        <p:nvPicPr>
          <p:cNvPr id="5" name="Picture 4">
            <a:extLst>
              <a:ext uri="{FF2B5EF4-FFF2-40B4-BE49-F238E27FC236}">
                <a16:creationId xmlns:a16="http://schemas.microsoft.com/office/drawing/2014/main" id="{D7AE468C-7C73-B949-8577-F15A26CDFF75}"/>
              </a:ext>
            </a:extLst>
          </p:cNvPr>
          <p:cNvPicPr/>
          <p:nvPr/>
        </p:nvPicPr>
        <p:blipFill>
          <a:blip r:embed="rId3" cstate="print">
            <a:extLst>
              <a:ext uri="{28A0092B-C50C-407E-A947-70E740481C1C}">
                <a14:useLocalDpi xmlns:a14="http://schemas.microsoft.com/office/drawing/2010/main" val="0"/>
              </a:ext>
            </a:extLst>
          </a:blip>
          <a:srcRect l="-1" r="1775"/>
          <a:stretch>
            <a:fillRect/>
          </a:stretch>
        </p:blipFill>
        <p:spPr bwMode="auto">
          <a:xfrm>
            <a:off x="5237444" y="3172932"/>
            <a:ext cx="6557477" cy="3240451"/>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F1C1E377-8FF9-F545-B978-168A1A63F570}"/>
              </a:ext>
            </a:extLst>
          </p:cNvPr>
          <p:cNvSpPr/>
          <p:nvPr/>
        </p:nvSpPr>
        <p:spPr>
          <a:xfrm>
            <a:off x="654424" y="2387071"/>
            <a:ext cx="4052047" cy="923330"/>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The variance of MAPE using different ways was lowest for Google and highest for Netflix.</a:t>
            </a:r>
            <a:endParaRPr lang="en-US" dirty="0"/>
          </a:p>
        </p:txBody>
      </p:sp>
    </p:spTree>
    <p:extLst>
      <p:ext uri="{BB962C8B-B14F-4D97-AF65-F5344CB8AC3E}">
        <p14:creationId xmlns:p14="http://schemas.microsoft.com/office/powerpoint/2010/main" val="221965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0" y="1267"/>
            <a:ext cx="10515600" cy="822121"/>
          </a:xfrm>
        </p:spPr>
        <p:txBody>
          <a:bodyPr/>
          <a:lstStyle/>
          <a:p>
            <a:r>
              <a:rPr lang="en-US" dirty="0"/>
              <a:t>Conclusions</a:t>
            </a:r>
          </a:p>
        </p:txBody>
      </p:sp>
      <p:graphicFrame>
        <p:nvGraphicFramePr>
          <p:cNvPr id="3" name="Table 2">
            <a:extLst>
              <a:ext uri="{FF2B5EF4-FFF2-40B4-BE49-F238E27FC236}">
                <a16:creationId xmlns:a16="http://schemas.microsoft.com/office/drawing/2014/main" id="{20489D18-3E28-144C-80B1-F63851363BFC}"/>
              </a:ext>
            </a:extLst>
          </p:cNvPr>
          <p:cNvGraphicFramePr>
            <a:graphicFrameLocks noGrp="1"/>
          </p:cNvGraphicFramePr>
          <p:nvPr>
            <p:extLst>
              <p:ext uri="{D42A27DB-BD31-4B8C-83A1-F6EECF244321}">
                <p14:modId xmlns:p14="http://schemas.microsoft.com/office/powerpoint/2010/main" val="1192164007"/>
              </p:ext>
            </p:extLst>
          </p:nvPr>
        </p:nvGraphicFramePr>
        <p:xfrm>
          <a:off x="6311153" y="1690688"/>
          <a:ext cx="5232938" cy="3840482"/>
        </p:xfrm>
        <a:graphic>
          <a:graphicData uri="http://schemas.openxmlformats.org/drawingml/2006/table">
            <a:tbl>
              <a:tblPr firstRow="1" firstCol="1" bandRow="1">
                <a:tableStyleId>{2D5ABB26-0587-4C30-8999-92F81FD0307C}</a:tableStyleId>
              </a:tblPr>
              <a:tblGrid>
                <a:gridCol w="2284190">
                  <a:extLst>
                    <a:ext uri="{9D8B030D-6E8A-4147-A177-3AD203B41FA5}">
                      <a16:colId xmlns:a16="http://schemas.microsoft.com/office/drawing/2014/main" val="2093475611"/>
                    </a:ext>
                  </a:extLst>
                </a:gridCol>
                <a:gridCol w="1021877">
                  <a:extLst>
                    <a:ext uri="{9D8B030D-6E8A-4147-A177-3AD203B41FA5}">
                      <a16:colId xmlns:a16="http://schemas.microsoft.com/office/drawing/2014/main" val="3133540348"/>
                    </a:ext>
                  </a:extLst>
                </a:gridCol>
                <a:gridCol w="961764">
                  <a:extLst>
                    <a:ext uri="{9D8B030D-6E8A-4147-A177-3AD203B41FA5}">
                      <a16:colId xmlns:a16="http://schemas.microsoft.com/office/drawing/2014/main" val="1502547766"/>
                    </a:ext>
                  </a:extLst>
                </a:gridCol>
                <a:gridCol w="965107">
                  <a:extLst>
                    <a:ext uri="{9D8B030D-6E8A-4147-A177-3AD203B41FA5}">
                      <a16:colId xmlns:a16="http://schemas.microsoft.com/office/drawing/2014/main" val="1558368665"/>
                    </a:ext>
                  </a:extLst>
                </a:gridCol>
              </a:tblGrid>
              <a:tr h="352442">
                <a:tc>
                  <a:txBody>
                    <a:bodyPr/>
                    <a:lstStyle/>
                    <a:p>
                      <a:pPr marL="0" marR="0" algn="ctr">
                        <a:spcBef>
                          <a:spcPts val="0"/>
                        </a:spcBef>
                        <a:spcAft>
                          <a:spcPts val="0"/>
                        </a:spcAft>
                      </a:pPr>
                      <a:r>
                        <a:rPr lang="en-US" sz="1200" dirty="0">
                          <a:effectLst/>
                        </a:rPr>
                        <a:t> </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Apple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Netflix</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Google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321658"/>
                  </a:ext>
                </a:extLst>
              </a:tr>
              <a:tr h="352442">
                <a:tc>
                  <a:txBody>
                    <a:bodyPr/>
                    <a:lstStyle/>
                    <a:p>
                      <a:pPr marL="0" marR="0">
                        <a:spcBef>
                          <a:spcPts val="0"/>
                        </a:spcBef>
                        <a:spcAft>
                          <a:spcPts val="0"/>
                        </a:spcAft>
                      </a:pPr>
                      <a:r>
                        <a:rPr lang="en-US" sz="1200" dirty="0">
                          <a:effectLst/>
                        </a:rPr>
                        <a:t>Naïve Method (Benchmark)</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0.47</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4050584"/>
                  </a:ext>
                </a:extLst>
              </a:tr>
              <a:tr h="352442">
                <a:tc>
                  <a:txBody>
                    <a:bodyPr/>
                    <a:lstStyle/>
                    <a:p>
                      <a:pPr marL="0" marR="0">
                        <a:spcBef>
                          <a:spcPts val="0"/>
                        </a:spcBef>
                        <a:spcAft>
                          <a:spcPts val="0"/>
                        </a:spcAft>
                      </a:pPr>
                      <a:r>
                        <a:rPr lang="en-US" sz="1200" dirty="0">
                          <a:effectLst/>
                        </a:rPr>
                        <a:t>SES Method</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0.47</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0.63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0051983"/>
                  </a:ext>
                </a:extLst>
              </a:tr>
              <a:tr h="352442">
                <a:tc>
                  <a:txBody>
                    <a:bodyPr/>
                    <a:lstStyle/>
                    <a:p>
                      <a:pPr marL="0" marR="0">
                        <a:spcBef>
                          <a:spcPts val="0"/>
                        </a:spcBef>
                        <a:spcAft>
                          <a:spcPts val="0"/>
                        </a:spcAft>
                      </a:pPr>
                      <a:r>
                        <a:rPr lang="en-US" sz="1200">
                          <a:effectLst/>
                        </a:rPr>
                        <a:t>Holt’s Linear Trend Method</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0.41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0.41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0.22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503471"/>
                  </a:ext>
                </a:extLst>
              </a:tr>
              <a:tr h="316062">
                <a:tc>
                  <a:txBody>
                    <a:bodyPr/>
                    <a:lstStyle/>
                    <a:p>
                      <a:pPr marL="0" marR="0">
                        <a:spcBef>
                          <a:spcPts val="0"/>
                        </a:spcBef>
                        <a:spcAft>
                          <a:spcPts val="0"/>
                        </a:spcAft>
                      </a:pPr>
                      <a:r>
                        <a:rPr lang="en-US" sz="1200" dirty="0">
                          <a:effectLst/>
                        </a:rPr>
                        <a:t>Holt’s Dampened Trend Method</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0.44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0.63</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2488794"/>
                  </a:ext>
                </a:extLst>
              </a:tr>
              <a:tr h="352442">
                <a:tc>
                  <a:txBody>
                    <a:bodyPr/>
                    <a:lstStyle/>
                    <a:p>
                      <a:pPr marL="0" marR="0">
                        <a:spcBef>
                          <a:spcPts val="0"/>
                        </a:spcBef>
                        <a:spcAft>
                          <a:spcPts val="0"/>
                        </a:spcAft>
                      </a:pPr>
                      <a:r>
                        <a:rPr lang="en-US" sz="1200">
                          <a:effectLst/>
                        </a:rPr>
                        <a:t>ARIMA Model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0.31</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0.41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0.22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663062"/>
                  </a:ext>
                </a:extLst>
              </a:tr>
              <a:tr h="352442">
                <a:tc>
                  <a:txBody>
                    <a:bodyPr/>
                    <a:lstStyle/>
                    <a:p>
                      <a:pPr marL="0" marR="0">
                        <a:spcBef>
                          <a:spcPts val="0"/>
                        </a:spcBef>
                        <a:spcAft>
                          <a:spcPts val="0"/>
                        </a:spcAft>
                      </a:pPr>
                      <a:r>
                        <a:rPr lang="en-US" sz="1200">
                          <a:effectLst/>
                        </a:rPr>
                        <a:t>LSTM Model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0.33</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0.29</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0.18</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7986755"/>
                  </a:ext>
                </a:extLst>
              </a:tr>
              <a:tr h="352442">
                <a:tc>
                  <a:txBody>
                    <a:bodyPr/>
                    <a:lstStyle/>
                    <a:p>
                      <a:pPr marL="0" marR="0">
                        <a:spcBef>
                          <a:spcPts val="0"/>
                        </a:spcBef>
                        <a:spcAft>
                          <a:spcPts val="0"/>
                        </a:spcAft>
                      </a:pPr>
                      <a:r>
                        <a:rPr lang="en-US" sz="1200">
                          <a:effectLst/>
                        </a:rPr>
                        <a:t>Random Forest Model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0.16</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0.21</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0.05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4244895"/>
                  </a:ext>
                </a:extLst>
              </a:tr>
              <a:tr h="352442">
                <a:tc>
                  <a:txBody>
                    <a:bodyPr/>
                    <a:lstStyle/>
                    <a:p>
                      <a:pPr marL="0" marR="0">
                        <a:spcBef>
                          <a:spcPts val="0"/>
                        </a:spcBef>
                        <a:spcAft>
                          <a:spcPts val="0"/>
                        </a:spcAft>
                      </a:pPr>
                      <a:r>
                        <a:rPr lang="en-US" sz="1200">
                          <a:effectLst/>
                        </a:rPr>
                        <a:t>XG Boost Model</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0.15</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0.18</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0.06</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4605255"/>
                  </a:ext>
                </a:extLst>
              </a:tr>
              <a:tr h="352442">
                <a:tc>
                  <a:txBody>
                    <a:bodyPr/>
                    <a:lstStyle/>
                    <a:p>
                      <a:pPr marL="0" marR="0" algn="r">
                        <a:spcBef>
                          <a:spcPts val="0"/>
                        </a:spcBef>
                        <a:spcAft>
                          <a:spcPts val="0"/>
                        </a:spcAft>
                      </a:pPr>
                      <a:r>
                        <a:rPr lang="en-US" sz="1200">
                          <a:effectLst/>
                        </a:rPr>
                        <a:t>Average MAPE</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0.34</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0.42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0.14</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845031"/>
                  </a:ext>
                </a:extLst>
              </a:tr>
              <a:tr h="352442">
                <a:tc>
                  <a:txBody>
                    <a:bodyPr/>
                    <a:lstStyle/>
                    <a:p>
                      <a:pPr marL="0" marR="0" algn="r">
                        <a:spcBef>
                          <a:spcPts val="0"/>
                        </a:spcBef>
                        <a:spcAft>
                          <a:spcPts val="0"/>
                        </a:spcAft>
                      </a:pPr>
                      <a:r>
                        <a:rPr lang="en-US" sz="1200">
                          <a:effectLst/>
                        </a:rPr>
                        <a:t>Standard Deviation</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effectLst/>
                        </a:rPr>
                        <a:t>0.12</a:t>
                      </a:r>
                      <a:endParaRPr lang="en-US" sz="120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0.19</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a:effectLst/>
                        </a:rPr>
                        <a:t>0.07</a:t>
                      </a:r>
                      <a:endParaRPr lang="en-US" sz="1200" dirty="0">
                        <a:solidFill>
                          <a:srgbClr val="595959"/>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7595337"/>
                  </a:ext>
                </a:extLst>
              </a:tr>
            </a:tbl>
          </a:graphicData>
        </a:graphic>
      </p:graphicFrame>
      <p:sp>
        <p:nvSpPr>
          <p:cNvPr id="6" name="Frame 5">
            <a:extLst>
              <a:ext uri="{FF2B5EF4-FFF2-40B4-BE49-F238E27FC236}">
                <a16:creationId xmlns:a16="http://schemas.microsoft.com/office/drawing/2014/main" id="{F6621D71-3AA7-0640-BCDB-D625F449378F}"/>
              </a:ext>
            </a:extLst>
          </p:cNvPr>
          <p:cNvSpPr/>
          <p:nvPr/>
        </p:nvSpPr>
        <p:spPr>
          <a:xfrm>
            <a:off x="6239435" y="4060272"/>
            <a:ext cx="5370928" cy="822121"/>
          </a:xfrm>
          <a:prstGeom prst="fram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994DE9E7-FA75-5947-BD39-36E22052403A}"/>
              </a:ext>
            </a:extLst>
          </p:cNvPr>
          <p:cNvSpPr/>
          <p:nvPr/>
        </p:nvSpPr>
        <p:spPr>
          <a:xfrm>
            <a:off x="188258" y="1310298"/>
            <a:ext cx="5860886" cy="5386090"/>
          </a:xfrm>
          <a:prstGeom prst="rect">
            <a:avLst/>
          </a:prstGeom>
        </p:spPr>
        <p:txBody>
          <a:bodyPr wrap="square">
            <a:spAutoFit/>
          </a:bodyPr>
          <a:lstStyle/>
          <a:p>
            <a:pPr marL="285750" indent="-285750" algn="just">
              <a:spcBef>
                <a:spcPts val="600"/>
              </a:spcBef>
              <a:buFont typeface="Arial" panose="020B0604020202020204" pitchFamily="34" charset="0"/>
              <a:buChar char="•"/>
            </a:pPr>
            <a:r>
              <a:rPr lang="en-US" dirty="0">
                <a:ea typeface="Times New Roman" panose="02020603050405020304" pitchFamily="18" charset="0"/>
              </a:rPr>
              <a:t>Exponential smoothing models had the least improvement in MAPE measure over the benchmark model. </a:t>
            </a:r>
          </a:p>
          <a:p>
            <a:pPr marL="285750" indent="-285750" algn="just">
              <a:spcBef>
                <a:spcPts val="600"/>
              </a:spcBef>
              <a:buFont typeface="Arial" panose="020B0604020202020204" pitchFamily="34" charset="0"/>
              <a:buChar char="•"/>
            </a:pPr>
            <a:r>
              <a:rPr lang="en-US" dirty="0">
                <a:ea typeface="Times New Roman" panose="02020603050405020304" pitchFamily="18" charset="0"/>
              </a:rPr>
              <a:t>ARIMA model performed slightly better than exponential smoothing methods. Due to the number of statistical restrictions (stationarity, normality, etc.) on input data, most time series needs transformations to obtain reliable ARIMA outputs. </a:t>
            </a:r>
          </a:p>
          <a:p>
            <a:pPr marL="285750" indent="-285750" algn="just">
              <a:spcBef>
                <a:spcPts val="600"/>
              </a:spcBef>
              <a:buFont typeface="Arial" panose="020B0604020202020204" pitchFamily="34" charset="0"/>
              <a:buChar char="•"/>
            </a:pPr>
            <a:r>
              <a:rPr lang="en-US" dirty="0">
                <a:ea typeface="Times New Roman" panose="02020603050405020304" pitchFamily="18" charset="0"/>
              </a:rPr>
              <a:t>The forecast plots of LSTM model was able to provide and smoother polynomial fit to the data, which is beneficial in long-term forecasting. </a:t>
            </a:r>
          </a:p>
          <a:p>
            <a:pPr marL="285750" indent="-285750" algn="just">
              <a:spcBef>
                <a:spcPts val="600"/>
              </a:spcBef>
              <a:buFont typeface="Arial" panose="020B0604020202020204" pitchFamily="34" charset="0"/>
              <a:buChar char="•"/>
            </a:pPr>
            <a:r>
              <a:rPr lang="en-US" dirty="0"/>
              <a:t>Ensemble learning methods (Random Forest and XG Boost) outperformed all other models with minimum MAPE for all three stocks. </a:t>
            </a:r>
          </a:p>
          <a:p>
            <a:pPr marL="742950" lvl="1" indent="-285750" algn="just">
              <a:spcBef>
                <a:spcPts val="600"/>
              </a:spcBef>
              <a:buFont typeface="Arial" panose="020B0604020202020204" pitchFamily="34" charset="0"/>
              <a:buChar char="•"/>
            </a:pPr>
            <a:r>
              <a:rPr lang="en-US" dirty="0"/>
              <a:t>Decision trees models were able to reduce the MAPE measure by 68%, 71%, and 64% for Apple, Netflix, and Google, respectively, compared to the benchmark model.</a:t>
            </a:r>
            <a:endParaRPr lang="en-US" dirty="0">
              <a:ea typeface="Times New Roman" panose="02020603050405020304" pitchFamily="18" charset="0"/>
            </a:endParaRPr>
          </a:p>
        </p:txBody>
      </p:sp>
    </p:spTree>
    <p:extLst>
      <p:ext uri="{BB962C8B-B14F-4D97-AF65-F5344CB8AC3E}">
        <p14:creationId xmlns:p14="http://schemas.microsoft.com/office/powerpoint/2010/main" val="1710945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537F-F718-0046-923E-F91BF537A02C}"/>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626513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a:t>Time Series Plots</a:t>
            </a:r>
            <a:endParaRPr lang="en-US" dirty="0"/>
          </a:p>
        </p:txBody>
      </p:sp>
      <p:pic>
        <p:nvPicPr>
          <p:cNvPr id="4" name="Content Placeholder 3" descr="/var/folders/_k/px3zq8xx6gb1_xbbm1dgqvqc0000gn/T/com.microsoft.Word/Content.MSO/93BC72B7.tmp">
            <a:extLst>
              <a:ext uri="{FF2B5EF4-FFF2-40B4-BE49-F238E27FC236}">
                <a16:creationId xmlns:a16="http://schemas.microsoft.com/office/drawing/2014/main" id="{7036C023-0611-F645-8D31-30B0E292694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84873" y="1825625"/>
            <a:ext cx="10022254" cy="4351338"/>
          </a:xfrm>
          <a:prstGeom prst="rect">
            <a:avLst/>
          </a:prstGeom>
          <a:noFill/>
          <a:ln>
            <a:noFill/>
          </a:ln>
        </p:spPr>
      </p:pic>
    </p:spTree>
    <p:extLst>
      <p:ext uri="{BB962C8B-B14F-4D97-AF65-F5344CB8AC3E}">
        <p14:creationId xmlns:p14="http://schemas.microsoft.com/office/powerpoint/2010/main" val="1180450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p:txBody>
          <a:bodyPr/>
          <a:lstStyle/>
          <a:p>
            <a:r>
              <a:rPr lang="en-US" dirty="0"/>
              <a:t>Time Series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60FC4F-98DB-B944-B7CD-E31D145EF239}"/>
                  </a:ext>
                </a:extLst>
              </p:cNvPr>
              <p:cNvSpPr>
                <a:spLocks noGrp="1"/>
              </p:cNvSpPr>
              <p:nvPr>
                <p:ph idx="1"/>
              </p:nvPr>
            </p:nvSpPr>
            <p:spPr/>
            <p:txBody>
              <a:bodyPr>
                <a:normAutofit/>
              </a:bodyPr>
              <a:lstStyle/>
              <a:p>
                <a:r>
                  <a:rPr lang="en-US" dirty="0"/>
                  <a:t>Splitting the time series into three components:</a:t>
                </a:r>
              </a:p>
              <a:p>
                <a:pPr lvl="1"/>
                <a:r>
                  <a:rPr lang="en-US" dirty="0"/>
                  <a:t>Trend</a:t>
                </a:r>
              </a:p>
              <a:p>
                <a:pPr lvl="1"/>
                <a:r>
                  <a:rPr lang="en-US" dirty="0"/>
                  <a:t>Seasonal</a:t>
                </a:r>
              </a:p>
              <a:p>
                <a:pPr lvl="1"/>
                <a:r>
                  <a:rPr lang="en-US" dirty="0"/>
                  <a:t>Residual</a:t>
                </a:r>
              </a:p>
              <a:p>
                <a:r>
                  <a:rPr lang="en-US" dirty="0"/>
                  <a:t>Time series can be decomposed as:</a:t>
                </a:r>
              </a:p>
              <a:p>
                <a:pPr lvl="1"/>
                <a:r>
                  <a:rPr lang="en-US" dirty="0"/>
                  <a:t>Addition of the components</a:t>
                </a:r>
              </a:p>
              <a:p>
                <a:pPr marL="457200"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𝑜𝑟𝑖𝑔𝑖𝑛𝑎𝑙</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𝑡𝑟𝑒𝑛𝑑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𝑠𝑒𝑎𝑠𝑜𝑛𝑎𝑙</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𝑟𝑒𝑠𝑖𝑑𝑢𝑎𝑙</m:t>
                          </m:r>
                        </m:sup>
                      </m:sSubSup>
                    </m:oMath>
                  </m:oMathPara>
                </a14:m>
                <a:endParaRPr lang="en-US" dirty="0"/>
              </a:p>
              <a:p>
                <a:pPr lvl="1"/>
                <a:r>
                  <a:rPr lang="en-US" dirty="0"/>
                  <a:t>Multiplication of the components</a:t>
                </a:r>
              </a:p>
              <a:p>
                <a:pPr marL="457200"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𝑜𝑟𝑖𝑔𝑖𝑛𝑎𝑙</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𝑡𝑟𝑒𝑛𝑑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𝑠𝑒𝑎𝑠𝑜𝑛𝑎𝑙</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𝑟𝑒𝑠𝑖𝑑𝑢𝑎𝑙</m:t>
                          </m:r>
                        </m:sup>
                      </m:sSubSup>
                    </m:oMath>
                  </m:oMathPara>
                </a14:m>
                <a:endParaRPr lang="en-US" dirty="0"/>
              </a:p>
            </p:txBody>
          </p:sp>
        </mc:Choice>
        <mc:Fallback xmlns="">
          <p:sp>
            <p:nvSpPr>
              <p:cNvPr id="3" name="Content Placeholder 2">
                <a:extLst>
                  <a:ext uri="{FF2B5EF4-FFF2-40B4-BE49-F238E27FC236}">
                    <a16:creationId xmlns:a16="http://schemas.microsoft.com/office/drawing/2014/main" id="{4E60FC4F-98DB-B944-B7CD-E31D145EF239}"/>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05558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dirty="0"/>
              <a:t>Time Series Decomposition of Apple</a:t>
            </a:r>
          </a:p>
        </p:txBody>
      </p:sp>
      <p:pic>
        <p:nvPicPr>
          <p:cNvPr id="6" name="Content Placeholder 5" descr="/var/folders/_k/px3zq8xx6gb1_xbbm1dgqvqc0000gn/T/com.microsoft.Word/Content.MSO/C9C2E4DD.tmp">
            <a:extLst>
              <a:ext uri="{FF2B5EF4-FFF2-40B4-BE49-F238E27FC236}">
                <a16:creationId xmlns:a16="http://schemas.microsoft.com/office/drawing/2014/main" id="{38C93D31-E821-6640-83FE-AEEB05A3DAC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210" y="1695800"/>
            <a:ext cx="5893309" cy="4231940"/>
          </a:xfrm>
          <a:prstGeom prst="rect">
            <a:avLst/>
          </a:prstGeom>
          <a:noFill/>
          <a:ln>
            <a:noFill/>
          </a:ln>
        </p:spPr>
      </p:pic>
      <p:pic>
        <p:nvPicPr>
          <p:cNvPr id="7" name="Picture 6" descr="/var/folders/_k/px3zq8xx6gb1_xbbm1dgqvqc0000gn/T/com.microsoft.Word/Content.MSO/5DAE72EF.tmp">
            <a:extLst>
              <a:ext uri="{FF2B5EF4-FFF2-40B4-BE49-F238E27FC236}">
                <a16:creationId xmlns:a16="http://schemas.microsoft.com/office/drawing/2014/main" id="{F6B48BF3-4C0B-6F45-9CEB-2312B39FC67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249798" y="1703577"/>
            <a:ext cx="5893309" cy="4231939"/>
          </a:xfrm>
          <a:prstGeom prst="rect">
            <a:avLst/>
          </a:prstGeom>
          <a:noFill/>
          <a:ln>
            <a:noFill/>
          </a:ln>
        </p:spPr>
      </p:pic>
    </p:spTree>
    <p:extLst>
      <p:ext uri="{BB962C8B-B14F-4D97-AF65-F5344CB8AC3E}">
        <p14:creationId xmlns:p14="http://schemas.microsoft.com/office/powerpoint/2010/main" val="393326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dirty="0"/>
              <a:t>Time Series Decomposition of Netflix</a:t>
            </a:r>
          </a:p>
        </p:txBody>
      </p:sp>
      <p:pic>
        <p:nvPicPr>
          <p:cNvPr id="5" name="Picture 4" descr="/var/folders/_k/px3zq8xx6gb1_xbbm1dgqvqc0000gn/T/com.microsoft.Word/Content.MSO/26D929D5.tmp">
            <a:extLst>
              <a:ext uri="{FF2B5EF4-FFF2-40B4-BE49-F238E27FC236}">
                <a16:creationId xmlns:a16="http://schemas.microsoft.com/office/drawing/2014/main" id="{5240A5BD-AA52-0D49-9947-919284ACF8A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89635" y="1690688"/>
            <a:ext cx="5893309" cy="4224163"/>
          </a:xfrm>
          <a:prstGeom prst="rect">
            <a:avLst/>
          </a:prstGeom>
          <a:noFill/>
          <a:ln>
            <a:noFill/>
          </a:ln>
        </p:spPr>
      </p:pic>
      <p:pic>
        <p:nvPicPr>
          <p:cNvPr id="8" name="Picture 7" descr="/var/folders/_k/px3zq8xx6gb1_xbbm1dgqvqc0000gn/T/com.microsoft.Word/Content.MSO/2759E7F3.tmp">
            <a:extLst>
              <a:ext uri="{FF2B5EF4-FFF2-40B4-BE49-F238E27FC236}">
                <a16:creationId xmlns:a16="http://schemas.microsoft.com/office/drawing/2014/main" id="{16F1BE2E-02CD-194D-BE89-D0D56A7F854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96326" y="1690688"/>
            <a:ext cx="5893309" cy="4224163"/>
          </a:xfrm>
          <a:prstGeom prst="rect">
            <a:avLst/>
          </a:prstGeom>
          <a:noFill/>
          <a:ln>
            <a:noFill/>
          </a:ln>
        </p:spPr>
      </p:pic>
    </p:spTree>
    <p:extLst>
      <p:ext uri="{BB962C8B-B14F-4D97-AF65-F5344CB8AC3E}">
        <p14:creationId xmlns:p14="http://schemas.microsoft.com/office/powerpoint/2010/main" val="321870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68E-1B34-984E-9B95-C5F8A334560F}"/>
              </a:ext>
            </a:extLst>
          </p:cNvPr>
          <p:cNvSpPr>
            <a:spLocks noGrp="1"/>
          </p:cNvSpPr>
          <p:nvPr>
            <p:ph type="title"/>
          </p:nvPr>
        </p:nvSpPr>
        <p:spPr>
          <a:xfrm>
            <a:off x="838200" y="365125"/>
            <a:ext cx="10515600" cy="1325563"/>
          </a:xfrm>
        </p:spPr>
        <p:txBody>
          <a:bodyPr/>
          <a:lstStyle/>
          <a:p>
            <a:r>
              <a:rPr lang="en-US" dirty="0"/>
              <a:t>Time Series Decomposition of Google</a:t>
            </a:r>
          </a:p>
        </p:txBody>
      </p:sp>
      <p:pic>
        <p:nvPicPr>
          <p:cNvPr id="6" name="Picture 5" descr="/var/folders/_k/px3zq8xx6gb1_xbbm1dgqvqc0000gn/T/com.microsoft.Word/Content.MSO/DBF6D979.tmp">
            <a:extLst>
              <a:ext uri="{FF2B5EF4-FFF2-40B4-BE49-F238E27FC236}">
                <a16:creationId xmlns:a16="http://schemas.microsoft.com/office/drawing/2014/main" id="{19AB7D9D-E7A1-A24A-B941-826F4724C93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02691" y="1598409"/>
            <a:ext cx="5893309" cy="4224163"/>
          </a:xfrm>
          <a:prstGeom prst="rect">
            <a:avLst/>
          </a:prstGeom>
          <a:noFill/>
          <a:ln>
            <a:noFill/>
          </a:ln>
        </p:spPr>
      </p:pic>
      <p:pic>
        <p:nvPicPr>
          <p:cNvPr id="7" name="Picture 6" descr="/var/folders/_k/px3zq8xx6gb1_xbbm1dgqvqc0000gn/T/com.microsoft.Word/Content.MSO/FA168FAB.tmp">
            <a:extLst>
              <a:ext uri="{FF2B5EF4-FFF2-40B4-BE49-F238E27FC236}">
                <a16:creationId xmlns:a16="http://schemas.microsoft.com/office/drawing/2014/main" id="{D076C468-F8DF-554B-9F09-88E11D3C76B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96000" y="1631330"/>
            <a:ext cx="5893308" cy="4224162"/>
          </a:xfrm>
          <a:prstGeom prst="rect">
            <a:avLst/>
          </a:prstGeom>
          <a:noFill/>
          <a:ln>
            <a:noFill/>
          </a:ln>
        </p:spPr>
      </p:pic>
    </p:spTree>
    <p:extLst>
      <p:ext uri="{BB962C8B-B14F-4D97-AF65-F5344CB8AC3E}">
        <p14:creationId xmlns:p14="http://schemas.microsoft.com/office/powerpoint/2010/main" val="288341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1960</Words>
  <Application>Microsoft Macintosh PowerPoint</Application>
  <PresentationFormat>Widescreen</PresentationFormat>
  <Paragraphs>456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Times New Roman</vt:lpstr>
      <vt:lpstr>Office Theme</vt:lpstr>
      <vt:lpstr>Stock Price Predictions with Machine Learning Models</vt:lpstr>
      <vt:lpstr>Objective</vt:lpstr>
      <vt:lpstr>Data Mining</vt:lpstr>
      <vt:lpstr>Time Series Variable</vt:lpstr>
      <vt:lpstr>Time Series Plots</vt:lpstr>
      <vt:lpstr>Time Series Decomposition</vt:lpstr>
      <vt:lpstr>Time Series Decomposition of Apple</vt:lpstr>
      <vt:lpstr>Time Series Decomposition of Netflix</vt:lpstr>
      <vt:lpstr>Time Series Decomposition of Google</vt:lpstr>
      <vt:lpstr>Time Series Decomposition</vt:lpstr>
      <vt:lpstr>Time Series Transformation</vt:lpstr>
      <vt:lpstr>PowerPoint Presentation</vt:lpstr>
      <vt:lpstr>Simple Exponential Smoothing (SES) Method</vt:lpstr>
      <vt:lpstr>Simple Exponential Smoothing (SES) Method</vt:lpstr>
      <vt:lpstr>PowerPoint Presentation</vt:lpstr>
      <vt:lpstr>Holt’s Linear Trend Method</vt:lpstr>
      <vt:lpstr>Holt’s Linear Trend Method</vt:lpstr>
      <vt:lpstr>PowerPoint Presentation</vt:lpstr>
      <vt:lpstr>Holt’s Damped Trend Method</vt:lpstr>
      <vt:lpstr>Holt’s Damped Trend Method</vt:lpstr>
      <vt:lpstr>PowerPoint Presentation</vt:lpstr>
      <vt:lpstr>ARIMA Models</vt:lpstr>
      <vt:lpstr>ARIMA Models</vt:lpstr>
      <vt:lpstr>ARIMA Models</vt:lpstr>
      <vt:lpstr>ARIMA Models</vt:lpstr>
      <vt:lpstr>ARIMA Models</vt:lpstr>
      <vt:lpstr>ARIMA Models</vt:lpstr>
      <vt:lpstr>PowerPoint Presentation</vt:lpstr>
      <vt:lpstr>Decision Trees</vt:lpstr>
      <vt:lpstr>PowerPoint Presentation</vt:lpstr>
      <vt:lpstr>Random Forest</vt:lpstr>
      <vt:lpstr>Random Forest</vt:lpstr>
      <vt:lpstr>PowerPoint Presentation</vt:lpstr>
      <vt:lpstr>Boosting</vt:lpstr>
      <vt:lpstr>Boosting</vt:lpstr>
      <vt:lpstr>PowerPoint Presentation</vt:lpstr>
      <vt:lpstr>LSTM</vt:lpstr>
      <vt:lpstr>Conclusions</vt:lpstr>
      <vt:lpstr>Conclusions</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with Machine Learning Models</dc:title>
  <dc:creator>Pardeep Kumar</dc:creator>
  <cp:lastModifiedBy>Pardeep Kumar</cp:lastModifiedBy>
  <cp:revision>19</cp:revision>
  <dcterms:created xsi:type="dcterms:W3CDTF">2019-05-25T00:24:20Z</dcterms:created>
  <dcterms:modified xsi:type="dcterms:W3CDTF">2019-05-25T23:06:29Z</dcterms:modified>
</cp:coreProperties>
</file>