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5" r:id="rId3"/>
    <p:sldId id="296" r:id="rId4"/>
    <p:sldId id="297" r:id="rId5"/>
    <p:sldId id="257" r:id="rId6"/>
    <p:sldId id="260" r:id="rId7"/>
    <p:sldId id="288" r:id="rId8"/>
    <p:sldId id="290" r:id="rId9"/>
    <p:sldId id="289" r:id="rId10"/>
    <p:sldId id="291" r:id="rId11"/>
    <p:sldId id="292" r:id="rId12"/>
    <p:sldId id="293" r:id="rId13"/>
    <p:sldId id="287" r:id="rId14"/>
    <p:sldId id="261" r:id="rId15"/>
    <p:sldId id="294" r:id="rId16"/>
    <p:sldId id="259" r:id="rId17"/>
    <p:sldId id="262" r:id="rId18"/>
    <p:sldId id="263" r:id="rId19"/>
    <p:sldId id="265" r:id="rId20"/>
    <p:sldId id="264" r:id="rId21"/>
    <p:sldId id="266" r:id="rId22"/>
    <p:sldId id="267" r:id="rId23"/>
    <p:sldId id="269" r:id="rId24"/>
    <p:sldId id="270" r:id="rId25"/>
    <p:sldId id="271" r:id="rId26"/>
    <p:sldId id="272" r:id="rId27"/>
    <p:sldId id="282" r:id="rId28"/>
    <p:sldId id="274" r:id="rId29"/>
    <p:sldId id="275" r:id="rId30"/>
    <p:sldId id="276" r:id="rId31"/>
    <p:sldId id="278" r:id="rId32"/>
    <p:sldId id="279" r:id="rId33"/>
    <p:sldId id="280" r:id="rId34"/>
    <p:sldId id="281" r:id="rId35"/>
    <p:sldId id="273" r:id="rId36"/>
    <p:sldId id="285" r:id="rId37"/>
    <p:sldId id="299" r:id="rId38"/>
    <p:sldId id="300" r:id="rId39"/>
    <p:sldId id="301" r:id="rId40"/>
    <p:sldId id="303" r:id="rId41"/>
    <p:sldId id="302" r:id="rId42"/>
    <p:sldId id="304" r:id="rId43"/>
    <p:sldId id="305" r:id="rId44"/>
    <p:sldId id="306" r:id="rId45"/>
    <p:sldId id="312" r:id="rId46"/>
    <p:sldId id="307" r:id="rId47"/>
    <p:sldId id="308" r:id="rId48"/>
    <p:sldId id="309" r:id="rId49"/>
    <p:sldId id="310" r:id="rId50"/>
    <p:sldId id="311" r:id="rId51"/>
    <p:sldId id="313"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55" autoAdjust="0"/>
    <p:restoredTop sz="94660"/>
  </p:normalViewPr>
  <p:slideViewPr>
    <p:cSldViewPr snapToGrid="0">
      <p:cViewPr varScale="1">
        <p:scale>
          <a:sx n="116" d="100"/>
          <a:sy n="116" d="100"/>
        </p:scale>
        <p:origin x="576" y="108"/>
      </p:cViewPr>
      <p:guideLst/>
    </p:cSldViewPr>
  </p:slideViewPr>
  <p:notesTextViewPr>
    <p:cViewPr>
      <p:scale>
        <a:sx n="1" d="1"/>
        <a:sy n="1" d="1"/>
      </p:scale>
      <p:origin x="0" y="0"/>
    </p:cViewPr>
  </p:notesTextViewPr>
  <p:sorterViewPr>
    <p:cViewPr>
      <p:scale>
        <a:sx n="150" d="100"/>
        <a:sy n="150" d="100"/>
      </p:scale>
      <p:origin x="0" y="-18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10/3/2018</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r>
              <a:rPr lang="en-US" dirty="0"/>
              <a:t>
              </a:t>
            </a:r>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43B39-165A-4B68-AA5C-581F5336313C}" type="datetimeFigureOut">
              <a:rPr lang="en-US" dirty="0"/>
              <a:t>10/3/2018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2C8C57-33F9-4259-AC4F-0E3F5BEC9B94}" type="datetimeFigureOut">
              <a:rPr lang="en-US" dirty="0"/>
              <a:t>10/3/2018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smtClean="0"/>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48772B-8FA2-401F-A0A1-A59855EDBC3E}" type="datetimeFigureOut">
              <a:rPr lang="en-US" dirty="0"/>
              <a:t>10/3/2018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DD5BDE-5A90-4611-82E9-0FC5746D30C5}" type="datetimeFigureOut">
              <a:rPr lang="en-US" dirty="0"/>
              <a:t>10/3/2018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10/3/2018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10/3/2018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10/3/2018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10/3/2018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10/3/2018</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9472EB-AC54-4713-BFC2-BEB621108C63}" type="datetimeFigureOut">
              <a:rPr lang="en-US" dirty="0"/>
              <a:t>10/3/2018</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10/3/2018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10/3/2018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10/3/2018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10/3/2018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ED06B6-C816-4861-964D-15A98395707D}" type="datetimeFigureOut">
              <a:rPr lang="en-US" dirty="0"/>
              <a:t>10/3/2018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B1A8AB-EA7C-4B1B-9D73-E2551851FABE}" type="datetimeFigureOut">
              <a:rPr lang="en-US" dirty="0"/>
              <a:t>10/3/2018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10/3/2018</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dirty="0"/>
              <a:t>
              </a:t>
            </a:r>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fred.stlouisfed.org/" TargetMode="External"/><Relationship Id="rId2" Type="http://schemas.openxmlformats.org/officeDocument/2006/relationships/hyperlink" Target="http://www.bls.gov/cpi"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zillow.com/research/data"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dof.ca.gov/Forecasting/Demographics/Estimat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b="1" dirty="0"/>
              <a:t>Decision Tree and Time Series Models for Predicting Housing Prices in the Alameda </a:t>
            </a:r>
            <a:r>
              <a:rPr lang="en-US" sz="4400" b="1" dirty="0" smtClean="0"/>
              <a:t>County</a:t>
            </a:r>
            <a:endParaRPr lang="en-US" sz="4400" dirty="0"/>
          </a:p>
        </p:txBody>
      </p:sp>
      <p:sp>
        <p:nvSpPr>
          <p:cNvPr id="3" name="Subtitle 2"/>
          <p:cNvSpPr>
            <a:spLocks noGrp="1"/>
          </p:cNvSpPr>
          <p:nvPr>
            <p:ph type="subTitle" idx="1"/>
          </p:nvPr>
        </p:nvSpPr>
        <p:spPr>
          <a:xfrm>
            <a:off x="1154955" y="4960260"/>
            <a:ext cx="8825658" cy="861420"/>
          </a:xfrm>
        </p:spPr>
        <p:txBody>
          <a:bodyPr/>
          <a:lstStyle/>
          <a:p>
            <a:r>
              <a:rPr lang="en-US" dirty="0" smtClean="0"/>
              <a:t>Capstone project presentation</a:t>
            </a:r>
          </a:p>
          <a:p>
            <a:r>
              <a:rPr lang="en-US" dirty="0"/>
              <a:t>Pardeep </a:t>
            </a:r>
            <a:r>
              <a:rPr lang="en-US" dirty="0" smtClean="0"/>
              <a:t>Kumar</a:t>
            </a:r>
            <a:endParaRPr lang="en-US" dirty="0"/>
          </a:p>
        </p:txBody>
      </p:sp>
    </p:spTree>
    <p:extLst>
      <p:ext uri="{BB962C8B-B14F-4D97-AF65-F5344CB8AC3E}">
        <p14:creationId xmlns:p14="http://schemas.microsoft.com/office/powerpoint/2010/main" val="1914890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9219330" cy="706964"/>
          </a:xfrm>
        </p:spPr>
        <p:txBody>
          <a:bodyPr/>
          <a:lstStyle/>
          <a:p>
            <a:r>
              <a:rPr lang="en-US" dirty="0" smtClean="0"/>
              <a:t>Time Series Model: Consumer Price Index</a:t>
            </a:r>
            <a:endParaRPr lang="en-US" dirty="0"/>
          </a:p>
        </p:txBody>
      </p:sp>
      <p:sp>
        <p:nvSpPr>
          <p:cNvPr id="6" name="Content Placeholder 2"/>
          <p:cNvSpPr txBox="1">
            <a:spLocks/>
          </p:cNvSpPr>
          <p:nvPr/>
        </p:nvSpPr>
        <p:spPr>
          <a:xfrm>
            <a:off x="357211" y="2361605"/>
            <a:ext cx="5445073" cy="434676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just"/>
            <a:r>
              <a:rPr lang="en-US" dirty="0" smtClean="0"/>
              <a:t>Definition:</a:t>
            </a:r>
          </a:p>
          <a:p>
            <a:pPr lvl="1" algn="just"/>
            <a:r>
              <a:rPr lang="en-US" dirty="0" smtClean="0"/>
              <a:t>CPI is the measure of the average change over time in the prices paid by the urban consumer for a market basket of consumed goods and services*.</a:t>
            </a:r>
          </a:p>
          <a:p>
            <a:pPr algn="just"/>
            <a:r>
              <a:rPr lang="en-US" dirty="0" smtClean="0"/>
              <a:t>CPI represents the cost of living of an average individual.</a:t>
            </a:r>
          </a:p>
          <a:p>
            <a:pPr algn="just"/>
            <a:r>
              <a:rPr lang="en-US" dirty="0" smtClean="0"/>
              <a:t>Bi-monthly CPI data for San Francisco-Oakland-Hayward region was obtained from the Federal Reserve Bank of St. Louis webpage**.</a:t>
            </a:r>
          </a:p>
          <a:p>
            <a:pPr marL="457200" lvl="1" indent="0" algn="just">
              <a:buNone/>
            </a:pPr>
            <a:r>
              <a:rPr lang="en-US" sz="1000" dirty="0" smtClean="0"/>
              <a:t>*(</a:t>
            </a:r>
            <a:r>
              <a:rPr lang="en-US" sz="1000" dirty="0">
                <a:hlinkClick r:id="rId2"/>
              </a:rPr>
              <a:t>http</a:t>
            </a:r>
            <a:r>
              <a:rPr lang="en-US" sz="1000" dirty="0" smtClean="0">
                <a:hlinkClick r:id="rId2"/>
              </a:rPr>
              <a:t>://www.bls.gov/cpi</a:t>
            </a:r>
            <a:r>
              <a:rPr lang="en-US" sz="1000" dirty="0" smtClean="0"/>
              <a:t>)</a:t>
            </a:r>
            <a:endParaRPr lang="en-US" sz="1000" dirty="0"/>
          </a:p>
          <a:p>
            <a:pPr marL="457200" lvl="1" indent="0" algn="just">
              <a:buNone/>
            </a:pPr>
            <a:r>
              <a:rPr lang="en-US" sz="1000" dirty="0" smtClean="0"/>
              <a:t>**(</a:t>
            </a:r>
            <a:r>
              <a:rPr lang="en-US" sz="1000" dirty="0" smtClean="0">
                <a:hlinkClick r:id="rId3"/>
              </a:rPr>
              <a:t>http://fred.stlouisfed.org</a:t>
            </a:r>
            <a:r>
              <a:rPr lang="en-US" sz="1000" dirty="0" smtClean="0"/>
              <a:t>)</a:t>
            </a:r>
          </a:p>
          <a:p>
            <a:pPr marL="457200" lvl="1" indent="0" algn="just">
              <a:buNone/>
            </a:pPr>
            <a:endParaRPr lang="en-US" sz="1000" dirty="0" smtClean="0"/>
          </a:p>
        </p:txBody>
      </p:sp>
      <p:pic>
        <p:nvPicPr>
          <p:cNvPr id="5" name="Picture 4"/>
          <p:cNvPicPr/>
          <p:nvPr/>
        </p:nvPicPr>
        <p:blipFill>
          <a:blip r:embed="rId4"/>
          <a:stretch>
            <a:fillRect/>
          </a:stretch>
        </p:blipFill>
        <p:spPr>
          <a:xfrm>
            <a:off x="6068291" y="2618509"/>
            <a:ext cx="5902036" cy="3882044"/>
          </a:xfrm>
          <a:prstGeom prst="rect">
            <a:avLst/>
          </a:prstGeom>
        </p:spPr>
      </p:pic>
    </p:spTree>
    <p:extLst>
      <p:ext uri="{BB962C8B-B14F-4D97-AF65-F5344CB8AC3E}">
        <p14:creationId xmlns:p14="http://schemas.microsoft.com/office/powerpoint/2010/main" val="3604470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9219330" cy="706964"/>
          </a:xfrm>
        </p:spPr>
        <p:txBody>
          <a:bodyPr/>
          <a:lstStyle/>
          <a:p>
            <a:r>
              <a:rPr lang="en-US" dirty="0" smtClean="0"/>
              <a:t>Time Series Model: Monthly Inventory</a:t>
            </a:r>
            <a:endParaRPr lang="en-US" dirty="0"/>
          </a:p>
        </p:txBody>
      </p:sp>
      <p:sp>
        <p:nvSpPr>
          <p:cNvPr id="6" name="Content Placeholder 2"/>
          <p:cNvSpPr txBox="1">
            <a:spLocks/>
          </p:cNvSpPr>
          <p:nvPr/>
        </p:nvSpPr>
        <p:spPr>
          <a:xfrm>
            <a:off x="357211" y="2361605"/>
            <a:ext cx="5445073" cy="434676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just"/>
            <a:r>
              <a:rPr lang="en-US" dirty="0" smtClean="0"/>
              <a:t>Monthly inventory time series was monthly record of houses available for sale in a county.</a:t>
            </a:r>
          </a:p>
          <a:p>
            <a:pPr algn="just"/>
            <a:r>
              <a:rPr lang="en-US" dirty="0" smtClean="0"/>
              <a:t>After the financial crisis of 2008, the sharp reduction in inventory shows the increased demand.</a:t>
            </a:r>
          </a:p>
          <a:p>
            <a:pPr marL="457200" lvl="1" indent="0" algn="just">
              <a:buNone/>
            </a:pPr>
            <a:endParaRPr lang="en-US" sz="1000" dirty="0" smtClean="0"/>
          </a:p>
        </p:txBody>
      </p:sp>
      <p:pic>
        <p:nvPicPr>
          <p:cNvPr id="7" name="Picture 6"/>
          <p:cNvPicPr/>
          <p:nvPr/>
        </p:nvPicPr>
        <p:blipFill>
          <a:blip r:embed="rId2"/>
          <a:stretch>
            <a:fillRect/>
          </a:stretch>
        </p:blipFill>
        <p:spPr>
          <a:xfrm>
            <a:off x="6454544" y="2488179"/>
            <a:ext cx="5324590" cy="4369821"/>
          </a:xfrm>
          <a:prstGeom prst="rect">
            <a:avLst/>
          </a:prstGeom>
        </p:spPr>
      </p:pic>
    </p:spTree>
    <p:extLst>
      <p:ext uri="{BB962C8B-B14F-4D97-AF65-F5344CB8AC3E}">
        <p14:creationId xmlns:p14="http://schemas.microsoft.com/office/powerpoint/2010/main" val="1039492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9219330" cy="706964"/>
          </a:xfrm>
        </p:spPr>
        <p:txBody>
          <a:bodyPr/>
          <a:lstStyle/>
          <a:p>
            <a:r>
              <a:rPr lang="en-US" dirty="0" smtClean="0"/>
              <a:t>Time Series Model: Monthly Turnover</a:t>
            </a:r>
            <a:endParaRPr lang="en-US" dirty="0"/>
          </a:p>
        </p:txBody>
      </p:sp>
      <p:sp>
        <p:nvSpPr>
          <p:cNvPr id="6" name="Content Placeholder 2"/>
          <p:cNvSpPr txBox="1">
            <a:spLocks/>
          </p:cNvSpPr>
          <p:nvPr/>
        </p:nvSpPr>
        <p:spPr>
          <a:xfrm>
            <a:off x="357211" y="2361605"/>
            <a:ext cx="5445073" cy="434676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just"/>
            <a:r>
              <a:rPr lang="en-US" dirty="0" smtClean="0"/>
              <a:t>Turnover is the proportion of housing sold in a region.</a:t>
            </a:r>
          </a:p>
          <a:p>
            <a:pPr algn="just"/>
            <a:r>
              <a:rPr lang="en-US" dirty="0" smtClean="0"/>
              <a:t>Turnover rate is measure of true strength of real-estate market.</a:t>
            </a:r>
          </a:p>
          <a:p>
            <a:pPr marL="457200" lvl="1" indent="0" algn="just">
              <a:buNone/>
            </a:pPr>
            <a:endParaRPr lang="en-US" sz="1000" dirty="0" smtClean="0"/>
          </a:p>
        </p:txBody>
      </p:sp>
      <p:pic>
        <p:nvPicPr>
          <p:cNvPr id="5" name="Picture 4"/>
          <p:cNvPicPr/>
          <p:nvPr/>
        </p:nvPicPr>
        <p:blipFill>
          <a:blip r:embed="rId2"/>
          <a:stretch>
            <a:fillRect/>
          </a:stretch>
        </p:blipFill>
        <p:spPr>
          <a:xfrm>
            <a:off x="6125094" y="2437395"/>
            <a:ext cx="5263342" cy="4270975"/>
          </a:xfrm>
          <a:prstGeom prst="rect">
            <a:avLst/>
          </a:prstGeom>
        </p:spPr>
      </p:pic>
    </p:spTree>
    <p:extLst>
      <p:ext uri="{BB962C8B-B14F-4D97-AF65-F5344CB8AC3E}">
        <p14:creationId xmlns:p14="http://schemas.microsoft.com/office/powerpoint/2010/main" val="2911371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Series Model: Training &amp; Test Sets</a:t>
            </a:r>
            <a:endParaRPr lang="en-US" dirty="0"/>
          </a:p>
        </p:txBody>
      </p:sp>
      <p:sp>
        <p:nvSpPr>
          <p:cNvPr id="3" name="Content Placeholder 2"/>
          <p:cNvSpPr>
            <a:spLocks noGrp="1"/>
          </p:cNvSpPr>
          <p:nvPr>
            <p:ph idx="1"/>
          </p:nvPr>
        </p:nvSpPr>
        <p:spPr>
          <a:xfrm>
            <a:off x="1154954" y="2603499"/>
            <a:ext cx="9576546" cy="4029529"/>
          </a:xfrm>
        </p:spPr>
        <p:txBody>
          <a:bodyPr>
            <a:normAutofit/>
          </a:bodyPr>
          <a:lstStyle/>
          <a:p>
            <a:pPr marL="0" indent="0">
              <a:buNone/>
            </a:pPr>
            <a:endParaRPr lang="en-US" dirty="0"/>
          </a:p>
          <a:p>
            <a:r>
              <a:rPr lang="en-US" b="1" dirty="0" smtClean="0"/>
              <a:t>Training Set</a:t>
            </a:r>
          </a:p>
          <a:p>
            <a:pPr lvl="1"/>
            <a:r>
              <a:rPr lang="en-US" dirty="0" smtClean="0"/>
              <a:t>Time series data from January 2010 to December 2017.</a:t>
            </a:r>
          </a:p>
          <a:p>
            <a:pPr lvl="1"/>
            <a:r>
              <a:rPr lang="en-US" dirty="0" smtClean="0"/>
              <a:t>Total 96 observation.</a:t>
            </a:r>
          </a:p>
          <a:p>
            <a:r>
              <a:rPr lang="en-US" b="1" dirty="0" smtClean="0"/>
              <a:t>Test Set</a:t>
            </a:r>
          </a:p>
          <a:p>
            <a:pPr lvl="1"/>
            <a:r>
              <a:rPr lang="en-US" dirty="0" smtClean="0"/>
              <a:t>Time series data from January 2018 to June 2018.</a:t>
            </a:r>
          </a:p>
          <a:p>
            <a:pPr lvl="1"/>
            <a:r>
              <a:rPr lang="en-US" dirty="0"/>
              <a:t>6</a:t>
            </a:r>
            <a:r>
              <a:rPr lang="en-US" dirty="0" smtClean="0"/>
              <a:t> observations.</a:t>
            </a:r>
          </a:p>
        </p:txBody>
      </p:sp>
    </p:spTree>
    <p:extLst>
      <p:ext uri="{BB962C8B-B14F-4D97-AF65-F5344CB8AC3E}">
        <p14:creationId xmlns:p14="http://schemas.microsoft.com/office/powerpoint/2010/main" val="2836703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Trees: Basic Terminology</a:t>
            </a:r>
            <a:endParaRPr lang="en-US" dirty="0"/>
          </a:p>
        </p:txBody>
      </p:sp>
      <p:sp>
        <p:nvSpPr>
          <p:cNvPr id="3" name="Content Placeholder 2"/>
          <p:cNvSpPr>
            <a:spLocks noGrp="1"/>
          </p:cNvSpPr>
          <p:nvPr>
            <p:ph idx="1"/>
          </p:nvPr>
        </p:nvSpPr>
        <p:spPr>
          <a:xfrm>
            <a:off x="1154954" y="2603499"/>
            <a:ext cx="10490946" cy="4029529"/>
          </a:xfrm>
        </p:spPr>
        <p:txBody>
          <a:bodyPr>
            <a:normAutofit/>
          </a:bodyPr>
          <a:lstStyle/>
          <a:p>
            <a:r>
              <a:rPr lang="en-US" dirty="0" smtClean="0"/>
              <a:t>Bootstrapping</a:t>
            </a:r>
          </a:p>
          <a:p>
            <a:pPr lvl="1"/>
            <a:r>
              <a:rPr lang="en-US" dirty="0" smtClean="0"/>
              <a:t>Take </a:t>
            </a:r>
            <a:r>
              <a:rPr lang="en-US" dirty="0"/>
              <a:t>a random sample of size same as </a:t>
            </a:r>
            <a:r>
              <a:rPr lang="en-US" dirty="0" smtClean="0"/>
              <a:t>the </a:t>
            </a:r>
            <a:r>
              <a:rPr lang="en-US" dirty="0"/>
              <a:t>training set </a:t>
            </a:r>
            <a:r>
              <a:rPr lang="en-US" u="sng" dirty="0"/>
              <a:t>with replacement</a:t>
            </a:r>
            <a:r>
              <a:rPr lang="en-US" dirty="0"/>
              <a:t> from the input data</a:t>
            </a:r>
            <a:r>
              <a:rPr lang="en-US" dirty="0" smtClean="0"/>
              <a:t>. </a:t>
            </a:r>
          </a:p>
          <a:p>
            <a:pPr lvl="1"/>
            <a:r>
              <a:rPr lang="en-US" dirty="0" smtClean="0"/>
              <a:t>Repeat to create multiple random sample, esp. when the sample data is limited.</a:t>
            </a:r>
          </a:p>
          <a:p>
            <a:r>
              <a:rPr lang="en-US" dirty="0" smtClean="0"/>
              <a:t>Out-of-Bag Error</a:t>
            </a:r>
          </a:p>
          <a:p>
            <a:pPr lvl="1"/>
            <a:r>
              <a:rPr lang="en-US" dirty="0" smtClean="0"/>
              <a:t>OOB Error is computed by using only 2/3</a:t>
            </a:r>
            <a:r>
              <a:rPr lang="en-US" baseline="30000" dirty="0" smtClean="0"/>
              <a:t>rd</a:t>
            </a:r>
            <a:r>
              <a:rPr lang="en-US" dirty="0" smtClean="0"/>
              <a:t> of the training data for training and 1/3rd for validating the tree.</a:t>
            </a:r>
          </a:p>
          <a:p>
            <a:pPr lvl="1"/>
            <a:r>
              <a:rPr lang="en-US" dirty="0" smtClean="0"/>
              <a:t>Eliminates the need of cross-validation set.</a:t>
            </a:r>
          </a:p>
        </p:txBody>
      </p:sp>
    </p:spTree>
    <p:extLst>
      <p:ext uri="{BB962C8B-B14F-4D97-AF65-F5344CB8AC3E}">
        <p14:creationId xmlns:p14="http://schemas.microsoft.com/office/powerpoint/2010/main" val="2575258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Trees: Bagging</a:t>
            </a:r>
            <a:endParaRPr lang="en-US" dirty="0"/>
          </a:p>
        </p:txBody>
      </p:sp>
      <p:sp>
        <p:nvSpPr>
          <p:cNvPr id="3" name="Content Placeholder 2"/>
          <p:cNvSpPr>
            <a:spLocks noGrp="1"/>
          </p:cNvSpPr>
          <p:nvPr>
            <p:ph idx="1"/>
          </p:nvPr>
        </p:nvSpPr>
        <p:spPr>
          <a:xfrm>
            <a:off x="1154954" y="2603499"/>
            <a:ext cx="10173446" cy="4131130"/>
          </a:xfrm>
        </p:spPr>
        <p:txBody>
          <a:bodyPr>
            <a:normAutofit lnSpcReduction="10000"/>
          </a:bodyPr>
          <a:lstStyle/>
          <a:p>
            <a:r>
              <a:rPr lang="en-US" dirty="0" smtClean="0"/>
              <a:t>Steps</a:t>
            </a:r>
          </a:p>
          <a:p>
            <a:pPr marL="800100" lvl="1" indent="-342900">
              <a:buFont typeface="+mj-lt"/>
              <a:buAutoNum type="arabicPeriod"/>
            </a:pPr>
            <a:r>
              <a:rPr lang="en-US" dirty="0" smtClean="0"/>
              <a:t>Take </a:t>
            </a:r>
            <a:r>
              <a:rPr lang="en-US" dirty="0"/>
              <a:t>a random sample of size same as </a:t>
            </a:r>
            <a:r>
              <a:rPr lang="en-US" dirty="0" smtClean="0"/>
              <a:t>the </a:t>
            </a:r>
            <a:r>
              <a:rPr lang="en-US" dirty="0"/>
              <a:t>training set </a:t>
            </a:r>
            <a:r>
              <a:rPr lang="en-US" u="sng" dirty="0"/>
              <a:t>with replacement</a:t>
            </a:r>
            <a:r>
              <a:rPr lang="en-US" dirty="0"/>
              <a:t> from the input data.</a:t>
            </a:r>
          </a:p>
          <a:p>
            <a:pPr marL="800100" lvl="1" indent="-342900">
              <a:buFont typeface="+mj-lt"/>
              <a:buAutoNum type="arabicPeriod"/>
            </a:pPr>
            <a:r>
              <a:rPr lang="en-US" dirty="0" smtClean="0"/>
              <a:t>Build a full grown tree without pruning.</a:t>
            </a:r>
            <a:endParaRPr lang="en-US" dirty="0"/>
          </a:p>
          <a:p>
            <a:pPr marL="800100" lvl="1" indent="-342900">
              <a:buFont typeface="+mj-lt"/>
              <a:buAutoNum type="arabicPeriod"/>
            </a:pPr>
            <a:r>
              <a:rPr lang="en-US" dirty="0"/>
              <a:t>Store the variable and corresponding predictor values at the terminal nodes.</a:t>
            </a:r>
          </a:p>
          <a:p>
            <a:pPr marL="800100" lvl="1" indent="-342900">
              <a:buFont typeface="+mj-lt"/>
              <a:buAutoNum type="arabicPeriod"/>
            </a:pPr>
            <a:r>
              <a:rPr lang="en-US" dirty="0"/>
              <a:t>Repeat the last </a:t>
            </a:r>
            <a:r>
              <a:rPr lang="en-US" dirty="0" smtClean="0"/>
              <a:t>three </a:t>
            </a:r>
            <a:r>
              <a:rPr lang="en-US" dirty="0"/>
              <a:t>steps and aggregating the </a:t>
            </a:r>
            <a:r>
              <a:rPr lang="en-US" dirty="0" smtClean="0"/>
              <a:t>results</a:t>
            </a:r>
          </a:p>
          <a:p>
            <a:r>
              <a:rPr lang="en-US" dirty="0" smtClean="0"/>
              <a:t>Advantage</a:t>
            </a:r>
          </a:p>
          <a:p>
            <a:pPr lvl="1"/>
            <a:r>
              <a:rPr lang="en-US" dirty="0" smtClean="0"/>
              <a:t>Better reduction in variance compared to relying on a single tree output.</a:t>
            </a:r>
          </a:p>
          <a:p>
            <a:r>
              <a:rPr lang="en-US" dirty="0" smtClean="0"/>
              <a:t>Limitation</a:t>
            </a:r>
            <a:endParaRPr lang="en-US" dirty="0"/>
          </a:p>
          <a:p>
            <a:pPr lvl="1"/>
            <a:r>
              <a:rPr lang="en-US" dirty="0" smtClean="0"/>
              <a:t>If </a:t>
            </a:r>
            <a:r>
              <a:rPr lang="en-US" dirty="0"/>
              <a:t>few predictive features outperform the other, these features will be included in most of the trees</a:t>
            </a:r>
            <a:endParaRPr lang="en-US" dirty="0" smtClean="0"/>
          </a:p>
          <a:p>
            <a:pPr lvl="1"/>
            <a:r>
              <a:rPr lang="en-US" dirty="0"/>
              <a:t>Thus the final averaging will be on correlated trees which does not reduce variance effectively despite using more trees</a:t>
            </a:r>
            <a:endParaRPr lang="en-US" dirty="0" smtClean="0"/>
          </a:p>
        </p:txBody>
      </p:sp>
    </p:spTree>
    <p:extLst>
      <p:ext uri="{BB962C8B-B14F-4D97-AF65-F5344CB8AC3E}">
        <p14:creationId xmlns:p14="http://schemas.microsoft.com/office/powerpoint/2010/main" val="3023479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Trees: Random Forest</a:t>
            </a:r>
            <a:endParaRPr lang="en-US" dirty="0"/>
          </a:p>
        </p:txBody>
      </p:sp>
      <p:sp>
        <p:nvSpPr>
          <p:cNvPr id="3" name="Content Placeholder 2"/>
          <p:cNvSpPr>
            <a:spLocks noGrp="1"/>
          </p:cNvSpPr>
          <p:nvPr>
            <p:ph idx="1"/>
          </p:nvPr>
        </p:nvSpPr>
        <p:spPr>
          <a:xfrm>
            <a:off x="1154954" y="2603499"/>
            <a:ext cx="10173446" cy="4131130"/>
          </a:xfrm>
        </p:spPr>
        <p:txBody>
          <a:bodyPr>
            <a:normAutofit/>
          </a:bodyPr>
          <a:lstStyle/>
          <a:p>
            <a:r>
              <a:rPr lang="en-US" dirty="0" smtClean="0"/>
              <a:t>Steps</a:t>
            </a:r>
          </a:p>
          <a:p>
            <a:pPr marL="800100" lvl="1" indent="-342900">
              <a:buFont typeface="+mj-lt"/>
              <a:buAutoNum type="arabicPeriod"/>
            </a:pPr>
            <a:r>
              <a:rPr lang="en-US" dirty="0" smtClean="0"/>
              <a:t>Take </a:t>
            </a:r>
            <a:r>
              <a:rPr lang="en-US" dirty="0"/>
              <a:t>a random sample of size same as </a:t>
            </a:r>
            <a:r>
              <a:rPr lang="en-US" dirty="0" smtClean="0"/>
              <a:t>the </a:t>
            </a:r>
            <a:r>
              <a:rPr lang="en-US" dirty="0"/>
              <a:t>training set </a:t>
            </a:r>
            <a:r>
              <a:rPr lang="en-US" u="sng" dirty="0"/>
              <a:t>with replacement</a:t>
            </a:r>
            <a:r>
              <a:rPr lang="en-US" dirty="0"/>
              <a:t> from the input data.</a:t>
            </a:r>
          </a:p>
          <a:p>
            <a:pPr marL="800100" lvl="1" indent="-342900">
              <a:buFont typeface="+mj-lt"/>
              <a:buAutoNum type="arabicPeriod"/>
            </a:pPr>
            <a:r>
              <a:rPr lang="en-US" dirty="0" smtClean="0"/>
              <a:t>Take a random subset of predictors (with replacement).</a:t>
            </a:r>
          </a:p>
          <a:p>
            <a:pPr marL="800100" lvl="1" indent="-342900">
              <a:buFont typeface="+mj-lt"/>
              <a:buAutoNum type="arabicPeriod"/>
            </a:pPr>
            <a:r>
              <a:rPr lang="en-US" dirty="0" smtClean="0"/>
              <a:t>Use the predictors in second step two for splitting at branch.</a:t>
            </a:r>
          </a:p>
          <a:p>
            <a:pPr marL="800100" lvl="1" indent="-342900">
              <a:buFont typeface="+mj-lt"/>
              <a:buAutoNum type="arabicPeriod"/>
            </a:pPr>
            <a:r>
              <a:rPr lang="en-US" dirty="0" smtClean="0"/>
              <a:t>Build a tree by repeating step 2 and 3.</a:t>
            </a:r>
            <a:endParaRPr lang="en-US" dirty="0"/>
          </a:p>
          <a:p>
            <a:pPr marL="800100" lvl="1" indent="-342900">
              <a:buFont typeface="+mj-lt"/>
              <a:buAutoNum type="arabicPeriod"/>
            </a:pPr>
            <a:r>
              <a:rPr lang="en-US" dirty="0"/>
              <a:t>Store the variable and corresponding predictor values at the terminal nodes.</a:t>
            </a:r>
          </a:p>
          <a:p>
            <a:pPr marL="800100" lvl="1" indent="-342900">
              <a:buFont typeface="+mj-lt"/>
              <a:buAutoNum type="arabicPeriod"/>
            </a:pPr>
            <a:r>
              <a:rPr lang="en-US" dirty="0"/>
              <a:t>Repeat the last </a:t>
            </a:r>
            <a:r>
              <a:rPr lang="en-US" dirty="0" smtClean="0"/>
              <a:t>five </a:t>
            </a:r>
            <a:r>
              <a:rPr lang="en-US" dirty="0"/>
              <a:t>steps and aggregating the </a:t>
            </a:r>
            <a:r>
              <a:rPr lang="en-US" dirty="0" smtClean="0"/>
              <a:t>results</a:t>
            </a:r>
          </a:p>
          <a:p>
            <a:r>
              <a:rPr lang="en-US" dirty="0" smtClean="0"/>
              <a:t>Advantage</a:t>
            </a:r>
          </a:p>
          <a:p>
            <a:pPr lvl="1"/>
            <a:r>
              <a:rPr lang="en-US" dirty="0" smtClean="0"/>
              <a:t>Trees are more independent so better reduction in error due to variance.</a:t>
            </a:r>
          </a:p>
          <a:p>
            <a:pPr lvl="1"/>
            <a:r>
              <a:rPr lang="en-US" dirty="0" smtClean="0"/>
              <a:t>Error due to bias can be reduced as even if there are large number of predictors, local features still get part in building the tree.</a:t>
            </a:r>
          </a:p>
        </p:txBody>
      </p:sp>
    </p:spTree>
    <p:extLst>
      <p:ext uri="{BB962C8B-B14F-4D97-AF65-F5344CB8AC3E}">
        <p14:creationId xmlns:p14="http://schemas.microsoft.com/office/powerpoint/2010/main" val="3101030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Trees: Housing Price Model</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460007681"/>
              </p:ext>
            </p:extLst>
          </p:nvPr>
        </p:nvGraphicFramePr>
        <p:xfrm>
          <a:off x="1516611" y="3171921"/>
          <a:ext cx="8583353" cy="2225040"/>
        </p:xfrm>
        <a:graphic>
          <a:graphicData uri="http://schemas.openxmlformats.org/drawingml/2006/table">
            <a:tbl>
              <a:tblPr firstRow="1" bandRow="1">
                <a:tableStyleId>{5C22544A-7EE6-4342-B048-85BDC9FD1C3A}</a:tableStyleId>
              </a:tblPr>
              <a:tblGrid>
                <a:gridCol w="2373745">
                  <a:extLst>
                    <a:ext uri="{9D8B030D-6E8A-4147-A177-3AD203B41FA5}">
                      <a16:colId xmlns:a16="http://schemas.microsoft.com/office/drawing/2014/main" xmlns="" val="478115123"/>
                    </a:ext>
                  </a:extLst>
                </a:gridCol>
                <a:gridCol w="3044921">
                  <a:extLst>
                    <a:ext uri="{9D8B030D-6E8A-4147-A177-3AD203B41FA5}">
                      <a16:colId xmlns:a16="http://schemas.microsoft.com/office/drawing/2014/main" xmlns="" val="2216835083"/>
                    </a:ext>
                  </a:extLst>
                </a:gridCol>
                <a:gridCol w="3164687">
                  <a:extLst>
                    <a:ext uri="{9D8B030D-6E8A-4147-A177-3AD203B41FA5}">
                      <a16:colId xmlns:a16="http://schemas.microsoft.com/office/drawing/2014/main" xmlns="" val="1886425459"/>
                    </a:ext>
                  </a:extLst>
                </a:gridCol>
              </a:tblGrid>
              <a:tr h="370840">
                <a:tc>
                  <a:txBody>
                    <a:bodyPr/>
                    <a:lstStyle/>
                    <a:p>
                      <a:endParaRPr lang="en-US" dirty="0"/>
                    </a:p>
                  </a:txBody>
                  <a:tcPr/>
                </a:tc>
                <a:tc>
                  <a:txBody>
                    <a:bodyPr/>
                    <a:lstStyle/>
                    <a:p>
                      <a:r>
                        <a:rPr lang="en-US" dirty="0" smtClean="0"/>
                        <a:t>Bagging</a:t>
                      </a:r>
                      <a:endParaRPr lang="en-US" dirty="0"/>
                    </a:p>
                  </a:txBody>
                  <a:tcPr anchor="ctr"/>
                </a:tc>
                <a:tc>
                  <a:txBody>
                    <a:bodyPr/>
                    <a:lstStyle/>
                    <a:p>
                      <a:r>
                        <a:rPr lang="en-US" dirty="0" smtClean="0"/>
                        <a:t>Random Forest</a:t>
                      </a:r>
                      <a:endParaRPr lang="en-US" dirty="0"/>
                    </a:p>
                  </a:txBody>
                  <a:tcPr anchor="ctr"/>
                </a:tc>
                <a:extLst>
                  <a:ext uri="{0D108BD9-81ED-4DB2-BD59-A6C34878D82A}">
                    <a16:rowId xmlns:a16="http://schemas.microsoft.com/office/drawing/2014/main" xmlns="" val="2415606048"/>
                  </a:ext>
                </a:extLst>
              </a:tr>
              <a:tr h="370840">
                <a:tc>
                  <a:txBody>
                    <a:bodyPr/>
                    <a:lstStyle/>
                    <a:p>
                      <a:r>
                        <a:rPr lang="en-US" dirty="0" smtClean="0"/>
                        <a:t>No.</a:t>
                      </a:r>
                      <a:r>
                        <a:rPr lang="en-US" baseline="0" dirty="0" smtClean="0"/>
                        <a:t> of Predictors</a:t>
                      </a:r>
                      <a:endParaRPr lang="en-US" dirty="0"/>
                    </a:p>
                  </a:txBody>
                  <a:tcPr anchor="ctr"/>
                </a:tc>
                <a:tc>
                  <a:txBody>
                    <a:bodyPr/>
                    <a:lstStyle/>
                    <a:p>
                      <a:r>
                        <a:rPr lang="en-US" dirty="0" smtClean="0"/>
                        <a:t>11</a:t>
                      </a:r>
                      <a:endParaRPr lang="en-US" dirty="0"/>
                    </a:p>
                  </a:txBody>
                  <a:tcPr anchor="ctr"/>
                </a:tc>
                <a:tc>
                  <a:txBody>
                    <a:bodyPr/>
                    <a:lstStyle/>
                    <a:p>
                      <a:r>
                        <a:rPr lang="en-US" dirty="0" smtClean="0"/>
                        <a:t>3</a:t>
                      </a:r>
                      <a:endParaRPr lang="en-US" dirty="0"/>
                    </a:p>
                  </a:txBody>
                  <a:tcPr anchor="ctr"/>
                </a:tc>
                <a:extLst>
                  <a:ext uri="{0D108BD9-81ED-4DB2-BD59-A6C34878D82A}">
                    <a16:rowId xmlns:a16="http://schemas.microsoft.com/office/drawing/2014/main" xmlns="" val="18364485"/>
                  </a:ext>
                </a:extLst>
              </a:tr>
              <a:tr h="370840">
                <a:tc>
                  <a:txBody>
                    <a:bodyPr/>
                    <a:lstStyle/>
                    <a:p>
                      <a:r>
                        <a:rPr lang="en-US" dirty="0" smtClean="0"/>
                        <a:t>OOB</a:t>
                      </a:r>
                      <a:endParaRPr lang="en-US" dirty="0"/>
                    </a:p>
                  </a:txBody>
                  <a:tcPr anchor="ctr"/>
                </a:tc>
                <a:tc>
                  <a:txBody>
                    <a:bodyPr/>
                    <a:lstStyle/>
                    <a:p>
                      <a:r>
                        <a:rPr lang="en-US" dirty="0" smtClean="0"/>
                        <a:t>0.13%</a:t>
                      </a:r>
                      <a:endParaRPr lang="en-US" dirty="0"/>
                    </a:p>
                  </a:txBody>
                  <a:tcPr anchor="ctr"/>
                </a:tc>
                <a:tc>
                  <a:txBody>
                    <a:bodyPr/>
                    <a:lstStyle/>
                    <a:p>
                      <a:r>
                        <a:rPr lang="en-US" dirty="0" smtClean="0"/>
                        <a:t>0.13%</a:t>
                      </a:r>
                      <a:endParaRPr lang="en-US" dirty="0"/>
                    </a:p>
                  </a:txBody>
                  <a:tcPr anchor="ctr"/>
                </a:tc>
                <a:extLst>
                  <a:ext uri="{0D108BD9-81ED-4DB2-BD59-A6C34878D82A}">
                    <a16:rowId xmlns:a16="http://schemas.microsoft.com/office/drawing/2014/main" xmlns="" val="952961383"/>
                  </a:ext>
                </a:extLst>
              </a:tr>
              <a:tr h="370840">
                <a:tc rowSpan="2">
                  <a:txBody>
                    <a:bodyPr/>
                    <a:lstStyle/>
                    <a:p>
                      <a:r>
                        <a:rPr lang="en-US" dirty="0" smtClean="0"/>
                        <a:t>Important Features</a:t>
                      </a:r>
                      <a:endParaRPr lang="en-US" dirty="0"/>
                    </a:p>
                  </a:txBody>
                  <a:tcPr anchor="ctr"/>
                </a:tc>
                <a:tc>
                  <a:txBody>
                    <a:bodyPr/>
                    <a:lstStyle/>
                    <a:p>
                      <a:r>
                        <a:rPr lang="en-US" dirty="0" smtClean="0"/>
                        <a:t>SF County Housing</a:t>
                      </a:r>
                      <a:r>
                        <a:rPr lang="en-US" baseline="0" dirty="0" smtClean="0"/>
                        <a:t> Prices</a:t>
                      </a:r>
                      <a:endParaRPr lang="en-US" dirty="0"/>
                    </a:p>
                  </a:txBody>
                  <a:tcPr anchor="ctr"/>
                </a:tc>
                <a:tc>
                  <a:txBody>
                    <a:bodyPr/>
                    <a:lstStyle/>
                    <a:p>
                      <a:r>
                        <a:rPr lang="en-US" dirty="0" smtClean="0"/>
                        <a:t>SF County Housing</a:t>
                      </a:r>
                      <a:r>
                        <a:rPr lang="en-US" baseline="0" dirty="0" smtClean="0"/>
                        <a:t> Prices</a:t>
                      </a:r>
                      <a:endParaRPr lang="en-US" dirty="0"/>
                    </a:p>
                  </a:txBody>
                  <a:tcPr anchor="ctr"/>
                </a:tc>
                <a:extLst>
                  <a:ext uri="{0D108BD9-81ED-4DB2-BD59-A6C34878D82A}">
                    <a16:rowId xmlns:a16="http://schemas.microsoft.com/office/drawing/2014/main" xmlns="" val="3975112433"/>
                  </a:ext>
                </a:extLst>
              </a:tr>
              <a:tr h="370840">
                <a:tc vMerge="1">
                  <a:txBody>
                    <a:bodyPr/>
                    <a:lstStyle/>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Time</a:t>
                      </a:r>
                    </a:p>
                  </a:txBody>
                  <a:tcPr anchor="ctr"/>
                </a:tc>
                <a:tc>
                  <a:txBody>
                    <a:bodyPr/>
                    <a:lstStyle/>
                    <a:p>
                      <a:r>
                        <a:rPr lang="en-US" dirty="0" smtClean="0"/>
                        <a:t>Time</a:t>
                      </a:r>
                      <a:endParaRPr lang="en-US" dirty="0"/>
                    </a:p>
                  </a:txBody>
                  <a:tcPr anchor="ctr"/>
                </a:tc>
                <a:extLst>
                  <a:ext uri="{0D108BD9-81ED-4DB2-BD59-A6C34878D82A}">
                    <a16:rowId xmlns:a16="http://schemas.microsoft.com/office/drawing/2014/main" xmlns="" val="3022689841"/>
                  </a:ext>
                </a:extLst>
              </a:tr>
              <a:tr h="370840">
                <a:tc>
                  <a:txBody>
                    <a:bodyPr/>
                    <a:lstStyle/>
                    <a:p>
                      <a:r>
                        <a:rPr lang="en-US" dirty="0" smtClean="0"/>
                        <a:t>Test</a:t>
                      </a:r>
                      <a:r>
                        <a:rPr lang="en-US" baseline="0" dirty="0" smtClean="0"/>
                        <a:t> MSE</a:t>
                      </a:r>
                      <a:endParaRPr lang="en-US" dirty="0"/>
                    </a:p>
                  </a:txBody>
                  <a:tcPr anchor="ctr"/>
                </a:tc>
                <a:tc>
                  <a:txBody>
                    <a:bodyPr/>
                    <a:lstStyle/>
                    <a:p>
                      <a:r>
                        <a:rPr lang="en-US" dirty="0" smtClean="0"/>
                        <a:t>29.51%</a:t>
                      </a:r>
                      <a:endParaRPr lang="en-US" dirty="0"/>
                    </a:p>
                  </a:txBody>
                  <a:tcPr anchor="ctr"/>
                </a:tc>
                <a:tc>
                  <a:txBody>
                    <a:bodyPr/>
                    <a:lstStyle/>
                    <a:p>
                      <a:r>
                        <a:rPr lang="en-US" dirty="0" smtClean="0"/>
                        <a:t>27.36%</a:t>
                      </a:r>
                      <a:endParaRPr lang="en-US" dirty="0"/>
                    </a:p>
                  </a:txBody>
                  <a:tcPr anchor="ctr"/>
                </a:tc>
                <a:extLst>
                  <a:ext uri="{0D108BD9-81ED-4DB2-BD59-A6C34878D82A}">
                    <a16:rowId xmlns:a16="http://schemas.microsoft.com/office/drawing/2014/main" xmlns="" val="3334977969"/>
                  </a:ext>
                </a:extLst>
              </a:tr>
            </a:tbl>
          </a:graphicData>
        </a:graphic>
      </p:graphicFrame>
    </p:spTree>
    <p:extLst>
      <p:ext uri="{BB962C8B-B14F-4D97-AF65-F5344CB8AC3E}">
        <p14:creationId xmlns:p14="http://schemas.microsoft.com/office/powerpoint/2010/main" val="591764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Trees: OOB Error</a:t>
            </a:r>
            <a:endParaRPr lang="en-US" dirty="0"/>
          </a:p>
        </p:txBody>
      </p:sp>
      <p:pic>
        <p:nvPicPr>
          <p:cNvPr id="7" name="Picture 6"/>
          <p:cNvPicPr/>
          <p:nvPr/>
        </p:nvPicPr>
        <p:blipFill rotWithShape="1">
          <a:blip r:embed="rId2"/>
          <a:srcRect t="8670" r="2756"/>
          <a:stretch/>
        </p:blipFill>
        <p:spPr>
          <a:xfrm>
            <a:off x="964247" y="2286000"/>
            <a:ext cx="5576253" cy="4457700"/>
          </a:xfrm>
          <a:prstGeom prst="rect">
            <a:avLst/>
          </a:prstGeom>
        </p:spPr>
      </p:pic>
      <p:sp>
        <p:nvSpPr>
          <p:cNvPr id="8" name="Content Placeholder 2"/>
          <p:cNvSpPr>
            <a:spLocks noGrp="1"/>
          </p:cNvSpPr>
          <p:nvPr>
            <p:ph idx="1"/>
          </p:nvPr>
        </p:nvSpPr>
        <p:spPr>
          <a:xfrm>
            <a:off x="6692900" y="2654300"/>
            <a:ext cx="5154613" cy="2133600"/>
          </a:xfrm>
        </p:spPr>
        <p:txBody>
          <a:bodyPr>
            <a:normAutofit/>
          </a:bodyPr>
          <a:lstStyle/>
          <a:p>
            <a:r>
              <a:rPr lang="en-US" dirty="0" smtClean="0"/>
              <a:t>Both errors reduced as number of tree increased.</a:t>
            </a:r>
          </a:p>
          <a:p>
            <a:r>
              <a:rPr lang="en-US" dirty="0" smtClean="0"/>
              <a:t>Rate of error reduction in random forest was sharp initially compared to bagging.</a:t>
            </a:r>
          </a:p>
          <a:p>
            <a:r>
              <a:rPr lang="en-US" dirty="0" smtClean="0"/>
              <a:t>After 200 trees both error were almost same and constant.</a:t>
            </a:r>
          </a:p>
        </p:txBody>
      </p:sp>
    </p:spTree>
    <p:extLst>
      <p:ext uri="{BB962C8B-B14F-4D97-AF65-F5344CB8AC3E}">
        <p14:creationId xmlns:p14="http://schemas.microsoft.com/office/powerpoint/2010/main" val="1291588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051" y="973669"/>
            <a:ext cx="10351193" cy="706964"/>
          </a:xfrm>
        </p:spPr>
        <p:txBody>
          <a:bodyPr/>
          <a:lstStyle/>
          <a:p>
            <a:r>
              <a:rPr lang="en-US" dirty="0" smtClean="0"/>
              <a:t>Decision Trees: Importance Measure-%</a:t>
            </a:r>
            <a:r>
              <a:rPr lang="en-US" dirty="0" err="1" smtClean="0"/>
              <a:t>IncMSE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635552116"/>
              </p:ext>
            </p:extLst>
          </p:nvPr>
        </p:nvGraphicFramePr>
        <p:xfrm>
          <a:off x="1957647" y="2301014"/>
          <a:ext cx="8127999" cy="4384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xmlns="" val="1822777693"/>
                    </a:ext>
                  </a:extLst>
                </a:gridCol>
                <a:gridCol w="2709333">
                  <a:extLst>
                    <a:ext uri="{9D8B030D-6E8A-4147-A177-3AD203B41FA5}">
                      <a16:colId xmlns:a16="http://schemas.microsoft.com/office/drawing/2014/main" xmlns="" val="1007769910"/>
                    </a:ext>
                  </a:extLst>
                </a:gridCol>
                <a:gridCol w="2709333">
                  <a:extLst>
                    <a:ext uri="{9D8B030D-6E8A-4147-A177-3AD203B41FA5}">
                      <a16:colId xmlns:a16="http://schemas.microsoft.com/office/drawing/2014/main" xmlns="" val="2080867410"/>
                    </a:ext>
                  </a:extLst>
                </a:gridCol>
              </a:tblGrid>
              <a:tr h="0">
                <a:tc>
                  <a:txBody>
                    <a:bodyPr/>
                    <a:lstStyle/>
                    <a:p>
                      <a:r>
                        <a:rPr lang="en-US" sz="1400" b="1" dirty="0" smtClean="0"/>
                        <a:t>Predictors</a:t>
                      </a:r>
                      <a:endParaRPr lang="en-US" sz="1400" b="1" dirty="0"/>
                    </a:p>
                  </a:txBody>
                  <a:tcPr/>
                </a:tc>
                <a:tc>
                  <a:txBody>
                    <a:bodyPr/>
                    <a:lstStyle/>
                    <a:p>
                      <a:r>
                        <a:rPr lang="en-US" sz="1400" b="1" dirty="0" smtClean="0"/>
                        <a:t>Bagging</a:t>
                      </a:r>
                      <a:endParaRPr lang="en-US" sz="1400" b="1" dirty="0"/>
                    </a:p>
                  </a:txBody>
                  <a:tcPr/>
                </a:tc>
                <a:tc>
                  <a:txBody>
                    <a:bodyPr/>
                    <a:lstStyle/>
                    <a:p>
                      <a:r>
                        <a:rPr lang="en-US" sz="1400" b="1" dirty="0" smtClean="0"/>
                        <a:t>Random Forest</a:t>
                      </a:r>
                      <a:endParaRPr lang="en-US" sz="1400" b="1" dirty="0"/>
                    </a:p>
                  </a:txBody>
                  <a:tcPr/>
                </a:tc>
                <a:extLst>
                  <a:ext uri="{0D108BD9-81ED-4DB2-BD59-A6C34878D82A}">
                    <a16:rowId xmlns:a16="http://schemas.microsoft.com/office/drawing/2014/main" xmlns="" val="1772200913"/>
                  </a:ext>
                </a:extLst>
              </a:tr>
              <a:tr h="370840">
                <a:tc>
                  <a:txBody>
                    <a:bodyPr/>
                    <a:lstStyle/>
                    <a:p>
                      <a:r>
                        <a:rPr lang="en-US" sz="1400" dirty="0" smtClean="0"/>
                        <a:t>Santa</a:t>
                      </a:r>
                      <a:r>
                        <a:rPr lang="en-US" sz="1400" baseline="0" dirty="0" smtClean="0"/>
                        <a:t> Clara</a:t>
                      </a:r>
                      <a:endParaRPr lang="en-US" sz="1400" dirty="0"/>
                    </a:p>
                  </a:txBody>
                  <a:tcPr/>
                </a:tc>
                <a:tc>
                  <a:txBody>
                    <a:bodyPr/>
                    <a:lstStyle/>
                    <a:p>
                      <a:r>
                        <a:rPr lang="en-US" sz="1400" dirty="0" smtClean="0"/>
                        <a:t>9.48</a:t>
                      </a:r>
                      <a:endParaRPr lang="en-US" sz="1400" dirty="0"/>
                    </a:p>
                  </a:txBody>
                  <a:tcPr/>
                </a:tc>
                <a:tc>
                  <a:txBody>
                    <a:bodyPr/>
                    <a:lstStyle/>
                    <a:p>
                      <a:r>
                        <a:rPr lang="en-US" sz="1400" dirty="0" smtClean="0"/>
                        <a:t>11.32</a:t>
                      </a:r>
                      <a:endParaRPr lang="en-US" sz="1400" dirty="0"/>
                    </a:p>
                  </a:txBody>
                  <a:tcPr/>
                </a:tc>
                <a:extLst>
                  <a:ext uri="{0D108BD9-81ED-4DB2-BD59-A6C34878D82A}">
                    <a16:rowId xmlns:a16="http://schemas.microsoft.com/office/drawing/2014/main" xmlns="" val="3659989827"/>
                  </a:ext>
                </a:extLst>
              </a:tr>
              <a:tr h="370840">
                <a:tc>
                  <a:txBody>
                    <a:bodyPr/>
                    <a:lstStyle/>
                    <a:p>
                      <a:r>
                        <a:rPr lang="en-US" sz="1400" kern="1200" dirty="0" smtClean="0">
                          <a:effectLst/>
                        </a:rPr>
                        <a:t>Contra Costa</a:t>
                      </a:r>
                      <a:endParaRPr lang="en-US" sz="1400" dirty="0"/>
                    </a:p>
                  </a:txBody>
                  <a:tcPr/>
                </a:tc>
                <a:tc>
                  <a:txBody>
                    <a:bodyPr/>
                    <a:lstStyle/>
                    <a:p>
                      <a:r>
                        <a:rPr lang="en-US" sz="1400" dirty="0" smtClean="0"/>
                        <a:t>9.35</a:t>
                      </a:r>
                      <a:endParaRPr lang="en-US" sz="1400" dirty="0"/>
                    </a:p>
                  </a:txBody>
                  <a:tcPr/>
                </a:tc>
                <a:tc>
                  <a:txBody>
                    <a:bodyPr/>
                    <a:lstStyle/>
                    <a:p>
                      <a:r>
                        <a:rPr lang="en-US" sz="1400" dirty="0" smtClean="0"/>
                        <a:t>9.64</a:t>
                      </a:r>
                      <a:endParaRPr lang="en-US" sz="1400" dirty="0"/>
                    </a:p>
                  </a:txBody>
                  <a:tcPr/>
                </a:tc>
                <a:extLst>
                  <a:ext uri="{0D108BD9-81ED-4DB2-BD59-A6C34878D82A}">
                    <a16:rowId xmlns:a16="http://schemas.microsoft.com/office/drawing/2014/main" xmlns="" val="3685674803"/>
                  </a:ext>
                </a:extLst>
              </a:tr>
              <a:tr h="370840">
                <a:tc>
                  <a:txBody>
                    <a:bodyPr/>
                    <a:lstStyle/>
                    <a:p>
                      <a:r>
                        <a:rPr lang="en-US" sz="1400" kern="1200" dirty="0" smtClean="0">
                          <a:effectLst/>
                        </a:rPr>
                        <a:t>San Francisco</a:t>
                      </a:r>
                      <a:endParaRPr lang="en-US" sz="1400" dirty="0"/>
                    </a:p>
                  </a:txBody>
                  <a:tcPr/>
                </a:tc>
                <a:tc>
                  <a:txBody>
                    <a:bodyPr/>
                    <a:lstStyle/>
                    <a:p>
                      <a:r>
                        <a:rPr lang="en-US" sz="1400" b="1" dirty="0" smtClean="0">
                          <a:solidFill>
                            <a:schemeClr val="accent3">
                              <a:lumMod val="50000"/>
                            </a:schemeClr>
                          </a:solidFill>
                        </a:rPr>
                        <a:t>13.08</a:t>
                      </a:r>
                      <a:endParaRPr lang="en-US" sz="1400" b="1" dirty="0">
                        <a:solidFill>
                          <a:schemeClr val="accent3">
                            <a:lumMod val="50000"/>
                          </a:schemeClr>
                        </a:solidFill>
                      </a:endParaRPr>
                    </a:p>
                  </a:txBody>
                  <a:tcPr/>
                </a:tc>
                <a:tc>
                  <a:txBody>
                    <a:bodyPr/>
                    <a:lstStyle/>
                    <a:p>
                      <a:r>
                        <a:rPr lang="en-US" sz="1400" b="1" dirty="0" smtClean="0">
                          <a:solidFill>
                            <a:schemeClr val="accent3">
                              <a:lumMod val="50000"/>
                            </a:schemeClr>
                          </a:solidFill>
                        </a:rPr>
                        <a:t>12.07</a:t>
                      </a:r>
                      <a:endParaRPr lang="en-US" sz="1400" b="1" dirty="0">
                        <a:solidFill>
                          <a:schemeClr val="accent3">
                            <a:lumMod val="50000"/>
                          </a:schemeClr>
                        </a:solidFill>
                      </a:endParaRPr>
                    </a:p>
                  </a:txBody>
                  <a:tcPr/>
                </a:tc>
                <a:extLst>
                  <a:ext uri="{0D108BD9-81ED-4DB2-BD59-A6C34878D82A}">
                    <a16:rowId xmlns:a16="http://schemas.microsoft.com/office/drawing/2014/main" xmlns="" val="4132127660"/>
                  </a:ext>
                </a:extLst>
              </a:tr>
              <a:tr h="370840">
                <a:tc>
                  <a:txBody>
                    <a:bodyPr/>
                    <a:lstStyle/>
                    <a:p>
                      <a:r>
                        <a:rPr lang="en-US" sz="1400" kern="1200" dirty="0" smtClean="0">
                          <a:effectLst/>
                        </a:rPr>
                        <a:t>San Mateo</a:t>
                      </a:r>
                      <a:endParaRPr lang="en-US" sz="1400" dirty="0"/>
                    </a:p>
                  </a:txBody>
                  <a:tcPr/>
                </a:tc>
                <a:tc>
                  <a:txBody>
                    <a:bodyPr/>
                    <a:lstStyle/>
                    <a:p>
                      <a:r>
                        <a:rPr lang="en-US" sz="1400" dirty="0" smtClean="0"/>
                        <a:t>8.56</a:t>
                      </a:r>
                      <a:endParaRPr lang="en-US" sz="1400" dirty="0"/>
                    </a:p>
                  </a:txBody>
                  <a:tcPr/>
                </a:tc>
                <a:tc>
                  <a:txBody>
                    <a:bodyPr/>
                    <a:lstStyle/>
                    <a:p>
                      <a:r>
                        <a:rPr lang="en-US" sz="1400" dirty="0" smtClean="0"/>
                        <a:t>10.17</a:t>
                      </a:r>
                      <a:endParaRPr lang="en-US" sz="1400" dirty="0"/>
                    </a:p>
                  </a:txBody>
                  <a:tcPr/>
                </a:tc>
                <a:extLst>
                  <a:ext uri="{0D108BD9-81ED-4DB2-BD59-A6C34878D82A}">
                    <a16:rowId xmlns:a16="http://schemas.microsoft.com/office/drawing/2014/main" xmlns="" val="1677275166"/>
                  </a:ext>
                </a:extLst>
              </a:tr>
              <a:tr h="370840">
                <a:tc>
                  <a:txBody>
                    <a:bodyPr/>
                    <a:lstStyle/>
                    <a:p>
                      <a:r>
                        <a:rPr lang="en-US" sz="1400" kern="1200" dirty="0" smtClean="0">
                          <a:effectLst/>
                        </a:rPr>
                        <a:t>Solano</a:t>
                      </a:r>
                      <a:endParaRPr lang="en-US" sz="1400" dirty="0"/>
                    </a:p>
                  </a:txBody>
                  <a:tcPr/>
                </a:tc>
                <a:tc>
                  <a:txBody>
                    <a:bodyPr/>
                    <a:lstStyle/>
                    <a:p>
                      <a:r>
                        <a:rPr lang="en-US" sz="1400" dirty="0" smtClean="0"/>
                        <a:t>8.07</a:t>
                      </a:r>
                      <a:endParaRPr lang="en-US" sz="1400" dirty="0"/>
                    </a:p>
                  </a:txBody>
                  <a:tcPr/>
                </a:tc>
                <a:tc>
                  <a:txBody>
                    <a:bodyPr/>
                    <a:lstStyle/>
                    <a:p>
                      <a:r>
                        <a:rPr lang="en-US" sz="1400" dirty="0" smtClean="0"/>
                        <a:t>9.47</a:t>
                      </a:r>
                      <a:endParaRPr lang="en-US" sz="1400" dirty="0"/>
                    </a:p>
                  </a:txBody>
                  <a:tcPr/>
                </a:tc>
                <a:extLst>
                  <a:ext uri="{0D108BD9-81ED-4DB2-BD59-A6C34878D82A}">
                    <a16:rowId xmlns:a16="http://schemas.microsoft.com/office/drawing/2014/main" xmlns="" val="3300190964"/>
                  </a:ext>
                </a:extLst>
              </a:tr>
              <a:tr h="370840">
                <a:tc>
                  <a:txBody>
                    <a:bodyPr/>
                    <a:lstStyle/>
                    <a:p>
                      <a:r>
                        <a:rPr lang="en-US" sz="1400" kern="1200" dirty="0" smtClean="0">
                          <a:effectLst/>
                        </a:rPr>
                        <a:t>Marin</a:t>
                      </a:r>
                      <a:endParaRPr lang="en-US" sz="1400" dirty="0"/>
                    </a:p>
                  </a:txBody>
                  <a:tcPr/>
                </a:tc>
                <a:tc>
                  <a:txBody>
                    <a:bodyPr/>
                    <a:lstStyle/>
                    <a:p>
                      <a:r>
                        <a:rPr lang="en-US" sz="1400" dirty="0" smtClean="0"/>
                        <a:t>9.33</a:t>
                      </a:r>
                      <a:endParaRPr lang="en-US" sz="1400" dirty="0"/>
                    </a:p>
                  </a:txBody>
                  <a:tcPr/>
                </a:tc>
                <a:tc>
                  <a:txBody>
                    <a:bodyPr/>
                    <a:lstStyle/>
                    <a:p>
                      <a:r>
                        <a:rPr lang="en-US" sz="1400" dirty="0" smtClean="0"/>
                        <a:t>10.25</a:t>
                      </a:r>
                      <a:endParaRPr lang="en-US" sz="1400" dirty="0"/>
                    </a:p>
                  </a:txBody>
                  <a:tcPr/>
                </a:tc>
                <a:extLst>
                  <a:ext uri="{0D108BD9-81ED-4DB2-BD59-A6C34878D82A}">
                    <a16:rowId xmlns:a16="http://schemas.microsoft.com/office/drawing/2014/main" xmlns="" val="4078205733"/>
                  </a:ext>
                </a:extLst>
              </a:tr>
              <a:tr h="370840">
                <a:tc>
                  <a:txBody>
                    <a:bodyPr/>
                    <a:lstStyle/>
                    <a:p>
                      <a:r>
                        <a:rPr lang="en-US" sz="1400" kern="1200" dirty="0" smtClean="0">
                          <a:effectLst/>
                        </a:rPr>
                        <a:t>Time</a:t>
                      </a:r>
                      <a:endParaRPr lang="en-US" sz="1400" dirty="0"/>
                    </a:p>
                  </a:txBody>
                  <a:tcPr/>
                </a:tc>
                <a:tc>
                  <a:txBody>
                    <a:bodyPr/>
                    <a:lstStyle/>
                    <a:p>
                      <a:r>
                        <a:rPr lang="en-US" sz="1400" b="1" dirty="0" smtClean="0">
                          <a:solidFill>
                            <a:schemeClr val="accent3">
                              <a:lumMod val="50000"/>
                            </a:schemeClr>
                          </a:solidFill>
                        </a:rPr>
                        <a:t>10.06</a:t>
                      </a:r>
                      <a:endParaRPr lang="en-US" sz="1400" b="1" dirty="0">
                        <a:solidFill>
                          <a:schemeClr val="accent3">
                            <a:lumMod val="50000"/>
                          </a:schemeClr>
                        </a:solidFill>
                      </a:endParaRPr>
                    </a:p>
                  </a:txBody>
                  <a:tcPr/>
                </a:tc>
                <a:tc>
                  <a:txBody>
                    <a:bodyPr/>
                    <a:lstStyle/>
                    <a:p>
                      <a:r>
                        <a:rPr lang="en-US" sz="1400" b="1" dirty="0" smtClean="0">
                          <a:solidFill>
                            <a:schemeClr val="accent3">
                              <a:lumMod val="50000"/>
                            </a:schemeClr>
                          </a:solidFill>
                        </a:rPr>
                        <a:t>9.97</a:t>
                      </a:r>
                      <a:endParaRPr lang="en-US" sz="1400" b="1" dirty="0">
                        <a:solidFill>
                          <a:schemeClr val="accent3">
                            <a:lumMod val="50000"/>
                          </a:schemeClr>
                        </a:solidFill>
                      </a:endParaRPr>
                    </a:p>
                  </a:txBody>
                  <a:tcPr/>
                </a:tc>
                <a:extLst>
                  <a:ext uri="{0D108BD9-81ED-4DB2-BD59-A6C34878D82A}">
                    <a16:rowId xmlns:a16="http://schemas.microsoft.com/office/drawing/2014/main" xmlns="" val="1924361624"/>
                  </a:ext>
                </a:extLst>
              </a:tr>
              <a:tr h="370840">
                <a:tc>
                  <a:txBody>
                    <a:bodyPr/>
                    <a:lstStyle/>
                    <a:p>
                      <a:r>
                        <a:rPr lang="en-US" sz="1400" dirty="0" smtClean="0"/>
                        <a:t>Population</a:t>
                      </a:r>
                      <a:endParaRPr lang="en-US" sz="1400" dirty="0"/>
                    </a:p>
                  </a:txBody>
                  <a:tcPr/>
                </a:tc>
                <a:tc>
                  <a:txBody>
                    <a:bodyPr/>
                    <a:lstStyle/>
                    <a:p>
                      <a:r>
                        <a:rPr lang="en-US" sz="1400" dirty="0" smtClean="0"/>
                        <a:t>9.85</a:t>
                      </a:r>
                      <a:endParaRPr lang="en-US" sz="1400" dirty="0"/>
                    </a:p>
                  </a:txBody>
                  <a:tcPr/>
                </a:tc>
                <a:tc>
                  <a:txBody>
                    <a:bodyPr/>
                    <a:lstStyle/>
                    <a:p>
                      <a:r>
                        <a:rPr lang="en-US" sz="1400" dirty="0" smtClean="0"/>
                        <a:t>9.90</a:t>
                      </a:r>
                      <a:endParaRPr lang="en-US" sz="1400" dirty="0"/>
                    </a:p>
                  </a:txBody>
                  <a:tcPr/>
                </a:tc>
                <a:extLst>
                  <a:ext uri="{0D108BD9-81ED-4DB2-BD59-A6C34878D82A}">
                    <a16:rowId xmlns:a16="http://schemas.microsoft.com/office/drawing/2014/main" xmlns="" val="2029065203"/>
                  </a:ext>
                </a:extLst>
              </a:tr>
              <a:tr h="370840">
                <a:tc>
                  <a:txBody>
                    <a:bodyPr/>
                    <a:lstStyle/>
                    <a:p>
                      <a:r>
                        <a:rPr lang="en-US" sz="1400" dirty="0" smtClean="0"/>
                        <a:t>Consume Price Index</a:t>
                      </a:r>
                      <a:endParaRPr lang="en-US" sz="1400" dirty="0"/>
                    </a:p>
                  </a:txBody>
                  <a:tcPr/>
                </a:tc>
                <a:tc>
                  <a:txBody>
                    <a:bodyPr/>
                    <a:lstStyle/>
                    <a:p>
                      <a:r>
                        <a:rPr lang="en-US" sz="1400" dirty="0" smtClean="0"/>
                        <a:t>9.43</a:t>
                      </a:r>
                      <a:endParaRPr lang="en-US" sz="1400" dirty="0"/>
                    </a:p>
                  </a:txBody>
                  <a:tcPr/>
                </a:tc>
                <a:tc>
                  <a:txBody>
                    <a:bodyPr/>
                    <a:lstStyle/>
                    <a:p>
                      <a:r>
                        <a:rPr lang="en-US" sz="1400" dirty="0" smtClean="0"/>
                        <a:t>9.55</a:t>
                      </a:r>
                      <a:endParaRPr lang="en-US" sz="1400" dirty="0"/>
                    </a:p>
                  </a:txBody>
                  <a:tcPr/>
                </a:tc>
                <a:extLst>
                  <a:ext uri="{0D108BD9-81ED-4DB2-BD59-A6C34878D82A}">
                    <a16:rowId xmlns:a16="http://schemas.microsoft.com/office/drawing/2014/main" xmlns="" val="634448140"/>
                  </a:ext>
                </a:extLst>
              </a:tr>
              <a:tr h="370840">
                <a:tc>
                  <a:txBody>
                    <a:bodyPr/>
                    <a:lstStyle/>
                    <a:p>
                      <a:r>
                        <a:rPr lang="en-US" sz="1400" dirty="0" smtClean="0"/>
                        <a:t>Monthly</a:t>
                      </a:r>
                      <a:r>
                        <a:rPr lang="en-US" sz="1400" baseline="0" dirty="0" smtClean="0"/>
                        <a:t> Inventory</a:t>
                      </a:r>
                      <a:endParaRPr lang="en-US" sz="1400" dirty="0"/>
                    </a:p>
                  </a:txBody>
                  <a:tcPr/>
                </a:tc>
                <a:tc>
                  <a:txBody>
                    <a:bodyPr/>
                    <a:lstStyle/>
                    <a:p>
                      <a:r>
                        <a:rPr lang="en-US" sz="1400" dirty="0" smtClean="0"/>
                        <a:t>5.90</a:t>
                      </a:r>
                      <a:endParaRPr lang="en-US" sz="1400" dirty="0"/>
                    </a:p>
                  </a:txBody>
                  <a:tcPr/>
                </a:tc>
                <a:tc>
                  <a:txBody>
                    <a:bodyPr/>
                    <a:lstStyle/>
                    <a:p>
                      <a:r>
                        <a:rPr lang="en-US" sz="1400" dirty="0" smtClean="0"/>
                        <a:t>3.62</a:t>
                      </a:r>
                      <a:endParaRPr lang="en-US" sz="1400" dirty="0"/>
                    </a:p>
                  </a:txBody>
                  <a:tcPr/>
                </a:tc>
                <a:extLst>
                  <a:ext uri="{0D108BD9-81ED-4DB2-BD59-A6C34878D82A}">
                    <a16:rowId xmlns:a16="http://schemas.microsoft.com/office/drawing/2014/main" xmlns="" val="1556949295"/>
                  </a:ext>
                </a:extLst>
              </a:tr>
              <a:tr h="370840">
                <a:tc>
                  <a:txBody>
                    <a:bodyPr/>
                    <a:lstStyle/>
                    <a:p>
                      <a:r>
                        <a:rPr lang="en-US" sz="1400" dirty="0" smtClean="0"/>
                        <a:t>Turnover</a:t>
                      </a:r>
                      <a:r>
                        <a:rPr lang="en-US" sz="1400" baseline="0" dirty="0" smtClean="0"/>
                        <a:t> </a:t>
                      </a:r>
                      <a:endParaRPr lang="en-US" sz="1400" dirty="0"/>
                    </a:p>
                  </a:txBody>
                  <a:tcPr/>
                </a:tc>
                <a:tc>
                  <a:txBody>
                    <a:bodyPr/>
                    <a:lstStyle/>
                    <a:p>
                      <a:r>
                        <a:rPr lang="en-US" sz="1400" dirty="0" smtClean="0"/>
                        <a:t>4.59</a:t>
                      </a:r>
                      <a:endParaRPr lang="en-US" sz="1400" dirty="0"/>
                    </a:p>
                  </a:txBody>
                  <a:tcPr/>
                </a:tc>
                <a:tc>
                  <a:txBody>
                    <a:bodyPr/>
                    <a:lstStyle/>
                    <a:p>
                      <a:r>
                        <a:rPr lang="en-US" sz="1400" dirty="0" smtClean="0"/>
                        <a:t>4.78</a:t>
                      </a:r>
                      <a:endParaRPr lang="en-US" sz="1400" dirty="0"/>
                    </a:p>
                  </a:txBody>
                  <a:tcPr/>
                </a:tc>
                <a:extLst>
                  <a:ext uri="{0D108BD9-81ED-4DB2-BD59-A6C34878D82A}">
                    <a16:rowId xmlns:a16="http://schemas.microsoft.com/office/drawing/2014/main" xmlns="" val="900183891"/>
                  </a:ext>
                </a:extLst>
              </a:tr>
            </a:tbl>
          </a:graphicData>
        </a:graphic>
      </p:graphicFrame>
    </p:spTree>
    <p:extLst>
      <p:ext uri="{BB962C8B-B14F-4D97-AF65-F5344CB8AC3E}">
        <p14:creationId xmlns:p14="http://schemas.microsoft.com/office/powerpoint/2010/main" val="2864186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Housing Price Predictions?</a:t>
            </a:r>
            <a:endParaRPr lang="en-US" dirty="0"/>
          </a:p>
        </p:txBody>
      </p:sp>
      <p:sp>
        <p:nvSpPr>
          <p:cNvPr id="3" name="Content Placeholder 2"/>
          <p:cNvSpPr>
            <a:spLocks noGrp="1"/>
          </p:cNvSpPr>
          <p:nvPr>
            <p:ph idx="1"/>
          </p:nvPr>
        </p:nvSpPr>
        <p:spPr/>
        <p:txBody>
          <a:bodyPr/>
          <a:lstStyle/>
          <a:p>
            <a:r>
              <a:rPr lang="en-US" dirty="0"/>
              <a:t>Indicator of market </a:t>
            </a:r>
            <a:r>
              <a:rPr lang="en-US" dirty="0" smtClean="0"/>
              <a:t>health.</a:t>
            </a:r>
            <a:endParaRPr lang="en-US" dirty="0"/>
          </a:p>
          <a:p>
            <a:r>
              <a:rPr lang="en-US" dirty="0"/>
              <a:t>Helps different parties in decision </a:t>
            </a:r>
            <a:r>
              <a:rPr lang="en-US" dirty="0" smtClean="0"/>
              <a:t>making:</a:t>
            </a:r>
            <a:endParaRPr lang="en-US" dirty="0"/>
          </a:p>
          <a:p>
            <a:pPr lvl="1"/>
            <a:r>
              <a:rPr lang="en-US" dirty="0" smtClean="0"/>
              <a:t>Homebuyers,</a:t>
            </a:r>
            <a:endParaRPr lang="en-US" dirty="0"/>
          </a:p>
          <a:p>
            <a:pPr lvl="1"/>
            <a:r>
              <a:rPr lang="en-US" dirty="0" smtClean="0"/>
              <a:t>Sellers,</a:t>
            </a:r>
            <a:endParaRPr lang="en-US" dirty="0"/>
          </a:p>
          <a:p>
            <a:pPr lvl="1"/>
            <a:r>
              <a:rPr lang="en-US" dirty="0"/>
              <a:t>Real estate </a:t>
            </a:r>
            <a:r>
              <a:rPr lang="en-US" dirty="0" smtClean="0"/>
              <a:t>agents,</a:t>
            </a:r>
            <a:endParaRPr lang="en-US" dirty="0"/>
          </a:p>
          <a:p>
            <a:pPr lvl="1"/>
            <a:r>
              <a:rPr lang="en-US" dirty="0"/>
              <a:t>Insurers, etc.</a:t>
            </a:r>
          </a:p>
          <a:p>
            <a:pPr marL="0" indent="0">
              <a:buNone/>
            </a:pPr>
            <a:endParaRPr lang="en-US" dirty="0"/>
          </a:p>
        </p:txBody>
      </p:sp>
    </p:spTree>
    <p:extLst>
      <p:ext uri="{BB962C8B-B14F-4D97-AF65-F5344CB8AC3E}">
        <p14:creationId xmlns:p14="http://schemas.microsoft.com/office/powerpoint/2010/main" val="1914993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Trees: Performance</a:t>
            </a:r>
            <a:endParaRPr lang="en-US" dirty="0"/>
          </a:p>
        </p:txBody>
      </p:sp>
      <p:sp>
        <p:nvSpPr>
          <p:cNvPr id="3" name="Content Placeholder 2"/>
          <p:cNvSpPr>
            <a:spLocks noGrp="1"/>
          </p:cNvSpPr>
          <p:nvPr>
            <p:ph idx="1"/>
          </p:nvPr>
        </p:nvSpPr>
        <p:spPr>
          <a:xfrm>
            <a:off x="6105525" y="2654300"/>
            <a:ext cx="5883275" cy="3556000"/>
          </a:xfrm>
        </p:spPr>
        <p:txBody>
          <a:bodyPr>
            <a:normAutofit/>
          </a:bodyPr>
          <a:lstStyle/>
          <a:p>
            <a:r>
              <a:rPr lang="en-US" dirty="0" smtClean="0"/>
              <a:t>Predictor subset size of 3, had the mini Test MSE.</a:t>
            </a:r>
          </a:p>
          <a:p>
            <a:r>
              <a:rPr lang="en-US" dirty="0" smtClean="0"/>
              <a:t>Random forest model had 2% lower test MSE compared to bagging.</a:t>
            </a:r>
          </a:p>
          <a:p>
            <a:r>
              <a:rPr lang="en-US" dirty="0" smtClean="0"/>
              <a:t>OOB had almost same trend as MSE.</a:t>
            </a:r>
          </a:p>
          <a:p>
            <a:r>
              <a:rPr lang="en-US" dirty="0" smtClean="0"/>
              <a:t>Besides 1, 3 and 4 predictors subset size, bagging performed almost same as random forest as number of predictors were not that too many.</a:t>
            </a:r>
          </a:p>
          <a:p>
            <a:r>
              <a:rPr lang="en-US" dirty="0" smtClean="0"/>
              <a:t>In terms of prediction both models had relatively high test MSE.</a:t>
            </a:r>
          </a:p>
        </p:txBody>
      </p:sp>
      <p:pic>
        <p:nvPicPr>
          <p:cNvPr id="4" name="Content Placeholder 4"/>
          <p:cNvPicPr>
            <a:picLocks/>
          </p:cNvPicPr>
          <p:nvPr/>
        </p:nvPicPr>
        <p:blipFill rotWithShape="1">
          <a:blip r:embed="rId2"/>
          <a:srcRect t="2673" r="3726" b="2673"/>
          <a:stretch/>
        </p:blipFill>
        <p:spPr>
          <a:xfrm>
            <a:off x="561657" y="2301875"/>
            <a:ext cx="5543868" cy="4422775"/>
          </a:xfrm>
          <a:prstGeom prst="rect">
            <a:avLst/>
          </a:prstGeom>
        </p:spPr>
      </p:pic>
    </p:spTree>
    <p:extLst>
      <p:ext uri="{BB962C8B-B14F-4D97-AF65-F5344CB8AC3E}">
        <p14:creationId xmlns:p14="http://schemas.microsoft.com/office/powerpoint/2010/main" val="610389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Time Series Forecasting</a:t>
            </a:r>
            <a:endParaRPr lang="en-US" dirty="0"/>
          </a:p>
        </p:txBody>
      </p:sp>
    </p:spTree>
    <p:extLst>
      <p:ext uri="{BB962C8B-B14F-4D97-AF65-F5344CB8AC3E}">
        <p14:creationId xmlns:p14="http://schemas.microsoft.com/office/powerpoint/2010/main" val="145117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Series Model: Introduction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54954" y="2603500"/>
                <a:ext cx="9576546" cy="2759076"/>
              </a:xfrm>
            </p:spPr>
            <p:txBody>
              <a:bodyPr>
                <a:normAutofit/>
              </a:bodyPr>
              <a:lstStyle/>
              <a:p>
                <a:r>
                  <a:rPr lang="en-US" dirty="0" smtClean="0"/>
                  <a:t>Current value of time series only depends on its past values and the error terms. </a:t>
                </a:r>
              </a:p>
              <a:p>
                <a:r>
                  <a:rPr lang="en-US" dirty="0" smtClean="0"/>
                  <a:t>Drift, trend and seasonality are measured from the time series itself.</a:t>
                </a:r>
              </a:p>
              <a:p>
                <a:endParaRPr lang="en-US"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𝑦</m:t>
                          </m:r>
                          <m:d>
                            <m:dPr>
                              <m:ctrlPr>
                                <a:rPr lang="en-US" i="1">
                                  <a:latin typeface="Cambria Math" panose="02040503050406030204" pitchFamily="18" charset="0"/>
                                </a:rPr>
                              </m:ctrlPr>
                            </m:dPr>
                            <m:e>
                              <m:r>
                                <a:rPr lang="en-US" i="1">
                                  <a:latin typeface="Cambria Math" panose="02040503050406030204" pitchFamily="18" charset="0"/>
                                </a:rPr>
                                <m:t>𝑡</m:t>
                              </m:r>
                              <m:r>
                                <a:rPr lang="en-US" i="1">
                                  <a:latin typeface="Cambria Math" panose="02040503050406030204" pitchFamily="18" charset="0"/>
                                </a:rPr>
                                <m:t>−1</m:t>
                              </m:r>
                            </m:e>
                          </m:d>
                          <m:r>
                            <a:rPr lang="en-US" i="1">
                              <a:latin typeface="Cambria Math" panose="02040503050406030204" pitchFamily="18" charset="0"/>
                            </a:rPr>
                            <m:t>, </m:t>
                          </m:r>
                          <m:r>
                            <a:rPr lang="en-US" i="1">
                              <a:latin typeface="Cambria Math" panose="02040503050406030204" pitchFamily="18" charset="0"/>
                            </a:rPr>
                            <m:t>𝑦</m:t>
                          </m:r>
                          <m:d>
                            <m:dPr>
                              <m:ctrlPr>
                                <a:rPr lang="en-US" i="1">
                                  <a:latin typeface="Cambria Math" panose="02040503050406030204" pitchFamily="18" charset="0"/>
                                </a:rPr>
                              </m:ctrlPr>
                            </m:dPr>
                            <m:e>
                              <m:r>
                                <a:rPr lang="en-US" i="1">
                                  <a:latin typeface="Cambria Math" panose="02040503050406030204" pitchFamily="18" charset="0"/>
                                </a:rPr>
                                <m:t>𝑡</m:t>
                              </m:r>
                              <m:r>
                                <a:rPr lang="en-US" i="1">
                                  <a:latin typeface="Cambria Math" panose="02040503050406030204" pitchFamily="18" charset="0"/>
                                </a:rPr>
                                <m:t>−2</m:t>
                              </m:r>
                            </m:e>
                          </m:d>
                          <m:r>
                            <a:rPr lang="en-US" i="1">
                              <a:latin typeface="Cambria Math" panose="02040503050406030204" pitchFamily="18" charset="0"/>
                            </a:rPr>
                            <m:t>,…,</m:t>
                          </m:r>
                          <m:r>
                            <a:rPr lang="en-US" i="1">
                              <a:latin typeface="Cambria Math" panose="02040503050406030204" pitchFamily="18" charset="0"/>
                            </a:rPr>
                            <m:t>𝐸𝑟𝑟𝑜𝑟</m:t>
                          </m:r>
                          <m:r>
                            <a:rPr lang="en-US" i="1">
                              <a:latin typeface="Cambria Math" panose="02040503050406030204" pitchFamily="18" charset="0"/>
                            </a:rPr>
                            <m:t> </m:t>
                          </m:r>
                          <m:r>
                            <a:rPr lang="en-US" i="1">
                              <a:latin typeface="Cambria Math" panose="02040503050406030204" pitchFamily="18" charset="0"/>
                            </a:rPr>
                            <m:t>𝑇𝑒𝑟𝑚</m:t>
                          </m:r>
                        </m:e>
                      </m:d>
                    </m:oMath>
                  </m:oMathPara>
                </a14:m>
                <a:endParaRPr lang="en-US" dirty="0" smtClean="0"/>
              </a:p>
              <a:p>
                <a:pPr marL="0" indent="0">
                  <a:buNone/>
                </a:pPr>
                <a:endParaRPr lang="en-US" dirty="0" smtClean="0"/>
              </a:p>
              <a:p>
                <a:r>
                  <a:rPr lang="en-US" dirty="0"/>
                  <a:t>The </a:t>
                </a:r>
                <a:r>
                  <a:rPr lang="en-US" i="1" dirty="0"/>
                  <a:t>Error Term</a:t>
                </a:r>
                <a:r>
                  <a:rPr lang="en-US" dirty="0"/>
                  <a:t> allowed for the random variation and effects not included in the </a:t>
                </a:r>
                <a:r>
                  <a:rPr lang="en-US" dirty="0" smtClean="0"/>
                  <a:t>model</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54954" y="2603500"/>
                <a:ext cx="9576546" cy="2759076"/>
              </a:xfrm>
              <a:blipFill>
                <a:blip r:embed="rId2"/>
                <a:stretch>
                  <a:fillRect l="-127" t="-1104"/>
                </a:stretch>
              </a:blipFill>
            </p:spPr>
            <p:txBody>
              <a:bodyPr/>
              <a:lstStyle/>
              <a:p>
                <a:r>
                  <a:rPr lang="en-US">
                    <a:noFill/>
                  </a:rPr>
                  <a:t> </a:t>
                </a:r>
              </a:p>
            </p:txBody>
          </p:sp>
        </mc:Fallback>
      </mc:AlternateContent>
    </p:spTree>
    <p:extLst>
      <p:ext uri="{BB962C8B-B14F-4D97-AF65-F5344CB8AC3E}">
        <p14:creationId xmlns:p14="http://schemas.microsoft.com/office/powerpoint/2010/main" val="20799160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Series Model: Training &amp; Test Sets</a:t>
            </a:r>
            <a:endParaRPr lang="en-US" dirty="0"/>
          </a:p>
        </p:txBody>
      </p:sp>
      <p:sp>
        <p:nvSpPr>
          <p:cNvPr id="3" name="Content Placeholder 2"/>
          <p:cNvSpPr>
            <a:spLocks noGrp="1"/>
          </p:cNvSpPr>
          <p:nvPr>
            <p:ph idx="1"/>
          </p:nvPr>
        </p:nvSpPr>
        <p:spPr>
          <a:xfrm>
            <a:off x="1154954" y="2603499"/>
            <a:ext cx="9576546" cy="4029529"/>
          </a:xfrm>
        </p:spPr>
        <p:txBody>
          <a:bodyPr>
            <a:normAutofit/>
          </a:bodyPr>
          <a:lstStyle/>
          <a:p>
            <a:pPr marL="0" indent="0">
              <a:buNone/>
            </a:pPr>
            <a:endParaRPr lang="en-US" dirty="0"/>
          </a:p>
          <a:p>
            <a:pPr marL="0" indent="0">
              <a:buNone/>
            </a:pPr>
            <a:r>
              <a:rPr lang="en-US" dirty="0" smtClean="0"/>
              <a:t>In the time series modeling, Alameda County housing price data was used to develop a forecasting model. </a:t>
            </a:r>
          </a:p>
          <a:p>
            <a:r>
              <a:rPr lang="en-US" b="1" dirty="0" smtClean="0"/>
              <a:t>Training Set</a:t>
            </a:r>
          </a:p>
          <a:p>
            <a:pPr lvl="1"/>
            <a:r>
              <a:rPr lang="en-US" dirty="0" smtClean="0"/>
              <a:t>Median-monthly housing prices from April 1996 to December 2017.</a:t>
            </a:r>
          </a:p>
          <a:p>
            <a:pPr lvl="1"/>
            <a:r>
              <a:rPr lang="en-US" dirty="0" smtClean="0"/>
              <a:t>Total 261 observation</a:t>
            </a:r>
          </a:p>
          <a:p>
            <a:r>
              <a:rPr lang="en-US" b="1" dirty="0" smtClean="0"/>
              <a:t>Test Set</a:t>
            </a:r>
          </a:p>
          <a:p>
            <a:pPr lvl="1"/>
            <a:r>
              <a:rPr lang="en-US" dirty="0" smtClean="0"/>
              <a:t>Median-monthly housing prices from January 2018 to July 2018</a:t>
            </a:r>
          </a:p>
          <a:p>
            <a:pPr lvl="1"/>
            <a:r>
              <a:rPr lang="en-US" dirty="0" smtClean="0"/>
              <a:t>7 observations.</a:t>
            </a:r>
          </a:p>
        </p:txBody>
      </p:sp>
    </p:spTree>
    <p:extLst>
      <p:ext uri="{BB962C8B-B14F-4D97-AF65-F5344CB8AC3E}">
        <p14:creationId xmlns:p14="http://schemas.microsoft.com/office/powerpoint/2010/main" val="42936026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Series Model: Decomposition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54954" y="2603499"/>
                <a:ext cx="9576546" cy="4029529"/>
              </a:xfrm>
            </p:spPr>
            <p:txBody>
              <a:bodyPr>
                <a:normAutofit/>
              </a:bodyPr>
              <a:lstStyle/>
              <a:p>
                <a:r>
                  <a:rPr lang="en-US" dirty="0" smtClean="0"/>
                  <a:t>Additive Decomposition: Trend dominant time series</a:t>
                </a:r>
              </a:p>
              <a:p>
                <a:endParaRPr lang="en-US"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𝑇𝑟𝑒𝑛𝑑</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𝑆𝑒𝑎𝑠𝑜𝑛𝑎𝑙</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𝑅𝑒𝑚𝑖𝑛𝑑𝑒𝑟</m:t>
                      </m:r>
                      <m:d>
                        <m:dPr>
                          <m:ctrlPr>
                            <a:rPr lang="en-US" i="1">
                              <a:latin typeface="Cambria Math" panose="02040503050406030204" pitchFamily="18" charset="0"/>
                            </a:rPr>
                          </m:ctrlPr>
                        </m:dPr>
                        <m:e>
                          <m:r>
                            <a:rPr lang="en-US" i="1">
                              <a:latin typeface="Cambria Math" panose="02040503050406030204" pitchFamily="18" charset="0"/>
                            </a:rPr>
                            <m:t>𝑡</m:t>
                          </m:r>
                        </m:e>
                      </m:d>
                    </m:oMath>
                  </m:oMathPara>
                </a14:m>
                <a:endParaRPr lang="en-US" dirty="0" smtClean="0"/>
              </a:p>
              <a:p>
                <a:pPr marL="0" indent="0">
                  <a:buNone/>
                </a:pPr>
                <a:endParaRPr lang="en-US" dirty="0" smtClean="0"/>
              </a:p>
              <a:p>
                <a:r>
                  <a:rPr lang="en-US" dirty="0" smtClean="0"/>
                  <a:t>Multiplicative Decomposition: Seasonality dominant time series</a:t>
                </a:r>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𝑇𝑟𝑒𝑛𝑑</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𝑆𝑒𝑎𝑠𝑜𝑛𝑎𝑙𝑖𝑡𝑦</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𝑅𝑒𝑚𝑖𝑛𝑑𝑒𝑟</m:t>
                      </m:r>
                      <m:d>
                        <m:dPr>
                          <m:ctrlPr>
                            <a:rPr lang="en-US" i="1">
                              <a:latin typeface="Cambria Math" panose="02040503050406030204" pitchFamily="18" charset="0"/>
                            </a:rPr>
                          </m:ctrlPr>
                        </m:dPr>
                        <m:e>
                          <m:r>
                            <a:rPr lang="en-US" i="1">
                              <a:latin typeface="Cambria Math" panose="02040503050406030204" pitchFamily="18" charset="0"/>
                            </a:rPr>
                            <m:t>𝑡</m:t>
                          </m:r>
                        </m:e>
                      </m:d>
                    </m:oMath>
                  </m:oMathPara>
                </a14:m>
                <a:endParaRPr lang="en-US" dirty="0" smtClean="0"/>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r>
                                <a:rPr lang="en-US" i="1">
                                  <a:latin typeface="Cambria Math" panose="02040503050406030204" pitchFamily="18" charset="0"/>
                                </a:rPr>
                                <m:t>𝑦</m:t>
                              </m:r>
                              <m:d>
                                <m:dPr>
                                  <m:ctrlPr>
                                    <a:rPr lang="en-US" i="1">
                                      <a:latin typeface="Cambria Math" panose="02040503050406030204" pitchFamily="18" charset="0"/>
                                    </a:rPr>
                                  </m:ctrlPr>
                                </m:dPr>
                                <m:e>
                                  <m:r>
                                    <a:rPr lang="en-US" i="1">
                                      <a:latin typeface="Cambria Math" panose="02040503050406030204" pitchFamily="18" charset="0"/>
                                    </a:rPr>
                                    <m:t>𝑡</m:t>
                                  </m:r>
                                </m:e>
                              </m:d>
                            </m:e>
                          </m:d>
                        </m:e>
                      </m:func>
                      <m:r>
                        <a:rPr lang="en-US" i="1">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𝑇𝑟𝑒𝑛𝑑</m:t>
                              </m:r>
                              <m:d>
                                <m:dPr>
                                  <m:ctrlPr>
                                    <a:rPr lang="en-US" i="1">
                                      <a:latin typeface="Cambria Math" panose="02040503050406030204" pitchFamily="18" charset="0"/>
                                    </a:rPr>
                                  </m:ctrlPr>
                                </m:dPr>
                                <m:e>
                                  <m:r>
                                    <a:rPr lang="en-US" i="1">
                                      <a:latin typeface="Cambria Math" panose="02040503050406030204" pitchFamily="18" charset="0"/>
                                    </a:rPr>
                                    <m:t>𝑡</m:t>
                                  </m:r>
                                </m:e>
                              </m:d>
                            </m:e>
                          </m:d>
                        </m:e>
                      </m:func>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𝑆𝑒𝑎𝑠𝑜𝑛𝑎𝑙𝑖𝑡𝑦</m:t>
                              </m:r>
                              <m:d>
                                <m:dPr>
                                  <m:ctrlPr>
                                    <a:rPr lang="en-US" i="1">
                                      <a:latin typeface="Cambria Math" panose="02040503050406030204" pitchFamily="18" charset="0"/>
                                    </a:rPr>
                                  </m:ctrlPr>
                                </m:dPr>
                                <m:e>
                                  <m:r>
                                    <a:rPr lang="en-US" i="1">
                                      <a:latin typeface="Cambria Math" panose="02040503050406030204" pitchFamily="18" charset="0"/>
                                    </a:rPr>
                                    <m:t>𝑡</m:t>
                                  </m:r>
                                </m:e>
                              </m:d>
                            </m:e>
                          </m:d>
                        </m:e>
                      </m:func>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𝑅𝑒𝑚𝑖𝑛𝑑𝑒𝑟</m:t>
                              </m:r>
                              <m:d>
                                <m:dPr>
                                  <m:ctrlPr>
                                    <a:rPr lang="en-US" i="1">
                                      <a:latin typeface="Cambria Math" panose="02040503050406030204" pitchFamily="18" charset="0"/>
                                    </a:rPr>
                                  </m:ctrlPr>
                                </m:dPr>
                                <m:e>
                                  <m:r>
                                    <a:rPr lang="en-US" i="1">
                                      <a:latin typeface="Cambria Math" panose="02040503050406030204" pitchFamily="18" charset="0"/>
                                    </a:rPr>
                                    <m:t>𝑡</m:t>
                                  </m:r>
                                </m:e>
                              </m:d>
                            </m:e>
                          </m:d>
                        </m:e>
                      </m:func>
                    </m:oMath>
                  </m:oMathPara>
                </a14:m>
                <a:endParaRPr lang="en-US" dirty="0" smtClean="0"/>
              </a:p>
              <a:p>
                <a:pPr marL="0"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54954" y="2603499"/>
                <a:ext cx="9576546" cy="4029529"/>
              </a:xfrm>
              <a:blipFill rotWithShape="0">
                <a:blip r:embed="rId2"/>
                <a:stretch>
                  <a:fillRect l="-127" t="-756"/>
                </a:stretch>
              </a:blipFill>
            </p:spPr>
            <p:txBody>
              <a:bodyPr/>
              <a:lstStyle/>
              <a:p>
                <a:r>
                  <a:rPr lang="en-US">
                    <a:noFill/>
                  </a:rPr>
                  <a:t> </a:t>
                </a:r>
              </a:p>
            </p:txBody>
          </p:sp>
        </mc:Fallback>
      </mc:AlternateContent>
    </p:spTree>
    <p:extLst>
      <p:ext uri="{BB962C8B-B14F-4D97-AF65-F5344CB8AC3E}">
        <p14:creationId xmlns:p14="http://schemas.microsoft.com/office/powerpoint/2010/main" val="30767863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Series Model: Trend Strength Test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51094" y="2504439"/>
                <a:ext cx="6266926" cy="4029529"/>
              </a:xfrm>
            </p:spPr>
            <p:txBody>
              <a:bodyPr>
                <a:normAutofit lnSpcReduction="10000"/>
              </a:bodyPr>
              <a:lstStyle/>
              <a:p>
                <a:r>
                  <a:rPr lang="en-US" dirty="0" smtClean="0"/>
                  <a:t>Trend Strength factors (</a:t>
                </a:r>
                <a:r>
                  <a:rPr lang="en-US" dirty="0"/>
                  <a:t>Wang , Smith, &amp; Handyman, </a:t>
                </a:r>
                <a:r>
                  <a:rPr lang="en-US" dirty="0" smtClean="0"/>
                  <a:t>2006)</a:t>
                </a:r>
              </a:p>
              <a:p>
                <a:pPr lvl="1"/>
                <a:r>
                  <a:rPr lang="en-US" dirty="0" smtClean="0"/>
                  <a:t>Close to 1 when trend is strong, close to zero if seasonality is the dominant component</a:t>
                </a:r>
              </a:p>
              <a:p>
                <a:pPr marL="457200" lvl="1" indent="0">
                  <a:buNone/>
                </a:pPr>
                <a:endParaRPr lang="en-US" dirty="0" smtClean="0"/>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𝑇𝑟𝑒𝑛𝑑</m:t>
                        </m:r>
                      </m:sub>
                    </m:sSub>
                    <m:r>
                      <a:rPr lang="en-US" i="1">
                        <a:latin typeface="Cambria Math" panose="02040503050406030204" pitchFamily="18" charset="0"/>
                      </a:rPr>
                      <m:t>=</m:t>
                    </m:r>
                    <m:r>
                      <m:rPr>
                        <m:sty m:val="p"/>
                      </m:rPr>
                      <a:rPr lang="en-US">
                        <a:latin typeface="Cambria Math" panose="02040503050406030204" pitchFamily="18" charset="0"/>
                      </a:rPr>
                      <m:t>max</m:t>
                    </m:r>
                    <m:d>
                      <m:dPr>
                        <m:ctrlPr>
                          <a:rPr lang="en-US" i="1">
                            <a:latin typeface="Cambria Math" panose="02040503050406030204" pitchFamily="18" charset="0"/>
                          </a:rPr>
                        </m:ctrlPr>
                      </m:dPr>
                      <m:e>
                        <m:r>
                          <a:rPr lang="en-US" i="1">
                            <a:latin typeface="Cambria Math" panose="02040503050406030204" pitchFamily="18" charset="0"/>
                          </a:rPr>
                          <m:t>0,1−</m:t>
                        </m:r>
                        <m:f>
                          <m:fPr>
                            <m:ctrlPr>
                              <a:rPr lang="en-US" i="1">
                                <a:latin typeface="Cambria Math" panose="02040503050406030204" pitchFamily="18" charset="0"/>
                              </a:rPr>
                            </m:ctrlPr>
                          </m:fPr>
                          <m:num>
                            <m:r>
                              <a:rPr lang="en-US" i="1">
                                <a:latin typeface="Cambria Math" panose="02040503050406030204" pitchFamily="18" charset="0"/>
                              </a:rPr>
                              <m:t>𝑉𝑎𝑟</m:t>
                            </m:r>
                            <m:d>
                              <m:dPr>
                                <m:ctrlPr>
                                  <a:rPr lang="en-US" i="1">
                                    <a:latin typeface="Cambria Math" panose="02040503050406030204" pitchFamily="18" charset="0"/>
                                  </a:rPr>
                                </m:ctrlPr>
                              </m:dPr>
                              <m:e>
                                <m:r>
                                  <a:rPr lang="en-US" i="1">
                                    <a:latin typeface="Cambria Math" panose="02040503050406030204" pitchFamily="18" charset="0"/>
                                  </a:rPr>
                                  <m:t>𝑅𝑒𝑚𝑖𝑛𝑑𝑒𝑟</m:t>
                                </m:r>
                                <m:d>
                                  <m:dPr>
                                    <m:ctrlPr>
                                      <a:rPr lang="en-US" i="1">
                                        <a:latin typeface="Cambria Math" panose="02040503050406030204" pitchFamily="18" charset="0"/>
                                      </a:rPr>
                                    </m:ctrlPr>
                                  </m:dPr>
                                  <m:e>
                                    <m:r>
                                      <a:rPr lang="en-US" i="1">
                                        <a:latin typeface="Cambria Math" panose="02040503050406030204" pitchFamily="18" charset="0"/>
                                      </a:rPr>
                                      <m:t>𝑡</m:t>
                                    </m:r>
                                  </m:e>
                                </m:d>
                              </m:e>
                            </m:d>
                          </m:num>
                          <m:den>
                            <m:r>
                              <a:rPr lang="en-US" i="1">
                                <a:latin typeface="Cambria Math" panose="02040503050406030204" pitchFamily="18" charset="0"/>
                              </a:rPr>
                              <m:t>𝑉𝑎𝑟</m:t>
                            </m:r>
                            <m:d>
                              <m:dPr>
                                <m:ctrlPr>
                                  <a:rPr lang="en-US" i="1">
                                    <a:latin typeface="Cambria Math" panose="02040503050406030204" pitchFamily="18" charset="0"/>
                                  </a:rPr>
                                </m:ctrlPr>
                              </m:dPr>
                              <m:e>
                                <m:r>
                                  <a:rPr lang="en-US" i="1">
                                    <a:latin typeface="Cambria Math" panose="02040503050406030204" pitchFamily="18" charset="0"/>
                                  </a:rPr>
                                  <m:t>𝑆𝑒𝑎𝑠𝑜𝑛𝑎𝑙</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𝑅𝑒𝑚𝑖𝑛𝑑𝑒𝑟</m:t>
                                </m:r>
                                <m:d>
                                  <m:dPr>
                                    <m:ctrlPr>
                                      <a:rPr lang="en-US" i="1">
                                        <a:latin typeface="Cambria Math" panose="02040503050406030204" pitchFamily="18" charset="0"/>
                                      </a:rPr>
                                    </m:ctrlPr>
                                  </m:dPr>
                                  <m:e>
                                    <m:r>
                                      <a:rPr lang="en-US" i="1">
                                        <a:latin typeface="Cambria Math" panose="02040503050406030204" pitchFamily="18" charset="0"/>
                                      </a:rPr>
                                      <m:t>𝑡</m:t>
                                    </m:r>
                                  </m:e>
                                </m:d>
                              </m:e>
                            </m:d>
                          </m:den>
                        </m:f>
                      </m:e>
                    </m:d>
                  </m:oMath>
                </a14:m>
                <a:endParaRPr lang="en-US" dirty="0" smtClean="0"/>
              </a:p>
              <a:p>
                <a:pPr marL="457200" lvl="1" indent="0">
                  <a:buNone/>
                </a:pPr>
                <a:endParaRPr lang="en-US" dirty="0" smtClean="0"/>
              </a:p>
              <a:p>
                <a:r>
                  <a:rPr lang="en-US" dirty="0" smtClean="0"/>
                  <a:t>For Alameda County housing price series,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𝑇𝑟𝑒𝑛𝑑</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0.99</m:t>
                    </m:r>
                  </m:oMath>
                </a14:m>
                <a:endParaRPr lang="en-US" dirty="0" smtClean="0"/>
              </a:p>
              <a:p>
                <a:pPr lvl="1"/>
                <a:r>
                  <a:rPr lang="en-US" dirty="0" smtClean="0"/>
                  <a:t>Trend Dominant </a:t>
                </a:r>
              </a:p>
              <a:p>
                <a:pPr lvl="1"/>
                <a:r>
                  <a:rPr lang="en-US" dirty="0" smtClean="0"/>
                  <a:t>Decomposition revealed relatively small seasonality component. </a:t>
                </a:r>
              </a:p>
              <a:p>
                <a:pPr algn="ct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51094" y="2504439"/>
                <a:ext cx="6266926" cy="4029529"/>
              </a:xfrm>
              <a:blipFill rotWithShape="0">
                <a:blip r:embed="rId2"/>
                <a:stretch>
                  <a:fillRect l="-195" t="-1664" r="-973"/>
                </a:stretch>
              </a:blipFill>
            </p:spPr>
            <p:txBody>
              <a:bodyPr/>
              <a:lstStyle/>
              <a:p>
                <a:r>
                  <a:rPr lang="en-US">
                    <a:noFill/>
                  </a:rPr>
                  <a:t> </a:t>
                </a:r>
              </a:p>
            </p:txBody>
          </p:sp>
        </mc:Fallback>
      </mc:AlternateContent>
      <p:pic>
        <p:nvPicPr>
          <p:cNvPr id="4" name="Picture 3"/>
          <p:cNvPicPr/>
          <p:nvPr/>
        </p:nvPicPr>
        <p:blipFill>
          <a:blip r:embed="rId3"/>
          <a:stretch>
            <a:fillRect/>
          </a:stretch>
        </p:blipFill>
        <p:spPr>
          <a:xfrm>
            <a:off x="7421880" y="2438717"/>
            <a:ext cx="4594860" cy="4350703"/>
          </a:xfrm>
          <a:prstGeom prst="rect">
            <a:avLst/>
          </a:prstGeom>
        </p:spPr>
      </p:pic>
    </p:spTree>
    <p:extLst>
      <p:ext uri="{BB962C8B-B14F-4D97-AF65-F5344CB8AC3E}">
        <p14:creationId xmlns:p14="http://schemas.microsoft.com/office/powerpoint/2010/main" val="2287870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Series Model: Holt’s Smoothing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51094" y="2504439"/>
                <a:ext cx="10994790" cy="4029529"/>
              </a:xfrm>
            </p:spPr>
            <p:txBody>
              <a:bodyPr>
                <a:normAutofit lnSpcReduction="10000"/>
              </a:bodyPr>
              <a:lstStyle/>
              <a:p>
                <a:r>
                  <a:rPr lang="en-US" dirty="0" smtClean="0"/>
                  <a:t>Holt’s exponential smoothing is more relevant for linear trend forecasting.</a:t>
                </a:r>
              </a:p>
              <a:p>
                <a:r>
                  <a:rPr lang="en-US" dirty="0" smtClean="0"/>
                  <a:t>Weights are </a:t>
                </a:r>
                <a:r>
                  <a:rPr lang="en-US" dirty="0"/>
                  <a:t>assigned to the lagged and error terms decay exponentially with higher weights assigned to most recent </a:t>
                </a:r>
                <a:r>
                  <a:rPr lang="en-US" dirty="0" smtClean="0"/>
                  <a:t>observation.</a:t>
                </a:r>
              </a:p>
              <a:p>
                <a:r>
                  <a:rPr lang="en-US" dirty="0" smtClean="0"/>
                  <a:t>Model is expressed as,</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𝑡</m:t>
                          </m:r>
                          <m:r>
                            <a:rPr lang="en-US">
                              <a:latin typeface="Cambria Math" panose="02040503050406030204" pitchFamily="18" charset="0"/>
                            </a:rPr>
                            <m:t>+</m:t>
                          </m:r>
                          <m:r>
                            <a:rPr lang="en-US" i="1">
                              <a:latin typeface="Cambria Math" panose="02040503050406030204" pitchFamily="18" charset="0"/>
                            </a:rPr>
                            <m:t>h</m:t>
                          </m:r>
                          <m:r>
                            <a:rPr lang="en-US">
                              <a:latin typeface="Cambria Math" panose="02040503050406030204" pitchFamily="18" charset="0"/>
                            </a:rPr>
                            <m:t>|</m:t>
                          </m:r>
                          <m:r>
                            <a:rPr lang="en-US" i="1">
                              <a:latin typeface="Cambria Math" panose="02040503050406030204" pitchFamily="18" charset="0"/>
                            </a:rPr>
                            <m:t>𝑡</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𝑡</m:t>
                          </m:r>
                        </m:sub>
                      </m:sSub>
                      <m:r>
                        <a:rPr lang="en-US">
                          <a:latin typeface="Cambria Math" panose="02040503050406030204" pitchFamily="18" charset="0"/>
                        </a:rPr>
                        <m:t>+</m:t>
                      </m:r>
                      <m:r>
                        <a:rPr lang="en-US" b="0" i="1" smtClean="0">
                          <a:latin typeface="Cambria Math" panose="02040503050406030204" pitchFamily="18" charset="0"/>
                        </a:rPr>
                        <m:t>h</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𝑡</m:t>
                          </m:r>
                        </m:sub>
                      </m:sSub>
                    </m:oMath>
                  </m:oMathPara>
                </a14:m>
                <a:endParaRPr lang="en-US" dirty="0" smtClean="0"/>
              </a:p>
              <a:p>
                <a:pPr marL="0" indent="0" algn="ctr">
                  <a:lnSpc>
                    <a:spcPct val="150000"/>
                  </a:lnSpc>
                  <a:buNone/>
                </a:pPr>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𝑡</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𝛼</m:t>
                        </m:r>
                        <m:r>
                          <a:rPr lang="en-US" i="1">
                            <a:latin typeface="Cambria Math" panose="02040503050406030204" pitchFamily="18" charset="0"/>
                          </a:rPr>
                          <m:t>𝑦</m:t>
                        </m:r>
                      </m:e>
                      <m:sub>
                        <m:r>
                          <a:rPr lang="en-US" i="1">
                            <a:latin typeface="Cambria Math" panose="02040503050406030204" pitchFamily="18" charset="0"/>
                          </a:rPr>
                          <m:t>𝑡</m:t>
                        </m:r>
                      </m:sub>
                    </m:sSub>
                    <m:r>
                      <a:rPr lang="en-US">
                        <a:latin typeface="Cambria Math" panose="02040503050406030204" pitchFamily="18" charset="0"/>
                      </a:rPr>
                      <m:t>+</m:t>
                    </m:r>
                    <m:d>
                      <m:dPr>
                        <m:ctrlPr>
                          <a:rPr lang="en-US" i="1">
                            <a:latin typeface="Cambria Math" panose="02040503050406030204" pitchFamily="18" charset="0"/>
                          </a:rPr>
                        </m:ctrlPr>
                      </m:dPr>
                      <m:e>
                        <m:r>
                          <a:rPr lang="en-US">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𝛼</m:t>
                        </m:r>
                      </m:e>
                    </m:d>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𝑡</m:t>
                            </m:r>
                            <m:r>
                              <a:rPr lang="en-US" i="1">
                                <a:latin typeface="Cambria Math" panose="02040503050406030204" pitchFamily="18" charset="0"/>
                              </a:rPr>
                              <m:t>−</m:t>
                            </m:r>
                            <m:r>
                              <a:rPr lang="en-US">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𝑡</m:t>
                            </m:r>
                            <m:r>
                              <a:rPr lang="en-US" i="1">
                                <a:latin typeface="Cambria Math" panose="02040503050406030204" pitchFamily="18" charset="0"/>
                              </a:rPr>
                              <m:t>−</m:t>
                            </m:r>
                            <m:r>
                              <a:rPr lang="en-US">
                                <a:latin typeface="Cambria Math" panose="02040503050406030204" pitchFamily="18" charset="0"/>
                              </a:rPr>
                              <m:t>1</m:t>
                            </m:r>
                          </m:sub>
                        </m:sSub>
                      </m:e>
                    </m:d>
                  </m:oMath>
                </a14:m>
                <a:endParaRPr lang="en-US" i="1" dirty="0" smtClean="0"/>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𝑡</m:t>
                          </m:r>
                        </m:sub>
                      </m:sSub>
                      <m:r>
                        <a:rPr lang="en-US">
                          <a:latin typeface="Cambria Math" panose="02040503050406030204" pitchFamily="18" charset="0"/>
                        </a:rPr>
                        <m:t>=</m:t>
                      </m:r>
                      <m:r>
                        <a:rPr lang="en-US" i="1">
                          <a:latin typeface="Cambria Math" panose="02040503050406030204" pitchFamily="18" charset="0"/>
                        </a:rPr>
                        <m:t>𝛽</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𝑡</m:t>
                              </m:r>
                              <m:r>
                                <a:rPr lang="en-US" i="1">
                                  <a:latin typeface="Cambria Math" panose="02040503050406030204" pitchFamily="18" charset="0"/>
                                </a:rPr>
                                <m:t>−</m:t>
                              </m:r>
                              <m:r>
                                <a:rPr lang="en-US">
                                  <a:latin typeface="Cambria Math" panose="02040503050406030204" pitchFamily="18" charset="0"/>
                                </a:rPr>
                                <m:t>1</m:t>
                              </m:r>
                            </m:sub>
                          </m:sSub>
                        </m:e>
                      </m:d>
                      <m:r>
                        <a:rPr lang="en-US">
                          <a:latin typeface="Cambria Math" panose="02040503050406030204" pitchFamily="18" charset="0"/>
                        </a:rPr>
                        <m:t>+</m:t>
                      </m:r>
                      <m:d>
                        <m:dPr>
                          <m:ctrlPr>
                            <a:rPr lang="en-US" i="1">
                              <a:latin typeface="Cambria Math" panose="02040503050406030204" pitchFamily="18" charset="0"/>
                            </a:rPr>
                          </m:ctrlPr>
                        </m:dPr>
                        <m:e>
                          <m:r>
                            <a:rPr lang="en-US">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𝛽</m:t>
                          </m:r>
                        </m:e>
                      </m:d>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𝑡</m:t>
                          </m:r>
                          <m:r>
                            <a:rPr lang="en-US" i="1">
                              <a:latin typeface="Cambria Math" panose="02040503050406030204" pitchFamily="18" charset="0"/>
                            </a:rPr>
                            <m:t>−</m:t>
                          </m:r>
                          <m:r>
                            <a:rPr lang="en-US">
                              <a:latin typeface="Cambria Math" panose="02040503050406030204" pitchFamily="18" charset="0"/>
                            </a:rPr>
                            <m:t>1</m:t>
                          </m:r>
                        </m:sub>
                      </m:sSub>
                    </m:oMath>
                  </m:oMathPara>
                </a14:m>
                <a:endParaRPr lang="en-US" dirty="0"/>
              </a:p>
              <a:p>
                <a14:m>
                  <m:oMath xmlns:m="http://schemas.openxmlformats.org/officeDocument/2006/math">
                    <m:r>
                      <a:rPr lang="en-US" i="1">
                        <a:latin typeface="Cambria Math" panose="02040503050406030204" pitchFamily="18" charset="0"/>
                      </a:rPr>
                      <m:t>𝛼</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oMath>
                </a14:m>
                <a:r>
                  <a:rPr lang="en-US" dirty="0" smtClean="0"/>
                  <a:t> are smoothing parameters for level and trend</a:t>
                </a:r>
              </a:p>
              <a:p>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𝑡</m:t>
                        </m:r>
                      </m:sub>
                    </m:sSub>
                  </m:oMath>
                </a14:m>
                <a:r>
                  <a:rPr lang="en-US" dirty="0" smtClean="0"/>
                  <a:t> is the estimate of the level of time series</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𝑡</m:t>
                        </m:r>
                      </m:sub>
                    </m:sSub>
                  </m:oMath>
                </a14:m>
                <a:r>
                  <a:rPr lang="en-US" dirty="0" smtClean="0"/>
                  <a:t> is the estimate of the time series trend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51094" y="2504439"/>
                <a:ext cx="10994790" cy="4029529"/>
              </a:xfrm>
              <a:blipFill>
                <a:blip r:embed="rId2"/>
                <a:stretch>
                  <a:fillRect l="-111" t="-1664"/>
                </a:stretch>
              </a:blipFill>
            </p:spPr>
            <p:txBody>
              <a:bodyPr/>
              <a:lstStyle/>
              <a:p>
                <a:r>
                  <a:rPr lang="en-US">
                    <a:noFill/>
                  </a:rPr>
                  <a:t> </a:t>
                </a:r>
              </a:p>
            </p:txBody>
          </p:sp>
        </mc:Fallback>
      </mc:AlternateContent>
    </p:spTree>
    <p:extLst>
      <p:ext uri="{BB962C8B-B14F-4D97-AF65-F5344CB8AC3E}">
        <p14:creationId xmlns:p14="http://schemas.microsoft.com/office/powerpoint/2010/main" val="6572836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Series Model: Holt’s Smoothing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51094" y="2504439"/>
                <a:ext cx="5253466" cy="4029529"/>
              </a:xfrm>
            </p:spPr>
            <p:txBody>
              <a:bodyPr>
                <a:normAutofit/>
              </a:bodyPr>
              <a:lstStyle/>
              <a:p>
                <a:r>
                  <a:rPr lang="en-US" dirty="0" smtClean="0"/>
                  <a:t>For the Alameda County Housing Prices Holt’s model was,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𝑡</m:t>
                          </m:r>
                          <m:r>
                            <a:rPr lang="en-US">
                              <a:latin typeface="Cambria Math" panose="02040503050406030204" pitchFamily="18" charset="0"/>
                            </a:rPr>
                            <m:t>+</m:t>
                          </m:r>
                          <m:r>
                            <a:rPr lang="en-US" i="1">
                              <a:latin typeface="Cambria Math" panose="02040503050406030204" pitchFamily="18" charset="0"/>
                            </a:rPr>
                            <m:t>h</m:t>
                          </m:r>
                          <m:r>
                            <a:rPr lang="en-US">
                              <a:latin typeface="Cambria Math" panose="02040503050406030204" pitchFamily="18" charset="0"/>
                            </a:rPr>
                            <m:t>|</m:t>
                          </m:r>
                          <m:r>
                            <a:rPr lang="en-US" i="1">
                              <a:latin typeface="Cambria Math" panose="02040503050406030204" pitchFamily="18" charset="0"/>
                            </a:rPr>
                            <m:t>𝑡</m:t>
                          </m:r>
                        </m:sub>
                      </m:sSub>
                      <m:r>
                        <a:rPr lang="en-US">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𝑡</m:t>
                          </m:r>
                        </m:sub>
                      </m:sSub>
                      <m:r>
                        <a:rPr lang="en-US">
                          <a:latin typeface="Cambria Math" panose="02040503050406030204" pitchFamily="18" charset="0"/>
                        </a:rPr>
                        <m:t>+</m:t>
                      </m:r>
                      <m:d>
                        <m:dPr>
                          <m:ctrlPr>
                            <a:rPr lang="en-US" i="1" smtClean="0">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𝑡</m:t>
                              </m:r>
                            </m:sub>
                          </m:sSub>
                        </m:e>
                      </m:d>
                      <m:r>
                        <a:rPr lang="en-US" i="1">
                          <a:latin typeface="Cambria Math" panose="02040503050406030204" pitchFamily="18" charset="0"/>
                        </a:rPr>
                        <m:t>h</m:t>
                      </m:r>
                      <m:r>
                        <a:rPr lang="en-US" b="0" i="0" smtClean="0">
                          <a:latin typeface="Cambria Math" panose="02040503050406030204" pitchFamily="18" charset="0"/>
                        </a:rPr>
                        <m:t>, </m:t>
                      </m:r>
                      <m:r>
                        <m:rPr>
                          <m:sty m:val="p"/>
                        </m:rPr>
                        <a:rPr lang="en-US" b="0" i="0" smtClean="0">
                          <a:latin typeface="Cambria Math" panose="02040503050406030204" pitchFamily="18" charset="0"/>
                        </a:rPr>
                        <m:t>where</m:t>
                      </m:r>
                      <m:r>
                        <a:rPr lang="en-US" b="0" i="0" smtClean="0">
                          <a:latin typeface="Cambria Math" panose="02040503050406030204" pitchFamily="18" charset="0"/>
                        </a:rPr>
                        <m:t> </m:t>
                      </m:r>
                      <m:r>
                        <a:rPr lang="en-US" b="0" i="1" smtClean="0">
                          <a:latin typeface="Cambria Math" panose="02040503050406030204" pitchFamily="18" charset="0"/>
                        </a:rPr>
                        <m:t>h</m:t>
                      </m:r>
                      <m:r>
                        <a:rPr lang="en-US" b="0" i="1" smtClean="0">
                          <a:latin typeface="Cambria Math" panose="02040503050406030204" pitchFamily="18" charset="0"/>
                        </a:rPr>
                        <m:t>=1,2,3…</m:t>
                      </m:r>
                    </m:oMath>
                  </m:oMathPara>
                </a14:m>
                <a:endParaRPr lang="en-US" dirty="0" smtClean="0"/>
              </a:p>
              <a:p>
                <a:r>
                  <a:rPr lang="en-US" dirty="0" smtClean="0"/>
                  <a:t>The future housing price was current price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𝑡</m:t>
                        </m:r>
                      </m:sub>
                    </m:sSub>
                  </m:oMath>
                </a14:m>
                <a:r>
                  <a:rPr lang="en-US" dirty="0" smtClean="0"/>
                  <a:t>), rate of housing price change (</a:t>
                </a:r>
                <a14:m>
                  <m:oMath xmlns:m="http://schemas.openxmlformats.org/officeDocument/2006/math">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𝑡</m:t>
                        </m:r>
                      </m:sub>
                    </m:sSub>
                  </m:oMath>
                </a14:m>
                <a:r>
                  <a:rPr lang="en-US" dirty="0" smtClean="0"/>
                  <a:t>), number of months in future </a:t>
                </a:r>
                <a:r>
                  <a:rPr lang="en-US" i="1" dirty="0" smtClean="0"/>
                  <a:t>(</a:t>
                </a:r>
                <a14:m>
                  <m:oMath xmlns:m="http://schemas.openxmlformats.org/officeDocument/2006/math">
                    <m:r>
                      <a:rPr lang="en-US" i="1">
                        <a:latin typeface="Cambria Math" panose="02040503050406030204" pitchFamily="18" charset="0"/>
                      </a:rPr>
                      <m:t>h</m:t>
                    </m:r>
                  </m:oMath>
                </a14:m>
                <a:r>
                  <a:rPr lang="en-US" i="1" dirty="0" smtClean="0"/>
                  <a:t>).</a:t>
                </a:r>
              </a:p>
              <a:p>
                <a:r>
                  <a:rPr lang="en-US" dirty="0" smtClean="0"/>
                  <a:t>Unless there is a major trend change, Holt’s model can be reliable for short term forecasts (1 or 2 months).</a:t>
                </a:r>
              </a:p>
              <a:p>
                <a:r>
                  <a:rPr lang="en-US" dirty="0" smtClean="0"/>
                  <a:t>Cross Validation Error = 1.01%</a:t>
                </a:r>
              </a:p>
              <a:p>
                <a:r>
                  <a:rPr lang="en-US" dirty="0" smtClean="0"/>
                  <a:t>Test MSE = 1.27%</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51094" y="2504439"/>
                <a:ext cx="5253466" cy="4029529"/>
              </a:xfrm>
              <a:blipFill>
                <a:blip r:embed="rId2"/>
                <a:stretch>
                  <a:fillRect l="-232" t="-908" r="-580"/>
                </a:stretch>
              </a:blipFill>
            </p:spPr>
            <p:txBody>
              <a:bodyPr/>
              <a:lstStyle/>
              <a:p>
                <a:r>
                  <a:rPr lang="en-US">
                    <a:noFill/>
                  </a:rPr>
                  <a:t> </a:t>
                </a:r>
              </a:p>
            </p:txBody>
          </p:sp>
        </mc:Fallback>
      </mc:AlternateContent>
      <p:pic>
        <p:nvPicPr>
          <p:cNvPr id="5" name="Picture 4"/>
          <p:cNvPicPr/>
          <p:nvPr/>
        </p:nvPicPr>
        <p:blipFill rotWithShape="1">
          <a:blip r:embed="rId3"/>
          <a:srcRect t="3127" r="2713" b="2705"/>
          <a:stretch/>
        </p:blipFill>
        <p:spPr>
          <a:xfrm>
            <a:off x="6095364" y="2369820"/>
            <a:ext cx="5967096" cy="4389120"/>
          </a:xfrm>
          <a:prstGeom prst="rect">
            <a:avLst/>
          </a:prstGeom>
        </p:spPr>
      </p:pic>
    </p:spTree>
    <p:extLst>
      <p:ext uri="{BB962C8B-B14F-4D97-AF65-F5344CB8AC3E}">
        <p14:creationId xmlns:p14="http://schemas.microsoft.com/office/powerpoint/2010/main" val="1571345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Series Model: </a:t>
            </a:r>
            <a:r>
              <a:rPr lang="en-US" i="1" dirty="0" smtClean="0"/>
              <a:t>ARIMA(</a:t>
            </a:r>
            <a:r>
              <a:rPr lang="en-US" i="1" dirty="0" err="1" smtClean="0"/>
              <a:t>p,d,q</a:t>
            </a:r>
            <a:r>
              <a:rPr lang="en-US" i="1" dirty="0" smtClean="0"/>
              <a: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51094" y="2504439"/>
                <a:ext cx="10457926" cy="4029529"/>
              </a:xfrm>
            </p:spPr>
            <p:txBody>
              <a:bodyPr>
                <a:normAutofit/>
              </a:bodyPr>
              <a:lstStyle/>
              <a:p>
                <a:r>
                  <a:rPr lang="en-US" dirty="0"/>
                  <a:t>ARIMA model comprises of three main components:</a:t>
                </a:r>
              </a:p>
              <a:p>
                <a:pPr lvl="1">
                  <a:buFont typeface="+mj-lt"/>
                  <a:buAutoNum type="arabicPeriod"/>
                </a:pPr>
                <a:r>
                  <a:rPr lang="en-US" b="1" dirty="0"/>
                  <a:t>Auto Regressive </a:t>
                </a:r>
                <a:r>
                  <a:rPr lang="en-US" dirty="0"/>
                  <a:t>(AR) component, which relates the present values to the past,</a:t>
                </a:r>
              </a:p>
              <a:p>
                <a:pPr lvl="1">
                  <a:buFont typeface="+mj-lt"/>
                  <a:buAutoNum type="arabicPeriod"/>
                </a:pPr>
                <a:r>
                  <a:rPr lang="en-US" b="1" dirty="0"/>
                  <a:t>Differential </a:t>
                </a:r>
                <a:r>
                  <a:rPr lang="en-US" dirty="0"/>
                  <a:t>(Integrated) component, to make a non-stationary series at least weakly stationary or trend stationary, if necessary and</a:t>
                </a:r>
              </a:p>
              <a:p>
                <a:pPr lvl="1">
                  <a:buFont typeface="+mj-lt"/>
                  <a:buAutoNum type="arabicPeriod"/>
                </a:pPr>
                <a:r>
                  <a:rPr lang="en-US" b="1" dirty="0"/>
                  <a:t>Moving Average </a:t>
                </a:r>
                <a:r>
                  <a:rPr lang="en-US" dirty="0"/>
                  <a:t>(MA) component, which relates current value of time series to the error term </a:t>
                </a:r>
                <a:r>
                  <a:rPr lang="en-US" dirty="0" smtClean="0"/>
                  <a:t>(current </a:t>
                </a:r>
                <a:r>
                  <a:rPr lang="en-US" dirty="0"/>
                  <a:t>and past</a:t>
                </a:r>
                <a:r>
                  <a:rPr lang="en-US" dirty="0" smtClean="0"/>
                  <a:t>).</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𝑡</m:t>
                          </m:r>
                        </m:sub>
                      </m:sSub>
                      <m:r>
                        <a:rPr lang="en-US" i="1">
                          <a:latin typeface="Cambria Math" panose="02040503050406030204" pitchFamily="18" charset="0"/>
                        </a:rPr>
                        <m:t>=</m:t>
                      </m:r>
                      <m:limLow>
                        <m:limLowPr>
                          <m:ctrlPr>
                            <a:rPr lang="en-US" i="1">
                              <a:latin typeface="Cambria Math" panose="02040503050406030204" pitchFamily="18" charset="0"/>
                            </a:rPr>
                          </m:ctrlPr>
                        </m:limLowPr>
                        <m:e>
                          <m:groupChr>
                            <m:groupChrPr>
                              <m:chr m:val="⏟"/>
                              <m:ctrlPr>
                                <a:rPr lang="en-US" i="1">
                                  <a:latin typeface="Cambria Math" panose="02040503050406030204" pitchFamily="18" charset="0"/>
                                </a:rPr>
                              </m:ctrlPr>
                            </m:groupChrPr>
                            <m:e>
                              <m:r>
                                <a:rPr lang="en-US" i="1">
                                  <a:latin typeface="Cambria Math" panose="02040503050406030204" pitchFamily="18" charset="0"/>
                                </a:rPr>
                                <m:t>𝛾</m:t>
                              </m:r>
                            </m:e>
                          </m:groupChr>
                        </m:e>
                        <m:lim>
                          <m:r>
                            <a:rPr lang="en-US" i="1">
                              <a:latin typeface="Cambria Math" panose="02040503050406030204" pitchFamily="18" charset="0"/>
                            </a:rPr>
                            <m:t>𝐷𝑟𝑖𝑓𝑡</m:t>
                          </m:r>
                        </m:lim>
                      </m:limLow>
                      <m:r>
                        <a:rPr lang="en-US" i="1">
                          <a:latin typeface="Cambria Math" panose="02040503050406030204" pitchFamily="18" charset="0"/>
                        </a:rPr>
                        <m:t>+</m:t>
                      </m:r>
                      <m:limLow>
                        <m:limLowPr>
                          <m:ctrlPr>
                            <a:rPr lang="en-US" i="1">
                              <a:latin typeface="Cambria Math" panose="02040503050406030204" pitchFamily="18" charset="0"/>
                            </a:rPr>
                          </m:ctrlPr>
                        </m:limLowPr>
                        <m:e>
                          <m:groupChr>
                            <m:groupChrPr>
                              <m:chr m:val="⏟"/>
                              <m:ctrlPr>
                                <a:rPr lang="en-US" i="1">
                                  <a:latin typeface="Cambria Math" panose="02040503050406030204" pitchFamily="18" charset="0"/>
                                </a:rPr>
                              </m:ctrlPr>
                            </m:groupChrPr>
                            <m:e>
                              <m:r>
                                <a:rPr lang="en-US" i="1">
                                  <a:latin typeface="Cambria Math" panose="02040503050406030204" pitchFamily="18" charset="0"/>
                                </a:rPr>
                                <m:t>𝛿</m:t>
                              </m:r>
                              <m:r>
                                <a:rPr lang="en-US" i="1">
                                  <a:latin typeface="Cambria Math" panose="02040503050406030204" pitchFamily="18" charset="0"/>
                                </a:rPr>
                                <m:t>𝑡</m:t>
                              </m:r>
                            </m:e>
                          </m:groupChr>
                        </m:e>
                        <m:lim>
                          <m:r>
                            <a:rPr lang="en-US" i="1">
                              <a:latin typeface="Cambria Math" panose="02040503050406030204" pitchFamily="18" charset="0"/>
                            </a:rPr>
                            <m:t>𝑇𝑟𝑒𝑛𝑑</m:t>
                          </m:r>
                        </m:lim>
                      </m:limLow>
                      <m:r>
                        <a:rPr lang="en-US" i="1">
                          <a:latin typeface="Cambria Math" panose="02040503050406030204" pitchFamily="18" charset="0"/>
                        </a:rPr>
                        <m:t>+</m:t>
                      </m:r>
                      <m:limLow>
                        <m:limLowPr>
                          <m:ctrlPr>
                            <a:rPr lang="en-US" i="1">
                              <a:latin typeface="Cambria Math" panose="02040503050406030204" pitchFamily="18" charset="0"/>
                            </a:rPr>
                          </m:ctrlPr>
                        </m:limLowPr>
                        <m:e>
                          <m:groupChr>
                            <m:groupChrPr>
                              <m:chr m:val="⏟"/>
                              <m:ctrlPr>
                                <a:rPr lang="en-US" i="1">
                                  <a:latin typeface="Cambria Math" panose="02040503050406030204" pitchFamily="18" charset="0"/>
                                </a:rPr>
                              </m:ctrlPr>
                            </m:groupChrPr>
                            <m:e>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𝑡</m:t>
                                  </m:r>
                                  <m:r>
                                    <a:rPr lang="en-US" i="1">
                                      <a:latin typeface="Cambria Math" panose="02040503050406030204" pitchFamily="18" charset="0"/>
                                    </a:rPr>
                                    <m:t>−1</m:t>
                                  </m:r>
                                </m:sup>
                                <m:e>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𝑖</m:t>
                                      </m:r>
                                    </m:sub>
                                  </m:sSub>
                                </m:e>
                              </m:nary>
                            </m:e>
                          </m:groupChr>
                        </m:e>
                        <m:lim>
                          <m:r>
                            <a:rPr lang="en-US" i="1">
                              <a:latin typeface="Cambria Math" panose="02040503050406030204" pitchFamily="18" charset="0"/>
                            </a:rPr>
                            <m:t>𝐴𝑅</m:t>
                          </m:r>
                          <m:r>
                            <a:rPr lang="en-US" i="1">
                              <a:latin typeface="Cambria Math" panose="02040503050406030204" pitchFamily="18" charset="0"/>
                            </a:rPr>
                            <m:t> </m:t>
                          </m:r>
                          <m:r>
                            <a:rPr lang="en-US" i="1">
                              <a:latin typeface="Cambria Math" panose="02040503050406030204" pitchFamily="18" charset="0"/>
                            </a:rPr>
                            <m:t>𝑇𝑒𝑟𝑚𝑠</m:t>
                          </m:r>
                        </m:lim>
                      </m:limLow>
                      <m:r>
                        <a:rPr lang="en-US" i="1">
                          <a:latin typeface="Cambria Math" panose="02040503050406030204" pitchFamily="18" charset="0"/>
                        </a:rPr>
                        <m:t>+</m:t>
                      </m:r>
                      <m:limLow>
                        <m:limLowPr>
                          <m:ctrlPr>
                            <a:rPr lang="en-US" i="1">
                              <a:latin typeface="Cambria Math" panose="02040503050406030204" pitchFamily="18" charset="0"/>
                            </a:rPr>
                          </m:ctrlPr>
                        </m:limLowPr>
                        <m:e>
                          <m:groupChr>
                            <m:groupChrPr>
                              <m:chr m:val="⏟"/>
                              <m:ctrlPr>
                                <a:rPr lang="en-US" i="1">
                                  <a:latin typeface="Cambria Math" panose="02040503050406030204" pitchFamily="18" charset="0"/>
                                </a:rPr>
                              </m:ctrlPr>
                            </m:groupChrPr>
                            <m:e>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𝑡</m:t>
                                  </m:r>
                                </m:sub>
                              </m:sSub>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𝑡</m:t>
                                  </m:r>
                                  <m:r>
                                    <a:rPr lang="en-US" i="1">
                                      <a:latin typeface="Cambria Math" panose="02040503050406030204" pitchFamily="18" charset="0"/>
                                    </a:rPr>
                                    <m:t>−1</m:t>
                                  </m:r>
                                </m:sup>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𝑗</m:t>
                                      </m:r>
                                    </m:sub>
                                  </m:sSub>
                                </m:e>
                              </m:nary>
                            </m:e>
                          </m:groupChr>
                        </m:e>
                        <m:lim>
                          <m:r>
                            <a:rPr lang="en-US" i="1">
                              <a:latin typeface="Cambria Math" panose="02040503050406030204" pitchFamily="18" charset="0"/>
                            </a:rPr>
                            <m:t>𝑀𝐴</m:t>
                          </m:r>
                          <m:r>
                            <a:rPr lang="en-US" i="1">
                              <a:latin typeface="Cambria Math" panose="02040503050406030204" pitchFamily="18" charset="0"/>
                            </a:rPr>
                            <m:t> </m:t>
                          </m:r>
                          <m:r>
                            <a:rPr lang="en-US" i="1">
                              <a:latin typeface="Cambria Math" panose="02040503050406030204" pitchFamily="18" charset="0"/>
                            </a:rPr>
                            <m:t>𝑇𝑒𝑟𝑚𝑠</m:t>
                          </m:r>
                        </m:lim>
                      </m:limLow>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51094" y="2504439"/>
                <a:ext cx="10457926" cy="4029529"/>
              </a:xfrm>
              <a:blipFill rotWithShape="0">
                <a:blip r:embed="rId2"/>
                <a:stretch>
                  <a:fillRect l="-117" t="-908" r="-466"/>
                </a:stretch>
              </a:blipFill>
            </p:spPr>
            <p:txBody>
              <a:bodyPr/>
              <a:lstStyle/>
              <a:p>
                <a:r>
                  <a:rPr lang="en-US">
                    <a:noFill/>
                  </a:rPr>
                  <a:t> </a:t>
                </a:r>
              </a:p>
            </p:txBody>
          </p:sp>
        </mc:Fallback>
      </mc:AlternateContent>
    </p:spTree>
    <p:extLst>
      <p:ext uri="{BB962C8B-B14F-4D97-AF65-F5344CB8AC3E}">
        <p14:creationId xmlns:p14="http://schemas.microsoft.com/office/powerpoint/2010/main" val="9744825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094" y="1095589"/>
            <a:ext cx="10457926" cy="706964"/>
          </a:xfrm>
        </p:spPr>
        <p:txBody>
          <a:bodyPr/>
          <a:lstStyle/>
          <a:p>
            <a:r>
              <a:rPr lang="en-US" dirty="0" smtClean="0"/>
              <a:t>Time Series Model: Model Selection Criteria - I</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51094" y="2504439"/>
                <a:ext cx="10457926" cy="4029529"/>
              </a:xfrm>
            </p:spPr>
            <p:txBody>
              <a:bodyPr>
                <a:normAutofit/>
              </a:bodyPr>
              <a:lstStyle/>
              <a:p>
                <a:r>
                  <a:rPr lang="en-US" b="1" dirty="0" smtClean="0"/>
                  <a:t>Corrected </a:t>
                </a:r>
                <a:r>
                  <a:rPr lang="en-US" b="1" dirty="0" err="1" smtClean="0"/>
                  <a:t>Akaike’s</a:t>
                </a:r>
                <a:r>
                  <a:rPr lang="en-US" b="1" dirty="0" smtClean="0"/>
                  <a:t> Information Criterion (</a:t>
                </a:r>
                <a14:m>
                  <m:oMath xmlns:m="http://schemas.openxmlformats.org/officeDocument/2006/math">
                    <m:r>
                      <a:rPr lang="en-US" i="1">
                        <a:latin typeface="Cambria Math" panose="02040503050406030204" pitchFamily="18" charset="0"/>
                      </a:rPr>
                      <m:t>𝐴𝐼𝐶𝑐</m:t>
                    </m:r>
                  </m:oMath>
                </a14:m>
                <a:r>
                  <a:rPr lang="en-US" b="1" dirty="0" smtClean="0"/>
                  <a:t>)</a:t>
                </a:r>
              </a:p>
              <a:p>
                <a:pPr marL="457200" lvl="1" indent="0">
                  <a:buNone/>
                </a:pPr>
                <a:endParaRPr lang="en-US" b="1" dirty="0" smtClean="0"/>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𝐴𝐼𝐶𝑐</m:t>
                      </m:r>
                      <m:r>
                        <a:rPr lang="en-US" b="0" i="1" smtClean="0">
                          <a:latin typeface="Cambria Math" panose="02040503050406030204" pitchFamily="18" charset="0"/>
                        </a:rPr>
                        <m:t>=</m:t>
                      </m:r>
                      <m:r>
                        <a:rPr lang="en-US" b="0" i="1" smtClean="0">
                          <a:latin typeface="Cambria Math" panose="02040503050406030204" pitchFamily="18" charset="0"/>
                        </a:rPr>
                        <m:t>𝑇𝑙𝑜𝑔</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𝑆𝑆𝐸</m:t>
                              </m:r>
                            </m:num>
                            <m:den>
                              <m:r>
                                <a:rPr lang="en-US" b="0" i="1" smtClean="0">
                                  <a:latin typeface="Cambria Math" panose="02040503050406030204" pitchFamily="18" charset="0"/>
                                </a:rPr>
                                <m:t>𝑇</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+2</m:t>
                              </m:r>
                            </m:e>
                          </m:d>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+3</m:t>
                              </m:r>
                            </m:e>
                          </m:d>
                        </m:num>
                        <m:den>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−3</m:t>
                          </m:r>
                        </m:den>
                      </m:f>
                    </m:oMath>
                  </m:oMathPara>
                </a14:m>
                <a:endParaRPr lang="en-US" dirty="0" smtClean="0"/>
              </a:p>
              <a:p>
                <a:pPr marL="457200" lvl="1" indent="0">
                  <a:buNone/>
                </a:pPr>
                <a:endParaRPr lang="en-US" sz="100" dirty="0" smtClean="0"/>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𝑜𝑏𝑠𝑒𝑟𝑣𝑎𝑡𝑖𝑜𝑛</m:t>
                      </m:r>
                    </m:oMath>
                  </m:oMathPara>
                </a14:m>
                <a:endParaRPr lang="en-US" b="0" dirty="0" smtClean="0"/>
              </a:p>
              <a:p>
                <a:pPr marL="457200" lvl="1" indent="0">
                  <a:buNone/>
                </a:pPr>
                <a:endParaRPr lang="en-US" sz="100" b="0" dirty="0" smtClean="0"/>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𝑝𝑟𝑒𝑑𝑖𝑐𝑡𝑜𝑟𝑠</m:t>
                      </m:r>
                    </m:oMath>
                  </m:oMathPara>
                </a14:m>
                <a:endParaRPr lang="en-US" b="0" dirty="0" smtClean="0"/>
              </a:p>
              <a:p>
                <a:pPr marL="457200" lvl="1" indent="0">
                  <a:buNone/>
                </a:pPr>
                <a:endParaRPr lang="en-US" sz="100" b="0" dirty="0" smtClean="0"/>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𝑆𝑆𝐸</m:t>
                      </m:r>
                      <m:r>
                        <a:rPr lang="en-US" b="0" i="1" smtClean="0">
                          <a:latin typeface="Cambria Math" panose="02040503050406030204" pitchFamily="18" charset="0"/>
                        </a:rPr>
                        <m:t>=</m:t>
                      </m:r>
                      <m:r>
                        <a:rPr lang="en-US" b="0" i="1" smtClean="0">
                          <a:latin typeface="Cambria Math" panose="02040503050406030204" pitchFamily="18" charset="0"/>
                        </a:rPr>
                        <m:t>𝑠𝑢𝑚</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𝑠𝑞𝑢𝑎𝑟𝑒𝑑</m:t>
                      </m:r>
                      <m:r>
                        <a:rPr lang="en-US" b="0" i="1" smtClean="0">
                          <a:latin typeface="Cambria Math" panose="02040503050406030204" pitchFamily="18" charset="0"/>
                        </a:rPr>
                        <m:t> </m:t>
                      </m:r>
                      <m:r>
                        <a:rPr lang="en-US" b="0" i="1" smtClean="0">
                          <a:latin typeface="Cambria Math" panose="02040503050406030204" pitchFamily="18" charset="0"/>
                        </a:rPr>
                        <m:t>𝑒𝑟𝑟𝑜𝑠</m:t>
                      </m:r>
                      <m:r>
                        <a:rPr lang="en-US" b="0" i="1" smtClean="0">
                          <a:latin typeface="Cambria Math" panose="02040503050406030204" pitchFamily="18" charset="0"/>
                        </a:rPr>
                        <m:t> (</m:t>
                      </m:r>
                      <m:r>
                        <a:rPr lang="en-US" b="0" i="1" smtClean="0">
                          <a:latin typeface="Cambria Math" panose="02040503050406030204" pitchFamily="18" charset="0"/>
                        </a:rPr>
                        <m:t>𝑚𝑜𝑑𝑒𝑙</m:t>
                      </m:r>
                      <m:r>
                        <a:rPr lang="en-US" b="0" i="1" smtClean="0">
                          <a:latin typeface="Cambria Math" panose="02040503050406030204" pitchFamily="18" charset="0"/>
                        </a:rPr>
                        <m:t> </m:t>
                      </m:r>
                      <m:r>
                        <a:rPr lang="en-US" b="0" i="1" smtClean="0">
                          <a:latin typeface="Cambria Math" panose="02040503050406030204" pitchFamily="18" charset="0"/>
                        </a:rPr>
                        <m:t>𝑓𝑖𝑡</m:t>
                      </m:r>
                      <m:r>
                        <a:rPr lang="en-US" b="0" i="1" smtClean="0">
                          <a:latin typeface="Cambria Math" panose="02040503050406030204" pitchFamily="18" charset="0"/>
                        </a:rPr>
                        <m:t>)</m:t>
                      </m:r>
                    </m:oMath>
                  </m:oMathPara>
                </a14:m>
                <a:endParaRPr lang="en-US" dirty="0" smtClean="0"/>
              </a:p>
              <a:p>
                <a:pPr lvl="1"/>
                <a14:m>
                  <m:oMath xmlns:m="http://schemas.openxmlformats.org/officeDocument/2006/math">
                    <m:r>
                      <a:rPr lang="en-US" i="1">
                        <a:latin typeface="Cambria Math" panose="02040503050406030204" pitchFamily="18" charset="0"/>
                      </a:rPr>
                      <m:t>𝐴𝐼𝐶𝑐</m:t>
                    </m:r>
                  </m:oMath>
                </a14:m>
                <a:r>
                  <a:rPr lang="en-US" dirty="0" smtClean="0"/>
                  <a:t> penalizes the model fit with the number of parameters that need to be estimated.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51094" y="2504439"/>
                <a:ext cx="10457926" cy="4029529"/>
              </a:xfrm>
              <a:blipFill rotWithShape="0">
                <a:blip r:embed="rId2"/>
                <a:stretch>
                  <a:fillRect l="-117" t="-908"/>
                </a:stretch>
              </a:blipFill>
            </p:spPr>
            <p:txBody>
              <a:bodyPr/>
              <a:lstStyle/>
              <a:p>
                <a:r>
                  <a:rPr lang="en-US">
                    <a:noFill/>
                  </a:rPr>
                  <a:t> </a:t>
                </a:r>
              </a:p>
            </p:txBody>
          </p:sp>
        </mc:Fallback>
      </mc:AlternateContent>
    </p:spTree>
    <p:extLst>
      <p:ext uri="{BB962C8B-B14F-4D97-AF65-F5344CB8AC3E}">
        <p14:creationId xmlns:p14="http://schemas.microsoft.com/office/powerpoint/2010/main" val="3541833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r>
              <a:rPr lang="en-US" dirty="0"/>
              <a:t>To predict housing prices in Alameda County using</a:t>
            </a:r>
          </a:p>
          <a:p>
            <a:pPr lvl="1"/>
            <a:r>
              <a:rPr lang="en-US" dirty="0"/>
              <a:t>Decision Tree Models</a:t>
            </a:r>
          </a:p>
          <a:p>
            <a:pPr lvl="1"/>
            <a:r>
              <a:rPr lang="en-US" dirty="0"/>
              <a:t>Time Series Forecasting</a:t>
            </a:r>
          </a:p>
          <a:p>
            <a:pPr lvl="1"/>
            <a:r>
              <a:rPr lang="en-US" dirty="0"/>
              <a:t>Dynamic Regression Model</a:t>
            </a:r>
          </a:p>
          <a:p>
            <a:r>
              <a:rPr lang="en-US" dirty="0"/>
              <a:t>Ultimate goal is to identify factors that impact the housing price growth in </a:t>
            </a:r>
            <a:r>
              <a:rPr lang="en-US" dirty="0" smtClean="0"/>
              <a:t>the Alameda </a:t>
            </a:r>
            <a:r>
              <a:rPr lang="en-US" dirty="0"/>
              <a:t>County</a:t>
            </a:r>
          </a:p>
          <a:p>
            <a:pPr marL="0" indent="0">
              <a:buNone/>
            </a:pPr>
            <a:endParaRPr lang="en-US" dirty="0"/>
          </a:p>
        </p:txBody>
      </p:sp>
    </p:spTree>
    <p:extLst>
      <p:ext uri="{BB962C8B-B14F-4D97-AF65-F5344CB8AC3E}">
        <p14:creationId xmlns:p14="http://schemas.microsoft.com/office/powerpoint/2010/main" val="26989202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094" y="1087969"/>
            <a:ext cx="10457926" cy="706964"/>
          </a:xfrm>
        </p:spPr>
        <p:txBody>
          <a:bodyPr/>
          <a:lstStyle/>
          <a:p>
            <a:r>
              <a:rPr lang="en-US" dirty="0" smtClean="0"/>
              <a:t>Time Series Model: Model Selection Criteria - II</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51094" y="2504439"/>
                <a:ext cx="10457926" cy="4029529"/>
              </a:xfrm>
            </p:spPr>
            <p:txBody>
              <a:bodyPr>
                <a:normAutofit/>
              </a:bodyPr>
              <a:lstStyle/>
              <a:p>
                <a:r>
                  <a:rPr lang="en-US" b="1" dirty="0" smtClean="0"/>
                  <a:t>Auto Correlation Function (</a:t>
                </a:r>
                <a14:m>
                  <m:oMath xmlns:m="http://schemas.openxmlformats.org/officeDocument/2006/math">
                    <m:r>
                      <a:rPr lang="en-US" b="0" i="1" smtClean="0">
                        <a:latin typeface="Cambria Math" panose="02040503050406030204" pitchFamily="18" charset="0"/>
                      </a:rPr>
                      <m:t>𝐴𝐶𝐹</m:t>
                    </m:r>
                  </m:oMath>
                </a14:m>
                <a:r>
                  <a:rPr lang="en-US" b="1" dirty="0" smtClean="0"/>
                  <a:t>)</a:t>
                </a:r>
              </a:p>
              <a:p>
                <a:pPr marL="457200" lvl="1" indent="0">
                  <a:buNone/>
                </a:pPr>
                <a:endParaRPr lang="en-US" b="1" dirty="0" smtClean="0"/>
              </a:p>
              <a:p>
                <a:pPr marL="457200" lvl="1"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𝐴𝐶𝐹</m:t>
                      </m:r>
                      <m:d>
                        <m:dPr>
                          <m:ctrlPr>
                            <a:rPr lang="en-US" i="1">
                              <a:latin typeface="Cambria Math" panose="02040503050406030204" pitchFamily="18" charset="0"/>
                            </a:rPr>
                          </m:ctrlPr>
                        </m:dPr>
                        <m:e>
                          <m:r>
                            <a:rPr lang="en-US" i="1">
                              <a:latin typeface="Cambria Math" panose="02040503050406030204" pitchFamily="18" charset="0"/>
                            </a:rPr>
                            <m:t>h</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𝐶𝑜𝑣</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𝑡</m:t>
                                  </m:r>
                                </m:sub>
                              </m:sSub>
                              <m:r>
                                <a:rPr lang="en-US">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h</m:t>
                                  </m:r>
                                </m:sub>
                              </m:sSub>
                            </m:e>
                          </m:d>
                        </m:num>
                        <m:den>
                          <m:sSub>
                            <m:sSubPr>
                              <m:ctrlPr>
                                <a:rPr lang="en-US" i="1">
                                  <a:latin typeface="Cambria Math" panose="02040503050406030204" pitchFamily="18" charset="0"/>
                                </a:rPr>
                              </m:ctrlPr>
                            </m:sSubPr>
                            <m:e>
                              <m:r>
                                <a:rPr lang="en-US" i="1">
                                  <a:latin typeface="Cambria Math" panose="02040503050406030204" pitchFamily="18" charset="0"/>
                                </a:rPr>
                                <m:t>𝜎</m:t>
                              </m:r>
                            </m:e>
                            <m:sub>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𝑡</m:t>
                                  </m:r>
                                </m:sub>
                              </m:sSub>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h</m:t>
                                  </m:r>
                                </m:sub>
                              </m:sSub>
                            </m:sub>
                          </m:sSub>
                        </m:den>
                      </m:f>
                    </m:oMath>
                  </m:oMathPara>
                </a14:m>
                <a:endParaRPr lang="en-US" dirty="0" smtClean="0"/>
              </a:p>
              <a:p>
                <a:pPr marL="457200" lvl="1" indent="0">
                  <a:buNone/>
                </a:pPr>
                <a:endParaRPr lang="en-US" sz="100" dirty="0" smtClean="0"/>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𝑡𝑖𝑚𝑒</m:t>
                      </m:r>
                      <m:r>
                        <a:rPr lang="en-US" b="0" i="1" smtClean="0">
                          <a:latin typeface="Cambria Math" panose="02040503050406030204" pitchFamily="18" charset="0"/>
                        </a:rPr>
                        <m:t> </m:t>
                      </m:r>
                      <m:r>
                        <a:rPr lang="en-US" b="0" i="1" smtClean="0">
                          <a:latin typeface="Cambria Math" panose="02040503050406030204" pitchFamily="18" charset="0"/>
                        </a:rPr>
                        <m:t>𝑙𝑎𝑔</m:t>
                      </m:r>
                    </m:oMath>
                  </m:oMathPara>
                </a14:m>
                <a:endParaRPr lang="en-US" b="0" i="1" dirty="0" smtClean="0">
                  <a:latin typeface="Cambria Math" panose="02040503050406030204" pitchFamily="18" charset="0"/>
                </a:endParaRPr>
              </a:p>
              <a:p>
                <a:pPr marL="457200" lvl="1" indent="0">
                  <a:buNone/>
                </a:pPr>
                <a:endParaRPr lang="en-US" sz="100" b="0" i="1" dirty="0" smtClean="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rPr>
                        <m:t>=</m:t>
                      </m:r>
                      <m:r>
                        <a:rPr lang="en-US" b="0" i="1" smtClean="0">
                          <a:latin typeface="Cambria Math" panose="02040503050406030204" pitchFamily="18" charset="0"/>
                        </a:rPr>
                        <m:t>𝑆𝑡𝑎𝑛𝑑𝑎𝑟𝑑</m:t>
                      </m:r>
                      <m:r>
                        <a:rPr lang="en-US" b="0" i="1" smtClean="0">
                          <a:latin typeface="Cambria Math" panose="02040503050406030204" pitchFamily="18" charset="0"/>
                        </a:rPr>
                        <m:t> </m:t>
                      </m:r>
                      <m:r>
                        <a:rPr lang="en-US" b="0" i="1" smtClean="0">
                          <a:latin typeface="Cambria Math" panose="02040503050406030204" pitchFamily="18" charset="0"/>
                        </a:rPr>
                        <m:t>𝑑𝑒𝑣𝑖𝑎𝑡𝑖𝑜𝑛</m:t>
                      </m:r>
                    </m:oMath>
                  </m:oMathPara>
                </a14:m>
                <a:endParaRPr lang="en-US" b="0" i="1" dirty="0" smtClean="0">
                  <a:latin typeface="Cambria Math" panose="02040503050406030204" pitchFamily="18" charset="0"/>
                </a:endParaRPr>
              </a:p>
              <a:p>
                <a:pPr lvl="1"/>
                <a:r>
                  <a:rPr lang="en-US" dirty="0" smtClean="0"/>
                  <a:t>ACF plots of the residuals were main criteria.</a:t>
                </a:r>
              </a:p>
              <a:p>
                <a:pPr lvl="1"/>
                <a:r>
                  <a:rPr lang="en-US" dirty="0" smtClean="0"/>
                  <a:t>If the residuals were highly correlated the model was not reliable.</a:t>
                </a:r>
              </a:p>
              <a:p>
                <a:pPr lvl="1"/>
                <a:r>
                  <a:rPr lang="en-US" dirty="0" smtClean="0"/>
                  <a:t>As long as, 95% of the values were within the significant bounds the model was acceptable.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51094" y="2504439"/>
                <a:ext cx="10457926" cy="4029529"/>
              </a:xfrm>
              <a:blipFill rotWithShape="0">
                <a:blip r:embed="rId2"/>
                <a:stretch>
                  <a:fillRect l="-117" t="-908"/>
                </a:stretch>
              </a:blipFill>
            </p:spPr>
            <p:txBody>
              <a:bodyPr/>
              <a:lstStyle/>
              <a:p>
                <a:r>
                  <a:rPr lang="en-US">
                    <a:noFill/>
                  </a:rPr>
                  <a:t> </a:t>
                </a:r>
              </a:p>
            </p:txBody>
          </p:sp>
        </mc:Fallback>
      </mc:AlternateContent>
    </p:spTree>
    <p:extLst>
      <p:ext uri="{BB962C8B-B14F-4D97-AF65-F5344CB8AC3E}">
        <p14:creationId xmlns:p14="http://schemas.microsoft.com/office/powerpoint/2010/main" val="1885991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Series Model: Stationarity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51094" y="2504439"/>
                <a:ext cx="10457926" cy="4029529"/>
              </a:xfrm>
            </p:spPr>
            <p:txBody>
              <a:bodyPr>
                <a:normAutofit/>
              </a:bodyPr>
              <a:lstStyle/>
              <a:p>
                <a:r>
                  <a:rPr lang="en-US" dirty="0" smtClean="0"/>
                  <a:t>ARIMA models are only valid for stationary time series.</a:t>
                </a:r>
              </a:p>
              <a:p>
                <a:pPr marL="0" indent="0">
                  <a:buNone/>
                </a:pPr>
                <a:endParaRPr lang="en-US" dirty="0" smtClean="0"/>
              </a:p>
              <a:p>
                <a:pPr marL="285750"/>
                <a:r>
                  <a:rPr lang="en-US" b="1" dirty="0" smtClean="0"/>
                  <a:t>Definition</a:t>
                </a:r>
                <a:r>
                  <a:rPr lang="en-US" dirty="0" smtClean="0"/>
                  <a:t>: A stationary time series satisfies the following three properties:</a:t>
                </a:r>
              </a:p>
              <a:p>
                <a:pPr lvl="0">
                  <a:buFont typeface="+mj-lt"/>
                  <a:buAutoNum type="arabicPeriod"/>
                </a:pPr>
                <a:r>
                  <a:rPr lang="en-US" dirty="0" smtClean="0"/>
                  <a:t>The </a:t>
                </a:r>
                <a:r>
                  <a:rPr lang="en-US" dirty="0"/>
                  <a:t>mean of time series is same for all time </a:t>
                </a:r>
                <a:r>
                  <a:rPr lang="en-US" i="1" dirty="0"/>
                  <a:t>t</a:t>
                </a:r>
                <a:r>
                  <a:rPr lang="en-US" dirty="0"/>
                  <a:t>.</a:t>
                </a:r>
              </a:p>
              <a:p>
                <a:pPr lvl="0">
                  <a:buFont typeface="+mj-lt"/>
                  <a:buAutoNum type="arabicPeriod"/>
                </a:pPr>
                <a:r>
                  <a:rPr lang="en-US" dirty="0"/>
                  <a:t>The variance of timer series is same for all time </a:t>
                </a:r>
                <a:r>
                  <a:rPr lang="en-US" i="1" dirty="0"/>
                  <a:t>t</a:t>
                </a:r>
                <a:r>
                  <a:rPr lang="en-US" dirty="0"/>
                  <a:t>.</a:t>
                </a:r>
              </a:p>
              <a:p>
                <a:pPr lvl="0">
                  <a:buFont typeface="+mj-lt"/>
                  <a:buAutoNum type="arabicPeriod"/>
                </a:pPr>
                <a:r>
                  <a:rPr lang="en-US" dirty="0"/>
                  <a:t>The correlation between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𝑡</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h</m:t>
                        </m:r>
                      </m:sub>
                    </m:sSub>
                  </m:oMath>
                </a14:m>
                <a:r>
                  <a:rPr lang="en-US" dirty="0"/>
                  <a:t> is same for all time </a:t>
                </a:r>
                <a:r>
                  <a:rPr lang="en-US" i="1" dirty="0"/>
                  <a:t>t</a:t>
                </a:r>
                <a:r>
                  <a:rPr lang="en-US" dirty="0" smtClean="0"/>
                  <a:t>.</a:t>
                </a:r>
              </a:p>
              <a:p>
                <a:pPr marL="0" lvl="0" indent="0">
                  <a:buNone/>
                </a:pPr>
                <a:endParaRPr lang="en-US" dirty="0"/>
              </a:p>
              <a:p>
                <a:r>
                  <a:rPr lang="en-US" dirty="0" smtClean="0"/>
                  <a:t>Often time differencing once or twice a non-stationary series can become stationary by deleting the drift and trend terms (mean stabilization).</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51094" y="2504439"/>
                <a:ext cx="10457926" cy="4029529"/>
              </a:xfrm>
              <a:blipFill rotWithShape="0">
                <a:blip r:embed="rId2"/>
                <a:stretch>
                  <a:fillRect l="-175" t="-908"/>
                </a:stretch>
              </a:blipFill>
            </p:spPr>
            <p:txBody>
              <a:bodyPr/>
              <a:lstStyle/>
              <a:p>
                <a:r>
                  <a:rPr lang="en-US">
                    <a:noFill/>
                  </a:rPr>
                  <a:t> </a:t>
                </a:r>
              </a:p>
            </p:txBody>
          </p:sp>
        </mc:Fallback>
      </mc:AlternateContent>
    </p:spTree>
    <p:extLst>
      <p:ext uri="{BB962C8B-B14F-4D97-AF65-F5344CB8AC3E}">
        <p14:creationId xmlns:p14="http://schemas.microsoft.com/office/powerpoint/2010/main" val="24715329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Series Model: Unit Root Tests</a:t>
            </a:r>
            <a:endParaRPr lang="en-US" dirty="0"/>
          </a:p>
        </p:txBody>
      </p:sp>
      <p:sp>
        <p:nvSpPr>
          <p:cNvPr id="3" name="Content Placeholder 2"/>
          <p:cNvSpPr>
            <a:spLocks noGrp="1"/>
          </p:cNvSpPr>
          <p:nvPr>
            <p:ph idx="1"/>
          </p:nvPr>
        </p:nvSpPr>
        <p:spPr>
          <a:xfrm>
            <a:off x="751094" y="2504439"/>
            <a:ext cx="10457926" cy="4029529"/>
          </a:xfrm>
        </p:spPr>
        <p:txBody>
          <a:bodyPr>
            <a:normAutofit/>
          </a:bodyPr>
          <a:lstStyle/>
          <a:p>
            <a:r>
              <a:rPr lang="en-US" dirty="0" smtClean="0"/>
              <a:t>Unit Root tests are hypothesis tests which verify if a given series is stationary of not.</a:t>
            </a:r>
          </a:p>
          <a:p>
            <a:endParaRPr lang="en-US" dirty="0" smtClean="0"/>
          </a:p>
          <a:p>
            <a:r>
              <a:rPr lang="en-US" dirty="0" smtClean="0"/>
              <a:t>Two types of unit root test used in this study:</a:t>
            </a:r>
          </a:p>
          <a:p>
            <a:pPr marL="400050" lvl="1" indent="0">
              <a:buNone/>
            </a:pPr>
            <a:endParaRPr lang="en-US" b="1" dirty="0" smtClean="0"/>
          </a:p>
          <a:p>
            <a:pPr lvl="1" indent="-342900">
              <a:buFont typeface="+mj-lt"/>
              <a:buAutoNum type="arabicPeriod"/>
            </a:pPr>
            <a:r>
              <a:rPr lang="en-US" b="1" dirty="0" smtClean="0"/>
              <a:t>ADF Test</a:t>
            </a:r>
            <a:r>
              <a:rPr lang="en-US" dirty="0" smtClean="0"/>
              <a:t>: If null hypothesis is true, then the series has a unit root and series is non-stationary.</a:t>
            </a:r>
          </a:p>
          <a:p>
            <a:pPr lvl="1" indent="-342900">
              <a:buFont typeface="+mj-lt"/>
              <a:buAutoNum type="arabicPeriod"/>
            </a:pPr>
            <a:endParaRPr lang="en-US" dirty="0" smtClean="0"/>
          </a:p>
          <a:p>
            <a:pPr lvl="1" indent="-342900">
              <a:buFont typeface="+mj-lt"/>
              <a:buAutoNum type="arabicPeriod"/>
            </a:pPr>
            <a:r>
              <a:rPr lang="en-US" b="1" dirty="0" smtClean="0"/>
              <a:t>KPSS Test</a:t>
            </a:r>
            <a:r>
              <a:rPr lang="en-US" dirty="0" smtClean="0"/>
              <a:t>: If null hypothesis is true, then series does not have unit root and it is stationary.</a:t>
            </a:r>
          </a:p>
          <a:p>
            <a:pPr marL="400050" lvl="1" indent="0">
              <a:buNone/>
            </a:pPr>
            <a:endParaRPr lang="en-US" dirty="0"/>
          </a:p>
          <a:p>
            <a:r>
              <a:rPr lang="en-US" dirty="0" smtClean="0"/>
              <a:t>Both tests were implemented in R programming language using </a:t>
            </a:r>
            <a:r>
              <a:rPr lang="en-US" i="1" dirty="0" err="1" smtClean="0"/>
              <a:t>urca</a:t>
            </a:r>
            <a:r>
              <a:rPr lang="en-US" dirty="0" smtClean="0"/>
              <a:t> package.</a:t>
            </a:r>
          </a:p>
        </p:txBody>
      </p:sp>
    </p:spTree>
    <p:extLst>
      <p:ext uri="{BB962C8B-B14F-4D97-AF65-F5344CB8AC3E}">
        <p14:creationId xmlns:p14="http://schemas.microsoft.com/office/powerpoint/2010/main" val="5408711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Series Model: Unit Root Tests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51094" y="2504439"/>
                <a:ext cx="10442686" cy="718821"/>
              </a:xfrm>
            </p:spPr>
            <p:txBody>
              <a:bodyPr>
                <a:normAutofit/>
              </a:bodyPr>
              <a:lstStyle/>
              <a:p>
                <a:r>
                  <a:rPr lang="en-US" dirty="0" smtClean="0"/>
                  <a:t>KPSS Test:</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𝜏</m:t>
                          </m:r>
                        </m:e>
                        <m:sub>
                          <m:r>
                            <a:rPr lang="en-US" i="1">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3</m:t>
                          </m:r>
                        </m:sub>
                      </m:s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𝜀</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51094" y="2504439"/>
                <a:ext cx="10442686" cy="718821"/>
              </a:xfrm>
              <a:blipFill>
                <a:blip r:embed="rId2"/>
                <a:stretch>
                  <a:fillRect l="-117" t="-50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2174621298"/>
                  </p:ext>
                </p:extLst>
              </p:nvPr>
            </p:nvGraphicFramePr>
            <p:xfrm>
              <a:off x="1508759" y="3434386"/>
              <a:ext cx="9829801" cy="1974354"/>
            </p:xfrm>
            <a:graphic>
              <a:graphicData uri="http://schemas.openxmlformats.org/drawingml/2006/table">
                <a:tbl>
                  <a:tblPr firstRow="1" bandRow="1">
                    <a:tableStyleId>{5C22544A-7EE6-4342-B048-85BDC9FD1C3A}</a:tableStyleId>
                  </a:tblPr>
                  <a:tblGrid>
                    <a:gridCol w="1280781">
                      <a:extLst>
                        <a:ext uri="{9D8B030D-6E8A-4147-A177-3AD203B41FA5}">
                          <a16:colId xmlns:a16="http://schemas.microsoft.com/office/drawing/2014/main" xmlns="" val="20000"/>
                        </a:ext>
                      </a:extLst>
                    </a:gridCol>
                    <a:gridCol w="770041">
                      <a:extLst>
                        <a:ext uri="{9D8B030D-6E8A-4147-A177-3AD203B41FA5}">
                          <a16:colId xmlns:a16="http://schemas.microsoft.com/office/drawing/2014/main" xmlns="" val="20001"/>
                        </a:ext>
                      </a:extLst>
                    </a:gridCol>
                    <a:gridCol w="1076485">
                      <a:extLst>
                        <a:ext uri="{9D8B030D-6E8A-4147-A177-3AD203B41FA5}">
                          <a16:colId xmlns:a16="http://schemas.microsoft.com/office/drawing/2014/main" xmlns="" val="20002"/>
                        </a:ext>
                      </a:extLst>
                    </a:gridCol>
                    <a:gridCol w="770041">
                      <a:extLst>
                        <a:ext uri="{9D8B030D-6E8A-4147-A177-3AD203B41FA5}">
                          <a16:colId xmlns:a16="http://schemas.microsoft.com/office/drawing/2014/main" xmlns="" val="20003"/>
                        </a:ext>
                      </a:extLst>
                    </a:gridCol>
                    <a:gridCol w="1619533">
                      <a:extLst>
                        <a:ext uri="{9D8B030D-6E8A-4147-A177-3AD203B41FA5}">
                          <a16:colId xmlns:a16="http://schemas.microsoft.com/office/drawing/2014/main" xmlns="" val="20004"/>
                        </a:ext>
                      </a:extLst>
                    </a:gridCol>
                    <a:gridCol w="1916366">
                      <a:extLst>
                        <a:ext uri="{9D8B030D-6E8A-4147-A177-3AD203B41FA5}">
                          <a16:colId xmlns:a16="http://schemas.microsoft.com/office/drawing/2014/main" xmlns="" val="20005"/>
                        </a:ext>
                      </a:extLst>
                    </a:gridCol>
                    <a:gridCol w="2396554">
                      <a:extLst>
                        <a:ext uri="{9D8B030D-6E8A-4147-A177-3AD203B41FA5}">
                          <a16:colId xmlns:a16="http://schemas.microsoft.com/office/drawing/2014/main" xmlns="" val="20006"/>
                        </a:ext>
                      </a:extLst>
                    </a:gridCol>
                  </a:tblGrid>
                  <a:tr h="489914">
                    <a:tc>
                      <a:txBody>
                        <a:bodyPr/>
                        <a:lstStyle/>
                        <a:p>
                          <a:pPr algn="ctr"/>
                          <a:endParaRPr lang="en-US" dirty="0"/>
                        </a:p>
                      </a:txBody>
                      <a:tcPr anchor="ctr"/>
                    </a:tc>
                    <a:tc gridSpan="3">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smtClean="0"/>
                            <a:t>Critical</a:t>
                          </a:r>
                          <a:r>
                            <a:rPr lang="en-US" baseline="0" dirty="0" smtClean="0"/>
                            <a:t> Values</a:t>
                          </a:r>
                          <a:endParaRPr lang="en-US" dirty="0" smtClean="0"/>
                        </a:p>
                      </a:txBody>
                      <a:tcPr anchor="ctr"/>
                    </a:tc>
                    <a:tc hMerge="1">
                      <a:txBody>
                        <a:bodyPr/>
                        <a:lstStyle/>
                        <a:p>
                          <a:endParaRPr lang="en-US" dirty="0"/>
                        </a:p>
                      </a:txBody>
                      <a:tcPr/>
                    </a:tc>
                    <a:tc hMerge="1">
                      <a:txBody>
                        <a:bodyPr/>
                        <a:lstStyle/>
                        <a:p>
                          <a:endParaRPr lang="en-US" dirty="0"/>
                        </a:p>
                      </a:txBody>
                      <a:tcPr/>
                    </a:tc>
                    <a:tc>
                      <a:txBody>
                        <a:bodyPr/>
                        <a:lstStyle/>
                        <a:p>
                          <a:pPr algn="ctr"/>
                          <a:r>
                            <a:rPr lang="en-US" dirty="0" smtClean="0"/>
                            <a:t>Original</a:t>
                          </a:r>
                          <a:endParaRPr lang="en-US" dirty="0"/>
                        </a:p>
                      </a:txBody>
                      <a:tcPr anchor="ctr"/>
                    </a:tc>
                    <a:tc>
                      <a:txBody>
                        <a:bodyPr/>
                        <a:lstStyle/>
                        <a:p>
                          <a:pPr algn="ctr"/>
                          <a:r>
                            <a:rPr lang="en-US" dirty="0" smtClean="0"/>
                            <a:t>First Difference</a:t>
                          </a:r>
                          <a:endParaRPr lang="en-US" dirty="0"/>
                        </a:p>
                      </a:txBody>
                      <a:tcPr anchor="ctr"/>
                    </a:tc>
                    <a:tc>
                      <a:txBody>
                        <a:bodyPr/>
                        <a:lstStyle/>
                        <a:p>
                          <a:pPr algn="ctr"/>
                          <a:r>
                            <a:rPr lang="en-US" dirty="0" smtClean="0"/>
                            <a:t>Second Difference</a:t>
                          </a:r>
                          <a:endParaRPr lang="en-US" dirty="0"/>
                        </a:p>
                      </a:txBody>
                      <a:tcPr anchor="ctr"/>
                    </a:tc>
                    <a:extLst>
                      <a:ext uri="{0D108BD9-81ED-4DB2-BD59-A6C34878D82A}">
                        <a16:rowId xmlns:a16="http://schemas.microsoft.com/office/drawing/2014/main" xmlns="" val="10000"/>
                      </a:ext>
                    </a:extLst>
                  </a:tr>
                  <a:tr h="327660">
                    <a:tc>
                      <a:txBody>
                        <a:bodyPr/>
                        <a:lstStyle/>
                        <a:p>
                          <a:pPr algn="ctr"/>
                          <a:endParaRPr lang="en-US" dirty="0"/>
                        </a:p>
                      </a:txBody>
                      <a:tcPr anchor="ctr"/>
                    </a:tc>
                    <a:tc>
                      <a:txBody>
                        <a:bodyPr/>
                        <a:lstStyle/>
                        <a:p>
                          <a:pPr algn="ctr"/>
                          <a:r>
                            <a:rPr lang="en-US" b="1" dirty="0" smtClean="0"/>
                            <a:t>1%</a:t>
                          </a:r>
                          <a:endParaRPr lang="en-US" b="1" dirty="0"/>
                        </a:p>
                      </a:txBody>
                      <a:tcPr anchor="ctr"/>
                    </a:tc>
                    <a:tc>
                      <a:txBody>
                        <a:bodyPr/>
                        <a:lstStyle/>
                        <a:p>
                          <a:pPr algn="ctr"/>
                          <a:r>
                            <a:rPr lang="en-US" b="1" dirty="0" smtClean="0"/>
                            <a:t>5%</a:t>
                          </a:r>
                          <a:endParaRPr lang="en-US" b="1" dirty="0"/>
                        </a:p>
                      </a:txBody>
                      <a:tcPr anchor="ctr"/>
                    </a:tc>
                    <a:tc>
                      <a:txBody>
                        <a:bodyPr/>
                        <a:lstStyle/>
                        <a:p>
                          <a:pPr algn="ctr"/>
                          <a:r>
                            <a:rPr lang="en-US" b="1" dirty="0" smtClean="0"/>
                            <a:t>10%</a:t>
                          </a:r>
                          <a:endParaRPr lang="en-US" b="1"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𝒚</m:t>
                                    </m:r>
                                  </m:e>
                                  <m:sub>
                                    <m:r>
                                      <a:rPr lang="en-US" b="1" i="1" smtClean="0">
                                        <a:latin typeface="Cambria Math" panose="02040503050406030204" pitchFamily="18" charset="0"/>
                                      </a:rPr>
                                      <m:t>𝒕</m:t>
                                    </m:r>
                                  </m:sub>
                                </m:sSub>
                              </m:oMath>
                            </m:oMathPara>
                          </a14:m>
                          <a:endParaRPr lang="en-US" b="1"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𝒚</m:t>
                                    </m:r>
                                  </m:e>
                                  <m:sub>
                                    <m:r>
                                      <a:rPr lang="en-US" b="1" i="1" smtClean="0">
                                        <a:latin typeface="Cambria Math" panose="02040503050406030204" pitchFamily="18" charset="0"/>
                                        <a:ea typeface="Cambria Math" panose="02040503050406030204" pitchFamily="18" charset="0"/>
                                      </a:rPr>
                                      <m:t>𝒕</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m:t>
                                    </m:r>
                                  </m:e>
                                  <m:sup>
                                    <m:r>
                                      <a:rPr lang="en-US" b="1" i="1" smtClean="0">
                                        <a:latin typeface="Cambria Math" panose="02040503050406030204" pitchFamily="18" charset="0"/>
                                      </a:rPr>
                                      <m:t>𝟐</m:t>
                                    </m:r>
                                  </m:sup>
                                </m:sSup>
                                <m:sSub>
                                  <m:sSubPr>
                                    <m:ctrlPr>
                                      <a:rPr lang="en-US" i="1" smtClean="0">
                                        <a:latin typeface="Cambria Math" panose="02040503050406030204" pitchFamily="18" charset="0"/>
                                      </a:rPr>
                                    </m:ctrlPr>
                                  </m:sSubPr>
                                  <m:e>
                                    <m:r>
                                      <a:rPr lang="en-US" b="1" i="1" smtClean="0">
                                        <a:latin typeface="Cambria Math" panose="02040503050406030204" pitchFamily="18" charset="0"/>
                                      </a:rPr>
                                      <m:t>𝒚</m:t>
                                    </m:r>
                                  </m:e>
                                  <m:sub>
                                    <m:r>
                                      <a:rPr lang="en-US" b="1" i="1" smtClean="0">
                                        <a:latin typeface="Cambria Math" panose="02040503050406030204" pitchFamily="18" charset="0"/>
                                      </a:rPr>
                                      <m:t>𝒕</m:t>
                                    </m:r>
                                  </m:sub>
                                </m:sSub>
                              </m:oMath>
                            </m:oMathPara>
                          </a14:m>
                          <a:endParaRPr lang="en-US" dirty="0"/>
                        </a:p>
                      </a:txBody>
                      <a:tcPr anchor="ctr"/>
                    </a:tc>
                    <a:extLst>
                      <a:ext uri="{0D108BD9-81ED-4DB2-BD59-A6C34878D82A}">
                        <a16:rowId xmlns:a16="http://schemas.microsoft.com/office/drawing/2014/main" xmlns="" val="10001"/>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𝜏</m:t>
                                    </m:r>
                                  </m:e>
                                  <m:sub>
                                    <m:r>
                                      <a:rPr lang="en-US" i="1">
                                        <a:latin typeface="Cambria Math" panose="02040503050406030204" pitchFamily="18" charset="0"/>
                                      </a:rPr>
                                      <m:t>3</m:t>
                                    </m:r>
                                  </m:sub>
                                </m:sSub>
                              </m:oMath>
                            </m:oMathPara>
                          </a14:m>
                          <a:endParaRPr lang="en-US" dirty="0"/>
                        </a:p>
                      </a:txBody>
                      <a:tcPr anchor="ctr"/>
                    </a:tc>
                    <a:tc>
                      <a:txBody>
                        <a:bodyPr/>
                        <a:lstStyle/>
                        <a:p>
                          <a:pPr algn="ctr"/>
                          <a:r>
                            <a:rPr lang="en-US" dirty="0" smtClean="0"/>
                            <a:t>-3.98</a:t>
                          </a:r>
                          <a:endParaRPr lang="en-US" dirty="0"/>
                        </a:p>
                      </a:txBody>
                      <a:tcPr anchor="ctr"/>
                    </a:tc>
                    <a:tc>
                      <a:txBody>
                        <a:bodyPr/>
                        <a:lstStyle/>
                        <a:p>
                          <a:pPr algn="ctr"/>
                          <a:r>
                            <a:rPr lang="en-US" dirty="0" smtClean="0"/>
                            <a:t>-3.42</a:t>
                          </a:r>
                          <a:endParaRPr lang="en-US" dirty="0"/>
                        </a:p>
                      </a:txBody>
                      <a:tcPr anchor="ctr"/>
                    </a:tc>
                    <a:tc>
                      <a:txBody>
                        <a:bodyPr/>
                        <a:lstStyle/>
                        <a:p>
                          <a:pPr algn="ctr"/>
                          <a:r>
                            <a:rPr lang="en-US" dirty="0" smtClean="0"/>
                            <a:t>-3.13</a:t>
                          </a:r>
                          <a:endParaRPr lang="en-US" dirty="0"/>
                        </a:p>
                      </a:txBody>
                      <a:tcPr anchor="ctr"/>
                    </a:tc>
                    <a:tc>
                      <a:txBody>
                        <a:bodyPr/>
                        <a:lstStyle/>
                        <a:p>
                          <a:pPr algn="ctr"/>
                          <a:r>
                            <a:rPr lang="en-US" dirty="0" smtClean="0"/>
                            <a:t>-3.14</a:t>
                          </a:r>
                          <a:endParaRPr lang="en-US" dirty="0"/>
                        </a:p>
                      </a:txBody>
                      <a:tcPr anchor="ctr"/>
                    </a:tc>
                    <a:tc>
                      <a:txBody>
                        <a:bodyPr/>
                        <a:lstStyle/>
                        <a:p>
                          <a:pPr algn="ctr"/>
                          <a:r>
                            <a:rPr lang="en-US" dirty="0" smtClean="0"/>
                            <a:t>-3.22</a:t>
                          </a:r>
                          <a:endParaRPr lang="en-US" dirty="0"/>
                        </a:p>
                      </a:txBody>
                      <a:tcPr anchor="ctr"/>
                    </a:tc>
                    <a:tc>
                      <a:txBody>
                        <a:bodyPr/>
                        <a:lstStyle/>
                        <a:p>
                          <a:pPr algn="ctr"/>
                          <a:r>
                            <a:rPr lang="en-US" dirty="0" smtClean="0"/>
                            <a:t>-13.94</a:t>
                          </a:r>
                          <a:endParaRPr lang="en-US" dirty="0"/>
                        </a:p>
                      </a:txBody>
                      <a:tcPr anchor="ctr"/>
                    </a:tc>
                    <a:extLst>
                      <a:ext uri="{0D108BD9-81ED-4DB2-BD59-A6C34878D82A}">
                        <a16:rowId xmlns:a16="http://schemas.microsoft.com/office/drawing/2014/main" xmlns="" val="10002"/>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2</m:t>
                                    </m:r>
                                  </m:sub>
                                </m:sSub>
                              </m:oMath>
                            </m:oMathPara>
                          </a14:m>
                          <a:endParaRPr lang="en-US" dirty="0"/>
                        </a:p>
                      </a:txBody>
                      <a:tcPr anchor="ctr"/>
                    </a:tc>
                    <a:tc>
                      <a:txBody>
                        <a:bodyPr/>
                        <a:lstStyle/>
                        <a:p>
                          <a:pPr algn="ctr"/>
                          <a:r>
                            <a:rPr lang="en-US" dirty="0" smtClean="0"/>
                            <a:t>6.15</a:t>
                          </a:r>
                          <a:endParaRPr lang="en-US" dirty="0"/>
                        </a:p>
                      </a:txBody>
                      <a:tcPr anchor="ctr"/>
                    </a:tc>
                    <a:tc>
                      <a:txBody>
                        <a:bodyPr/>
                        <a:lstStyle/>
                        <a:p>
                          <a:pPr algn="ctr"/>
                          <a:r>
                            <a:rPr lang="en-US" dirty="0" smtClean="0"/>
                            <a:t>4.71</a:t>
                          </a:r>
                          <a:endParaRPr lang="en-US" dirty="0"/>
                        </a:p>
                      </a:txBody>
                      <a:tcPr anchor="ctr"/>
                    </a:tc>
                    <a:tc>
                      <a:txBody>
                        <a:bodyPr/>
                        <a:lstStyle/>
                        <a:p>
                          <a:pPr algn="ctr"/>
                          <a:r>
                            <a:rPr lang="en-US" dirty="0" smtClean="0"/>
                            <a:t>4.05</a:t>
                          </a:r>
                          <a:endParaRPr lang="en-US" dirty="0"/>
                        </a:p>
                      </a:txBody>
                      <a:tcPr anchor="ctr"/>
                    </a:tc>
                    <a:tc>
                      <a:txBody>
                        <a:bodyPr/>
                        <a:lstStyle/>
                        <a:p>
                          <a:pPr algn="ctr"/>
                          <a:r>
                            <a:rPr lang="en-US" dirty="0" smtClean="0"/>
                            <a:t>3.67</a:t>
                          </a:r>
                          <a:endParaRPr lang="en-US" dirty="0"/>
                        </a:p>
                      </a:txBody>
                      <a:tcPr anchor="ctr"/>
                    </a:tc>
                    <a:tc>
                      <a:txBody>
                        <a:bodyPr/>
                        <a:lstStyle/>
                        <a:p>
                          <a:pPr algn="ctr"/>
                          <a:r>
                            <a:rPr lang="en-US" dirty="0" smtClean="0"/>
                            <a:t>3.52</a:t>
                          </a:r>
                          <a:endParaRPr lang="en-US" dirty="0"/>
                        </a:p>
                      </a:txBody>
                      <a:tcPr anchor="ctr"/>
                    </a:tc>
                    <a:tc>
                      <a:txBody>
                        <a:bodyPr/>
                        <a:lstStyle/>
                        <a:p>
                          <a:pPr algn="ctr"/>
                          <a:r>
                            <a:rPr lang="en-US" dirty="0" smtClean="0"/>
                            <a:t>64.86</a:t>
                          </a:r>
                          <a:endParaRPr lang="en-US" dirty="0"/>
                        </a:p>
                      </a:txBody>
                      <a:tcPr anchor="ctr"/>
                    </a:tc>
                    <a:extLst>
                      <a:ext uri="{0D108BD9-81ED-4DB2-BD59-A6C34878D82A}">
                        <a16:rowId xmlns:a16="http://schemas.microsoft.com/office/drawing/2014/main" xmlns="" val="10003"/>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3</m:t>
                                    </m:r>
                                  </m:sub>
                                </m:sSub>
                              </m:oMath>
                            </m:oMathPara>
                          </a14:m>
                          <a:endParaRPr lang="en-US" dirty="0"/>
                        </a:p>
                      </a:txBody>
                      <a:tcPr anchor="ctr"/>
                    </a:tc>
                    <a:tc>
                      <a:txBody>
                        <a:bodyPr/>
                        <a:lstStyle/>
                        <a:p>
                          <a:pPr algn="ctr"/>
                          <a:r>
                            <a:rPr lang="en-US" dirty="0" smtClean="0"/>
                            <a:t>8.34</a:t>
                          </a:r>
                          <a:endParaRPr lang="en-US" dirty="0"/>
                        </a:p>
                      </a:txBody>
                      <a:tcPr anchor="ctr"/>
                    </a:tc>
                    <a:tc>
                      <a:txBody>
                        <a:bodyPr/>
                        <a:lstStyle/>
                        <a:p>
                          <a:pPr algn="ctr"/>
                          <a:r>
                            <a:rPr lang="en-US" dirty="0" smtClean="0"/>
                            <a:t>6.30</a:t>
                          </a:r>
                          <a:endParaRPr lang="en-US" dirty="0"/>
                        </a:p>
                      </a:txBody>
                      <a:tcPr anchor="ctr"/>
                    </a:tc>
                    <a:tc>
                      <a:txBody>
                        <a:bodyPr/>
                        <a:lstStyle/>
                        <a:p>
                          <a:pPr algn="ctr"/>
                          <a:r>
                            <a:rPr lang="en-US" dirty="0" smtClean="0"/>
                            <a:t>5.36</a:t>
                          </a:r>
                          <a:endParaRPr lang="en-US" dirty="0"/>
                        </a:p>
                      </a:txBody>
                      <a:tcPr anchor="ctr"/>
                    </a:tc>
                    <a:tc>
                      <a:txBody>
                        <a:bodyPr/>
                        <a:lstStyle/>
                        <a:p>
                          <a:pPr algn="ctr"/>
                          <a:r>
                            <a:rPr lang="en-US" dirty="0" smtClean="0"/>
                            <a:t>4.96</a:t>
                          </a:r>
                          <a:endParaRPr lang="en-US" dirty="0"/>
                        </a:p>
                      </a:txBody>
                      <a:tcPr anchor="ctr"/>
                    </a:tc>
                    <a:tc>
                      <a:txBody>
                        <a:bodyPr/>
                        <a:lstStyle/>
                        <a:p>
                          <a:pPr algn="ctr"/>
                          <a:r>
                            <a:rPr lang="en-US" dirty="0" smtClean="0"/>
                            <a:t>5.28</a:t>
                          </a:r>
                          <a:endParaRPr lang="en-US" dirty="0"/>
                        </a:p>
                      </a:txBody>
                      <a:tcPr anchor="ctr"/>
                    </a:tc>
                    <a:tc>
                      <a:txBody>
                        <a:bodyPr/>
                        <a:lstStyle/>
                        <a:p>
                          <a:pPr algn="ctr"/>
                          <a:r>
                            <a:rPr lang="en-US" dirty="0" smtClean="0"/>
                            <a:t>97.27</a:t>
                          </a:r>
                          <a:endParaRPr lang="en-US" dirty="0"/>
                        </a:p>
                      </a:txBody>
                      <a:tcPr anchor="ctr"/>
                    </a:tc>
                    <a:extLst>
                      <a:ext uri="{0D108BD9-81ED-4DB2-BD59-A6C34878D82A}">
                        <a16:rowId xmlns:a16="http://schemas.microsoft.com/office/drawing/2014/main" xmlns="" val="10004"/>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2174621298"/>
                  </p:ext>
                </p:extLst>
              </p:nvPr>
            </p:nvGraphicFramePr>
            <p:xfrm>
              <a:off x="1508759" y="3434386"/>
              <a:ext cx="9829801" cy="1974354"/>
            </p:xfrm>
            <a:graphic>
              <a:graphicData uri="http://schemas.openxmlformats.org/drawingml/2006/table">
                <a:tbl>
                  <a:tblPr firstRow="1" bandRow="1">
                    <a:tableStyleId>{5C22544A-7EE6-4342-B048-85BDC9FD1C3A}</a:tableStyleId>
                  </a:tblPr>
                  <a:tblGrid>
                    <a:gridCol w="1280781"/>
                    <a:gridCol w="770041"/>
                    <a:gridCol w="1076485"/>
                    <a:gridCol w="770041"/>
                    <a:gridCol w="1619533"/>
                    <a:gridCol w="1916366"/>
                    <a:gridCol w="2396554"/>
                  </a:tblGrid>
                  <a:tr h="489914">
                    <a:tc>
                      <a:txBody>
                        <a:bodyPr/>
                        <a:lstStyle/>
                        <a:p>
                          <a:pPr algn="ctr"/>
                          <a:endParaRPr lang="en-US" dirty="0"/>
                        </a:p>
                      </a:txBody>
                      <a:tcPr anchor="ctr"/>
                    </a:tc>
                    <a:tc gridSpan="3">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smtClean="0"/>
                            <a:t>Critical</a:t>
                          </a:r>
                          <a:r>
                            <a:rPr lang="en-US" baseline="0" dirty="0" smtClean="0"/>
                            <a:t> Values</a:t>
                          </a:r>
                          <a:endParaRPr lang="en-US" dirty="0" smtClean="0"/>
                        </a:p>
                      </a:txBody>
                      <a:tcPr anchor="ctr"/>
                    </a:tc>
                    <a:tc hMerge="1">
                      <a:txBody>
                        <a:bodyPr/>
                        <a:lstStyle/>
                        <a:p>
                          <a:endParaRPr lang="en-US" dirty="0"/>
                        </a:p>
                      </a:txBody>
                      <a:tcPr/>
                    </a:tc>
                    <a:tc hMerge="1">
                      <a:txBody>
                        <a:bodyPr/>
                        <a:lstStyle/>
                        <a:p>
                          <a:endParaRPr lang="en-US" dirty="0"/>
                        </a:p>
                      </a:txBody>
                      <a:tcPr/>
                    </a:tc>
                    <a:tc>
                      <a:txBody>
                        <a:bodyPr/>
                        <a:lstStyle/>
                        <a:p>
                          <a:pPr algn="ctr"/>
                          <a:r>
                            <a:rPr lang="en-US" dirty="0" smtClean="0"/>
                            <a:t>Original</a:t>
                          </a:r>
                          <a:endParaRPr lang="en-US" dirty="0"/>
                        </a:p>
                      </a:txBody>
                      <a:tcPr anchor="ctr"/>
                    </a:tc>
                    <a:tc>
                      <a:txBody>
                        <a:bodyPr/>
                        <a:lstStyle/>
                        <a:p>
                          <a:pPr algn="ctr"/>
                          <a:r>
                            <a:rPr lang="en-US" dirty="0" smtClean="0"/>
                            <a:t>First Difference</a:t>
                          </a:r>
                          <a:endParaRPr lang="en-US" dirty="0"/>
                        </a:p>
                      </a:txBody>
                      <a:tcPr anchor="ctr"/>
                    </a:tc>
                    <a:tc>
                      <a:txBody>
                        <a:bodyPr/>
                        <a:lstStyle/>
                        <a:p>
                          <a:pPr algn="ctr"/>
                          <a:r>
                            <a:rPr lang="en-US" dirty="0" smtClean="0"/>
                            <a:t>Second Difference</a:t>
                          </a:r>
                          <a:endParaRPr lang="en-US" dirty="0"/>
                        </a:p>
                      </a:txBody>
                      <a:tcPr anchor="ctr"/>
                    </a:tc>
                  </a:tr>
                  <a:tr h="371920">
                    <a:tc>
                      <a:txBody>
                        <a:bodyPr/>
                        <a:lstStyle/>
                        <a:p>
                          <a:pPr algn="ctr"/>
                          <a:endParaRPr lang="en-US" dirty="0"/>
                        </a:p>
                      </a:txBody>
                      <a:tcPr anchor="ctr"/>
                    </a:tc>
                    <a:tc>
                      <a:txBody>
                        <a:bodyPr/>
                        <a:lstStyle/>
                        <a:p>
                          <a:pPr algn="ctr"/>
                          <a:r>
                            <a:rPr lang="en-US" b="1" dirty="0" smtClean="0"/>
                            <a:t>1%</a:t>
                          </a:r>
                          <a:endParaRPr lang="en-US" b="1" dirty="0"/>
                        </a:p>
                      </a:txBody>
                      <a:tcPr anchor="ctr"/>
                    </a:tc>
                    <a:tc>
                      <a:txBody>
                        <a:bodyPr/>
                        <a:lstStyle/>
                        <a:p>
                          <a:pPr algn="ctr"/>
                          <a:r>
                            <a:rPr lang="en-US" b="1" dirty="0" smtClean="0"/>
                            <a:t>5%</a:t>
                          </a:r>
                          <a:endParaRPr lang="en-US" b="1" dirty="0"/>
                        </a:p>
                      </a:txBody>
                      <a:tcPr anchor="ctr"/>
                    </a:tc>
                    <a:tc>
                      <a:txBody>
                        <a:bodyPr/>
                        <a:lstStyle/>
                        <a:p>
                          <a:pPr algn="ctr"/>
                          <a:r>
                            <a:rPr lang="en-US" b="1" dirty="0" smtClean="0"/>
                            <a:t>10%</a:t>
                          </a:r>
                          <a:endParaRPr lang="en-US" b="1" dirty="0"/>
                        </a:p>
                      </a:txBody>
                      <a:tcPr anchor="ctr"/>
                    </a:tc>
                    <a:tc>
                      <a:txBody>
                        <a:bodyPr/>
                        <a:lstStyle/>
                        <a:p>
                          <a:endParaRPr lang="en-US"/>
                        </a:p>
                      </a:txBody>
                      <a:tcPr anchor="ctr">
                        <a:blipFill rotWithShape="0">
                          <a:blip r:embed="rId3"/>
                          <a:stretch>
                            <a:fillRect l="-241887" t="-134426" r="-269057" b="-324590"/>
                          </a:stretch>
                        </a:blipFill>
                      </a:tcPr>
                    </a:tc>
                    <a:tc>
                      <a:txBody>
                        <a:bodyPr/>
                        <a:lstStyle/>
                        <a:p>
                          <a:endParaRPr lang="en-US"/>
                        </a:p>
                      </a:txBody>
                      <a:tcPr anchor="ctr">
                        <a:blipFill rotWithShape="0">
                          <a:blip r:embed="rId3"/>
                          <a:stretch>
                            <a:fillRect l="-287619" t="-134426" r="-126349" b="-324590"/>
                          </a:stretch>
                        </a:blipFill>
                      </a:tcPr>
                    </a:tc>
                    <a:tc>
                      <a:txBody>
                        <a:bodyPr/>
                        <a:lstStyle/>
                        <a:p>
                          <a:endParaRPr lang="en-US"/>
                        </a:p>
                      </a:txBody>
                      <a:tcPr anchor="ctr">
                        <a:blipFill rotWithShape="0">
                          <a:blip r:embed="rId3"/>
                          <a:stretch>
                            <a:fillRect l="-310687" t="-134426" r="-1272" b="-324590"/>
                          </a:stretch>
                        </a:blipFill>
                      </a:tcPr>
                    </a:tc>
                  </a:tr>
                  <a:tr h="370840">
                    <a:tc>
                      <a:txBody>
                        <a:bodyPr/>
                        <a:lstStyle/>
                        <a:p>
                          <a:endParaRPr lang="en-US"/>
                        </a:p>
                      </a:txBody>
                      <a:tcPr anchor="ctr">
                        <a:blipFill rotWithShape="0">
                          <a:blip r:embed="rId3"/>
                          <a:stretch>
                            <a:fillRect l="-476" t="-234426" r="-670476" b="-224590"/>
                          </a:stretch>
                        </a:blipFill>
                      </a:tcPr>
                    </a:tc>
                    <a:tc>
                      <a:txBody>
                        <a:bodyPr/>
                        <a:lstStyle/>
                        <a:p>
                          <a:pPr algn="ctr"/>
                          <a:r>
                            <a:rPr lang="en-US" dirty="0" smtClean="0"/>
                            <a:t>-3.98</a:t>
                          </a:r>
                          <a:endParaRPr lang="en-US" dirty="0"/>
                        </a:p>
                      </a:txBody>
                      <a:tcPr anchor="ctr"/>
                    </a:tc>
                    <a:tc>
                      <a:txBody>
                        <a:bodyPr/>
                        <a:lstStyle/>
                        <a:p>
                          <a:pPr algn="ctr"/>
                          <a:r>
                            <a:rPr lang="en-US" dirty="0" smtClean="0"/>
                            <a:t>-3.42</a:t>
                          </a:r>
                          <a:endParaRPr lang="en-US" dirty="0"/>
                        </a:p>
                      </a:txBody>
                      <a:tcPr anchor="ctr"/>
                    </a:tc>
                    <a:tc>
                      <a:txBody>
                        <a:bodyPr/>
                        <a:lstStyle/>
                        <a:p>
                          <a:pPr algn="ctr"/>
                          <a:r>
                            <a:rPr lang="en-US" dirty="0" smtClean="0"/>
                            <a:t>-3.13</a:t>
                          </a:r>
                          <a:endParaRPr lang="en-US" dirty="0"/>
                        </a:p>
                      </a:txBody>
                      <a:tcPr anchor="ctr"/>
                    </a:tc>
                    <a:tc>
                      <a:txBody>
                        <a:bodyPr/>
                        <a:lstStyle/>
                        <a:p>
                          <a:pPr algn="ctr"/>
                          <a:r>
                            <a:rPr lang="en-US" dirty="0" smtClean="0"/>
                            <a:t>-3.14</a:t>
                          </a:r>
                          <a:endParaRPr lang="en-US" dirty="0"/>
                        </a:p>
                      </a:txBody>
                      <a:tcPr anchor="ctr"/>
                    </a:tc>
                    <a:tc>
                      <a:txBody>
                        <a:bodyPr/>
                        <a:lstStyle/>
                        <a:p>
                          <a:pPr algn="ctr"/>
                          <a:r>
                            <a:rPr lang="en-US" dirty="0" smtClean="0"/>
                            <a:t>-3.22</a:t>
                          </a:r>
                          <a:endParaRPr lang="en-US" dirty="0"/>
                        </a:p>
                      </a:txBody>
                      <a:tcPr anchor="ctr"/>
                    </a:tc>
                    <a:tc>
                      <a:txBody>
                        <a:bodyPr/>
                        <a:lstStyle/>
                        <a:p>
                          <a:pPr algn="ctr"/>
                          <a:r>
                            <a:rPr lang="en-US" dirty="0" smtClean="0"/>
                            <a:t>-13.94</a:t>
                          </a:r>
                          <a:endParaRPr lang="en-US" dirty="0"/>
                        </a:p>
                      </a:txBody>
                      <a:tcPr anchor="ctr"/>
                    </a:tc>
                  </a:tr>
                  <a:tr h="370840">
                    <a:tc>
                      <a:txBody>
                        <a:bodyPr/>
                        <a:lstStyle/>
                        <a:p>
                          <a:endParaRPr lang="en-US"/>
                        </a:p>
                      </a:txBody>
                      <a:tcPr anchor="ctr">
                        <a:blipFill rotWithShape="0">
                          <a:blip r:embed="rId3"/>
                          <a:stretch>
                            <a:fillRect l="-476" t="-334426" r="-670476" b="-124590"/>
                          </a:stretch>
                        </a:blipFill>
                      </a:tcPr>
                    </a:tc>
                    <a:tc>
                      <a:txBody>
                        <a:bodyPr/>
                        <a:lstStyle/>
                        <a:p>
                          <a:pPr algn="ctr"/>
                          <a:r>
                            <a:rPr lang="en-US" dirty="0" smtClean="0"/>
                            <a:t>6.15</a:t>
                          </a:r>
                          <a:endParaRPr lang="en-US" dirty="0"/>
                        </a:p>
                      </a:txBody>
                      <a:tcPr anchor="ctr"/>
                    </a:tc>
                    <a:tc>
                      <a:txBody>
                        <a:bodyPr/>
                        <a:lstStyle/>
                        <a:p>
                          <a:pPr algn="ctr"/>
                          <a:r>
                            <a:rPr lang="en-US" dirty="0" smtClean="0"/>
                            <a:t>4.71</a:t>
                          </a:r>
                          <a:endParaRPr lang="en-US" dirty="0"/>
                        </a:p>
                      </a:txBody>
                      <a:tcPr anchor="ctr"/>
                    </a:tc>
                    <a:tc>
                      <a:txBody>
                        <a:bodyPr/>
                        <a:lstStyle/>
                        <a:p>
                          <a:pPr algn="ctr"/>
                          <a:r>
                            <a:rPr lang="en-US" dirty="0" smtClean="0"/>
                            <a:t>4.05</a:t>
                          </a:r>
                          <a:endParaRPr lang="en-US" dirty="0"/>
                        </a:p>
                      </a:txBody>
                      <a:tcPr anchor="ctr"/>
                    </a:tc>
                    <a:tc>
                      <a:txBody>
                        <a:bodyPr/>
                        <a:lstStyle/>
                        <a:p>
                          <a:pPr algn="ctr"/>
                          <a:r>
                            <a:rPr lang="en-US" dirty="0" smtClean="0"/>
                            <a:t>3.67</a:t>
                          </a:r>
                          <a:endParaRPr lang="en-US" dirty="0"/>
                        </a:p>
                      </a:txBody>
                      <a:tcPr anchor="ctr"/>
                    </a:tc>
                    <a:tc>
                      <a:txBody>
                        <a:bodyPr/>
                        <a:lstStyle/>
                        <a:p>
                          <a:pPr algn="ctr"/>
                          <a:r>
                            <a:rPr lang="en-US" dirty="0" smtClean="0"/>
                            <a:t>3.52</a:t>
                          </a:r>
                          <a:endParaRPr lang="en-US" dirty="0"/>
                        </a:p>
                      </a:txBody>
                      <a:tcPr anchor="ctr"/>
                    </a:tc>
                    <a:tc>
                      <a:txBody>
                        <a:bodyPr/>
                        <a:lstStyle/>
                        <a:p>
                          <a:pPr algn="ctr"/>
                          <a:r>
                            <a:rPr lang="en-US" dirty="0" smtClean="0"/>
                            <a:t>64.86</a:t>
                          </a:r>
                          <a:endParaRPr lang="en-US" dirty="0"/>
                        </a:p>
                      </a:txBody>
                      <a:tcPr anchor="ctr"/>
                    </a:tc>
                  </a:tr>
                  <a:tr h="370840">
                    <a:tc>
                      <a:txBody>
                        <a:bodyPr/>
                        <a:lstStyle/>
                        <a:p>
                          <a:endParaRPr lang="en-US"/>
                        </a:p>
                      </a:txBody>
                      <a:tcPr anchor="ctr">
                        <a:blipFill rotWithShape="0">
                          <a:blip r:embed="rId3"/>
                          <a:stretch>
                            <a:fillRect l="-476" t="-434426" r="-670476" b="-24590"/>
                          </a:stretch>
                        </a:blipFill>
                      </a:tcPr>
                    </a:tc>
                    <a:tc>
                      <a:txBody>
                        <a:bodyPr/>
                        <a:lstStyle/>
                        <a:p>
                          <a:pPr algn="ctr"/>
                          <a:r>
                            <a:rPr lang="en-US" dirty="0" smtClean="0"/>
                            <a:t>8.34</a:t>
                          </a:r>
                          <a:endParaRPr lang="en-US" dirty="0"/>
                        </a:p>
                      </a:txBody>
                      <a:tcPr anchor="ctr"/>
                    </a:tc>
                    <a:tc>
                      <a:txBody>
                        <a:bodyPr/>
                        <a:lstStyle/>
                        <a:p>
                          <a:pPr algn="ctr"/>
                          <a:r>
                            <a:rPr lang="en-US" dirty="0" smtClean="0"/>
                            <a:t>6.30</a:t>
                          </a:r>
                          <a:endParaRPr lang="en-US" dirty="0"/>
                        </a:p>
                      </a:txBody>
                      <a:tcPr anchor="ctr"/>
                    </a:tc>
                    <a:tc>
                      <a:txBody>
                        <a:bodyPr/>
                        <a:lstStyle/>
                        <a:p>
                          <a:pPr algn="ctr"/>
                          <a:r>
                            <a:rPr lang="en-US" dirty="0" smtClean="0"/>
                            <a:t>5.36</a:t>
                          </a:r>
                          <a:endParaRPr lang="en-US" dirty="0"/>
                        </a:p>
                      </a:txBody>
                      <a:tcPr anchor="ctr"/>
                    </a:tc>
                    <a:tc>
                      <a:txBody>
                        <a:bodyPr/>
                        <a:lstStyle/>
                        <a:p>
                          <a:pPr algn="ctr"/>
                          <a:r>
                            <a:rPr lang="en-US" dirty="0" smtClean="0"/>
                            <a:t>4.96</a:t>
                          </a:r>
                          <a:endParaRPr lang="en-US" dirty="0"/>
                        </a:p>
                      </a:txBody>
                      <a:tcPr anchor="ctr"/>
                    </a:tc>
                    <a:tc>
                      <a:txBody>
                        <a:bodyPr/>
                        <a:lstStyle/>
                        <a:p>
                          <a:pPr algn="ctr"/>
                          <a:r>
                            <a:rPr lang="en-US" dirty="0" smtClean="0"/>
                            <a:t>5.28</a:t>
                          </a:r>
                          <a:endParaRPr lang="en-US" dirty="0"/>
                        </a:p>
                      </a:txBody>
                      <a:tcPr anchor="ctr"/>
                    </a:tc>
                    <a:tc>
                      <a:txBody>
                        <a:bodyPr/>
                        <a:lstStyle/>
                        <a:p>
                          <a:pPr algn="ctr"/>
                          <a:r>
                            <a:rPr lang="en-US" dirty="0" smtClean="0"/>
                            <a:t>97.27</a:t>
                          </a:r>
                          <a:endParaRPr lang="en-US" dirty="0"/>
                        </a:p>
                      </a:txBody>
                      <a:tcPr anchor="ctr"/>
                    </a:tc>
                  </a:tr>
                </a:tbl>
              </a:graphicData>
            </a:graphic>
          </p:graphicFrame>
        </mc:Fallback>
      </mc:AlternateContent>
      <p:sp>
        <p:nvSpPr>
          <p:cNvPr id="7" name="Content Placeholder 2"/>
          <p:cNvSpPr txBox="1">
            <a:spLocks/>
          </p:cNvSpPr>
          <p:nvPr/>
        </p:nvSpPr>
        <p:spPr>
          <a:xfrm>
            <a:off x="895874" y="5779887"/>
            <a:ext cx="10442686" cy="49899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smtClean="0"/>
              <a:t>First (&lt; 5%) and second difference (&lt;1%) were rejected the null hypothesis.</a:t>
            </a:r>
          </a:p>
        </p:txBody>
      </p:sp>
    </p:spTree>
    <p:extLst>
      <p:ext uri="{BB962C8B-B14F-4D97-AF65-F5344CB8AC3E}">
        <p14:creationId xmlns:p14="http://schemas.microsoft.com/office/powerpoint/2010/main" val="26132420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Series Model: Unit Root Tests</a:t>
            </a:r>
            <a:endParaRPr lang="en-US" dirty="0"/>
          </a:p>
        </p:txBody>
      </p:sp>
      <p:sp>
        <p:nvSpPr>
          <p:cNvPr id="3" name="Content Placeholder 2"/>
          <p:cNvSpPr>
            <a:spLocks noGrp="1"/>
          </p:cNvSpPr>
          <p:nvPr>
            <p:ph idx="1"/>
          </p:nvPr>
        </p:nvSpPr>
        <p:spPr>
          <a:xfrm>
            <a:off x="751094" y="2504439"/>
            <a:ext cx="10442686" cy="718821"/>
          </a:xfrm>
        </p:spPr>
        <p:txBody>
          <a:bodyPr>
            <a:normAutofit/>
          </a:bodyPr>
          <a:lstStyle/>
          <a:p>
            <a:r>
              <a:rPr lang="en-US" dirty="0" smtClean="0"/>
              <a:t>KPSS Test:</a:t>
            </a:r>
          </a:p>
          <a:p>
            <a:pPr marL="0" indent="0">
              <a:buNone/>
            </a:pPr>
            <a:endParaRPr lang="en-US" dirty="0"/>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4194217885"/>
                  </p:ext>
                </p:extLst>
              </p:nvPr>
            </p:nvGraphicFramePr>
            <p:xfrm>
              <a:off x="1154956" y="3434386"/>
              <a:ext cx="10370294" cy="1232674"/>
            </p:xfrm>
            <a:graphic>
              <a:graphicData uri="http://schemas.openxmlformats.org/drawingml/2006/table">
                <a:tbl>
                  <a:tblPr firstRow="1" bandRow="1">
                    <a:tableStyleId>{5C22544A-7EE6-4342-B048-85BDC9FD1C3A}</a:tableStyleId>
                  </a:tblPr>
                  <a:tblGrid>
                    <a:gridCol w="1430302">
                      <a:extLst>
                        <a:ext uri="{9D8B030D-6E8A-4147-A177-3AD203B41FA5}">
                          <a16:colId xmlns:a16="http://schemas.microsoft.com/office/drawing/2014/main" xmlns="" val="20000"/>
                        </a:ext>
                      </a:extLst>
                    </a:gridCol>
                    <a:gridCol w="838987">
                      <a:extLst>
                        <a:ext uri="{9D8B030D-6E8A-4147-A177-3AD203B41FA5}">
                          <a16:colId xmlns:a16="http://schemas.microsoft.com/office/drawing/2014/main" xmlns="" val="20001"/>
                        </a:ext>
                      </a:extLst>
                    </a:gridCol>
                    <a:gridCol w="887799">
                      <a:extLst>
                        <a:ext uri="{9D8B030D-6E8A-4147-A177-3AD203B41FA5}">
                          <a16:colId xmlns:a16="http://schemas.microsoft.com/office/drawing/2014/main" xmlns="" val="20002"/>
                        </a:ext>
                      </a:extLst>
                    </a:gridCol>
                    <a:gridCol w="887799">
                      <a:extLst>
                        <a:ext uri="{9D8B030D-6E8A-4147-A177-3AD203B41FA5}">
                          <a16:colId xmlns:a16="http://schemas.microsoft.com/office/drawing/2014/main" xmlns="" val="105027767"/>
                        </a:ext>
                      </a:extLst>
                    </a:gridCol>
                    <a:gridCol w="781567">
                      <a:extLst>
                        <a:ext uri="{9D8B030D-6E8A-4147-A177-3AD203B41FA5}">
                          <a16:colId xmlns:a16="http://schemas.microsoft.com/office/drawing/2014/main" xmlns="" val="20003"/>
                        </a:ext>
                      </a:extLst>
                    </a:gridCol>
                    <a:gridCol w="1505240">
                      <a:extLst>
                        <a:ext uri="{9D8B030D-6E8A-4147-A177-3AD203B41FA5}">
                          <a16:colId xmlns:a16="http://schemas.microsoft.com/office/drawing/2014/main" xmlns="" val="20004"/>
                        </a:ext>
                      </a:extLst>
                    </a:gridCol>
                    <a:gridCol w="1800225">
                      <a:extLst>
                        <a:ext uri="{9D8B030D-6E8A-4147-A177-3AD203B41FA5}">
                          <a16:colId xmlns:a16="http://schemas.microsoft.com/office/drawing/2014/main" xmlns="" val="20005"/>
                        </a:ext>
                      </a:extLst>
                    </a:gridCol>
                    <a:gridCol w="2238375">
                      <a:extLst>
                        <a:ext uri="{9D8B030D-6E8A-4147-A177-3AD203B41FA5}">
                          <a16:colId xmlns:a16="http://schemas.microsoft.com/office/drawing/2014/main" xmlns="" val="20006"/>
                        </a:ext>
                      </a:extLst>
                    </a:gridCol>
                  </a:tblGrid>
                  <a:tr h="489914">
                    <a:tc>
                      <a:txBody>
                        <a:bodyPr/>
                        <a:lstStyle/>
                        <a:p>
                          <a:pPr algn="ctr"/>
                          <a:endParaRPr lang="en-US" dirty="0"/>
                        </a:p>
                      </a:txBody>
                      <a:tcPr anchor="ctr"/>
                    </a:tc>
                    <a:tc gridSpan="4">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smtClean="0"/>
                            <a:t>Critical</a:t>
                          </a:r>
                          <a:r>
                            <a:rPr lang="en-US" baseline="0" dirty="0" smtClean="0"/>
                            <a:t> Values</a:t>
                          </a:r>
                          <a:endParaRPr lang="en-US" dirty="0" smtClean="0"/>
                        </a:p>
                      </a:txBody>
                      <a:tcPr anchor="ctr"/>
                    </a:tc>
                    <a:tc hMerge="1">
                      <a:txBody>
                        <a:bodyPr/>
                        <a:lstStyle/>
                        <a:p>
                          <a:endParaRPr lang="en-US" dirty="0"/>
                        </a:p>
                      </a:txBody>
                      <a:tcPr/>
                    </a:tc>
                    <a:tc hMerge="1">
                      <a:txBody>
                        <a:bodyPr/>
                        <a:lstStyle/>
                        <a:p>
                          <a:endParaRPr lang="en-US"/>
                        </a:p>
                      </a:txBody>
                      <a:tcPr/>
                    </a:tc>
                    <a:tc hMerge="1">
                      <a:txBody>
                        <a:bodyPr/>
                        <a:lstStyle/>
                        <a:p>
                          <a:endParaRPr lang="en-US" dirty="0"/>
                        </a:p>
                      </a:txBody>
                      <a:tcPr/>
                    </a:tc>
                    <a:tc>
                      <a:txBody>
                        <a:bodyPr/>
                        <a:lstStyle/>
                        <a:p>
                          <a:pPr algn="ctr"/>
                          <a:r>
                            <a:rPr lang="en-US" dirty="0" smtClean="0"/>
                            <a:t>Original</a:t>
                          </a:r>
                          <a:endParaRPr lang="en-US" dirty="0"/>
                        </a:p>
                      </a:txBody>
                      <a:tcPr anchor="ctr"/>
                    </a:tc>
                    <a:tc>
                      <a:txBody>
                        <a:bodyPr/>
                        <a:lstStyle/>
                        <a:p>
                          <a:pPr algn="ctr"/>
                          <a:r>
                            <a:rPr lang="en-US" dirty="0" smtClean="0"/>
                            <a:t>First Difference</a:t>
                          </a:r>
                          <a:endParaRPr lang="en-US" dirty="0"/>
                        </a:p>
                      </a:txBody>
                      <a:tcPr anchor="ctr"/>
                    </a:tc>
                    <a:tc>
                      <a:txBody>
                        <a:bodyPr/>
                        <a:lstStyle/>
                        <a:p>
                          <a:pPr algn="ctr"/>
                          <a:r>
                            <a:rPr lang="en-US" dirty="0" smtClean="0"/>
                            <a:t>Second Difference</a:t>
                          </a:r>
                          <a:endParaRPr lang="en-US" dirty="0"/>
                        </a:p>
                      </a:txBody>
                      <a:tcPr anchor="ctr"/>
                    </a:tc>
                    <a:extLst>
                      <a:ext uri="{0D108BD9-81ED-4DB2-BD59-A6C34878D82A}">
                        <a16:rowId xmlns:a16="http://schemas.microsoft.com/office/drawing/2014/main" xmlns="" val="10000"/>
                      </a:ext>
                    </a:extLst>
                  </a:tr>
                  <a:tr h="327660">
                    <a:tc>
                      <a:txBody>
                        <a:bodyPr/>
                        <a:lstStyle/>
                        <a:p>
                          <a:pPr algn="ctr"/>
                          <a:endParaRPr lang="en-US" dirty="0"/>
                        </a:p>
                      </a:txBody>
                      <a:tcPr anchor="ctr"/>
                    </a:tc>
                    <a:tc>
                      <a:txBody>
                        <a:bodyPr/>
                        <a:lstStyle/>
                        <a:p>
                          <a:pPr algn="ctr"/>
                          <a:r>
                            <a:rPr lang="en-US" b="1" dirty="0" smtClean="0"/>
                            <a:t>10%</a:t>
                          </a:r>
                          <a:endParaRPr lang="en-US" b="1" dirty="0"/>
                        </a:p>
                      </a:txBody>
                      <a:tcPr anchor="ctr"/>
                    </a:tc>
                    <a:tc>
                      <a:txBody>
                        <a:bodyPr/>
                        <a:lstStyle/>
                        <a:p>
                          <a:pPr algn="ctr"/>
                          <a:r>
                            <a:rPr lang="en-US" b="1" dirty="0" smtClean="0"/>
                            <a:t>5%</a:t>
                          </a:r>
                          <a:endParaRPr lang="en-US" b="1" dirty="0"/>
                        </a:p>
                      </a:txBody>
                      <a:tcPr anchor="ctr"/>
                    </a:tc>
                    <a:tc>
                      <a:txBody>
                        <a:bodyPr/>
                        <a:lstStyle/>
                        <a:p>
                          <a:pPr algn="ctr"/>
                          <a:r>
                            <a:rPr lang="en-US" b="1" dirty="0" smtClean="0"/>
                            <a:t>2.5%</a:t>
                          </a:r>
                          <a:endParaRPr lang="en-US" b="1" dirty="0"/>
                        </a:p>
                      </a:txBody>
                      <a:tcPr anchor="ctr"/>
                    </a:tc>
                    <a:tc>
                      <a:txBody>
                        <a:bodyPr/>
                        <a:lstStyle/>
                        <a:p>
                          <a:pPr algn="ctr"/>
                          <a:r>
                            <a:rPr lang="en-US" b="1" dirty="0" smtClean="0"/>
                            <a:t>1%</a:t>
                          </a:r>
                          <a:endParaRPr lang="en-US" b="1"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𝒚</m:t>
                                    </m:r>
                                  </m:e>
                                  <m:sub>
                                    <m:r>
                                      <a:rPr lang="en-US" b="1" i="1" smtClean="0">
                                        <a:latin typeface="Cambria Math" panose="02040503050406030204" pitchFamily="18" charset="0"/>
                                      </a:rPr>
                                      <m:t>𝒕</m:t>
                                    </m:r>
                                  </m:sub>
                                </m:sSub>
                              </m:oMath>
                            </m:oMathPara>
                          </a14:m>
                          <a:endParaRPr lang="en-US" b="1"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𝒚</m:t>
                                    </m:r>
                                  </m:e>
                                  <m:sub>
                                    <m:r>
                                      <a:rPr lang="en-US" b="1" i="1" smtClean="0">
                                        <a:latin typeface="Cambria Math" panose="02040503050406030204" pitchFamily="18" charset="0"/>
                                        <a:ea typeface="Cambria Math" panose="02040503050406030204" pitchFamily="18" charset="0"/>
                                      </a:rPr>
                                      <m:t>𝒕</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m:t>
                                    </m:r>
                                  </m:e>
                                  <m:sup>
                                    <m:r>
                                      <a:rPr lang="en-US" b="1" i="1" smtClean="0">
                                        <a:latin typeface="Cambria Math" panose="02040503050406030204" pitchFamily="18" charset="0"/>
                                      </a:rPr>
                                      <m:t>𝟐</m:t>
                                    </m:r>
                                  </m:sup>
                                </m:sSup>
                                <m:sSub>
                                  <m:sSubPr>
                                    <m:ctrlPr>
                                      <a:rPr lang="en-US" i="1" smtClean="0">
                                        <a:latin typeface="Cambria Math" panose="02040503050406030204" pitchFamily="18" charset="0"/>
                                      </a:rPr>
                                    </m:ctrlPr>
                                  </m:sSubPr>
                                  <m:e>
                                    <m:r>
                                      <a:rPr lang="en-US" b="1" i="1" smtClean="0">
                                        <a:latin typeface="Cambria Math" panose="02040503050406030204" pitchFamily="18" charset="0"/>
                                      </a:rPr>
                                      <m:t>𝒚</m:t>
                                    </m:r>
                                  </m:e>
                                  <m:sub>
                                    <m:r>
                                      <a:rPr lang="en-US" b="1" i="1" smtClean="0">
                                        <a:latin typeface="Cambria Math" panose="02040503050406030204" pitchFamily="18" charset="0"/>
                                      </a:rPr>
                                      <m:t>𝒕</m:t>
                                    </m:r>
                                  </m:sub>
                                </m:sSub>
                              </m:oMath>
                            </m:oMathPara>
                          </a14:m>
                          <a:endParaRPr lang="en-US" dirty="0"/>
                        </a:p>
                      </a:txBody>
                      <a:tcPr anchor="ctr"/>
                    </a:tc>
                    <a:extLst>
                      <a:ext uri="{0D108BD9-81ED-4DB2-BD59-A6C34878D82A}">
                        <a16:rowId xmlns:a16="http://schemas.microsoft.com/office/drawing/2014/main" xmlns="" val="10001"/>
                      </a:ext>
                    </a:extLst>
                  </a:tr>
                  <a:tr h="370840">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𝑇𝑒𝑠𝑡</m:t>
                                </m:r>
                                <m:r>
                                  <a:rPr lang="en-US" b="0" i="1" smtClean="0">
                                    <a:latin typeface="Cambria Math" panose="02040503050406030204" pitchFamily="18" charset="0"/>
                                  </a:rPr>
                                  <m:t> </m:t>
                                </m:r>
                                <m:r>
                                  <a:rPr lang="en-US" b="0" i="1" smtClean="0">
                                    <a:latin typeface="Cambria Math" panose="02040503050406030204" pitchFamily="18" charset="0"/>
                                  </a:rPr>
                                  <m:t>𝑆𝑡𝑎𝑡𝑖𝑠𝑡𝑖𝑐</m:t>
                                </m:r>
                              </m:oMath>
                            </m:oMathPara>
                          </a14:m>
                          <a:endParaRPr lang="en-US" dirty="0"/>
                        </a:p>
                      </a:txBody>
                      <a:tcPr anchor="ctr"/>
                    </a:tc>
                    <a:tc>
                      <a:txBody>
                        <a:bodyPr/>
                        <a:lstStyle/>
                        <a:p>
                          <a:pPr algn="ctr"/>
                          <a:r>
                            <a:rPr lang="en-US" dirty="0" smtClean="0"/>
                            <a:t>0.119</a:t>
                          </a:r>
                          <a:endParaRPr lang="en-US" dirty="0"/>
                        </a:p>
                      </a:txBody>
                      <a:tcPr anchor="ctr"/>
                    </a:tc>
                    <a:tc>
                      <a:txBody>
                        <a:bodyPr/>
                        <a:lstStyle/>
                        <a:p>
                          <a:pPr algn="ctr"/>
                          <a:r>
                            <a:rPr lang="en-US" dirty="0" smtClean="0"/>
                            <a:t>0.146</a:t>
                          </a:r>
                          <a:endParaRPr lang="en-US" dirty="0"/>
                        </a:p>
                      </a:txBody>
                      <a:tcPr anchor="ctr"/>
                    </a:tc>
                    <a:tc>
                      <a:txBody>
                        <a:bodyPr/>
                        <a:lstStyle/>
                        <a:p>
                          <a:pPr algn="ctr"/>
                          <a:r>
                            <a:rPr lang="en-US" dirty="0" smtClean="0"/>
                            <a:t>0.176</a:t>
                          </a:r>
                          <a:endParaRPr lang="en-US" dirty="0"/>
                        </a:p>
                      </a:txBody>
                      <a:tcPr anchor="ctr"/>
                    </a:tc>
                    <a:tc>
                      <a:txBody>
                        <a:bodyPr/>
                        <a:lstStyle/>
                        <a:p>
                          <a:pPr algn="ctr"/>
                          <a:r>
                            <a:rPr lang="en-US" dirty="0" smtClean="0"/>
                            <a:t>0.216</a:t>
                          </a:r>
                          <a:endParaRPr lang="en-US" dirty="0"/>
                        </a:p>
                      </a:txBody>
                      <a:tcPr anchor="ctr"/>
                    </a:tc>
                    <a:tc>
                      <a:txBody>
                        <a:bodyPr/>
                        <a:lstStyle/>
                        <a:p>
                          <a:pPr algn="ctr"/>
                          <a:r>
                            <a:rPr lang="en-US" dirty="0" smtClean="0"/>
                            <a:t>0.47</a:t>
                          </a:r>
                          <a:endParaRPr lang="en-US" dirty="0"/>
                        </a:p>
                      </a:txBody>
                      <a:tcPr anchor="ctr"/>
                    </a:tc>
                    <a:tc>
                      <a:txBody>
                        <a:bodyPr/>
                        <a:lstStyle/>
                        <a:p>
                          <a:pPr algn="ctr"/>
                          <a:r>
                            <a:rPr lang="en-US" dirty="0" smtClean="0"/>
                            <a:t>0.39</a:t>
                          </a:r>
                          <a:endParaRPr lang="en-US" dirty="0"/>
                        </a:p>
                      </a:txBody>
                      <a:tcPr anchor="ctr"/>
                    </a:tc>
                    <a:tc>
                      <a:txBody>
                        <a:bodyPr/>
                        <a:lstStyle/>
                        <a:p>
                          <a:pPr algn="ctr"/>
                          <a:r>
                            <a:rPr lang="en-US" dirty="0" smtClean="0"/>
                            <a:t>0.05</a:t>
                          </a:r>
                          <a:endParaRPr lang="en-US" dirty="0"/>
                        </a:p>
                      </a:txBody>
                      <a:tcPr anchor="ctr"/>
                    </a:tc>
                    <a:extLst>
                      <a:ext uri="{0D108BD9-81ED-4DB2-BD59-A6C34878D82A}">
                        <a16:rowId xmlns:a16="http://schemas.microsoft.com/office/drawing/2014/main" xmlns="" val="10002"/>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4194217885"/>
                  </p:ext>
                </p:extLst>
              </p:nvPr>
            </p:nvGraphicFramePr>
            <p:xfrm>
              <a:off x="1154956" y="3434386"/>
              <a:ext cx="10370294" cy="1232674"/>
            </p:xfrm>
            <a:graphic>
              <a:graphicData uri="http://schemas.openxmlformats.org/drawingml/2006/table">
                <a:tbl>
                  <a:tblPr firstRow="1" bandRow="1">
                    <a:tableStyleId>{5C22544A-7EE6-4342-B048-85BDC9FD1C3A}</a:tableStyleId>
                  </a:tblPr>
                  <a:tblGrid>
                    <a:gridCol w="1430302">
                      <a:extLst>
                        <a:ext uri="{9D8B030D-6E8A-4147-A177-3AD203B41FA5}">
                          <a16:colId xmlns:a16="http://schemas.microsoft.com/office/drawing/2014/main" val="20000"/>
                        </a:ext>
                      </a:extLst>
                    </a:gridCol>
                    <a:gridCol w="838987">
                      <a:extLst>
                        <a:ext uri="{9D8B030D-6E8A-4147-A177-3AD203B41FA5}">
                          <a16:colId xmlns:a16="http://schemas.microsoft.com/office/drawing/2014/main" val="20001"/>
                        </a:ext>
                      </a:extLst>
                    </a:gridCol>
                    <a:gridCol w="887799">
                      <a:extLst>
                        <a:ext uri="{9D8B030D-6E8A-4147-A177-3AD203B41FA5}">
                          <a16:colId xmlns:a16="http://schemas.microsoft.com/office/drawing/2014/main" val="20002"/>
                        </a:ext>
                      </a:extLst>
                    </a:gridCol>
                    <a:gridCol w="887799">
                      <a:extLst>
                        <a:ext uri="{9D8B030D-6E8A-4147-A177-3AD203B41FA5}">
                          <a16:colId xmlns:a16="http://schemas.microsoft.com/office/drawing/2014/main" val="105027767"/>
                        </a:ext>
                      </a:extLst>
                    </a:gridCol>
                    <a:gridCol w="781567">
                      <a:extLst>
                        <a:ext uri="{9D8B030D-6E8A-4147-A177-3AD203B41FA5}">
                          <a16:colId xmlns:a16="http://schemas.microsoft.com/office/drawing/2014/main" val="20003"/>
                        </a:ext>
                      </a:extLst>
                    </a:gridCol>
                    <a:gridCol w="1505240">
                      <a:extLst>
                        <a:ext uri="{9D8B030D-6E8A-4147-A177-3AD203B41FA5}">
                          <a16:colId xmlns:a16="http://schemas.microsoft.com/office/drawing/2014/main" val="20004"/>
                        </a:ext>
                      </a:extLst>
                    </a:gridCol>
                    <a:gridCol w="1800225">
                      <a:extLst>
                        <a:ext uri="{9D8B030D-6E8A-4147-A177-3AD203B41FA5}">
                          <a16:colId xmlns:a16="http://schemas.microsoft.com/office/drawing/2014/main" val="20005"/>
                        </a:ext>
                      </a:extLst>
                    </a:gridCol>
                    <a:gridCol w="2238375">
                      <a:extLst>
                        <a:ext uri="{9D8B030D-6E8A-4147-A177-3AD203B41FA5}">
                          <a16:colId xmlns:a16="http://schemas.microsoft.com/office/drawing/2014/main" val="20006"/>
                        </a:ext>
                      </a:extLst>
                    </a:gridCol>
                  </a:tblGrid>
                  <a:tr h="489914">
                    <a:tc>
                      <a:txBody>
                        <a:bodyPr/>
                        <a:lstStyle/>
                        <a:p>
                          <a:pPr algn="ctr"/>
                          <a:endParaRPr lang="en-US" dirty="0"/>
                        </a:p>
                      </a:txBody>
                      <a:tcPr anchor="ctr"/>
                    </a:tc>
                    <a:tc gridSpan="4">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smtClean="0"/>
                            <a:t>Critical</a:t>
                          </a:r>
                          <a:r>
                            <a:rPr lang="en-US" baseline="0" dirty="0" smtClean="0"/>
                            <a:t> Values</a:t>
                          </a:r>
                          <a:endParaRPr lang="en-US" dirty="0" smtClean="0"/>
                        </a:p>
                      </a:txBody>
                      <a:tcPr anchor="ctr"/>
                    </a:tc>
                    <a:tc hMerge="1">
                      <a:txBody>
                        <a:bodyPr/>
                        <a:lstStyle/>
                        <a:p>
                          <a:endParaRPr lang="en-US" dirty="0"/>
                        </a:p>
                      </a:txBody>
                      <a:tcPr/>
                    </a:tc>
                    <a:tc hMerge="1">
                      <a:txBody>
                        <a:bodyPr/>
                        <a:lstStyle/>
                        <a:p>
                          <a:endParaRPr lang="en-US"/>
                        </a:p>
                      </a:txBody>
                      <a:tcPr/>
                    </a:tc>
                    <a:tc hMerge="1">
                      <a:txBody>
                        <a:bodyPr/>
                        <a:lstStyle/>
                        <a:p>
                          <a:endParaRPr lang="en-US" dirty="0"/>
                        </a:p>
                      </a:txBody>
                      <a:tcPr/>
                    </a:tc>
                    <a:tc>
                      <a:txBody>
                        <a:bodyPr/>
                        <a:lstStyle/>
                        <a:p>
                          <a:pPr algn="ctr"/>
                          <a:r>
                            <a:rPr lang="en-US" dirty="0" smtClean="0"/>
                            <a:t>Original</a:t>
                          </a:r>
                          <a:endParaRPr lang="en-US" dirty="0"/>
                        </a:p>
                      </a:txBody>
                      <a:tcPr anchor="ctr"/>
                    </a:tc>
                    <a:tc>
                      <a:txBody>
                        <a:bodyPr/>
                        <a:lstStyle/>
                        <a:p>
                          <a:pPr algn="ctr"/>
                          <a:r>
                            <a:rPr lang="en-US" dirty="0" smtClean="0"/>
                            <a:t>First Difference</a:t>
                          </a:r>
                          <a:endParaRPr lang="en-US" dirty="0"/>
                        </a:p>
                      </a:txBody>
                      <a:tcPr anchor="ctr"/>
                    </a:tc>
                    <a:tc>
                      <a:txBody>
                        <a:bodyPr/>
                        <a:lstStyle/>
                        <a:p>
                          <a:pPr algn="ctr"/>
                          <a:r>
                            <a:rPr lang="en-US" dirty="0" smtClean="0"/>
                            <a:t>Second Difference</a:t>
                          </a:r>
                          <a:endParaRPr lang="en-US" dirty="0"/>
                        </a:p>
                      </a:txBody>
                      <a:tcPr anchor="ctr"/>
                    </a:tc>
                    <a:extLst>
                      <a:ext uri="{0D108BD9-81ED-4DB2-BD59-A6C34878D82A}">
                        <a16:rowId xmlns:a16="http://schemas.microsoft.com/office/drawing/2014/main" val="10000"/>
                      </a:ext>
                    </a:extLst>
                  </a:tr>
                  <a:tr h="371920">
                    <a:tc>
                      <a:txBody>
                        <a:bodyPr/>
                        <a:lstStyle/>
                        <a:p>
                          <a:pPr algn="ctr"/>
                          <a:endParaRPr lang="en-US" dirty="0"/>
                        </a:p>
                      </a:txBody>
                      <a:tcPr anchor="ctr"/>
                    </a:tc>
                    <a:tc>
                      <a:txBody>
                        <a:bodyPr/>
                        <a:lstStyle/>
                        <a:p>
                          <a:pPr algn="ctr"/>
                          <a:r>
                            <a:rPr lang="en-US" b="1" dirty="0" smtClean="0"/>
                            <a:t>10%</a:t>
                          </a:r>
                          <a:endParaRPr lang="en-US" b="1" dirty="0"/>
                        </a:p>
                      </a:txBody>
                      <a:tcPr anchor="ctr"/>
                    </a:tc>
                    <a:tc>
                      <a:txBody>
                        <a:bodyPr/>
                        <a:lstStyle/>
                        <a:p>
                          <a:pPr algn="ctr"/>
                          <a:r>
                            <a:rPr lang="en-US" b="1" dirty="0" smtClean="0"/>
                            <a:t>5</a:t>
                          </a:r>
                          <a:r>
                            <a:rPr lang="en-US" b="1" dirty="0" smtClean="0"/>
                            <a:t>%</a:t>
                          </a:r>
                          <a:endParaRPr lang="en-US" b="1" dirty="0"/>
                        </a:p>
                      </a:txBody>
                      <a:tcPr anchor="ctr"/>
                    </a:tc>
                    <a:tc>
                      <a:txBody>
                        <a:bodyPr/>
                        <a:lstStyle/>
                        <a:p>
                          <a:pPr algn="ctr"/>
                          <a:r>
                            <a:rPr lang="en-US" b="1" dirty="0" smtClean="0"/>
                            <a:t>2.5%</a:t>
                          </a:r>
                          <a:endParaRPr lang="en-US" b="1" dirty="0"/>
                        </a:p>
                      </a:txBody>
                      <a:tcPr anchor="ctr"/>
                    </a:tc>
                    <a:tc>
                      <a:txBody>
                        <a:bodyPr/>
                        <a:lstStyle/>
                        <a:p>
                          <a:pPr algn="ctr"/>
                          <a:r>
                            <a:rPr lang="en-US" b="1" dirty="0" smtClean="0"/>
                            <a:t>1%</a:t>
                          </a:r>
                          <a:endParaRPr lang="en-US" b="1" dirty="0"/>
                        </a:p>
                      </a:txBody>
                      <a:tcPr anchor="ctr"/>
                    </a:tc>
                    <a:tc>
                      <a:txBody>
                        <a:bodyPr/>
                        <a:lstStyle/>
                        <a:p>
                          <a:endParaRPr lang="en-US"/>
                        </a:p>
                      </a:txBody>
                      <a:tcPr anchor="ctr">
                        <a:blipFill>
                          <a:blip r:embed="rId2"/>
                          <a:stretch>
                            <a:fillRect l="-321053" t="-134426" r="-270040" b="-124590"/>
                          </a:stretch>
                        </a:blipFill>
                      </a:tcPr>
                    </a:tc>
                    <a:tc>
                      <a:txBody>
                        <a:bodyPr/>
                        <a:lstStyle/>
                        <a:p>
                          <a:endParaRPr lang="en-US"/>
                        </a:p>
                      </a:txBody>
                      <a:tcPr anchor="ctr">
                        <a:blipFill>
                          <a:blip r:embed="rId2"/>
                          <a:stretch>
                            <a:fillRect l="-351351" t="-134426" r="-125338" b="-124590"/>
                          </a:stretch>
                        </a:blipFill>
                      </a:tcPr>
                    </a:tc>
                    <a:tc>
                      <a:txBody>
                        <a:bodyPr/>
                        <a:lstStyle/>
                        <a:p>
                          <a:endParaRPr lang="en-US"/>
                        </a:p>
                      </a:txBody>
                      <a:tcPr anchor="ctr">
                        <a:blipFill>
                          <a:blip r:embed="rId2"/>
                          <a:stretch>
                            <a:fillRect l="-364033" t="-134426" r="-1090" b="-124590"/>
                          </a:stretch>
                        </a:blipFill>
                      </a:tcPr>
                    </a:tc>
                    <a:extLst>
                      <a:ext uri="{0D108BD9-81ED-4DB2-BD59-A6C34878D82A}">
                        <a16:rowId xmlns:a16="http://schemas.microsoft.com/office/drawing/2014/main" val="10001"/>
                      </a:ext>
                    </a:extLst>
                  </a:tr>
                  <a:tr h="370840">
                    <a:tc>
                      <a:txBody>
                        <a:bodyPr/>
                        <a:lstStyle/>
                        <a:p>
                          <a:endParaRPr lang="en-US"/>
                        </a:p>
                      </a:txBody>
                      <a:tcPr anchor="ctr">
                        <a:blipFill>
                          <a:blip r:embed="rId2"/>
                          <a:stretch>
                            <a:fillRect l="-426" t="-234426" r="-625957" b="-24590"/>
                          </a:stretch>
                        </a:blipFill>
                      </a:tcPr>
                    </a:tc>
                    <a:tc>
                      <a:txBody>
                        <a:bodyPr/>
                        <a:lstStyle/>
                        <a:p>
                          <a:pPr algn="ctr"/>
                          <a:r>
                            <a:rPr lang="en-US" dirty="0" smtClean="0"/>
                            <a:t>0.119</a:t>
                          </a:r>
                          <a:endParaRPr lang="en-US" dirty="0"/>
                        </a:p>
                      </a:txBody>
                      <a:tcPr anchor="ctr"/>
                    </a:tc>
                    <a:tc>
                      <a:txBody>
                        <a:bodyPr/>
                        <a:lstStyle/>
                        <a:p>
                          <a:pPr algn="ctr"/>
                          <a:r>
                            <a:rPr lang="en-US" dirty="0" smtClean="0"/>
                            <a:t>0.146</a:t>
                          </a:r>
                          <a:endParaRPr lang="en-US" dirty="0"/>
                        </a:p>
                      </a:txBody>
                      <a:tcPr anchor="ctr"/>
                    </a:tc>
                    <a:tc>
                      <a:txBody>
                        <a:bodyPr/>
                        <a:lstStyle/>
                        <a:p>
                          <a:pPr algn="ctr"/>
                          <a:r>
                            <a:rPr lang="en-US" dirty="0" smtClean="0"/>
                            <a:t>0.176</a:t>
                          </a:r>
                          <a:endParaRPr lang="en-US" dirty="0"/>
                        </a:p>
                      </a:txBody>
                      <a:tcPr anchor="ctr"/>
                    </a:tc>
                    <a:tc>
                      <a:txBody>
                        <a:bodyPr/>
                        <a:lstStyle/>
                        <a:p>
                          <a:pPr algn="ctr"/>
                          <a:r>
                            <a:rPr lang="en-US" dirty="0" smtClean="0"/>
                            <a:t>0.216</a:t>
                          </a:r>
                          <a:endParaRPr lang="en-US" dirty="0"/>
                        </a:p>
                      </a:txBody>
                      <a:tcPr anchor="ctr"/>
                    </a:tc>
                    <a:tc>
                      <a:txBody>
                        <a:bodyPr/>
                        <a:lstStyle/>
                        <a:p>
                          <a:pPr algn="ctr"/>
                          <a:r>
                            <a:rPr lang="en-US" dirty="0" smtClean="0"/>
                            <a:t>0.47</a:t>
                          </a:r>
                          <a:endParaRPr lang="en-US" dirty="0"/>
                        </a:p>
                      </a:txBody>
                      <a:tcPr anchor="ctr"/>
                    </a:tc>
                    <a:tc>
                      <a:txBody>
                        <a:bodyPr/>
                        <a:lstStyle/>
                        <a:p>
                          <a:pPr algn="ctr"/>
                          <a:r>
                            <a:rPr lang="en-US" dirty="0" smtClean="0"/>
                            <a:t>0.39</a:t>
                          </a:r>
                          <a:endParaRPr lang="en-US" dirty="0"/>
                        </a:p>
                      </a:txBody>
                      <a:tcPr anchor="ctr"/>
                    </a:tc>
                    <a:tc>
                      <a:txBody>
                        <a:bodyPr/>
                        <a:lstStyle/>
                        <a:p>
                          <a:pPr algn="ctr"/>
                          <a:r>
                            <a:rPr lang="en-US" dirty="0" smtClean="0"/>
                            <a:t>0.05</a:t>
                          </a:r>
                          <a:endParaRPr lang="en-US" dirty="0"/>
                        </a:p>
                      </a:txBody>
                      <a:tcPr anchor="ctr"/>
                    </a:tc>
                    <a:extLst>
                      <a:ext uri="{0D108BD9-81ED-4DB2-BD59-A6C34878D82A}">
                        <a16:rowId xmlns:a16="http://schemas.microsoft.com/office/drawing/2014/main" val="10002"/>
                      </a:ext>
                    </a:extLst>
                  </a:tr>
                </a:tbl>
              </a:graphicData>
            </a:graphic>
          </p:graphicFrame>
        </mc:Fallback>
      </mc:AlternateContent>
      <p:sp>
        <p:nvSpPr>
          <p:cNvPr id="7" name="Content Placeholder 2"/>
          <p:cNvSpPr txBox="1">
            <a:spLocks/>
          </p:cNvSpPr>
          <p:nvPr/>
        </p:nvSpPr>
        <p:spPr>
          <a:xfrm>
            <a:off x="751094" y="5008362"/>
            <a:ext cx="10442686" cy="49899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smtClean="0"/>
              <a:t>Second difference test statistic was less than 1% critical value.</a:t>
            </a:r>
          </a:p>
        </p:txBody>
      </p:sp>
    </p:spTree>
    <p:extLst>
      <p:ext uri="{BB962C8B-B14F-4D97-AF65-F5344CB8AC3E}">
        <p14:creationId xmlns:p14="http://schemas.microsoft.com/office/powerpoint/2010/main" val="37977229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Series Model: </a:t>
            </a:r>
            <a:r>
              <a:rPr lang="en-US" i="1" dirty="0" err="1" smtClean="0"/>
              <a:t>auto.arima</a:t>
            </a:r>
            <a:r>
              <a:rPr lang="en-US" dirty="0" smtClean="0"/>
              <a:t> in 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51094" y="2504439"/>
                <a:ext cx="10587466" cy="4029529"/>
              </a:xfrm>
            </p:spPr>
            <p:txBody>
              <a:bodyPr>
                <a:normAutofit/>
              </a:bodyPr>
              <a:lstStyle/>
              <a:p>
                <a:r>
                  <a:rPr lang="en-US" dirty="0" smtClean="0"/>
                  <a:t>R suggested ARIMA(0,2,3)</a:t>
                </a:r>
              </a:p>
              <a:p>
                <a:r>
                  <a:rPr lang="en-US" dirty="0" smtClean="0"/>
                  <a:t>Twice differenced time-series with 3</a:t>
                </a:r>
                <a:r>
                  <a:rPr lang="en-US" baseline="30000" dirty="0" smtClean="0"/>
                  <a:t>rd</a:t>
                </a:r>
                <a:r>
                  <a:rPr lang="en-US" dirty="0" smtClean="0"/>
                  <a:t> order MA term:</a:t>
                </a:r>
              </a:p>
              <a:p>
                <a:pPr marL="0" indent="0">
                  <a:buNone/>
                </a:pPr>
                <a:endParaRPr lang="en-US" sz="100" dirty="0" smtClean="0"/>
              </a:p>
              <a:p>
                <a:pPr marL="914400" lvl="2" indent="0">
                  <a:buNone/>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ea typeface="Cambria Math" panose="02040503050406030204" pitchFamily="18" charset="0"/>
                            </a:rPr>
                          </m:ctrlPr>
                        </m:sSubPr>
                        <m:e>
                          <m:sSup>
                            <m:sSupPr>
                              <m:ctrlPr>
                                <a:rPr lang="en-US" sz="1800" i="1" smtClean="0">
                                  <a:latin typeface="Cambria Math" panose="02040503050406030204" pitchFamily="18" charset="0"/>
                                  <a:ea typeface="Cambria Math" panose="02040503050406030204" pitchFamily="18" charset="0"/>
                                </a:rPr>
                              </m:ctrlPr>
                            </m:sSupPr>
                            <m:e>
                              <m:r>
                                <m:rPr>
                                  <m:sty m:val="p"/>
                                </m:rPr>
                                <a:rPr lang="en-US" sz="1800">
                                  <a:latin typeface="Cambria Math" panose="02040503050406030204" pitchFamily="18" charset="0"/>
                                  <a:ea typeface="Cambria Math" panose="02040503050406030204" pitchFamily="18" charset="0"/>
                                </a:rPr>
                                <m:t>Δ</m:t>
                              </m:r>
                            </m:e>
                            <m:sup>
                              <m:r>
                                <a:rPr lang="en-US" sz="1800">
                                  <a:latin typeface="Cambria Math" panose="02040503050406030204" pitchFamily="18" charset="0"/>
                                  <a:ea typeface="Cambria Math" panose="02040503050406030204" pitchFamily="18" charset="0"/>
                                </a:rPr>
                                <m:t>2</m:t>
                              </m:r>
                            </m:sup>
                          </m:sSup>
                          <m:acc>
                            <m:accPr>
                              <m:chr m:val="̂"/>
                              <m:ctrlPr>
                                <a:rPr lang="en-US" sz="1800" i="1">
                                  <a:latin typeface="Cambria Math" panose="02040503050406030204" pitchFamily="18" charset="0"/>
                                </a:rPr>
                              </m:ctrlPr>
                            </m:accPr>
                            <m:e>
                              <m:r>
                                <a:rPr lang="en-US" sz="1800" i="1">
                                  <a:latin typeface="Cambria Math" panose="02040503050406030204" pitchFamily="18" charset="0"/>
                                </a:rPr>
                                <m:t>𝑦</m:t>
                              </m:r>
                            </m:e>
                          </m:acc>
                        </m:e>
                        <m:sub>
                          <m:r>
                            <a:rPr lang="en-US" sz="1800" i="1">
                              <a:latin typeface="Cambria Math" panose="02040503050406030204" pitchFamily="18" charset="0"/>
                              <a:ea typeface="Cambria Math" panose="02040503050406030204" pitchFamily="18" charset="0"/>
                            </a:rPr>
                            <m:t>𝑡</m:t>
                          </m:r>
                        </m:sub>
                      </m:sSub>
                      <m:r>
                        <a:rPr lang="en-US" sz="1800">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𝜀</m:t>
                          </m:r>
                        </m:e>
                        <m:sub>
                          <m:r>
                            <a:rPr lang="en-US" sz="1800" i="1">
                              <a:latin typeface="Cambria Math" panose="02040503050406030204" pitchFamily="18" charset="0"/>
                              <a:ea typeface="Cambria Math" panose="02040503050406030204" pitchFamily="18" charset="0"/>
                            </a:rPr>
                            <m:t>𝑡</m:t>
                          </m:r>
                        </m:sub>
                      </m:sSub>
                      <m:r>
                        <a:rPr lang="en-US" sz="1800">
                          <a:latin typeface="Cambria Math" panose="02040503050406030204" pitchFamily="18" charset="0"/>
                          <a:ea typeface="Cambria Math" panose="02040503050406030204" pitchFamily="18" charset="0"/>
                        </a:rPr>
                        <m:t>+0.9007</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𝜀</m:t>
                          </m:r>
                        </m:e>
                        <m:sub>
                          <m:r>
                            <a:rPr lang="en-US" sz="1800" i="1">
                              <a:latin typeface="Cambria Math" panose="02040503050406030204" pitchFamily="18" charset="0"/>
                              <a:ea typeface="Cambria Math" panose="02040503050406030204" pitchFamily="18" charset="0"/>
                            </a:rPr>
                            <m:t>𝑡</m:t>
                          </m:r>
                          <m:r>
                            <a:rPr lang="en-US" sz="1800" i="1">
                              <a:latin typeface="Cambria Math" panose="02040503050406030204" pitchFamily="18" charset="0"/>
                              <a:ea typeface="Cambria Math" panose="02040503050406030204" pitchFamily="18" charset="0"/>
                            </a:rPr>
                            <m:t>−</m:t>
                          </m:r>
                          <m:r>
                            <a:rPr lang="en-US" sz="1800">
                              <a:latin typeface="Cambria Math" panose="02040503050406030204" pitchFamily="18" charset="0"/>
                              <a:ea typeface="Cambria Math" panose="02040503050406030204" pitchFamily="18" charset="0"/>
                            </a:rPr>
                            <m:t>1</m:t>
                          </m:r>
                        </m:sub>
                      </m:sSub>
                      <m:r>
                        <a:rPr lang="en-US" sz="1800" i="1">
                          <a:latin typeface="Cambria Math" panose="02040503050406030204" pitchFamily="18" charset="0"/>
                          <a:ea typeface="Cambria Math" panose="02040503050406030204" pitchFamily="18" charset="0"/>
                        </a:rPr>
                        <m:t>−</m:t>
                      </m:r>
                      <m:r>
                        <a:rPr lang="en-US" sz="1800">
                          <a:latin typeface="Cambria Math" panose="02040503050406030204" pitchFamily="18" charset="0"/>
                          <a:ea typeface="Cambria Math" panose="02040503050406030204" pitchFamily="18" charset="0"/>
                        </a:rPr>
                        <m:t>0.1267</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𝜀</m:t>
                          </m:r>
                        </m:e>
                        <m:sub>
                          <m:r>
                            <a:rPr lang="en-US" sz="1800" i="1">
                              <a:latin typeface="Cambria Math" panose="02040503050406030204" pitchFamily="18" charset="0"/>
                              <a:ea typeface="Cambria Math" panose="02040503050406030204" pitchFamily="18" charset="0"/>
                            </a:rPr>
                            <m:t>𝑡</m:t>
                          </m:r>
                          <m:r>
                            <a:rPr lang="en-US" sz="1800" i="1">
                              <a:latin typeface="Cambria Math" panose="02040503050406030204" pitchFamily="18" charset="0"/>
                              <a:ea typeface="Cambria Math" panose="02040503050406030204" pitchFamily="18" charset="0"/>
                            </a:rPr>
                            <m:t>−</m:t>
                          </m:r>
                          <m:r>
                            <a:rPr lang="en-US" sz="1800">
                              <a:latin typeface="Cambria Math" panose="02040503050406030204" pitchFamily="18" charset="0"/>
                              <a:ea typeface="Cambria Math" panose="02040503050406030204" pitchFamily="18" charset="0"/>
                            </a:rPr>
                            <m:t>2</m:t>
                          </m:r>
                        </m:sub>
                      </m:sSub>
                      <m:r>
                        <a:rPr lang="en-US" sz="1800" i="1">
                          <a:latin typeface="Cambria Math" panose="02040503050406030204" pitchFamily="18" charset="0"/>
                          <a:ea typeface="Cambria Math" panose="02040503050406030204" pitchFamily="18" charset="0"/>
                        </a:rPr>
                        <m:t>−</m:t>
                      </m:r>
                      <m:r>
                        <a:rPr lang="en-US" sz="1800">
                          <a:latin typeface="Cambria Math" panose="02040503050406030204" pitchFamily="18" charset="0"/>
                          <a:ea typeface="Cambria Math" panose="02040503050406030204" pitchFamily="18" charset="0"/>
                        </a:rPr>
                        <m:t>0.5625</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𝜀</m:t>
                          </m:r>
                        </m:e>
                        <m:sub>
                          <m:r>
                            <a:rPr lang="en-US" sz="1800" i="1">
                              <a:latin typeface="Cambria Math" panose="02040503050406030204" pitchFamily="18" charset="0"/>
                              <a:ea typeface="Cambria Math" panose="02040503050406030204" pitchFamily="18" charset="0"/>
                            </a:rPr>
                            <m:t>𝑡</m:t>
                          </m:r>
                          <m:r>
                            <a:rPr lang="en-US" sz="1800" i="1">
                              <a:latin typeface="Cambria Math" panose="02040503050406030204" pitchFamily="18" charset="0"/>
                              <a:ea typeface="Cambria Math" panose="02040503050406030204" pitchFamily="18" charset="0"/>
                            </a:rPr>
                            <m:t>−</m:t>
                          </m:r>
                          <m:r>
                            <a:rPr lang="en-US" sz="1800">
                              <a:latin typeface="Cambria Math" panose="02040503050406030204" pitchFamily="18" charset="0"/>
                              <a:ea typeface="Cambria Math" panose="02040503050406030204" pitchFamily="18" charset="0"/>
                            </a:rPr>
                            <m:t>3</m:t>
                          </m:r>
                        </m:sub>
                      </m:sSub>
                      <m:r>
                        <a:rPr lang="en-US" sz="1800">
                          <a:latin typeface="Cambria Math" panose="02040503050406030204" pitchFamily="18" charset="0"/>
                          <a:ea typeface="Cambria Math" panose="02040503050406030204" pitchFamily="18" charset="0"/>
                        </a:rPr>
                        <m:t>, </m:t>
                      </m:r>
                      <m:sSub>
                        <m:sSubPr>
                          <m:ctrlPr>
                            <a:rPr lang="en-US" sz="1800" i="1">
                              <a:latin typeface="Cambria Math" panose="02040503050406030204" pitchFamily="18" charset="0"/>
                              <a:ea typeface="Cambria Math" panose="02040503050406030204" pitchFamily="18" charset="0"/>
                            </a:rPr>
                          </m:ctrlPr>
                        </m:sSubPr>
                        <m:e>
                          <m:r>
                            <a:rPr lang="en-US" sz="1800">
                              <a:latin typeface="Cambria Math" panose="02040503050406030204" pitchFamily="18" charset="0"/>
                              <a:ea typeface="Cambria Math" panose="02040503050406030204" pitchFamily="18" charset="0"/>
                            </a:rPr>
                            <m:t>      </m:t>
                          </m:r>
                          <m:r>
                            <a:rPr lang="en-US" sz="1800" i="1">
                              <a:latin typeface="Cambria Math" panose="02040503050406030204" pitchFamily="18" charset="0"/>
                              <a:ea typeface="Cambria Math" panose="02040503050406030204" pitchFamily="18" charset="0"/>
                            </a:rPr>
                            <m:t>𝜀</m:t>
                          </m:r>
                        </m:e>
                        <m:sub>
                          <m:r>
                            <a:rPr lang="en-US" sz="1800" i="1">
                              <a:latin typeface="Cambria Math" panose="02040503050406030204" pitchFamily="18" charset="0"/>
                              <a:ea typeface="Cambria Math" panose="02040503050406030204" pitchFamily="18" charset="0"/>
                            </a:rPr>
                            <m:t>𝑡</m:t>
                          </m:r>
                          <m:r>
                            <a:rPr lang="en-US" sz="1800" i="1">
                              <a:latin typeface="Cambria Math" panose="02040503050406030204" pitchFamily="18" charset="0"/>
                              <a:ea typeface="Cambria Math" panose="02040503050406030204" pitchFamily="18" charset="0"/>
                            </a:rPr>
                            <m:t>−</m:t>
                          </m:r>
                          <m:r>
                            <a:rPr lang="en-US" sz="1800">
                              <a:latin typeface="Cambria Math" panose="02040503050406030204" pitchFamily="18" charset="0"/>
                              <a:ea typeface="Cambria Math" panose="02040503050406030204" pitchFamily="18" charset="0"/>
                            </a:rPr>
                            <m:t>1</m:t>
                          </m:r>
                        </m:sub>
                      </m:sSub>
                      <m:r>
                        <a:rPr lang="en-US" sz="1800">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𝑁</m:t>
                      </m:r>
                      <m:d>
                        <m:dPr>
                          <m:ctrlPr>
                            <a:rPr lang="en-US" sz="1800" i="1">
                              <a:latin typeface="Cambria Math" panose="02040503050406030204" pitchFamily="18" charset="0"/>
                              <a:ea typeface="Cambria Math" panose="02040503050406030204" pitchFamily="18" charset="0"/>
                            </a:rPr>
                          </m:ctrlPr>
                        </m:dPr>
                        <m:e>
                          <m:r>
                            <a:rPr lang="en-US" sz="1800">
                              <a:latin typeface="Cambria Math" panose="02040503050406030204" pitchFamily="18" charset="0"/>
                              <a:ea typeface="Cambria Math" panose="02040503050406030204" pitchFamily="18" charset="0"/>
                            </a:rPr>
                            <m:t>0,</m:t>
                          </m:r>
                          <m:rad>
                            <m:radPr>
                              <m:degHide m:val="on"/>
                              <m:ctrlPr>
                                <a:rPr lang="en-US" sz="1800" i="1">
                                  <a:latin typeface="Cambria Math" panose="02040503050406030204" pitchFamily="18" charset="0"/>
                                  <a:ea typeface="Cambria Math" panose="02040503050406030204" pitchFamily="18" charset="0"/>
                                </a:rPr>
                              </m:ctrlPr>
                            </m:radPr>
                            <m:deg/>
                            <m:e>
                              <m:r>
                                <a:rPr lang="en-US" sz="1800">
                                  <a:latin typeface="Cambria Math" panose="02040503050406030204" pitchFamily="18" charset="0"/>
                                  <a:ea typeface="Cambria Math" panose="02040503050406030204" pitchFamily="18" charset="0"/>
                                </a:rPr>
                                <m:t>9.991</m:t>
                              </m:r>
                              <m:r>
                                <a:rPr lang="en-US" sz="1800" i="1">
                                  <a:latin typeface="Cambria Math" panose="02040503050406030204" pitchFamily="18" charset="0"/>
                                  <a:ea typeface="Cambria Math" panose="02040503050406030204" pitchFamily="18" charset="0"/>
                                </a:rPr>
                                <m:t>𝑒</m:t>
                              </m:r>
                              <m:r>
                                <a:rPr lang="en-US" sz="1800" i="1">
                                  <a:latin typeface="Cambria Math" panose="02040503050406030204" pitchFamily="18" charset="0"/>
                                  <a:ea typeface="Cambria Math" panose="02040503050406030204" pitchFamily="18" charset="0"/>
                                </a:rPr>
                                <m:t>−</m:t>
                              </m:r>
                              <m:r>
                                <a:rPr lang="en-US" sz="1800">
                                  <a:latin typeface="Cambria Math" panose="02040503050406030204" pitchFamily="18" charset="0"/>
                                  <a:ea typeface="Cambria Math" panose="02040503050406030204" pitchFamily="18" charset="0"/>
                                </a:rPr>
                                <m:t>5</m:t>
                              </m:r>
                            </m:e>
                          </m:rad>
                        </m:e>
                      </m:d>
                    </m:oMath>
                  </m:oMathPara>
                </a14:m>
                <a:endParaRPr lang="en-US" sz="1800" dirty="0">
                  <a:latin typeface="Cambria Math" panose="02040503050406030204" pitchFamily="18" charset="0"/>
                  <a:ea typeface="Cambria Math" panose="02040503050406030204" pitchFamily="18" charset="0"/>
                </a:endParaRPr>
              </a:p>
              <a:p>
                <a:r>
                  <a:rPr lang="en-US" dirty="0" smtClean="0"/>
                  <a:t>Since the error terms was negligible in magnitude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9.99×</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−5</m:t>
                        </m:r>
                      </m:sup>
                    </m:sSup>
                  </m:oMath>
                </a14:m>
                <a:r>
                  <a:rPr lang="en-US" dirty="0" smtClean="0"/>
                  <a:t>) , the equation was rewritten as,</a:t>
                </a:r>
              </a:p>
              <a:p>
                <a:pPr marL="0" indent="0" algn="ctr">
                  <a:buNone/>
                </a:pPr>
                <a14:m>
                  <m:oMath xmlns:m="http://schemas.openxmlformats.org/officeDocument/2006/math">
                    <m:sSub>
                      <m:sSubPr>
                        <m:ctrlPr>
                          <a:rPr lang="en-US" i="1">
                            <a:latin typeface="Cambria Math" panose="02040503050406030204" pitchFamily="18" charset="0"/>
                          </a:rPr>
                        </m:ctrlPr>
                      </m:sSubPr>
                      <m:e>
                        <m:sSup>
                          <m:sSupPr>
                            <m:ctrlPr>
                              <a:rPr lang="en-US" i="1">
                                <a:latin typeface="Cambria Math" panose="02040503050406030204" pitchFamily="18" charset="0"/>
                              </a:rPr>
                            </m:ctrlPr>
                          </m:sSupPr>
                          <m:e>
                            <m:r>
                              <m:rPr>
                                <m:sty m:val="p"/>
                              </m:rPr>
                              <a:rPr lang="en-US">
                                <a:latin typeface="Cambria Math" panose="02040503050406030204" pitchFamily="18" charset="0"/>
                              </a:rPr>
                              <m:t>Δ</m:t>
                            </m:r>
                          </m:e>
                          <m:sup>
                            <m:r>
                              <a:rPr lang="en-US">
                                <a:latin typeface="Cambria Math" panose="02040503050406030204" pitchFamily="18" charset="0"/>
                              </a:rPr>
                              <m:t>2</m:t>
                            </m:r>
                          </m:sup>
                        </m:sSup>
                        <m:acc>
                          <m:accPr>
                            <m:chr m:val="̂"/>
                            <m:ctrlPr>
                              <a:rPr lang="en-US" i="1" smtClean="0">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𝑡</m:t>
                        </m:r>
                      </m:sub>
                    </m:sSub>
                    <m:r>
                      <a:rPr lang="en-US">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0</m:t>
                    </m:r>
                  </m:oMath>
                </a14:m>
                <a:r>
                  <a:rPr lang="en-US" dirty="0" smtClean="0"/>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sSub>
                          <m:sSubPr>
                            <m:ctrlPr>
                              <a:rPr lang="en-US" i="1" smtClean="0">
                                <a:latin typeface="Cambria Math" panose="02040503050406030204" pitchFamily="18" charset="0"/>
                                <a:ea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−1</m:t>
                        </m:r>
                      </m:sub>
                    </m:sSub>
                  </m:oMath>
                </a14:m>
                <a:endParaRPr lang="en-US" dirty="0" smtClean="0"/>
              </a:p>
              <a:p>
                <a:r>
                  <a:rPr lang="en-US" dirty="0" smtClean="0"/>
                  <a:t>The present housing price was only dependent on the past month’s </a:t>
                </a:r>
              </a:p>
              <a:p>
                <a:pPr lvl="1"/>
                <a:r>
                  <a:rPr lang="en-US" dirty="0" smtClean="0"/>
                  <a:t>Housing prices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−1</m:t>
                        </m:r>
                      </m:sub>
                    </m:sSub>
                  </m:oMath>
                </a14:m>
                <a:r>
                  <a:rPr lang="en-US" dirty="0" smtClean="0"/>
                  <a:t>), and</a:t>
                </a:r>
              </a:p>
              <a:p>
                <a:pPr lvl="1"/>
                <a:r>
                  <a:rPr lang="en-US" dirty="0" smtClean="0"/>
                  <a:t>Monthly rate of change of in the housing price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−1</m:t>
                        </m:r>
                      </m:sub>
                    </m:sSub>
                  </m:oMath>
                </a14:m>
                <a:r>
                  <a:rPr lang="en-US"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51094" y="2504439"/>
                <a:ext cx="10587466" cy="4029529"/>
              </a:xfrm>
              <a:blipFill>
                <a:blip r:embed="rId2"/>
                <a:stretch>
                  <a:fillRect l="-115" t="-908"/>
                </a:stretch>
              </a:blipFill>
            </p:spPr>
            <p:txBody>
              <a:bodyPr/>
              <a:lstStyle/>
              <a:p>
                <a:r>
                  <a:rPr lang="en-US">
                    <a:noFill/>
                  </a:rPr>
                  <a:t> </a:t>
                </a:r>
              </a:p>
            </p:txBody>
          </p:sp>
        </mc:Fallback>
      </mc:AlternateContent>
    </p:spTree>
    <p:extLst>
      <p:ext uri="{BB962C8B-B14F-4D97-AF65-F5344CB8AC3E}">
        <p14:creationId xmlns:p14="http://schemas.microsoft.com/office/powerpoint/2010/main" val="9187886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Series Model: ARIMA(0,2,3)</a:t>
            </a:r>
            <a:endParaRPr lang="en-US" dirty="0"/>
          </a:p>
        </p:txBody>
      </p:sp>
      <p:sp>
        <p:nvSpPr>
          <p:cNvPr id="3" name="Content Placeholder 2"/>
          <p:cNvSpPr>
            <a:spLocks noGrp="1"/>
          </p:cNvSpPr>
          <p:nvPr>
            <p:ph idx="1"/>
          </p:nvPr>
        </p:nvSpPr>
        <p:spPr>
          <a:xfrm>
            <a:off x="751094" y="2504439"/>
            <a:ext cx="9864259" cy="4029529"/>
          </a:xfrm>
        </p:spPr>
        <p:txBody>
          <a:bodyPr>
            <a:normAutofit/>
          </a:bodyPr>
          <a:lstStyle/>
          <a:p>
            <a:pPr algn="just"/>
            <a:r>
              <a:rPr lang="en-US" dirty="0" smtClean="0"/>
              <a:t>Similar to Holt’s </a:t>
            </a:r>
            <a:r>
              <a:rPr lang="en-US" dirty="0"/>
              <a:t>exponential </a:t>
            </a:r>
            <a:r>
              <a:rPr lang="en-US" dirty="0" smtClean="0"/>
              <a:t>predictor, the suggested forecasting model was </a:t>
            </a:r>
            <a:r>
              <a:rPr lang="en-US" dirty="0"/>
              <a:t>linear</a:t>
            </a:r>
            <a:r>
              <a:rPr lang="en-US" dirty="0" smtClean="0"/>
              <a:t>.</a:t>
            </a:r>
          </a:p>
          <a:p>
            <a:pPr algn="just"/>
            <a:r>
              <a:rPr lang="en-US" dirty="0" smtClean="0"/>
              <a:t>ARIMA(0,2,3) was step prediction, while Holt’s exponential smoothing function was level based.</a:t>
            </a:r>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771898393"/>
                  </p:ext>
                </p:extLst>
              </p:nvPr>
            </p:nvGraphicFramePr>
            <p:xfrm>
              <a:off x="1741054" y="3962943"/>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xmlns="" val="4005808239"/>
                        </a:ext>
                      </a:extLst>
                    </a:gridCol>
                    <a:gridCol w="2709333">
                      <a:extLst>
                        <a:ext uri="{9D8B030D-6E8A-4147-A177-3AD203B41FA5}">
                          <a16:colId xmlns:a16="http://schemas.microsoft.com/office/drawing/2014/main" xmlns="" val="3787052799"/>
                        </a:ext>
                      </a:extLst>
                    </a:gridCol>
                    <a:gridCol w="2709333">
                      <a:extLst>
                        <a:ext uri="{9D8B030D-6E8A-4147-A177-3AD203B41FA5}">
                          <a16:colId xmlns:a16="http://schemas.microsoft.com/office/drawing/2014/main" xmlns="" val="1504142899"/>
                        </a:ext>
                      </a:extLst>
                    </a:gridCol>
                  </a:tblGrid>
                  <a:tr h="370840">
                    <a:tc>
                      <a:txBody>
                        <a:bodyPr/>
                        <a:lstStyle/>
                        <a:p>
                          <a:endParaRPr lang="en-US" dirty="0"/>
                        </a:p>
                      </a:txBody>
                      <a:tcPr/>
                    </a:tc>
                    <a:tc>
                      <a:txBody>
                        <a:bodyPr/>
                        <a:lstStyle/>
                        <a:p>
                          <a:r>
                            <a:rPr lang="en-US" dirty="0" smtClean="0"/>
                            <a:t>ARIMA(0,2,3)</a:t>
                          </a:r>
                          <a:endParaRPr lang="en-US" dirty="0"/>
                        </a:p>
                      </a:txBody>
                      <a:tcPr/>
                    </a:tc>
                    <a:tc>
                      <a:txBody>
                        <a:bodyPr/>
                        <a:lstStyle/>
                        <a:p>
                          <a:r>
                            <a:rPr lang="en-US" dirty="0" smtClean="0"/>
                            <a:t>Holt’s Model</a:t>
                          </a:r>
                          <a:endParaRPr lang="en-US" dirty="0"/>
                        </a:p>
                      </a:txBody>
                      <a:tcPr/>
                    </a:tc>
                    <a:extLst>
                      <a:ext uri="{0D108BD9-81ED-4DB2-BD59-A6C34878D82A}">
                        <a16:rowId xmlns:a16="http://schemas.microsoft.com/office/drawing/2014/main" xmlns="" val="3868105533"/>
                      </a:ext>
                    </a:extLst>
                  </a:tr>
                  <a:tr h="370840">
                    <a:tc>
                      <a:txBody>
                        <a:bodyPr/>
                        <a:lstStyle/>
                        <a:p>
                          <a:r>
                            <a:rPr lang="en-US" dirty="0" smtClean="0"/>
                            <a:t>One</a:t>
                          </a:r>
                          <a:r>
                            <a:rPr lang="en-US" baseline="0" dirty="0" smtClean="0"/>
                            <a:t> month in future</a:t>
                          </a:r>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sSub>
                                      <m:sSubPr>
                                        <m:ctrlPr>
                                          <a:rPr lang="en-US" i="1" smtClean="0">
                                            <a:latin typeface="Cambria Math" panose="02040503050406030204" pitchFamily="18" charset="0"/>
                                            <a:ea typeface="Cambria Math" panose="02040503050406030204" pitchFamily="18" charset="0"/>
                                          </a:rPr>
                                        </m:ctrlPr>
                                      </m:sSubPr>
                                      <m:e>
                                        <m:acc>
                                          <m:accPr>
                                            <m:chr m:val="̂"/>
                                            <m:ctrlPr>
                                              <a:rPr lang="en-US" i="1" smtClean="0">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acc>
                                          <m:accPr>
                                            <m:chr m:val="̂"/>
                                            <m:ctrlPr>
                                              <a:rPr lang="en-US" i="1" smtClean="0">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ea typeface="Cambria Math" panose="02040503050406030204" pitchFamily="18" charset="0"/>
                                      </a:rPr>
                                      <m:t>𝑡</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sSub>
                                      <m:sSubPr>
                                        <m:ctrlPr>
                                          <a:rPr lang="en-US" i="1" smtClean="0">
                                            <a:latin typeface="Cambria Math" panose="02040503050406030204" pitchFamily="18" charset="0"/>
                                            <a:ea typeface="Cambria Math" panose="02040503050406030204" pitchFamily="18" charset="0"/>
                                          </a:rPr>
                                        </m:ctrlPr>
                                      </m:sSubPr>
                                      <m:e>
                                        <m:acc>
                                          <m:accPr>
                                            <m:chr m:val="̂"/>
                                            <m:ctrlPr>
                                              <a:rPr lang="en-US" i="1" smtClean="0">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acc>
                                          <m:accPr>
                                            <m:chr m:val="̂"/>
                                            <m:ctrlPr>
                                              <a:rPr lang="en-US" i="1" smtClean="0">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ea typeface="Cambria Math" panose="02040503050406030204" pitchFamily="18" charset="0"/>
                                      </a:rPr>
                                      <m:t>𝑡</m:t>
                                    </m:r>
                                  </m:sub>
                                </m:sSub>
                              </m:oMath>
                            </m:oMathPara>
                          </a14:m>
                          <a:endParaRPr lang="en-US" dirty="0"/>
                        </a:p>
                      </a:txBody>
                      <a:tcPr/>
                    </a:tc>
                    <a:extLst>
                      <a:ext uri="{0D108BD9-81ED-4DB2-BD59-A6C34878D82A}">
                        <a16:rowId xmlns:a16="http://schemas.microsoft.com/office/drawing/2014/main" xmlns="" val="490032755"/>
                      </a:ext>
                    </a:extLst>
                  </a:tr>
                  <a:tr h="370840">
                    <a:tc>
                      <a:txBody>
                        <a:bodyPr/>
                        <a:lstStyle/>
                        <a:p>
                          <a:r>
                            <a:rPr lang="en-US" dirty="0" smtClean="0"/>
                            <a:t>Two months in future</a:t>
                          </a:r>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sSub>
                                      <m:sSubPr>
                                        <m:ctrlPr>
                                          <a:rPr lang="en-US" i="1" smtClean="0">
                                            <a:latin typeface="Cambria Math" panose="02040503050406030204" pitchFamily="18" charset="0"/>
                                            <a:ea typeface="Cambria Math" panose="02040503050406030204" pitchFamily="18" charset="0"/>
                                          </a:rPr>
                                        </m:ctrlPr>
                                      </m:sSubPr>
                                      <m:e>
                                        <m:acc>
                                          <m:accPr>
                                            <m:chr m:val="̂"/>
                                            <m:ctrlPr>
                                              <a:rPr lang="en-US" i="1" smtClean="0">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acc>
                                          <m:accPr>
                                            <m:chr m:val="̂"/>
                                            <m:ctrlPr>
                                              <a:rPr lang="en-US" i="1" smtClean="0">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acc>
                                          <m:accPr>
                                            <m:chr m:val="̂"/>
                                            <m:ctrlPr>
                                              <a:rPr lang="en-US" i="1" smtClean="0">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ea typeface="Cambria Math" panose="02040503050406030204" pitchFamily="18" charset="0"/>
                                      </a:rPr>
                                      <m:t>𝑡</m:t>
                                    </m:r>
                                  </m:sub>
                                </m:sSub>
                              </m:oMath>
                            </m:oMathPara>
                          </a14:m>
                          <a:endParaRPr lang="en-US" dirty="0"/>
                        </a:p>
                      </a:txBody>
                      <a:tcPr/>
                    </a:tc>
                    <a:extLst>
                      <a:ext uri="{0D108BD9-81ED-4DB2-BD59-A6C34878D82A}">
                        <a16:rowId xmlns:a16="http://schemas.microsoft.com/office/drawing/2014/main" xmlns="" val="1956657800"/>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771898393"/>
                  </p:ext>
                </p:extLst>
              </p:nvPr>
            </p:nvGraphicFramePr>
            <p:xfrm>
              <a:off x="1741054" y="3962943"/>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005808239"/>
                        </a:ext>
                      </a:extLst>
                    </a:gridCol>
                    <a:gridCol w="2709333">
                      <a:extLst>
                        <a:ext uri="{9D8B030D-6E8A-4147-A177-3AD203B41FA5}">
                          <a16:colId xmlns:a16="http://schemas.microsoft.com/office/drawing/2014/main" val="3787052799"/>
                        </a:ext>
                      </a:extLst>
                    </a:gridCol>
                    <a:gridCol w="2709333">
                      <a:extLst>
                        <a:ext uri="{9D8B030D-6E8A-4147-A177-3AD203B41FA5}">
                          <a16:colId xmlns:a16="http://schemas.microsoft.com/office/drawing/2014/main" val="1504142899"/>
                        </a:ext>
                      </a:extLst>
                    </a:gridCol>
                  </a:tblGrid>
                  <a:tr h="370840">
                    <a:tc>
                      <a:txBody>
                        <a:bodyPr/>
                        <a:lstStyle/>
                        <a:p>
                          <a:endParaRPr lang="en-US" dirty="0"/>
                        </a:p>
                      </a:txBody>
                      <a:tcPr/>
                    </a:tc>
                    <a:tc>
                      <a:txBody>
                        <a:bodyPr/>
                        <a:lstStyle/>
                        <a:p>
                          <a:r>
                            <a:rPr lang="en-US" dirty="0" smtClean="0"/>
                            <a:t>ARIMA(0,2,3)</a:t>
                          </a:r>
                          <a:endParaRPr lang="en-US" dirty="0"/>
                        </a:p>
                      </a:txBody>
                      <a:tcPr/>
                    </a:tc>
                    <a:tc>
                      <a:txBody>
                        <a:bodyPr/>
                        <a:lstStyle/>
                        <a:p>
                          <a:r>
                            <a:rPr lang="en-US" dirty="0" smtClean="0"/>
                            <a:t>Holt’s Model</a:t>
                          </a:r>
                          <a:endParaRPr lang="en-US" dirty="0"/>
                        </a:p>
                      </a:txBody>
                      <a:tcPr/>
                    </a:tc>
                    <a:extLst>
                      <a:ext uri="{0D108BD9-81ED-4DB2-BD59-A6C34878D82A}">
                        <a16:rowId xmlns:a16="http://schemas.microsoft.com/office/drawing/2014/main" val="3868105533"/>
                      </a:ext>
                    </a:extLst>
                  </a:tr>
                  <a:tr h="370840">
                    <a:tc>
                      <a:txBody>
                        <a:bodyPr/>
                        <a:lstStyle/>
                        <a:p>
                          <a:r>
                            <a:rPr lang="en-US" dirty="0" smtClean="0"/>
                            <a:t>One</a:t>
                          </a:r>
                          <a:r>
                            <a:rPr lang="en-US" baseline="0" dirty="0" smtClean="0"/>
                            <a:t> month in future</a:t>
                          </a:r>
                          <a:endParaRPr lang="en-US" dirty="0"/>
                        </a:p>
                      </a:txBody>
                      <a:tcPr/>
                    </a:tc>
                    <a:tc>
                      <a:txBody>
                        <a:bodyPr/>
                        <a:lstStyle/>
                        <a:p>
                          <a:endParaRPr lang="en-US"/>
                        </a:p>
                      </a:txBody>
                      <a:tcPr>
                        <a:blipFill>
                          <a:blip r:embed="rId2"/>
                          <a:stretch>
                            <a:fillRect l="-100450" t="-108197" r="-101351" b="-124590"/>
                          </a:stretch>
                        </a:blipFill>
                      </a:tcPr>
                    </a:tc>
                    <a:tc>
                      <a:txBody>
                        <a:bodyPr/>
                        <a:lstStyle/>
                        <a:p>
                          <a:endParaRPr lang="en-US"/>
                        </a:p>
                      </a:txBody>
                      <a:tcPr>
                        <a:blipFill>
                          <a:blip r:embed="rId2"/>
                          <a:stretch>
                            <a:fillRect l="-200000" t="-108197" r="-1124" b="-124590"/>
                          </a:stretch>
                        </a:blipFill>
                      </a:tcPr>
                    </a:tc>
                    <a:extLst>
                      <a:ext uri="{0D108BD9-81ED-4DB2-BD59-A6C34878D82A}">
                        <a16:rowId xmlns:a16="http://schemas.microsoft.com/office/drawing/2014/main" val="490032755"/>
                      </a:ext>
                    </a:extLst>
                  </a:tr>
                  <a:tr h="370840">
                    <a:tc>
                      <a:txBody>
                        <a:bodyPr/>
                        <a:lstStyle/>
                        <a:p>
                          <a:r>
                            <a:rPr lang="en-US" dirty="0" smtClean="0"/>
                            <a:t>Two months in future</a:t>
                          </a:r>
                          <a:endParaRPr lang="en-US" dirty="0"/>
                        </a:p>
                      </a:txBody>
                      <a:tcPr/>
                    </a:tc>
                    <a:tc>
                      <a:txBody>
                        <a:bodyPr/>
                        <a:lstStyle/>
                        <a:p>
                          <a:endParaRPr lang="en-US"/>
                        </a:p>
                      </a:txBody>
                      <a:tcPr>
                        <a:blipFill>
                          <a:blip r:embed="rId2"/>
                          <a:stretch>
                            <a:fillRect l="-100450" t="-208197" r="-101351" b="-24590"/>
                          </a:stretch>
                        </a:blipFill>
                      </a:tcPr>
                    </a:tc>
                    <a:tc>
                      <a:txBody>
                        <a:bodyPr/>
                        <a:lstStyle/>
                        <a:p>
                          <a:endParaRPr lang="en-US"/>
                        </a:p>
                      </a:txBody>
                      <a:tcPr>
                        <a:blipFill>
                          <a:blip r:embed="rId2"/>
                          <a:stretch>
                            <a:fillRect l="-200000" t="-208197" r="-1124" b="-24590"/>
                          </a:stretch>
                        </a:blipFill>
                      </a:tcPr>
                    </a:tc>
                    <a:extLst>
                      <a:ext uri="{0D108BD9-81ED-4DB2-BD59-A6C34878D82A}">
                        <a16:rowId xmlns:a16="http://schemas.microsoft.com/office/drawing/2014/main" val="1956657800"/>
                      </a:ext>
                    </a:extLst>
                  </a:tr>
                </a:tbl>
              </a:graphicData>
            </a:graphic>
          </p:graphicFrame>
        </mc:Fallback>
      </mc:AlternateContent>
    </p:spTree>
    <p:extLst>
      <p:ext uri="{BB962C8B-B14F-4D97-AF65-F5344CB8AC3E}">
        <p14:creationId xmlns:p14="http://schemas.microsoft.com/office/powerpoint/2010/main" val="42032376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Series Model: </a:t>
            </a:r>
            <a:r>
              <a:rPr lang="en-US" dirty="0"/>
              <a:t>ARIMA(0,2,3)</a:t>
            </a:r>
          </a:p>
        </p:txBody>
      </p:sp>
      <p:sp>
        <p:nvSpPr>
          <p:cNvPr id="3" name="Content Placeholder 2"/>
          <p:cNvSpPr>
            <a:spLocks noGrp="1"/>
          </p:cNvSpPr>
          <p:nvPr>
            <p:ph idx="1"/>
          </p:nvPr>
        </p:nvSpPr>
        <p:spPr>
          <a:xfrm>
            <a:off x="751093" y="2504439"/>
            <a:ext cx="5392011" cy="4029529"/>
          </a:xfrm>
        </p:spPr>
        <p:txBody>
          <a:bodyPr>
            <a:normAutofit/>
          </a:bodyPr>
          <a:lstStyle/>
          <a:p>
            <a:pPr algn="just"/>
            <a:r>
              <a:rPr lang="en-US" dirty="0" smtClean="0"/>
              <a:t>Residual Plot Criteria</a:t>
            </a:r>
          </a:p>
          <a:p>
            <a:pPr lvl="1" algn="just"/>
            <a:r>
              <a:rPr lang="en-US" dirty="0" smtClean="0"/>
              <a:t>ACF and PACF plots suggested that the residuals were correlated.</a:t>
            </a:r>
          </a:p>
          <a:p>
            <a:pPr lvl="1" algn="just"/>
            <a:r>
              <a:rPr lang="en-US" dirty="0" smtClean="0"/>
              <a:t>ACF exceeded the significant bound at first and second lag significantly.</a:t>
            </a:r>
          </a:p>
          <a:p>
            <a:pPr lvl="1" algn="just"/>
            <a:r>
              <a:rPr lang="en-US" dirty="0" smtClean="0"/>
              <a:t>PACF at lag 1, 2 3 and 6 was higher than the critical 95% bound.</a:t>
            </a:r>
          </a:p>
          <a:p>
            <a:pPr algn="just"/>
            <a:r>
              <a:rPr lang="en-US" dirty="0" smtClean="0"/>
              <a:t>The model was not reliable for future predictions based on the ACF plot criteria.</a:t>
            </a:r>
          </a:p>
        </p:txBody>
      </p:sp>
      <p:pic>
        <p:nvPicPr>
          <p:cNvPr id="6" name="Picture 5"/>
          <p:cNvPicPr/>
          <p:nvPr/>
        </p:nvPicPr>
        <p:blipFill>
          <a:blip r:embed="rId2"/>
          <a:stretch>
            <a:fillRect/>
          </a:stretch>
        </p:blipFill>
        <p:spPr>
          <a:xfrm>
            <a:off x="6454399" y="2419004"/>
            <a:ext cx="5382925" cy="4305992"/>
          </a:xfrm>
          <a:prstGeom prst="rect">
            <a:avLst/>
          </a:prstGeom>
        </p:spPr>
      </p:pic>
    </p:spTree>
    <p:extLst>
      <p:ext uri="{BB962C8B-B14F-4D97-AF65-F5344CB8AC3E}">
        <p14:creationId xmlns:p14="http://schemas.microsoft.com/office/powerpoint/2010/main" val="20684276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Series Model: ARIMA(5,2,5)</a:t>
            </a:r>
            <a:endParaRPr lang="en-US" dirty="0"/>
          </a:p>
        </p:txBody>
      </p:sp>
      <p:sp>
        <p:nvSpPr>
          <p:cNvPr id="3" name="Content Placeholder 2"/>
          <p:cNvSpPr>
            <a:spLocks noGrp="1"/>
          </p:cNvSpPr>
          <p:nvPr>
            <p:ph idx="1"/>
          </p:nvPr>
        </p:nvSpPr>
        <p:spPr>
          <a:xfrm>
            <a:off x="659653" y="2504439"/>
            <a:ext cx="5009627" cy="1901306"/>
          </a:xfrm>
        </p:spPr>
        <p:txBody>
          <a:bodyPr>
            <a:normAutofit/>
          </a:bodyPr>
          <a:lstStyle/>
          <a:p>
            <a:pPr algn="just"/>
            <a:r>
              <a:rPr lang="en-US" dirty="0" smtClean="0"/>
              <a:t>Based on trial and error ARIMA(5,2,5) satisfied both </a:t>
            </a:r>
            <a:r>
              <a:rPr lang="en-US" dirty="0" err="1" smtClean="0"/>
              <a:t>AICc</a:t>
            </a:r>
            <a:r>
              <a:rPr lang="en-US" dirty="0" smtClean="0"/>
              <a:t> and residual plot criterion over ARIMA(0,2,3).</a:t>
            </a:r>
          </a:p>
          <a:p>
            <a:pPr algn="just"/>
            <a:r>
              <a:rPr lang="en-US" dirty="0" smtClean="0"/>
              <a:t>ACF was within the significant bounds and the residuals were almost normally distributed.</a:t>
            </a:r>
          </a:p>
        </p:txBody>
      </p:sp>
      <p:pic>
        <p:nvPicPr>
          <p:cNvPr id="5" name="Picture 4"/>
          <p:cNvPicPr/>
          <p:nvPr/>
        </p:nvPicPr>
        <p:blipFill>
          <a:blip r:embed="rId2"/>
          <a:stretch>
            <a:fillRect/>
          </a:stretch>
        </p:blipFill>
        <p:spPr>
          <a:xfrm>
            <a:off x="5885411" y="2335877"/>
            <a:ext cx="6168045" cy="4339244"/>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2972470696"/>
              </p:ext>
            </p:extLst>
          </p:nvPr>
        </p:nvGraphicFramePr>
        <p:xfrm>
          <a:off x="1090183" y="4740637"/>
          <a:ext cx="3824370" cy="1639838"/>
        </p:xfrm>
        <a:graphic>
          <a:graphicData uri="http://schemas.openxmlformats.org/drawingml/2006/table">
            <a:tbl>
              <a:tblPr firstRow="1" bandRow="1">
                <a:tableStyleId>{5C22544A-7EE6-4342-B048-85BDC9FD1C3A}</a:tableStyleId>
              </a:tblPr>
              <a:tblGrid>
                <a:gridCol w="1687999">
                  <a:extLst>
                    <a:ext uri="{9D8B030D-6E8A-4147-A177-3AD203B41FA5}">
                      <a16:colId xmlns:a16="http://schemas.microsoft.com/office/drawing/2014/main" xmlns="" val="20000"/>
                    </a:ext>
                  </a:extLst>
                </a:gridCol>
                <a:gridCol w="2136371">
                  <a:extLst>
                    <a:ext uri="{9D8B030D-6E8A-4147-A177-3AD203B41FA5}">
                      <a16:colId xmlns:a16="http://schemas.microsoft.com/office/drawing/2014/main" xmlns="" val="20001"/>
                    </a:ext>
                  </a:extLst>
                </a:gridCol>
              </a:tblGrid>
              <a:tr h="262547">
                <a:tc>
                  <a:txBody>
                    <a:bodyPr/>
                    <a:lstStyle/>
                    <a:p>
                      <a:pPr algn="ctr"/>
                      <a:endParaRPr lang="en-US"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err="1" smtClean="0"/>
                        <a:t>AICc</a:t>
                      </a:r>
                      <a:endParaRPr lang="en-US" dirty="0" smtClean="0"/>
                    </a:p>
                  </a:txBody>
                  <a:tcPr anchor="ctr"/>
                </a:tc>
                <a:extLst>
                  <a:ext uri="{0D108BD9-81ED-4DB2-BD59-A6C34878D82A}">
                    <a16:rowId xmlns:a16="http://schemas.microsoft.com/office/drawing/2014/main" xmlns="" val="10000"/>
                  </a:ext>
                </a:extLst>
              </a:tr>
              <a:tr h="637039">
                <a:tc>
                  <a:txBody>
                    <a:bodyPr/>
                    <a:lstStyle/>
                    <a:p>
                      <a:pPr algn="ctr"/>
                      <a:r>
                        <a:rPr lang="en-US" dirty="0" smtClean="0"/>
                        <a:t>ARIMA(0,2,3)</a:t>
                      </a:r>
                      <a:endParaRPr lang="en-US" dirty="0"/>
                    </a:p>
                  </a:txBody>
                  <a:tcPr anchor="ctr"/>
                </a:tc>
                <a:tc>
                  <a:txBody>
                    <a:bodyPr/>
                    <a:lstStyle/>
                    <a:p>
                      <a:pPr algn="ctr"/>
                      <a:r>
                        <a:rPr lang="en-US" b="0" dirty="0" smtClean="0"/>
                        <a:t>-1642.83</a:t>
                      </a:r>
                      <a:endParaRPr lang="en-US" b="0" dirty="0"/>
                    </a:p>
                  </a:txBody>
                  <a:tcPr anchor="ctr"/>
                </a:tc>
                <a:extLst>
                  <a:ext uri="{0D108BD9-81ED-4DB2-BD59-A6C34878D82A}">
                    <a16:rowId xmlns:a16="http://schemas.microsoft.com/office/drawing/2014/main" xmlns="" val="10001"/>
                  </a:ext>
                </a:extLst>
              </a:tr>
              <a:tr h="637039">
                <a:tc>
                  <a:txBody>
                    <a:bodyPr/>
                    <a:lstStyle/>
                    <a:p>
                      <a:pPr algn="ctr"/>
                      <a:r>
                        <a:rPr lang="en-US" dirty="0" smtClean="0"/>
                        <a:t>ARIMA(5,2,5)</a:t>
                      </a:r>
                      <a:endParaRPr lang="en-US" dirty="0"/>
                    </a:p>
                  </a:txBody>
                  <a:tcPr anchor="ctr"/>
                </a:tc>
                <a:tc>
                  <a:txBody>
                    <a:bodyPr/>
                    <a:lstStyle/>
                    <a:p>
                      <a:pPr algn="ctr"/>
                      <a:r>
                        <a:rPr lang="en-US" b="0" dirty="0" smtClean="0"/>
                        <a:t>-1681.11</a:t>
                      </a:r>
                      <a:endParaRPr lang="en-US" b="0" dirty="0"/>
                    </a:p>
                  </a:txBody>
                  <a:tcPr anchor="ct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0745386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Series Model: ARIMA(5,2,5)</a:t>
            </a:r>
            <a:endParaRPr lang="en-US" dirty="0"/>
          </a:p>
        </p:txBody>
      </p:sp>
      <p:sp>
        <p:nvSpPr>
          <p:cNvPr id="3" name="Content Placeholder 2"/>
          <p:cNvSpPr>
            <a:spLocks noGrp="1"/>
          </p:cNvSpPr>
          <p:nvPr>
            <p:ph idx="1"/>
          </p:nvPr>
        </p:nvSpPr>
        <p:spPr>
          <a:xfrm>
            <a:off x="659653" y="2504439"/>
            <a:ext cx="5051191" cy="2341882"/>
          </a:xfrm>
        </p:spPr>
        <p:txBody>
          <a:bodyPr>
            <a:normAutofit/>
          </a:bodyPr>
          <a:lstStyle/>
          <a:p>
            <a:pPr algn="just"/>
            <a:r>
              <a:rPr lang="en-US" dirty="0" smtClean="0"/>
              <a:t>Even though the model satisfied the selection criterion, it performed worst than ARIMA(0,2,3) on the test data. </a:t>
            </a:r>
          </a:p>
          <a:p>
            <a:pPr algn="just"/>
            <a:r>
              <a:rPr lang="en-US" dirty="0" smtClean="0"/>
              <a:t>Due to double differencing, the forecast predictions for both ARIMA models were almost linear.</a:t>
            </a:r>
          </a:p>
        </p:txBody>
      </p:sp>
      <p:graphicFrame>
        <p:nvGraphicFramePr>
          <p:cNvPr id="8" name="Table 7"/>
          <p:cNvGraphicFramePr>
            <a:graphicFrameLocks noGrp="1"/>
          </p:cNvGraphicFramePr>
          <p:nvPr>
            <p:extLst>
              <p:ext uri="{D42A27DB-BD31-4B8C-83A1-F6EECF244321}">
                <p14:modId xmlns:p14="http://schemas.microsoft.com/office/powerpoint/2010/main" val="4095758216"/>
              </p:ext>
            </p:extLst>
          </p:nvPr>
        </p:nvGraphicFramePr>
        <p:xfrm>
          <a:off x="1273063" y="4690760"/>
          <a:ext cx="3824370" cy="1639838"/>
        </p:xfrm>
        <a:graphic>
          <a:graphicData uri="http://schemas.openxmlformats.org/drawingml/2006/table">
            <a:tbl>
              <a:tblPr firstRow="1" bandRow="1">
                <a:tableStyleId>{5C22544A-7EE6-4342-B048-85BDC9FD1C3A}</a:tableStyleId>
              </a:tblPr>
              <a:tblGrid>
                <a:gridCol w="1687999">
                  <a:extLst>
                    <a:ext uri="{9D8B030D-6E8A-4147-A177-3AD203B41FA5}">
                      <a16:colId xmlns:a16="http://schemas.microsoft.com/office/drawing/2014/main" xmlns="" val="20000"/>
                    </a:ext>
                  </a:extLst>
                </a:gridCol>
                <a:gridCol w="2136371">
                  <a:extLst>
                    <a:ext uri="{9D8B030D-6E8A-4147-A177-3AD203B41FA5}">
                      <a16:colId xmlns:a16="http://schemas.microsoft.com/office/drawing/2014/main" xmlns="" val="20001"/>
                    </a:ext>
                  </a:extLst>
                </a:gridCol>
              </a:tblGrid>
              <a:tr h="262547">
                <a:tc>
                  <a:txBody>
                    <a:bodyPr/>
                    <a:lstStyle/>
                    <a:p>
                      <a:pPr algn="ctr"/>
                      <a:endParaRPr lang="en-US"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smtClean="0"/>
                        <a:t>Test</a:t>
                      </a:r>
                      <a:r>
                        <a:rPr lang="en-US" baseline="0" dirty="0" smtClean="0"/>
                        <a:t> MSE</a:t>
                      </a:r>
                      <a:endParaRPr lang="en-US" dirty="0" smtClean="0"/>
                    </a:p>
                  </a:txBody>
                  <a:tcPr anchor="ctr"/>
                </a:tc>
                <a:extLst>
                  <a:ext uri="{0D108BD9-81ED-4DB2-BD59-A6C34878D82A}">
                    <a16:rowId xmlns:a16="http://schemas.microsoft.com/office/drawing/2014/main" xmlns="" val="10000"/>
                  </a:ext>
                </a:extLst>
              </a:tr>
              <a:tr h="637039">
                <a:tc>
                  <a:txBody>
                    <a:bodyPr/>
                    <a:lstStyle/>
                    <a:p>
                      <a:pPr algn="ctr"/>
                      <a:r>
                        <a:rPr lang="en-US" dirty="0" smtClean="0"/>
                        <a:t>ARIMA(0,2,3)</a:t>
                      </a:r>
                      <a:endParaRPr lang="en-US" dirty="0"/>
                    </a:p>
                  </a:txBody>
                  <a:tcPr anchor="ctr"/>
                </a:tc>
                <a:tc>
                  <a:txBody>
                    <a:bodyPr/>
                    <a:lstStyle/>
                    <a:p>
                      <a:pPr algn="ctr"/>
                      <a:r>
                        <a:rPr lang="en-US" b="0" dirty="0" smtClean="0"/>
                        <a:t>0.72%</a:t>
                      </a:r>
                      <a:endParaRPr lang="en-US" b="0" dirty="0"/>
                    </a:p>
                  </a:txBody>
                  <a:tcPr anchor="ctr"/>
                </a:tc>
                <a:extLst>
                  <a:ext uri="{0D108BD9-81ED-4DB2-BD59-A6C34878D82A}">
                    <a16:rowId xmlns:a16="http://schemas.microsoft.com/office/drawing/2014/main" xmlns="" val="10001"/>
                  </a:ext>
                </a:extLst>
              </a:tr>
              <a:tr h="637039">
                <a:tc>
                  <a:txBody>
                    <a:bodyPr/>
                    <a:lstStyle/>
                    <a:p>
                      <a:pPr algn="ctr"/>
                      <a:r>
                        <a:rPr lang="en-US" dirty="0" smtClean="0"/>
                        <a:t>ARIMA(5,2,5)</a:t>
                      </a:r>
                      <a:endParaRPr lang="en-US" dirty="0"/>
                    </a:p>
                  </a:txBody>
                  <a:tcPr anchor="ctr"/>
                </a:tc>
                <a:tc>
                  <a:txBody>
                    <a:bodyPr/>
                    <a:lstStyle/>
                    <a:p>
                      <a:pPr algn="ctr"/>
                      <a:r>
                        <a:rPr lang="en-US" b="0" dirty="0" smtClean="0"/>
                        <a:t>1.22%</a:t>
                      </a:r>
                      <a:endParaRPr lang="en-US" b="0" dirty="0"/>
                    </a:p>
                  </a:txBody>
                  <a:tcPr anchor="ctr"/>
                </a:tc>
                <a:extLst>
                  <a:ext uri="{0D108BD9-81ED-4DB2-BD59-A6C34878D82A}">
                    <a16:rowId xmlns:a16="http://schemas.microsoft.com/office/drawing/2014/main" xmlns="" val="10002"/>
                  </a:ext>
                </a:extLst>
              </a:tr>
            </a:tbl>
          </a:graphicData>
        </a:graphic>
      </p:graphicFrame>
      <p:pic>
        <p:nvPicPr>
          <p:cNvPr id="6" name="Picture 5"/>
          <p:cNvPicPr/>
          <p:nvPr/>
        </p:nvPicPr>
        <p:blipFill rotWithShape="1">
          <a:blip r:embed="rId2"/>
          <a:srcRect t="5458" r="3979" b="3714"/>
          <a:stretch/>
        </p:blipFill>
        <p:spPr bwMode="auto">
          <a:xfrm>
            <a:off x="5882726" y="2620356"/>
            <a:ext cx="6070976" cy="398456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33098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Geographic Location</a:t>
            </a:r>
            <a:endParaRPr lang="en-US" dirty="0"/>
          </a:p>
        </p:txBody>
      </p:sp>
      <p:sp>
        <p:nvSpPr>
          <p:cNvPr id="3" name="Content Placeholder 2"/>
          <p:cNvSpPr>
            <a:spLocks noGrp="1"/>
          </p:cNvSpPr>
          <p:nvPr>
            <p:ph idx="1"/>
          </p:nvPr>
        </p:nvSpPr>
        <p:spPr>
          <a:xfrm>
            <a:off x="1154955" y="2603499"/>
            <a:ext cx="4447823" cy="3963555"/>
          </a:xfrm>
        </p:spPr>
        <p:txBody>
          <a:bodyPr>
            <a:normAutofit/>
          </a:bodyPr>
          <a:lstStyle/>
          <a:p>
            <a:r>
              <a:rPr lang="en-US" dirty="0"/>
              <a:t>Alameda County is located in the San Francisco Metro, CA. </a:t>
            </a:r>
          </a:p>
          <a:p>
            <a:r>
              <a:rPr lang="en-US" dirty="0"/>
              <a:t>6 other neighboring counties were </a:t>
            </a:r>
            <a:r>
              <a:rPr lang="en-US" dirty="0" smtClean="0"/>
              <a:t>included in the study</a:t>
            </a:r>
            <a:endParaRPr lang="en-US" dirty="0"/>
          </a:p>
          <a:p>
            <a:pPr lvl="1"/>
            <a:r>
              <a:rPr lang="en-US" dirty="0"/>
              <a:t>San Francisco County</a:t>
            </a:r>
          </a:p>
          <a:p>
            <a:pPr lvl="1"/>
            <a:r>
              <a:rPr lang="en-US" dirty="0"/>
              <a:t>Marin County</a:t>
            </a:r>
          </a:p>
          <a:p>
            <a:pPr lvl="1"/>
            <a:r>
              <a:rPr lang="en-US" dirty="0"/>
              <a:t>San Mateo County</a:t>
            </a:r>
          </a:p>
          <a:p>
            <a:pPr lvl="1"/>
            <a:r>
              <a:rPr lang="en-US" dirty="0"/>
              <a:t>Santa Clara County</a:t>
            </a:r>
          </a:p>
          <a:p>
            <a:pPr lvl="1"/>
            <a:r>
              <a:rPr lang="en-US" dirty="0"/>
              <a:t>Contra Costa County</a:t>
            </a:r>
          </a:p>
          <a:p>
            <a:pPr lvl="1"/>
            <a:r>
              <a:rPr lang="en-US" dirty="0"/>
              <a:t>Solano </a:t>
            </a:r>
            <a:r>
              <a:rPr lang="en-US" dirty="0" smtClean="0"/>
              <a:t>County</a:t>
            </a:r>
            <a:endParaRPr lang="en-US" dirty="0"/>
          </a:p>
        </p:txBody>
      </p:sp>
      <p:pic>
        <p:nvPicPr>
          <p:cNvPr id="4" name="Picture 3" descr="http://www.bayareacensus.ca.gov/graphics/BayAreaCounties10.gif"/>
          <p:cNvPicPr/>
          <p:nvPr/>
        </p:nvPicPr>
        <p:blipFill>
          <a:blip r:embed="rId2">
            <a:extLst>
              <a:ext uri="{28A0092B-C50C-407E-A947-70E740481C1C}">
                <a14:useLocalDpi xmlns:a14="http://schemas.microsoft.com/office/drawing/2010/main" val="0"/>
              </a:ext>
            </a:extLst>
          </a:blip>
          <a:srcRect/>
          <a:stretch>
            <a:fillRect/>
          </a:stretch>
        </p:blipFill>
        <p:spPr bwMode="auto">
          <a:xfrm>
            <a:off x="6686567" y="2335876"/>
            <a:ext cx="3862284" cy="3990109"/>
          </a:xfrm>
          <a:prstGeom prst="rect">
            <a:avLst/>
          </a:prstGeom>
          <a:noFill/>
          <a:ln>
            <a:noFill/>
          </a:ln>
        </p:spPr>
      </p:pic>
      <p:sp>
        <p:nvSpPr>
          <p:cNvPr id="5" name="Rectangle 4"/>
          <p:cNvSpPr/>
          <p:nvPr/>
        </p:nvSpPr>
        <p:spPr>
          <a:xfrm>
            <a:off x="7651129" y="6325985"/>
            <a:ext cx="3147015" cy="246221"/>
          </a:xfrm>
          <a:prstGeom prst="rect">
            <a:avLst/>
          </a:prstGeom>
        </p:spPr>
        <p:txBody>
          <a:bodyPr wrap="none">
            <a:spAutoFit/>
          </a:bodyPr>
          <a:lstStyle/>
          <a:p>
            <a:r>
              <a:rPr lang="en-US" sz="1000" dirty="0"/>
              <a:t> (Photo </a:t>
            </a:r>
            <a:r>
              <a:rPr lang="en-US" sz="1000" dirty="0" smtClean="0"/>
              <a:t>courtesy of </a:t>
            </a:r>
            <a:r>
              <a:rPr lang="en-US" sz="1000" dirty="0"/>
              <a:t>Bay Area </a:t>
            </a:r>
            <a:r>
              <a:rPr lang="en-US" sz="1000" dirty="0" smtClean="0"/>
              <a:t>Census webpage)</a:t>
            </a:r>
            <a:endParaRPr lang="en-US" sz="1000" dirty="0"/>
          </a:p>
        </p:txBody>
      </p:sp>
    </p:spTree>
    <p:extLst>
      <p:ext uri="{BB962C8B-B14F-4D97-AF65-F5344CB8AC3E}">
        <p14:creationId xmlns:p14="http://schemas.microsoft.com/office/powerpoint/2010/main" val="34230851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Series Model: Breakpoint Analysis</a:t>
            </a:r>
            <a:endParaRPr lang="en-US" dirty="0"/>
          </a:p>
        </p:txBody>
      </p:sp>
      <p:sp>
        <p:nvSpPr>
          <p:cNvPr id="3" name="Content Placeholder 2"/>
          <p:cNvSpPr>
            <a:spLocks noGrp="1"/>
          </p:cNvSpPr>
          <p:nvPr>
            <p:ph idx="1"/>
          </p:nvPr>
        </p:nvSpPr>
        <p:spPr>
          <a:xfrm>
            <a:off x="659653" y="2504439"/>
            <a:ext cx="10520965" cy="2341882"/>
          </a:xfrm>
        </p:spPr>
        <p:txBody>
          <a:bodyPr>
            <a:normAutofit lnSpcReduction="10000"/>
          </a:bodyPr>
          <a:lstStyle/>
          <a:p>
            <a:pPr algn="just"/>
            <a:r>
              <a:rPr lang="en-US" dirty="0" smtClean="0"/>
              <a:t>In order to improve on the prediction accuracy, structural changes in time series were analyzed.</a:t>
            </a:r>
          </a:p>
          <a:p>
            <a:pPr algn="just"/>
            <a:r>
              <a:rPr lang="en-US" dirty="0" smtClean="0"/>
              <a:t>Breakpoint analysis divides a time series in different zones and fits a polynomial functions as the approximation to original trend.</a:t>
            </a:r>
          </a:p>
          <a:p>
            <a:pPr algn="just"/>
            <a:r>
              <a:rPr lang="en-US" dirty="0" smtClean="0"/>
              <a:t>Thus study considered the constant and linear functions to approximate the partitioned time series.</a:t>
            </a:r>
          </a:p>
          <a:p>
            <a:pPr algn="just"/>
            <a:r>
              <a:rPr lang="en-US" dirty="0" smtClean="0"/>
              <a:t>Bayesian Information Criteria (BIC) was used for selecting the optimal number of partitions</a:t>
            </a:r>
          </a:p>
        </p:txBody>
      </p:sp>
    </p:spTree>
    <p:extLst>
      <p:ext uri="{BB962C8B-B14F-4D97-AF65-F5344CB8AC3E}">
        <p14:creationId xmlns:p14="http://schemas.microsoft.com/office/powerpoint/2010/main" val="39671381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Series Model: Constant Fit</a:t>
            </a:r>
            <a:endParaRPr lang="en-US" dirty="0"/>
          </a:p>
        </p:txBody>
      </p:sp>
      <p:sp>
        <p:nvSpPr>
          <p:cNvPr id="3" name="Content Placeholder 2"/>
          <p:cNvSpPr>
            <a:spLocks noGrp="1"/>
          </p:cNvSpPr>
          <p:nvPr>
            <p:ph idx="1"/>
          </p:nvPr>
        </p:nvSpPr>
        <p:spPr>
          <a:xfrm>
            <a:off x="659654" y="2504439"/>
            <a:ext cx="5583204" cy="1693488"/>
          </a:xfrm>
        </p:spPr>
        <p:txBody>
          <a:bodyPr>
            <a:normAutofit/>
          </a:bodyPr>
          <a:lstStyle/>
          <a:p>
            <a:pPr algn="just"/>
            <a:r>
              <a:rPr lang="en-US" dirty="0" smtClean="0"/>
              <a:t>A constant fit model recommended 5 breakpoints corresponding to minimum BIC error.</a:t>
            </a:r>
          </a:p>
          <a:p>
            <a:pPr algn="just"/>
            <a:r>
              <a:rPr lang="en-US" dirty="0" smtClean="0"/>
              <a:t>The constant fit did not catch the trend of the partitioned zones.</a:t>
            </a:r>
          </a:p>
        </p:txBody>
      </p:sp>
      <p:pic>
        <p:nvPicPr>
          <p:cNvPr id="7" name="Picture 6"/>
          <p:cNvPicPr/>
          <p:nvPr/>
        </p:nvPicPr>
        <p:blipFill rotWithShape="1">
          <a:blip r:embed="rId2"/>
          <a:srcRect t="4284" r="3211" b="1938"/>
          <a:stretch/>
        </p:blipFill>
        <p:spPr bwMode="auto">
          <a:xfrm>
            <a:off x="7006012" y="2349124"/>
            <a:ext cx="4947689" cy="423455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519923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Series Model: </a:t>
            </a:r>
            <a:r>
              <a:rPr lang="en-US" dirty="0" smtClean="0"/>
              <a:t>Linear Fit</a:t>
            </a:r>
            <a:endParaRPr lang="en-US" dirty="0"/>
          </a:p>
        </p:txBody>
      </p:sp>
      <p:sp>
        <p:nvSpPr>
          <p:cNvPr id="3" name="Content Placeholder 2"/>
          <p:cNvSpPr>
            <a:spLocks noGrp="1"/>
          </p:cNvSpPr>
          <p:nvPr>
            <p:ph idx="1"/>
          </p:nvPr>
        </p:nvSpPr>
        <p:spPr>
          <a:xfrm>
            <a:off x="387179" y="2281882"/>
            <a:ext cx="11055178" cy="1112107"/>
          </a:xfrm>
        </p:spPr>
        <p:txBody>
          <a:bodyPr>
            <a:normAutofit lnSpcReduction="10000"/>
          </a:bodyPr>
          <a:lstStyle/>
          <a:p>
            <a:pPr algn="just"/>
            <a:r>
              <a:rPr lang="en-US" dirty="0" smtClean="0"/>
              <a:t>A </a:t>
            </a:r>
            <a:r>
              <a:rPr lang="en-US" dirty="0" smtClean="0"/>
              <a:t>linear </a:t>
            </a:r>
            <a:r>
              <a:rPr lang="en-US" dirty="0" smtClean="0"/>
              <a:t>fit model recommended 5 breakpoints corresponding to minimum BIC error</a:t>
            </a:r>
            <a:r>
              <a:rPr lang="en-US" dirty="0" smtClean="0"/>
              <a:t>.</a:t>
            </a:r>
          </a:p>
          <a:p>
            <a:pPr algn="just"/>
            <a:r>
              <a:rPr lang="en-US" dirty="0" smtClean="0"/>
              <a:t>The error reduction rate after 2 breakpoints was significantly low.</a:t>
            </a:r>
            <a:endParaRPr lang="en-US" dirty="0" smtClean="0"/>
          </a:p>
          <a:p>
            <a:pPr algn="just"/>
            <a:r>
              <a:rPr lang="en-US" dirty="0" smtClean="0"/>
              <a:t>Both breakpoints were considered for the ARIMA models.</a:t>
            </a:r>
          </a:p>
        </p:txBody>
      </p:sp>
      <p:pic>
        <p:nvPicPr>
          <p:cNvPr id="5" name="Picture 4"/>
          <p:cNvPicPr>
            <a:picLocks noChangeAspect="1"/>
          </p:cNvPicPr>
          <p:nvPr/>
        </p:nvPicPr>
        <p:blipFill rotWithShape="1">
          <a:blip r:embed="rId2"/>
          <a:srcRect t="3445" r="1844" b="2293"/>
          <a:stretch/>
        </p:blipFill>
        <p:spPr>
          <a:xfrm>
            <a:off x="7422292" y="2995993"/>
            <a:ext cx="4769708" cy="3837983"/>
          </a:xfrm>
          <a:prstGeom prst="rect">
            <a:avLst/>
          </a:prstGeom>
        </p:spPr>
      </p:pic>
      <p:pic>
        <p:nvPicPr>
          <p:cNvPr id="9" name="Picture 8"/>
          <p:cNvPicPr/>
          <p:nvPr/>
        </p:nvPicPr>
        <p:blipFill rotWithShape="1">
          <a:blip r:embed="rId3"/>
          <a:srcRect t="3144" b="2514"/>
          <a:stretch/>
        </p:blipFill>
        <p:spPr bwMode="auto">
          <a:xfrm>
            <a:off x="2446665" y="3555661"/>
            <a:ext cx="3879995" cy="311664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751102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6673" y="998383"/>
            <a:ext cx="9710754" cy="706964"/>
          </a:xfrm>
        </p:spPr>
        <p:txBody>
          <a:bodyPr/>
          <a:lstStyle/>
          <a:p>
            <a:r>
              <a:rPr lang="en-US" dirty="0" smtClean="0"/>
              <a:t>Time Series Model: </a:t>
            </a:r>
            <a:r>
              <a:rPr lang="en-US" dirty="0" smtClean="0"/>
              <a:t>ARIMA with Breakpoints</a:t>
            </a:r>
            <a:endParaRPr lang="en-US" dirty="0"/>
          </a:p>
        </p:txBody>
      </p:sp>
      <p:sp>
        <p:nvSpPr>
          <p:cNvPr id="3" name="Content Placeholder 2"/>
          <p:cNvSpPr>
            <a:spLocks noGrp="1"/>
          </p:cNvSpPr>
          <p:nvPr>
            <p:ph idx="1"/>
          </p:nvPr>
        </p:nvSpPr>
        <p:spPr>
          <a:xfrm>
            <a:off x="749644" y="2347785"/>
            <a:ext cx="10717427" cy="922637"/>
          </a:xfrm>
        </p:spPr>
        <p:txBody>
          <a:bodyPr>
            <a:normAutofit/>
          </a:bodyPr>
          <a:lstStyle/>
          <a:p>
            <a:pPr algn="just"/>
            <a:r>
              <a:rPr lang="en-US" dirty="0" smtClean="0"/>
              <a:t>Breakpoint analysis provided insight into the structural change.</a:t>
            </a:r>
          </a:p>
          <a:p>
            <a:pPr algn="just"/>
            <a:r>
              <a:rPr lang="en-US" dirty="0" smtClean="0"/>
              <a:t>Due to wide variation in trend, data after the last breakpoint was used for ARIMA modeling.</a:t>
            </a:r>
            <a:endParaRPr lang="en-US" dirty="0" smtClean="0"/>
          </a:p>
        </p:txBody>
      </p:sp>
      <p:graphicFrame>
        <p:nvGraphicFramePr>
          <p:cNvPr id="6" name="Table 5"/>
          <p:cNvGraphicFramePr>
            <a:graphicFrameLocks noGrp="1"/>
          </p:cNvGraphicFramePr>
          <p:nvPr>
            <p:extLst>
              <p:ext uri="{D42A27DB-BD31-4B8C-83A1-F6EECF244321}">
                <p14:modId xmlns:p14="http://schemas.microsoft.com/office/powerpoint/2010/main" val="702652624"/>
              </p:ext>
            </p:extLst>
          </p:nvPr>
        </p:nvGraphicFramePr>
        <p:xfrm>
          <a:off x="1872860" y="3270422"/>
          <a:ext cx="8127999" cy="2966720"/>
        </p:xfrm>
        <a:graphic>
          <a:graphicData uri="http://schemas.openxmlformats.org/drawingml/2006/table">
            <a:tbl>
              <a:tblPr firstRow="1" bandRow="1">
                <a:tableStyleId>{5C22544A-7EE6-4342-B048-85BDC9FD1C3A}</a:tableStyleId>
              </a:tblPr>
              <a:tblGrid>
                <a:gridCol w="2262535">
                  <a:extLst>
                    <a:ext uri="{9D8B030D-6E8A-4147-A177-3AD203B41FA5}">
                      <a16:colId xmlns:a16="http://schemas.microsoft.com/office/drawing/2014/main" xmlns:a14="http://schemas.microsoft.com/office/drawing/2010/main" xmlns:mc="http://schemas.openxmlformats.org/markup-compatibility/2006" xmlns="" val="4005808239"/>
                    </a:ext>
                  </a:extLst>
                </a:gridCol>
                <a:gridCol w="2965622">
                  <a:extLst>
                    <a:ext uri="{9D8B030D-6E8A-4147-A177-3AD203B41FA5}">
                      <a16:colId xmlns:a16="http://schemas.microsoft.com/office/drawing/2014/main" xmlns:a14="http://schemas.microsoft.com/office/drawing/2010/main" xmlns:mc="http://schemas.openxmlformats.org/markup-compatibility/2006" xmlns="" val="3787052799"/>
                    </a:ext>
                  </a:extLst>
                </a:gridCol>
                <a:gridCol w="2899842">
                  <a:extLst>
                    <a:ext uri="{9D8B030D-6E8A-4147-A177-3AD203B41FA5}">
                      <a16:colId xmlns:a16="http://schemas.microsoft.com/office/drawing/2014/main" xmlns:a14="http://schemas.microsoft.com/office/drawing/2010/main" xmlns:mc="http://schemas.openxmlformats.org/markup-compatibility/2006" xmlns="" val="1504142899"/>
                    </a:ext>
                  </a:extLst>
                </a:gridCol>
              </a:tblGrid>
              <a:tr h="370840">
                <a:tc>
                  <a:txBody>
                    <a:bodyPr/>
                    <a:lstStyle/>
                    <a:p>
                      <a:endParaRPr lang="en-US" dirty="0"/>
                    </a:p>
                  </a:txBody>
                  <a:tcPr/>
                </a:tc>
                <a:tc>
                  <a:txBody>
                    <a:bodyPr/>
                    <a:lstStyle/>
                    <a:p>
                      <a:r>
                        <a:rPr lang="en-US" dirty="0" smtClean="0"/>
                        <a:t>3 partition model</a:t>
                      </a:r>
                      <a:endParaRPr lang="en-US" dirty="0"/>
                    </a:p>
                  </a:txBody>
                  <a:tcPr/>
                </a:tc>
                <a:tc>
                  <a:txBody>
                    <a:bodyPr/>
                    <a:lstStyle/>
                    <a:p>
                      <a:r>
                        <a:rPr lang="en-US" dirty="0" smtClean="0"/>
                        <a:t>6 partition</a:t>
                      </a:r>
                      <a:r>
                        <a:rPr lang="en-US" baseline="0" dirty="0" smtClean="0"/>
                        <a:t> model</a:t>
                      </a:r>
                      <a:endParaRPr lang="en-US" dirty="0"/>
                    </a:p>
                  </a:txBody>
                  <a:tcPr/>
                </a:tc>
                <a:extLst>
                  <a:ext uri="{0D108BD9-81ED-4DB2-BD59-A6C34878D82A}">
                    <a16:rowId xmlns:a16="http://schemas.microsoft.com/office/drawing/2014/main" xmlns:a14="http://schemas.microsoft.com/office/drawing/2010/main" xmlns:mc="http://schemas.openxmlformats.org/markup-compatibility/2006" xmlns="" val="3868105533"/>
                  </a:ext>
                </a:extLst>
              </a:tr>
              <a:tr h="370840">
                <a:tc>
                  <a:txBody>
                    <a:bodyPr/>
                    <a:lstStyle/>
                    <a:p>
                      <a:r>
                        <a:rPr lang="en-US" dirty="0" smtClean="0"/>
                        <a:t>1</a:t>
                      </a:r>
                      <a:r>
                        <a:rPr lang="en-US" baseline="30000" dirty="0" smtClean="0"/>
                        <a:t>st</a:t>
                      </a:r>
                      <a:r>
                        <a:rPr lang="en-US" baseline="0" dirty="0" smtClean="0"/>
                        <a:t> break point</a:t>
                      </a:r>
                      <a:endParaRPr lang="en-US" dirty="0"/>
                    </a:p>
                  </a:txBody>
                  <a:tcPr/>
                </a:tc>
                <a:tc>
                  <a:txBody>
                    <a:bodyPr/>
                    <a:lstStyle/>
                    <a:p>
                      <a:pPr/>
                      <a:r>
                        <a:rPr lang="en-US" dirty="0" smtClean="0"/>
                        <a:t>2005-03-01</a:t>
                      </a:r>
                      <a:endParaRPr lang="en-US" dirty="0"/>
                    </a:p>
                  </a:txBody>
                  <a:tcPr/>
                </a:tc>
                <a:tc>
                  <a:txBody>
                    <a:bodyPr/>
                    <a:lstStyle/>
                    <a:p>
                      <a:pPr/>
                      <a:r>
                        <a:rPr lang="en-US" dirty="0" smtClean="0"/>
                        <a:t>1999-09-01</a:t>
                      </a:r>
                      <a:endParaRPr lang="en-US" dirty="0"/>
                    </a:p>
                  </a:txBody>
                  <a:tcPr/>
                </a:tc>
                <a:extLst>
                  <a:ext uri="{0D108BD9-81ED-4DB2-BD59-A6C34878D82A}">
                    <a16:rowId xmlns:a16="http://schemas.microsoft.com/office/drawing/2014/main" xmlns:a14="http://schemas.microsoft.com/office/drawing/2010/main" xmlns:mc="http://schemas.openxmlformats.org/markup-compatibility/2006" xmlns="" val="490032755"/>
                  </a:ext>
                </a:extLst>
              </a:tr>
              <a:tr h="370840">
                <a:tc>
                  <a:txBody>
                    <a:bodyPr/>
                    <a:lstStyle/>
                    <a:p>
                      <a:r>
                        <a:rPr lang="en-US" dirty="0" smtClean="0"/>
                        <a:t>2</a:t>
                      </a:r>
                      <a:r>
                        <a:rPr lang="en-US" baseline="30000" dirty="0" smtClean="0"/>
                        <a:t>nd</a:t>
                      </a:r>
                      <a:r>
                        <a:rPr lang="en-US" dirty="0" smtClean="0"/>
                        <a:t> break</a:t>
                      </a:r>
                      <a:r>
                        <a:rPr lang="en-US" baseline="0" dirty="0" smtClean="0"/>
                        <a:t> points</a:t>
                      </a:r>
                      <a:endParaRPr lang="en-US" dirty="0"/>
                    </a:p>
                  </a:txBody>
                  <a:tcPr/>
                </a:tc>
                <a:tc>
                  <a:txBody>
                    <a:bodyPr/>
                    <a:lstStyle/>
                    <a:p>
                      <a:pPr/>
                      <a:r>
                        <a:rPr lang="en-US" dirty="0" smtClean="0"/>
                        <a:t>2011-09-01</a:t>
                      </a:r>
                      <a:endParaRPr lang="en-US" dirty="0"/>
                    </a:p>
                  </a:txBody>
                  <a:tcPr/>
                </a:tc>
                <a:tc>
                  <a:txBody>
                    <a:bodyPr/>
                    <a:lstStyle/>
                    <a:p>
                      <a:pPr/>
                      <a:r>
                        <a:rPr lang="en-US" dirty="0" smtClean="0"/>
                        <a:t>2003-01-01</a:t>
                      </a:r>
                      <a:endParaRPr lang="en-US" dirty="0"/>
                    </a:p>
                  </a:txBody>
                  <a:tcPr/>
                </a:tc>
                <a:extLst>
                  <a:ext uri="{0D108BD9-81ED-4DB2-BD59-A6C34878D82A}">
                    <a16:rowId xmlns:a16="http://schemas.microsoft.com/office/drawing/2014/main" xmlns:a14="http://schemas.microsoft.com/office/drawing/2010/main" xmlns:mc="http://schemas.openxmlformats.org/markup-compatibility/2006" xmlns="" val="1956657800"/>
                  </a:ext>
                </a:extLst>
              </a:tr>
              <a:tr h="370840">
                <a:tc>
                  <a:txBody>
                    <a:bodyPr/>
                    <a:lstStyle/>
                    <a:p>
                      <a:r>
                        <a:rPr lang="en-US" dirty="0" smtClean="0"/>
                        <a:t>3</a:t>
                      </a:r>
                      <a:r>
                        <a:rPr lang="en-US" baseline="30000" dirty="0" smtClean="0"/>
                        <a:t>rd</a:t>
                      </a:r>
                      <a:r>
                        <a:rPr lang="en-US" dirty="0" smtClean="0"/>
                        <a:t> break point</a:t>
                      </a:r>
                      <a:endParaRPr lang="en-US" dirty="0"/>
                    </a:p>
                  </a:txBody>
                  <a:tcPr/>
                </a:tc>
                <a:tc>
                  <a:txBody>
                    <a:bodyPr/>
                    <a:lstStyle/>
                    <a:p>
                      <a:pPr/>
                      <a:r>
                        <a:rPr lang="en-US" dirty="0" smtClean="0"/>
                        <a:t>NA</a:t>
                      </a:r>
                      <a:endParaRPr lang="en-US" dirty="0"/>
                    </a:p>
                  </a:txBody>
                  <a:tcPr/>
                </a:tc>
                <a:tc>
                  <a:txBody>
                    <a:bodyPr/>
                    <a:lstStyle/>
                    <a:p>
                      <a:pPr/>
                      <a:r>
                        <a:rPr lang="en-US" dirty="0" smtClean="0"/>
                        <a:t>2006-05-01</a:t>
                      </a:r>
                      <a:endParaRPr lang="en-US" dirty="0"/>
                    </a:p>
                  </a:txBody>
                  <a:tcPr/>
                </a:tc>
              </a:tr>
              <a:tr h="370840">
                <a:tc>
                  <a:txBody>
                    <a:bodyPr/>
                    <a:lstStyle/>
                    <a:p>
                      <a:r>
                        <a:rPr lang="en-US" dirty="0" smtClean="0"/>
                        <a:t>4</a:t>
                      </a:r>
                      <a:r>
                        <a:rPr lang="en-US" baseline="30000" dirty="0" smtClean="0"/>
                        <a:t>th</a:t>
                      </a:r>
                      <a:r>
                        <a:rPr lang="en-US" dirty="0" smtClean="0"/>
                        <a:t> break point</a:t>
                      </a:r>
                      <a:endParaRPr lang="en-US" dirty="0"/>
                    </a:p>
                  </a:txBody>
                  <a:tcPr/>
                </a:tc>
                <a:tc>
                  <a:txBody>
                    <a:bodyPr/>
                    <a:lstStyle/>
                    <a:p>
                      <a:pPr/>
                      <a:r>
                        <a:rPr lang="en-US" dirty="0" smtClean="0"/>
                        <a:t>NA</a:t>
                      </a:r>
                      <a:endParaRPr lang="en-US" dirty="0"/>
                    </a:p>
                  </a:txBody>
                  <a:tcPr/>
                </a:tc>
                <a:tc>
                  <a:txBody>
                    <a:bodyPr/>
                    <a:lstStyle/>
                    <a:p>
                      <a:pPr/>
                      <a:r>
                        <a:rPr lang="en-US" dirty="0" smtClean="0"/>
                        <a:t>2009-09-01</a:t>
                      </a:r>
                      <a:endParaRPr lang="en-US" dirty="0"/>
                    </a:p>
                  </a:txBody>
                  <a:tcPr/>
                </a:tc>
              </a:tr>
              <a:tr h="370840">
                <a:tc>
                  <a:txBody>
                    <a:bodyPr/>
                    <a:lstStyle/>
                    <a:p>
                      <a:r>
                        <a:rPr lang="en-US" dirty="0" smtClean="0"/>
                        <a:t>5</a:t>
                      </a:r>
                      <a:r>
                        <a:rPr lang="en-US" baseline="30000" dirty="0" smtClean="0"/>
                        <a:t>th</a:t>
                      </a:r>
                      <a:r>
                        <a:rPr lang="en-US" dirty="0" smtClean="0"/>
                        <a:t> break point</a:t>
                      </a:r>
                      <a:endParaRPr lang="en-US" dirty="0"/>
                    </a:p>
                  </a:txBody>
                  <a:tcPr/>
                </a:tc>
                <a:tc>
                  <a:txBody>
                    <a:bodyPr/>
                    <a:lstStyle/>
                    <a:p>
                      <a:pPr/>
                      <a:r>
                        <a:rPr lang="en-US" dirty="0" smtClean="0"/>
                        <a:t>NA</a:t>
                      </a:r>
                      <a:endParaRPr lang="en-US" dirty="0"/>
                    </a:p>
                  </a:txBody>
                  <a:tcPr/>
                </a:tc>
                <a:tc>
                  <a:txBody>
                    <a:bodyPr/>
                    <a:lstStyle/>
                    <a:p>
                      <a:pPr/>
                      <a:r>
                        <a:rPr lang="en-US" dirty="0" smtClean="0"/>
                        <a:t>2013-01-01</a:t>
                      </a:r>
                      <a:endParaRPr lang="en-US" dirty="0"/>
                    </a:p>
                  </a:txBody>
                  <a:tcPr/>
                </a:tc>
              </a:tr>
              <a:tr h="370840">
                <a:tc>
                  <a:txBody>
                    <a:bodyPr/>
                    <a:lstStyle/>
                    <a:p>
                      <a:r>
                        <a:rPr lang="en-US" dirty="0" smtClean="0"/>
                        <a:t>Training Set</a:t>
                      </a:r>
                      <a:endParaRPr lang="en-US" dirty="0"/>
                    </a:p>
                  </a:txBody>
                  <a:tcPr/>
                </a:tc>
                <a:tc>
                  <a:txBody>
                    <a:bodyPr/>
                    <a:lstStyle/>
                    <a:p>
                      <a:pPr/>
                      <a:r>
                        <a:rPr lang="en-US" dirty="0" smtClean="0"/>
                        <a:t>2011-09-01</a:t>
                      </a:r>
                      <a:r>
                        <a:rPr lang="en-US" baseline="0" dirty="0" smtClean="0"/>
                        <a:t> to 2017-12-01</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2013-01-01</a:t>
                      </a:r>
                      <a:r>
                        <a:rPr lang="en-US" baseline="0" dirty="0" smtClean="0"/>
                        <a:t> to 2017-12-01</a:t>
                      </a:r>
                      <a:endParaRPr lang="en-US" dirty="0" smtClean="0"/>
                    </a:p>
                  </a:txBody>
                  <a:tcPr/>
                </a:tc>
              </a:tr>
              <a:tr h="370840">
                <a:tc>
                  <a:txBody>
                    <a:bodyPr/>
                    <a:lstStyle/>
                    <a:p>
                      <a:r>
                        <a:rPr lang="en-US" dirty="0" smtClean="0"/>
                        <a:t>Test Set</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2018-01-01</a:t>
                      </a:r>
                      <a:r>
                        <a:rPr lang="en-US" baseline="0" dirty="0" smtClean="0"/>
                        <a:t> to 2018-07-01</a:t>
                      </a:r>
                      <a:endParaRPr lang="en-US" dirty="0" smtClean="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2018-01-01</a:t>
                      </a:r>
                      <a:r>
                        <a:rPr lang="en-US" baseline="0" dirty="0" smtClean="0"/>
                        <a:t> to 2018-07-01</a:t>
                      </a:r>
                      <a:endParaRPr lang="en-US" dirty="0" smtClean="0"/>
                    </a:p>
                  </a:txBody>
                  <a:tcPr/>
                </a:tc>
              </a:tr>
            </a:tbl>
          </a:graphicData>
        </a:graphic>
      </p:graphicFrame>
    </p:spTree>
    <p:extLst>
      <p:ext uri="{BB962C8B-B14F-4D97-AF65-F5344CB8AC3E}">
        <p14:creationId xmlns:p14="http://schemas.microsoft.com/office/powerpoint/2010/main" val="22456139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6673" y="998383"/>
            <a:ext cx="9710754" cy="706964"/>
          </a:xfrm>
        </p:spPr>
        <p:txBody>
          <a:bodyPr/>
          <a:lstStyle/>
          <a:p>
            <a:r>
              <a:rPr lang="en-US" dirty="0" smtClean="0"/>
              <a:t>Time Series Model: </a:t>
            </a:r>
            <a:r>
              <a:rPr lang="en-US" dirty="0" smtClean="0"/>
              <a:t>ARIMA with Breakpoints</a:t>
            </a:r>
            <a:endParaRPr lang="en-US" dirty="0"/>
          </a:p>
        </p:txBody>
      </p:sp>
      <p:sp>
        <p:nvSpPr>
          <p:cNvPr id="3" name="Content Placeholder 2"/>
          <p:cNvSpPr>
            <a:spLocks noGrp="1"/>
          </p:cNvSpPr>
          <p:nvPr>
            <p:ph idx="1"/>
          </p:nvPr>
        </p:nvSpPr>
        <p:spPr>
          <a:xfrm>
            <a:off x="749644" y="2347785"/>
            <a:ext cx="10717427" cy="1598139"/>
          </a:xfrm>
        </p:spPr>
        <p:txBody>
          <a:bodyPr>
            <a:normAutofit/>
          </a:bodyPr>
          <a:lstStyle/>
          <a:p>
            <a:pPr algn="just"/>
            <a:r>
              <a:rPr lang="en-US" dirty="0" smtClean="0"/>
              <a:t>Both models satisfied the ACF plot criteria. </a:t>
            </a:r>
          </a:p>
          <a:p>
            <a:pPr algn="just"/>
            <a:r>
              <a:rPr lang="en-US" dirty="0" err="1" smtClean="0"/>
              <a:t>AICc</a:t>
            </a:r>
            <a:r>
              <a:rPr lang="en-US" dirty="0" smtClean="0"/>
              <a:t> of 3 partition model was less than 6 partition model</a:t>
            </a:r>
          </a:p>
          <a:p>
            <a:pPr algn="just"/>
            <a:r>
              <a:rPr lang="en-US" dirty="0" smtClean="0"/>
              <a:t>3 partition model performed better than 6 partition model.</a:t>
            </a:r>
          </a:p>
          <a:p>
            <a:pPr algn="just"/>
            <a:endParaRPr lang="en-US" dirty="0" smtClean="0"/>
          </a:p>
        </p:txBody>
      </p:sp>
      <mc:AlternateContent xmlns:mc="http://schemas.openxmlformats.org/markup-compatibility/2006">
        <mc:Choice xmlns:a14="http://schemas.microsoft.com/office/drawing/2010/main" Requires="a14">
          <p:graphicFrame>
            <p:nvGraphicFramePr>
              <p:cNvPr id="6" name="Table 5"/>
              <p:cNvGraphicFramePr>
                <a:graphicFrameLocks noGrp="1"/>
              </p:cNvGraphicFramePr>
              <p:nvPr>
                <p:extLst>
                  <p:ext uri="{D42A27DB-BD31-4B8C-83A1-F6EECF244321}">
                    <p14:modId xmlns:p14="http://schemas.microsoft.com/office/powerpoint/2010/main" val="1828907190"/>
                  </p:ext>
                </p:extLst>
              </p:nvPr>
            </p:nvGraphicFramePr>
            <p:xfrm>
              <a:off x="1897575" y="3945924"/>
              <a:ext cx="9223507" cy="1854200"/>
            </p:xfrm>
            <a:graphic>
              <a:graphicData uri="http://schemas.openxmlformats.org/drawingml/2006/table">
                <a:tbl>
                  <a:tblPr firstRow="1" bandRow="1">
                    <a:tableStyleId>{5C22544A-7EE6-4342-B048-85BDC9FD1C3A}</a:tableStyleId>
                  </a:tblPr>
                  <a:tblGrid>
                    <a:gridCol w="1353194">
                      <a:extLst>
                        <a:ext uri="{9D8B030D-6E8A-4147-A177-3AD203B41FA5}">
                          <a16:colId xmlns:a16="http://schemas.microsoft.com/office/drawing/2014/main" xmlns="" val="4005808239"/>
                        </a:ext>
                      </a:extLst>
                    </a:gridCol>
                    <a:gridCol w="3424851">
                      <a:extLst>
                        <a:ext uri="{9D8B030D-6E8A-4147-A177-3AD203B41FA5}">
                          <a16:colId xmlns:a16="http://schemas.microsoft.com/office/drawing/2014/main" xmlns="" val="3787052799"/>
                        </a:ext>
                      </a:extLst>
                    </a:gridCol>
                    <a:gridCol w="4445462">
                      <a:extLst>
                        <a:ext uri="{9D8B030D-6E8A-4147-A177-3AD203B41FA5}">
                          <a16:colId xmlns:a16="http://schemas.microsoft.com/office/drawing/2014/main" xmlns="" val="1504142899"/>
                        </a:ext>
                      </a:extLst>
                    </a:gridCol>
                  </a:tblGrid>
                  <a:tr h="370840">
                    <a:tc>
                      <a:txBody>
                        <a:bodyPr/>
                        <a:lstStyle/>
                        <a:p>
                          <a:endParaRPr lang="en-US" dirty="0"/>
                        </a:p>
                      </a:txBody>
                      <a:tcPr/>
                    </a:tc>
                    <a:tc>
                      <a:txBody>
                        <a:bodyPr/>
                        <a:lstStyle/>
                        <a:p>
                          <a:r>
                            <a:rPr lang="en-US" dirty="0" smtClean="0"/>
                            <a:t>3 partition model</a:t>
                          </a:r>
                          <a:endParaRPr lang="en-US" dirty="0"/>
                        </a:p>
                      </a:txBody>
                      <a:tcPr/>
                    </a:tc>
                    <a:tc>
                      <a:txBody>
                        <a:bodyPr/>
                        <a:lstStyle/>
                        <a:p>
                          <a:r>
                            <a:rPr lang="en-US" dirty="0" smtClean="0"/>
                            <a:t>6 partition</a:t>
                          </a:r>
                          <a:r>
                            <a:rPr lang="en-US" baseline="0" dirty="0" smtClean="0"/>
                            <a:t> model</a:t>
                          </a:r>
                          <a:endParaRPr lang="en-US" dirty="0"/>
                        </a:p>
                      </a:txBody>
                      <a:tcPr/>
                    </a:tc>
                    <a:extLst>
                      <a:ext uri="{0D108BD9-81ED-4DB2-BD59-A6C34878D82A}">
                        <a16:rowId xmlns:a16="http://schemas.microsoft.com/office/drawing/2014/main" xmlns="" val="3868105533"/>
                      </a:ext>
                    </a:extLst>
                  </a:tr>
                  <a:tr h="370840">
                    <a:tc>
                      <a:txBody>
                        <a:bodyPr/>
                        <a:lstStyle/>
                        <a:p>
                          <a:r>
                            <a:rPr lang="en-US" dirty="0" smtClean="0"/>
                            <a:t>ARIMA </a:t>
                          </a:r>
                          <a:endParaRPr lang="en-US" dirty="0"/>
                        </a:p>
                      </a:txBody>
                      <a:tcPr/>
                    </a:tc>
                    <a:tc>
                      <a:txBody>
                        <a:bodyPr/>
                        <a:lstStyle/>
                        <a:p>
                          <a:pPr/>
                          <a:r>
                            <a:rPr lang="en-US" dirty="0" smtClean="0"/>
                            <a:t>(1,1,3)</a:t>
                          </a:r>
                          <a:endParaRPr lang="en-US" dirty="0"/>
                        </a:p>
                      </a:txBody>
                      <a:tcPr/>
                    </a:tc>
                    <a:tc>
                      <a:txBody>
                        <a:bodyPr/>
                        <a:lstStyle/>
                        <a:p>
                          <a:pPr/>
                          <a:r>
                            <a:rPr lang="en-US" dirty="0" smtClean="0"/>
                            <a:t>(2,2,0)</a:t>
                          </a:r>
                          <a:endParaRPr lang="en-US" dirty="0"/>
                        </a:p>
                      </a:txBody>
                      <a:tcPr/>
                    </a:tc>
                    <a:extLst>
                      <a:ext uri="{0D108BD9-81ED-4DB2-BD59-A6C34878D82A}">
                        <a16:rowId xmlns:a16="http://schemas.microsoft.com/office/drawing/2014/main" xmlns="" val="490032755"/>
                      </a:ext>
                    </a:extLst>
                  </a:tr>
                  <a:tr h="370840">
                    <a:tc>
                      <a:txBody>
                        <a:bodyPr/>
                        <a:lstStyle/>
                        <a:p>
                          <a:r>
                            <a:rPr lang="en-US" dirty="0" smtClean="0"/>
                            <a:t>Equation</a:t>
                          </a:r>
                          <a:endParaRPr lang="en-US" dirty="0"/>
                        </a:p>
                      </a:txBody>
                      <a:tcPr/>
                    </a:tc>
                    <a:tc>
                      <a:txBody>
                        <a:bodyPr/>
                        <a:lstStyle/>
                        <a:p>
                          <a:pPr/>
                          <a14:m>
                            <m:oMathPara xmlns:m="http://schemas.openxmlformats.org/officeDocument/2006/math">
                              <m:oMathParaPr>
                                <m:jc m:val="left"/>
                              </m:oMathParaPr>
                              <m:oMath xmlns:m="http://schemas.openxmlformats.org/officeDocument/2006/math">
                                <m:sSub>
                                  <m:sSubPr>
                                    <m:ctrlPr>
                                      <a:rPr lang="en-US" sz="1400" i="1" kern="1200" smtClean="0">
                                        <a:solidFill>
                                          <a:schemeClr val="dk1"/>
                                        </a:solidFill>
                                        <a:effectLst/>
                                        <a:latin typeface="+mn-lt"/>
                                        <a:ea typeface="+mn-ea"/>
                                        <a:cs typeface="+mn-cs"/>
                                      </a:rPr>
                                    </m:ctrlPr>
                                  </m:sSubPr>
                                  <m:e>
                                    <m:r>
                                      <a:rPr lang="en-US" sz="1400" i="1" kern="1200">
                                        <a:solidFill>
                                          <a:schemeClr val="dk1"/>
                                        </a:solidFill>
                                        <a:effectLst/>
                                        <a:latin typeface="+mn-lt"/>
                                        <a:ea typeface="+mn-ea"/>
                                        <a:cs typeface="+mn-cs"/>
                                      </a:rPr>
                                      <m:t>𝑦</m:t>
                                    </m:r>
                                  </m:e>
                                  <m:sub>
                                    <m:r>
                                      <a:rPr lang="en-US" sz="1400" i="1" kern="1200">
                                        <a:solidFill>
                                          <a:schemeClr val="dk1"/>
                                        </a:solidFill>
                                        <a:effectLst/>
                                        <a:latin typeface="+mn-lt"/>
                                        <a:ea typeface="+mn-ea"/>
                                        <a:cs typeface="+mn-cs"/>
                                      </a:rPr>
                                      <m:t>𝑡</m:t>
                                    </m:r>
                                  </m:sub>
                                </m:sSub>
                                <m:r>
                                  <a:rPr lang="en-US" sz="1400" i="1" kern="1200">
                                    <a:solidFill>
                                      <a:schemeClr val="dk1"/>
                                    </a:solidFill>
                                    <a:effectLst/>
                                    <a:latin typeface="+mn-lt"/>
                                    <a:ea typeface="+mn-ea"/>
                                    <a:cs typeface="+mn-cs"/>
                                  </a:rPr>
                                  <m:t>=</m:t>
                                </m:r>
                                <m:d>
                                  <m:dPr>
                                    <m:ctrlPr>
                                      <a:rPr lang="en-US" sz="1400" i="1" kern="1200">
                                        <a:solidFill>
                                          <a:schemeClr val="dk1"/>
                                        </a:solidFill>
                                        <a:effectLst/>
                                        <a:latin typeface="+mn-lt"/>
                                        <a:ea typeface="+mn-ea"/>
                                        <a:cs typeface="+mn-cs"/>
                                      </a:rPr>
                                    </m:ctrlPr>
                                  </m:dPr>
                                  <m:e>
                                    <m:r>
                                      <a:rPr lang="en-US" sz="1400" i="1" kern="1200">
                                        <a:solidFill>
                                          <a:schemeClr val="dk1"/>
                                        </a:solidFill>
                                        <a:effectLst/>
                                        <a:latin typeface="+mn-lt"/>
                                        <a:ea typeface="+mn-ea"/>
                                        <a:cs typeface="+mn-cs"/>
                                      </a:rPr>
                                      <m:t>0.0537+</m:t>
                                    </m:r>
                                    <m:sSub>
                                      <m:sSubPr>
                                        <m:ctrlPr>
                                          <a:rPr lang="en-US" sz="1400" i="1" kern="1200">
                                            <a:solidFill>
                                              <a:schemeClr val="dk1"/>
                                            </a:solidFill>
                                            <a:effectLst/>
                                            <a:latin typeface="+mn-lt"/>
                                            <a:ea typeface="+mn-ea"/>
                                            <a:cs typeface="+mn-cs"/>
                                          </a:rPr>
                                        </m:ctrlPr>
                                      </m:sSubPr>
                                      <m:e>
                                        <m:r>
                                          <a:rPr lang="en-US" sz="1400" i="1" kern="1200">
                                            <a:solidFill>
                                              <a:schemeClr val="dk1"/>
                                            </a:solidFill>
                                            <a:effectLst/>
                                            <a:latin typeface="+mn-lt"/>
                                            <a:ea typeface="+mn-ea"/>
                                            <a:cs typeface="+mn-cs"/>
                                          </a:rPr>
                                          <m:t>𝑦</m:t>
                                        </m:r>
                                      </m:e>
                                      <m:sub>
                                        <m:r>
                                          <a:rPr lang="en-US" sz="1400" i="1" kern="1200">
                                            <a:solidFill>
                                              <a:schemeClr val="dk1"/>
                                            </a:solidFill>
                                            <a:effectLst/>
                                            <a:latin typeface="+mn-lt"/>
                                            <a:ea typeface="+mn-ea"/>
                                            <a:cs typeface="+mn-cs"/>
                                          </a:rPr>
                                          <m:t>𝑡</m:t>
                                        </m:r>
                                        <m:r>
                                          <a:rPr lang="en-US" sz="1400" i="1" kern="1200">
                                            <a:solidFill>
                                              <a:schemeClr val="dk1"/>
                                            </a:solidFill>
                                            <a:effectLst/>
                                            <a:latin typeface="+mn-lt"/>
                                            <a:ea typeface="+mn-ea"/>
                                            <a:cs typeface="+mn-cs"/>
                                          </a:rPr>
                                          <m:t>−1</m:t>
                                        </m:r>
                                      </m:sub>
                                    </m:sSub>
                                  </m:e>
                                </m:d>
                                <m:r>
                                  <a:rPr lang="en-US" sz="1400" i="1" kern="1200">
                                    <a:solidFill>
                                      <a:schemeClr val="dk1"/>
                                    </a:solidFill>
                                    <a:effectLst/>
                                    <a:latin typeface="+mn-lt"/>
                                    <a:ea typeface="+mn-ea"/>
                                    <a:cs typeface="+mn-cs"/>
                                  </a:rPr>
                                  <m:t>+0.8761∆</m:t>
                                </m:r>
                                <m:sSub>
                                  <m:sSubPr>
                                    <m:ctrlPr>
                                      <a:rPr lang="en-US" sz="1400" i="1" kern="1200">
                                        <a:solidFill>
                                          <a:schemeClr val="dk1"/>
                                        </a:solidFill>
                                        <a:effectLst/>
                                        <a:latin typeface="+mn-lt"/>
                                        <a:ea typeface="+mn-ea"/>
                                        <a:cs typeface="+mn-cs"/>
                                      </a:rPr>
                                    </m:ctrlPr>
                                  </m:sSubPr>
                                  <m:e>
                                    <m:r>
                                      <a:rPr lang="en-US" sz="1400" i="1" kern="1200">
                                        <a:solidFill>
                                          <a:schemeClr val="dk1"/>
                                        </a:solidFill>
                                        <a:effectLst/>
                                        <a:latin typeface="+mn-lt"/>
                                        <a:ea typeface="+mn-ea"/>
                                        <a:cs typeface="+mn-cs"/>
                                      </a:rPr>
                                      <m:t>𝑦</m:t>
                                    </m:r>
                                  </m:e>
                                  <m:sub>
                                    <m:r>
                                      <a:rPr lang="en-US" sz="1400" i="1" kern="1200">
                                        <a:solidFill>
                                          <a:schemeClr val="dk1"/>
                                        </a:solidFill>
                                        <a:effectLst/>
                                        <a:latin typeface="+mn-lt"/>
                                        <a:ea typeface="+mn-ea"/>
                                        <a:cs typeface="+mn-cs"/>
                                      </a:rPr>
                                      <m:t>𝑡</m:t>
                                    </m:r>
                                    <m:r>
                                      <a:rPr lang="en-US" sz="1400" i="1" kern="1200">
                                        <a:solidFill>
                                          <a:schemeClr val="dk1"/>
                                        </a:solidFill>
                                        <a:effectLst/>
                                        <a:latin typeface="+mn-lt"/>
                                        <a:ea typeface="+mn-ea"/>
                                        <a:cs typeface="+mn-cs"/>
                                      </a:rPr>
                                      <m:t>−1</m:t>
                                    </m:r>
                                  </m:sub>
                                </m:sSub>
                              </m:oMath>
                            </m:oMathPara>
                          </a14:m>
                          <a:endParaRPr lang="en-US" sz="1400" kern="1200" dirty="0">
                            <a:solidFill>
                              <a:schemeClr val="dk1"/>
                            </a:solidFill>
                            <a:effectLst/>
                            <a:latin typeface="+mn-lt"/>
                            <a:ea typeface="+mn-ea"/>
                            <a:cs typeface="+mn-cs"/>
                          </a:endParaRPr>
                        </a:p>
                      </a:txBody>
                      <a:tcPr/>
                    </a:tc>
                    <a:tc>
                      <a:txBody>
                        <a:bodyPr/>
                        <a:lstStyle/>
                        <a:p>
                          <a:pPr/>
                          <a14:m>
                            <m:oMathPara xmlns:m="http://schemas.openxmlformats.org/officeDocument/2006/math">
                              <m:oMathParaPr>
                                <m:jc m:val="left"/>
                              </m:oMathParaPr>
                              <m:oMath xmlns:m="http://schemas.openxmlformats.org/officeDocument/2006/math">
                                <m:sSub>
                                  <m:sSubPr>
                                    <m:ctrlPr>
                                      <a:rPr lang="en-US" sz="1400" i="1" kern="1200" smtClean="0">
                                        <a:solidFill>
                                          <a:schemeClr val="dk1"/>
                                        </a:solidFill>
                                        <a:effectLst/>
                                        <a:latin typeface="+mn-lt"/>
                                        <a:ea typeface="+mn-ea"/>
                                        <a:cs typeface="+mn-cs"/>
                                      </a:rPr>
                                    </m:ctrlPr>
                                  </m:sSubPr>
                                  <m:e>
                                    <m:r>
                                      <a:rPr lang="en-US" sz="1400" i="1" kern="1200">
                                        <a:solidFill>
                                          <a:schemeClr val="dk1"/>
                                        </a:solidFill>
                                        <a:effectLst/>
                                        <a:latin typeface="+mn-lt"/>
                                        <a:ea typeface="+mn-ea"/>
                                        <a:cs typeface="+mn-cs"/>
                                      </a:rPr>
                                      <m:t>𝑦</m:t>
                                    </m:r>
                                  </m:e>
                                  <m:sub>
                                    <m:r>
                                      <a:rPr lang="en-US" sz="1400" i="1" kern="1200">
                                        <a:solidFill>
                                          <a:schemeClr val="dk1"/>
                                        </a:solidFill>
                                        <a:effectLst/>
                                        <a:latin typeface="+mn-lt"/>
                                        <a:ea typeface="+mn-ea"/>
                                        <a:cs typeface="+mn-cs"/>
                                      </a:rPr>
                                      <m:t>𝑡</m:t>
                                    </m:r>
                                  </m:sub>
                                </m:sSub>
                                <m:r>
                                  <a:rPr lang="en-US" sz="1400" i="1" kern="1200">
                                    <a:solidFill>
                                      <a:schemeClr val="dk1"/>
                                    </a:solidFill>
                                    <a:effectLst/>
                                    <a:latin typeface="+mn-lt"/>
                                    <a:ea typeface="+mn-ea"/>
                                    <a:cs typeface="+mn-cs"/>
                                  </a:rPr>
                                  <m:t>=</m:t>
                                </m:r>
                                <m:sSub>
                                  <m:sSubPr>
                                    <m:ctrlPr>
                                      <a:rPr lang="en-US" sz="1400" i="1" kern="1200">
                                        <a:solidFill>
                                          <a:schemeClr val="dk1"/>
                                        </a:solidFill>
                                        <a:effectLst/>
                                        <a:latin typeface="+mn-lt"/>
                                        <a:ea typeface="+mn-ea"/>
                                        <a:cs typeface="+mn-cs"/>
                                      </a:rPr>
                                    </m:ctrlPr>
                                  </m:sSubPr>
                                  <m:e>
                                    <m:r>
                                      <a:rPr lang="en-US" sz="1400" i="1" kern="1200">
                                        <a:solidFill>
                                          <a:schemeClr val="dk1"/>
                                        </a:solidFill>
                                        <a:effectLst/>
                                        <a:latin typeface="+mn-lt"/>
                                        <a:ea typeface="+mn-ea"/>
                                        <a:cs typeface="+mn-cs"/>
                                      </a:rPr>
                                      <m:t>𝑦</m:t>
                                    </m:r>
                                  </m:e>
                                  <m:sub>
                                    <m:r>
                                      <a:rPr lang="en-US" sz="1400" i="1" kern="1200">
                                        <a:solidFill>
                                          <a:schemeClr val="dk1"/>
                                        </a:solidFill>
                                        <a:effectLst/>
                                        <a:latin typeface="+mn-lt"/>
                                        <a:ea typeface="+mn-ea"/>
                                        <a:cs typeface="+mn-cs"/>
                                      </a:rPr>
                                      <m:t>𝑡</m:t>
                                    </m:r>
                                    <m:r>
                                      <a:rPr lang="en-US" sz="1400" i="1" kern="1200">
                                        <a:solidFill>
                                          <a:schemeClr val="dk1"/>
                                        </a:solidFill>
                                        <a:effectLst/>
                                        <a:latin typeface="+mn-lt"/>
                                        <a:ea typeface="+mn-ea"/>
                                        <a:cs typeface="+mn-cs"/>
                                      </a:rPr>
                                      <m:t>−1</m:t>
                                    </m:r>
                                  </m:sub>
                                </m:sSub>
                                <m:r>
                                  <a:rPr lang="en-US" sz="1400" i="1" kern="1200">
                                    <a:solidFill>
                                      <a:schemeClr val="dk1"/>
                                    </a:solidFill>
                                    <a:effectLst/>
                                    <a:latin typeface="+mn-lt"/>
                                    <a:ea typeface="+mn-ea"/>
                                    <a:cs typeface="+mn-cs"/>
                                  </a:rPr>
                                  <m:t>+1.4166∆</m:t>
                                </m:r>
                                <m:sSub>
                                  <m:sSubPr>
                                    <m:ctrlPr>
                                      <a:rPr lang="en-US" sz="1400" i="1" kern="1200">
                                        <a:solidFill>
                                          <a:schemeClr val="dk1"/>
                                        </a:solidFill>
                                        <a:effectLst/>
                                        <a:latin typeface="+mn-lt"/>
                                        <a:ea typeface="+mn-ea"/>
                                        <a:cs typeface="+mn-cs"/>
                                      </a:rPr>
                                    </m:ctrlPr>
                                  </m:sSubPr>
                                  <m:e>
                                    <m:r>
                                      <a:rPr lang="en-US" sz="1400" i="1" kern="1200">
                                        <a:solidFill>
                                          <a:schemeClr val="dk1"/>
                                        </a:solidFill>
                                        <a:effectLst/>
                                        <a:latin typeface="+mn-lt"/>
                                        <a:ea typeface="+mn-ea"/>
                                        <a:cs typeface="+mn-cs"/>
                                      </a:rPr>
                                      <m:t>𝑦</m:t>
                                    </m:r>
                                  </m:e>
                                  <m:sub>
                                    <m:r>
                                      <a:rPr lang="en-US" sz="1400" i="1" kern="1200">
                                        <a:solidFill>
                                          <a:schemeClr val="dk1"/>
                                        </a:solidFill>
                                        <a:effectLst/>
                                        <a:latin typeface="+mn-lt"/>
                                        <a:ea typeface="+mn-ea"/>
                                        <a:cs typeface="+mn-cs"/>
                                      </a:rPr>
                                      <m:t>𝑡</m:t>
                                    </m:r>
                                    <m:r>
                                      <a:rPr lang="en-US" sz="1400" i="1" kern="1200">
                                        <a:solidFill>
                                          <a:schemeClr val="dk1"/>
                                        </a:solidFill>
                                        <a:effectLst/>
                                        <a:latin typeface="+mn-lt"/>
                                        <a:ea typeface="+mn-ea"/>
                                        <a:cs typeface="+mn-cs"/>
                                      </a:rPr>
                                      <m:t>−1</m:t>
                                    </m:r>
                                  </m:sub>
                                </m:sSub>
                                <m:r>
                                  <a:rPr lang="en-US" sz="1400" i="1" kern="1200">
                                    <a:solidFill>
                                      <a:schemeClr val="dk1"/>
                                    </a:solidFill>
                                    <a:effectLst/>
                                    <a:latin typeface="+mn-lt"/>
                                    <a:ea typeface="+mn-ea"/>
                                    <a:cs typeface="+mn-cs"/>
                                  </a:rPr>
                                  <m:t>+1.5705∆</m:t>
                                </m:r>
                                <m:sSub>
                                  <m:sSubPr>
                                    <m:ctrlPr>
                                      <a:rPr lang="en-US" sz="1400" i="1" kern="1200">
                                        <a:solidFill>
                                          <a:schemeClr val="dk1"/>
                                        </a:solidFill>
                                        <a:effectLst/>
                                        <a:latin typeface="+mn-lt"/>
                                        <a:ea typeface="+mn-ea"/>
                                        <a:cs typeface="+mn-cs"/>
                                      </a:rPr>
                                    </m:ctrlPr>
                                  </m:sSubPr>
                                  <m:e>
                                    <m:r>
                                      <a:rPr lang="en-US" sz="1400" i="1" kern="1200">
                                        <a:solidFill>
                                          <a:schemeClr val="dk1"/>
                                        </a:solidFill>
                                        <a:effectLst/>
                                        <a:latin typeface="+mn-lt"/>
                                        <a:ea typeface="+mn-ea"/>
                                        <a:cs typeface="+mn-cs"/>
                                      </a:rPr>
                                      <m:t>𝑦</m:t>
                                    </m:r>
                                  </m:e>
                                  <m:sub>
                                    <m:r>
                                      <a:rPr lang="en-US" sz="1400" i="1" kern="1200">
                                        <a:solidFill>
                                          <a:schemeClr val="dk1"/>
                                        </a:solidFill>
                                        <a:effectLst/>
                                        <a:latin typeface="+mn-lt"/>
                                        <a:ea typeface="+mn-ea"/>
                                        <a:cs typeface="+mn-cs"/>
                                      </a:rPr>
                                      <m:t>𝑡</m:t>
                                    </m:r>
                                    <m:r>
                                      <a:rPr lang="en-US" sz="1400" i="1" kern="1200">
                                        <a:solidFill>
                                          <a:schemeClr val="dk1"/>
                                        </a:solidFill>
                                        <a:effectLst/>
                                        <a:latin typeface="+mn-lt"/>
                                        <a:ea typeface="+mn-ea"/>
                                        <a:cs typeface="+mn-cs"/>
                                      </a:rPr>
                                      <m:t>−2</m:t>
                                    </m:r>
                                  </m:sub>
                                </m:sSub>
                                <m:r>
                                  <a:rPr lang="en-US" sz="1400" i="1" kern="1200">
                                    <a:solidFill>
                                      <a:schemeClr val="dk1"/>
                                    </a:solidFill>
                                    <a:effectLst/>
                                    <a:latin typeface="+mn-lt"/>
                                    <a:ea typeface="+mn-ea"/>
                                    <a:cs typeface="+mn-cs"/>
                                  </a:rPr>
                                  <m:t>+0.5705∆</m:t>
                                </m:r>
                                <m:sSub>
                                  <m:sSubPr>
                                    <m:ctrlPr>
                                      <a:rPr lang="en-US" sz="1400" i="1" kern="1200">
                                        <a:solidFill>
                                          <a:schemeClr val="dk1"/>
                                        </a:solidFill>
                                        <a:effectLst/>
                                        <a:latin typeface="+mn-lt"/>
                                        <a:ea typeface="+mn-ea"/>
                                        <a:cs typeface="+mn-cs"/>
                                      </a:rPr>
                                    </m:ctrlPr>
                                  </m:sSubPr>
                                  <m:e>
                                    <m:r>
                                      <a:rPr lang="en-US" sz="1400" i="1" kern="1200">
                                        <a:solidFill>
                                          <a:schemeClr val="dk1"/>
                                        </a:solidFill>
                                        <a:effectLst/>
                                        <a:latin typeface="+mn-lt"/>
                                        <a:ea typeface="+mn-ea"/>
                                        <a:cs typeface="+mn-cs"/>
                                      </a:rPr>
                                      <m:t>𝑦</m:t>
                                    </m:r>
                                  </m:e>
                                  <m:sub>
                                    <m:r>
                                      <a:rPr lang="en-US" sz="1400" i="1" kern="1200">
                                        <a:solidFill>
                                          <a:schemeClr val="dk1"/>
                                        </a:solidFill>
                                        <a:effectLst/>
                                        <a:latin typeface="+mn-lt"/>
                                        <a:ea typeface="+mn-ea"/>
                                        <a:cs typeface="+mn-cs"/>
                                      </a:rPr>
                                      <m:t>𝑡</m:t>
                                    </m:r>
                                    <m:r>
                                      <a:rPr lang="en-US" sz="1400" i="1" kern="1200">
                                        <a:solidFill>
                                          <a:schemeClr val="dk1"/>
                                        </a:solidFill>
                                        <a:effectLst/>
                                        <a:latin typeface="+mn-lt"/>
                                        <a:ea typeface="+mn-ea"/>
                                        <a:cs typeface="+mn-cs"/>
                                      </a:rPr>
                                      <m:t>−3</m:t>
                                    </m:r>
                                  </m:sub>
                                </m:sSub>
                              </m:oMath>
                            </m:oMathPara>
                          </a14:m>
                          <a:endParaRPr lang="en-US" sz="1400" kern="1200" dirty="0">
                            <a:solidFill>
                              <a:schemeClr val="dk1"/>
                            </a:solidFill>
                            <a:effectLst/>
                            <a:latin typeface="+mn-lt"/>
                            <a:ea typeface="+mn-ea"/>
                            <a:cs typeface="+mn-cs"/>
                          </a:endParaRPr>
                        </a:p>
                      </a:txBody>
                      <a:tcPr/>
                    </a:tc>
                    <a:extLst>
                      <a:ext uri="{0D108BD9-81ED-4DB2-BD59-A6C34878D82A}">
                        <a16:rowId xmlns:a16="http://schemas.microsoft.com/office/drawing/2014/main" xmlns="" val="1956657800"/>
                      </a:ext>
                    </a:extLst>
                  </a:tr>
                  <a:tr h="370840">
                    <a:tc>
                      <a:txBody>
                        <a:bodyPr/>
                        <a:lstStyle/>
                        <a:p>
                          <a:r>
                            <a:rPr lang="en-US" dirty="0" smtClean="0"/>
                            <a:t>Test MSE</a:t>
                          </a:r>
                          <a:endParaRPr lang="en-US" dirty="0"/>
                        </a:p>
                      </a:txBody>
                      <a:tcPr/>
                    </a:tc>
                    <a:tc>
                      <a:txBody>
                        <a:bodyPr/>
                        <a:lstStyle/>
                        <a:p>
                          <a:pPr/>
                          <a:r>
                            <a:rPr lang="en-US" dirty="0" smtClean="0"/>
                            <a:t>0.43%</a:t>
                          </a:r>
                          <a:endParaRPr lang="en-US" dirty="0"/>
                        </a:p>
                      </a:txBody>
                      <a:tcPr/>
                    </a:tc>
                    <a:tc>
                      <a:txBody>
                        <a:bodyPr/>
                        <a:lstStyle/>
                        <a:p>
                          <a:pPr/>
                          <a:r>
                            <a:rPr lang="en-US" dirty="0" smtClean="0"/>
                            <a:t>0.97%</a:t>
                          </a:r>
                          <a:endParaRPr lang="en-US" dirty="0"/>
                        </a:p>
                      </a:txBody>
                      <a:tcPr/>
                    </a:tc>
                  </a:tr>
                  <a:tr h="370840">
                    <a:tc>
                      <a:txBody>
                        <a:bodyPr/>
                        <a:lstStyle/>
                        <a:p>
                          <a:r>
                            <a:rPr lang="en-US" dirty="0" err="1" smtClean="0"/>
                            <a:t>AICc</a:t>
                          </a:r>
                          <a:endParaRPr lang="en-US" dirty="0"/>
                        </a:p>
                      </a:txBody>
                      <a:tcPr/>
                    </a:tc>
                    <a:tc>
                      <a:txBody>
                        <a:bodyPr/>
                        <a:lstStyle/>
                        <a:p>
                          <a:pPr/>
                          <a:r>
                            <a:rPr lang="en-US" dirty="0" smtClean="0"/>
                            <a:t>-412.67</a:t>
                          </a:r>
                          <a:endParaRPr lang="en-US" dirty="0"/>
                        </a:p>
                      </a:txBody>
                      <a:tcPr/>
                    </a:tc>
                    <a:tc>
                      <a:txBody>
                        <a:bodyPr/>
                        <a:lstStyle/>
                        <a:p>
                          <a:pPr/>
                          <a:r>
                            <a:rPr lang="en-US" dirty="0" smtClean="0"/>
                            <a:t>-313.99</a:t>
                          </a:r>
                          <a:endParaRPr lang="en-US" dirty="0"/>
                        </a:p>
                      </a:txBody>
                      <a:tcPr/>
                    </a:tc>
                  </a:tr>
                </a:tbl>
              </a:graphicData>
            </a:graphic>
          </p:graphicFrame>
        </mc:Choice>
        <mc:Fallback>
          <p:graphicFrame>
            <p:nvGraphicFramePr>
              <p:cNvPr id="6" name="Table 5"/>
              <p:cNvGraphicFramePr>
                <a:graphicFrameLocks noGrp="1"/>
              </p:cNvGraphicFramePr>
              <p:nvPr>
                <p:extLst>
                  <p:ext uri="{D42A27DB-BD31-4B8C-83A1-F6EECF244321}">
                    <p14:modId xmlns:p14="http://schemas.microsoft.com/office/powerpoint/2010/main" val="1828907190"/>
                  </p:ext>
                </p:extLst>
              </p:nvPr>
            </p:nvGraphicFramePr>
            <p:xfrm>
              <a:off x="1897575" y="3945924"/>
              <a:ext cx="9223507" cy="1854200"/>
            </p:xfrm>
            <a:graphic>
              <a:graphicData uri="http://schemas.openxmlformats.org/drawingml/2006/table">
                <a:tbl>
                  <a:tblPr firstRow="1" bandRow="1">
                    <a:tableStyleId>{5C22544A-7EE6-4342-B048-85BDC9FD1C3A}</a:tableStyleId>
                  </a:tblPr>
                  <a:tblGrid>
                    <a:gridCol w="1353194">
                      <a:extLst>
                        <a:ext uri="{9D8B030D-6E8A-4147-A177-3AD203B41FA5}">
                          <a16:colId xmlns:a16="http://schemas.microsoft.com/office/drawing/2014/main" xmlns:a14="http://schemas.microsoft.com/office/drawing/2010/main" xmlns="" val="4005808239"/>
                        </a:ext>
                      </a:extLst>
                    </a:gridCol>
                    <a:gridCol w="3424851">
                      <a:extLst>
                        <a:ext uri="{9D8B030D-6E8A-4147-A177-3AD203B41FA5}">
                          <a16:colId xmlns:a16="http://schemas.microsoft.com/office/drawing/2014/main" xmlns:a14="http://schemas.microsoft.com/office/drawing/2010/main" xmlns="" val="3787052799"/>
                        </a:ext>
                      </a:extLst>
                    </a:gridCol>
                    <a:gridCol w="4445462">
                      <a:extLst>
                        <a:ext uri="{9D8B030D-6E8A-4147-A177-3AD203B41FA5}">
                          <a16:colId xmlns:a16="http://schemas.microsoft.com/office/drawing/2014/main" xmlns:a14="http://schemas.microsoft.com/office/drawing/2010/main" xmlns="" val="1504142899"/>
                        </a:ext>
                      </a:extLst>
                    </a:gridCol>
                  </a:tblGrid>
                  <a:tr h="370840">
                    <a:tc>
                      <a:txBody>
                        <a:bodyPr/>
                        <a:lstStyle/>
                        <a:p>
                          <a:endParaRPr lang="en-US" dirty="0"/>
                        </a:p>
                      </a:txBody>
                      <a:tcPr/>
                    </a:tc>
                    <a:tc>
                      <a:txBody>
                        <a:bodyPr/>
                        <a:lstStyle/>
                        <a:p>
                          <a:r>
                            <a:rPr lang="en-US" dirty="0" smtClean="0"/>
                            <a:t>3 partition model</a:t>
                          </a:r>
                          <a:endParaRPr lang="en-US" dirty="0"/>
                        </a:p>
                      </a:txBody>
                      <a:tcPr/>
                    </a:tc>
                    <a:tc>
                      <a:txBody>
                        <a:bodyPr/>
                        <a:lstStyle/>
                        <a:p>
                          <a:r>
                            <a:rPr lang="en-US" dirty="0" smtClean="0"/>
                            <a:t>6 partition</a:t>
                          </a:r>
                          <a:r>
                            <a:rPr lang="en-US" baseline="0" dirty="0" smtClean="0"/>
                            <a:t> model</a:t>
                          </a:r>
                          <a:endParaRPr lang="en-US" dirty="0"/>
                        </a:p>
                      </a:txBody>
                      <a:tcPr/>
                    </a:tc>
                    <a:extLst>
                      <a:ext uri="{0D108BD9-81ED-4DB2-BD59-A6C34878D82A}">
                        <a16:rowId xmlns:a16="http://schemas.microsoft.com/office/drawing/2014/main" xmlns:a14="http://schemas.microsoft.com/office/drawing/2010/main" xmlns="" val="3868105533"/>
                      </a:ext>
                    </a:extLst>
                  </a:tr>
                  <a:tr h="370840">
                    <a:tc>
                      <a:txBody>
                        <a:bodyPr/>
                        <a:lstStyle/>
                        <a:p>
                          <a:r>
                            <a:rPr lang="en-US" dirty="0" smtClean="0"/>
                            <a:t>ARIMA </a:t>
                          </a:r>
                          <a:endParaRPr lang="en-US" dirty="0"/>
                        </a:p>
                      </a:txBody>
                      <a:tcPr/>
                    </a:tc>
                    <a:tc>
                      <a:txBody>
                        <a:bodyPr/>
                        <a:lstStyle/>
                        <a:p>
                          <a:pPr/>
                          <a:r>
                            <a:rPr lang="en-US" dirty="0" smtClean="0"/>
                            <a:t>(1,1,3)</a:t>
                          </a:r>
                          <a:endParaRPr lang="en-US" dirty="0"/>
                        </a:p>
                      </a:txBody>
                      <a:tcPr/>
                    </a:tc>
                    <a:tc>
                      <a:txBody>
                        <a:bodyPr/>
                        <a:lstStyle/>
                        <a:p>
                          <a:pPr/>
                          <a:r>
                            <a:rPr lang="en-US" dirty="0" smtClean="0"/>
                            <a:t>(2,2,0)</a:t>
                          </a:r>
                          <a:endParaRPr lang="en-US" dirty="0"/>
                        </a:p>
                      </a:txBody>
                      <a:tcPr/>
                    </a:tc>
                    <a:extLst>
                      <a:ext uri="{0D108BD9-81ED-4DB2-BD59-A6C34878D82A}">
                        <a16:rowId xmlns:a16="http://schemas.microsoft.com/office/drawing/2014/main" xmlns:a14="http://schemas.microsoft.com/office/drawing/2010/main" xmlns="" val="490032755"/>
                      </a:ext>
                    </a:extLst>
                  </a:tr>
                  <a:tr h="370840">
                    <a:tc>
                      <a:txBody>
                        <a:bodyPr/>
                        <a:lstStyle/>
                        <a:p>
                          <a:r>
                            <a:rPr lang="en-US" dirty="0" smtClean="0"/>
                            <a:t>Equation</a:t>
                          </a:r>
                          <a:endParaRPr lang="en-US" dirty="0"/>
                        </a:p>
                      </a:txBody>
                      <a:tcPr/>
                    </a:tc>
                    <a:tc>
                      <a:txBody>
                        <a:bodyPr/>
                        <a:lstStyle/>
                        <a:p>
                          <a:endParaRPr lang="en-US"/>
                        </a:p>
                      </a:txBody>
                      <a:tcPr>
                        <a:blipFill rotWithShape="0">
                          <a:blip r:embed="rId2"/>
                          <a:stretch>
                            <a:fillRect l="-39680" t="-208197" r="-130605" b="-224590"/>
                          </a:stretch>
                        </a:blipFill>
                      </a:tcPr>
                    </a:tc>
                    <a:tc>
                      <a:txBody>
                        <a:bodyPr/>
                        <a:lstStyle/>
                        <a:p>
                          <a:endParaRPr lang="en-US"/>
                        </a:p>
                      </a:txBody>
                      <a:tcPr>
                        <a:blipFill rotWithShape="0">
                          <a:blip r:embed="rId2"/>
                          <a:stretch>
                            <a:fillRect l="-107534" t="-208197" r="-548" b="-224590"/>
                          </a:stretch>
                        </a:blipFill>
                      </a:tcPr>
                    </a:tc>
                    <a:extLst>
                      <a:ext uri="{0D108BD9-81ED-4DB2-BD59-A6C34878D82A}">
                        <a16:rowId xmlns:a16="http://schemas.microsoft.com/office/drawing/2014/main" xmlns:a14="http://schemas.microsoft.com/office/drawing/2010/main" xmlns="" val="1956657800"/>
                      </a:ext>
                    </a:extLst>
                  </a:tr>
                  <a:tr h="370840">
                    <a:tc>
                      <a:txBody>
                        <a:bodyPr/>
                        <a:lstStyle/>
                        <a:p>
                          <a:r>
                            <a:rPr lang="en-US" dirty="0" smtClean="0"/>
                            <a:t>Test MSE</a:t>
                          </a:r>
                          <a:endParaRPr lang="en-US" dirty="0"/>
                        </a:p>
                      </a:txBody>
                      <a:tcPr/>
                    </a:tc>
                    <a:tc>
                      <a:txBody>
                        <a:bodyPr/>
                        <a:lstStyle/>
                        <a:p>
                          <a:pPr/>
                          <a:r>
                            <a:rPr lang="en-US" dirty="0" smtClean="0"/>
                            <a:t>0.43%</a:t>
                          </a:r>
                          <a:endParaRPr lang="en-US" dirty="0"/>
                        </a:p>
                      </a:txBody>
                      <a:tcPr/>
                    </a:tc>
                    <a:tc>
                      <a:txBody>
                        <a:bodyPr/>
                        <a:lstStyle/>
                        <a:p>
                          <a:pPr/>
                          <a:r>
                            <a:rPr lang="en-US" dirty="0" smtClean="0"/>
                            <a:t>0.97%</a:t>
                          </a:r>
                          <a:endParaRPr lang="en-US" dirty="0"/>
                        </a:p>
                      </a:txBody>
                      <a:tcPr/>
                    </a:tc>
                  </a:tr>
                  <a:tr h="370840">
                    <a:tc>
                      <a:txBody>
                        <a:bodyPr/>
                        <a:lstStyle/>
                        <a:p>
                          <a:r>
                            <a:rPr lang="en-US" dirty="0" err="1" smtClean="0"/>
                            <a:t>AICc</a:t>
                          </a:r>
                          <a:endParaRPr lang="en-US" dirty="0"/>
                        </a:p>
                      </a:txBody>
                      <a:tcPr/>
                    </a:tc>
                    <a:tc>
                      <a:txBody>
                        <a:bodyPr/>
                        <a:lstStyle/>
                        <a:p>
                          <a:pPr/>
                          <a:r>
                            <a:rPr lang="en-US" dirty="0" smtClean="0"/>
                            <a:t>-412.67</a:t>
                          </a:r>
                          <a:endParaRPr lang="en-US" dirty="0"/>
                        </a:p>
                      </a:txBody>
                      <a:tcPr/>
                    </a:tc>
                    <a:tc>
                      <a:txBody>
                        <a:bodyPr/>
                        <a:lstStyle/>
                        <a:p>
                          <a:pPr/>
                          <a:r>
                            <a:rPr lang="en-US" dirty="0" smtClean="0"/>
                            <a:t>-313.99</a:t>
                          </a:r>
                          <a:endParaRPr lang="en-US" dirty="0"/>
                        </a:p>
                      </a:txBody>
                      <a:tcPr/>
                    </a:tc>
                  </a:tr>
                </a:tbl>
              </a:graphicData>
            </a:graphic>
          </p:graphicFrame>
        </mc:Fallback>
      </mc:AlternateContent>
    </p:spTree>
    <p:extLst>
      <p:ext uri="{BB962C8B-B14F-4D97-AF65-F5344CB8AC3E}">
        <p14:creationId xmlns:p14="http://schemas.microsoft.com/office/powerpoint/2010/main" val="20794423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2099733"/>
            <a:ext cx="9488332" cy="2677648"/>
          </a:xfrm>
        </p:spPr>
        <p:txBody>
          <a:bodyPr/>
          <a:lstStyle/>
          <a:p>
            <a:r>
              <a:rPr lang="en-US" dirty="0" smtClean="0"/>
              <a:t>Dynamic Regression Model</a:t>
            </a:r>
            <a:endParaRPr lang="en-US" dirty="0"/>
          </a:p>
        </p:txBody>
      </p:sp>
    </p:spTree>
    <p:extLst>
      <p:ext uri="{BB962C8B-B14F-4D97-AF65-F5344CB8AC3E}">
        <p14:creationId xmlns:p14="http://schemas.microsoft.com/office/powerpoint/2010/main" val="1708963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6673" y="998383"/>
            <a:ext cx="9710754" cy="706964"/>
          </a:xfrm>
        </p:spPr>
        <p:txBody>
          <a:bodyPr/>
          <a:lstStyle/>
          <a:p>
            <a:r>
              <a:rPr lang="en-US" dirty="0" smtClean="0"/>
              <a:t>Dynamic Regression Model</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749644" y="2734964"/>
                <a:ext cx="10684475" cy="3739977"/>
              </a:xfrm>
            </p:spPr>
            <p:txBody>
              <a:bodyPr>
                <a:normAutofit/>
              </a:bodyPr>
              <a:lstStyle/>
              <a:p>
                <a:r>
                  <a:rPr lang="en-US" dirty="0"/>
                  <a:t>Decision tree models allow inclusion of different predictors but they do not capture the effect of past structural changes in </a:t>
                </a:r>
                <a:r>
                  <a:rPr lang="en-US" dirty="0" smtClean="0"/>
                  <a:t>forecasting. </a:t>
                </a:r>
              </a:p>
              <a:p>
                <a:r>
                  <a:rPr lang="en-US" dirty="0" smtClean="0"/>
                  <a:t>Time </a:t>
                </a:r>
                <a:r>
                  <a:rPr lang="en-US" dirty="0"/>
                  <a:t>series models only rely on the past data and error terms to predict the future values without including the effect of other </a:t>
                </a:r>
                <a:r>
                  <a:rPr lang="en-US" dirty="0" smtClean="0"/>
                  <a:t>predictors. </a:t>
                </a:r>
              </a:p>
              <a:p>
                <a:r>
                  <a:rPr lang="en-US" dirty="0" smtClean="0"/>
                  <a:t>Dynamic </a:t>
                </a:r>
                <a:r>
                  <a:rPr lang="en-US" dirty="0"/>
                  <a:t>regression model combine both concepts to improve on the future predictions.</a:t>
                </a:r>
              </a:p>
              <a:p>
                <a:r>
                  <a:rPr lang="en-US" dirty="0" smtClean="0"/>
                  <a:t>Dynamic regression </a:t>
                </a:r>
                <a:r>
                  <a:rPr lang="en-US" dirty="0"/>
                  <a:t>model can be written as,</a:t>
                </a:r>
              </a:p>
              <a:p>
                <a:pPr marL="0" indent="0" algn="ctr">
                  <a:buNone/>
                </a:pPr>
                <a14:m>
                  <m:oMath xmlns:m="http://schemas.openxmlformats.org/officeDocument/2006/math">
                    <m:sSub>
                      <m:sSubPr>
                        <m:ctrlPr>
                          <a:rPr lang="en-US" i="1" smtClean="0"/>
                        </m:ctrlPr>
                      </m:sSubPr>
                      <m:e>
                        <m:r>
                          <a:rPr lang="en-US" i="1"/>
                          <m:t>𝑦</m:t>
                        </m:r>
                      </m:e>
                      <m:sub>
                        <m:r>
                          <a:rPr lang="en-US" i="1"/>
                          <m:t>𝑡</m:t>
                        </m:r>
                      </m:sub>
                    </m:sSub>
                    <m:r>
                      <a:rPr lang="en-US" i="1"/>
                      <m:t>=</m:t>
                    </m:r>
                    <m:r>
                      <a:rPr lang="en-US" i="1"/>
                      <m:t>𝛾</m:t>
                    </m:r>
                    <m:r>
                      <a:rPr lang="en-US" i="1"/>
                      <m:t>+</m:t>
                    </m:r>
                    <m:r>
                      <a:rPr lang="en-US" i="1"/>
                      <m:t>𝛿</m:t>
                    </m:r>
                    <m:r>
                      <a:rPr lang="en-US" i="1"/>
                      <m:t>𝑡</m:t>
                    </m:r>
                    <m:r>
                      <a:rPr lang="en-US" i="1"/>
                      <m:t>+</m:t>
                    </m:r>
                    <m:nary>
                      <m:naryPr>
                        <m:chr m:val="∑"/>
                        <m:limLoc m:val="undOvr"/>
                        <m:ctrlPr>
                          <a:rPr lang="en-US" i="1"/>
                        </m:ctrlPr>
                      </m:naryPr>
                      <m:sub>
                        <m:r>
                          <a:rPr lang="en-US" i="1"/>
                          <m:t>𝑖</m:t>
                        </m:r>
                        <m:r>
                          <a:rPr lang="en-US" i="1"/>
                          <m:t>=1</m:t>
                        </m:r>
                      </m:sub>
                      <m:sup>
                        <m:r>
                          <a:rPr lang="en-US" i="1"/>
                          <m:t>𝑡</m:t>
                        </m:r>
                        <m:r>
                          <a:rPr lang="en-US" i="1"/>
                          <m:t>−1</m:t>
                        </m:r>
                      </m:sup>
                      <m:e>
                        <m:sSub>
                          <m:sSubPr>
                            <m:ctrlPr>
                              <a:rPr lang="en-US" i="1"/>
                            </m:ctrlPr>
                          </m:sSubPr>
                          <m:e>
                            <m:r>
                              <a:rPr lang="en-US" i="1"/>
                              <m:t>𝜙</m:t>
                            </m:r>
                          </m:e>
                          <m:sub>
                            <m:r>
                              <a:rPr lang="en-US" i="1"/>
                              <m:t>𝑖</m:t>
                            </m:r>
                          </m:sub>
                        </m:sSub>
                        <m:sSub>
                          <m:sSubPr>
                            <m:ctrlPr>
                              <a:rPr lang="en-US" i="1"/>
                            </m:ctrlPr>
                          </m:sSubPr>
                          <m:e>
                            <m:r>
                              <a:rPr lang="en-US" i="1"/>
                              <m:t>𝑦</m:t>
                            </m:r>
                          </m:e>
                          <m:sub>
                            <m:r>
                              <a:rPr lang="en-US" i="1"/>
                              <m:t>𝑡</m:t>
                            </m:r>
                            <m:r>
                              <a:rPr lang="en-US" i="1"/>
                              <m:t>−</m:t>
                            </m:r>
                            <m:r>
                              <a:rPr lang="en-US" i="1"/>
                              <m:t>𝑖</m:t>
                            </m:r>
                          </m:sub>
                        </m:sSub>
                      </m:e>
                    </m:nary>
                    <m:r>
                      <a:rPr lang="en-US" i="1"/>
                      <m:t>+</m:t>
                    </m:r>
                    <m:nary>
                      <m:naryPr>
                        <m:chr m:val="∑"/>
                        <m:limLoc m:val="undOvr"/>
                        <m:ctrlPr>
                          <a:rPr lang="en-US" i="1"/>
                        </m:ctrlPr>
                      </m:naryPr>
                      <m:sub>
                        <m:r>
                          <a:rPr lang="en-US" i="1"/>
                          <m:t>𝑗</m:t>
                        </m:r>
                        <m:r>
                          <a:rPr lang="en-US" i="1"/>
                          <m:t>=1</m:t>
                        </m:r>
                      </m:sub>
                      <m:sup>
                        <m:r>
                          <a:rPr lang="en-US" i="1"/>
                          <m:t>𝑘</m:t>
                        </m:r>
                      </m:sup>
                      <m:e>
                        <m:nary>
                          <m:naryPr>
                            <m:chr m:val="∑"/>
                            <m:limLoc m:val="undOvr"/>
                            <m:ctrlPr>
                              <a:rPr lang="en-US" i="1"/>
                            </m:ctrlPr>
                          </m:naryPr>
                          <m:sub>
                            <m:r>
                              <a:rPr lang="en-US" i="1"/>
                              <m:t>𝑖</m:t>
                            </m:r>
                            <m:r>
                              <a:rPr lang="en-US" i="1"/>
                              <m:t>=1</m:t>
                            </m:r>
                          </m:sub>
                          <m:sup>
                            <m:r>
                              <a:rPr lang="en-US" i="1"/>
                              <m:t>𝑡</m:t>
                            </m:r>
                            <m:r>
                              <a:rPr lang="en-US" i="1"/>
                              <m:t>−1</m:t>
                            </m:r>
                          </m:sup>
                          <m:e>
                            <m:sSub>
                              <m:sSubPr>
                                <m:ctrlPr>
                                  <a:rPr lang="en-US" i="1"/>
                                </m:ctrlPr>
                              </m:sSubPr>
                              <m:e>
                                <m:r>
                                  <a:rPr lang="en-US" i="1"/>
                                  <m:t>𝛽</m:t>
                                </m:r>
                              </m:e>
                              <m:sub>
                                <m:r>
                                  <a:rPr lang="en-US" i="1"/>
                                  <m:t>𝑖</m:t>
                                </m:r>
                              </m:sub>
                            </m:sSub>
                            <m:sSub>
                              <m:sSubPr>
                                <m:ctrlPr>
                                  <a:rPr lang="en-US" i="1"/>
                                </m:ctrlPr>
                              </m:sSubPr>
                              <m:e>
                                <m:r>
                                  <a:rPr lang="en-US" i="1"/>
                                  <m:t>𝑥</m:t>
                                </m:r>
                              </m:e>
                              <m:sub>
                                <m:r>
                                  <a:rPr lang="en-US" i="1"/>
                                  <m:t>𝑗</m:t>
                                </m:r>
                                <m:r>
                                  <a:rPr lang="en-US" i="1"/>
                                  <m:t>,</m:t>
                                </m:r>
                                <m:r>
                                  <a:rPr lang="en-US" i="1"/>
                                  <m:t>𝑡</m:t>
                                </m:r>
                                <m:r>
                                  <a:rPr lang="en-US" i="1"/>
                                  <m:t>−</m:t>
                                </m:r>
                                <m:r>
                                  <a:rPr lang="en-US" i="1"/>
                                  <m:t>𝑖</m:t>
                                </m:r>
                              </m:sub>
                            </m:sSub>
                          </m:e>
                        </m:nary>
                      </m:e>
                    </m:nary>
                    <m:r>
                      <a:rPr lang="en-US" i="1"/>
                      <m:t>+</m:t>
                    </m:r>
                    <m:sSub>
                      <m:sSubPr>
                        <m:ctrlPr>
                          <a:rPr lang="en-US" i="1"/>
                        </m:ctrlPr>
                      </m:sSubPr>
                      <m:e>
                        <m:r>
                          <a:rPr lang="en-US" i="1"/>
                          <m:t>𝜂</m:t>
                        </m:r>
                      </m:e>
                      <m:sub>
                        <m:r>
                          <a:rPr lang="en-US" i="1"/>
                          <m:t>𝑡</m:t>
                        </m:r>
                      </m:sub>
                    </m:sSub>
                    <m:r>
                      <a:rPr lang="en-US" i="1"/>
                      <m:t>+</m:t>
                    </m:r>
                    <m:nary>
                      <m:naryPr>
                        <m:chr m:val="∑"/>
                        <m:limLoc m:val="undOvr"/>
                        <m:ctrlPr>
                          <a:rPr lang="en-US" i="1"/>
                        </m:ctrlPr>
                      </m:naryPr>
                      <m:sub>
                        <m:r>
                          <a:rPr lang="en-US" i="1"/>
                          <m:t>𝑗</m:t>
                        </m:r>
                        <m:r>
                          <a:rPr lang="en-US" i="1"/>
                          <m:t>=1</m:t>
                        </m:r>
                      </m:sub>
                      <m:sup>
                        <m:r>
                          <a:rPr lang="en-US" i="1"/>
                          <m:t>𝑡</m:t>
                        </m:r>
                        <m:r>
                          <a:rPr lang="en-US" i="1"/>
                          <m:t>−1</m:t>
                        </m:r>
                      </m:sup>
                      <m:e>
                        <m:sSub>
                          <m:sSubPr>
                            <m:ctrlPr>
                              <a:rPr lang="en-US" i="1"/>
                            </m:ctrlPr>
                          </m:sSubPr>
                          <m:e>
                            <m:r>
                              <a:rPr lang="en-US" i="1"/>
                              <m:t>𝜃</m:t>
                            </m:r>
                          </m:e>
                          <m:sub>
                            <m:r>
                              <a:rPr lang="en-US" i="1"/>
                              <m:t>𝑗</m:t>
                            </m:r>
                          </m:sub>
                        </m:sSub>
                        <m:sSub>
                          <m:sSubPr>
                            <m:ctrlPr>
                              <a:rPr lang="en-US" i="1"/>
                            </m:ctrlPr>
                          </m:sSubPr>
                          <m:e>
                            <m:r>
                              <a:rPr lang="en-US" i="1"/>
                              <m:t>𝜂</m:t>
                            </m:r>
                          </m:e>
                          <m:sub>
                            <m:r>
                              <a:rPr lang="en-US" i="1"/>
                              <m:t>𝑡</m:t>
                            </m:r>
                            <m:r>
                              <a:rPr lang="en-US" i="1"/>
                              <m:t>−</m:t>
                            </m:r>
                            <m:r>
                              <a:rPr lang="en-US" i="1"/>
                              <m:t>𝑗</m:t>
                            </m:r>
                          </m:sub>
                        </m:sSub>
                      </m:e>
                    </m:nary>
                  </m:oMath>
                </a14:m>
                <a:r>
                  <a:rPr lang="en-US" dirty="0"/>
                  <a:t>    </a:t>
                </a:r>
                <a:endParaRPr lang="en-US" dirty="0" smtClean="0"/>
              </a:p>
              <a:p>
                <a:pPr marL="0" indent="0">
                  <a:buNone/>
                </a:pPr>
                <a:r>
                  <a:rPr lang="en-US" dirty="0" smtClean="0"/>
                  <a:t> with including </a:t>
                </a:r>
                <a:r>
                  <a:rPr lang="en-US" dirty="0"/>
                  <a:t>the </a:t>
                </a:r>
                <a:r>
                  <a:rPr lang="en-US" i="1" dirty="0"/>
                  <a:t>k</a:t>
                </a:r>
                <a:r>
                  <a:rPr lang="en-US" dirty="0"/>
                  <a:t> regression terms. The ACF for dynamic regression models, contain error from the regression thus </a:t>
                </a:r>
                <a14:m>
                  <m:oMath xmlns:m="http://schemas.openxmlformats.org/officeDocument/2006/math">
                    <m:sSub>
                      <m:sSubPr>
                        <m:ctrlPr>
                          <a:rPr lang="en-US" i="1"/>
                        </m:ctrlPr>
                      </m:sSubPr>
                      <m:e>
                        <m:r>
                          <a:rPr lang="en-US" i="1"/>
                          <m:t>𝜀</m:t>
                        </m:r>
                      </m:e>
                      <m:sub>
                        <m:r>
                          <a:rPr lang="en-US" i="1"/>
                          <m:t>𝑡</m:t>
                        </m:r>
                      </m:sub>
                    </m:sSub>
                  </m:oMath>
                </a14:m>
                <a:r>
                  <a:rPr lang="en-US" dirty="0"/>
                  <a:t> </a:t>
                </a:r>
                <a:r>
                  <a:rPr lang="en-US" dirty="0" smtClean="0"/>
                  <a:t>is </a:t>
                </a:r>
                <a:r>
                  <a:rPr lang="en-US" dirty="0"/>
                  <a:t>replaced by</a:t>
                </a:r>
                <a14:m>
                  <m:oMath xmlns:m="http://schemas.openxmlformats.org/officeDocument/2006/math">
                    <m:r>
                      <a:rPr lang="en-US" i="1"/>
                      <m:t> </m:t>
                    </m:r>
                    <m:sSub>
                      <m:sSubPr>
                        <m:ctrlPr>
                          <a:rPr lang="en-US" i="1"/>
                        </m:ctrlPr>
                      </m:sSubPr>
                      <m:e>
                        <m:r>
                          <a:rPr lang="en-US" i="1"/>
                          <m:t>𝜂</m:t>
                        </m:r>
                      </m:e>
                      <m:sub>
                        <m:r>
                          <a:rPr lang="en-US" i="1"/>
                          <m:t>𝑡</m:t>
                        </m:r>
                      </m:sub>
                    </m:sSub>
                  </m:oMath>
                </a14:m>
                <a:r>
                  <a:rPr lang="en-US" dirty="0"/>
                  <a:t>. </a:t>
                </a: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749644" y="2734964"/>
                <a:ext cx="10684475" cy="3739977"/>
              </a:xfrm>
              <a:blipFill rotWithShape="0">
                <a:blip r:embed="rId2"/>
                <a:stretch>
                  <a:fillRect l="-513" t="-979"/>
                </a:stretch>
              </a:blipFill>
            </p:spPr>
            <p:txBody>
              <a:bodyPr/>
              <a:lstStyle/>
              <a:p>
                <a:r>
                  <a:rPr lang="en-US">
                    <a:noFill/>
                  </a:rPr>
                  <a:t> </a:t>
                </a:r>
              </a:p>
            </p:txBody>
          </p:sp>
        </mc:Fallback>
      </mc:AlternateContent>
    </p:spTree>
    <p:extLst>
      <p:ext uri="{BB962C8B-B14F-4D97-AF65-F5344CB8AC3E}">
        <p14:creationId xmlns:p14="http://schemas.microsoft.com/office/powerpoint/2010/main" val="14177543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6673" y="998383"/>
            <a:ext cx="9710754" cy="706964"/>
          </a:xfrm>
        </p:spPr>
        <p:txBody>
          <a:bodyPr/>
          <a:lstStyle/>
          <a:p>
            <a:r>
              <a:rPr lang="en-US" dirty="0" smtClean="0"/>
              <a:t>Dynamic Regression Model</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749644" y="2734964"/>
                <a:ext cx="10684475" cy="2792625"/>
              </a:xfrm>
            </p:spPr>
            <p:txBody>
              <a:bodyPr>
                <a:normAutofit/>
              </a:bodyPr>
              <a:lstStyle/>
              <a:p>
                <a:r>
                  <a:rPr lang="en-US" dirty="0" smtClean="0"/>
                  <a:t>Time and housing price of San Francisco County were chosen as the chief predictors.</a:t>
                </a:r>
              </a:p>
              <a:p>
                <a:r>
                  <a:rPr lang="en-US" dirty="0" smtClean="0"/>
                  <a:t>ARIMA model with 2 breakpoints was considered for time series analysis.</a:t>
                </a:r>
              </a:p>
              <a:p>
                <a:r>
                  <a:rPr lang="en-US" dirty="0" smtClean="0"/>
                  <a:t>Dynamic </a:t>
                </a:r>
                <a:r>
                  <a:rPr lang="en-US" dirty="0"/>
                  <a:t>regression model </a:t>
                </a:r>
                <a:r>
                  <a:rPr lang="en-US" dirty="0" smtClean="0"/>
                  <a:t>for the Alameda County housing prices was ARIMA(3,02),</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i="1"/>
                          </m:ctrlPr>
                        </m:sSubPr>
                        <m:e>
                          <m:r>
                            <a:rPr lang="en-US" i="1"/>
                            <m:t>𝑦</m:t>
                          </m:r>
                        </m:e>
                        <m:sub>
                          <m:r>
                            <a:rPr lang="en-US" i="1"/>
                            <m:t>𝑡</m:t>
                          </m:r>
                          <m:r>
                            <a:rPr lang="en-US" i="1"/>
                            <m:t>,</m:t>
                          </m:r>
                          <m:r>
                            <a:rPr lang="en-US" i="1"/>
                            <m:t>𝐴𝑙𝑎𝑚𝑒𝑑𝑎</m:t>
                          </m:r>
                        </m:sub>
                      </m:sSub>
                      <m:r>
                        <a:rPr lang="en-US" i="1"/>
                        <m:t>=−366.2092+0.1842</m:t>
                      </m:r>
                      <m:r>
                        <a:rPr lang="en-US" i="1"/>
                        <m:t>𝑡𝑖𝑚𝑒</m:t>
                      </m:r>
                      <m:r>
                        <a:rPr lang="en-US" i="1"/>
                        <m:t>+0.1988</m:t>
                      </m:r>
                      <m:sSub>
                        <m:sSubPr>
                          <m:ctrlPr>
                            <a:rPr lang="en-US" i="1"/>
                          </m:ctrlPr>
                        </m:sSubPr>
                        <m:e>
                          <m:r>
                            <a:rPr lang="en-US" i="1"/>
                            <m:t>𝑦</m:t>
                          </m:r>
                        </m:e>
                        <m:sub>
                          <m:r>
                            <a:rPr lang="en-US" i="1"/>
                            <m:t>𝑡</m:t>
                          </m:r>
                          <m:r>
                            <a:rPr lang="en-US" i="1"/>
                            <m:t>,</m:t>
                          </m:r>
                          <m:r>
                            <a:rPr lang="en-US" i="1"/>
                            <m:t>𝑆𝑎𝑛</m:t>
                          </m:r>
                          <m:r>
                            <a:rPr lang="en-US" i="1"/>
                            <m:t> </m:t>
                          </m:r>
                          <m:r>
                            <a:rPr lang="en-US" i="1"/>
                            <m:t>𝐹𝑟𝑎𝑛𝑐𝑖𝑠𝑐𝑜</m:t>
                          </m:r>
                        </m:sub>
                      </m:sSub>
                      <m:r>
                        <a:rPr lang="en-US" i="1"/>
                        <m:t>+</m:t>
                      </m:r>
                      <m:sSub>
                        <m:sSubPr>
                          <m:ctrlPr>
                            <a:rPr lang="en-US" i="1"/>
                          </m:ctrlPr>
                        </m:sSubPr>
                        <m:e>
                          <m:r>
                            <a:rPr lang="en-US" i="1"/>
                            <m:t>𝜂</m:t>
                          </m:r>
                        </m:e>
                        <m:sub>
                          <m:r>
                            <a:rPr lang="en-US" i="1"/>
                            <m:t>𝑡</m:t>
                          </m:r>
                        </m:sub>
                      </m:sSub>
                    </m:oMath>
                  </m:oMathPara>
                </a14:m>
                <a:endParaRPr lang="en-US" dirty="0"/>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i="1"/>
                          </m:ctrlPr>
                        </m:sSubPr>
                        <m:e>
                          <m:r>
                            <a:rPr lang="en-US" i="1"/>
                            <m:t>𝜂</m:t>
                          </m:r>
                        </m:e>
                        <m:sub>
                          <m:r>
                            <a:rPr lang="en-US" i="1"/>
                            <m:t>𝑡</m:t>
                          </m:r>
                        </m:sub>
                      </m:sSub>
                      <m:r>
                        <a:rPr lang="en-US" i="1"/>
                        <m:t>=1.1662</m:t>
                      </m:r>
                      <m:sSub>
                        <m:sSubPr>
                          <m:ctrlPr>
                            <a:rPr lang="en-US" i="1"/>
                          </m:ctrlPr>
                        </m:sSubPr>
                        <m:e>
                          <m:r>
                            <a:rPr lang="en-US" i="1"/>
                            <m:t>𝜂</m:t>
                          </m:r>
                        </m:e>
                        <m:sub>
                          <m:r>
                            <a:rPr lang="en-US" i="1"/>
                            <m:t>𝑡</m:t>
                          </m:r>
                          <m:r>
                            <a:rPr lang="en-US" i="1"/>
                            <m:t>−1</m:t>
                          </m:r>
                        </m:sub>
                      </m:sSub>
                      <m:r>
                        <a:rPr lang="en-US" i="1"/>
                        <m:t>+0.4599</m:t>
                      </m:r>
                      <m:sSub>
                        <m:sSubPr>
                          <m:ctrlPr>
                            <a:rPr lang="en-US" i="1"/>
                          </m:ctrlPr>
                        </m:sSubPr>
                        <m:e>
                          <m:r>
                            <a:rPr lang="en-US" i="1"/>
                            <m:t>𝜂</m:t>
                          </m:r>
                        </m:e>
                        <m:sub>
                          <m:r>
                            <a:rPr lang="en-US" i="1"/>
                            <m:t>𝑡</m:t>
                          </m:r>
                          <m:r>
                            <a:rPr lang="en-US" i="1"/>
                            <m:t>−2</m:t>
                          </m:r>
                        </m:sub>
                      </m:sSub>
                      <m:r>
                        <a:rPr lang="en-US" i="1"/>
                        <m:t>−0.6305</m:t>
                      </m:r>
                      <m:sSub>
                        <m:sSubPr>
                          <m:ctrlPr>
                            <a:rPr lang="en-US" i="1"/>
                          </m:ctrlPr>
                        </m:sSubPr>
                        <m:e>
                          <m:r>
                            <a:rPr lang="en-US" i="1"/>
                            <m:t>𝜂</m:t>
                          </m:r>
                        </m:e>
                        <m:sub>
                          <m:r>
                            <a:rPr lang="en-US" i="1"/>
                            <m:t>𝑡</m:t>
                          </m:r>
                          <m:r>
                            <a:rPr lang="en-US" i="1"/>
                            <m:t>−3</m:t>
                          </m:r>
                        </m:sub>
                      </m:sSub>
                      <m:r>
                        <a:rPr lang="en-US" i="1"/>
                        <m:t>+</m:t>
                      </m:r>
                      <m:sSub>
                        <m:sSubPr>
                          <m:ctrlPr>
                            <a:rPr lang="en-US" i="1"/>
                          </m:ctrlPr>
                        </m:sSubPr>
                        <m:e>
                          <m:r>
                            <a:rPr lang="en-US" i="1"/>
                            <m:t>𝜀</m:t>
                          </m:r>
                        </m:e>
                        <m:sub>
                          <m:r>
                            <a:rPr lang="en-US" i="1"/>
                            <m:t>𝑡</m:t>
                          </m:r>
                        </m:sub>
                      </m:sSub>
                      <m:r>
                        <a:rPr lang="en-US" i="1"/>
                        <m:t>+1.6267</m:t>
                      </m:r>
                      <m:sSub>
                        <m:sSubPr>
                          <m:ctrlPr>
                            <a:rPr lang="en-US" i="1"/>
                          </m:ctrlPr>
                        </m:sSubPr>
                        <m:e>
                          <m:r>
                            <a:rPr lang="en-US" i="1"/>
                            <m:t>𝜀</m:t>
                          </m:r>
                        </m:e>
                        <m:sub>
                          <m:r>
                            <a:rPr lang="en-US" i="1"/>
                            <m:t>𝑡</m:t>
                          </m:r>
                          <m:r>
                            <a:rPr lang="en-US" i="1"/>
                            <m:t>−1</m:t>
                          </m:r>
                        </m:sub>
                      </m:sSub>
                      <m:r>
                        <a:rPr lang="en-US" i="1"/>
                        <m:t>+0.8730</m:t>
                      </m:r>
                      <m:sSub>
                        <m:sSubPr>
                          <m:ctrlPr>
                            <a:rPr lang="en-US" i="1"/>
                          </m:ctrlPr>
                        </m:sSubPr>
                        <m:e>
                          <m:r>
                            <a:rPr lang="en-US" i="1"/>
                            <m:t>𝜀</m:t>
                          </m:r>
                        </m:e>
                        <m:sub>
                          <m:r>
                            <a:rPr lang="en-US" i="1"/>
                            <m:t>𝑡</m:t>
                          </m:r>
                          <m:r>
                            <a:rPr lang="en-US" i="1"/>
                            <m:t>−2</m:t>
                          </m:r>
                        </m:sub>
                      </m:sSub>
                    </m:oMath>
                  </m:oMathPara>
                </a14:m>
                <a:endParaRPr lang="en-US" dirty="0"/>
              </a:p>
              <a:p>
                <a:r>
                  <a:rPr lang="en-US" dirty="0" smtClean="0"/>
                  <a:t>Test MSE = 0.33%</a:t>
                </a:r>
                <a:endParaRPr lang="en-US" dirty="0"/>
              </a:p>
              <a:p>
                <a:pPr algn="just"/>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749644" y="2734964"/>
                <a:ext cx="10684475" cy="2792625"/>
              </a:xfrm>
              <a:blipFill rotWithShape="0">
                <a:blip r:embed="rId2"/>
                <a:stretch>
                  <a:fillRect l="-171" t="-1310"/>
                </a:stretch>
              </a:blipFill>
            </p:spPr>
            <p:txBody>
              <a:bodyPr/>
              <a:lstStyle/>
              <a:p>
                <a:r>
                  <a:rPr lang="en-US">
                    <a:noFill/>
                  </a:rPr>
                  <a:t> </a:t>
                </a:r>
              </a:p>
            </p:txBody>
          </p:sp>
        </mc:Fallback>
      </mc:AlternateContent>
    </p:spTree>
    <p:extLst>
      <p:ext uri="{BB962C8B-B14F-4D97-AF65-F5344CB8AC3E}">
        <p14:creationId xmlns:p14="http://schemas.microsoft.com/office/powerpoint/2010/main" val="10866701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6673" y="998383"/>
            <a:ext cx="9710754" cy="706964"/>
          </a:xfrm>
        </p:spPr>
        <p:txBody>
          <a:bodyPr/>
          <a:lstStyle/>
          <a:p>
            <a:r>
              <a:rPr lang="en-US" dirty="0" smtClean="0"/>
              <a:t>Conclusions</a:t>
            </a:r>
            <a:endParaRPr lang="en-US" dirty="0"/>
          </a:p>
        </p:txBody>
      </p:sp>
      <p:sp>
        <p:nvSpPr>
          <p:cNvPr id="3" name="Content Placeholder 2"/>
          <p:cNvSpPr>
            <a:spLocks noGrp="1"/>
          </p:cNvSpPr>
          <p:nvPr>
            <p:ph idx="1"/>
          </p:nvPr>
        </p:nvSpPr>
        <p:spPr>
          <a:xfrm>
            <a:off x="749644" y="2734964"/>
            <a:ext cx="10684475" cy="3987112"/>
          </a:xfrm>
        </p:spPr>
        <p:txBody>
          <a:bodyPr>
            <a:normAutofit/>
          </a:bodyPr>
          <a:lstStyle/>
          <a:p>
            <a:r>
              <a:rPr lang="en-US" dirty="0" smtClean="0"/>
              <a:t>Decision Tree Models:</a:t>
            </a:r>
          </a:p>
          <a:p>
            <a:pPr lvl="1"/>
            <a:r>
              <a:rPr lang="en-US" dirty="0" smtClean="0"/>
              <a:t>Both </a:t>
            </a:r>
            <a:r>
              <a:rPr lang="en-US" dirty="0"/>
              <a:t>models suggested the housing prices in San Francisco County were relatively more important in predictive models for the Alameda County housing prices. </a:t>
            </a:r>
            <a:endParaRPr lang="en-US" dirty="0" smtClean="0"/>
          </a:p>
          <a:p>
            <a:pPr lvl="1"/>
            <a:r>
              <a:rPr lang="en-US" dirty="0" smtClean="0"/>
              <a:t>Performance </a:t>
            </a:r>
            <a:r>
              <a:rPr lang="en-US" dirty="0"/>
              <a:t>wise the random forest model was better than bagging model with smaller test </a:t>
            </a:r>
            <a:r>
              <a:rPr lang="en-US" dirty="0" smtClean="0"/>
              <a:t>error.</a:t>
            </a:r>
          </a:p>
        </p:txBody>
      </p:sp>
      <p:graphicFrame>
        <p:nvGraphicFramePr>
          <p:cNvPr id="4" name="Table 3"/>
          <p:cNvGraphicFramePr>
            <a:graphicFrameLocks noGrp="1"/>
          </p:cNvGraphicFramePr>
          <p:nvPr>
            <p:extLst>
              <p:ext uri="{D42A27DB-BD31-4B8C-83A1-F6EECF244321}">
                <p14:modId xmlns:p14="http://schemas.microsoft.com/office/powerpoint/2010/main" val="1421201896"/>
              </p:ext>
            </p:extLst>
          </p:nvPr>
        </p:nvGraphicFramePr>
        <p:xfrm>
          <a:off x="1757532" y="4316627"/>
          <a:ext cx="8358533" cy="1112520"/>
        </p:xfrm>
        <a:graphic>
          <a:graphicData uri="http://schemas.openxmlformats.org/drawingml/2006/table">
            <a:tbl>
              <a:tblPr firstRow="1" bandRow="1">
                <a:tableStyleId>{5C22544A-7EE6-4342-B048-85BDC9FD1C3A}</a:tableStyleId>
              </a:tblPr>
              <a:tblGrid>
                <a:gridCol w="2616760">
                  <a:extLst>
                    <a:ext uri="{9D8B030D-6E8A-4147-A177-3AD203B41FA5}">
                      <a16:colId xmlns:a16="http://schemas.microsoft.com/office/drawing/2014/main" xmlns:a14="http://schemas.microsoft.com/office/drawing/2010/main" xmlns:mc="http://schemas.openxmlformats.org/markup-compatibility/2006" xmlns="" val="4005808239"/>
                    </a:ext>
                  </a:extLst>
                </a:gridCol>
                <a:gridCol w="2161285">
                  <a:extLst>
                    <a:ext uri="{9D8B030D-6E8A-4147-A177-3AD203B41FA5}">
                      <a16:colId xmlns:a16="http://schemas.microsoft.com/office/drawing/2014/main" xmlns:a14="http://schemas.microsoft.com/office/drawing/2010/main" xmlns:mc="http://schemas.openxmlformats.org/markup-compatibility/2006" xmlns="" val="3787052799"/>
                    </a:ext>
                  </a:extLst>
                </a:gridCol>
                <a:gridCol w="3580488">
                  <a:extLst>
                    <a:ext uri="{9D8B030D-6E8A-4147-A177-3AD203B41FA5}">
                      <a16:colId xmlns:a16="http://schemas.microsoft.com/office/drawing/2014/main" xmlns:a14="http://schemas.microsoft.com/office/drawing/2010/main" xmlns:mc="http://schemas.openxmlformats.org/markup-compatibility/2006" xmlns="" val="1504142899"/>
                    </a:ext>
                  </a:extLst>
                </a:gridCol>
              </a:tblGrid>
              <a:tr h="370840">
                <a:tc>
                  <a:txBody>
                    <a:bodyPr/>
                    <a:lstStyle/>
                    <a:p>
                      <a:endParaRPr lang="en-US" dirty="0"/>
                    </a:p>
                  </a:txBody>
                  <a:tcPr/>
                </a:tc>
                <a:tc>
                  <a:txBody>
                    <a:bodyPr/>
                    <a:lstStyle/>
                    <a:p>
                      <a:r>
                        <a:rPr lang="en-US" dirty="0" smtClean="0"/>
                        <a:t>Test MSE</a:t>
                      </a:r>
                      <a:endParaRPr lang="en-US" dirty="0"/>
                    </a:p>
                  </a:txBody>
                  <a:tcPr/>
                </a:tc>
                <a:tc>
                  <a:txBody>
                    <a:bodyPr/>
                    <a:lstStyle/>
                    <a:p>
                      <a:r>
                        <a:rPr lang="en-US" dirty="0" smtClean="0"/>
                        <a:t>No.</a:t>
                      </a:r>
                      <a:r>
                        <a:rPr lang="en-US" baseline="0" dirty="0" smtClean="0"/>
                        <a:t> of Predictors at each split</a:t>
                      </a:r>
                      <a:endParaRPr lang="en-US" dirty="0"/>
                    </a:p>
                  </a:txBody>
                  <a:tcPr/>
                </a:tc>
                <a:extLst>
                  <a:ext uri="{0D108BD9-81ED-4DB2-BD59-A6C34878D82A}">
                    <a16:rowId xmlns:a16="http://schemas.microsoft.com/office/drawing/2014/main" xmlns:a14="http://schemas.microsoft.com/office/drawing/2010/main" xmlns:mc="http://schemas.openxmlformats.org/markup-compatibility/2006" xmlns="" val="3868105533"/>
                  </a:ext>
                </a:extLst>
              </a:tr>
              <a:tr h="370840">
                <a:tc>
                  <a:txBody>
                    <a:bodyPr/>
                    <a:lstStyle/>
                    <a:p>
                      <a:r>
                        <a:rPr lang="en-US" dirty="0" smtClean="0"/>
                        <a:t>Bagging </a:t>
                      </a:r>
                      <a:endParaRPr lang="en-US" dirty="0"/>
                    </a:p>
                  </a:txBody>
                  <a:tcPr/>
                </a:tc>
                <a:tc>
                  <a:txBody>
                    <a:bodyPr/>
                    <a:lstStyle/>
                    <a:p>
                      <a:pPr/>
                      <a:r>
                        <a:rPr lang="en-US" dirty="0" smtClean="0"/>
                        <a:t>29.51%</a:t>
                      </a:r>
                      <a:endParaRPr lang="en-US" dirty="0"/>
                    </a:p>
                  </a:txBody>
                  <a:tcPr/>
                </a:tc>
                <a:tc>
                  <a:txBody>
                    <a:bodyPr/>
                    <a:lstStyle/>
                    <a:p>
                      <a:pPr/>
                      <a:r>
                        <a:rPr lang="en-US" dirty="0" smtClean="0"/>
                        <a:t>11</a:t>
                      </a:r>
                      <a:endParaRPr lang="en-US" dirty="0"/>
                    </a:p>
                  </a:txBody>
                  <a:tcPr/>
                </a:tc>
                <a:extLst>
                  <a:ext uri="{0D108BD9-81ED-4DB2-BD59-A6C34878D82A}">
                    <a16:rowId xmlns:a16="http://schemas.microsoft.com/office/drawing/2014/main" xmlns:a14="http://schemas.microsoft.com/office/drawing/2010/main" xmlns:mc="http://schemas.openxmlformats.org/markup-compatibility/2006" xmlns="" val="490032755"/>
                  </a:ext>
                </a:extLst>
              </a:tr>
              <a:tr h="370840">
                <a:tc>
                  <a:txBody>
                    <a:bodyPr/>
                    <a:lstStyle/>
                    <a:p>
                      <a:r>
                        <a:rPr lang="en-US" dirty="0" smtClean="0"/>
                        <a:t>Random Forest</a:t>
                      </a:r>
                      <a:endParaRPr lang="en-US" dirty="0"/>
                    </a:p>
                  </a:txBody>
                  <a:tcPr/>
                </a:tc>
                <a:tc>
                  <a:txBody>
                    <a:bodyPr/>
                    <a:lstStyle/>
                    <a:p>
                      <a:pPr/>
                      <a:r>
                        <a:rPr lang="en-US" dirty="0" smtClean="0"/>
                        <a:t>27.36%</a:t>
                      </a:r>
                      <a:endParaRPr lang="en-US" dirty="0"/>
                    </a:p>
                  </a:txBody>
                  <a:tcPr/>
                </a:tc>
                <a:tc>
                  <a:txBody>
                    <a:bodyPr/>
                    <a:lstStyle/>
                    <a:p>
                      <a:pPr/>
                      <a:r>
                        <a:rPr lang="en-US" dirty="0" smtClean="0"/>
                        <a:t>3</a:t>
                      </a:r>
                      <a:endParaRPr lang="en-US" dirty="0"/>
                    </a:p>
                  </a:txBody>
                  <a:tcPr/>
                </a:tc>
              </a:tr>
            </a:tbl>
          </a:graphicData>
        </a:graphic>
      </p:graphicFrame>
    </p:spTree>
    <p:extLst>
      <p:ext uri="{BB962C8B-B14F-4D97-AF65-F5344CB8AC3E}">
        <p14:creationId xmlns:p14="http://schemas.microsoft.com/office/powerpoint/2010/main" val="38177181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6673" y="998383"/>
            <a:ext cx="9710754" cy="706964"/>
          </a:xfrm>
        </p:spPr>
        <p:txBody>
          <a:bodyPr/>
          <a:lstStyle/>
          <a:p>
            <a:r>
              <a:rPr lang="en-US" dirty="0" smtClean="0"/>
              <a:t>Conclusions</a:t>
            </a:r>
            <a:endParaRPr lang="en-US" dirty="0"/>
          </a:p>
        </p:txBody>
      </p:sp>
      <p:sp>
        <p:nvSpPr>
          <p:cNvPr id="3" name="Content Placeholder 2"/>
          <p:cNvSpPr>
            <a:spLocks noGrp="1"/>
          </p:cNvSpPr>
          <p:nvPr>
            <p:ph idx="1"/>
          </p:nvPr>
        </p:nvSpPr>
        <p:spPr>
          <a:xfrm>
            <a:off x="560174" y="2339547"/>
            <a:ext cx="10766854" cy="4102441"/>
          </a:xfrm>
        </p:spPr>
        <p:txBody>
          <a:bodyPr>
            <a:normAutofit/>
          </a:bodyPr>
          <a:lstStyle/>
          <a:p>
            <a:r>
              <a:rPr lang="en-US" sz="1600" dirty="0" smtClean="0"/>
              <a:t>Time Series Models:</a:t>
            </a:r>
          </a:p>
          <a:p>
            <a:pPr lvl="1"/>
            <a:r>
              <a:rPr lang="en-US" dirty="0"/>
              <a:t>All time series models, performed relatively better than decision tree model in term of the test </a:t>
            </a:r>
            <a:r>
              <a:rPr lang="en-US" dirty="0" smtClean="0"/>
              <a:t>MSE.</a:t>
            </a:r>
          </a:p>
          <a:p>
            <a:pPr lvl="1"/>
            <a:r>
              <a:rPr lang="en-US" dirty="0" smtClean="0"/>
              <a:t>Performance of ARIMA model was better when 2 structural breakpoints were incorporated.</a:t>
            </a:r>
          </a:p>
          <a:p>
            <a:pPr lvl="1"/>
            <a:r>
              <a:rPr lang="en-US" dirty="0"/>
              <a:t>All time series model suggested that the housing price and the rate of change in housing prices over the previous month were crucial for predicting the current </a:t>
            </a:r>
            <a:r>
              <a:rPr lang="en-US" dirty="0" smtClean="0"/>
              <a:t>values.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45934387"/>
              </p:ext>
            </p:extLst>
          </p:nvPr>
        </p:nvGraphicFramePr>
        <p:xfrm>
          <a:off x="2316267" y="4176584"/>
          <a:ext cx="7890414" cy="1854200"/>
        </p:xfrm>
        <a:graphic>
          <a:graphicData uri="http://schemas.openxmlformats.org/drawingml/2006/table">
            <a:tbl>
              <a:tblPr firstRow="1" bandRow="1">
                <a:tableStyleId>{5C22544A-7EE6-4342-B048-85BDC9FD1C3A}</a:tableStyleId>
              </a:tblPr>
              <a:tblGrid>
                <a:gridCol w="2453441">
                  <a:extLst>
                    <a:ext uri="{9D8B030D-6E8A-4147-A177-3AD203B41FA5}">
                      <a16:colId xmlns:a16="http://schemas.microsoft.com/office/drawing/2014/main" xmlns:a14="http://schemas.microsoft.com/office/drawing/2010/main" xmlns:mc="http://schemas.openxmlformats.org/markup-compatibility/2006" xmlns="" val="4005808239"/>
                    </a:ext>
                  </a:extLst>
                </a:gridCol>
                <a:gridCol w="1589902">
                  <a:extLst>
                    <a:ext uri="{9D8B030D-6E8A-4147-A177-3AD203B41FA5}">
                      <a16:colId xmlns:a16="http://schemas.microsoft.com/office/drawing/2014/main" xmlns:a14="http://schemas.microsoft.com/office/drawing/2010/main" xmlns:mc="http://schemas.openxmlformats.org/markup-compatibility/2006" xmlns="" val="3787052799"/>
                    </a:ext>
                  </a:extLst>
                </a:gridCol>
                <a:gridCol w="3847071">
                  <a:extLst>
                    <a:ext uri="{9D8B030D-6E8A-4147-A177-3AD203B41FA5}">
                      <a16:colId xmlns:a16="http://schemas.microsoft.com/office/drawing/2014/main" xmlns:a14="http://schemas.microsoft.com/office/drawing/2010/main" xmlns:mc="http://schemas.openxmlformats.org/markup-compatibility/2006" xmlns="" val="1504142899"/>
                    </a:ext>
                  </a:extLst>
                </a:gridCol>
              </a:tblGrid>
              <a:tr h="370840">
                <a:tc>
                  <a:txBody>
                    <a:bodyPr/>
                    <a:lstStyle/>
                    <a:p>
                      <a:endParaRPr lang="en-US" dirty="0"/>
                    </a:p>
                  </a:txBody>
                  <a:tcPr/>
                </a:tc>
                <a:tc>
                  <a:txBody>
                    <a:bodyPr/>
                    <a:lstStyle/>
                    <a:p>
                      <a:r>
                        <a:rPr lang="en-US" dirty="0" smtClean="0"/>
                        <a:t>Test MSE</a:t>
                      </a:r>
                      <a:endParaRPr lang="en-US" dirty="0"/>
                    </a:p>
                  </a:txBody>
                  <a:tcPr/>
                </a:tc>
                <a:tc>
                  <a:txBody>
                    <a:bodyPr/>
                    <a:lstStyle/>
                    <a:p>
                      <a:r>
                        <a:rPr lang="en-US" dirty="0" smtClean="0"/>
                        <a:t>Notes</a:t>
                      </a:r>
                      <a:endParaRPr lang="en-US" dirty="0"/>
                    </a:p>
                  </a:txBody>
                  <a:tcPr/>
                </a:tc>
                <a:extLst>
                  <a:ext uri="{0D108BD9-81ED-4DB2-BD59-A6C34878D82A}">
                    <a16:rowId xmlns:a16="http://schemas.microsoft.com/office/drawing/2014/main" xmlns:a14="http://schemas.microsoft.com/office/drawing/2010/main" xmlns:mc="http://schemas.openxmlformats.org/markup-compatibility/2006" xmlns="" val="3868105533"/>
                  </a:ext>
                </a:extLst>
              </a:tr>
              <a:tr h="370840">
                <a:tc>
                  <a:txBody>
                    <a:bodyPr/>
                    <a:lstStyle/>
                    <a:p>
                      <a:r>
                        <a:rPr lang="en-US" dirty="0" smtClean="0"/>
                        <a:t>ARIMA(0,2,3)</a:t>
                      </a:r>
                      <a:endParaRPr lang="en-US" dirty="0"/>
                    </a:p>
                  </a:txBody>
                  <a:tcPr/>
                </a:tc>
                <a:tc>
                  <a:txBody>
                    <a:bodyPr/>
                    <a:lstStyle/>
                    <a:p>
                      <a:pPr/>
                      <a:r>
                        <a:rPr lang="en-US" dirty="0" smtClean="0"/>
                        <a:t>0.73%</a:t>
                      </a:r>
                      <a:endParaRPr lang="en-US" dirty="0"/>
                    </a:p>
                  </a:txBody>
                  <a:tcPr/>
                </a:tc>
                <a:tc>
                  <a:txBody>
                    <a:bodyPr/>
                    <a:lstStyle/>
                    <a:p>
                      <a:pPr/>
                      <a:r>
                        <a:rPr lang="en-US" i="1" dirty="0" err="1" smtClean="0"/>
                        <a:t>auto.arima</a:t>
                      </a:r>
                      <a:endParaRPr lang="en-US" i="1" dirty="0"/>
                    </a:p>
                  </a:txBody>
                  <a:tcPr/>
                </a:tc>
                <a:extLst>
                  <a:ext uri="{0D108BD9-81ED-4DB2-BD59-A6C34878D82A}">
                    <a16:rowId xmlns:a16="http://schemas.microsoft.com/office/drawing/2014/main" xmlns:a14="http://schemas.microsoft.com/office/drawing/2010/main" xmlns:mc="http://schemas.openxmlformats.org/markup-compatibility/2006" xmlns="" val="490032755"/>
                  </a:ext>
                </a:extLst>
              </a:tr>
              <a:tr h="370840">
                <a:tc>
                  <a:txBody>
                    <a:bodyPr/>
                    <a:lstStyle/>
                    <a:p>
                      <a:r>
                        <a:rPr lang="en-US" dirty="0" smtClean="0"/>
                        <a:t>ARIMA(5,2,5)</a:t>
                      </a:r>
                      <a:endParaRPr lang="en-US" dirty="0"/>
                    </a:p>
                  </a:txBody>
                  <a:tcPr/>
                </a:tc>
                <a:tc>
                  <a:txBody>
                    <a:bodyPr/>
                    <a:lstStyle/>
                    <a:p>
                      <a:pPr/>
                      <a:r>
                        <a:rPr lang="en-US" dirty="0" smtClean="0"/>
                        <a:t>1.22%</a:t>
                      </a:r>
                      <a:endParaRPr lang="en-US" dirty="0"/>
                    </a:p>
                  </a:txBody>
                  <a:tcPr/>
                </a:tc>
                <a:tc>
                  <a:txBody>
                    <a:bodyPr/>
                    <a:lstStyle/>
                    <a:p>
                      <a:pPr/>
                      <a:r>
                        <a:rPr lang="en-US" dirty="0" smtClean="0"/>
                        <a:t>Random</a:t>
                      </a:r>
                      <a:r>
                        <a:rPr lang="en-US" baseline="0" dirty="0" smtClean="0"/>
                        <a:t> trials</a:t>
                      </a:r>
                      <a:endParaRPr lang="en-US" dirty="0"/>
                    </a:p>
                  </a:txBody>
                  <a:tcPr/>
                </a:tc>
              </a:tr>
              <a:tr h="370840">
                <a:tc>
                  <a:txBody>
                    <a:bodyPr/>
                    <a:lstStyle/>
                    <a:p>
                      <a:r>
                        <a:rPr lang="en-US" dirty="0" smtClean="0"/>
                        <a:t>ARIMA(1,1,3)</a:t>
                      </a:r>
                      <a:endParaRPr lang="en-US" dirty="0"/>
                    </a:p>
                  </a:txBody>
                  <a:tcPr/>
                </a:tc>
                <a:tc>
                  <a:txBody>
                    <a:bodyPr/>
                    <a:lstStyle/>
                    <a:p>
                      <a:pPr/>
                      <a:r>
                        <a:rPr lang="en-US" dirty="0" smtClean="0"/>
                        <a:t>0.43%</a:t>
                      </a:r>
                      <a:endParaRPr lang="en-US" dirty="0"/>
                    </a:p>
                  </a:txBody>
                  <a:tcPr/>
                </a:tc>
                <a:tc>
                  <a:txBody>
                    <a:bodyPr/>
                    <a:lstStyle/>
                    <a:p>
                      <a:pPr/>
                      <a:r>
                        <a:rPr lang="en-US" dirty="0" smtClean="0"/>
                        <a:t>Time</a:t>
                      </a:r>
                      <a:r>
                        <a:rPr lang="en-US" baseline="0" dirty="0" smtClean="0"/>
                        <a:t> series with 2 breakpoints</a:t>
                      </a:r>
                      <a:endParaRPr lang="en-US" dirty="0"/>
                    </a:p>
                  </a:txBody>
                  <a:tcPr/>
                </a:tc>
              </a:tr>
              <a:tr h="370840">
                <a:tc>
                  <a:txBody>
                    <a:bodyPr/>
                    <a:lstStyle/>
                    <a:p>
                      <a:r>
                        <a:rPr lang="en-US" dirty="0" smtClean="0"/>
                        <a:t>ARIMA(2,2,0)</a:t>
                      </a:r>
                      <a:endParaRPr lang="en-US" dirty="0"/>
                    </a:p>
                  </a:txBody>
                  <a:tcPr/>
                </a:tc>
                <a:tc>
                  <a:txBody>
                    <a:bodyPr/>
                    <a:lstStyle/>
                    <a:p>
                      <a:pPr/>
                      <a:r>
                        <a:rPr lang="en-US" dirty="0" smtClean="0"/>
                        <a:t>0.97%</a:t>
                      </a:r>
                      <a:endParaRPr lang="en-US" dirty="0"/>
                    </a:p>
                  </a:txBody>
                  <a:tcPr/>
                </a:tc>
                <a:tc>
                  <a:txBody>
                    <a:bodyPr/>
                    <a:lstStyle/>
                    <a:p>
                      <a:pPr/>
                      <a:r>
                        <a:rPr lang="en-US" dirty="0" smtClean="0"/>
                        <a:t>Time series with 5 breakpoints</a:t>
                      </a:r>
                      <a:endParaRPr lang="en-US" dirty="0"/>
                    </a:p>
                  </a:txBody>
                  <a:tcPr/>
                </a:tc>
              </a:tr>
            </a:tbl>
          </a:graphicData>
        </a:graphic>
      </p:graphicFrame>
    </p:spTree>
    <p:extLst>
      <p:ext uri="{BB962C8B-B14F-4D97-AF65-F5344CB8AC3E}">
        <p14:creationId xmlns:p14="http://schemas.microsoft.com/office/powerpoint/2010/main" val="2458435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Predictive Modeling</a:t>
            </a:r>
            <a:endParaRPr lang="en-US" dirty="0"/>
          </a:p>
        </p:txBody>
      </p:sp>
      <p:sp>
        <p:nvSpPr>
          <p:cNvPr id="3" name="Content Placeholder 2"/>
          <p:cNvSpPr>
            <a:spLocks noGrp="1"/>
          </p:cNvSpPr>
          <p:nvPr>
            <p:ph idx="1"/>
          </p:nvPr>
        </p:nvSpPr>
        <p:spPr>
          <a:xfrm>
            <a:off x="1649224" y="2455218"/>
            <a:ext cx="8825659" cy="3971471"/>
          </a:xfrm>
        </p:spPr>
        <p:txBody>
          <a:bodyPr>
            <a:normAutofit/>
          </a:bodyPr>
          <a:lstStyle/>
          <a:p>
            <a:r>
              <a:rPr lang="en-US" dirty="0" smtClean="0"/>
              <a:t>Decision Trees</a:t>
            </a:r>
          </a:p>
          <a:p>
            <a:pPr lvl="1"/>
            <a:r>
              <a:rPr lang="en-US" dirty="0" smtClean="0"/>
              <a:t>Bagging</a:t>
            </a:r>
          </a:p>
          <a:p>
            <a:pPr lvl="1"/>
            <a:r>
              <a:rPr lang="en-US" dirty="0" smtClean="0"/>
              <a:t>Random Forest</a:t>
            </a:r>
          </a:p>
          <a:p>
            <a:r>
              <a:rPr lang="en-US" dirty="0" smtClean="0"/>
              <a:t>Time Series Forecasting</a:t>
            </a:r>
          </a:p>
          <a:p>
            <a:pPr lvl="1"/>
            <a:r>
              <a:rPr lang="en-US" dirty="0"/>
              <a:t>Holt’s Exponential Smoothing</a:t>
            </a:r>
          </a:p>
          <a:p>
            <a:pPr lvl="1"/>
            <a:r>
              <a:rPr lang="en-US" dirty="0"/>
              <a:t>ARIMA Models</a:t>
            </a:r>
          </a:p>
          <a:p>
            <a:pPr lvl="1"/>
            <a:r>
              <a:rPr lang="en-US" dirty="0"/>
              <a:t>Time Series </a:t>
            </a:r>
            <a:r>
              <a:rPr lang="en-US" dirty="0" smtClean="0"/>
              <a:t>Forecasting</a:t>
            </a:r>
          </a:p>
          <a:p>
            <a:r>
              <a:rPr lang="en-US" dirty="0" smtClean="0"/>
              <a:t>Dynamic Regression Model</a:t>
            </a:r>
          </a:p>
          <a:p>
            <a:pPr lvl="1"/>
            <a:r>
              <a:rPr lang="en-US" dirty="0" smtClean="0"/>
              <a:t>ARIMA Model with 2 breakpoints</a:t>
            </a:r>
            <a:endParaRPr lang="en-US" dirty="0" smtClean="0"/>
          </a:p>
          <a:p>
            <a:pPr lvl="1"/>
            <a:endParaRPr lang="en-US" dirty="0"/>
          </a:p>
        </p:txBody>
      </p:sp>
    </p:spTree>
    <p:extLst>
      <p:ext uri="{BB962C8B-B14F-4D97-AF65-F5344CB8AC3E}">
        <p14:creationId xmlns:p14="http://schemas.microsoft.com/office/powerpoint/2010/main" val="10246072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6673" y="998383"/>
            <a:ext cx="9710754" cy="706964"/>
          </a:xfrm>
        </p:spPr>
        <p:txBody>
          <a:bodyPr/>
          <a:lstStyle/>
          <a:p>
            <a:r>
              <a:rPr lang="en-US" dirty="0" smtClean="0"/>
              <a:t>Conclusions</a:t>
            </a:r>
            <a:endParaRPr lang="en-US" dirty="0"/>
          </a:p>
        </p:txBody>
      </p:sp>
      <p:sp>
        <p:nvSpPr>
          <p:cNvPr id="3" name="Content Placeholder 2"/>
          <p:cNvSpPr>
            <a:spLocks noGrp="1"/>
          </p:cNvSpPr>
          <p:nvPr>
            <p:ph idx="1"/>
          </p:nvPr>
        </p:nvSpPr>
        <p:spPr>
          <a:xfrm>
            <a:off x="560173" y="2339548"/>
            <a:ext cx="11228173" cy="3987112"/>
          </a:xfrm>
        </p:spPr>
        <p:txBody>
          <a:bodyPr>
            <a:normAutofit/>
          </a:bodyPr>
          <a:lstStyle/>
          <a:p>
            <a:r>
              <a:rPr lang="en-US" dirty="0" smtClean="0"/>
              <a:t>Dynamic Regression Model:</a:t>
            </a:r>
          </a:p>
          <a:p>
            <a:pPr lvl="1"/>
            <a:r>
              <a:rPr lang="en-US" dirty="0" smtClean="0"/>
              <a:t>Knowledge </a:t>
            </a:r>
            <a:r>
              <a:rPr lang="en-US" dirty="0"/>
              <a:t>from both, decision trees and the time series model, was combined in the dynamic regression model. </a:t>
            </a:r>
            <a:endParaRPr lang="en-US" dirty="0" smtClean="0"/>
          </a:p>
          <a:p>
            <a:pPr lvl="1"/>
            <a:r>
              <a:rPr lang="en-US" dirty="0" smtClean="0"/>
              <a:t>T	he </a:t>
            </a:r>
            <a:r>
              <a:rPr lang="en-US" dirty="0"/>
              <a:t>model considered the past housing prices and the two most prominent (un-correlated) predictors based on the decision tree models: time and the housing prices in the San Francisco County. </a:t>
            </a:r>
            <a:endParaRPr lang="en-US" dirty="0" smtClean="0"/>
          </a:p>
          <a:p>
            <a:pPr lvl="1"/>
            <a:r>
              <a:rPr lang="en-US" dirty="0" smtClean="0"/>
              <a:t>The </a:t>
            </a:r>
            <a:r>
              <a:rPr lang="en-US" dirty="0"/>
              <a:t>dynamic regression model outperformed all other models in terms of the test </a:t>
            </a:r>
            <a:r>
              <a:rPr lang="en-US" dirty="0" smtClean="0"/>
              <a:t>MSE, 0.33%.</a:t>
            </a:r>
          </a:p>
          <a:p>
            <a:pPr lvl="1"/>
            <a:r>
              <a:rPr lang="en-US" dirty="0"/>
              <a:t>Based on the final model it was suggested that future housing prices of Alameda county can be computed with relative accuracy by considering the housing price data of past four months, the housing prices in San Francisco as long as there are no significant structural changes.</a:t>
            </a:r>
            <a:endParaRPr lang="en-US" dirty="0" smtClean="0"/>
          </a:p>
        </p:txBody>
      </p:sp>
    </p:spTree>
    <p:extLst>
      <p:ext uri="{BB962C8B-B14F-4D97-AF65-F5344CB8AC3E}">
        <p14:creationId xmlns:p14="http://schemas.microsoft.com/office/powerpoint/2010/main" val="15573211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2099733"/>
            <a:ext cx="9488332" cy="2677648"/>
          </a:xfrm>
        </p:spPr>
        <p:txBody>
          <a:bodyPr/>
          <a:lstStyle/>
          <a:p>
            <a:r>
              <a:rPr lang="en-US" dirty="0" smtClean="0"/>
              <a:t>Thank You!</a:t>
            </a:r>
            <a:endParaRPr lang="en-US" dirty="0"/>
          </a:p>
        </p:txBody>
      </p:sp>
    </p:spTree>
    <p:extLst>
      <p:ext uri="{BB962C8B-B14F-4D97-AF65-F5344CB8AC3E}">
        <p14:creationId xmlns:p14="http://schemas.microsoft.com/office/powerpoint/2010/main" val="2608876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DECISION TREE MODELS</a:t>
            </a:r>
            <a:endParaRPr lang="en-US" dirty="0"/>
          </a:p>
        </p:txBody>
      </p:sp>
    </p:spTree>
    <p:extLst>
      <p:ext uri="{BB962C8B-B14F-4D97-AF65-F5344CB8AC3E}">
        <p14:creationId xmlns:p14="http://schemas.microsoft.com/office/powerpoint/2010/main" val="3438880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9219330" cy="706964"/>
          </a:xfrm>
        </p:spPr>
        <p:txBody>
          <a:bodyPr/>
          <a:lstStyle/>
          <a:p>
            <a:r>
              <a:rPr lang="en-US" dirty="0" smtClean="0"/>
              <a:t>Time Series Model: Predictors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5187546"/>
              </p:ext>
            </p:extLst>
          </p:nvPr>
        </p:nvGraphicFramePr>
        <p:xfrm>
          <a:off x="2120899" y="2293620"/>
          <a:ext cx="8253385" cy="4457700"/>
        </p:xfrm>
        <a:graphic>
          <a:graphicData uri="http://schemas.openxmlformats.org/drawingml/2006/table">
            <a:tbl>
              <a:tblPr firstRow="1" bandRow="1">
                <a:tableStyleId>{5C22544A-7EE6-4342-B048-85BDC9FD1C3A}</a:tableStyleId>
              </a:tblPr>
              <a:tblGrid>
                <a:gridCol w="1012818">
                  <a:extLst>
                    <a:ext uri="{9D8B030D-6E8A-4147-A177-3AD203B41FA5}">
                      <a16:colId xmlns:a16="http://schemas.microsoft.com/office/drawing/2014/main" xmlns="" val="1272807860"/>
                    </a:ext>
                  </a:extLst>
                </a:gridCol>
                <a:gridCol w="3103100">
                  <a:extLst>
                    <a:ext uri="{9D8B030D-6E8A-4147-A177-3AD203B41FA5}">
                      <a16:colId xmlns:a16="http://schemas.microsoft.com/office/drawing/2014/main" xmlns="" val="1580593112"/>
                    </a:ext>
                  </a:extLst>
                </a:gridCol>
                <a:gridCol w="4137467">
                  <a:extLst>
                    <a:ext uri="{9D8B030D-6E8A-4147-A177-3AD203B41FA5}">
                      <a16:colId xmlns:a16="http://schemas.microsoft.com/office/drawing/2014/main" xmlns="" val="1830464610"/>
                    </a:ext>
                  </a:extLst>
                </a:gridCol>
              </a:tblGrid>
              <a:tr h="324734">
                <a:tc>
                  <a:txBody>
                    <a:bodyPr/>
                    <a:lstStyle/>
                    <a:p>
                      <a:r>
                        <a:rPr lang="en-US" dirty="0" smtClean="0"/>
                        <a:t>S. No.</a:t>
                      </a:r>
                      <a:endParaRPr lang="en-US"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Predictor</a:t>
                      </a:r>
                    </a:p>
                  </a:txBody>
                  <a:tcPr anchor="ctr"/>
                </a:tc>
                <a:tc>
                  <a:txBody>
                    <a:bodyPr/>
                    <a:lstStyle/>
                    <a:p>
                      <a:r>
                        <a:rPr lang="en-US" dirty="0" smtClean="0"/>
                        <a:t>Region</a:t>
                      </a:r>
                      <a:endParaRPr lang="en-US" dirty="0"/>
                    </a:p>
                  </a:txBody>
                  <a:tcPr anchor="ctr"/>
                </a:tc>
                <a:extLst>
                  <a:ext uri="{0D108BD9-81ED-4DB2-BD59-A6C34878D82A}">
                    <a16:rowId xmlns:a16="http://schemas.microsoft.com/office/drawing/2014/main" xmlns="" val="3566355612"/>
                  </a:ext>
                </a:extLst>
              </a:tr>
              <a:tr h="324734">
                <a:tc>
                  <a:txBody>
                    <a:bodyPr/>
                    <a:lstStyle/>
                    <a:p>
                      <a:r>
                        <a:rPr lang="en-US" dirty="0" smtClean="0"/>
                        <a:t>1</a:t>
                      </a:r>
                      <a:endParaRPr lang="en-US" dirty="0"/>
                    </a:p>
                  </a:txBody>
                  <a:tcPr anchor="ctr"/>
                </a:tc>
                <a:tc rowSpan="6">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Housing Price</a:t>
                      </a:r>
                      <a:r>
                        <a:rPr lang="en-US" baseline="0" dirty="0" smtClean="0"/>
                        <a:t> Time Series</a:t>
                      </a:r>
                      <a:endParaRPr lang="en-US" dirty="0" smtClean="0"/>
                    </a:p>
                  </a:txBody>
                  <a:tcPr anchor="ctr"/>
                </a:tc>
                <a:tc>
                  <a:txBody>
                    <a:bodyPr/>
                    <a:lstStyle/>
                    <a:p>
                      <a:r>
                        <a:rPr lang="en-US" dirty="0" smtClean="0"/>
                        <a:t>Contra</a:t>
                      </a:r>
                      <a:r>
                        <a:rPr lang="en-US" baseline="0" dirty="0" smtClean="0"/>
                        <a:t> Costa County</a:t>
                      </a:r>
                      <a:endParaRPr lang="en-US" dirty="0"/>
                    </a:p>
                  </a:txBody>
                  <a:tcPr anchor="ctr"/>
                </a:tc>
                <a:extLst>
                  <a:ext uri="{0D108BD9-81ED-4DB2-BD59-A6C34878D82A}">
                    <a16:rowId xmlns:a16="http://schemas.microsoft.com/office/drawing/2014/main" xmlns="" val="811130952"/>
                  </a:ext>
                </a:extLst>
              </a:tr>
              <a:tr h="324734">
                <a:tc>
                  <a:txBody>
                    <a:bodyPr/>
                    <a:lstStyle/>
                    <a:p>
                      <a:r>
                        <a:rPr lang="en-US" dirty="0" smtClean="0"/>
                        <a:t>2</a:t>
                      </a:r>
                      <a:endParaRPr lang="en-US" dirty="0"/>
                    </a:p>
                  </a:txBody>
                  <a:tcPr anchor="ctr"/>
                </a:tc>
                <a:tc vMerge="1">
                  <a:txBody>
                    <a:bodyPr/>
                    <a:lstStyle/>
                    <a:p>
                      <a:endParaRPr lang="en-US" dirty="0"/>
                    </a:p>
                  </a:txBody>
                  <a:tcPr/>
                </a:tc>
                <a:tc>
                  <a:txBody>
                    <a:bodyPr/>
                    <a:lstStyle/>
                    <a:p>
                      <a:r>
                        <a:rPr lang="en-US" dirty="0" smtClean="0"/>
                        <a:t>Marin</a:t>
                      </a:r>
                      <a:r>
                        <a:rPr lang="en-US" baseline="0" dirty="0" smtClean="0"/>
                        <a:t> County</a:t>
                      </a:r>
                      <a:endParaRPr lang="en-US" dirty="0"/>
                    </a:p>
                  </a:txBody>
                  <a:tcPr anchor="ctr"/>
                </a:tc>
                <a:extLst>
                  <a:ext uri="{0D108BD9-81ED-4DB2-BD59-A6C34878D82A}">
                    <a16:rowId xmlns:a16="http://schemas.microsoft.com/office/drawing/2014/main" xmlns="" val="2009730925"/>
                  </a:ext>
                </a:extLst>
              </a:tr>
              <a:tr h="324734">
                <a:tc>
                  <a:txBody>
                    <a:bodyPr/>
                    <a:lstStyle/>
                    <a:p>
                      <a:r>
                        <a:rPr lang="en-US" dirty="0" smtClean="0"/>
                        <a:t>3</a:t>
                      </a:r>
                      <a:endParaRPr lang="en-US" dirty="0"/>
                    </a:p>
                  </a:txBody>
                  <a:tcPr anchor="ctr"/>
                </a:tc>
                <a:tc vMerge="1">
                  <a:txBody>
                    <a:bodyPr/>
                    <a:lstStyle/>
                    <a:p>
                      <a:endParaRPr lang="en-US"/>
                    </a:p>
                  </a:txBody>
                  <a:tcPr/>
                </a:tc>
                <a:tc>
                  <a:txBody>
                    <a:bodyPr/>
                    <a:lstStyle/>
                    <a:p>
                      <a:r>
                        <a:rPr lang="en-US" dirty="0" smtClean="0"/>
                        <a:t>San Francisco County</a:t>
                      </a:r>
                      <a:endParaRPr lang="en-US" dirty="0"/>
                    </a:p>
                  </a:txBody>
                  <a:tcPr anchor="ctr"/>
                </a:tc>
                <a:extLst>
                  <a:ext uri="{0D108BD9-81ED-4DB2-BD59-A6C34878D82A}">
                    <a16:rowId xmlns:a16="http://schemas.microsoft.com/office/drawing/2014/main" xmlns="" val="2585001896"/>
                  </a:ext>
                </a:extLst>
              </a:tr>
              <a:tr h="324734">
                <a:tc>
                  <a:txBody>
                    <a:bodyPr/>
                    <a:lstStyle/>
                    <a:p>
                      <a:r>
                        <a:rPr lang="en-US" dirty="0" smtClean="0"/>
                        <a:t>4</a:t>
                      </a:r>
                      <a:endParaRPr lang="en-US" dirty="0"/>
                    </a:p>
                  </a:txBody>
                  <a:tcPr anchor="ctr"/>
                </a:tc>
                <a:tc vMerge="1">
                  <a:txBody>
                    <a:bodyPr/>
                    <a:lstStyle/>
                    <a:p>
                      <a:endParaRPr lang="en-US"/>
                    </a:p>
                  </a:txBody>
                  <a:tcPr/>
                </a:tc>
                <a:tc>
                  <a:txBody>
                    <a:bodyPr/>
                    <a:lstStyle/>
                    <a:p>
                      <a:r>
                        <a:rPr lang="en-US" dirty="0" smtClean="0"/>
                        <a:t>San Mateo County</a:t>
                      </a:r>
                      <a:endParaRPr lang="en-US" dirty="0"/>
                    </a:p>
                  </a:txBody>
                  <a:tcPr anchor="ctr"/>
                </a:tc>
                <a:extLst>
                  <a:ext uri="{0D108BD9-81ED-4DB2-BD59-A6C34878D82A}">
                    <a16:rowId xmlns:a16="http://schemas.microsoft.com/office/drawing/2014/main" xmlns="" val="1012154"/>
                  </a:ext>
                </a:extLst>
              </a:tr>
              <a:tr h="324734">
                <a:tc>
                  <a:txBody>
                    <a:bodyPr/>
                    <a:lstStyle/>
                    <a:p>
                      <a:r>
                        <a:rPr lang="en-US" dirty="0" smtClean="0"/>
                        <a:t>5</a:t>
                      </a:r>
                      <a:endParaRPr lang="en-US" dirty="0"/>
                    </a:p>
                  </a:txBody>
                  <a:tcPr anchor="ctr"/>
                </a:tc>
                <a:tc vMerge="1">
                  <a:txBody>
                    <a:bodyPr/>
                    <a:lstStyle/>
                    <a:p>
                      <a:endParaRPr lang="en-US" dirty="0"/>
                    </a:p>
                  </a:txBody>
                  <a:tcPr/>
                </a:tc>
                <a:tc>
                  <a:txBody>
                    <a:bodyPr/>
                    <a:lstStyle/>
                    <a:p>
                      <a:r>
                        <a:rPr lang="en-US" dirty="0" smtClean="0"/>
                        <a:t>Solano County</a:t>
                      </a:r>
                      <a:endParaRPr lang="en-US" dirty="0"/>
                    </a:p>
                  </a:txBody>
                  <a:tcPr anchor="ctr"/>
                </a:tc>
                <a:extLst>
                  <a:ext uri="{0D108BD9-81ED-4DB2-BD59-A6C34878D82A}">
                    <a16:rowId xmlns:a16="http://schemas.microsoft.com/office/drawing/2014/main" xmlns="" val="838866908"/>
                  </a:ext>
                </a:extLst>
              </a:tr>
              <a:tr h="324734">
                <a:tc>
                  <a:txBody>
                    <a:bodyPr/>
                    <a:lstStyle/>
                    <a:p>
                      <a:r>
                        <a:rPr lang="en-US" dirty="0" smtClean="0"/>
                        <a:t>6</a:t>
                      </a:r>
                      <a:endParaRPr lang="en-US" dirty="0"/>
                    </a:p>
                  </a:txBody>
                  <a:tcPr anchor="ctr"/>
                </a:tc>
                <a:tc vMerge="1">
                  <a:txBody>
                    <a:bodyPr/>
                    <a:lstStyle/>
                    <a:p>
                      <a:endParaRPr lang="en-US" dirty="0"/>
                    </a:p>
                  </a:txBody>
                  <a:tcPr/>
                </a:tc>
                <a:tc>
                  <a:txBody>
                    <a:bodyPr/>
                    <a:lstStyle/>
                    <a:p>
                      <a:r>
                        <a:rPr lang="en-US" dirty="0" smtClean="0"/>
                        <a:t>Santa Clara County</a:t>
                      </a:r>
                      <a:endParaRPr lang="en-US" dirty="0"/>
                    </a:p>
                  </a:txBody>
                  <a:tcPr anchor="ctr"/>
                </a:tc>
                <a:extLst>
                  <a:ext uri="{0D108BD9-81ED-4DB2-BD59-A6C34878D82A}">
                    <a16:rowId xmlns:a16="http://schemas.microsoft.com/office/drawing/2014/main" xmlns="" val="4205072242"/>
                  </a:ext>
                </a:extLst>
              </a:tr>
              <a:tr h="324734">
                <a:tc>
                  <a:txBody>
                    <a:bodyPr/>
                    <a:lstStyle/>
                    <a:p>
                      <a:r>
                        <a:rPr lang="en-US" dirty="0" smtClean="0"/>
                        <a:t>7</a:t>
                      </a:r>
                      <a:endParaRPr lang="en-US" dirty="0"/>
                    </a:p>
                  </a:txBody>
                  <a:tcPr anchor="ctr"/>
                </a:tc>
                <a:tc>
                  <a:txBody>
                    <a:bodyPr/>
                    <a:lstStyle/>
                    <a:p>
                      <a:r>
                        <a:rPr lang="en-US" dirty="0" smtClean="0"/>
                        <a:t>Time</a:t>
                      </a:r>
                      <a:endParaRPr lang="en-US" dirty="0"/>
                    </a:p>
                  </a:txBody>
                  <a:tcPr anchor="ctr"/>
                </a:tc>
                <a:tc>
                  <a:txBody>
                    <a:bodyPr/>
                    <a:lstStyle/>
                    <a:p>
                      <a:r>
                        <a:rPr lang="en-US" dirty="0" smtClean="0"/>
                        <a:t>-NA-</a:t>
                      </a:r>
                      <a:endParaRPr lang="en-US" dirty="0"/>
                    </a:p>
                  </a:txBody>
                  <a:tcPr anchor="ctr"/>
                </a:tc>
                <a:extLst>
                  <a:ext uri="{0D108BD9-81ED-4DB2-BD59-A6C34878D82A}">
                    <a16:rowId xmlns:a16="http://schemas.microsoft.com/office/drawing/2014/main" xmlns="" val="660901462"/>
                  </a:ext>
                </a:extLst>
              </a:tr>
              <a:tr h="324734">
                <a:tc>
                  <a:txBody>
                    <a:bodyPr/>
                    <a:lstStyle/>
                    <a:p>
                      <a:r>
                        <a:rPr lang="en-US" dirty="0" smtClean="0"/>
                        <a:t>8</a:t>
                      </a:r>
                      <a:endParaRPr lang="en-US" dirty="0"/>
                    </a:p>
                  </a:txBody>
                  <a:tcPr anchor="ctr"/>
                </a:tc>
                <a:tc>
                  <a:txBody>
                    <a:bodyPr/>
                    <a:lstStyle/>
                    <a:p>
                      <a:r>
                        <a:rPr lang="en-US" dirty="0" smtClean="0"/>
                        <a:t>Population</a:t>
                      </a:r>
                      <a:endParaRPr lang="en-US" dirty="0"/>
                    </a:p>
                  </a:txBody>
                  <a:tcPr anchor="ctr"/>
                </a:tc>
                <a:tc>
                  <a:txBody>
                    <a:bodyPr/>
                    <a:lstStyle/>
                    <a:p>
                      <a:r>
                        <a:rPr lang="en-US" dirty="0" smtClean="0"/>
                        <a:t>Alameda</a:t>
                      </a:r>
                      <a:r>
                        <a:rPr lang="en-US" baseline="0" dirty="0" smtClean="0"/>
                        <a:t> County</a:t>
                      </a:r>
                      <a:endParaRPr lang="en-US" dirty="0"/>
                    </a:p>
                  </a:txBody>
                  <a:tcPr anchor="ctr"/>
                </a:tc>
                <a:extLst>
                  <a:ext uri="{0D108BD9-81ED-4DB2-BD59-A6C34878D82A}">
                    <a16:rowId xmlns:a16="http://schemas.microsoft.com/office/drawing/2014/main" xmlns="" val="191236032"/>
                  </a:ext>
                </a:extLst>
              </a:tr>
              <a:tr h="434340">
                <a:tc>
                  <a:txBody>
                    <a:bodyPr/>
                    <a:lstStyle/>
                    <a:p>
                      <a:r>
                        <a:rPr lang="en-US" dirty="0" smtClean="0"/>
                        <a:t>9</a:t>
                      </a:r>
                      <a:endParaRPr lang="en-US" dirty="0"/>
                    </a:p>
                  </a:txBody>
                  <a:tcPr anchor="ctr"/>
                </a:tc>
                <a:tc>
                  <a:txBody>
                    <a:bodyPr/>
                    <a:lstStyle/>
                    <a:p>
                      <a:r>
                        <a:rPr lang="en-US" dirty="0" smtClean="0"/>
                        <a:t>Consumer</a:t>
                      </a:r>
                      <a:r>
                        <a:rPr lang="en-US" baseline="0" dirty="0" smtClean="0"/>
                        <a:t> Price Index</a:t>
                      </a:r>
                      <a:endParaRPr lang="en-US" dirty="0"/>
                    </a:p>
                  </a:txBody>
                  <a:tcPr anchor="ctr"/>
                </a:tc>
                <a:tc>
                  <a:txBody>
                    <a:bodyPr/>
                    <a:lstStyle/>
                    <a:p>
                      <a:r>
                        <a:rPr lang="en-US" dirty="0" smtClean="0"/>
                        <a:t>San</a:t>
                      </a:r>
                      <a:r>
                        <a:rPr lang="en-US" baseline="0" dirty="0" smtClean="0"/>
                        <a:t> Francisco-Oakland-Hayward</a:t>
                      </a:r>
                      <a:endParaRPr lang="en-US" dirty="0"/>
                    </a:p>
                  </a:txBody>
                  <a:tcPr anchor="ctr"/>
                </a:tc>
                <a:extLst>
                  <a:ext uri="{0D108BD9-81ED-4DB2-BD59-A6C34878D82A}">
                    <a16:rowId xmlns:a16="http://schemas.microsoft.com/office/drawing/2014/main" xmlns="" val="2324098457"/>
                  </a:ext>
                </a:extLst>
              </a:tr>
              <a:tr h="324734">
                <a:tc>
                  <a:txBody>
                    <a:bodyPr/>
                    <a:lstStyle/>
                    <a:p>
                      <a:r>
                        <a:rPr lang="en-US" dirty="0" smtClean="0"/>
                        <a:t>10</a:t>
                      </a:r>
                      <a:endParaRPr lang="en-US" dirty="0"/>
                    </a:p>
                  </a:txBody>
                  <a:tcPr anchor="ctr"/>
                </a:tc>
                <a:tc>
                  <a:txBody>
                    <a:bodyPr/>
                    <a:lstStyle/>
                    <a:p>
                      <a:r>
                        <a:rPr lang="en-US" dirty="0" smtClean="0"/>
                        <a:t>Monthly Housing</a:t>
                      </a:r>
                      <a:r>
                        <a:rPr lang="en-US" baseline="0" dirty="0" smtClean="0"/>
                        <a:t> Inventory</a:t>
                      </a:r>
                      <a:endParaRPr lang="en-US" dirty="0"/>
                    </a:p>
                  </a:txBody>
                  <a:tcPr anchor="ctr"/>
                </a:tc>
                <a:tc>
                  <a:txBody>
                    <a:bodyPr/>
                    <a:lstStyle/>
                    <a:p>
                      <a:r>
                        <a:rPr lang="en-US" dirty="0" smtClean="0"/>
                        <a:t>Alameda County</a:t>
                      </a:r>
                      <a:endParaRPr lang="en-US" dirty="0"/>
                    </a:p>
                  </a:txBody>
                  <a:tcPr anchor="ctr"/>
                </a:tc>
                <a:extLst>
                  <a:ext uri="{0D108BD9-81ED-4DB2-BD59-A6C34878D82A}">
                    <a16:rowId xmlns:a16="http://schemas.microsoft.com/office/drawing/2014/main" xmlns="" val="3421313509"/>
                  </a:ext>
                </a:extLst>
              </a:tr>
              <a:tr h="324734">
                <a:tc>
                  <a:txBody>
                    <a:bodyPr/>
                    <a:lstStyle/>
                    <a:p>
                      <a:r>
                        <a:rPr lang="en-US" dirty="0" smtClean="0"/>
                        <a:t>11</a:t>
                      </a:r>
                      <a:endParaRPr lang="en-US" dirty="0"/>
                    </a:p>
                  </a:txBody>
                  <a:tcPr anchor="ctr"/>
                </a:tc>
                <a:tc>
                  <a:txBody>
                    <a:bodyPr/>
                    <a:lstStyle/>
                    <a:p>
                      <a:r>
                        <a:rPr lang="en-US" dirty="0" smtClean="0"/>
                        <a:t>Monthly Turnover Rate</a:t>
                      </a:r>
                      <a:endParaRPr lang="en-US"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Alameda County</a:t>
                      </a:r>
                    </a:p>
                  </a:txBody>
                  <a:tcPr anchor="ctr"/>
                </a:tc>
                <a:extLst>
                  <a:ext uri="{0D108BD9-81ED-4DB2-BD59-A6C34878D82A}">
                    <a16:rowId xmlns:a16="http://schemas.microsoft.com/office/drawing/2014/main" xmlns="" val="2532798596"/>
                  </a:ext>
                </a:extLst>
              </a:tr>
            </a:tbl>
          </a:graphicData>
        </a:graphic>
      </p:graphicFrame>
    </p:spTree>
    <p:extLst>
      <p:ext uri="{BB962C8B-B14F-4D97-AF65-F5344CB8AC3E}">
        <p14:creationId xmlns:p14="http://schemas.microsoft.com/office/powerpoint/2010/main" val="2720463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9219330" cy="706964"/>
          </a:xfrm>
        </p:spPr>
        <p:txBody>
          <a:bodyPr/>
          <a:lstStyle/>
          <a:p>
            <a:r>
              <a:rPr lang="en-US" dirty="0" smtClean="0"/>
              <a:t>Time Series Model: Housing Prices</a:t>
            </a:r>
            <a:endParaRPr lang="en-US" dirty="0"/>
          </a:p>
        </p:txBody>
      </p:sp>
      <p:pic>
        <p:nvPicPr>
          <p:cNvPr id="5" name="Content Placeholder 4"/>
          <p:cNvPicPr>
            <a:picLocks noGrp="1"/>
          </p:cNvPicPr>
          <p:nvPr>
            <p:ph idx="1"/>
          </p:nvPr>
        </p:nvPicPr>
        <p:blipFill>
          <a:blip r:embed="rId2"/>
          <a:stretch>
            <a:fillRect/>
          </a:stretch>
        </p:blipFill>
        <p:spPr>
          <a:xfrm>
            <a:off x="6542117" y="2361605"/>
            <a:ext cx="5444836" cy="4421580"/>
          </a:xfrm>
          <a:prstGeom prst="rect">
            <a:avLst/>
          </a:prstGeom>
        </p:spPr>
      </p:pic>
      <p:sp>
        <p:nvSpPr>
          <p:cNvPr id="6" name="Content Placeholder 2"/>
          <p:cNvSpPr txBox="1">
            <a:spLocks/>
          </p:cNvSpPr>
          <p:nvPr/>
        </p:nvSpPr>
        <p:spPr>
          <a:xfrm>
            <a:off x="548404" y="2494609"/>
            <a:ext cx="5694454" cy="37149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just"/>
            <a:r>
              <a:rPr lang="en-US" dirty="0" smtClean="0"/>
              <a:t>Median monthly housing prices of each county was obtained from Zillow webpage*.</a:t>
            </a:r>
          </a:p>
          <a:p>
            <a:pPr lvl="1" algn="just"/>
            <a:r>
              <a:rPr lang="en-US" dirty="0" smtClean="0"/>
              <a:t>The time series have two positive trend and one negative trend  corresponding to the real estate financial crisis of 2008.</a:t>
            </a:r>
          </a:p>
          <a:p>
            <a:pPr lvl="1" algn="just"/>
            <a:r>
              <a:rPr lang="en-US" dirty="0" smtClean="0"/>
              <a:t>In recent years, housing prices in San Francisco  and San Mateo county have increased rapidly.</a:t>
            </a:r>
          </a:p>
          <a:p>
            <a:pPr lvl="1" algn="just"/>
            <a:r>
              <a:rPr lang="en-US" dirty="0" smtClean="0"/>
              <a:t>Visually, time series didn’t seem to have any seasonality.</a:t>
            </a:r>
          </a:p>
          <a:p>
            <a:pPr lvl="1" algn="just"/>
            <a:r>
              <a:rPr lang="en-US" dirty="0" smtClean="0"/>
              <a:t>All 6 counties were highly correlated to the Alameda County.</a:t>
            </a:r>
          </a:p>
          <a:p>
            <a:pPr marL="457200" lvl="1" indent="0" algn="just">
              <a:buFont typeface="Wingdings 3" charset="2"/>
              <a:buNone/>
            </a:pPr>
            <a:r>
              <a:rPr lang="en-US" sz="1000" dirty="0" smtClean="0"/>
              <a:t>*(</a:t>
            </a:r>
            <a:r>
              <a:rPr lang="en-US" sz="1000" dirty="0" smtClean="0">
                <a:hlinkClick r:id="rId3"/>
              </a:rPr>
              <a:t>www.zillow.com/research/data</a:t>
            </a:r>
            <a:r>
              <a:rPr lang="en-US" sz="1000" dirty="0" smtClean="0"/>
              <a:t>)</a:t>
            </a:r>
          </a:p>
          <a:p>
            <a:pPr marL="457200" lvl="1" indent="0" algn="just">
              <a:buFont typeface="Wingdings 3" charset="2"/>
              <a:buNone/>
            </a:pPr>
            <a:endParaRPr lang="en-US" sz="1000" dirty="0" smtClean="0"/>
          </a:p>
        </p:txBody>
      </p:sp>
    </p:spTree>
    <p:extLst>
      <p:ext uri="{BB962C8B-B14F-4D97-AF65-F5344CB8AC3E}">
        <p14:creationId xmlns:p14="http://schemas.microsoft.com/office/powerpoint/2010/main" val="1282625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9219330" cy="706964"/>
          </a:xfrm>
        </p:spPr>
        <p:txBody>
          <a:bodyPr/>
          <a:lstStyle/>
          <a:p>
            <a:r>
              <a:rPr lang="en-US" dirty="0" smtClean="0"/>
              <a:t>Time Series Model: Population</a:t>
            </a:r>
            <a:endParaRPr lang="en-US" dirty="0"/>
          </a:p>
        </p:txBody>
      </p:sp>
      <p:sp>
        <p:nvSpPr>
          <p:cNvPr id="6" name="Content Placeholder 2"/>
          <p:cNvSpPr txBox="1">
            <a:spLocks/>
          </p:cNvSpPr>
          <p:nvPr/>
        </p:nvSpPr>
        <p:spPr>
          <a:xfrm>
            <a:off x="357211" y="2361605"/>
            <a:ext cx="5445073" cy="434676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just"/>
            <a:r>
              <a:rPr lang="en-US" dirty="0" smtClean="0"/>
              <a:t>Annual population estimates were obtained from Department of Finance webpage*.</a:t>
            </a:r>
          </a:p>
          <a:p>
            <a:pPr lvl="1" algn="just"/>
            <a:r>
              <a:rPr lang="en-US" dirty="0" smtClean="0"/>
              <a:t>Population of Alameda County increased almost linearly each year.</a:t>
            </a:r>
          </a:p>
          <a:p>
            <a:pPr lvl="1" algn="just"/>
            <a:r>
              <a:rPr lang="en-US" dirty="0" smtClean="0"/>
              <a:t>Monthly population was computed by linearly interpolating between two annual estimates.</a:t>
            </a:r>
          </a:p>
          <a:p>
            <a:pPr marL="457200" lvl="1" indent="0" algn="just">
              <a:buNone/>
            </a:pPr>
            <a:r>
              <a:rPr lang="en-US" sz="1000" dirty="0" smtClean="0"/>
              <a:t>*(</a:t>
            </a:r>
            <a:r>
              <a:rPr lang="en-US" sz="1000" dirty="0">
                <a:hlinkClick r:id="rId2"/>
              </a:rPr>
              <a:t>http://www.dof.ca.gov/Forecasting/Demographics/Estimates</a:t>
            </a:r>
            <a:r>
              <a:rPr lang="en-US" sz="1000" dirty="0" smtClean="0">
                <a:hlinkClick r:id="rId2"/>
              </a:rPr>
              <a:t>/</a:t>
            </a:r>
            <a:r>
              <a:rPr lang="en-US" sz="1000" dirty="0" smtClean="0"/>
              <a:t>)</a:t>
            </a:r>
          </a:p>
          <a:p>
            <a:pPr marL="457200" lvl="1" indent="0" algn="just">
              <a:buNone/>
            </a:pPr>
            <a:endParaRPr lang="en-US" sz="1000" dirty="0" smtClean="0"/>
          </a:p>
        </p:txBody>
      </p:sp>
      <p:pic>
        <p:nvPicPr>
          <p:cNvPr id="8" name="Picture 7"/>
          <p:cNvPicPr/>
          <p:nvPr/>
        </p:nvPicPr>
        <p:blipFill>
          <a:blip r:embed="rId3"/>
          <a:stretch>
            <a:fillRect/>
          </a:stretch>
        </p:blipFill>
        <p:spPr>
          <a:xfrm>
            <a:off x="5926714" y="2471872"/>
            <a:ext cx="5991225" cy="4126230"/>
          </a:xfrm>
          <a:prstGeom prst="rect">
            <a:avLst/>
          </a:prstGeom>
        </p:spPr>
      </p:pic>
    </p:spTree>
    <p:extLst>
      <p:ext uri="{BB962C8B-B14F-4D97-AF65-F5344CB8AC3E}">
        <p14:creationId xmlns:p14="http://schemas.microsoft.com/office/powerpoint/2010/main" val="5673590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844</TotalTime>
  <Words>2416</Words>
  <Application>Microsoft Office PowerPoint</Application>
  <PresentationFormat>Widescreen</PresentationFormat>
  <Paragraphs>504</Paragraphs>
  <Slides>51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Cambria Math</vt:lpstr>
      <vt:lpstr>Century Gothic</vt:lpstr>
      <vt:lpstr>Wingdings 3</vt:lpstr>
      <vt:lpstr>Ion Boardroom</vt:lpstr>
      <vt:lpstr>Decision Tree and Time Series Models for Predicting Housing Prices in the Alameda County</vt:lpstr>
      <vt:lpstr>Why Housing Price Predictions?</vt:lpstr>
      <vt:lpstr>Objective</vt:lpstr>
      <vt:lpstr>Geographic Location</vt:lpstr>
      <vt:lpstr>Predictive Modeling</vt:lpstr>
      <vt:lpstr>DECISION TREE MODELS</vt:lpstr>
      <vt:lpstr>Time Series Model: Predictors</vt:lpstr>
      <vt:lpstr>Time Series Model: Housing Prices</vt:lpstr>
      <vt:lpstr>Time Series Model: Population</vt:lpstr>
      <vt:lpstr>Time Series Model: Consumer Price Index</vt:lpstr>
      <vt:lpstr>Time Series Model: Monthly Inventory</vt:lpstr>
      <vt:lpstr>Time Series Model: Monthly Turnover</vt:lpstr>
      <vt:lpstr>Time Series Model: Training &amp; Test Sets</vt:lpstr>
      <vt:lpstr>Decision Trees: Basic Terminology</vt:lpstr>
      <vt:lpstr>Decision Trees: Bagging</vt:lpstr>
      <vt:lpstr>Decision Trees: Random Forest</vt:lpstr>
      <vt:lpstr>Decision Trees: Housing Price Model</vt:lpstr>
      <vt:lpstr>Decision Trees: OOB Error</vt:lpstr>
      <vt:lpstr>Decision Trees: Importance Measure-%IncMSE</vt:lpstr>
      <vt:lpstr>Decision Trees: Performance</vt:lpstr>
      <vt:lpstr>Time Series Forecasting</vt:lpstr>
      <vt:lpstr>Time Series Model: Introduction</vt:lpstr>
      <vt:lpstr>Time Series Model: Training &amp; Test Sets</vt:lpstr>
      <vt:lpstr>Time Series Model: Decomposition</vt:lpstr>
      <vt:lpstr>Time Series Model: Trend Strength Test</vt:lpstr>
      <vt:lpstr>Time Series Model: Holt’s Smoothing</vt:lpstr>
      <vt:lpstr>Time Series Model: Holt’s Smoothing</vt:lpstr>
      <vt:lpstr>Time Series Model: ARIMA(p,d,q)</vt:lpstr>
      <vt:lpstr>Time Series Model: Model Selection Criteria - I</vt:lpstr>
      <vt:lpstr>Time Series Model: Model Selection Criteria - II</vt:lpstr>
      <vt:lpstr>Time Series Model: Stationarity</vt:lpstr>
      <vt:lpstr>Time Series Model: Unit Root Tests</vt:lpstr>
      <vt:lpstr>Time Series Model: Unit Root Tests</vt:lpstr>
      <vt:lpstr>Time Series Model: Unit Root Tests</vt:lpstr>
      <vt:lpstr>Time Series Model: auto.arima in R</vt:lpstr>
      <vt:lpstr>Time Series Model: ARIMA(0,2,3)</vt:lpstr>
      <vt:lpstr>Time Series Model: ARIMA(0,2,3)</vt:lpstr>
      <vt:lpstr>Time Series Model: ARIMA(5,2,5)</vt:lpstr>
      <vt:lpstr>Time Series Model: ARIMA(5,2,5)</vt:lpstr>
      <vt:lpstr>Time Series Model: Breakpoint Analysis</vt:lpstr>
      <vt:lpstr>Time Series Model: Constant Fit</vt:lpstr>
      <vt:lpstr>Time Series Model: Linear Fit</vt:lpstr>
      <vt:lpstr>Time Series Model: ARIMA with Breakpoints</vt:lpstr>
      <vt:lpstr>Time Series Model: ARIMA with Breakpoints</vt:lpstr>
      <vt:lpstr>Dynamic Regression Model</vt:lpstr>
      <vt:lpstr>Dynamic Regression Model</vt:lpstr>
      <vt:lpstr>Dynamic Regression Model</vt:lpstr>
      <vt:lpstr>Conclusions</vt:lpstr>
      <vt:lpstr>Conclusions</vt:lpstr>
      <vt:lpstr>Conclusions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Pardeep Kumar</dc:creator>
  <cp:lastModifiedBy>Pardeep Kumar</cp:lastModifiedBy>
  <cp:revision>66</cp:revision>
  <dcterms:created xsi:type="dcterms:W3CDTF">2018-10-02T00:47:30Z</dcterms:created>
  <dcterms:modified xsi:type="dcterms:W3CDTF">2018-10-04T01:44:34Z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-264549970</vt:i4>
  </property>
  <property fmtid="{D5CDD505-2E9C-101B-9397-08002B2CF9AE}" pid="3" name="_NewReviewCycle">
    <vt:lpwstr/>
  </property>
  <property fmtid="{D5CDD505-2E9C-101B-9397-08002B2CF9AE}" pid="4" name="_EmailSubject">
    <vt:lpwstr>PPt 3</vt:lpwstr>
  </property>
  <property fmtid="{D5CDD505-2E9C-101B-9397-08002B2CF9AE}" pid="5" name="_AuthorEmail">
    <vt:lpwstr>PAKumar@citco.com</vt:lpwstr>
  </property>
  <property fmtid="{D5CDD505-2E9C-101B-9397-08002B2CF9AE}" pid="6" name="_AuthorEmailDisplayName">
    <vt:lpwstr>Kumar, Pardeep    (Citco)</vt:lpwstr>
  </property>
</Properties>
</file>