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45E4464-1BBA-4BCB-9E76-A634EAD1BD3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5407C9C6-9CBF-4AD2-8B63-3EDB1275247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102888-2663-47DC-9F28-1FAD4354B9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4A6B0F-DBBF-4FBF-B9BF-D3B10CF7F4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01426C-27B0-474C-9AE0-42F3C9BDC9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61416D-2420-45B1-BCF5-37F09D179D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6BF54C-D1D0-488C-B716-CB7828CA3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B36B60-4F32-4E4E-B000-B54606C7E5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B72A78-E062-4878-98F5-1E0CBEF004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D478D4-ECEC-415A-9B32-38F75BE2EF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8E7BBD-BD38-4FA1-B70B-B032831FE2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DDD52F-17C7-4FF9-8282-A37123B72C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149996-15B8-46B3-8BDA-F7BC1BDB8C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F9DB95-2E52-41CB-B7C3-54F79A8FEB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7F436C-C517-4C10-9DE2-5E6E66F7B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E63C97-01E0-40A2-900D-5C65592FC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B1BE4E-3B5E-47D6-9C8C-64528FC5CC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BC7467-43A8-40C4-BB7D-90B8D19839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6308DB-67D8-482E-8A9F-51A5A57730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3A0426-A5F6-4DBB-B682-AF8F42EEC0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2997D-1BB3-4BB8-9723-EC7EA20FF2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CCE52B-0AA1-46FD-96DB-748172247A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39F4F4-7A93-40E4-9A74-4089C51FD1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90C38F-3342-4DCE-A1D7-BD289CB37B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367578-57D3-459C-B1F0-711A6DD183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815B05-8EFF-441D-AAD9-59CB3B7D7F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B71276-AB33-4973-94EB-ACC3D33C6911}" type="slidenum">
              <a:rPr b="0" lang="en-IN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E18ADFA-E10F-4143-B987-B8052A0C0087}" type="slidenum">
              <a:rPr b="0" lang="en-IN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ceur-ws.org/Vol-2476/paper7.pdf" TargetMode="External"/><Relationship Id="rId3" Type="http://schemas.openxmlformats.org/officeDocument/2006/relationships/hyperlink" Target="http://ceur-ws.org/Vol-2476/paper7.pdf" TargetMode="External"/><Relationship Id="rId4" Type="http://schemas.openxmlformats.org/officeDocument/2006/relationships/hyperlink" Target="https://giograno.me/assets/pdf/journals/jsep19.pdf" TargetMode="External"/><Relationship Id="rId5" Type="http://schemas.openxmlformats.org/officeDocument/2006/relationships/hyperlink" Target="https://giograno.me/assets/pdf/journals/jsep19.pdf" TargetMode="External"/><Relationship Id="rId6" Type="http://schemas.openxmlformats.org/officeDocument/2006/relationships/hyperlink" Target="https://onlinelibrary.wiley.com/doi/abs/10.1002/smr.2158" TargetMode="External"/><Relationship Id="rId7" Type="http://schemas.openxmlformats.org/officeDocument/2006/relationships/hyperlink" Target="https://onlinelibrary.wiley.com/doi/abs/10.1002/smr.2158" TargetMode="External"/><Relationship Id="rId8" Type="http://schemas.openxmlformats.org/officeDocument/2006/relationships/image" Target="../media/image3.png"/><Relationship Id="rId9" Type="http://schemas.openxmlformats.org/officeDocument/2006/relationships/slideLayout" Target="../slideLayouts/slideLayout14.xml"/><Relationship Id="rId10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mailto:prism.srib@gmail.com" TargetMode="External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29;p13"/>
          <p:cNvSpPr/>
          <p:nvPr/>
        </p:nvSpPr>
        <p:spPr>
          <a:xfrm>
            <a:off x="237960" y="3254760"/>
            <a:ext cx="11629440" cy="284112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" name="Google Shape;130;p13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131;p13"/>
          <p:cNvSpPr/>
          <p:nvPr/>
        </p:nvSpPr>
        <p:spPr>
          <a:xfrm>
            <a:off x="381960" y="56880"/>
            <a:ext cx="94021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[Samsung PRISM] End Review Report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1" name="Google Shape;132;p1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133;p13"/>
          <p:cNvSpPr/>
          <p:nvPr/>
        </p:nvSpPr>
        <p:spPr>
          <a:xfrm>
            <a:off x="361800" y="3342960"/>
            <a:ext cx="9331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Team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3" name="Google Shape;134;p13"/>
          <p:cNvSpPr/>
          <p:nvPr/>
        </p:nvSpPr>
        <p:spPr>
          <a:xfrm>
            <a:off x="472320" y="3737160"/>
            <a:ext cx="10892160" cy="17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College Professor(s):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ANJANA MISHRA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Students: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Praddyumn Shukla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Nishant Kashyap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Mohit Kumar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Ritwik Raj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Tannu Kumari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Department: Computer Science and Information Technology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Google Shape;135;p13"/>
          <p:cNvSpPr/>
          <p:nvPr/>
        </p:nvSpPr>
        <p:spPr>
          <a:xfrm>
            <a:off x="9524880" y="6438960"/>
            <a:ext cx="26665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Date: 27 Dec 2021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95" name="Google Shape;136;p13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37;p13"/>
          <p:cNvSpPr/>
          <p:nvPr/>
        </p:nvSpPr>
        <p:spPr>
          <a:xfrm>
            <a:off x="1407960" y="1367640"/>
            <a:ext cx="9402120" cy="25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Dev Unit Test | Automated Test cases Prediction and Suggestion (Java, Kotlin)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6"/>
          <p:cNvSpPr/>
          <p:nvPr/>
        </p:nvSpPr>
        <p:spPr>
          <a:xfrm>
            <a:off x="0" y="680760"/>
            <a:ext cx="5011920" cy="6176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3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4"/>
          <p:cNvSpPr/>
          <p:nvPr/>
        </p:nvSpPr>
        <p:spPr>
          <a:xfrm>
            <a:off x="381960" y="-3600"/>
            <a:ext cx="102434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Work-let Area –  </a:t>
            </a:r>
            <a:r>
              <a:rPr b="0" lang="en-IN" sz="20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| </a:t>
            </a:r>
            <a:r>
              <a:rPr b="0" lang="en-IN" sz="20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Dev Unit Test </a:t>
            </a:r>
            <a:r>
              <a:rPr b="0" lang="en-IN" sz="20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|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  <a:ea typeface="SamsungOne 600C"/>
              </a:rPr>
              <a:t>Automated Test cases Prediction and Suggestion (Java, Kotlin)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00" name="Picture 6" descr=""/>
          <p:cNvPicPr/>
          <p:nvPr/>
        </p:nvPicPr>
        <p:blipFill>
          <a:blip r:embed="rId1"/>
          <a:stretch/>
        </p:blipFill>
        <p:spPr>
          <a:xfrm>
            <a:off x="10380240" y="116280"/>
            <a:ext cx="1811520" cy="380520"/>
          </a:xfrm>
          <a:prstGeom prst="rect">
            <a:avLst/>
          </a:prstGeom>
          <a:ln w="0">
            <a:noFill/>
          </a:ln>
        </p:spPr>
      </p:pic>
      <p:sp>
        <p:nvSpPr>
          <p:cNvPr id="101" name="Rectangle 7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" name="Group 40"/>
          <p:cNvGrpSpPr/>
          <p:nvPr/>
        </p:nvGrpSpPr>
        <p:grpSpPr>
          <a:xfrm>
            <a:off x="5198400" y="4246560"/>
            <a:ext cx="6268680" cy="184320"/>
            <a:chOff x="5198400" y="4246560"/>
            <a:chExt cx="6268680" cy="184320"/>
          </a:xfrm>
        </p:grpSpPr>
        <p:sp>
          <p:nvSpPr>
            <p:cNvPr id="103" name="Straight Connector 9"/>
            <p:cNvSpPr/>
            <p:nvPr/>
          </p:nvSpPr>
          <p:spPr>
            <a:xfrm flipH="1">
              <a:off x="5286240" y="4338720"/>
              <a:ext cx="6132600" cy="360"/>
            </a:xfrm>
            <a:prstGeom prst="line">
              <a:avLst/>
            </a:prstGeom>
            <a:ln>
              <a:solidFill>
                <a:srgbClr val="5597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Oval 10"/>
            <p:cNvSpPr/>
            <p:nvPr/>
          </p:nvSpPr>
          <p:spPr>
            <a:xfrm>
              <a:off x="5198400" y="4246560"/>
              <a:ext cx="165600" cy="18432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Oval 11"/>
            <p:cNvSpPr/>
            <p:nvPr/>
          </p:nvSpPr>
          <p:spPr>
            <a:xfrm>
              <a:off x="7232760" y="4246560"/>
              <a:ext cx="165600" cy="18432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Oval 12"/>
            <p:cNvSpPr/>
            <p:nvPr/>
          </p:nvSpPr>
          <p:spPr>
            <a:xfrm>
              <a:off x="9267120" y="4246560"/>
              <a:ext cx="165600" cy="18432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Oval 13"/>
            <p:cNvSpPr/>
            <p:nvPr/>
          </p:nvSpPr>
          <p:spPr>
            <a:xfrm>
              <a:off x="11301480" y="4246560"/>
              <a:ext cx="165600" cy="18432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Box 14"/>
          <p:cNvSpPr/>
          <p:nvPr/>
        </p:nvSpPr>
        <p:spPr>
          <a:xfrm>
            <a:off x="354960" y="680760"/>
            <a:ext cx="4629960" cy="39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b0f0"/>
                </a:solidFill>
                <a:latin typeface="SamsungOne 600C"/>
                <a:ea typeface="SamsungOne 600C"/>
              </a:rPr>
              <a:t>Problem Statement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marL="1778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Developer develop the code and Merge without testing and makes defect leak in later stage </a:t>
            </a:r>
            <a:endParaRPr b="0" lang="en-IN" sz="1100" spc="-1" strike="noStrike">
              <a:latin typeface="Arial"/>
            </a:endParaRPr>
          </a:p>
          <a:p>
            <a:pPr marL="1778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Tesstcases coverage is not improved though code coverage % is good</a:t>
            </a:r>
            <a:endParaRPr b="0" lang="en-IN" sz="1100" spc="-1" strike="noStrike">
              <a:latin typeface="Arial"/>
            </a:endParaRPr>
          </a:p>
          <a:p>
            <a:pPr marL="1778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Possible Bugs can be detected at later stage if all possible combinations not tested in Earlier stage at Unit Test</a:t>
            </a:r>
            <a:endParaRPr b="0" lang="en-IN" sz="1100" spc="-1" strike="noStrike">
              <a:latin typeface="Arial"/>
            </a:endParaRPr>
          </a:p>
          <a:p>
            <a:pPr marL="1778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Developer does not have time to develop the Testcases for the code  have written</a:t>
            </a:r>
            <a:endParaRPr b="0" lang="en-IN" sz="1100" spc="-1" strike="noStrike">
              <a:latin typeface="Arial"/>
            </a:endParaRPr>
          </a:p>
          <a:p>
            <a:pPr marL="1778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Developer does not spend time to develop testcases for all the combinations/paremeters passed/conditions/switchcases etc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marL="1778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Benefits :</a:t>
            </a:r>
            <a:endParaRPr b="0" lang="en-IN" sz="1100" spc="-1" strike="noStrike">
              <a:latin typeface="Arial"/>
            </a:endParaRPr>
          </a:p>
          <a:p>
            <a:pPr lvl="1" marL="6350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100% Condition coverage with all combinations not covered by developers so this tool can help in improving Testcases and coverage %</a:t>
            </a:r>
            <a:endParaRPr b="0" lang="en-IN" sz="1100" spc="-1" strike="noStrike">
              <a:latin typeface="Arial"/>
            </a:endParaRPr>
          </a:p>
          <a:p>
            <a:pPr lvl="1" marL="6350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Defect Leakage at latest stage can be reduced</a:t>
            </a:r>
            <a:endParaRPr b="0" lang="en-IN" sz="1100" spc="-1" strike="noStrike">
              <a:latin typeface="Arial"/>
            </a:endParaRPr>
          </a:p>
          <a:p>
            <a:pPr lvl="1" marL="635040" indent="-177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ffffff"/>
                </a:solidFill>
                <a:latin typeface="SamsungOne 800"/>
                <a:ea typeface="SamsungOne 600C"/>
              </a:rPr>
              <a:t>80 LoC 1 Man day  if 1000 TC of 5000 Loc [ 1000 x 5 ] = 62.5 man days Saved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109" name="TextBox 19"/>
          <p:cNvSpPr/>
          <p:nvPr/>
        </p:nvSpPr>
        <p:spPr>
          <a:xfrm>
            <a:off x="354960" y="5856480"/>
            <a:ext cx="181512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800" spc="-1" strike="noStrike">
                <a:solidFill>
                  <a:srgbClr val="ffffff"/>
                </a:solidFill>
                <a:latin typeface="SamsungOne 600C"/>
                <a:ea typeface="SamsungOne 600C"/>
              </a:rPr>
              <a:t>Balavijayan S, Senior Technical Manager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700" spc="-1" strike="noStrike">
                <a:solidFill>
                  <a:srgbClr val="ffffff"/>
                </a:solidFill>
                <a:latin typeface="SamsungOne 600C"/>
                <a:ea typeface="SamsungOne 600C"/>
              </a:rPr>
              <a:t>sbala@samsung.com 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700" spc="-1" strike="noStrike">
                <a:solidFill>
                  <a:srgbClr val="ffffff"/>
                </a:solidFill>
                <a:latin typeface="SamsungOne 600C"/>
                <a:ea typeface="SamsungOne 600C"/>
              </a:rPr>
              <a:t>+91-9886020073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110" name="Straight Connector 21"/>
          <p:cNvSpPr/>
          <p:nvPr/>
        </p:nvSpPr>
        <p:spPr>
          <a:xfrm>
            <a:off x="2542680" y="4773600"/>
            <a:ext cx="360" cy="158472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22"/>
          <p:cNvSpPr/>
          <p:nvPr/>
        </p:nvSpPr>
        <p:spPr>
          <a:xfrm>
            <a:off x="5029200" y="4406040"/>
            <a:ext cx="19216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Kick Off &lt; 1</a:t>
            </a:r>
            <a:r>
              <a:rPr b="1" lang="en-IN" sz="1200" spc="-1" strike="noStrike" baseline="30000">
                <a:solidFill>
                  <a:srgbClr val="000000"/>
                </a:solidFill>
                <a:latin typeface="SamsungOne 600C"/>
                <a:ea typeface="SamsungOne 600C"/>
              </a:rPr>
              <a:t>st</a:t>
            </a:r>
            <a:r>
              <a:rPr b="1" lang="en-IN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b="0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Understanding  Prediction concepts.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Understanding source code parsing and logics to predict possible Unit Testcases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Developers understand about Unit Test framework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Developer understand Muttation Testcaes generation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</p:txBody>
      </p:sp>
      <p:sp>
        <p:nvSpPr>
          <p:cNvPr id="112" name="TextBox 23"/>
          <p:cNvSpPr/>
          <p:nvPr/>
        </p:nvSpPr>
        <p:spPr>
          <a:xfrm>
            <a:off x="6730920" y="4376880"/>
            <a:ext cx="1922040" cy="19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Milestone 1 &lt; 2</a:t>
            </a:r>
            <a:r>
              <a:rPr b="1" lang="en-IN" sz="1200" spc="-1" strike="noStrike" baseline="30000">
                <a:solidFill>
                  <a:srgbClr val="000000"/>
                </a:solidFill>
                <a:latin typeface="SamsungOne 600C"/>
                <a:ea typeface="SamsungOne 600C"/>
              </a:rPr>
              <a:t>nd</a:t>
            </a:r>
            <a:r>
              <a:rPr b="1" lang="en-IN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 Month &gt;</a:t>
            </a:r>
            <a:endParaRPr b="0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Develop understanding of operations required for Source code Parsing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Develop possible Testcaes Generation for strainght forward cases.</a:t>
            </a:r>
            <a:br>
              <a:rPr sz="900"/>
            </a:br>
            <a:r>
              <a:rPr b="0" lang="en-US" sz="900" spc="-1" strike="noStrike">
                <a:solidFill>
                  <a:srgbClr val="000000"/>
                </a:solidFill>
                <a:latin typeface="SamsungOne 600C"/>
              </a:rPr>
              <a:t> </a:t>
            </a:r>
            <a:endParaRPr b="0" lang="en-IN" sz="9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Develop Testcaes Prediction algorithms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</p:txBody>
      </p:sp>
      <p:sp>
        <p:nvSpPr>
          <p:cNvPr id="113" name="TextBox 24"/>
          <p:cNvSpPr/>
          <p:nvPr/>
        </p:nvSpPr>
        <p:spPr>
          <a:xfrm>
            <a:off x="8602560" y="4367880"/>
            <a:ext cx="1929960" cy="20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Milestone 2 &lt; 4</a:t>
            </a:r>
            <a:r>
              <a:rPr b="1" lang="en-IN" sz="1200" spc="-1" strike="noStrike" baseline="30000">
                <a:solidFill>
                  <a:srgbClr val="000000"/>
                </a:solidFill>
                <a:latin typeface="SamsungOne 600C"/>
                <a:ea typeface="SamsungOne 600C"/>
              </a:rPr>
              <a:t>th</a:t>
            </a:r>
            <a:r>
              <a:rPr b="1" lang="en-IN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 Month &gt;</a:t>
            </a:r>
            <a:endParaRPr b="0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Implementation of Mutation based Testcaes generation 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Integrate Test case Prediction Algorithm and Mutation based test cases generation</a:t>
            </a:r>
            <a:endParaRPr b="0" lang="en-IN" sz="9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Improve the Coverage % Branch and Conditional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14" name="TextBox 25"/>
          <p:cNvSpPr/>
          <p:nvPr/>
        </p:nvSpPr>
        <p:spPr>
          <a:xfrm>
            <a:off x="10508760" y="4338720"/>
            <a:ext cx="1759320" cy="16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Closure &lt; 6</a:t>
            </a:r>
            <a:r>
              <a:rPr b="1" lang="en-IN" sz="1200" spc="-1" strike="noStrike" baseline="30000">
                <a:solidFill>
                  <a:srgbClr val="000000"/>
                </a:solidFill>
                <a:latin typeface="SamsungOne 600C"/>
                <a:ea typeface="SamsungOne 600C"/>
              </a:rPr>
              <a:t>th</a:t>
            </a:r>
            <a:r>
              <a:rPr b="1" lang="en-IN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 Month &gt;</a:t>
            </a:r>
            <a:endParaRPr b="0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Continue to optimize other  possible Tesetcases 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9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Validate the performance against the state of art frameworks.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900" spc="-1" strike="noStrike">
              <a:latin typeface="Arial"/>
            </a:endParaRPr>
          </a:p>
        </p:txBody>
      </p:sp>
      <p:sp>
        <p:nvSpPr>
          <p:cNvPr id="115" name="Rectangle 30"/>
          <p:cNvSpPr/>
          <p:nvPr/>
        </p:nvSpPr>
        <p:spPr>
          <a:xfrm>
            <a:off x="2588400" y="4076640"/>
            <a:ext cx="2378160" cy="26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b0f0"/>
                </a:solidFill>
                <a:latin typeface="SamsungOne 600C"/>
                <a:ea typeface="SamsungOne 600C"/>
              </a:rPr>
              <a:t>Additional Documentation to Study: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amsungOne 400"/>
              <a:buChar char="-"/>
            </a:pPr>
            <a:r>
              <a:rPr b="0" lang="en-IN" sz="1100" spc="-1" strike="noStrike" u="sng">
                <a:solidFill>
                  <a:srgbClr val="0563c1"/>
                </a:solidFill>
                <a:uFillTx/>
                <a:latin typeface="SamsungOne 600C"/>
                <a:ea typeface="SamsungOne 600C"/>
                <a:hlinkClick r:id="rId2"/>
              </a:rPr>
              <a:t>http://</a:t>
            </a:r>
            <a:r>
              <a:rPr b="0" lang="en-IN" sz="1100" spc="-1" strike="noStrike" u="sng">
                <a:solidFill>
                  <a:srgbClr val="0563c1"/>
                </a:solidFill>
                <a:uFillTx/>
                <a:latin typeface="SamsungOne 600C"/>
                <a:ea typeface="SamsungOne 600C"/>
                <a:hlinkClick r:id="rId3"/>
              </a:rPr>
              <a:t>ceur-ws.org/Vol-2476/paper7.pdf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amsungOne 400"/>
              <a:buChar char="-"/>
            </a:pPr>
            <a:r>
              <a:rPr b="0" lang="en-IN" sz="1100" spc="-1" strike="noStrike" u="sng">
                <a:solidFill>
                  <a:srgbClr val="0563c1"/>
                </a:solidFill>
                <a:uFillTx/>
                <a:latin typeface="SamsungOne 600C"/>
                <a:ea typeface="SamsungOne 600C"/>
                <a:hlinkClick r:id="rId4"/>
              </a:rPr>
              <a:t>https://</a:t>
            </a:r>
            <a:r>
              <a:rPr b="0" lang="en-IN" sz="1100" spc="-1" strike="noStrike" u="sng">
                <a:solidFill>
                  <a:srgbClr val="0563c1"/>
                </a:solidFill>
                <a:uFillTx/>
                <a:latin typeface="SamsungOne 600C"/>
                <a:ea typeface="SamsungOne 600C"/>
                <a:hlinkClick r:id="rId5"/>
              </a:rPr>
              <a:t>giograno.me/assets/pdf/journals/jsep19.pdf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amsungOne 400"/>
              <a:buChar char="-"/>
            </a:pPr>
            <a:r>
              <a:rPr b="0" lang="en-IN" sz="1100" spc="-1" strike="noStrike" u="sng">
                <a:solidFill>
                  <a:srgbClr val="0563c1"/>
                </a:solidFill>
                <a:uFillTx/>
                <a:latin typeface="SamsungOne 600C"/>
                <a:ea typeface="SamsungOne 600C"/>
                <a:hlinkClick r:id="rId6"/>
              </a:rPr>
              <a:t>https://</a:t>
            </a:r>
            <a:r>
              <a:rPr b="0" lang="en-IN" sz="1100" spc="-1" strike="noStrike" u="sng">
                <a:solidFill>
                  <a:srgbClr val="0563c1"/>
                </a:solidFill>
                <a:uFillTx/>
                <a:latin typeface="SamsungOne 600C"/>
                <a:ea typeface="SamsungOne 600C"/>
                <a:hlinkClick r:id="rId7"/>
              </a:rPr>
              <a:t>onlinelibrary.wiley.com/doi/abs/10.1002/smr.2158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amsungOne 400"/>
              <a:buChar char="-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Test Case Generation for Mutation-based Testing by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 Nilsson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6" name="TextBox 31"/>
          <p:cNvSpPr/>
          <p:nvPr/>
        </p:nvSpPr>
        <p:spPr>
          <a:xfrm>
            <a:off x="5146920" y="751680"/>
            <a:ext cx="6934680" cy="31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70ad47"/>
                </a:solidFill>
                <a:latin typeface="SamsungOne 600C"/>
                <a:ea typeface="SamsungOne 600C"/>
              </a:rPr>
              <a:t>Expectations</a:t>
            </a:r>
            <a:endParaRPr b="0" lang="en-IN" sz="1400" spc="-1" strike="noStrike"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Prediction algorithm can able to predict Required Test cases for the source code and generate  testcases</a:t>
            </a:r>
            <a:endParaRPr b="0" lang="en-IN" sz="1100" spc="-1" strike="noStrike"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Mutation based Testcase generation for the source code</a:t>
            </a:r>
            <a:endParaRPr b="0" lang="en-IN" sz="1100" spc="-1" strike="noStrike"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Coverage to be improved with generated testcases</a:t>
            </a:r>
            <a:endParaRPr b="0" lang="en-IN" sz="1100" spc="-1" strike="noStrike"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Languages : Java, Kotlin</a:t>
            </a: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	</a:t>
            </a:r>
            <a:endParaRPr b="0" lang="en-IN" sz="1100" spc="-1" strike="noStrike"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Unit Test Framework : Junit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70ad47"/>
                </a:solidFill>
                <a:latin typeface="SamsungOne 600C"/>
                <a:ea typeface="SamsungOne 600C"/>
              </a:rPr>
              <a:t>Training/ Pre-requisites</a:t>
            </a:r>
            <a:endParaRPr b="0" lang="en-IN" sz="1400" spc="-1" strike="noStrike"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Good knowledge of  Prediction Algorithm for source code and concepts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Good demands on in development frameworks  and various Unit Tet framework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100" spc="-1" strike="noStrike">
                <a:solidFill>
                  <a:srgbClr val="808080"/>
                </a:solidFill>
                <a:latin typeface="SamsungOne 600C"/>
                <a:ea typeface="SamsungOne 600C"/>
              </a:rPr>
              <a:t>.Test cases Generation for Mutation Based to improve branch and condition coverage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117" name="TextBox 1"/>
          <p:cNvSpPr/>
          <p:nvPr/>
        </p:nvSpPr>
        <p:spPr>
          <a:xfrm>
            <a:off x="7647840" y="587520"/>
            <a:ext cx="41162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Work-let expected duration – 6 months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8" name="Oval 27"/>
          <p:cNvSpPr/>
          <p:nvPr/>
        </p:nvSpPr>
        <p:spPr>
          <a:xfrm>
            <a:off x="11418840" y="937080"/>
            <a:ext cx="255240" cy="27504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SamsungOne 600C"/>
                <a:ea typeface="SamsungOne 600C"/>
              </a:rPr>
              <a:t>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" name="TextBox 28"/>
          <p:cNvSpPr/>
          <p:nvPr/>
        </p:nvSpPr>
        <p:spPr>
          <a:xfrm>
            <a:off x="11158920" y="1203480"/>
            <a:ext cx="828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Members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20" name="Picture 5" descr=""/>
          <p:cNvPicPr/>
          <p:nvPr/>
        </p:nvPicPr>
        <p:blipFill>
          <a:blip r:embed="rId8"/>
          <a:stretch/>
        </p:blipFill>
        <p:spPr>
          <a:xfrm>
            <a:off x="838080" y="4773960"/>
            <a:ext cx="914040" cy="106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74;p15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175;p15"/>
          <p:cNvSpPr/>
          <p:nvPr/>
        </p:nvSpPr>
        <p:spPr>
          <a:xfrm>
            <a:off x="365040" y="5760"/>
            <a:ext cx="94021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Approach / Solution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3" name="Google Shape;176;p15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77;p15"/>
          <p:cNvSpPr/>
          <p:nvPr/>
        </p:nvSpPr>
        <p:spPr>
          <a:xfrm>
            <a:off x="8280" y="601560"/>
            <a:ext cx="12191760" cy="57780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Concept Diagram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( Clear detailed schematic / block diagram /  flow chart depicting the proposed concept / solution  )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25" name="Google Shape;178;p15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126" name="Google Shape;108;p14"/>
          <p:cNvSpPr/>
          <p:nvPr/>
        </p:nvSpPr>
        <p:spPr>
          <a:xfrm>
            <a:off x="3140280" y="2890080"/>
            <a:ext cx="775800" cy="29556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109;p14"/>
          <p:cNvSpPr/>
          <p:nvPr/>
        </p:nvSpPr>
        <p:spPr>
          <a:xfrm>
            <a:off x="8826120" y="3409560"/>
            <a:ext cx="1112760" cy="549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10;p14"/>
          <p:cNvSpPr/>
          <p:nvPr/>
        </p:nvSpPr>
        <p:spPr>
          <a:xfrm>
            <a:off x="6742800" y="3414240"/>
            <a:ext cx="1462680" cy="9230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111;p14"/>
          <p:cNvSpPr/>
          <p:nvPr/>
        </p:nvSpPr>
        <p:spPr>
          <a:xfrm>
            <a:off x="4627800" y="4102920"/>
            <a:ext cx="1653480" cy="6458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12;p14"/>
          <p:cNvSpPr/>
          <p:nvPr/>
        </p:nvSpPr>
        <p:spPr>
          <a:xfrm>
            <a:off x="4739040" y="3013560"/>
            <a:ext cx="1295640" cy="6458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Google Shape;114;p14"/>
          <p:cNvSpPr/>
          <p:nvPr/>
        </p:nvSpPr>
        <p:spPr>
          <a:xfrm>
            <a:off x="3609720" y="1916280"/>
            <a:ext cx="4023000" cy="34956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115;p14"/>
          <p:cNvSpPr/>
          <p:nvPr/>
        </p:nvSpPr>
        <p:spPr>
          <a:xfrm rot="10800000">
            <a:off x="3713400" y="2274120"/>
            <a:ext cx="101160" cy="508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116;p14"/>
          <p:cNvSpPr/>
          <p:nvPr/>
        </p:nvSpPr>
        <p:spPr>
          <a:xfrm>
            <a:off x="3106800" y="2835000"/>
            <a:ext cx="8424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Logger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Google Shape;117;p14"/>
          <p:cNvSpPr/>
          <p:nvPr/>
        </p:nvSpPr>
        <p:spPr>
          <a:xfrm>
            <a:off x="3763800" y="1534680"/>
            <a:ext cx="108000" cy="27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18;p14"/>
          <p:cNvSpPr/>
          <p:nvPr/>
        </p:nvSpPr>
        <p:spPr>
          <a:xfrm>
            <a:off x="3263040" y="1165320"/>
            <a:ext cx="11098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Input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Google Shape;119;p14"/>
          <p:cNvSpPr/>
          <p:nvPr/>
        </p:nvSpPr>
        <p:spPr>
          <a:xfrm>
            <a:off x="5367240" y="1916280"/>
            <a:ext cx="508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U.I.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Google Shape;120;p14"/>
          <p:cNvSpPr/>
          <p:nvPr/>
        </p:nvSpPr>
        <p:spPr>
          <a:xfrm rot="10800000">
            <a:off x="7287840" y="1518840"/>
            <a:ext cx="84960" cy="238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21;p14"/>
          <p:cNvSpPr/>
          <p:nvPr/>
        </p:nvSpPr>
        <p:spPr>
          <a:xfrm>
            <a:off x="6634440" y="1130040"/>
            <a:ext cx="17380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Test case File (s)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Google Shape;122;p14"/>
          <p:cNvSpPr/>
          <p:nvPr/>
        </p:nvSpPr>
        <p:spPr>
          <a:xfrm>
            <a:off x="4794480" y="3013560"/>
            <a:ext cx="133560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Generating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CFG/CDG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Google Shape;123;p14"/>
          <p:cNvSpPr/>
          <p:nvPr/>
        </p:nvSpPr>
        <p:spPr>
          <a:xfrm>
            <a:off x="4556160" y="4102920"/>
            <a:ext cx="18126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Byte code instrumentation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Google Shape;124;p14"/>
          <p:cNvSpPr/>
          <p:nvPr/>
        </p:nvSpPr>
        <p:spPr>
          <a:xfrm>
            <a:off x="6742800" y="3409560"/>
            <a:ext cx="146268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Tests for classes under consideration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Google Shape;125;p14"/>
          <p:cNvSpPr/>
          <p:nvPr/>
        </p:nvSpPr>
        <p:spPr>
          <a:xfrm>
            <a:off x="8897400" y="3506400"/>
            <a:ext cx="1312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Test Suit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Google Shape;126;p14"/>
          <p:cNvSpPr/>
          <p:nvPr/>
        </p:nvSpPr>
        <p:spPr>
          <a:xfrm>
            <a:off x="4185360" y="2725560"/>
            <a:ext cx="2380680" cy="61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- - - - - - - - - - - - - - - - - - |                           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|                           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|                           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|                           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|                           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|                           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|                           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|                           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|                                     |                      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- - - - - - - - - - - - - - - - - 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Google Shape;127;p14"/>
          <p:cNvSpPr/>
          <p:nvPr/>
        </p:nvSpPr>
        <p:spPr>
          <a:xfrm flipH="1" rot="10800000">
            <a:off x="3949200" y="3013560"/>
            <a:ext cx="3517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5b9bd5"/>
            </a:solidFill>
            <a:miter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28;p14"/>
          <p:cNvSpPr/>
          <p:nvPr/>
        </p:nvSpPr>
        <p:spPr>
          <a:xfrm rot="10800000">
            <a:off x="5387400" y="5137200"/>
            <a:ext cx="117000" cy="263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29;p14"/>
          <p:cNvSpPr/>
          <p:nvPr/>
        </p:nvSpPr>
        <p:spPr>
          <a:xfrm rot="10800000">
            <a:off x="7416000" y="4338000"/>
            <a:ext cx="117000" cy="1499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30;p14"/>
          <p:cNvSpPr/>
          <p:nvPr/>
        </p:nvSpPr>
        <p:spPr>
          <a:xfrm rot="10800000">
            <a:off x="9324000" y="3960360"/>
            <a:ext cx="117000" cy="1877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31;p14"/>
          <p:cNvSpPr/>
          <p:nvPr/>
        </p:nvSpPr>
        <p:spPr>
          <a:xfrm flipH="1" rot="10800000">
            <a:off x="3528000" y="5837760"/>
            <a:ext cx="5853960" cy="7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32;p14"/>
          <p:cNvSpPr/>
          <p:nvPr/>
        </p:nvSpPr>
        <p:spPr>
          <a:xfrm flipV="1">
            <a:off x="3528360" y="3185280"/>
            <a:ext cx="360" cy="27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b9bd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133;p14"/>
          <p:cNvSpPr/>
          <p:nvPr/>
        </p:nvSpPr>
        <p:spPr>
          <a:xfrm>
            <a:off x="6369120" y="4018320"/>
            <a:ext cx="37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b9bd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134;p14"/>
          <p:cNvSpPr/>
          <p:nvPr/>
        </p:nvSpPr>
        <p:spPr>
          <a:xfrm flipH="1" rot="10800000">
            <a:off x="8205840" y="3871440"/>
            <a:ext cx="6199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b9bd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135;p14"/>
          <p:cNvSpPr/>
          <p:nvPr/>
        </p:nvSpPr>
        <p:spPr>
          <a:xfrm flipH="1" rot="5400000">
            <a:off x="7875360" y="1903680"/>
            <a:ext cx="1318320" cy="1693080"/>
          </a:xfrm>
          <a:prstGeom prst="bentConnector2">
            <a:avLst/>
          </a:prstGeom>
          <a:noFill/>
          <a:ln w="38100">
            <a:solidFill>
              <a:srgbClr val="5b9bd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136;p14"/>
          <p:cNvSpPr/>
          <p:nvPr/>
        </p:nvSpPr>
        <p:spPr>
          <a:xfrm>
            <a:off x="5462640" y="2274120"/>
            <a:ext cx="360" cy="61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b9bd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109;p14"/>
          <p:cNvSpPr/>
          <p:nvPr/>
        </p:nvSpPr>
        <p:spPr>
          <a:xfrm>
            <a:off x="4889160" y="4888440"/>
            <a:ext cx="1145520" cy="736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125;p14"/>
          <p:cNvSpPr/>
          <p:nvPr/>
        </p:nvSpPr>
        <p:spPr>
          <a:xfrm>
            <a:off x="4979520" y="4978800"/>
            <a:ext cx="9658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Opcode rules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Google Shape;120;p14"/>
          <p:cNvSpPr/>
          <p:nvPr/>
        </p:nvSpPr>
        <p:spPr>
          <a:xfrm rot="10800000">
            <a:off x="5357160" y="5674680"/>
            <a:ext cx="84960" cy="238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74;p15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Google Shape;175;p15"/>
          <p:cNvSpPr/>
          <p:nvPr/>
        </p:nvSpPr>
        <p:spPr>
          <a:xfrm>
            <a:off x="365040" y="5760"/>
            <a:ext cx="94021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Approach / Solution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9" name="Google Shape;176;p15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177;p15"/>
          <p:cNvSpPr/>
          <p:nvPr/>
        </p:nvSpPr>
        <p:spPr>
          <a:xfrm>
            <a:off x="8280" y="601560"/>
            <a:ext cx="12191760" cy="57780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Concept Diagram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( Clear detailed schematic / block diagram /  flow chart depicting the proposed concept / solution  )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61" name="Google Shape;178;p15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162" name="Oval 1"/>
          <p:cNvSpPr/>
          <p:nvPr/>
        </p:nvSpPr>
        <p:spPr>
          <a:xfrm>
            <a:off x="4876920" y="1371600"/>
            <a:ext cx="1066320" cy="38052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2"/>
          <p:cNvSpPr/>
          <p:nvPr/>
        </p:nvSpPr>
        <p:spPr>
          <a:xfrm>
            <a:off x="4191120" y="2050920"/>
            <a:ext cx="2437920" cy="3427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Rectangle 3"/>
          <p:cNvSpPr/>
          <p:nvPr/>
        </p:nvSpPr>
        <p:spPr>
          <a:xfrm>
            <a:off x="4191120" y="2666880"/>
            <a:ext cx="2437920" cy="53316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4"/>
          <p:cNvSpPr/>
          <p:nvPr/>
        </p:nvSpPr>
        <p:spPr>
          <a:xfrm>
            <a:off x="4152960" y="3352680"/>
            <a:ext cx="2514240" cy="78156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42"/>
          <p:cNvSpPr/>
          <p:nvPr/>
        </p:nvSpPr>
        <p:spPr>
          <a:xfrm>
            <a:off x="4191120" y="4326480"/>
            <a:ext cx="2437920" cy="6091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ctangle 43"/>
          <p:cNvSpPr/>
          <p:nvPr/>
        </p:nvSpPr>
        <p:spPr>
          <a:xfrm>
            <a:off x="4191120" y="5190120"/>
            <a:ext cx="2437920" cy="30456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Rectangle 44"/>
          <p:cNvSpPr/>
          <p:nvPr/>
        </p:nvSpPr>
        <p:spPr>
          <a:xfrm>
            <a:off x="524880" y="3398040"/>
            <a:ext cx="2522880" cy="86868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Oval 45"/>
          <p:cNvSpPr/>
          <p:nvPr/>
        </p:nvSpPr>
        <p:spPr>
          <a:xfrm>
            <a:off x="4960440" y="5839200"/>
            <a:ext cx="1066320" cy="38052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TextBox 11"/>
          <p:cNvSpPr/>
          <p:nvPr/>
        </p:nvSpPr>
        <p:spPr>
          <a:xfrm>
            <a:off x="4627080" y="2086200"/>
            <a:ext cx="1566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Identify the CUT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" name="TextBox 47"/>
          <p:cNvSpPr/>
          <p:nvPr/>
        </p:nvSpPr>
        <p:spPr>
          <a:xfrm>
            <a:off x="4191120" y="2702160"/>
            <a:ext cx="24379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Implement Class Analyzer for it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" name="TextBox 48"/>
          <p:cNvSpPr/>
          <p:nvPr/>
        </p:nvSpPr>
        <p:spPr>
          <a:xfrm>
            <a:off x="4191120" y="3395880"/>
            <a:ext cx="24379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Traverse Through all method and implement method analyzer for them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" name="TextBox 49"/>
          <p:cNvSpPr/>
          <p:nvPr/>
        </p:nvSpPr>
        <p:spPr>
          <a:xfrm>
            <a:off x="4229280" y="4369680"/>
            <a:ext cx="24379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Opcode rules + Byte code instrumentation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" name="TextBox 50"/>
          <p:cNvSpPr/>
          <p:nvPr/>
        </p:nvSpPr>
        <p:spPr>
          <a:xfrm>
            <a:off x="4627080" y="1444680"/>
            <a:ext cx="1566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Start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5" name="TextBox 51"/>
          <p:cNvSpPr/>
          <p:nvPr/>
        </p:nvSpPr>
        <p:spPr>
          <a:xfrm>
            <a:off x="4687920" y="5864400"/>
            <a:ext cx="1566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End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" name="TextBox 52"/>
          <p:cNvSpPr/>
          <p:nvPr/>
        </p:nvSpPr>
        <p:spPr>
          <a:xfrm>
            <a:off x="4665240" y="5212440"/>
            <a:ext cx="1566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Test class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" name="TextBox 53"/>
          <p:cNvSpPr/>
          <p:nvPr/>
        </p:nvSpPr>
        <p:spPr>
          <a:xfrm>
            <a:off x="609480" y="3463200"/>
            <a:ext cx="2353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Create class decorator skeleton and required setup resources.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" name="Bent-Up Arrow 38"/>
          <p:cNvSpPr/>
          <p:nvPr/>
        </p:nvSpPr>
        <p:spPr>
          <a:xfrm rot="10800000">
            <a:off x="1981440" y="2819520"/>
            <a:ext cx="2171520" cy="5331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Elbow Connector 41"/>
          <p:cNvSpPr/>
          <p:nvPr/>
        </p:nvSpPr>
        <p:spPr>
          <a:xfrm flipH="1" rot="16200000">
            <a:off x="2440440" y="3626640"/>
            <a:ext cx="1074960" cy="2404080"/>
          </a:xfrm>
          <a:prstGeom prst="bentConnector2">
            <a:avLst/>
          </a:prstGeom>
          <a:noFill/>
          <a:ln w="88900"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Half Frame 46"/>
          <p:cNvSpPr/>
          <p:nvPr/>
        </p:nvSpPr>
        <p:spPr>
          <a:xfrm rot="8222400">
            <a:off x="3831480" y="5259240"/>
            <a:ext cx="311040" cy="27648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Down Arrow 54"/>
          <p:cNvSpPr/>
          <p:nvPr/>
        </p:nvSpPr>
        <p:spPr>
          <a:xfrm>
            <a:off x="5410080" y="1752480"/>
            <a:ext cx="45360" cy="298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Down Arrow 56"/>
          <p:cNvSpPr/>
          <p:nvPr/>
        </p:nvSpPr>
        <p:spPr>
          <a:xfrm>
            <a:off x="5433120" y="2394000"/>
            <a:ext cx="45360" cy="272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Down Arrow 57"/>
          <p:cNvSpPr/>
          <p:nvPr/>
        </p:nvSpPr>
        <p:spPr>
          <a:xfrm>
            <a:off x="5448240" y="3225240"/>
            <a:ext cx="45360" cy="12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Down Arrow 58"/>
          <p:cNvSpPr/>
          <p:nvPr/>
        </p:nvSpPr>
        <p:spPr>
          <a:xfrm>
            <a:off x="5410080" y="4134600"/>
            <a:ext cx="45360" cy="15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Down Arrow 59"/>
          <p:cNvSpPr/>
          <p:nvPr/>
        </p:nvSpPr>
        <p:spPr>
          <a:xfrm>
            <a:off x="5433120" y="4935960"/>
            <a:ext cx="45360" cy="253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Down Arrow 60"/>
          <p:cNvSpPr/>
          <p:nvPr/>
        </p:nvSpPr>
        <p:spPr>
          <a:xfrm>
            <a:off x="5433120" y="5495040"/>
            <a:ext cx="45360" cy="295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3;p16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184;p16"/>
          <p:cNvSpPr/>
          <p:nvPr/>
        </p:nvSpPr>
        <p:spPr>
          <a:xfrm>
            <a:off x="381960" y="56880"/>
            <a:ext cx="94021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Dataset(s) Analysis / Description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9" name="Google Shape;185;p16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186;p16"/>
          <p:cNvSpPr/>
          <p:nvPr/>
        </p:nvSpPr>
        <p:spPr>
          <a:xfrm>
            <a:off x="0" y="806400"/>
            <a:ext cx="12191760" cy="5169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Dataset Capture / Preparation / Generation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(Discuss the dataset generation process or if downloaded data provide details of what data &amp; from where it was obtained etc… - 2 to 3 bullets only)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1" name="Google Shape;187;p16"/>
          <p:cNvSpPr/>
          <p:nvPr/>
        </p:nvSpPr>
        <p:spPr>
          <a:xfrm>
            <a:off x="0" y="2828880"/>
            <a:ext cx="12191760" cy="57780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Dataset Understanding / Analysis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(Provide 2 to 3 bullets about what is your understanding of the data / opinion about the data)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2" name="Google Shape;188;p16"/>
          <p:cNvSpPr/>
          <p:nvPr/>
        </p:nvSpPr>
        <p:spPr>
          <a:xfrm>
            <a:off x="0" y="4851360"/>
            <a:ext cx="12191760" cy="51696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Dataset Pre-Processing / Related Challenges (if any)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(List out the challenges you  fore see in data handling wrt problem definition – 2 to 3 bullets only)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93" name="Google Shape;189;p16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195;p17"/>
          <p:cNvSpPr/>
          <p:nvPr/>
        </p:nvSpPr>
        <p:spPr>
          <a:xfrm>
            <a:off x="381960" y="-186480"/>
            <a:ext cx="94021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Experimental Results / Simulations / Observations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197;p17"/>
          <p:cNvSpPr/>
          <p:nvPr/>
        </p:nvSpPr>
        <p:spPr>
          <a:xfrm>
            <a:off x="0" y="806400"/>
            <a:ext cx="12191760" cy="69948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Results 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(provide numerical data / bar charts / plots / images / videos / tabulated results etc. Use full slide or multiple slides up to max 3 slides to demonstrate the results)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0" y="3549240"/>
            <a:ext cx="12191760" cy="100368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Major Observations / Conclusions &amp; Challenges 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(provide details about your findings, experimental opinion – Use separate slide if necessary)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99" name="Google Shape;199;p17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4;p18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205;p18"/>
          <p:cNvSpPr/>
          <p:nvPr/>
        </p:nvSpPr>
        <p:spPr>
          <a:xfrm>
            <a:off x="381960" y="56880"/>
            <a:ext cx="94021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Deliverable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2" name="Google Shape;206;p18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07;p18"/>
          <p:cNvSpPr/>
          <p:nvPr/>
        </p:nvSpPr>
        <p:spPr>
          <a:xfrm>
            <a:off x="0" y="806400"/>
            <a:ext cx="12191760" cy="51696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Final Deliverables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(Discuss in the form of bullets, what are the next steps to complete the solution, any road blocks / bottlenecks, any support needed from SRIB)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4" name="Google Shape;208;p18"/>
          <p:cNvSpPr/>
          <p:nvPr/>
        </p:nvSpPr>
        <p:spPr>
          <a:xfrm>
            <a:off x="0" y="3101760"/>
            <a:ext cx="12191760" cy="51696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IP / Paper Publication Plan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(Details of papers / patentable ideas / innovative aspects that can lead to patentable ideas)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05" name="Google Shape;209;p18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10;p18"/>
          <p:cNvSpPr/>
          <p:nvPr/>
        </p:nvSpPr>
        <p:spPr>
          <a:xfrm>
            <a:off x="0" y="4843080"/>
            <a:ext cx="12191760" cy="51696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KPIs delivered/Expectations Met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(Planned Expectations shared in Work-let vs Delivered Results)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7" name="TextBox 1"/>
          <p:cNvSpPr/>
          <p:nvPr/>
        </p:nvSpPr>
        <p:spPr>
          <a:xfrm>
            <a:off x="347040" y="1600200"/>
            <a:ext cx="87616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Create a runnable application of the package jar through Command Line Interface / GUI</a:t>
            </a:r>
            <a:endParaRPr b="0" lang="en-IN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Integrate the output file as a .java file in the test folder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8" name="TextBox 3"/>
          <p:cNvSpPr/>
          <p:nvPr/>
        </p:nvSpPr>
        <p:spPr>
          <a:xfrm>
            <a:off x="570960" y="5638680"/>
            <a:ext cx="868644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Generated simple assertions for classes under test</a:t>
            </a:r>
            <a:endParaRPr b="0" lang="en-IN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Created the test suite and the test skeleton</a:t>
            </a:r>
            <a:endParaRPr b="0" lang="en-IN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Created the test suite in a separate file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15;p19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216;p19"/>
          <p:cNvSpPr/>
          <p:nvPr/>
        </p:nvSpPr>
        <p:spPr>
          <a:xfrm>
            <a:off x="381960" y="56880"/>
            <a:ext cx="94021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Work-let Closure Details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1" name="Google Shape;217;p19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Google Shape;218;p19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219;p19"/>
          <p:cNvSpPr/>
          <p:nvPr/>
        </p:nvSpPr>
        <p:spPr>
          <a:xfrm>
            <a:off x="0" y="798840"/>
            <a:ext cx="12191760" cy="51696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Code Upload details:</a:t>
            </a:r>
            <a:endParaRPr b="0" lang="en-IN" sz="1600" spc="-1" strike="noStrike">
              <a:latin typeface="Arial"/>
            </a:endParaRPr>
          </a:p>
          <a:p>
            <a:pPr marL="743040" indent="-20952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14" name="Google Shape;220;p19"/>
          <p:cNvGraphicFramePr/>
          <p:nvPr/>
        </p:nvGraphicFramePr>
        <p:xfrm>
          <a:off x="690840" y="1477800"/>
          <a:ext cx="10083600" cy="2027160"/>
        </p:xfrm>
        <a:graphic>
          <a:graphicData uri="http://schemas.openxmlformats.org/drawingml/2006/table">
            <a:tbl>
              <a:tblPr/>
              <a:tblGrid>
                <a:gridCol w="5041800"/>
                <a:gridCol w="5041800"/>
              </a:tblGrid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Items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Details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6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0e4094"/>
                          </a:solidFill>
                          <a:latin typeface="Arial"/>
                          <a:ea typeface="Arial"/>
                        </a:rPr>
                        <a:t>KLOC (Number OF Lines of codes in 000’s) 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 and Algorithm details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Byte code model, Algorithm used : Byte code model from control Flow graph with opcode rules.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5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Is Mid review, end review report uploaded on Git ?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Link for Git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https://github.ecodesamsung.com/SRIB-PRISM/CGU_SWPI03CGU_Automated_Test_Java_Kotlin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21;p19"/>
          <p:cNvSpPr/>
          <p:nvPr/>
        </p:nvSpPr>
        <p:spPr>
          <a:xfrm>
            <a:off x="0" y="3547800"/>
            <a:ext cx="12191760" cy="51696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Data details (if applicable):</a:t>
            </a:r>
            <a:endParaRPr b="0" lang="en-IN" sz="1600" spc="-1" strike="noStrike">
              <a:latin typeface="Arial"/>
            </a:endParaRPr>
          </a:p>
          <a:p>
            <a:pPr marL="743040" indent="-20952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16" name="Google Shape;222;p19"/>
          <p:cNvGraphicFramePr/>
          <p:nvPr/>
        </p:nvGraphicFramePr>
        <p:xfrm>
          <a:off x="690840" y="4394160"/>
          <a:ext cx="10083600" cy="1463040"/>
        </p:xfrm>
        <a:graphic>
          <a:graphicData uri="http://schemas.openxmlformats.org/drawingml/2006/table">
            <a:tbl>
              <a:tblPr/>
              <a:tblGrid>
                <a:gridCol w="3530520"/>
                <a:gridCol w="2331720"/>
                <a:gridCol w="2194200"/>
                <a:gridCol w="2027160"/>
              </a:tblGrid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Items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Data folder 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Data folder 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Data Folder 3……..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0e4094"/>
                          </a:solidFill>
                          <a:latin typeface="Arial"/>
                          <a:ea typeface="Arial"/>
                        </a:rPr>
                        <a:t>Name &amp; Type of Data (Audio/Image/Video)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31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data points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Source of Data (self collected, Scrapped, available on open source)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Google drive link/ git link to access data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24;p19"/>
          <p:cNvSpPr/>
          <p:nvPr/>
        </p:nvSpPr>
        <p:spPr>
          <a:xfrm>
            <a:off x="3261240" y="6397200"/>
            <a:ext cx="7680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Note: If data uploaded on google drive, access to be shared to </a:t>
            </a:r>
            <a:r>
              <a:rPr b="0" lang="en-IN" sz="12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prism.srib@gmail.com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2196720" y="526680"/>
            <a:ext cx="9156960" cy="564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13800" spc="-1" strike="noStrike">
                <a:solidFill>
                  <a:srgbClr val="5b9bd5"/>
                </a:solidFill>
                <a:latin typeface="Pinyon Script"/>
                <a:ea typeface="Pinyon Script"/>
              </a:rPr>
              <a:t>Thank you</a:t>
            </a:r>
            <a:endParaRPr b="0" lang="en-IN" sz="1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230;p20"/>
          <p:cNvSpPr/>
          <p:nvPr/>
        </p:nvSpPr>
        <p:spPr>
          <a:xfrm>
            <a:off x="764640" y="-24480"/>
            <a:ext cx="984240" cy="688212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231;p20"/>
          <p:cNvSpPr/>
          <p:nvPr/>
        </p:nvSpPr>
        <p:spPr>
          <a:xfrm>
            <a:off x="0" y="0"/>
            <a:ext cx="615960" cy="68576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LibreOffice/7.3.6.2$Linux_X86_64 LibreOffice_project/30$Build-2</Application>
  <AppVersion>15.0000</AppVersion>
  <Words>968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2022-12-11T12:24:25Z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Custom</vt:lpwstr>
  </property>
  <property fmtid="{D5CDD505-2E9C-101B-9397-08002B2CF9AE}" pid="4" name="Slides">
    <vt:i4>9</vt:i4>
  </property>
</Properties>
</file>