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0" r:id="rId5"/>
    <p:sldId id="268" r:id="rId6"/>
    <p:sldId id="266" r:id="rId7"/>
    <p:sldId id="270" r:id="rId8"/>
    <p:sldId id="273" r:id="rId9"/>
    <p:sldId id="271" r:id="rId10"/>
    <p:sldId id="274" r:id="rId11"/>
    <p:sldId id="275" r:id="rId12"/>
    <p:sldId id="27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43" autoAdjust="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04957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08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96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44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0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080001" y="3618820"/>
            <a:ext cx="4911754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br>
              <a:rPr lang="en-US" sz="1700" b="1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 b="1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Pradeep.B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00" b="1" i="0" u="none" strike="noStrike" cap="none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23ITR116</a:t>
            </a:r>
            <a:br>
              <a:rPr lang="en-US" sz="1700" b="1" i="0" u="none" strike="noStrike" cap="none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700" b="1" i="0" u="none" strike="noStrike" cap="none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00" b="1" i="0" u="none" strike="noStrike" cap="none" dirty="0" err="1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</a:t>
            </a:r>
            <a:r>
              <a:rPr lang="en-US" sz="1700" b="1" i="0" u="none" strike="noStrike" cap="none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IT-B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1805" y="1310497"/>
            <a:ext cx="7614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Calibri" panose="020F0502020204030204" pitchFamily="34" charset="0"/>
              </a:rPr>
              <a:t>22ITT31 - </a:t>
            </a: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Design &amp; Analysis of Algorithm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91244" y="2079938"/>
            <a:ext cx="71694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and Conquer – Computing LCM using Euclid’s Algorithm</a:t>
            </a: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919662" y="720635"/>
            <a:ext cx="5386917" cy="6028508"/>
          </a:xfrm>
        </p:spPr>
        <p:txBody>
          <a:bodyPr/>
          <a:lstStyle/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&lt;html&gt;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&lt;head&gt;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&lt;title&gt;LCM Calculator&lt;/title&gt;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&lt;style&gt;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body {{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font-family: Arial, sans-serif;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padding: 20px;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background: #f0f4f8;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}}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.container {{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           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white;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padding: 20px;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border-radius: 10px;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box-shadow: 0 0 10px #ccc;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}}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#result {{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margin-top: 20px;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font-weight: bold;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#006400;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}}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&lt;/style&gt;</a:t>
            </a:r>
          </a:p>
          <a:p>
            <a:pPr marL="11684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6306579" y="1034143"/>
            <a:ext cx="5389033" cy="3845720"/>
          </a:xfrm>
        </p:spPr>
        <p:txBody>
          <a:bodyPr/>
          <a:lstStyle/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&lt;/head&gt;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&lt;body&gt;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&lt;div class="container"&gt;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&lt;h2&gt;LCM Calculator&lt;/h2&gt;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&lt;form method="post"&gt;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&lt;label&gt;Enter first positive integer (m):&lt;/label&gt;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&lt;input type="number" name="m" min="1" required&gt;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&lt;label&gt;Enter second positive integer (n):&lt;/label&gt;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&lt;input type="number" name="n" min="1" required&gt;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&lt;button type="submit"&gt;Compute LCM&lt;/button&gt;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&lt;/form&gt;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&lt;div id="result"&gt;{result}&lt;/div&gt;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&lt;/div&gt;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&lt;/body&gt;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&lt;/html&gt;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"""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pPr marL="11684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(debug=True)</a:t>
            </a:r>
          </a:p>
        </p:txBody>
      </p:sp>
    </p:spTree>
    <p:extLst>
      <p:ext uri="{BB962C8B-B14F-4D97-AF65-F5344CB8AC3E}">
        <p14:creationId xmlns:p14="http://schemas.microsoft.com/office/powerpoint/2010/main" val="260938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6" y="1339706"/>
            <a:ext cx="9144001" cy="48127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3074" y="488369"/>
            <a:ext cx="38253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endParaRPr lang="en-IN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2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5154" y="842201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space complexity</a:t>
            </a:r>
          </a:p>
          <a:p>
            <a:pPr algn="ctr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34958"/>
              </p:ext>
            </p:extLst>
          </p:nvPr>
        </p:nvGraphicFramePr>
        <p:xfrm>
          <a:off x="2368732" y="2508069"/>
          <a:ext cx="6087291" cy="325031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29097"/>
                <a:gridCol w="2029097"/>
                <a:gridCol w="2029097"/>
              </a:tblGrid>
              <a:tr h="1089243"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Space Complexity</a:t>
                      </a:r>
                    </a:p>
                  </a:txBody>
                  <a:tcPr anchor="ctr"/>
                </a:tc>
              </a:tr>
              <a:tr h="1080536">
                <a:tc>
                  <a:txBody>
                    <a:bodyPr/>
                    <a:lstStyle/>
                    <a:p>
                      <a:r>
                        <a:rPr lang="en-IN" dirty="0" err="1"/>
                        <a:t>compute_gcd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a,b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O(log(min(a, b)))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O(log(min(a, b)))</a:t>
                      </a:r>
                    </a:p>
                  </a:txBody>
                  <a:tcPr anchor="ctr"/>
                </a:tc>
              </a:tr>
              <a:tr h="1080536">
                <a:tc>
                  <a:txBody>
                    <a:bodyPr/>
                    <a:lstStyle/>
                    <a:p>
                      <a:r>
                        <a:rPr lang="en-IN" dirty="0" err="1"/>
                        <a:t>compute_lcm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m,n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O(log(min(m, n)))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O(log(min(m, n)))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2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26" y="413266"/>
            <a:ext cx="7029297" cy="1072989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44436" y="1343854"/>
            <a:ext cx="876303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 Common Multiple (LCM)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two positive integers m and n, and analyze the efficiency when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Euclid’s algorithm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lcm(m, n) is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smallest positive integer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is divisible by both m and 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lcm(24, 60) = 120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lcm(11, 5) = 55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computing LCM can be inefficient for large numbers. The question is:</a:t>
            </a:r>
            <a:b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efficiency of computing lcm(m, n) using Euclid’s Algorithm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531285" y="1427541"/>
            <a:ext cx="9203834" cy="329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IN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LCM of two integers efficiently.</a:t>
            </a:r>
          </a:p>
          <a:p>
            <a:pPr marL="469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Transform-and-Conquer by converting the LCM problem into a GCD problem.</a:t>
            </a:r>
          </a:p>
          <a:p>
            <a:pPr marL="469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Euclid’s Algorithm for GCD as a subroutine.</a:t>
            </a:r>
          </a:p>
          <a:p>
            <a:pPr marL="469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time and space complexity of the overall algorithm.</a:t>
            </a:r>
          </a:p>
          <a:p>
            <a:pPr marL="469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why this method is better than naive approaches.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4000"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</a:t>
            </a:r>
            <a:endParaRPr lang="en-US" sz="48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6449" y="2124325"/>
            <a:ext cx="861752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values `m` and `n` are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integers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(`m &gt; 0`, `n &gt; 0`).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`m` and `n` can be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large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an efficient algorithm is preferred.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Euclid’s Algorithm 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compute the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`m` and `n`.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`(m × n)` and division `( / )` are assumed to be constant-time operations (though in practice, they may take longer for very large integers).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**no overflow** during the computation of `(m × n)` — or a language/data type (e.g., `long` or `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BigInteger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is used to handle large values.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4000"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936447"/>
            <a:ext cx="6096000" cy="56938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↓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input values m and n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↓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GCD of m and n using Euclid’s Algorithm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↓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LCM using the formula: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LCM = (m × n) / GCD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↓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result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↓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487054" y="1246909"/>
            <a:ext cx="7102763" cy="548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lvl="0"/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//Input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Two positive integers m and n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Least Common Multiple of m and n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Check if m &gt; 0 and n &gt; 0  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not, return "Invalid input"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Compute GCD of m and n using Euclid’s Algorithm  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n ≠ 0:  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← n  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m % n  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 ← temp  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GCD ← m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Compute LCM using the formula  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LCM = (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original_m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original_n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GCD</a:t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Return/display the LCM result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3491" y="184727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0" y="393627"/>
            <a:ext cx="3422469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b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806451" y="2157549"/>
            <a:ext cx="5386917" cy="3845720"/>
          </a:xfrm>
        </p:spPr>
        <p:txBody>
          <a:bodyPr/>
          <a:lstStyle/>
          <a:p>
            <a:pPr marL="13716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LCM(m, n)</a:t>
            </a:r>
          </a:p>
          <a:p>
            <a:pPr marL="13716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Input: Two positive integers m and n</a:t>
            </a:r>
          </a:p>
          <a:p>
            <a:pPr marL="13716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Output: Least Common Multiple of m and n</a:t>
            </a:r>
          </a:p>
          <a:p>
            <a:pPr marL="13716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m ≤ 0 or n ≤ 0 then</a:t>
            </a:r>
          </a:p>
          <a:p>
            <a:pPr marL="13716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Display "Invalid Input"</a:t>
            </a:r>
          </a:p>
          <a:p>
            <a:pPr marL="13716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</a:t>
            </a:r>
          </a:p>
          <a:p>
            <a:pPr marL="13716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 ← m</a:t>
            </a:r>
          </a:p>
          <a:p>
            <a:pPr marL="13716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Set b ← n</a:t>
            </a:r>
          </a:p>
          <a:p>
            <a:pPr marL="13716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6193368" y="1847088"/>
            <a:ext cx="5389033" cy="3845720"/>
          </a:xfrm>
        </p:spPr>
        <p:txBody>
          <a:bodyPr/>
          <a:lstStyle/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//Compute GCD using Euclid’s Algorithm</a:t>
            </a:r>
          </a:p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 b ≠ 0 do</a:t>
            </a:r>
          </a:p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temp ← b</a:t>
            </a:r>
          </a:p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 ← a mod b</a:t>
            </a:r>
          </a:p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 ← temp</a:t>
            </a:r>
          </a:p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End While</a:t>
            </a:r>
          </a:p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GCD ← a</a:t>
            </a:r>
          </a:p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LCM using the formula</a:t>
            </a:r>
          </a:p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LCM ← (m × n) / GCD</a:t>
            </a:r>
          </a:p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"LCM of m and n is", LCM</a:t>
            </a:r>
          </a:p>
          <a:p>
            <a:pPr marL="137160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Procedure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4497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1714" y="1260502"/>
            <a:ext cx="816864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GCD Calculation (Transform Phase)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Euclid’s algorithm (recursive) to calculate the GCD (Greatest Common Divisor):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b="1" dirty="0"/>
              <a:t>LCM Calculation (Conquer Phase)</a:t>
            </a:r>
          </a:p>
          <a:p>
            <a:r>
              <a:rPr lang="en-IN" sz="3000" b="1" dirty="0"/>
              <a:t>Operation:</a:t>
            </a:r>
            <a:endParaRPr lang="en-IN" sz="3000" dirty="0"/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relationship:</a:t>
            </a:r>
          </a:p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LCM(m, n) = (m × n) / GCD(m, n) </a:t>
            </a: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1475" y="465045"/>
            <a:ext cx="4955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</a:t>
            </a:r>
            <a:endParaRPr lang="en-IN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7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937" y="313508"/>
            <a:ext cx="3857897" cy="557670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884829" y="1565365"/>
            <a:ext cx="5386917" cy="4669971"/>
          </a:xfrm>
        </p:spPr>
        <p:txBody>
          <a:bodyPr/>
          <a:lstStyle/>
          <a:p>
            <a:pPr marL="11684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flask import Flask, request</a:t>
            </a:r>
          </a:p>
          <a:p>
            <a:pPr marL="11684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= Flask(__name__)</a:t>
            </a:r>
          </a:p>
          <a:p>
            <a:pPr marL="11684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GCD using Euclid's algorithm</a:t>
            </a:r>
          </a:p>
          <a:p>
            <a:pPr marL="11684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compute_gcd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b):</a:t>
            </a:r>
          </a:p>
          <a:p>
            <a:pPr marL="11684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if b == 0:</a:t>
            </a:r>
          </a:p>
          <a:p>
            <a:pPr marL="11684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return a</a:t>
            </a:r>
          </a:p>
          <a:p>
            <a:pPr marL="11684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compute_gcd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a % 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>
          <a:xfrm>
            <a:off x="6376248" y="871178"/>
            <a:ext cx="5389033" cy="3845720"/>
          </a:xfrm>
        </p:spPr>
        <p:txBody>
          <a:bodyPr/>
          <a:lstStyle/>
          <a:p>
            <a:pPr marL="116840" indent="0">
              <a:buNone/>
            </a:pPr>
            <a:r>
              <a:rPr lang="en-IN" sz="1400" dirty="0"/>
              <a:t> LCM using GCD</a:t>
            </a:r>
          </a:p>
          <a:p>
            <a:pPr marL="116840" indent="0">
              <a:buNone/>
            </a:pPr>
            <a:r>
              <a:rPr lang="en-IN" sz="1400" dirty="0" err="1"/>
              <a:t>def</a:t>
            </a:r>
            <a:r>
              <a:rPr lang="en-IN" sz="1400" dirty="0"/>
              <a:t> </a:t>
            </a:r>
            <a:r>
              <a:rPr lang="en-IN" sz="1400" dirty="0" err="1"/>
              <a:t>compute_lcm</a:t>
            </a:r>
            <a:r>
              <a:rPr lang="en-IN" sz="1400" dirty="0"/>
              <a:t>(m, n):</a:t>
            </a:r>
          </a:p>
          <a:p>
            <a:pPr marL="116840" indent="0">
              <a:buNone/>
            </a:pPr>
            <a:r>
              <a:rPr lang="en-IN" sz="1400" dirty="0"/>
              <a:t>    </a:t>
            </a:r>
            <a:r>
              <a:rPr lang="en-IN" sz="1400" dirty="0" err="1"/>
              <a:t>gcd</a:t>
            </a:r>
            <a:r>
              <a:rPr lang="en-IN" sz="1400" dirty="0"/>
              <a:t> = </a:t>
            </a:r>
            <a:r>
              <a:rPr lang="en-IN" sz="1400" dirty="0" err="1"/>
              <a:t>compute_gcd</a:t>
            </a:r>
            <a:r>
              <a:rPr lang="en-IN" sz="1400" dirty="0"/>
              <a:t>(m, n)</a:t>
            </a:r>
          </a:p>
          <a:p>
            <a:pPr marL="116840" indent="0">
              <a:buNone/>
            </a:pPr>
            <a:r>
              <a:rPr lang="en-IN" sz="1400" dirty="0"/>
              <a:t>    return (m * n) // </a:t>
            </a:r>
            <a:r>
              <a:rPr lang="en-IN" sz="1400" dirty="0" err="1"/>
              <a:t>gcd</a:t>
            </a:r>
            <a:endParaRPr lang="en-IN" sz="1400" dirty="0"/>
          </a:p>
          <a:p>
            <a:pPr marL="11684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@</a:t>
            </a:r>
            <a:r>
              <a:rPr lang="en-IN" sz="1400" dirty="0" err="1"/>
              <a:t>app.route</a:t>
            </a:r>
            <a:r>
              <a:rPr lang="en-IN" sz="1400" dirty="0"/>
              <a:t>('/', methods=['GET', 'POST'])</a:t>
            </a:r>
          </a:p>
          <a:p>
            <a:pPr marL="116840" indent="0">
              <a:buNone/>
            </a:pPr>
            <a:r>
              <a:rPr lang="en-IN" sz="1400" dirty="0" err="1"/>
              <a:t>def</a:t>
            </a:r>
            <a:r>
              <a:rPr lang="en-IN" sz="1400" dirty="0"/>
              <a:t> index():</a:t>
            </a:r>
          </a:p>
          <a:p>
            <a:pPr marL="116840" indent="0">
              <a:buNone/>
            </a:pPr>
            <a:r>
              <a:rPr lang="en-IN" sz="1400" dirty="0"/>
              <a:t>    result = ""</a:t>
            </a:r>
          </a:p>
          <a:p>
            <a:pPr marL="116840" indent="0">
              <a:buNone/>
            </a:pPr>
            <a:r>
              <a:rPr lang="en-IN" sz="1400" dirty="0"/>
              <a:t>    if </a:t>
            </a:r>
            <a:r>
              <a:rPr lang="en-IN" sz="1400" dirty="0" err="1"/>
              <a:t>request.method</a:t>
            </a:r>
            <a:r>
              <a:rPr lang="en-IN" sz="1400" dirty="0"/>
              <a:t> == 'POST':</a:t>
            </a:r>
          </a:p>
          <a:p>
            <a:pPr marL="116840" indent="0">
              <a:buNone/>
            </a:pPr>
            <a:r>
              <a:rPr lang="en-IN" sz="1400" dirty="0"/>
              <a:t>        try:</a:t>
            </a:r>
          </a:p>
          <a:p>
            <a:pPr marL="116840" indent="0">
              <a:buNone/>
            </a:pPr>
            <a:r>
              <a:rPr lang="en-IN" sz="1400" dirty="0"/>
              <a:t>            m = </a:t>
            </a:r>
            <a:r>
              <a:rPr lang="en-IN" sz="1400" dirty="0" err="1"/>
              <a:t>int</a:t>
            </a:r>
            <a:r>
              <a:rPr lang="en-IN" sz="1400" dirty="0"/>
              <a:t>(</a:t>
            </a:r>
            <a:r>
              <a:rPr lang="en-IN" sz="1400" dirty="0" err="1"/>
              <a:t>request.form</a:t>
            </a:r>
            <a:r>
              <a:rPr lang="en-IN" sz="1400" dirty="0"/>
              <a:t>['m'])</a:t>
            </a:r>
          </a:p>
          <a:p>
            <a:pPr marL="116840" indent="0">
              <a:buNone/>
            </a:pPr>
            <a:r>
              <a:rPr lang="en-IN" sz="1400" dirty="0"/>
              <a:t>            n = </a:t>
            </a:r>
            <a:r>
              <a:rPr lang="en-IN" sz="1400" dirty="0" err="1"/>
              <a:t>int</a:t>
            </a:r>
            <a:r>
              <a:rPr lang="en-IN" sz="1400" dirty="0"/>
              <a:t>(</a:t>
            </a:r>
            <a:r>
              <a:rPr lang="en-IN" sz="1400" dirty="0" err="1"/>
              <a:t>request.form</a:t>
            </a:r>
            <a:r>
              <a:rPr lang="en-IN" sz="1400" dirty="0"/>
              <a:t>['n'])</a:t>
            </a:r>
          </a:p>
          <a:p>
            <a:pPr marL="116840" indent="0">
              <a:buNone/>
            </a:pPr>
            <a:r>
              <a:rPr lang="en-IN" sz="1400" dirty="0"/>
              <a:t>            if m &lt;= 0 or n &lt;= 0:</a:t>
            </a:r>
          </a:p>
          <a:p>
            <a:pPr marL="116840" indent="0">
              <a:buNone/>
            </a:pPr>
            <a:r>
              <a:rPr lang="en-IN" sz="1400" dirty="0"/>
              <a:t>                result = "Please enter positive integers only."</a:t>
            </a:r>
          </a:p>
          <a:p>
            <a:pPr marL="116840" indent="0">
              <a:buNone/>
            </a:pPr>
            <a:r>
              <a:rPr lang="en-IN" sz="1400" dirty="0"/>
              <a:t>            else:</a:t>
            </a:r>
          </a:p>
          <a:p>
            <a:pPr marL="116840" indent="0">
              <a:buNone/>
            </a:pPr>
            <a:r>
              <a:rPr lang="en-IN" sz="1400" dirty="0"/>
              <a:t>                </a:t>
            </a:r>
            <a:r>
              <a:rPr lang="en-IN" sz="1400" dirty="0" err="1"/>
              <a:t>gcd</a:t>
            </a:r>
            <a:r>
              <a:rPr lang="en-IN" sz="1400" dirty="0"/>
              <a:t> = </a:t>
            </a:r>
            <a:r>
              <a:rPr lang="en-IN" sz="1400" dirty="0" err="1"/>
              <a:t>compute_gcd</a:t>
            </a:r>
            <a:r>
              <a:rPr lang="en-IN" sz="1400" dirty="0"/>
              <a:t>(m, n)</a:t>
            </a:r>
          </a:p>
          <a:p>
            <a:pPr marL="116840" indent="0">
              <a:buNone/>
            </a:pPr>
            <a:r>
              <a:rPr lang="en-IN" sz="1400" dirty="0"/>
              <a:t>                lcm = </a:t>
            </a:r>
            <a:r>
              <a:rPr lang="en-IN" sz="1400" dirty="0" err="1"/>
              <a:t>compute_lcm</a:t>
            </a:r>
            <a:r>
              <a:rPr lang="en-IN" sz="1400" dirty="0"/>
              <a:t>(m, n)</a:t>
            </a:r>
          </a:p>
          <a:p>
            <a:pPr marL="116840" indent="0">
              <a:buNone/>
            </a:pPr>
            <a:r>
              <a:rPr lang="en-IN" sz="1400" dirty="0"/>
              <a:t>                result = </a:t>
            </a:r>
            <a:r>
              <a:rPr lang="en-IN" sz="1400" dirty="0" err="1"/>
              <a:t>f"GCD</a:t>
            </a:r>
            <a:r>
              <a:rPr lang="en-IN" sz="1400" dirty="0"/>
              <a:t> of {m} and {n} is: {</a:t>
            </a:r>
            <a:r>
              <a:rPr lang="en-IN" sz="1400" dirty="0" err="1"/>
              <a:t>gcd</a:t>
            </a:r>
            <a:r>
              <a:rPr lang="en-IN" sz="1400" dirty="0"/>
              <a:t>}&lt;</a:t>
            </a:r>
            <a:r>
              <a:rPr lang="en-IN" sz="1400" dirty="0" err="1"/>
              <a:t>br</a:t>
            </a:r>
            <a:r>
              <a:rPr lang="en-IN" sz="1400" dirty="0"/>
              <a:t>&gt;LCM of {m} and {n} is: {lcm}"</a:t>
            </a:r>
          </a:p>
          <a:p>
            <a:pPr marL="116840" indent="0">
              <a:buNone/>
            </a:pPr>
            <a:r>
              <a:rPr lang="en-IN" sz="1400" dirty="0"/>
              <a:t>        except </a:t>
            </a:r>
            <a:r>
              <a:rPr lang="en-IN" sz="1400" dirty="0" err="1"/>
              <a:t>ValueError</a:t>
            </a:r>
            <a:r>
              <a:rPr lang="en-IN" sz="1400" dirty="0"/>
              <a:t>:</a:t>
            </a:r>
          </a:p>
          <a:p>
            <a:pPr marL="116840" indent="0">
              <a:buNone/>
            </a:pPr>
            <a:r>
              <a:rPr lang="en-IN" sz="1400" dirty="0"/>
              <a:t>            result = "Invalid input. Please enter numbers."</a:t>
            </a:r>
          </a:p>
          <a:p>
            <a:pPr marL="116840" indent="0">
              <a:buNone/>
            </a:pPr>
            <a:r>
              <a:rPr lang="en-IN" sz="1400" dirty="0"/>
              <a:t>    </a:t>
            </a:r>
          </a:p>
          <a:p>
            <a:pPr marL="116840" indent="0">
              <a:buNone/>
            </a:pPr>
            <a:r>
              <a:rPr lang="en-IN" sz="1400" dirty="0"/>
              <a:t>    return </a:t>
            </a:r>
            <a:r>
              <a:rPr lang="en-IN" sz="1400" dirty="0" smtClean="0"/>
              <a:t>f</a:t>
            </a:r>
            <a:endParaRPr lang="en-IN" sz="1400" dirty="0"/>
          </a:p>
          <a:p>
            <a:pPr marL="116840" indent="0">
              <a:buNone/>
            </a:pPr>
            <a:r>
              <a:rPr lang="en-IN" sz="1400" dirty="0"/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927268586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492</Words>
  <Application>Microsoft Office PowerPoint</Application>
  <PresentationFormat>Widescreen</PresentationFormat>
  <Paragraphs>163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//Input: Two positive integers m and n //Output: Least Common Multiple of m and n  Step 1: Check if m &gt; 0 and n &gt; 0           If not, return "Invalid input"  Step 2: Compute GCD of m and n using Euclid’s Algorithm           while n ≠ 0:               temp ← n               n ← m % n               m ← temp           GCD ← m  Step 3: Compute LCM using the formula           LCM = (original_m × original_n) / GCD  Step 4: Return/display the LCM result </vt:lpstr>
      <vt:lpstr>Pseudocode </vt:lpstr>
      <vt:lpstr>PowerPoint Presentation</vt:lpstr>
      <vt:lpstr>coding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kavinkumar M</dc:creator>
  <cp:lastModifiedBy>LENOVO</cp:lastModifiedBy>
  <cp:revision>14</cp:revision>
  <dcterms:created xsi:type="dcterms:W3CDTF">2021-04-21T15:36:00Z</dcterms:created>
  <dcterms:modified xsi:type="dcterms:W3CDTF">2025-05-08T16:46:06Z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