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399" r:id="rId4"/>
    <p:sldId id="400" r:id="rId5"/>
    <p:sldId id="258" r:id="rId6"/>
    <p:sldId id="259" r:id="rId7"/>
    <p:sldId id="262" r:id="rId8"/>
    <p:sldId id="433" r:id="rId9"/>
    <p:sldId id="434" r:id="rId10"/>
    <p:sldId id="435" r:id="rId11"/>
    <p:sldId id="375" r:id="rId12"/>
    <p:sldId id="376" r:id="rId13"/>
    <p:sldId id="392" r:id="rId14"/>
    <p:sldId id="268" r:id="rId15"/>
    <p:sldId id="436" r:id="rId16"/>
    <p:sldId id="437" r:id="rId17"/>
    <p:sldId id="297" r:id="rId18"/>
    <p:sldId id="429" r:id="rId19"/>
    <p:sldId id="430" r:id="rId20"/>
    <p:sldId id="431" r:id="rId21"/>
    <p:sldId id="432" r:id="rId22"/>
    <p:sldId id="383" r:id="rId23"/>
    <p:sldId id="428" r:id="rId24"/>
    <p:sldId id="290" r:id="rId25"/>
    <p:sldId id="28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02" autoAdjust="0"/>
    <p:restoredTop sz="93741" autoAdjust="0"/>
  </p:normalViewPr>
  <p:slideViewPr>
    <p:cSldViewPr>
      <p:cViewPr varScale="1">
        <p:scale>
          <a:sx n="62" d="100"/>
          <a:sy n="62" d="100"/>
        </p:scale>
        <p:origin x="1596"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9" name="CustomShape 2"/>
          <p:cNvSpPr/>
          <p:nvPr/>
        </p:nvSpPr>
        <p:spPr>
          <a:xfrm>
            <a:off x="0" y="0"/>
            <a:ext cx="11796480" cy="11796480"/>
          </a:xfrm>
          <a:prstGeom prst="rect">
            <a:avLst/>
          </a:prstGeom>
        </p:spPr>
        <p:txBody>
          <a:bodyPr lIns="90000" tIns="45000" rIns="90000" bIns="45000"/>
          <a:lstStyle/>
          <a:p>
            <a:pPr>
              <a:lnSpc>
                <a:spcPct val="100000"/>
              </a:lnSpc>
            </a:pPr>
            <a:fld id="{91514131-C101-4181-8111-D1313111911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61" name="CustomShape 2"/>
          <p:cNvSpPr/>
          <p:nvPr/>
        </p:nvSpPr>
        <p:spPr>
          <a:xfrm>
            <a:off x="0" y="0"/>
            <a:ext cx="11796480" cy="11796480"/>
          </a:xfrm>
          <a:prstGeom prst="rect">
            <a:avLst/>
          </a:prstGeom>
        </p:spPr>
        <p:txBody>
          <a:bodyPr lIns="90000" tIns="45000" rIns="90000" bIns="45000"/>
          <a:lstStyle/>
          <a:p>
            <a:pPr>
              <a:lnSpc>
                <a:spcPct val="100000"/>
              </a:lnSpc>
            </a:pPr>
            <a:fld id="{8141E1C1-11F1-4191-81D1-215171815171}" type="slidenum">
              <a:rPr lang="en-IN">
                <a:solidFill>
                  <a:srgbClr val="000000"/>
                </a:solidFill>
                <a:latin typeface="+mn-lt"/>
                <a:ea typeface="+mn-ea"/>
              </a:rPr>
              <a:pPr>
                <a:lnSpc>
                  <a:spcPct val="100000"/>
                </a:lnSpc>
              </a:pPr>
              <a:t>8</a:t>
            </a:fld>
            <a:endParaRPr/>
          </a:p>
        </p:txBody>
      </p:sp>
    </p:spTree>
    <p:extLst>
      <p:ext uri="{BB962C8B-B14F-4D97-AF65-F5344CB8AC3E}">
        <p14:creationId xmlns:p14="http://schemas.microsoft.com/office/powerpoint/2010/main" val="1744776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61" name="CustomShape 2"/>
          <p:cNvSpPr/>
          <p:nvPr/>
        </p:nvSpPr>
        <p:spPr>
          <a:xfrm>
            <a:off x="0" y="0"/>
            <a:ext cx="11796480" cy="11796480"/>
          </a:xfrm>
          <a:prstGeom prst="rect">
            <a:avLst/>
          </a:prstGeom>
        </p:spPr>
        <p:txBody>
          <a:bodyPr lIns="90000" tIns="45000" rIns="90000" bIns="45000"/>
          <a:lstStyle/>
          <a:p>
            <a:pPr>
              <a:lnSpc>
                <a:spcPct val="100000"/>
              </a:lnSpc>
            </a:pPr>
            <a:fld id="{8141E1C1-11F1-4191-81D1-215171815171}" type="slidenum">
              <a:rPr lang="en-IN">
                <a:solidFill>
                  <a:srgbClr val="000000"/>
                </a:solidFill>
                <a:latin typeface="+mn-lt"/>
                <a:ea typeface="+mn-ea"/>
              </a:rPr>
              <a:pPr>
                <a:lnSpc>
                  <a:spcPct val="100000"/>
                </a:lnSpc>
              </a:pPr>
              <a:t>9</a:t>
            </a:fld>
            <a:endParaRPr/>
          </a:p>
        </p:txBody>
      </p:sp>
    </p:spTree>
    <p:extLst>
      <p:ext uri="{BB962C8B-B14F-4D97-AF65-F5344CB8AC3E}">
        <p14:creationId xmlns:p14="http://schemas.microsoft.com/office/powerpoint/2010/main" val="2894343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61" name="CustomShape 2"/>
          <p:cNvSpPr/>
          <p:nvPr/>
        </p:nvSpPr>
        <p:spPr>
          <a:xfrm>
            <a:off x="0" y="0"/>
            <a:ext cx="11796480" cy="11796480"/>
          </a:xfrm>
          <a:prstGeom prst="rect">
            <a:avLst/>
          </a:prstGeom>
        </p:spPr>
        <p:txBody>
          <a:bodyPr lIns="90000" tIns="45000" rIns="90000" bIns="45000"/>
          <a:lstStyle/>
          <a:p>
            <a:pPr>
              <a:lnSpc>
                <a:spcPct val="100000"/>
              </a:lnSpc>
            </a:pPr>
            <a:fld id="{8141E1C1-11F1-4191-81D1-215171815171}" type="slidenum">
              <a:rPr lang="en-IN">
                <a:solidFill>
                  <a:srgbClr val="000000"/>
                </a:solidFill>
                <a:latin typeface="+mn-lt"/>
                <a:ea typeface="+mn-ea"/>
              </a:rPr>
              <a:pPr>
                <a:lnSpc>
                  <a:spcPct val="100000"/>
                </a:lnSpc>
              </a:pPr>
              <a:t>10</a:t>
            </a:fld>
            <a:endParaRPr/>
          </a:p>
        </p:txBody>
      </p:sp>
    </p:spTree>
    <p:extLst>
      <p:ext uri="{BB962C8B-B14F-4D97-AF65-F5344CB8AC3E}">
        <p14:creationId xmlns:p14="http://schemas.microsoft.com/office/powerpoint/2010/main" val="3154211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00"/>
            <a:ext cx="9144000" cy="954107"/>
          </a:xfrm>
          <a:prstGeom prst="rect">
            <a:avLst/>
          </a:prstGeom>
          <a:noFill/>
        </p:spPr>
        <p:txBody>
          <a:bodyPr wrap="square" rtlCol="0">
            <a:spAutoFit/>
          </a:bodyPr>
          <a:lstStyle/>
          <a:p>
            <a:pPr algn="ctr"/>
            <a:r>
              <a:rPr lang="en-US" sz="2800" b="1" dirty="0">
                <a:ln w="1905"/>
                <a:effectLst>
                  <a:innerShdw blurRad="69850" dist="43180" dir="5400000">
                    <a:srgbClr val="000000">
                      <a:alpha val="65000"/>
                    </a:srgbClr>
                  </a:innerShdw>
                </a:effectLst>
                <a:latin typeface="Arial Black" panose="020B0A04020102020204" pitchFamily="34" charset="0"/>
              </a:rPr>
              <a:t>OBJECT DETECTION AND SPEECH RECOGNITION USING MACHINE LEARNING</a:t>
            </a:r>
          </a:p>
        </p:txBody>
      </p:sp>
      <p:sp>
        <p:nvSpPr>
          <p:cNvPr id="3" name="TextBox 2"/>
          <p:cNvSpPr txBox="1"/>
          <p:nvPr/>
        </p:nvSpPr>
        <p:spPr>
          <a:xfrm>
            <a:off x="5562600" y="3553361"/>
            <a:ext cx="5789487" cy="1323439"/>
          </a:xfrm>
          <a:custGeom>
            <a:avLst/>
            <a:gdLst>
              <a:gd name="connsiteX0" fmla="*/ 0 w 5029200"/>
              <a:gd name="connsiteY0" fmla="*/ 0 h 400110"/>
              <a:gd name="connsiteX1" fmla="*/ 5029200 w 5029200"/>
              <a:gd name="connsiteY1" fmla="*/ 0 h 400110"/>
              <a:gd name="connsiteX2" fmla="*/ 5029200 w 5029200"/>
              <a:gd name="connsiteY2" fmla="*/ 400110 h 400110"/>
              <a:gd name="connsiteX3" fmla="*/ 0 w 5029200"/>
              <a:gd name="connsiteY3" fmla="*/ 400110 h 400110"/>
              <a:gd name="connsiteX4" fmla="*/ 0 w 5029200"/>
              <a:gd name="connsiteY4" fmla="*/ 0 h 400110"/>
              <a:gd name="connsiteX0" fmla="*/ 0 w 5029200"/>
              <a:gd name="connsiteY0" fmla="*/ 0 h 1466376"/>
              <a:gd name="connsiteX1" fmla="*/ 5029200 w 5029200"/>
              <a:gd name="connsiteY1" fmla="*/ 0 h 1466376"/>
              <a:gd name="connsiteX2" fmla="*/ 5029200 w 5029200"/>
              <a:gd name="connsiteY2" fmla="*/ 400110 h 1466376"/>
              <a:gd name="connsiteX3" fmla="*/ 2526587 w 5029200"/>
              <a:gd name="connsiteY3" fmla="*/ 1466376 h 1466376"/>
              <a:gd name="connsiteX4" fmla="*/ 0 w 5029200"/>
              <a:gd name="connsiteY4" fmla="*/ 400110 h 1466376"/>
              <a:gd name="connsiteX5" fmla="*/ 0 w 5029200"/>
              <a:gd name="connsiteY5" fmla="*/ 0 h 1466376"/>
              <a:gd name="connsiteX0" fmla="*/ 0 w 5029200"/>
              <a:gd name="connsiteY0" fmla="*/ 0 h 1466376"/>
              <a:gd name="connsiteX1" fmla="*/ 5029200 w 5029200"/>
              <a:gd name="connsiteY1" fmla="*/ 0 h 1466376"/>
              <a:gd name="connsiteX2" fmla="*/ 5029200 w 5029200"/>
              <a:gd name="connsiteY2" fmla="*/ 400110 h 1466376"/>
              <a:gd name="connsiteX3" fmla="*/ 2526587 w 5029200"/>
              <a:gd name="connsiteY3" fmla="*/ 1466376 h 1466376"/>
              <a:gd name="connsiteX4" fmla="*/ 0 w 5029200"/>
              <a:gd name="connsiteY4" fmla="*/ 400110 h 1466376"/>
              <a:gd name="connsiteX5" fmla="*/ 0 w 5029200"/>
              <a:gd name="connsiteY5" fmla="*/ 0 h 1466376"/>
              <a:gd name="connsiteX0" fmla="*/ 0 w 5029200"/>
              <a:gd name="connsiteY0" fmla="*/ 0 h 1848766"/>
              <a:gd name="connsiteX1" fmla="*/ 5029200 w 5029200"/>
              <a:gd name="connsiteY1" fmla="*/ 0 h 1848766"/>
              <a:gd name="connsiteX2" fmla="*/ 5029200 w 5029200"/>
              <a:gd name="connsiteY2" fmla="*/ 400110 h 1848766"/>
              <a:gd name="connsiteX3" fmla="*/ 2526587 w 5029200"/>
              <a:gd name="connsiteY3" fmla="*/ 1466376 h 1848766"/>
              <a:gd name="connsiteX4" fmla="*/ 41096 w 5029200"/>
              <a:gd name="connsiteY4" fmla="*/ 1848766 h 1848766"/>
              <a:gd name="connsiteX5" fmla="*/ 0 w 5029200"/>
              <a:gd name="connsiteY5" fmla="*/ 0 h 1848766"/>
              <a:gd name="connsiteX0" fmla="*/ 0 w 5542908"/>
              <a:gd name="connsiteY0" fmla="*/ 0 h 2126168"/>
              <a:gd name="connsiteX1" fmla="*/ 5029200 w 5542908"/>
              <a:gd name="connsiteY1" fmla="*/ 0 h 2126168"/>
              <a:gd name="connsiteX2" fmla="*/ 5542908 w 5542908"/>
              <a:gd name="connsiteY2" fmla="*/ 2126168 h 2126168"/>
              <a:gd name="connsiteX3" fmla="*/ 2526587 w 5542908"/>
              <a:gd name="connsiteY3" fmla="*/ 1466376 h 2126168"/>
              <a:gd name="connsiteX4" fmla="*/ 41096 w 5542908"/>
              <a:gd name="connsiteY4" fmla="*/ 1848766 h 2126168"/>
              <a:gd name="connsiteX5" fmla="*/ 0 w 5542908"/>
              <a:gd name="connsiteY5" fmla="*/ 0 h 2126168"/>
              <a:gd name="connsiteX0" fmla="*/ 0 w 5542908"/>
              <a:gd name="connsiteY0" fmla="*/ 0 h 2126168"/>
              <a:gd name="connsiteX1" fmla="*/ 5029200 w 5542908"/>
              <a:gd name="connsiteY1" fmla="*/ 0 h 2126168"/>
              <a:gd name="connsiteX2" fmla="*/ 5542908 w 5542908"/>
              <a:gd name="connsiteY2" fmla="*/ 2126168 h 2126168"/>
              <a:gd name="connsiteX3" fmla="*/ 2413572 w 5542908"/>
              <a:gd name="connsiteY3" fmla="*/ 2082825 h 2126168"/>
              <a:gd name="connsiteX4" fmla="*/ 41096 w 5542908"/>
              <a:gd name="connsiteY4" fmla="*/ 1848766 h 2126168"/>
              <a:gd name="connsiteX5" fmla="*/ 0 w 5542908"/>
              <a:gd name="connsiteY5" fmla="*/ 0 h 2126168"/>
              <a:gd name="connsiteX0" fmla="*/ 195209 w 5738117"/>
              <a:gd name="connsiteY0" fmla="*/ 0 h 2156991"/>
              <a:gd name="connsiteX1" fmla="*/ 5224409 w 5738117"/>
              <a:gd name="connsiteY1" fmla="*/ 0 h 2156991"/>
              <a:gd name="connsiteX2" fmla="*/ 5738117 w 5738117"/>
              <a:gd name="connsiteY2" fmla="*/ 2126168 h 2156991"/>
              <a:gd name="connsiteX3" fmla="*/ 2608781 w 5738117"/>
              <a:gd name="connsiteY3" fmla="*/ 2082825 h 2156991"/>
              <a:gd name="connsiteX4" fmla="*/ 0 w 5738117"/>
              <a:gd name="connsiteY4" fmla="*/ 2156991 h 2156991"/>
              <a:gd name="connsiteX5" fmla="*/ 195209 w 5738117"/>
              <a:gd name="connsiteY5" fmla="*/ 0 h 2156991"/>
              <a:gd name="connsiteX0" fmla="*/ 0 w 5789487"/>
              <a:gd name="connsiteY0" fmla="*/ 0 h 2239184"/>
              <a:gd name="connsiteX1" fmla="*/ 5275779 w 5789487"/>
              <a:gd name="connsiteY1" fmla="*/ 82193 h 2239184"/>
              <a:gd name="connsiteX2" fmla="*/ 5789487 w 5789487"/>
              <a:gd name="connsiteY2" fmla="*/ 2208361 h 2239184"/>
              <a:gd name="connsiteX3" fmla="*/ 2660151 w 5789487"/>
              <a:gd name="connsiteY3" fmla="*/ 2165018 h 2239184"/>
              <a:gd name="connsiteX4" fmla="*/ 51370 w 5789487"/>
              <a:gd name="connsiteY4" fmla="*/ 2239184 h 2239184"/>
              <a:gd name="connsiteX5" fmla="*/ 0 w 5789487"/>
              <a:gd name="connsiteY5" fmla="*/ 0 h 2239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89487" h="2239184">
                <a:moveTo>
                  <a:pt x="0" y="0"/>
                </a:moveTo>
                <a:lnTo>
                  <a:pt x="5275779" y="82193"/>
                </a:lnTo>
                <a:lnTo>
                  <a:pt x="5789487" y="2208361"/>
                </a:lnTo>
                <a:cubicBezTo>
                  <a:pt x="4934734" y="2207612"/>
                  <a:pt x="3514904" y="2165767"/>
                  <a:pt x="2660151" y="2165018"/>
                </a:cubicBezTo>
                <a:lnTo>
                  <a:pt x="51370" y="2239184"/>
                </a:lnTo>
                <a:lnTo>
                  <a:pt x="0" y="0"/>
                </a:lnTo>
                <a:close/>
              </a:path>
            </a:pathLst>
          </a:custGeom>
          <a:noFill/>
        </p:spPr>
        <p:txBody>
          <a:bodyPr wrap="square" rtlCol="0">
            <a:spAutoFit/>
          </a:bodyPr>
          <a:lstStyle/>
          <a:p>
            <a:r>
              <a:rPr lang="en-US" sz="2000" b="1" dirty="0">
                <a:solidFill>
                  <a:schemeClr val="tx2">
                    <a:lumMod val="75000"/>
                  </a:schemeClr>
                </a:solidFill>
              </a:rPr>
              <a:t>Name of the student</a:t>
            </a:r>
          </a:p>
          <a:p>
            <a:r>
              <a:rPr lang="en-US" sz="2000" b="1" dirty="0">
                <a:latin typeface="Bahnschrift Condensed" panose="020B0502040204020203" pitchFamily="34" charset="0"/>
              </a:rPr>
              <a:t>20H51A05L6-Riyaz Ahmed</a:t>
            </a:r>
          </a:p>
          <a:p>
            <a:r>
              <a:rPr lang="en-IN" sz="2000" b="1" dirty="0">
                <a:latin typeface="Bahnschrift Condensed" panose="020B0502040204020203" pitchFamily="34" charset="0"/>
              </a:rPr>
              <a:t>20H51A0584-B.Pradeep</a:t>
            </a:r>
          </a:p>
          <a:p>
            <a:r>
              <a:rPr lang="en-IN" sz="2000" b="1" dirty="0">
                <a:latin typeface="Bahnschrift Condensed" panose="020B0502040204020203" pitchFamily="34" charset="0"/>
              </a:rPr>
              <a:t>19H51A0563-A.Rohan Reddy</a:t>
            </a:r>
          </a:p>
        </p:txBody>
      </p:sp>
      <p:sp>
        <p:nvSpPr>
          <p:cNvPr id="4" name="TextBox 3"/>
          <p:cNvSpPr txBox="1"/>
          <p:nvPr/>
        </p:nvSpPr>
        <p:spPr>
          <a:xfrm>
            <a:off x="228600" y="4876800"/>
            <a:ext cx="5181600" cy="1846659"/>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800" b="1" dirty="0">
                <a:solidFill>
                  <a:srgbClr val="C00000"/>
                </a:solidFill>
              </a:rPr>
              <a:t>Under esteemed guidance of</a:t>
            </a:r>
            <a:endParaRPr lang="en-US" sz="2400" b="1" dirty="0">
              <a:solidFill>
                <a:srgbClr val="C00000"/>
              </a:solidFill>
            </a:endParaRPr>
          </a:p>
          <a:p>
            <a:r>
              <a:rPr lang="en-US" b="1" dirty="0"/>
              <a:t>Guide Name</a:t>
            </a:r>
          </a:p>
          <a:p>
            <a:r>
              <a:rPr lang="en-US" b="1" dirty="0">
                <a:solidFill>
                  <a:schemeClr val="accent1">
                    <a:lumMod val="75000"/>
                  </a:schemeClr>
                </a:solidFill>
              </a:rPr>
              <a:t>V. Narasimha</a:t>
            </a:r>
          </a:p>
          <a:p>
            <a:r>
              <a:rPr lang="en-US" b="1" dirty="0">
                <a:solidFill>
                  <a:schemeClr val="accent1">
                    <a:lumMod val="75000"/>
                  </a:schemeClr>
                </a:solidFill>
              </a:rPr>
              <a:t>Assistant Professor</a:t>
            </a:r>
          </a:p>
          <a:p>
            <a:r>
              <a:rPr lang="en-US" b="1" dirty="0">
                <a:solidFill>
                  <a:schemeClr val="accent1">
                    <a:lumMod val="75000"/>
                  </a:schemeClr>
                </a:solidFill>
              </a:rPr>
              <a:t>Dept . of CSE</a:t>
            </a:r>
          </a:p>
        </p:txBody>
      </p:sp>
      <p:graphicFrame>
        <p:nvGraphicFramePr>
          <p:cNvPr id="5" name="Table 4"/>
          <p:cNvGraphicFramePr>
            <a:graphicFrameLocks noGrp="1"/>
          </p:cNvGraphicFramePr>
          <p:nvPr/>
        </p:nvGraphicFramePr>
        <p:xfrm>
          <a:off x="1524000" y="228600"/>
          <a:ext cx="6096000" cy="1255998"/>
        </p:xfrm>
        <a:graphic>
          <a:graphicData uri="http://schemas.openxmlformats.org/drawingml/2006/table">
            <a:tbl>
              <a:tblPr>
                <a:tableStyleId>{2D5ABB26-0587-4C30-8999-92F81FD0307C}</a:tableStyleId>
              </a:tblPr>
              <a:tblGrid>
                <a:gridCol w="60960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65" name="CustomShape 2"/>
          <p:cNvSpPr/>
          <p:nvPr/>
        </p:nvSpPr>
        <p:spPr>
          <a:xfrm>
            <a:off x="457200" y="457200"/>
            <a:ext cx="8381160" cy="577440"/>
          </a:xfrm>
          <a:prstGeom prst="rect">
            <a:avLst/>
          </a:prstGeom>
        </p:spPr>
        <p:txBody>
          <a:bodyPr lIns="90000" tIns="45000" rIns="90000" bIns="45000"/>
          <a:lstStyle/>
          <a:p>
            <a:pPr>
              <a:lnSpc>
                <a:spcPct val="100000"/>
              </a:lnSpc>
            </a:pPr>
            <a:r>
              <a:rPr lang="en-US" sz="2400" b="1" dirty="0">
                <a:solidFill>
                  <a:srgbClr val="C00000"/>
                </a:solidFill>
              </a:rPr>
              <a:t>Existing systems</a:t>
            </a:r>
            <a:endParaRPr sz="2400" b="1" dirty="0">
              <a:solidFill>
                <a:srgbClr val="C00000"/>
              </a:solidFill>
            </a:endParaRPr>
          </a:p>
        </p:txBody>
      </p:sp>
      <p:sp>
        <p:nvSpPr>
          <p:cNvPr id="2" name="TextBox 1">
            <a:extLst>
              <a:ext uri="{FF2B5EF4-FFF2-40B4-BE49-F238E27FC236}">
                <a16:creationId xmlns:a16="http://schemas.microsoft.com/office/drawing/2014/main" id="{1318B3D2-4ACE-2A2F-8EEE-4F9D41D4FC63}"/>
              </a:ext>
            </a:extLst>
          </p:cNvPr>
          <p:cNvSpPr txBox="1"/>
          <p:nvPr/>
        </p:nvSpPr>
        <p:spPr>
          <a:xfrm>
            <a:off x="2209799" y="2514600"/>
            <a:ext cx="10795421" cy="914400"/>
          </a:xfrm>
          <a:prstGeom prst="rect">
            <a:avLst/>
          </a:prstGeom>
          <a:noFill/>
        </p:spPr>
        <p:txBody>
          <a:bodyPr wrap="square" rtlCol="0">
            <a:spAutoFit/>
          </a:bodyPr>
          <a:lstStyle/>
          <a:p>
            <a:endParaRPr lang="en-IN" dirty="0"/>
          </a:p>
        </p:txBody>
      </p:sp>
      <p:sp>
        <p:nvSpPr>
          <p:cNvPr id="4" name="Rectangle 2">
            <a:extLst>
              <a:ext uri="{FF2B5EF4-FFF2-40B4-BE49-F238E27FC236}">
                <a16:creationId xmlns:a16="http://schemas.microsoft.com/office/drawing/2014/main" id="{70BA6387-2DC7-0003-CC58-550AE4A0584A}"/>
              </a:ext>
            </a:extLst>
          </p:cNvPr>
          <p:cNvSpPr>
            <a:spLocks noChangeArrowheads="1"/>
          </p:cNvSpPr>
          <p:nvPr/>
        </p:nvSpPr>
        <p:spPr bwMode="auto">
          <a:xfrm>
            <a:off x="381000" y="1599600"/>
            <a:ext cx="883920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b="1" i="0" dirty="0">
                <a:solidFill>
                  <a:srgbClr val="374151"/>
                </a:solidFill>
                <a:effectLst/>
                <a:latin typeface="Söhne"/>
              </a:rPr>
              <a:t>Merits of SSD for Object Detection:</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Provides real-time object detection by simultaneously predicting multiple bounding boxes and class probabilities in a single forward pass of the network.</a:t>
            </a:r>
          </a:p>
          <a:p>
            <a:pPr algn="l">
              <a:buFont typeface="Arial" panose="020B0604020202020204" pitchFamily="34" charset="0"/>
              <a:buChar char="•"/>
            </a:pPr>
            <a:r>
              <a:rPr lang="en-US" b="0" i="0" dirty="0">
                <a:solidFill>
                  <a:srgbClr val="374151"/>
                </a:solidFill>
                <a:effectLst/>
                <a:latin typeface="Söhne"/>
              </a:rPr>
              <a:t>Strikes a balance between accuracy and speed, making it suitable for applications requiring both real-time processing and precise localization.</a:t>
            </a:r>
          </a:p>
          <a:p>
            <a:pPr algn="l">
              <a:buFont typeface="Arial" panose="020B0604020202020204" pitchFamily="34" charset="0"/>
              <a:buChar char="•"/>
            </a:pPr>
            <a:r>
              <a:rPr lang="en-US" b="0" i="0" dirty="0">
                <a:solidFill>
                  <a:srgbClr val="374151"/>
                </a:solidFill>
                <a:effectLst/>
                <a:latin typeface="Söhne"/>
              </a:rPr>
              <a:t>Uses multi-scale feature maps to detect objects at various sizes, enhancing its adaptability to different scales within an image.</a:t>
            </a:r>
          </a:p>
          <a:p>
            <a:pPr algn="l"/>
            <a:endParaRPr lang="en-US" b="0" i="0" dirty="0">
              <a:solidFill>
                <a:srgbClr val="374151"/>
              </a:solidFill>
              <a:effectLst/>
              <a:latin typeface="Söhne"/>
            </a:endParaRPr>
          </a:p>
          <a:p>
            <a:pPr algn="l"/>
            <a:r>
              <a:rPr lang="en-US" b="1" i="0" dirty="0">
                <a:solidFill>
                  <a:srgbClr val="374151"/>
                </a:solidFill>
                <a:effectLst/>
                <a:latin typeface="Söhne"/>
              </a:rPr>
              <a:t>Demerits of SSD for Object Detection:</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May face challenges in accurately detecting small objects due to lower resolution feature maps for smaller objects.</a:t>
            </a:r>
          </a:p>
          <a:p>
            <a:pPr algn="l">
              <a:buFont typeface="Arial" panose="020B0604020202020204" pitchFamily="34" charset="0"/>
              <a:buChar char="•"/>
            </a:pPr>
            <a:r>
              <a:rPr lang="en-US" b="0" i="0" dirty="0">
                <a:solidFill>
                  <a:srgbClr val="374151"/>
                </a:solidFill>
                <a:effectLst/>
                <a:latin typeface="Söhne"/>
              </a:rPr>
              <a:t>Could encounter difficulties with extreme aspect ratios, potentially leading to inaccuracies in bounding box predictions for such objects.</a:t>
            </a:r>
          </a:p>
          <a:p>
            <a:pPr algn="l"/>
            <a:endParaRPr lang="en-US" b="0" i="0" dirty="0">
              <a:solidFill>
                <a:srgbClr val="374151"/>
              </a:solidFill>
              <a:effectLst/>
              <a:latin typeface="Söhne"/>
            </a:endParaRPr>
          </a:p>
          <a:p>
            <a:pPr algn="l"/>
            <a:r>
              <a:rPr lang="en-US" b="1" i="0" dirty="0">
                <a:solidFill>
                  <a:srgbClr val="374151"/>
                </a:solidFill>
                <a:effectLst/>
                <a:latin typeface="Söhne"/>
              </a:rPr>
              <a:t>Authors of SSD for Object Detection:</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Wei Liu, Dragomir </a:t>
            </a:r>
            <a:r>
              <a:rPr lang="en-US" b="1" i="0" dirty="0" err="1">
                <a:solidFill>
                  <a:srgbClr val="374151"/>
                </a:solidFill>
                <a:effectLst/>
                <a:latin typeface="Söhne"/>
              </a:rPr>
              <a:t>Anguelov</a:t>
            </a:r>
            <a:r>
              <a:rPr lang="en-US" b="1" i="0" dirty="0">
                <a:solidFill>
                  <a:srgbClr val="374151"/>
                </a:solidFill>
                <a:effectLst/>
                <a:latin typeface="Söhne"/>
              </a:rPr>
              <a:t>, Dumitru Erhan, Christian </a:t>
            </a:r>
            <a:r>
              <a:rPr lang="en-US" b="1" i="0" dirty="0" err="1">
                <a:solidFill>
                  <a:srgbClr val="374151"/>
                </a:solidFill>
                <a:effectLst/>
                <a:latin typeface="Söhne"/>
              </a:rPr>
              <a:t>Szegedy</a:t>
            </a:r>
            <a:r>
              <a:rPr lang="en-US" b="1" i="0" dirty="0">
                <a:solidFill>
                  <a:srgbClr val="374151"/>
                </a:solidFill>
                <a:effectLst/>
                <a:latin typeface="Söhne"/>
              </a:rPr>
              <a:t>, Scott Reed, Cheng-Yang Fu, and Alexander C. Berg</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Proposed the Single Shot </a:t>
            </a:r>
            <a:r>
              <a:rPr lang="en-US" b="0" i="0" dirty="0" err="1">
                <a:solidFill>
                  <a:srgbClr val="374151"/>
                </a:solidFill>
                <a:effectLst/>
                <a:latin typeface="Söhne"/>
              </a:rPr>
              <a:t>MultiBox</a:t>
            </a:r>
            <a:r>
              <a:rPr lang="en-US" b="0" i="0" dirty="0">
                <a:solidFill>
                  <a:srgbClr val="374151"/>
                </a:solidFill>
                <a:effectLst/>
                <a:latin typeface="Söhne"/>
              </a:rPr>
              <a:t> Detector (SSD) in their paper "SSD: Single Shot </a:t>
            </a:r>
            <a:r>
              <a:rPr lang="en-US" b="0" i="0" dirty="0" err="1">
                <a:solidFill>
                  <a:srgbClr val="374151"/>
                </a:solidFill>
                <a:effectLst/>
                <a:latin typeface="Söhne"/>
              </a:rPr>
              <a:t>MultiBox</a:t>
            </a:r>
            <a:r>
              <a:rPr lang="en-US" b="0" i="0" dirty="0">
                <a:solidFill>
                  <a:srgbClr val="374151"/>
                </a:solidFill>
                <a:effectLst/>
                <a:latin typeface="Söhne"/>
              </a:rPr>
              <a:t> Detector" in 2016, revolutionizing real-time object detection with high accuracy.</a:t>
            </a:r>
          </a:p>
          <a:p>
            <a:br>
              <a:rPr lang="en-US" dirty="0"/>
            </a:br>
            <a:endParaRPr lang="en-US" b="0" i="0" dirty="0">
              <a:solidFill>
                <a:srgbClr val="374151"/>
              </a:solidFill>
              <a:effectLst/>
              <a:latin typeface="Söhne"/>
            </a:endParaRPr>
          </a:p>
        </p:txBody>
      </p:sp>
      <p:sp>
        <p:nvSpPr>
          <p:cNvPr id="5" name="Title 4">
            <a:extLst>
              <a:ext uri="{FF2B5EF4-FFF2-40B4-BE49-F238E27FC236}">
                <a16:creationId xmlns:a16="http://schemas.microsoft.com/office/drawing/2014/main" id="{0A6982EE-4CAD-F1A3-ACEE-81EF77520310}"/>
              </a:ext>
            </a:extLst>
          </p:cNvPr>
          <p:cNvSpPr>
            <a:spLocks noGrp="1"/>
          </p:cNvSpPr>
          <p:nvPr>
            <p:ph type="title"/>
          </p:nvPr>
        </p:nvSpPr>
        <p:spPr>
          <a:xfrm>
            <a:off x="458056" y="992312"/>
            <a:ext cx="7771680" cy="1469880"/>
          </a:xfrm>
        </p:spPr>
        <p:txBody>
          <a:bodyPr/>
          <a:lstStyle/>
          <a:p>
            <a:pPr>
              <a:lnSpc>
                <a:spcPct val="150000"/>
              </a:lnSpc>
              <a:spcBef>
                <a:spcPts val="45"/>
              </a:spcBef>
            </a:pPr>
            <a:r>
              <a:rPr lang="en-US" sz="1800" b="1" dirty="0">
                <a:effectLst/>
                <a:latin typeface="Times New Roman" panose="02020603050405020304" pitchFamily="18" charset="0"/>
                <a:ea typeface="Times New Roman" panose="02020603050405020304" pitchFamily="18" charset="0"/>
              </a:rPr>
              <a:t>Single shot detector (SSD)</a:t>
            </a: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6813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3" name="TextBox 2">
            <a:extLst>
              <a:ext uri="{FF2B5EF4-FFF2-40B4-BE49-F238E27FC236}">
                <a16:creationId xmlns:a16="http://schemas.microsoft.com/office/drawing/2014/main" id="{E04EB0BB-15B3-8C75-C990-B265F7886BCD}"/>
              </a:ext>
            </a:extLst>
          </p:cNvPr>
          <p:cNvSpPr txBox="1"/>
          <p:nvPr/>
        </p:nvSpPr>
        <p:spPr>
          <a:xfrm>
            <a:off x="304800" y="1371600"/>
            <a:ext cx="7848600" cy="2031325"/>
          </a:xfrm>
          <a:prstGeom prst="rect">
            <a:avLst/>
          </a:prstGeom>
          <a:noFill/>
        </p:spPr>
        <p:txBody>
          <a:bodyPr wrap="square">
            <a:spAutoFit/>
          </a:bodyPr>
          <a:lstStyle/>
          <a:p>
            <a:pPr algn="l"/>
            <a:r>
              <a:rPr lang="en-US" b="1" i="0" dirty="0">
                <a:solidFill>
                  <a:srgbClr val="374151"/>
                </a:solidFill>
                <a:effectLst/>
                <a:latin typeface="Söhne"/>
              </a:rPr>
              <a:t>Object Detection:</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Improving Accuracy and Speed</a:t>
            </a:r>
            <a:r>
              <a:rPr lang="en-US" b="0" i="0" dirty="0">
                <a:solidFill>
                  <a:srgbClr val="374151"/>
                </a:solidFill>
                <a:effectLst/>
                <a:latin typeface="Söhne"/>
              </a:rPr>
              <a:t>: Enhance the accuracy and speed of object detection algorithms, especially in real-time or resource-constrained scenarios.</a:t>
            </a:r>
          </a:p>
          <a:p>
            <a:pPr algn="l">
              <a:buFont typeface="+mj-lt"/>
              <a:buAutoNum type="arabicPeriod"/>
            </a:pPr>
            <a:r>
              <a:rPr lang="en-US" b="1" i="0" dirty="0">
                <a:solidFill>
                  <a:srgbClr val="374151"/>
                </a:solidFill>
                <a:effectLst/>
                <a:latin typeface="Söhne"/>
              </a:rPr>
              <a:t>Handling Challenging Conditions</a:t>
            </a:r>
            <a:r>
              <a:rPr lang="en-US" b="0" i="0" dirty="0">
                <a:solidFill>
                  <a:srgbClr val="374151"/>
                </a:solidFill>
                <a:effectLst/>
                <a:latin typeface="Söhne"/>
              </a:rPr>
              <a:t>: Develop methods to make object detection more robust under challenging conditions such as low light, occlusion, or adverse weather.</a:t>
            </a:r>
          </a:p>
          <a:p>
            <a:pPr algn="just"/>
            <a:endParaRPr lang="en-US" b="0" i="0" dirty="0">
              <a:solidFill>
                <a:srgbClr val="000000"/>
              </a:solidFill>
              <a:effectLst/>
              <a:latin typeface="Bahnschrift" panose="020B0502040204020203" pitchFamily="34" charset="0"/>
            </a:endParaRPr>
          </a:p>
        </p:txBody>
      </p:sp>
      <p:sp>
        <p:nvSpPr>
          <p:cNvPr id="4" name="TextBox 3">
            <a:extLst>
              <a:ext uri="{FF2B5EF4-FFF2-40B4-BE49-F238E27FC236}">
                <a16:creationId xmlns:a16="http://schemas.microsoft.com/office/drawing/2014/main" id="{AB134799-9C5A-167B-FD5D-DD164E2858AE}"/>
              </a:ext>
            </a:extLst>
          </p:cNvPr>
          <p:cNvSpPr txBox="1"/>
          <p:nvPr/>
        </p:nvSpPr>
        <p:spPr>
          <a:xfrm>
            <a:off x="434340" y="3271252"/>
            <a:ext cx="7848600" cy="3416320"/>
          </a:xfrm>
          <a:prstGeom prst="rect">
            <a:avLst/>
          </a:prstGeom>
          <a:noFill/>
        </p:spPr>
        <p:txBody>
          <a:bodyPr wrap="square" rtlCol="0">
            <a:spAutoFit/>
          </a:bodyPr>
          <a:lstStyle/>
          <a:p>
            <a:pPr algn="l"/>
            <a:r>
              <a:rPr lang="en-IN" dirty="0"/>
              <a:t> </a:t>
            </a:r>
            <a:r>
              <a:rPr lang="en-US" b="1" i="0" dirty="0">
                <a:solidFill>
                  <a:srgbClr val="374151"/>
                </a:solidFill>
                <a:effectLst/>
                <a:latin typeface="Söhne"/>
              </a:rPr>
              <a:t>Speech Recognition:</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Enhanced Accuracy and Robustness</a:t>
            </a:r>
            <a:r>
              <a:rPr lang="en-US" b="0" i="0" dirty="0">
                <a:solidFill>
                  <a:srgbClr val="374151"/>
                </a:solidFill>
                <a:effectLst/>
                <a:latin typeface="Söhne"/>
              </a:rPr>
              <a:t>: Improve the accuracy and robustness of speech recognition systems, especially in noisy environments or for underrepresented languages and accents.</a:t>
            </a:r>
          </a:p>
          <a:p>
            <a:pPr algn="l"/>
            <a:endParaRPr lang="en-US" b="0" i="0" dirty="0">
              <a:solidFill>
                <a:srgbClr val="374151"/>
              </a:solidFill>
              <a:effectLst/>
              <a:latin typeface="Söhne"/>
            </a:endParaRPr>
          </a:p>
          <a:p>
            <a:pPr algn="l"/>
            <a:r>
              <a:rPr lang="en-US" b="1" i="0" dirty="0">
                <a:solidFill>
                  <a:srgbClr val="374151"/>
                </a:solidFill>
                <a:effectLst/>
                <a:latin typeface="Söhne"/>
              </a:rPr>
              <a:t>2.Privacy and Security</a:t>
            </a:r>
            <a:r>
              <a:rPr lang="en-US" b="0" i="0" dirty="0">
                <a:solidFill>
                  <a:srgbClr val="374151"/>
                </a:solidFill>
                <a:effectLst/>
                <a:latin typeface="Söhne"/>
              </a:rPr>
              <a:t>: Address privacy and security concerns in speech recognition, including the development of secure and privacy-preserving techniques for handling sensitive voice data. It will be useful in facial recognition</a:t>
            </a:r>
          </a:p>
          <a:p>
            <a:pPr algn="l"/>
            <a:r>
              <a:rPr lang="en-US" dirty="0">
                <a:solidFill>
                  <a:srgbClr val="374151"/>
                </a:solidFill>
                <a:latin typeface="Söhne"/>
              </a:rPr>
              <a:t>It will be detect the face and gives audio output as user name or authorized person</a:t>
            </a:r>
            <a:endParaRPr lang="en-US" b="0" i="0" dirty="0">
              <a:solidFill>
                <a:srgbClr val="374151"/>
              </a:solidFill>
              <a:effectLst/>
              <a:latin typeface="Söhne"/>
            </a:endParaRPr>
          </a:p>
          <a:p>
            <a:pPr algn="l"/>
            <a:endParaRPr lang="en-US" b="0" i="0" dirty="0">
              <a:solidFill>
                <a:srgbClr val="374151"/>
              </a:solidFill>
              <a:effectLst/>
              <a:latin typeface="Söhne"/>
            </a:endParaRP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Applications</a:t>
            </a:r>
          </a:p>
        </p:txBody>
      </p:sp>
      <p:sp>
        <p:nvSpPr>
          <p:cNvPr id="5" name="TextBox 4">
            <a:extLst>
              <a:ext uri="{FF2B5EF4-FFF2-40B4-BE49-F238E27FC236}">
                <a16:creationId xmlns:a16="http://schemas.microsoft.com/office/drawing/2014/main" id="{F70C0D39-8F32-50A8-1021-B34165397E72}"/>
              </a:ext>
            </a:extLst>
          </p:cNvPr>
          <p:cNvSpPr txBox="1"/>
          <p:nvPr/>
        </p:nvSpPr>
        <p:spPr>
          <a:xfrm>
            <a:off x="267120" y="1600200"/>
            <a:ext cx="8609760" cy="2585323"/>
          </a:xfrm>
          <a:prstGeom prst="rect">
            <a:avLst/>
          </a:prstGeom>
          <a:noFill/>
        </p:spPr>
        <p:txBody>
          <a:bodyPr wrap="square">
            <a:spAutoFit/>
          </a:bodyPr>
          <a:lstStyle/>
          <a:p>
            <a:pPr algn="l"/>
            <a:r>
              <a:rPr lang="en-US" b="0" i="0" dirty="0">
                <a:solidFill>
                  <a:srgbClr val="374151"/>
                </a:solidFill>
                <a:effectLst/>
                <a:latin typeface="Söhne"/>
              </a:rPr>
              <a:t>Object detection and speech recognition are two powerful applications of machine learning and artificial intelligence that have a wide range of uses across various industries and domains. Here are some of the key uses for each technology:</a:t>
            </a:r>
          </a:p>
          <a:p>
            <a:pPr algn="l"/>
            <a:r>
              <a:rPr lang="en-US" b="1" i="0" dirty="0">
                <a:solidFill>
                  <a:srgbClr val="374151"/>
                </a:solidFill>
                <a:effectLst/>
                <a:latin typeface="Söhne"/>
              </a:rPr>
              <a:t>Object Detection:</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Autonomous Vehicles</a:t>
            </a:r>
            <a:r>
              <a:rPr lang="en-US" b="0" i="0" dirty="0">
                <a:solidFill>
                  <a:srgbClr val="374151"/>
                </a:solidFill>
                <a:effectLst/>
                <a:latin typeface="Söhne"/>
              </a:rPr>
              <a:t>: Object detection is critical for self-driving cars to identify and track vehicles, pedestrians, cyclists, and obstacles on the road.</a:t>
            </a:r>
          </a:p>
          <a:p>
            <a:pPr algn="l">
              <a:buFont typeface="+mj-lt"/>
              <a:buAutoNum type="arabicPeriod"/>
            </a:pPr>
            <a:r>
              <a:rPr lang="en-US" b="1" i="0" dirty="0">
                <a:solidFill>
                  <a:srgbClr val="374151"/>
                </a:solidFill>
                <a:effectLst/>
                <a:latin typeface="Söhne"/>
              </a:rPr>
              <a:t>Surveillance and Security</a:t>
            </a:r>
            <a:r>
              <a:rPr lang="en-US" b="0" i="0" dirty="0">
                <a:solidFill>
                  <a:srgbClr val="374151"/>
                </a:solidFill>
                <a:effectLst/>
                <a:latin typeface="Söhne"/>
              </a:rPr>
              <a:t>: Object detection is used in security cameras to detect intruders, suspicious activities, or unauthorized objects in restricted areas.</a:t>
            </a:r>
          </a:p>
          <a:p>
            <a:pPr algn="just"/>
            <a:endParaRPr lang="en-IN" dirty="0">
              <a:latin typeface="Bahnschrift" panose="020B0502040204020203" pitchFamily="34" charset="0"/>
              <a:cs typeface="Aharoni" panose="02010803020104030203" pitchFamily="2" charset="-79"/>
            </a:endParaRPr>
          </a:p>
        </p:txBody>
      </p:sp>
      <p:sp>
        <p:nvSpPr>
          <p:cNvPr id="6" name="TextBox 5">
            <a:extLst>
              <a:ext uri="{FF2B5EF4-FFF2-40B4-BE49-F238E27FC236}">
                <a16:creationId xmlns:a16="http://schemas.microsoft.com/office/drawing/2014/main" id="{EDBF3EDB-E862-FB2F-CFD7-20BFB51878F3}"/>
              </a:ext>
            </a:extLst>
          </p:cNvPr>
          <p:cNvSpPr txBox="1"/>
          <p:nvPr/>
        </p:nvSpPr>
        <p:spPr>
          <a:xfrm>
            <a:off x="457200" y="4256021"/>
            <a:ext cx="8077200" cy="2000548"/>
          </a:xfrm>
          <a:prstGeom prst="rect">
            <a:avLst/>
          </a:prstGeom>
          <a:noFill/>
        </p:spPr>
        <p:txBody>
          <a:bodyPr wrap="square" rtlCol="0">
            <a:spAutoFit/>
          </a:bodyPr>
          <a:lstStyle/>
          <a:p>
            <a:r>
              <a:rPr lang="en-IN" sz="1600" dirty="0"/>
              <a:t> </a:t>
            </a:r>
            <a:r>
              <a:rPr lang="en-IN" b="1" dirty="0"/>
              <a:t>Text to speech: </a:t>
            </a:r>
          </a:p>
          <a:p>
            <a:pPr algn="l">
              <a:buFont typeface="+mj-lt"/>
              <a:buAutoNum type="arabicPeriod"/>
            </a:pPr>
            <a:r>
              <a:rPr lang="en-US" b="1" i="0" dirty="0">
                <a:solidFill>
                  <a:srgbClr val="374151"/>
                </a:solidFill>
                <a:effectLst/>
                <a:latin typeface="Söhne"/>
              </a:rPr>
              <a:t>E-Learning and Education</a:t>
            </a:r>
            <a:r>
              <a:rPr lang="en-US" b="0" i="0" dirty="0">
                <a:solidFill>
                  <a:srgbClr val="374151"/>
                </a:solidFill>
                <a:effectLst/>
                <a:latin typeface="Söhne"/>
              </a:rPr>
              <a:t>: TTS is used in e-learning platforms and educational software to read out course materials, textbooks, and instructional content. It can also help students with dyslexia or other reading challenges.</a:t>
            </a:r>
          </a:p>
          <a:p>
            <a:pPr algn="l">
              <a:buFont typeface="+mj-lt"/>
              <a:buAutoNum type="arabicPeriod"/>
            </a:pPr>
            <a:r>
              <a:rPr lang="en-US" b="1" i="0" dirty="0">
                <a:solidFill>
                  <a:srgbClr val="374151"/>
                </a:solidFill>
                <a:effectLst/>
                <a:latin typeface="Söhne"/>
              </a:rPr>
              <a:t>Audiobooks</a:t>
            </a:r>
            <a:r>
              <a:rPr lang="en-US" b="0" i="0" dirty="0">
                <a:solidFill>
                  <a:srgbClr val="374151"/>
                </a:solidFill>
                <a:effectLst/>
                <a:latin typeface="Söhne"/>
              </a:rPr>
              <a:t>: TTS is employed to create audiobooks from written texts, making literary works and educational materials accessible in audio format.</a:t>
            </a:r>
          </a:p>
          <a:p>
            <a:endParaRPr lang="en-IN"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Research Work </a:t>
            </a:r>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11" name="TextBox 10"/>
          <p:cNvSpPr txBox="1"/>
          <p:nvPr/>
        </p:nvSpPr>
        <p:spPr>
          <a:xfrm>
            <a:off x="457200" y="457200"/>
            <a:ext cx="5410200" cy="584775"/>
          </a:xfrm>
          <a:prstGeom prst="rect">
            <a:avLst/>
          </a:prstGeom>
          <a:noFill/>
        </p:spPr>
        <p:txBody>
          <a:bodyPr wrap="square" rtlCol="0">
            <a:spAutoFit/>
          </a:bodyPr>
          <a:lstStyle/>
          <a:p>
            <a:r>
              <a:rPr lang="en-US" sz="3200" b="1" dirty="0">
                <a:solidFill>
                  <a:srgbClr val="C00000"/>
                </a:solidFill>
                <a:latin typeface="Calibri" pitchFamily="34" charset="0"/>
              </a:rPr>
              <a:t>Proposed Method </a:t>
            </a:r>
          </a:p>
        </p:txBody>
      </p:sp>
      <p:sp>
        <p:nvSpPr>
          <p:cNvPr id="3" name="TextBox 2">
            <a:extLst>
              <a:ext uri="{FF2B5EF4-FFF2-40B4-BE49-F238E27FC236}">
                <a16:creationId xmlns:a16="http://schemas.microsoft.com/office/drawing/2014/main" id="{CAA76293-3A7A-2814-FEE9-EB3826F34E68}"/>
              </a:ext>
            </a:extLst>
          </p:cNvPr>
          <p:cNvSpPr txBox="1"/>
          <p:nvPr/>
        </p:nvSpPr>
        <p:spPr>
          <a:xfrm>
            <a:off x="283396" y="1828800"/>
            <a:ext cx="8533560" cy="4524315"/>
          </a:xfrm>
          <a:prstGeom prst="rect">
            <a:avLst/>
          </a:prstGeom>
          <a:noFill/>
        </p:spPr>
        <p:txBody>
          <a:bodyPr wrap="square">
            <a:spAutoFit/>
          </a:bodyPr>
          <a:lstStyle/>
          <a:p>
            <a:pPr algn="l"/>
            <a:r>
              <a:rPr lang="en-US" b="0" i="0" dirty="0">
                <a:solidFill>
                  <a:srgbClr val="374151"/>
                </a:solidFill>
                <a:effectLst/>
                <a:latin typeface="Söhne"/>
              </a:rPr>
              <a:t>YOLO (You Only Look Once) is based on a single-shot detection system. The core concept of YOLO is to treat object detection as a regression problem to spatially separated bounding boxes and associated class probabilities. The key algorithms and concepts behind YOLO include:</a:t>
            </a:r>
          </a:p>
          <a:p>
            <a:pPr algn="l"/>
            <a:endParaRPr lang="en-US" b="0" i="0" dirty="0">
              <a:solidFill>
                <a:srgbClr val="374151"/>
              </a:solidFill>
              <a:effectLst/>
              <a:latin typeface="Söhne"/>
            </a:endParaRPr>
          </a:p>
          <a:p>
            <a:pPr marL="285750" indent="-285750" algn="l">
              <a:buFont typeface="Arial" panose="020B0604020202020204" pitchFamily="34" charset="0"/>
              <a:buChar char="•"/>
            </a:pPr>
            <a:r>
              <a:rPr lang="en-US" b="1" i="0" dirty="0">
                <a:solidFill>
                  <a:srgbClr val="374151"/>
                </a:solidFill>
                <a:effectLst/>
                <a:latin typeface="Söhne"/>
              </a:rPr>
              <a:t>Darknet:</a:t>
            </a:r>
            <a:r>
              <a:rPr lang="en-US" b="0" i="0" dirty="0">
                <a:solidFill>
                  <a:srgbClr val="374151"/>
                </a:solidFill>
                <a:effectLst/>
                <a:latin typeface="Söhne"/>
              </a:rPr>
              <a:t> YOLO is implemented using the Darknet neural network framework. Darknet is an open-source neural network framework written in C and CUDA. It's used to implement various deep learning models and is particularly associated with the YOLO series of object detection algorithms.</a:t>
            </a:r>
          </a:p>
          <a:p>
            <a:pPr marL="285750" indent="-285750" algn="l">
              <a:buFont typeface="Arial" panose="020B0604020202020204" pitchFamily="34" charset="0"/>
              <a:buChar char="•"/>
            </a:pPr>
            <a:r>
              <a:rPr lang="en-US" b="1" i="0" dirty="0">
                <a:solidFill>
                  <a:srgbClr val="374151"/>
                </a:solidFill>
                <a:effectLst/>
                <a:latin typeface="Söhne"/>
              </a:rPr>
              <a:t>Convolutional Neural Networks (CNNs):</a:t>
            </a:r>
            <a:r>
              <a:rPr lang="en-US" b="0" i="0" dirty="0">
                <a:solidFill>
                  <a:srgbClr val="374151"/>
                </a:solidFill>
                <a:effectLst/>
                <a:latin typeface="Söhne"/>
              </a:rPr>
              <a:t> YOLO's architecture is built upon deep convolutional neural networks. The network architecture involves a series of convolutional layers, enabling the model to extract high-level features from input images efficiently.</a:t>
            </a:r>
          </a:p>
          <a:p>
            <a:pPr marL="285750" indent="-285750" algn="l">
              <a:buFont typeface="Arial" panose="020B0604020202020204" pitchFamily="34" charset="0"/>
              <a:buChar char="•"/>
            </a:pPr>
            <a:r>
              <a:rPr lang="en-US" b="1" i="0" dirty="0">
                <a:solidFill>
                  <a:srgbClr val="374151"/>
                </a:solidFill>
                <a:effectLst/>
                <a:latin typeface="Söhne"/>
              </a:rPr>
              <a:t>Grid Cell System:</a:t>
            </a:r>
            <a:r>
              <a:rPr lang="en-US" b="0" i="0" dirty="0">
                <a:solidFill>
                  <a:srgbClr val="374151"/>
                </a:solidFill>
                <a:effectLst/>
                <a:latin typeface="Söhne"/>
              </a:rPr>
              <a:t> YOLO divides the input image into a grid system and performs object detection at a grid level. Each grid cell is responsible for detecting objects that fall within it.</a:t>
            </a:r>
          </a:p>
        </p:txBody>
      </p:sp>
    </p:spTree>
    <p:extLst>
      <p:ext uri="{BB962C8B-B14F-4D97-AF65-F5344CB8AC3E}">
        <p14:creationId xmlns:p14="http://schemas.microsoft.com/office/powerpoint/2010/main" val="688044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11" name="TextBox 10"/>
          <p:cNvSpPr txBox="1"/>
          <p:nvPr/>
        </p:nvSpPr>
        <p:spPr>
          <a:xfrm>
            <a:off x="457200" y="457200"/>
            <a:ext cx="5410200" cy="584775"/>
          </a:xfrm>
          <a:prstGeom prst="rect">
            <a:avLst/>
          </a:prstGeom>
          <a:noFill/>
        </p:spPr>
        <p:txBody>
          <a:bodyPr wrap="square" rtlCol="0">
            <a:spAutoFit/>
          </a:bodyPr>
          <a:lstStyle/>
          <a:p>
            <a:r>
              <a:rPr lang="en-US" sz="3200" b="1" dirty="0">
                <a:solidFill>
                  <a:srgbClr val="C00000"/>
                </a:solidFill>
                <a:latin typeface="Calibri" pitchFamily="34" charset="0"/>
              </a:rPr>
              <a:t>continue:-</a:t>
            </a:r>
          </a:p>
        </p:txBody>
      </p:sp>
      <p:sp>
        <p:nvSpPr>
          <p:cNvPr id="3" name="TextBox 2">
            <a:extLst>
              <a:ext uri="{FF2B5EF4-FFF2-40B4-BE49-F238E27FC236}">
                <a16:creationId xmlns:a16="http://schemas.microsoft.com/office/drawing/2014/main" id="{CAA76293-3A7A-2814-FEE9-EB3826F34E68}"/>
              </a:ext>
            </a:extLst>
          </p:cNvPr>
          <p:cNvSpPr txBox="1"/>
          <p:nvPr/>
        </p:nvSpPr>
        <p:spPr>
          <a:xfrm>
            <a:off x="304800" y="1575375"/>
            <a:ext cx="6553200" cy="3139321"/>
          </a:xfrm>
          <a:prstGeom prst="rect">
            <a:avLst/>
          </a:prstGeom>
          <a:noFill/>
        </p:spPr>
        <p:txBody>
          <a:bodyPr wrap="square">
            <a:spAutoFit/>
          </a:bodyPr>
          <a:lstStyle/>
          <a:p>
            <a:pPr marL="285750" indent="-285750" algn="l">
              <a:buFont typeface="Arial" panose="020B0604020202020204" pitchFamily="34" charset="0"/>
              <a:buChar char="•"/>
            </a:pPr>
            <a:r>
              <a:rPr lang="en-US" b="1" i="0" dirty="0">
                <a:solidFill>
                  <a:srgbClr val="374151"/>
                </a:solidFill>
                <a:effectLst/>
                <a:latin typeface="Söhne"/>
              </a:rPr>
              <a:t>Bounding Box Prediction:</a:t>
            </a:r>
            <a:r>
              <a:rPr lang="en-US" b="0" i="0" dirty="0">
                <a:solidFill>
                  <a:srgbClr val="374151"/>
                </a:solidFill>
                <a:effectLst/>
                <a:latin typeface="Söhne"/>
              </a:rPr>
              <a:t> YOLO predicts bounding boxes and class probabilities directly from the full image. This allows for faster detection by removing the need for multiple passes through the network.</a:t>
            </a:r>
          </a:p>
          <a:p>
            <a:pPr marL="285750" indent="-285750" algn="l">
              <a:buFont typeface="Arial" panose="020B0604020202020204" pitchFamily="34" charset="0"/>
              <a:buChar char="•"/>
            </a:pPr>
            <a:r>
              <a:rPr lang="en-US" b="1" i="0" dirty="0">
                <a:solidFill>
                  <a:srgbClr val="374151"/>
                </a:solidFill>
                <a:effectLst/>
                <a:latin typeface="Söhne"/>
              </a:rPr>
              <a:t>Regression Approach:</a:t>
            </a:r>
            <a:r>
              <a:rPr lang="en-US" b="0" i="0" dirty="0">
                <a:solidFill>
                  <a:srgbClr val="374151"/>
                </a:solidFill>
                <a:effectLst/>
                <a:latin typeface="Söhne"/>
              </a:rPr>
              <a:t> YOLO uses a regression approach to directly predict bounding boxes and class probabilities. The model predicts multiple bounding boxes per grid cell and scores these boxes based on their confidence.</a:t>
            </a:r>
          </a:p>
          <a:p>
            <a:pPr marL="285750" indent="-285750" algn="l">
              <a:buFont typeface="Arial" panose="020B0604020202020204" pitchFamily="34" charset="0"/>
              <a:buChar char="•"/>
            </a:pPr>
            <a:r>
              <a:rPr lang="en-US" b="1" i="0" dirty="0">
                <a:solidFill>
                  <a:srgbClr val="374151"/>
                </a:solidFill>
                <a:effectLst/>
                <a:latin typeface="Söhne"/>
              </a:rPr>
              <a:t>Non-Maximum Suppression:</a:t>
            </a:r>
            <a:r>
              <a:rPr lang="en-US" b="0" i="0" dirty="0">
                <a:solidFill>
                  <a:srgbClr val="374151"/>
                </a:solidFill>
                <a:effectLst/>
                <a:latin typeface="Söhne"/>
              </a:rPr>
              <a:t> After the detection phase, YOLO uses non-maximum suppression to filter out multiple overlapping bounding boxes, retaining the most confident predictions.</a:t>
            </a:r>
          </a:p>
        </p:txBody>
      </p:sp>
    </p:spTree>
    <p:extLst>
      <p:ext uri="{BB962C8B-B14F-4D97-AF65-F5344CB8AC3E}">
        <p14:creationId xmlns:p14="http://schemas.microsoft.com/office/powerpoint/2010/main" val="2879361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11" name="TextBox 10"/>
          <p:cNvSpPr txBox="1"/>
          <p:nvPr/>
        </p:nvSpPr>
        <p:spPr>
          <a:xfrm>
            <a:off x="304800" y="388701"/>
            <a:ext cx="5410200" cy="584775"/>
          </a:xfrm>
          <a:prstGeom prst="rect">
            <a:avLst/>
          </a:prstGeom>
          <a:noFill/>
        </p:spPr>
        <p:txBody>
          <a:bodyPr wrap="square" rtlCol="0">
            <a:spAutoFit/>
          </a:bodyPr>
          <a:lstStyle/>
          <a:p>
            <a:r>
              <a:rPr lang="en-US" sz="3200" b="1" dirty="0">
                <a:solidFill>
                  <a:srgbClr val="C00000"/>
                </a:solidFill>
                <a:latin typeface="Calibri" pitchFamily="34" charset="0"/>
              </a:rPr>
              <a:t>Implementation Flow</a:t>
            </a:r>
          </a:p>
        </p:txBody>
      </p:sp>
      <p:sp>
        <p:nvSpPr>
          <p:cNvPr id="3" name="TextBox 2">
            <a:extLst>
              <a:ext uri="{FF2B5EF4-FFF2-40B4-BE49-F238E27FC236}">
                <a16:creationId xmlns:a16="http://schemas.microsoft.com/office/drawing/2014/main" id="{CAA76293-3A7A-2814-FEE9-EB3826F34E68}"/>
              </a:ext>
            </a:extLst>
          </p:cNvPr>
          <p:cNvSpPr txBox="1"/>
          <p:nvPr/>
        </p:nvSpPr>
        <p:spPr>
          <a:xfrm>
            <a:off x="304800" y="1295400"/>
            <a:ext cx="8533560" cy="5355312"/>
          </a:xfrm>
          <a:prstGeom prst="rect">
            <a:avLst/>
          </a:prstGeom>
          <a:noFill/>
        </p:spPr>
        <p:txBody>
          <a:bodyPr wrap="square">
            <a:spAutoFit/>
          </a:bodyPr>
          <a:lstStyle/>
          <a:p>
            <a:pPr algn="just"/>
            <a:r>
              <a:rPr lang="en-US" b="0" i="0" dirty="0">
                <a:solidFill>
                  <a:srgbClr val="610B38"/>
                </a:solidFill>
                <a:effectLst/>
                <a:latin typeface="erdana"/>
              </a:rPr>
              <a:t>Object Recognition using Python</a:t>
            </a:r>
          </a:p>
          <a:p>
            <a:pPr algn="just"/>
            <a:r>
              <a:rPr lang="en-US" b="1" i="0" dirty="0">
                <a:solidFill>
                  <a:srgbClr val="333333"/>
                </a:solidFill>
                <a:effectLst/>
                <a:latin typeface="inter-bold"/>
              </a:rPr>
              <a:t>Object Recognition</a:t>
            </a:r>
            <a:r>
              <a:rPr lang="en-US" b="0" i="0" dirty="0">
                <a:solidFill>
                  <a:srgbClr val="333333"/>
                </a:solidFill>
                <a:effectLst/>
                <a:latin typeface="inter-regular"/>
              </a:rPr>
              <a:t> is a technology that lies under the broader domain of Computer Vision. This technology is capable of identifying objects that exist in images and videos and tracking them. Object Recognition also known as </a:t>
            </a:r>
            <a:r>
              <a:rPr lang="en-US" b="1" i="0" dirty="0">
                <a:solidFill>
                  <a:srgbClr val="333333"/>
                </a:solidFill>
                <a:effectLst/>
                <a:latin typeface="inter-bold"/>
              </a:rPr>
              <a:t>Object Detection</a:t>
            </a:r>
            <a:r>
              <a:rPr lang="en-US" b="0" i="0" dirty="0">
                <a:solidFill>
                  <a:srgbClr val="333333"/>
                </a:solidFill>
                <a:effectLst/>
                <a:latin typeface="inter-regular"/>
              </a:rPr>
              <a:t>, has various applications like face recognition, vehicle recognition, pedestrian counting, self-driving vehicles, security systems, and a lot more.</a:t>
            </a:r>
          </a:p>
          <a:p>
            <a:pPr algn="just"/>
            <a:endParaRPr lang="en-US" dirty="0">
              <a:solidFill>
                <a:srgbClr val="333333"/>
              </a:solidFill>
              <a:latin typeface="inter-regular"/>
            </a:endParaRPr>
          </a:p>
          <a:p>
            <a:pPr algn="just"/>
            <a:r>
              <a:rPr lang="en-US" b="0" i="0" dirty="0">
                <a:solidFill>
                  <a:srgbClr val="610B4B"/>
                </a:solidFill>
                <a:effectLst/>
                <a:latin typeface="erdana"/>
              </a:rPr>
              <a:t>Step 1</a:t>
            </a:r>
          </a:p>
          <a:p>
            <a:pPr algn="just"/>
            <a:r>
              <a:rPr lang="en-US" b="0" i="0" dirty="0">
                <a:solidFill>
                  <a:srgbClr val="333333"/>
                </a:solidFill>
                <a:effectLst/>
                <a:latin typeface="inter-regular"/>
              </a:rPr>
              <a:t>The initial step is to create the necessary folders. For this tutorial, we will need the folders as shown below:</a:t>
            </a:r>
          </a:p>
          <a:p>
            <a:pPr algn="just">
              <a:buFont typeface="+mj-lt"/>
              <a:buAutoNum type="arabicPeriod"/>
            </a:pPr>
            <a:r>
              <a:rPr lang="en-US" b="1" i="0" dirty="0" err="1">
                <a:solidFill>
                  <a:srgbClr val="000000"/>
                </a:solidFill>
                <a:effectLst/>
                <a:latin typeface="inter-bold"/>
              </a:rPr>
              <a:t>Object_Recognition</a:t>
            </a:r>
            <a:r>
              <a:rPr lang="en-US" b="1" i="0" dirty="0">
                <a:solidFill>
                  <a:srgbClr val="000000"/>
                </a:solidFill>
                <a:effectLst/>
                <a:latin typeface="inter-bold"/>
              </a:rPr>
              <a:t>:</a:t>
            </a:r>
            <a:r>
              <a:rPr lang="en-US" b="0" i="0" dirty="0">
                <a:solidFill>
                  <a:srgbClr val="000000"/>
                </a:solidFill>
                <a:effectLst/>
                <a:latin typeface="inter-regular"/>
              </a:rPr>
              <a:t> This will be the root folder.</a:t>
            </a:r>
          </a:p>
          <a:p>
            <a:pPr algn="just">
              <a:buFont typeface="+mj-lt"/>
              <a:buAutoNum type="arabicPeriod"/>
            </a:pPr>
            <a:r>
              <a:rPr lang="en-US" b="1" i="0" dirty="0">
                <a:solidFill>
                  <a:srgbClr val="000000"/>
                </a:solidFill>
                <a:effectLst/>
                <a:latin typeface="inter-bold"/>
              </a:rPr>
              <a:t>Models:</a:t>
            </a:r>
            <a:r>
              <a:rPr lang="en-US" b="0" i="0" dirty="0">
                <a:solidFill>
                  <a:srgbClr val="000000"/>
                </a:solidFill>
                <a:effectLst/>
                <a:latin typeface="inter-regular"/>
              </a:rPr>
              <a:t> This folder will store the pre-trained model.</a:t>
            </a:r>
          </a:p>
          <a:p>
            <a:pPr algn="just">
              <a:buFont typeface="+mj-lt"/>
              <a:buAutoNum type="arabicPeriod"/>
            </a:pPr>
            <a:r>
              <a:rPr lang="en-US" b="1" i="0" dirty="0">
                <a:solidFill>
                  <a:srgbClr val="000000"/>
                </a:solidFill>
                <a:effectLst/>
                <a:latin typeface="inter-bold"/>
              </a:rPr>
              <a:t>Input:</a:t>
            </a:r>
            <a:r>
              <a:rPr lang="en-US" b="0" i="0" dirty="0">
                <a:solidFill>
                  <a:srgbClr val="000000"/>
                </a:solidFill>
                <a:effectLst/>
                <a:latin typeface="inter-regular"/>
              </a:rPr>
              <a:t> This folder will store the image file on which we have to perform object detection.</a:t>
            </a:r>
          </a:p>
          <a:p>
            <a:pPr algn="just">
              <a:buFont typeface="+mj-lt"/>
              <a:buAutoNum type="arabicPeriod"/>
            </a:pPr>
            <a:r>
              <a:rPr lang="en-US" b="1" i="0" dirty="0">
                <a:solidFill>
                  <a:srgbClr val="000000"/>
                </a:solidFill>
                <a:effectLst/>
                <a:latin typeface="inter-bold"/>
              </a:rPr>
              <a:t>Output:</a:t>
            </a:r>
            <a:r>
              <a:rPr lang="en-US" b="0" i="0" dirty="0">
                <a:solidFill>
                  <a:srgbClr val="000000"/>
                </a:solidFill>
                <a:effectLst/>
                <a:latin typeface="inter-regular"/>
              </a:rPr>
              <a:t> This folder will store the image file with detected objects.</a:t>
            </a:r>
          </a:p>
          <a:p>
            <a:pPr algn="just"/>
            <a:r>
              <a:rPr lang="en-US" b="0" i="0" dirty="0">
                <a:solidFill>
                  <a:srgbClr val="333333"/>
                </a:solidFill>
                <a:effectLst/>
                <a:latin typeface="inter-regular"/>
              </a:rPr>
              <a:t>Once we created the necessary folder, the Object Recognition folder should have the following sub-folders:</a:t>
            </a:r>
          </a:p>
          <a:p>
            <a:pPr algn="just"/>
            <a:endParaRPr lang="en-US" b="0" i="0" dirty="0">
              <a:solidFill>
                <a:srgbClr val="333333"/>
              </a:solidFill>
              <a:effectLst/>
              <a:latin typeface="inter-regular"/>
            </a:endParaRPr>
          </a:p>
          <a:p>
            <a:pPr algn="just"/>
            <a:endParaRPr lang="en-IN" dirty="0">
              <a:latin typeface="Bahnschrift" panose="020B0502040204020203"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70E1B3-3184-773F-5ED9-B150C8B52EBD}"/>
              </a:ext>
            </a:extLst>
          </p:cNvPr>
          <p:cNvSpPr txBox="1"/>
          <p:nvPr/>
        </p:nvSpPr>
        <p:spPr>
          <a:xfrm>
            <a:off x="381000" y="2849881"/>
            <a:ext cx="8458200" cy="3693319"/>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5" name="TextBox 4">
            <a:extLst>
              <a:ext uri="{FF2B5EF4-FFF2-40B4-BE49-F238E27FC236}">
                <a16:creationId xmlns:a16="http://schemas.microsoft.com/office/drawing/2014/main" id="{6E07A923-F601-2C80-86A3-4008CDE51BC6}"/>
              </a:ext>
            </a:extLst>
          </p:cNvPr>
          <p:cNvSpPr txBox="1"/>
          <p:nvPr/>
        </p:nvSpPr>
        <p:spPr>
          <a:xfrm>
            <a:off x="457200" y="314800"/>
            <a:ext cx="8077200" cy="2657000"/>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CED9F8CE-E325-A13F-2454-63AFFC43BC89}"/>
              </a:ext>
            </a:extLst>
          </p:cNvPr>
          <p:cNvSpPr txBox="1"/>
          <p:nvPr/>
        </p:nvSpPr>
        <p:spPr>
          <a:xfrm>
            <a:off x="304800" y="195449"/>
            <a:ext cx="8686800" cy="6740307"/>
          </a:xfrm>
          <a:prstGeom prst="rect">
            <a:avLst/>
          </a:prstGeom>
          <a:noFill/>
        </p:spPr>
        <p:txBody>
          <a:bodyPr wrap="square" rtlCol="0">
            <a:spAutoFit/>
          </a:bodyPr>
          <a:lstStyle/>
          <a:p>
            <a:pPr algn="just"/>
            <a:r>
              <a:rPr lang="en-IN" dirty="0"/>
              <a:t> </a:t>
            </a:r>
            <a:r>
              <a:rPr lang="en-US" b="0" i="0" dirty="0">
                <a:solidFill>
                  <a:srgbClr val="610B4B"/>
                </a:solidFill>
                <a:effectLst/>
                <a:latin typeface="erdana"/>
              </a:rPr>
              <a:t>Step 2</a:t>
            </a:r>
          </a:p>
          <a:p>
            <a:pPr algn="just"/>
            <a:r>
              <a:rPr lang="en-US" b="0" i="0" dirty="0">
                <a:solidFill>
                  <a:srgbClr val="333333"/>
                </a:solidFill>
                <a:effectLst/>
                <a:latin typeface="inter-regular"/>
              </a:rPr>
              <a:t>For the second step, we will open the preferred text editor, which is Visual Studio Code, in this case, to write a Python script and create a new file recognizer.py</a:t>
            </a:r>
          </a:p>
          <a:p>
            <a:endParaRPr lang="en-IN" dirty="0"/>
          </a:p>
          <a:p>
            <a:pPr algn="just"/>
            <a:r>
              <a:rPr lang="en-US" b="0" i="0" dirty="0">
                <a:solidFill>
                  <a:srgbClr val="610B4B"/>
                </a:solidFill>
                <a:effectLst/>
                <a:latin typeface="erdana"/>
              </a:rPr>
              <a:t>Step 3</a:t>
            </a:r>
          </a:p>
          <a:p>
            <a:pPr algn="just"/>
            <a:r>
              <a:rPr lang="en-US" b="0" i="0" dirty="0">
                <a:solidFill>
                  <a:srgbClr val="333333"/>
                </a:solidFill>
                <a:effectLst/>
                <a:latin typeface="inter-regular"/>
              </a:rPr>
              <a:t>Now, let us begin importing </a:t>
            </a:r>
            <a:r>
              <a:rPr lang="en-US" b="0" i="0" dirty="0" err="1">
                <a:solidFill>
                  <a:srgbClr val="333333"/>
                </a:solidFill>
                <a:effectLst/>
                <a:latin typeface="inter-regular"/>
              </a:rPr>
              <a:t>ObjectDetection</a:t>
            </a:r>
            <a:r>
              <a:rPr lang="en-US" b="0" i="0" dirty="0">
                <a:solidFill>
                  <a:srgbClr val="333333"/>
                </a:solidFill>
                <a:effectLst/>
                <a:latin typeface="inter-regular"/>
              </a:rPr>
              <a:t> class from the </a:t>
            </a:r>
            <a:r>
              <a:rPr lang="en-US" b="0" i="0" dirty="0" err="1">
                <a:solidFill>
                  <a:srgbClr val="333333"/>
                </a:solidFill>
                <a:effectLst/>
                <a:latin typeface="inter-regular"/>
              </a:rPr>
              <a:t>ImageAI</a:t>
            </a:r>
            <a:r>
              <a:rPr lang="en-US" b="0" i="0" dirty="0">
                <a:solidFill>
                  <a:srgbClr val="333333"/>
                </a:solidFill>
                <a:effectLst/>
                <a:latin typeface="inter-regular"/>
              </a:rPr>
              <a:t> library. The syntax for the same is shown below:</a:t>
            </a:r>
          </a:p>
          <a:p>
            <a:r>
              <a:rPr lang="en-IN" b="0" i="0" dirty="0">
                <a:solidFill>
                  <a:srgbClr val="333333"/>
                </a:solidFill>
                <a:effectLst/>
                <a:latin typeface="inter-regular"/>
              </a:rPr>
              <a:t>File: recognizer.py</a:t>
            </a:r>
          </a:p>
          <a:p>
            <a:pPr algn="just">
              <a:buFont typeface="+mj-lt"/>
              <a:buAutoNum type="arabicPeriod"/>
            </a:pPr>
            <a:r>
              <a:rPr lang="en-US" b="0" i="0" dirty="0">
                <a:solidFill>
                  <a:srgbClr val="000000"/>
                </a:solidFill>
                <a:effectLst/>
                <a:latin typeface="inter-regular"/>
              </a:rPr>
              <a:t># importing the required library  </a:t>
            </a:r>
          </a:p>
          <a:p>
            <a:pPr algn="just">
              <a:buFont typeface="+mj-lt"/>
              <a:buAutoNum type="arabicPeriod"/>
            </a:pPr>
            <a:r>
              <a:rPr lang="en-US" b="0" i="0" dirty="0">
                <a:solidFill>
                  <a:srgbClr val="000000"/>
                </a:solidFill>
                <a:effectLst/>
                <a:latin typeface="inter-regular"/>
              </a:rPr>
              <a:t>from </a:t>
            </a:r>
            <a:r>
              <a:rPr lang="en-US" b="0" i="0" dirty="0" err="1">
                <a:solidFill>
                  <a:srgbClr val="000000"/>
                </a:solidFill>
                <a:effectLst/>
                <a:latin typeface="inter-regular"/>
              </a:rPr>
              <a:t>imageai.Detection</a:t>
            </a:r>
            <a:r>
              <a:rPr lang="en-US" b="0" i="0" dirty="0">
                <a:solidFill>
                  <a:srgbClr val="000000"/>
                </a:solidFill>
                <a:effectLst/>
                <a:latin typeface="inter-regular"/>
              </a:rPr>
              <a:t> </a:t>
            </a:r>
            <a:r>
              <a:rPr lang="en-US" b="1" i="0" dirty="0">
                <a:solidFill>
                  <a:srgbClr val="006699"/>
                </a:solidFill>
                <a:effectLst/>
                <a:latin typeface="inter-regular"/>
              </a:rPr>
              <a:t>import</a:t>
            </a:r>
            <a:r>
              <a:rPr lang="en-US" b="0" i="0" dirty="0">
                <a:solidFill>
                  <a:srgbClr val="000000"/>
                </a:solidFill>
                <a:effectLst/>
                <a:latin typeface="inter-regular"/>
              </a:rPr>
              <a:t> </a:t>
            </a:r>
            <a:r>
              <a:rPr lang="en-US" b="0" i="0" dirty="0" err="1">
                <a:solidFill>
                  <a:srgbClr val="000000"/>
                </a:solidFill>
                <a:effectLst/>
                <a:latin typeface="inter-regular"/>
              </a:rPr>
              <a:t>ObjectDetection</a:t>
            </a:r>
            <a:r>
              <a:rPr lang="en-US" b="0" i="0" dirty="0">
                <a:solidFill>
                  <a:srgbClr val="000000"/>
                </a:solidFill>
                <a:effectLst/>
                <a:latin typeface="inter-regular"/>
              </a:rPr>
              <a:t> </a:t>
            </a:r>
          </a:p>
          <a:p>
            <a:pPr algn="just"/>
            <a:endParaRPr lang="en-US" b="0" i="0" dirty="0">
              <a:solidFill>
                <a:srgbClr val="000000"/>
              </a:solidFill>
              <a:effectLst/>
              <a:latin typeface="inter-regular"/>
            </a:endParaRPr>
          </a:p>
          <a:p>
            <a:pPr algn="just"/>
            <a:r>
              <a:rPr lang="en-IN" b="0" i="0" dirty="0">
                <a:solidFill>
                  <a:srgbClr val="610B4B"/>
                </a:solidFill>
                <a:effectLst/>
                <a:latin typeface="erdana"/>
              </a:rPr>
              <a:t>Step 4</a:t>
            </a:r>
          </a:p>
          <a:p>
            <a:pPr algn="just"/>
            <a:r>
              <a:rPr lang="en-US" b="0" i="0" dirty="0">
                <a:solidFill>
                  <a:srgbClr val="333333"/>
                </a:solidFill>
                <a:effectLst/>
                <a:latin typeface="inter-regular"/>
              </a:rPr>
              <a:t>Now that the required </a:t>
            </a:r>
            <a:r>
              <a:rPr lang="en-US" b="1" i="0" dirty="0" err="1">
                <a:solidFill>
                  <a:srgbClr val="333333"/>
                </a:solidFill>
                <a:effectLst/>
                <a:latin typeface="inter-bold"/>
              </a:rPr>
              <a:t>ImageAI</a:t>
            </a:r>
            <a:r>
              <a:rPr lang="en-US" b="0" i="0" dirty="0">
                <a:solidFill>
                  <a:srgbClr val="333333"/>
                </a:solidFill>
                <a:effectLst/>
                <a:latin typeface="inter-regular"/>
              </a:rPr>
              <a:t> library is imported and the </a:t>
            </a:r>
            <a:r>
              <a:rPr lang="en-US" b="0" i="0" dirty="0" err="1">
                <a:solidFill>
                  <a:srgbClr val="333333"/>
                </a:solidFill>
                <a:effectLst/>
                <a:latin typeface="inter-regular"/>
              </a:rPr>
              <a:t>ObjectDetection</a:t>
            </a:r>
            <a:r>
              <a:rPr lang="en-US" b="0" i="0" dirty="0">
                <a:solidFill>
                  <a:srgbClr val="333333"/>
                </a:solidFill>
                <a:effectLst/>
                <a:latin typeface="inter-regular"/>
              </a:rPr>
              <a:t> class, the next thing is to create an instance of the class </a:t>
            </a:r>
            <a:r>
              <a:rPr lang="en-US" b="1" i="0" dirty="0" err="1">
                <a:solidFill>
                  <a:srgbClr val="333333"/>
                </a:solidFill>
                <a:effectLst/>
                <a:latin typeface="inter-bold"/>
              </a:rPr>
              <a:t>ObjectDetection</a:t>
            </a:r>
            <a:r>
              <a:rPr lang="en-US" b="0" i="0" dirty="0">
                <a:solidFill>
                  <a:srgbClr val="333333"/>
                </a:solidFill>
                <a:effectLst/>
                <a:latin typeface="inter-regular"/>
              </a:rPr>
              <a:t>. Let us consider the following snippet of code for the same.</a:t>
            </a:r>
          </a:p>
          <a:p>
            <a:pPr algn="just"/>
            <a:r>
              <a:rPr lang="en-US" b="1" i="0" dirty="0">
                <a:solidFill>
                  <a:srgbClr val="333333"/>
                </a:solidFill>
                <a:effectLst/>
                <a:latin typeface="inter-bold"/>
              </a:rPr>
              <a:t>File: recognizer.py</a:t>
            </a:r>
            <a:endParaRPr lang="en-US" b="0" i="0" dirty="0">
              <a:solidFill>
                <a:srgbClr val="333333"/>
              </a:solidFill>
              <a:effectLst/>
              <a:latin typeface="inter-regular"/>
            </a:endParaRPr>
          </a:p>
          <a:p>
            <a:pPr algn="just"/>
            <a:endParaRPr lang="en-US" dirty="0">
              <a:solidFill>
                <a:srgbClr val="000000"/>
              </a:solidFill>
              <a:latin typeface="inter-regular"/>
            </a:endParaRPr>
          </a:p>
          <a:p>
            <a:pPr algn="just"/>
            <a:r>
              <a:rPr lang="en-US" dirty="0">
                <a:solidFill>
                  <a:srgbClr val="000000"/>
                </a:solidFill>
                <a:latin typeface="inter-regular"/>
              </a:rPr>
              <a:t>Code:</a:t>
            </a:r>
          </a:p>
          <a:p>
            <a:pPr algn="just"/>
            <a:r>
              <a:rPr lang="en-IN" b="0" i="0" dirty="0">
                <a:solidFill>
                  <a:srgbClr val="000000"/>
                </a:solidFill>
                <a:effectLst/>
                <a:latin typeface="inter-regular"/>
              </a:rPr>
              <a:t># defining the paths  </a:t>
            </a:r>
          </a:p>
          <a:p>
            <a:pPr algn="just"/>
            <a:r>
              <a:rPr lang="en-IN" b="0" i="0" dirty="0" err="1">
                <a:solidFill>
                  <a:srgbClr val="000000"/>
                </a:solidFill>
                <a:effectLst/>
                <a:latin typeface="inter-regular"/>
              </a:rPr>
              <a:t>path_model</a:t>
            </a:r>
            <a:r>
              <a:rPr lang="en-IN" b="0" i="0" dirty="0">
                <a:solidFill>
                  <a:srgbClr val="000000"/>
                </a:solidFill>
                <a:effectLst/>
                <a:latin typeface="inter-regular"/>
              </a:rPr>
              <a:t> = </a:t>
            </a:r>
            <a:r>
              <a:rPr lang="en-IN" b="0" i="0" dirty="0">
                <a:solidFill>
                  <a:srgbClr val="0000FF"/>
                </a:solidFill>
                <a:effectLst/>
                <a:latin typeface="inter-regular"/>
              </a:rPr>
              <a:t>"./Models/yolo-tiny.h5"</a:t>
            </a:r>
            <a:r>
              <a:rPr lang="en-IN" b="0" i="0" dirty="0">
                <a:solidFill>
                  <a:srgbClr val="000000"/>
                </a:solidFill>
                <a:effectLst/>
                <a:latin typeface="inter-regular"/>
              </a:rPr>
              <a:t>  </a:t>
            </a:r>
          </a:p>
          <a:p>
            <a:pPr algn="just"/>
            <a:r>
              <a:rPr lang="en-IN" b="0" i="0" dirty="0" err="1">
                <a:solidFill>
                  <a:srgbClr val="000000"/>
                </a:solidFill>
                <a:effectLst/>
                <a:latin typeface="inter-regular"/>
              </a:rPr>
              <a:t>path_input</a:t>
            </a:r>
            <a:r>
              <a:rPr lang="en-IN" b="0" i="0" dirty="0">
                <a:solidFill>
                  <a:srgbClr val="000000"/>
                </a:solidFill>
                <a:effectLst/>
                <a:latin typeface="inter-regular"/>
              </a:rPr>
              <a:t> = </a:t>
            </a:r>
            <a:r>
              <a:rPr lang="en-IN" b="0" i="0" dirty="0">
                <a:solidFill>
                  <a:srgbClr val="0000FF"/>
                </a:solidFill>
                <a:effectLst/>
                <a:latin typeface="inter-regular"/>
              </a:rPr>
              <a:t>"./Input/images.jpg"</a:t>
            </a:r>
            <a:r>
              <a:rPr lang="en-IN" b="0" i="0" dirty="0">
                <a:solidFill>
                  <a:srgbClr val="000000"/>
                </a:solidFill>
                <a:effectLst/>
                <a:latin typeface="inter-regular"/>
              </a:rPr>
              <a:t>  </a:t>
            </a:r>
          </a:p>
          <a:p>
            <a:pPr algn="just"/>
            <a:r>
              <a:rPr lang="en-IN" b="0" i="0" dirty="0" err="1">
                <a:solidFill>
                  <a:srgbClr val="000000"/>
                </a:solidFill>
                <a:effectLst/>
                <a:latin typeface="inter-regular"/>
              </a:rPr>
              <a:t>path_output</a:t>
            </a:r>
            <a:r>
              <a:rPr lang="en-IN" b="0" i="0" dirty="0">
                <a:solidFill>
                  <a:srgbClr val="000000"/>
                </a:solidFill>
                <a:effectLst/>
                <a:latin typeface="inter-regular"/>
              </a:rPr>
              <a:t> = </a:t>
            </a:r>
            <a:r>
              <a:rPr lang="en-IN" b="0" i="0" dirty="0">
                <a:solidFill>
                  <a:srgbClr val="0000FF"/>
                </a:solidFill>
                <a:effectLst/>
                <a:latin typeface="inter-regular"/>
              </a:rPr>
              <a:t>"./Output/newimage.jpg"</a:t>
            </a:r>
            <a:r>
              <a:rPr lang="en-IN" b="0" i="0" dirty="0">
                <a:solidFill>
                  <a:srgbClr val="000000"/>
                </a:solidFill>
                <a:effectLst/>
                <a:latin typeface="inter-regular"/>
              </a:rPr>
              <a:t>  </a:t>
            </a:r>
          </a:p>
          <a:p>
            <a:pPr algn="just"/>
            <a:endParaRPr lang="en-US" b="0" i="0" dirty="0">
              <a:solidFill>
                <a:srgbClr val="000000"/>
              </a:solidFill>
              <a:effectLst/>
              <a:latin typeface="inter-regular"/>
            </a:endParaRPr>
          </a:p>
          <a:p>
            <a:endParaRPr lang="en-IN" dirty="0">
              <a:solidFill>
                <a:srgbClr val="00B0F0"/>
              </a:solidFill>
            </a:endParaRPr>
          </a:p>
        </p:txBody>
      </p:sp>
    </p:spTree>
    <p:extLst>
      <p:ext uri="{BB962C8B-B14F-4D97-AF65-F5344CB8AC3E}">
        <p14:creationId xmlns:p14="http://schemas.microsoft.com/office/powerpoint/2010/main" val="3347251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7F404B-EAAC-C3DB-2299-6B6EA5CFDB54}"/>
              </a:ext>
            </a:extLst>
          </p:cNvPr>
          <p:cNvSpPr txBox="1"/>
          <p:nvPr/>
        </p:nvSpPr>
        <p:spPr>
          <a:xfrm>
            <a:off x="381000" y="381000"/>
            <a:ext cx="8534400" cy="5909310"/>
          </a:xfrm>
          <a:prstGeom prst="rect">
            <a:avLst/>
          </a:prstGeom>
          <a:noFill/>
        </p:spPr>
        <p:txBody>
          <a:bodyPr wrap="square" rtlCol="0">
            <a:spAutoFit/>
          </a:bodyPr>
          <a:lstStyle/>
          <a:p>
            <a:pPr algn="just"/>
            <a:r>
              <a:rPr lang="en-US" b="0" i="0" dirty="0">
                <a:solidFill>
                  <a:srgbClr val="610B4B"/>
                </a:solidFill>
                <a:effectLst/>
                <a:latin typeface="erdana"/>
              </a:rPr>
              <a:t>Step 6</a:t>
            </a:r>
          </a:p>
          <a:p>
            <a:pPr algn="just"/>
            <a:r>
              <a:rPr lang="en-US" b="0" i="0" dirty="0">
                <a:solidFill>
                  <a:srgbClr val="333333"/>
                </a:solidFill>
                <a:effectLst/>
                <a:latin typeface="inter-regular"/>
              </a:rPr>
              <a:t>Once, we instantiated the </a:t>
            </a:r>
            <a:r>
              <a:rPr lang="en-US" b="1" i="0" dirty="0" err="1">
                <a:solidFill>
                  <a:srgbClr val="333333"/>
                </a:solidFill>
                <a:effectLst/>
                <a:latin typeface="inter-bold"/>
              </a:rPr>
              <a:t>ObjectDetection</a:t>
            </a:r>
            <a:r>
              <a:rPr lang="en-US" b="0" i="0" dirty="0">
                <a:solidFill>
                  <a:srgbClr val="333333"/>
                </a:solidFill>
                <a:effectLst/>
                <a:latin typeface="inter-regular"/>
              </a:rPr>
              <a:t> class we can now call different functions from the class. The class consists of the following functions in order to call pre-trained models:</a:t>
            </a:r>
          </a:p>
          <a:p>
            <a:pPr algn="just">
              <a:buFont typeface="+mj-lt"/>
              <a:buAutoNum type="arabicPeriod"/>
            </a:pPr>
            <a:r>
              <a:rPr lang="en-US" b="1" i="0" dirty="0" err="1">
                <a:solidFill>
                  <a:srgbClr val="000000"/>
                </a:solidFill>
                <a:effectLst/>
                <a:latin typeface="inter-bold"/>
              </a:rPr>
              <a:t>setModelTypeAsRetinaNet</a:t>
            </a:r>
            <a:r>
              <a:rPr lang="en-US" b="1" i="0" dirty="0">
                <a:solidFill>
                  <a:srgbClr val="000000"/>
                </a:solidFill>
                <a:effectLst/>
                <a:latin typeface="inter-bold"/>
              </a:rPr>
              <a:t>()</a:t>
            </a: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setModelTypeAsYOLOv3()</a:t>
            </a: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setModelTypeAsTinyYOLOv3()</a:t>
            </a:r>
            <a:endParaRPr lang="en-US" b="0" i="0" dirty="0">
              <a:solidFill>
                <a:srgbClr val="000000"/>
              </a:solidFill>
              <a:effectLst/>
              <a:latin typeface="inter-regular"/>
            </a:endParaRPr>
          </a:p>
          <a:p>
            <a:pPr algn="just"/>
            <a:r>
              <a:rPr lang="en-US" b="0" i="0" dirty="0">
                <a:solidFill>
                  <a:srgbClr val="333333"/>
                </a:solidFill>
                <a:effectLst/>
                <a:latin typeface="inter-regular"/>
              </a:rPr>
              <a:t>For this tutorial's purpose, we will utilize the pre-trained </a:t>
            </a:r>
            <a:r>
              <a:rPr lang="en-US" b="1" i="0" dirty="0">
                <a:solidFill>
                  <a:srgbClr val="333333"/>
                </a:solidFill>
                <a:effectLst/>
                <a:latin typeface="inter-bold"/>
              </a:rPr>
              <a:t>TinyYOLOv3</a:t>
            </a:r>
            <a:r>
              <a:rPr lang="en-US" b="0" i="0" dirty="0">
                <a:solidFill>
                  <a:srgbClr val="333333"/>
                </a:solidFill>
                <a:effectLst/>
                <a:latin typeface="inter-regular"/>
              </a:rPr>
              <a:t> model, and thus, we will be using the </a:t>
            </a:r>
            <a:r>
              <a:rPr lang="en-US" b="1" i="0" dirty="0">
                <a:solidFill>
                  <a:srgbClr val="333333"/>
                </a:solidFill>
                <a:effectLst/>
                <a:latin typeface="inter-bold"/>
              </a:rPr>
              <a:t>setModelTypeAsTinyYOLOv3()</a:t>
            </a:r>
            <a:r>
              <a:rPr lang="en-US" b="0" i="0" dirty="0">
                <a:solidFill>
                  <a:srgbClr val="333333"/>
                </a:solidFill>
                <a:effectLst/>
                <a:latin typeface="inter-regular"/>
              </a:rPr>
              <a:t> function in order to load the model.</a:t>
            </a:r>
          </a:p>
          <a:p>
            <a:pPr algn="just"/>
            <a:r>
              <a:rPr lang="en-US" b="0" i="0" dirty="0">
                <a:solidFill>
                  <a:srgbClr val="333333"/>
                </a:solidFill>
                <a:effectLst/>
                <a:latin typeface="inter-regular"/>
              </a:rPr>
              <a:t>Let us consider the following snippet of code for the same:</a:t>
            </a:r>
          </a:p>
          <a:p>
            <a:pPr algn="just"/>
            <a:r>
              <a:rPr lang="en-US" b="1" i="0" dirty="0">
                <a:solidFill>
                  <a:srgbClr val="333333"/>
                </a:solidFill>
                <a:effectLst/>
                <a:latin typeface="inter-bold"/>
              </a:rPr>
              <a:t>File: recognizer.py</a:t>
            </a:r>
            <a:endParaRPr lang="en-US" b="0" i="0" dirty="0">
              <a:solidFill>
                <a:srgbClr val="333333"/>
              </a:solidFill>
              <a:effectLst/>
              <a:latin typeface="inter-regular"/>
            </a:endParaRPr>
          </a:p>
          <a:p>
            <a:pPr algn="just">
              <a:buFont typeface="+mj-lt"/>
              <a:buAutoNum type="arabicPeriod"/>
            </a:pPr>
            <a:r>
              <a:rPr lang="en-US" b="0" i="0" dirty="0">
                <a:solidFill>
                  <a:srgbClr val="000000"/>
                </a:solidFill>
                <a:effectLst/>
                <a:latin typeface="inter-regular"/>
              </a:rPr>
              <a:t># using the setModelTypeAsTinyYOLOv3() function  </a:t>
            </a:r>
          </a:p>
          <a:p>
            <a:pPr algn="just">
              <a:buFont typeface="+mj-lt"/>
              <a:buAutoNum type="arabicPeriod"/>
            </a:pPr>
            <a:r>
              <a:rPr lang="en-US" b="0" i="0" dirty="0">
                <a:solidFill>
                  <a:srgbClr val="000000"/>
                </a:solidFill>
                <a:effectLst/>
                <a:latin typeface="inter-regular"/>
              </a:rPr>
              <a:t>recognizer.setModelTypeAsTinyYOLOv3()  </a:t>
            </a:r>
          </a:p>
          <a:p>
            <a:endParaRPr lang="en-IN" dirty="0"/>
          </a:p>
          <a:p>
            <a:pPr algn="just"/>
            <a:r>
              <a:rPr lang="en-US" b="0" i="0" dirty="0">
                <a:solidFill>
                  <a:srgbClr val="610B4B"/>
                </a:solidFill>
                <a:effectLst/>
                <a:latin typeface="erdana"/>
              </a:rPr>
              <a:t>Step 7</a:t>
            </a:r>
          </a:p>
          <a:p>
            <a:pPr algn="just"/>
            <a:r>
              <a:rPr lang="en-US" b="0" i="0" dirty="0">
                <a:solidFill>
                  <a:srgbClr val="333333"/>
                </a:solidFill>
                <a:effectLst/>
                <a:latin typeface="inter-regular"/>
              </a:rPr>
              <a:t>Now, we will be going to call the function </a:t>
            </a:r>
            <a:r>
              <a:rPr lang="en-US" b="1" i="0" dirty="0" err="1">
                <a:solidFill>
                  <a:srgbClr val="333333"/>
                </a:solidFill>
                <a:effectLst/>
                <a:latin typeface="inter-bold"/>
              </a:rPr>
              <a:t>setModelPath</a:t>
            </a:r>
            <a:r>
              <a:rPr lang="en-US" b="1" i="0" dirty="0">
                <a:solidFill>
                  <a:srgbClr val="333333"/>
                </a:solidFill>
                <a:effectLst/>
                <a:latin typeface="inter-bold"/>
              </a:rPr>
              <a:t>()</a:t>
            </a:r>
            <a:r>
              <a:rPr lang="en-US" b="0" i="0" dirty="0">
                <a:solidFill>
                  <a:srgbClr val="333333"/>
                </a:solidFill>
                <a:effectLst/>
                <a:latin typeface="inter-regular"/>
              </a:rPr>
              <a:t>. This function will accept a string that consists of the path to the pre-trained model.</a:t>
            </a:r>
          </a:p>
          <a:p>
            <a:pPr algn="just"/>
            <a:r>
              <a:rPr lang="en-US" b="0" i="0" dirty="0">
                <a:solidFill>
                  <a:srgbClr val="333333"/>
                </a:solidFill>
                <a:effectLst/>
                <a:latin typeface="inter-regular"/>
              </a:rPr>
              <a:t>Let us consider the following snippet of code for the same:</a:t>
            </a:r>
          </a:p>
          <a:p>
            <a:pPr algn="just"/>
            <a:r>
              <a:rPr lang="en-US" b="1" i="0" dirty="0">
                <a:solidFill>
                  <a:srgbClr val="333333"/>
                </a:solidFill>
                <a:effectLst/>
                <a:latin typeface="inter-bold"/>
              </a:rPr>
              <a:t>File: recognizer.py</a:t>
            </a:r>
            <a:endParaRPr lang="en-US" b="0" i="0" dirty="0">
              <a:solidFill>
                <a:srgbClr val="333333"/>
              </a:solidFill>
              <a:effectLst/>
              <a:latin typeface="inter-regular"/>
            </a:endParaRPr>
          </a:p>
          <a:p>
            <a:pPr algn="just">
              <a:buFont typeface="+mj-lt"/>
              <a:buAutoNum type="arabicPeriod"/>
            </a:pPr>
            <a:r>
              <a:rPr lang="en-US" b="0" i="0" dirty="0">
                <a:solidFill>
                  <a:srgbClr val="000000"/>
                </a:solidFill>
                <a:effectLst/>
                <a:latin typeface="inter-regular"/>
              </a:rPr>
              <a:t># setting the path to the pre-trained Model  </a:t>
            </a:r>
          </a:p>
          <a:p>
            <a:pPr algn="just">
              <a:buFont typeface="+mj-lt"/>
              <a:buAutoNum type="arabicPeriod"/>
            </a:pPr>
            <a:r>
              <a:rPr lang="en-US" b="0" i="0" dirty="0" err="1">
                <a:solidFill>
                  <a:srgbClr val="000000"/>
                </a:solidFill>
                <a:effectLst/>
                <a:latin typeface="inter-regular"/>
              </a:rPr>
              <a:t>recognizer.setModelPath</a:t>
            </a:r>
            <a:r>
              <a:rPr lang="en-US" b="0" i="0" dirty="0">
                <a:solidFill>
                  <a:srgbClr val="000000"/>
                </a:solidFill>
                <a:effectLst/>
                <a:latin typeface="inter-regular"/>
              </a:rPr>
              <a:t>(</a:t>
            </a:r>
            <a:r>
              <a:rPr lang="en-US" b="0" i="0" dirty="0" err="1">
                <a:solidFill>
                  <a:srgbClr val="000000"/>
                </a:solidFill>
                <a:effectLst/>
                <a:latin typeface="inter-regular"/>
              </a:rPr>
              <a:t>path_model</a:t>
            </a:r>
            <a:r>
              <a:rPr lang="en-US"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4203216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Literature survey</a:t>
            </a:r>
          </a:p>
          <a:p>
            <a:pPr lvl="1">
              <a:buFont typeface="Arial"/>
              <a:buChar char="•"/>
            </a:pPr>
            <a:r>
              <a:rPr lang="en-IN" sz="2000" b="1" dirty="0">
                <a:solidFill>
                  <a:srgbClr val="000000"/>
                </a:solidFill>
                <a:latin typeface="Bookman Old Style" pitchFamily="18" charset="0"/>
              </a:rPr>
              <a:t> Existing systems</a:t>
            </a:r>
            <a:endParaRPr lang="en-IN" sz="2000"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Research Objective of Presentation</a:t>
            </a:r>
          </a:p>
          <a:p>
            <a:pPr>
              <a:buFont typeface="Arial" pitchFamily="34" charset="0"/>
              <a:buChar char="•"/>
            </a:pPr>
            <a:r>
              <a:rPr lang="en-IN" sz="2000" b="1" dirty="0">
                <a:solidFill>
                  <a:srgbClr val="000000"/>
                </a:solidFill>
                <a:latin typeface="Bookman Old Style" pitchFamily="18" charset="0"/>
              </a:rPr>
              <a:t> Applications</a:t>
            </a:r>
          </a:p>
          <a:p>
            <a:pPr>
              <a:buFont typeface="Arial" pitchFamily="34" charset="0"/>
              <a:buChar char="•"/>
            </a:pPr>
            <a:r>
              <a:rPr lang="en-IN" sz="2000" b="1" dirty="0">
                <a:solidFill>
                  <a:srgbClr val="000000"/>
                </a:solidFill>
                <a:latin typeface="Bookman Old Style" pitchFamily="18" charset="0"/>
              </a:rPr>
              <a:t> Research work</a:t>
            </a:r>
            <a:endParaRPr lang="en-IN" sz="2000" dirty="0">
              <a:solidFill>
                <a:srgbClr val="000000"/>
              </a:solidFill>
              <a:latin typeface="Bookman Old Style" pitchFamily="18" charset="0"/>
            </a:endParaRPr>
          </a:p>
          <a:p>
            <a:r>
              <a:rPr lang="en-IN" sz="2000" dirty="0">
                <a:solidFill>
                  <a:srgbClr val="000000"/>
                </a:solidFill>
                <a:latin typeface="Bookman Old Style" pitchFamily="18" charset="0"/>
              </a:rPr>
              <a:t>	- Proposed Method</a:t>
            </a: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r>
              <a:rPr lang="en-IN" sz="2000" b="1" dirty="0">
                <a:solidFill>
                  <a:srgbClr val="000000"/>
                </a:solidFill>
                <a:latin typeface="Bookman Old Style" pitchFamily="18" charset="0"/>
              </a:rPr>
              <a:t> Future Work</a:t>
            </a:r>
          </a:p>
          <a:p>
            <a:pPr>
              <a:lnSpc>
                <a:spcPct val="150000"/>
              </a:lnSpc>
            </a:pPr>
            <a:endParaRPr lang="en-IN" sz="2800" b="1" dirty="0">
              <a:solidFill>
                <a:srgbClr val="000000"/>
              </a:solidFill>
              <a:latin typeface="Calibri"/>
            </a:endParaRPr>
          </a:p>
          <a:p>
            <a:pPr>
              <a:lnSpc>
                <a:spcPct val="150000"/>
              </a:lnSpc>
            </a:pPr>
            <a:endParaRPr lang="en-IN" sz="2800" b="1" dirty="0">
              <a:solidFill>
                <a:srgbClr val="000000"/>
              </a:solidFill>
              <a:latin typeface="Calibri"/>
            </a:endParaRPr>
          </a:p>
          <a:p>
            <a:pPr>
              <a:lnSpc>
                <a:spcPct val="150000"/>
              </a:lnSpc>
            </a:pP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A123C6-AEB0-6CE8-5E8F-EF96CD084732}"/>
              </a:ext>
            </a:extLst>
          </p:cNvPr>
          <p:cNvSpPr txBox="1"/>
          <p:nvPr/>
        </p:nvSpPr>
        <p:spPr>
          <a:xfrm>
            <a:off x="381000" y="304800"/>
            <a:ext cx="8458200" cy="5632311"/>
          </a:xfrm>
          <a:prstGeom prst="rect">
            <a:avLst/>
          </a:prstGeom>
          <a:noFill/>
        </p:spPr>
        <p:txBody>
          <a:bodyPr wrap="square" rtlCol="0">
            <a:spAutoFit/>
          </a:bodyPr>
          <a:lstStyle/>
          <a:p>
            <a:pPr algn="just"/>
            <a:r>
              <a:rPr lang="en-US" b="0" i="0" dirty="0">
                <a:solidFill>
                  <a:srgbClr val="610B4B"/>
                </a:solidFill>
                <a:effectLst/>
                <a:latin typeface="erdana"/>
              </a:rPr>
              <a:t>Step 8</a:t>
            </a:r>
          </a:p>
          <a:p>
            <a:pPr algn="just"/>
            <a:r>
              <a:rPr lang="en-US" b="0" i="0" dirty="0">
                <a:solidFill>
                  <a:srgbClr val="333333"/>
                </a:solidFill>
                <a:effectLst/>
                <a:latin typeface="inter-regular"/>
              </a:rPr>
              <a:t>In this step, we will call the </a:t>
            </a:r>
            <a:r>
              <a:rPr lang="en-US" b="1" i="0" dirty="0" err="1">
                <a:solidFill>
                  <a:srgbClr val="333333"/>
                </a:solidFill>
                <a:effectLst/>
                <a:latin typeface="inter-bold"/>
              </a:rPr>
              <a:t>loadModel</a:t>
            </a:r>
            <a:r>
              <a:rPr lang="en-US" b="1" i="0" dirty="0">
                <a:solidFill>
                  <a:srgbClr val="333333"/>
                </a:solidFill>
                <a:effectLst/>
                <a:latin typeface="inter-bold"/>
              </a:rPr>
              <a:t>()</a:t>
            </a:r>
            <a:r>
              <a:rPr lang="en-US" b="0" i="0" dirty="0">
                <a:solidFill>
                  <a:srgbClr val="333333"/>
                </a:solidFill>
                <a:effectLst/>
                <a:latin typeface="inter-regular"/>
              </a:rPr>
              <a:t> function from the recognizer instance. This function will load the model from the path specified above with the help of the </a:t>
            </a:r>
            <a:r>
              <a:rPr lang="en-US" b="1" i="0" dirty="0" err="1">
                <a:solidFill>
                  <a:srgbClr val="333333"/>
                </a:solidFill>
                <a:effectLst/>
                <a:latin typeface="inter-bold"/>
              </a:rPr>
              <a:t>setModelPath</a:t>
            </a:r>
            <a:r>
              <a:rPr lang="en-US" b="1" i="0" dirty="0">
                <a:solidFill>
                  <a:srgbClr val="333333"/>
                </a:solidFill>
                <a:effectLst/>
                <a:latin typeface="inter-bold"/>
              </a:rPr>
              <a:t>()</a:t>
            </a:r>
            <a:r>
              <a:rPr lang="en-US" b="0" i="0" dirty="0">
                <a:solidFill>
                  <a:srgbClr val="333333"/>
                </a:solidFill>
                <a:effectLst/>
                <a:latin typeface="inter-regular"/>
              </a:rPr>
              <a:t> class method.</a:t>
            </a:r>
          </a:p>
          <a:p>
            <a:pPr algn="just"/>
            <a:r>
              <a:rPr lang="en-US" b="0" i="0" dirty="0">
                <a:solidFill>
                  <a:srgbClr val="333333"/>
                </a:solidFill>
                <a:effectLst/>
                <a:latin typeface="inter-regular"/>
              </a:rPr>
              <a:t>Let us consider the following snippet of code for the same.</a:t>
            </a:r>
          </a:p>
          <a:p>
            <a:pPr algn="just"/>
            <a:r>
              <a:rPr lang="en-US" b="1" i="0" dirty="0">
                <a:solidFill>
                  <a:srgbClr val="333333"/>
                </a:solidFill>
                <a:effectLst/>
                <a:latin typeface="inter-bold"/>
              </a:rPr>
              <a:t>File: recognizer.py</a:t>
            </a:r>
            <a:endParaRPr lang="en-US" b="0" i="0" dirty="0">
              <a:solidFill>
                <a:srgbClr val="333333"/>
              </a:solidFill>
              <a:effectLst/>
              <a:latin typeface="inter-regular"/>
            </a:endParaRPr>
          </a:p>
          <a:p>
            <a:pPr algn="just">
              <a:buFont typeface="+mj-lt"/>
              <a:buAutoNum type="arabicPeriod"/>
            </a:pPr>
            <a:r>
              <a:rPr lang="en-US" b="0" i="0" dirty="0">
                <a:solidFill>
                  <a:srgbClr val="000000"/>
                </a:solidFill>
                <a:effectLst/>
                <a:latin typeface="inter-regular"/>
              </a:rPr>
              <a:t># loading the model  </a:t>
            </a:r>
          </a:p>
          <a:p>
            <a:pPr algn="just">
              <a:buFont typeface="+mj-lt"/>
              <a:buAutoNum type="arabicPeriod"/>
            </a:pPr>
            <a:r>
              <a:rPr lang="en-US" b="0" i="0" dirty="0" err="1">
                <a:solidFill>
                  <a:srgbClr val="000000"/>
                </a:solidFill>
                <a:effectLst/>
                <a:latin typeface="inter-regular"/>
              </a:rPr>
              <a:t>recognizer.loadModel</a:t>
            </a:r>
            <a:r>
              <a:rPr lang="en-US" b="0" i="0" dirty="0">
                <a:solidFill>
                  <a:srgbClr val="000000"/>
                </a:solidFill>
                <a:effectLst/>
                <a:latin typeface="inter-regular"/>
              </a:rPr>
              <a:t>()  </a:t>
            </a:r>
          </a:p>
          <a:p>
            <a:endParaRPr lang="en-IN" dirty="0"/>
          </a:p>
          <a:p>
            <a:pPr algn="just"/>
            <a:r>
              <a:rPr lang="en-US" b="0" i="0" dirty="0">
                <a:solidFill>
                  <a:srgbClr val="610B4B"/>
                </a:solidFill>
                <a:effectLst/>
                <a:latin typeface="erdana"/>
              </a:rPr>
              <a:t>Step 9</a:t>
            </a:r>
          </a:p>
          <a:p>
            <a:pPr algn="just"/>
            <a:r>
              <a:rPr lang="en-US" b="0" i="0" dirty="0">
                <a:solidFill>
                  <a:srgbClr val="333333"/>
                </a:solidFill>
                <a:effectLst/>
                <a:latin typeface="inter-regular"/>
              </a:rPr>
              <a:t>We have to call the </a:t>
            </a:r>
            <a:r>
              <a:rPr lang="en-US" b="1" i="0" dirty="0" err="1">
                <a:solidFill>
                  <a:srgbClr val="333333"/>
                </a:solidFill>
                <a:effectLst/>
                <a:latin typeface="inter-bold"/>
              </a:rPr>
              <a:t>detectObjectsFromImage</a:t>
            </a:r>
            <a:r>
              <a:rPr lang="en-US" b="1" i="0" dirty="0">
                <a:solidFill>
                  <a:srgbClr val="333333"/>
                </a:solidFill>
                <a:effectLst/>
                <a:latin typeface="inter-bold"/>
              </a:rPr>
              <a:t>()</a:t>
            </a:r>
            <a:r>
              <a:rPr lang="en-US" b="0" i="0" dirty="0">
                <a:solidFill>
                  <a:srgbClr val="333333"/>
                </a:solidFill>
                <a:effectLst/>
                <a:latin typeface="inter-regular"/>
              </a:rPr>
              <a:t> function with the help of the recognizer object that we created earlier.</a:t>
            </a:r>
          </a:p>
          <a:p>
            <a:pPr algn="just"/>
            <a:r>
              <a:rPr lang="en-US" b="0" i="0" dirty="0">
                <a:solidFill>
                  <a:srgbClr val="333333"/>
                </a:solidFill>
                <a:effectLst/>
                <a:latin typeface="inter-regular"/>
              </a:rPr>
              <a:t>This function accepts two parameters: </a:t>
            </a:r>
            <a:r>
              <a:rPr lang="en-US" b="1" i="0" dirty="0" err="1">
                <a:solidFill>
                  <a:srgbClr val="333333"/>
                </a:solidFill>
                <a:effectLst/>
                <a:latin typeface="inter-bold"/>
              </a:rPr>
              <a:t>input_image</a:t>
            </a:r>
            <a:r>
              <a:rPr lang="en-US" b="0" i="0" dirty="0">
                <a:solidFill>
                  <a:srgbClr val="333333"/>
                </a:solidFill>
                <a:effectLst/>
                <a:latin typeface="inter-regular"/>
              </a:rPr>
              <a:t> and </a:t>
            </a:r>
            <a:r>
              <a:rPr lang="en-US" b="1" i="0" dirty="0" err="1">
                <a:solidFill>
                  <a:srgbClr val="333333"/>
                </a:solidFill>
                <a:effectLst/>
                <a:latin typeface="inter-bold"/>
              </a:rPr>
              <a:t>output_image_path</a:t>
            </a:r>
            <a:r>
              <a:rPr lang="en-US" b="0" i="0" dirty="0">
                <a:solidFill>
                  <a:srgbClr val="333333"/>
                </a:solidFill>
                <a:effectLst/>
                <a:latin typeface="inter-regular"/>
              </a:rPr>
              <a:t>. The </a:t>
            </a:r>
            <a:r>
              <a:rPr lang="en-US" b="1" i="0" dirty="0" err="1">
                <a:solidFill>
                  <a:srgbClr val="333333"/>
                </a:solidFill>
                <a:effectLst/>
                <a:latin typeface="inter-bold"/>
              </a:rPr>
              <a:t>input_image</a:t>
            </a:r>
            <a:r>
              <a:rPr lang="en-US" b="0" i="0" dirty="0">
                <a:solidFill>
                  <a:srgbClr val="333333"/>
                </a:solidFill>
                <a:effectLst/>
                <a:latin typeface="inter-regular"/>
              </a:rPr>
              <a:t> parameter is the path where the image we </a:t>
            </a:r>
            <a:r>
              <a:rPr lang="en-US" b="0" i="0" dirty="0" err="1">
                <a:solidFill>
                  <a:srgbClr val="333333"/>
                </a:solidFill>
                <a:effectLst/>
                <a:latin typeface="inter-regular"/>
              </a:rPr>
              <a:t>recognise</a:t>
            </a:r>
            <a:r>
              <a:rPr lang="en-US" b="0" i="0" dirty="0">
                <a:solidFill>
                  <a:srgbClr val="333333"/>
                </a:solidFill>
                <a:effectLst/>
                <a:latin typeface="inter-regular"/>
              </a:rPr>
              <a:t> is situated, whereas the </a:t>
            </a:r>
            <a:r>
              <a:rPr lang="en-US" b="1" i="0" dirty="0" err="1">
                <a:solidFill>
                  <a:srgbClr val="333333"/>
                </a:solidFill>
                <a:effectLst/>
                <a:latin typeface="inter-bold"/>
              </a:rPr>
              <a:t>output_image_path</a:t>
            </a:r>
            <a:r>
              <a:rPr lang="en-US" b="0" i="0" dirty="0">
                <a:solidFill>
                  <a:srgbClr val="333333"/>
                </a:solidFill>
                <a:effectLst/>
                <a:latin typeface="inter-regular"/>
              </a:rPr>
              <a:t> parameter is the path storing the image with detected objects. This function will return a diction containing the names and percentage probabilities of every object detected in the image.</a:t>
            </a:r>
          </a:p>
          <a:p>
            <a:pPr algn="just"/>
            <a:r>
              <a:rPr lang="en-US" b="0" i="0" dirty="0">
                <a:solidFill>
                  <a:srgbClr val="333333"/>
                </a:solidFill>
                <a:effectLst/>
                <a:latin typeface="inter-regular"/>
              </a:rPr>
              <a:t>The syntax for the same is shown below:</a:t>
            </a:r>
          </a:p>
          <a:p>
            <a:pPr algn="just"/>
            <a:r>
              <a:rPr lang="en-US" b="1" i="0" dirty="0">
                <a:solidFill>
                  <a:srgbClr val="333333"/>
                </a:solidFill>
                <a:effectLst/>
                <a:latin typeface="inter-bold"/>
              </a:rPr>
              <a:t>File: recognizer.py</a:t>
            </a:r>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2377750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24191B-0F32-16B8-991E-AD52D3845DC2}"/>
              </a:ext>
            </a:extLst>
          </p:cNvPr>
          <p:cNvSpPr txBox="1"/>
          <p:nvPr/>
        </p:nvSpPr>
        <p:spPr>
          <a:xfrm>
            <a:off x="152400" y="228600"/>
            <a:ext cx="8686800" cy="7048083"/>
          </a:xfrm>
          <a:prstGeom prst="rect">
            <a:avLst/>
          </a:prstGeom>
          <a:noFill/>
        </p:spPr>
        <p:txBody>
          <a:bodyPr wrap="square" rtlCol="0">
            <a:spAutoFit/>
          </a:bodyPr>
          <a:lstStyle/>
          <a:p>
            <a:r>
              <a:rPr lang="en-IN" dirty="0"/>
              <a:t> </a:t>
            </a:r>
            <a:r>
              <a:rPr lang="en-US" b="0" i="0" dirty="0">
                <a:solidFill>
                  <a:srgbClr val="000000"/>
                </a:solidFill>
                <a:effectLst/>
                <a:latin typeface="inter-regular"/>
              </a:rPr>
              <a:t># calling the </a:t>
            </a:r>
            <a:r>
              <a:rPr lang="en-US" b="0" i="0" dirty="0" err="1">
                <a:solidFill>
                  <a:srgbClr val="000000"/>
                </a:solidFill>
                <a:effectLst/>
                <a:latin typeface="inter-regular"/>
              </a:rPr>
              <a:t>detectObjectsFromImage</a:t>
            </a:r>
            <a:r>
              <a:rPr lang="en-US" b="0" i="0" dirty="0">
                <a:solidFill>
                  <a:srgbClr val="000000"/>
                </a:solidFill>
                <a:effectLst/>
                <a:latin typeface="inter-regular"/>
              </a:rPr>
              <a:t>() function  </a:t>
            </a:r>
          </a:p>
          <a:p>
            <a:r>
              <a:rPr lang="en-US" b="0" i="0" dirty="0">
                <a:solidFill>
                  <a:srgbClr val="000000"/>
                </a:solidFill>
                <a:effectLst/>
                <a:latin typeface="inter-regular"/>
              </a:rPr>
              <a:t>recognition = </a:t>
            </a:r>
            <a:r>
              <a:rPr lang="en-US" b="0" i="0" dirty="0" err="1">
                <a:solidFill>
                  <a:srgbClr val="000000"/>
                </a:solidFill>
                <a:effectLst/>
                <a:latin typeface="inter-regular"/>
              </a:rPr>
              <a:t>recognizer.detectObjectsFromImage</a:t>
            </a:r>
            <a:r>
              <a:rPr lang="en-US" b="0" i="0" dirty="0">
                <a:solidFill>
                  <a:srgbClr val="000000"/>
                </a:solidFill>
                <a:effectLst/>
                <a:latin typeface="inter-regular"/>
              </a:rPr>
              <a:t>(  </a:t>
            </a:r>
          </a:p>
          <a:p>
            <a:r>
              <a:rPr lang="en-US" b="0" i="0" dirty="0">
                <a:solidFill>
                  <a:srgbClr val="000000"/>
                </a:solidFill>
                <a:effectLst/>
                <a:latin typeface="inter-regular"/>
              </a:rPr>
              <a:t>    </a:t>
            </a:r>
            <a:r>
              <a:rPr lang="en-US" b="0" i="0" dirty="0" err="1">
                <a:solidFill>
                  <a:srgbClr val="000000"/>
                </a:solidFill>
                <a:effectLst/>
                <a:latin typeface="inter-regular"/>
              </a:rPr>
              <a:t>input_image</a:t>
            </a:r>
            <a:r>
              <a:rPr lang="en-US" b="0" i="0" dirty="0">
                <a:solidFill>
                  <a:srgbClr val="000000"/>
                </a:solidFill>
                <a:effectLst/>
                <a:latin typeface="inter-regular"/>
              </a:rPr>
              <a:t> = </a:t>
            </a:r>
            <a:r>
              <a:rPr lang="en-US" b="0" i="0" dirty="0" err="1">
                <a:solidFill>
                  <a:srgbClr val="000000"/>
                </a:solidFill>
                <a:effectLst/>
                <a:latin typeface="inter-regular"/>
              </a:rPr>
              <a:t>path_input</a:t>
            </a:r>
            <a:r>
              <a:rPr lang="en-US" b="0" i="0" dirty="0">
                <a:solidFill>
                  <a:srgbClr val="000000"/>
                </a:solidFill>
                <a:effectLst/>
                <a:latin typeface="inter-regular"/>
              </a:rPr>
              <a:t>,  </a:t>
            </a:r>
          </a:p>
          <a:p>
            <a:r>
              <a:rPr lang="en-US" b="0" i="0" dirty="0">
                <a:solidFill>
                  <a:srgbClr val="000000"/>
                </a:solidFill>
                <a:effectLst/>
                <a:latin typeface="inter-regular"/>
              </a:rPr>
              <a:t>    </a:t>
            </a:r>
            <a:r>
              <a:rPr lang="en-US" b="0" i="0" dirty="0" err="1">
                <a:solidFill>
                  <a:srgbClr val="000000"/>
                </a:solidFill>
                <a:effectLst/>
                <a:latin typeface="inter-regular"/>
              </a:rPr>
              <a:t>output_image_path</a:t>
            </a:r>
            <a:r>
              <a:rPr lang="en-US" b="0" i="0" dirty="0">
                <a:solidFill>
                  <a:srgbClr val="000000"/>
                </a:solidFill>
                <a:effectLst/>
                <a:latin typeface="inter-regular"/>
              </a:rPr>
              <a:t> = </a:t>
            </a:r>
            <a:r>
              <a:rPr lang="en-US" b="0" i="0" dirty="0" err="1">
                <a:solidFill>
                  <a:srgbClr val="000000"/>
                </a:solidFill>
                <a:effectLst/>
                <a:latin typeface="inter-regular"/>
              </a:rPr>
              <a:t>path_output</a:t>
            </a:r>
            <a:r>
              <a:rPr lang="en-US" b="0" i="0" dirty="0">
                <a:solidFill>
                  <a:srgbClr val="000000"/>
                </a:solidFill>
                <a:effectLst/>
                <a:latin typeface="inter-regular"/>
              </a:rPr>
              <a:t>  </a:t>
            </a:r>
          </a:p>
          <a:p>
            <a:r>
              <a:rPr lang="en-US" b="0" i="0" dirty="0">
                <a:solidFill>
                  <a:srgbClr val="000000"/>
                </a:solidFill>
                <a:effectLst/>
                <a:latin typeface="inter-regular"/>
              </a:rPr>
              <a:t>   )  </a:t>
            </a:r>
            <a:endParaRPr lang="en-US" dirty="0">
              <a:solidFill>
                <a:srgbClr val="000000"/>
              </a:solidFill>
              <a:latin typeface="inter-regular"/>
            </a:endParaRPr>
          </a:p>
          <a:p>
            <a:r>
              <a:rPr lang="en-US" b="0" i="0" dirty="0">
                <a:solidFill>
                  <a:srgbClr val="610B4B"/>
                </a:solidFill>
                <a:effectLst/>
                <a:latin typeface="erdana"/>
              </a:rPr>
              <a:t>Step 10</a:t>
            </a:r>
          </a:p>
          <a:p>
            <a:r>
              <a:rPr lang="en-US" b="0" i="0" dirty="0">
                <a:solidFill>
                  <a:srgbClr val="333333"/>
                </a:solidFill>
                <a:effectLst/>
                <a:latin typeface="inter-regular"/>
              </a:rPr>
              <a:t>At last, we can access the dictionary elements by iterating through each element present in the dictionary.</a:t>
            </a:r>
          </a:p>
          <a:p>
            <a:r>
              <a:rPr lang="en-US" b="0" i="0" dirty="0">
                <a:solidFill>
                  <a:srgbClr val="333333"/>
                </a:solidFill>
                <a:effectLst/>
                <a:latin typeface="inter-regular"/>
              </a:rPr>
              <a:t>The syntax for the same is shown below:</a:t>
            </a:r>
          </a:p>
          <a:p>
            <a:r>
              <a:rPr lang="en-US" b="1" i="0" dirty="0">
                <a:solidFill>
                  <a:srgbClr val="333333"/>
                </a:solidFill>
                <a:effectLst/>
                <a:latin typeface="inter-bold"/>
              </a:rPr>
              <a:t>File: recognizer.py</a:t>
            </a:r>
            <a:endParaRPr lang="en-US" b="0" i="0" dirty="0">
              <a:solidFill>
                <a:srgbClr val="333333"/>
              </a:solidFill>
              <a:effectLst/>
              <a:latin typeface="inter-regular"/>
            </a:endParaRPr>
          </a:p>
          <a:p>
            <a:r>
              <a:rPr lang="en-US" b="0" i="0" dirty="0">
                <a:solidFill>
                  <a:srgbClr val="000000"/>
                </a:solidFill>
                <a:effectLst/>
                <a:latin typeface="inter-regular"/>
              </a:rPr>
              <a:t># iterating through the items found in the image  </a:t>
            </a:r>
          </a:p>
          <a:p>
            <a:r>
              <a:rPr lang="en-US" b="1" i="0" dirty="0">
                <a:solidFill>
                  <a:srgbClr val="006699"/>
                </a:solidFill>
                <a:effectLst/>
                <a:latin typeface="inter-regular"/>
              </a:rPr>
              <a:t>for</a:t>
            </a:r>
            <a:r>
              <a:rPr lang="en-US" b="0" i="0" dirty="0">
                <a:solidFill>
                  <a:srgbClr val="000000"/>
                </a:solidFill>
                <a:effectLst/>
                <a:latin typeface="inter-regular"/>
              </a:rPr>
              <a:t> </a:t>
            </a:r>
            <a:r>
              <a:rPr lang="en-US" b="0" i="0" dirty="0" err="1">
                <a:solidFill>
                  <a:srgbClr val="000000"/>
                </a:solidFill>
                <a:effectLst/>
                <a:latin typeface="inter-regular"/>
              </a:rPr>
              <a:t>eachItem</a:t>
            </a:r>
            <a:r>
              <a:rPr lang="en-US" b="0" i="0" dirty="0">
                <a:solidFill>
                  <a:srgbClr val="000000"/>
                </a:solidFill>
                <a:effectLst/>
                <a:latin typeface="inter-regular"/>
              </a:rPr>
              <a:t> in recognition:  </a:t>
            </a:r>
          </a:p>
          <a:p>
            <a:r>
              <a:rPr lang="en-US" b="0" i="0" dirty="0">
                <a:solidFill>
                  <a:srgbClr val="000000"/>
                </a:solidFill>
                <a:effectLst/>
                <a:latin typeface="inter-regular"/>
              </a:rPr>
              <a:t>    print(</a:t>
            </a:r>
            <a:r>
              <a:rPr lang="en-US" b="0" i="0" dirty="0" err="1">
                <a:solidFill>
                  <a:srgbClr val="000000"/>
                </a:solidFill>
                <a:effectLst/>
                <a:latin typeface="inter-regular"/>
              </a:rPr>
              <a:t>eachItem</a:t>
            </a:r>
            <a:r>
              <a:rPr lang="en-US" b="0" i="0" dirty="0">
                <a:solidFill>
                  <a:srgbClr val="000000"/>
                </a:solidFill>
                <a:effectLst/>
                <a:latin typeface="inter-regular"/>
              </a:rPr>
              <a:t>[</a:t>
            </a:r>
            <a:r>
              <a:rPr lang="en-US" b="0" i="0" dirty="0">
                <a:solidFill>
                  <a:srgbClr val="0000FF"/>
                </a:solidFill>
                <a:effectLst/>
                <a:latin typeface="inter-regular"/>
              </a:rPr>
              <a:t>"name"</a:t>
            </a:r>
            <a:r>
              <a:rPr lang="en-US" b="0" i="0" dirty="0">
                <a:solidFill>
                  <a:srgbClr val="000000"/>
                </a:solidFill>
                <a:effectLst/>
                <a:latin typeface="inter-regular"/>
              </a:rPr>
              <a:t>] , </a:t>
            </a:r>
            <a:r>
              <a:rPr lang="en-US" b="0" i="0" dirty="0">
                <a:solidFill>
                  <a:srgbClr val="0000FF"/>
                </a:solidFill>
                <a:effectLst/>
                <a:latin typeface="inter-regular"/>
              </a:rPr>
              <a:t>" : "</a:t>
            </a:r>
            <a:r>
              <a:rPr lang="en-US" b="0" i="0" dirty="0">
                <a:solidFill>
                  <a:srgbClr val="000000"/>
                </a:solidFill>
                <a:effectLst/>
                <a:latin typeface="inter-regular"/>
              </a:rPr>
              <a:t>, </a:t>
            </a:r>
            <a:r>
              <a:rPr lang="en-US" b="0" i="0" dirty="0" err="1">
                <a:solidFill>
                  <a:srgbClr val="000000"/>
                </a:solidFill>
                <a:effectLst/>
                <a:latin typeface="inter-regular"/>
              </a:rPr>
              <a:t>eachItem</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percentage_probability</a:t>
            </a:r>
            <a:r>
              <a:rPr lang="en-US" b="0" i="0" dirty="0">
                <a:solidFill>
                  <a:srgbClr val="0000FF"/>
                </a:solidFill>
                <a:effectLst/>
                <a:latin typeface="inter-regular"/>
              </a:rPr>
              <a:t>"</a:t>
            </a:r>
            <a:r>
              <a:rPr lang="en-US" b="0" i="0" dirty="0">
                <a:solidFill>
                  <a:srgbClr val="000000"/>
                </a:solidFill>
                <a:effectLst/>
                <a:latin typeface="inter-regular"/>
              </a:rPr>
              <a:t>])</a:t>
            </a:r>
            <a:endParaRPr lang="en-US" dirty="0">
              <a:solidFill>
                <a:srgbClr val="000000"/>
              </a:solidFill>
              <a:latin typeface="inter-regular"/>
            </a:endParaRPr>
          </a:p>
          <a:p>
            <a:r>
              <a:rPr lang="en-US" sz="2000" b="0" i="0" dirty="0">
                <a:solidFill>
                  <a:srgbClr val="000000"/>
                </a:solidFill>
                <a:effectLst/>
                <a:latin typeface="inter-regular"/>
              </a:rPr>
              <a:t>Conversion of text to speech</a:t>
            </a:r>
            <a:r>
              <a:rPr lang="en-US" b="0" i="0" dirty="0">
                <a:solidFill>
                  <a:srgbClr val="000000"/>
                </a:solidFill>
                <a:effectLst/>
                <a:latin typeface="inter-regular"/>
              </a:rPr>
              <a:t> </a:t>
            </a:r>
            <a:r>
              <a:rPr lang="en-US" sz="2000" b="0" i="0" dirty="0">
                <a:solidFill>
                  <a:srgbClr val="000000"/>
                </a:solidFill>
                <a:effectLst/>
                <a:latin typeface="inter-regular"/>
              </a:rPr>
              <a:t>using python</a:t>
            </a:r>
          </a:p>
          <a:p>
            <a:pPr marL="285750" indent="-285750">
              <a:buFont typeface="Arial" panose="020B0604020202020204" pitchFamily="34" charset="0"/>
              <a:buChar char="•"/>
            </a:pPr>
            <a:r>
              <a:rPr lang="en-US" b="0" i="0" dirty="0">
                <a:solidFill>
                  <a:srgbClr val="000000"/>
                </a:solidFill>
                <a:effectLst/>
                <a:latin typeface="inter-regular"/>
              </a:rPr>
              <a:t>We will use pyttsx3 library present in python for the purpose of converting text to speech</a:t>
            </a:r>
          </a:p>
          <a:p>
            <a:pPr marL="285750" indent="-285750">
              <a:buFont typeface="Arial" panose="020B0604020202020204" pitchFamily="34" charset="0"/>
              <a:buChar char="•"/>
            </a:pPr>
            <a:r>
              <a:rPr lang="en-US" dirty="0">
                <a:solidFill>
                  <a:srgbClr val="000000"/>
                </a:solidFill>
                <a:latin typeface="inter-regular"/>
              </a:rPr>
              <a:t>The text obtained from object recognition will be given as input in this step</a:t>
            </a:r>
            <a:endParaRPr lang="en-US" b="0" i="0" dirty="0">
              <a:solidFill>
                <a:srgbClr val="000000"/>
              </a:solidFill>
              <a:effectLst/>
              <a:latin typeface="inter-regular"/>
            </a:endParaRPr>
          </a:p>
          <a:p>
            <a:r>
              <a:rPr lang="en-US" dirty="0">
                <a:solidFill>
                  <a:srgbClr val="000000"/>
                </a:solidFill>
                <a:latin typeface="inter-regular"/>
              </a:rPr>
              <a:t>Sample code</a:t>
            </a:r>
          </a:p>
          <a:p>
            <a:r>
              <a:rPr lang="en-US" dirty="0">
                <a:solidFill>
                  <a:srgbClr val="000000"/>
                </a:solidFill>
                <a:latin typeface="inter-regular"/>
              </a:rPr>
              <a:t>import pyttsx3</a:t>
            </a:r>
          </a:p>
          <a:p>
            <a:r>
              <a:rPr lang="en-US" dirty="0" err="1">
                <a:solidFill>
                  <a:srgbClr val="000000"/>
                </a:solidFill>
                <a:latin typeface="inter-regular"/>
              </a:rPr>
              <a:t>pyobj</a:t>
            </a:r>
            <a:r>
              <a:rPr lang="en-US" dirty="0">
                <a:solidFill>
                  <a:srgbClr val="000000"/>
                </a:solidFill>
                <a:latin typeface="inter-regular"/>
              </a:rPr>
              <a:t>=pyttsx3.init()</a:t>
            </a:r>
          </a:p>
          <a:p>
            <a:r>
              <a:rPr lang="en-US" dirty="0" err="1">
                <a:solidFill>
                  <a:srgbClr val="000000"/>
                </a:solidFill>
                <a:latin typeface="inter-regular"/>
              </a:rPr>
              <a:t>pyobj.say</a:t>
            </a:r>
            <a:r>
              <a:rPr lang="en-US" dirty="0">
                <a:solidFill>
                  <a:srgbClr val="000000"/>
                </a:solidFill>
                <a:latin typeface="inter-regular"/>
              </a:rPr>
              <a:t>(“Object detected is water bottle”)</a:t>
            </a:r>
          </a:p>
          <a:p>
            <a:r>
              <a:rPr lang="en-US" dirty="0" err="1">
                <a:solidFill>
                  <a:srgbClr val="000000"/>
                </a:solidFill>
                <a:latin typeface="inter-regular"/>
              </a:rPr>
              <a:t>pyobj.runAndWait</a:t>
            </a:r>
            <a:r>
              <a:rPr lang="en-US" dirty="0">
                <a:solidFill>
                  <a:srgbClr val="000000"/>
                </a:solidFill>
                <a:latin typeface="inter-regular"/>
              </a:rPr>
              <a:t>()</a:t>
            </a:r>
          </a:p>
          <a:p>
            <a:r>
              <a:rPr lang="en-US" dirty="0">
                <a:solidFill>
                  <a:srgbClr val="000000"/>
                </a:solidFill>
                <a:latin typeface="inter-regular"/>
              </a:rPr>
              <a:t>    </a:t>
            </a:r>
          </a:p>
          <a:p>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3298750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a:solidFill>
                <a:srgbClr val="C00000"/>
              </a:solidFill>
            </a:endParaRPr>
          </a:p>
        </p:txBody>
      </p:sp>
      <p:sp>
        <p:nvSpPr>
          <p:cNvPr id="3" name="TextBox 2">
            <a:extLst>
              <a:ext uri="{FF2B5EF4-FFF2-40B4-BE49-F238E27FC236}">
                <a16:creationId xmlns:a16="http://schemas.microsoft.com/office/drawing/2014/main" id="{403A3144-7123-27D4-6AA2-BC6DA9B65EF8}"/>
              </a:ext>
            </a:extLst>
          </p:cNvPr>
          <p:cNvSpPr txBox="1"/>
          <p:nvPr/>
        </p:nvSpPr>
        <p:spPr>
          <a:xfrm>
            <a:off x="304800" y="1524000"/>
            <a:ext cx="8212476" cy="2031325"/>
          </a:xfrm>
          <a:prstGeom prst="rect">
            <a:avLst/>
          </a:prstGeom>
          <a:noFill/>
        </p:spPr>
        <p:txBody>
          <a:bodyPr wrap="square">
            <a:spAutoFit/>
          </a:bodyPr>
          <a:lstStyle/>
          <a:p>
            <a:pPr algn="just"/>
            <a:r>
              <a:rPr lang="en-IN" dirty="0">
                <a:latin typeface="Söhne"/>
              </a:rPr>
              <a:t>We have designed a mechanism which detects the object and gives output as text and later converts that text into speech. We already give a large set of data to the system it makes comparisons between the target object and existing data when they both match the text corresponding to that object is displayed later that text is converted to speech. There are inbuilt libraries present in python programming language for converting text to speech.</a:t>
            </a:r>
          </a:p>
          <a:p>
            <a:pPr algn="just"/>
            <a:endParaRPr lang="en-IN" dirty="0">
              <a:latin typeface="Bahnschrift" panose="020B0502040204020203"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txBody>
          <a:bodyPr/>
          <a:lstStyle/>
          <a:p>
            <a:endParaRPr lang="en-IN"/>
          </a:p>
        </p:txBody>
      </p:sp>
      <p:sp>
        <p:nvSpPr>
          <p:cNvPr id="3" name="Rectangle 2"/>
          <p:cNvSpPr/>
          <p:nvPr/>
        </p:nvSpPr>
        <p:spPr>
          <a:xfrm>
            <a:off x="457200" y="533400"/>
            <a:ext cx="2249334" cy="584775"/>
          </a:xfrm>
          <a:prstGeom prst="rect">
            <a:avLst/>
          </a:prstGeom>
        </p:spPr>
        <p:txBody>
          <a:bodyPr wrap="none">
            <a:spAutoFit/>
          </a:bodyPr>
          <a:lstStyle/>
          <a:p>
            <a:r>
              <a:rPr lang="en-IN" sz="3200" b="1" dirty="0">
                <a:solidFill>
                  <a:srgbClr val="C00000"/>
                </a:solidFill>
                <a:latin typeface="Calibri" pitchFamily="34" charset="0"/>
              </a:rPr>
              <a:t>Future</a:t>
            </a:r>
            <a:r>
              <a:rPr lang="en-IN" b="1" dirty="0">
                <a:solidFill>
                  <a:srgbClr val="C00000"/>
                </a:solidFill>
                <a:latin typeface="Bookman Old Style" pitchFamily="18" charset="0"/>
              </a:rPr>
              <a:t> </a:t>
            </a:r>
            <a:r>
              <a:rPr lang="en-IN" sz="3200" b="1" dirty="0">
                <a:solidFill>
                  <a:srgbClr val="C00000"/>
                </a:solidFill>
                <a:latin typeface="Calibri" pitchFamily="34" charset="0"/>
              </a:rPr>
              <a:t>work</a:t>
            </a:r>
            <a:endParaRPr lang="en-US" sz="3200" dirty="0">
              <a:solidFill>
                <a:srgbClr val="C00000"/>
              </a:solidFill>
              <a:latin typeface="Calibri" pitchFamily="34" charset="0"/>
            </a:endParaRPr>
          </a:p>
        </p:txBody>
      </p:sp>
      <p:sp>
        <p:nvSpPr>
          <p:cNvPr id="5" name="TextBox 4">
            <a:extLst>
              <a:ext uri="{FF2B5EF4-FFF2-40B4-BE49-F238E27FC236}">
                <a16:creationId xmlns:a16="http://schemas.microsoft.com/office/drawing/2014/main" id="{41DE56E8-6331-96D1-50F4-A74D004730ED}"/>
              </a:ext>
            </a:extLst>
          </p:cNvPr>
          <p:cNvSpPr txBox="1"/>
          <p:nvPr/>
        </p:nvSpPr>
        <p:spPr>
          <a:xfrm>
            <a:off x="305220" y="1371000"/>
            <a:ext cx="8381160" cy="1477928"/>
          </a:xfrm>
          <a:prstGeom prst="rect">
            <a:avLst/>
          </a:prstGeom>
          <a:noFill/>
        </p:spPr>
        <p:txBody>
          <a:bodyPr wrap="square">
            <a:spAutoFit/>
          </a:bodyPr>
          <a:lstStyle/>
          <a:p>
            <a:pPr algn="just"/>
            <a:r>
              <a:rPr lang="en-US" dirty="0">
                <a:latin typeface="Söhne"/>
              </a:rPr>
              <a:t>Our project will be helpful for blind people to recognize objects</a:t>
            </a:r>
          </a:p>
          <a:p>
            <a:pPr algn="just"/>
            <a:r>
              <a:rPr lang="en-US" dirty="0">
                <a:latin typeface="Söhne"/>
              </a:rPr>
              <a:t>Object detection mechanism is used in facial recognition feature of smart phones , traffic systems , pedestrian counting , self-driving cars.</a:t>
            </a:r>
          </a:p>
          <a:p>
            <a:pPr algn="just"/>
            <a:r>
              <a:rPr lang="en-US" dirty="0">
                <a:latin typeface="Söhne"/>
              </a:rPr>
              <a:t>Our project can replace few of above systems it’s more advanced as it gives speech as the final output</a:t>
            </a:r>
            <a:endParaRPr lang="en-IN" dirty="0">
              <a:latin typeface="Söhne"/>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Calibri" pitchFamily="34" charset="0"/>
              </a:rPr>
              <a:t>References</a:t>
            </a:r>
            <a:endParaRPr lang="en-IN" sz="3200" dirty="0">
              <a:solidFill>
                <a:srgbClr val="C00000"/>
              </a:solidFill>
              <a:latin typeface="Calibri" pitchFamily="34" charset="0"/>
            </a:endParaRPr>
          </a:p>
          <a:p>
            <a:endParaRPr lang="en-US" sz="3200" dirty="0">
              <a:latin typeface="Calibri" pitchFamily="34" charset="0"/>
            </a:endParaRPr>
          </a:p>
        </p:txBody>
      </p:sp>
      <p:sp>
        <p:nvSpPr>
          <p:cNvPr id="4" name="TextBox 3">
            <a:extLst>
              <a:ext uri="{FF2B5EF4-FFF2-40B4-BE49-F238E27FC236}">
                <a16:creationId xmlns:a16="http://schemas.microsoft.com/office/drawing/2014/main" id="{E59CF61E-B182-A076-8675-F765963513C1}"/>
              </a:ext>
            </a:extLst>
          </p:cNvPr>
          <p:cNvSpPr txBox="1"/>
          <p:nvPr/>
        </p:nvSpPr>
        <p:spPr>
          <a:xfrm>
            <a:off x="457200" y="1219199"/>
            <a:ext cx="6400800" cy="4524315"/>
          </a:xfrm>
          <a:prstGeom prst="rect">
            <a:avLst/>
          </a:prstGeom>
          <a:noFill/>
        </p:spPr>
        <p:txBody>
          <a:bodyPr wrap="square">
            <a:spAutoFit/>
          </a:bodyPr>
          <a:lstStyle/>
          <a:p>
            <a:pPr marL="228600" indent="-228600">
              <a:buFont typeface="+mj-lt"/>
              <a:buAutoNum type="arabicPeriod"/>
            </a:pPr>
            <a:r>
              <a:rPr lang="en-US" dirty="0">
                <a:latin typeface="Söhne"/>
              </a:rPr>
              <a:t>ImageNet Classification with Deep Convolutional Neural Networks by Alex </a:t>
            </a:r>
            <a:r>
              <a:rPr lang="en-US" dirty="0" err="1">
                <a:latin typeface="Söhne"/>
              </a:rPr>
              <a:t>Krizhevsky</a:t>
            </a:r>
            <a:r>
              <a:rPr lang="en-US" dirty="0">
                <a:latin typeface="Söhne"/>
              </a:rPr>
              <a:t>, Ilya </a:t>
            </a:r>
            <a:r>
              <a:rPr lang="en-US" dirty="0" err="1">
                <a:latin typeface="Söhne"/>
              </a:rPr>
              <a:t>Sutskever</a:t>
            </a:r>
            <a:r>
              <a:rPr lang="en-US" dirty="0">
                <a:latin typeface="Söhne"/>
              </a:rPr>
              <a:t>, and Geoffrey Hinton (2012). This paper introduced the </a:t>
            </a:r>
            <a:r>
              <a:rPr lang="en-US" dirty="0" err="1">
                <a:latin typeface="Söhne"/>
              </a:rPr>
              <a:t>AlexNet</a:t>
            </a:r>
            <a:r>
              <a:rPr lang="en-US" dirty="0">
                <a:latin typeface="Söhne"/>
              </a:rPr>
              <a:t> architecture, which played a significant role in advancing object recognition.</a:t>
            </a:r>
          </a:p>
          <a:p>
            <a:pPr marL="228600" indent="-228600">
              <a:buFont typeface="+mj-lt"/>
              <a:buAutoNum type="arabicPeriod"/>
            </a:pPr>
            <a:r>
              <a:rPr lang="en-US" dirty="0">
                <a:latin typeface="Söhne"/>
              </a:rPr>
              <a:t>Faster R-CNN: Towards Real-Time Object Detection with Region Proposal Networks by </a:t>
            </a:r>
            <a:r>
              <a:rPr lang="en-US" dirty="0" err="1">
                <a:latin typeface="Söhne"/>
              </a:rPr>
              <a:t>Shaoqing</a:t>
            </a:r>
            <a:r>
              <a:rPr lang="en-US" dirty="0">
                <a:latin typeface="Söhne"/>
              </a:rPr>
              <a:t> Ren, </a:t>
            </a:r>
            <a:r>
              <a:rPr lang="en-US" dirty="0" err="1">
                <a:latin typeface="Söhne"/>
              </a:rPr>
              <a:t>Kaiming</a:t>
            </a:r>
            <a:r>
              <a:rPr lang="en-US" dirty="0">
                <a:latin typeface="Söhne"/>
              </a:rPr>
              <a:t> He, Ross B. </a:t>
            </a:r>
            <a:r>
              <a:rPr lang="en-US" dirty="0" err="1">
                <a:latin typeface="Söhne"/>
              </a:rPr>
              <a:t>Girshick</a:t>
            </a:r>
            <a:r>
              <a:rPr lang="en-US" dirty="0">
                <a:latin typeface="Söhne"/>
              </a:rPr>
              <a:t>, and Jian Sun (2015). This paper introduces Faster R-CNN, a popular object detection framework.</a:t>
            </a:r>
          </a:p>
          <a:p>
            <a:pPr marL="228600" indent="-228600">
              <a:buFont typeface="+mj-lt"/>
              <a:buAutoNum type="arabicPeriod"/>
            </a:pPr>
            <a:r>
              <a:rPr lang="en-US" dirty="0">
                <a:latin typeface="Söhne"/>
              </a:rPr>
              <a:t>You Only Look Once: Unified, Real-Time Object Detection by Joseph Redmon and Santosh </a:t>
            </a:r>
            <a:r>
              <a:rPr lang="en-US" dirty="0" err="1">
                <a:latin typeface="Söhne"/>
              </a:rPr>
              <a:t>Divvala</a:t>
            </a:r>
            <a:r>
              <a:rPr lang="en-US" dirty="0">
                <a:latin typeface="Söhne"/>
              </a:rPr>
              <a:t> (2016). This paper presents the YOLO (You Only Look Once) algorithm, which is known for its real-time object detection capabilities.</a:t>
            </a:r>
          </a:p>
          <a:p>
            <a:pPr marL="228600" indent="-228600">
              <a:buFont typeface="+mj-lt"/>
              <a:buAutoNum type="arabicPeriod"/>
            </a:pPr>
            <a:r>
              <a:rPr lang="en-US" dirty="0" err="1">
                <a:latin typeface="Söhne"/>
              </a:rPr>
              <a:t>JavaTpoint</a:t>
            </a:r>
            <a:r>
              <a:rPr lang="en-US" dirty="0">
                <a:latin typeface="Söhne"/>
              </a:rPr>
              <a:t> for knowing how to use python programming </a:t>
            </a:r>
          </a:p>
          <a:p>
            <a:r>
              <a:rPr lang="en-US" dirty="0">
                <a:latin typeface="Söhne"/>
              </a:rPr>
              <a:t>    for object detection</a:t>
            </a:r>
            <a:endParaRPr lang="en-IN" dirty="0">
              <a:latin typeface="Söhne"/>
            </a:endParaRPr>
          </a:p>
          <a:p>
            <a:r>
              <a:rPr lang="en-IN" dirty="0">
                <a:latin typeface="Söhne"/>
              </a:rPr>
              <a:t>5.Youtube channels like Sundeep </a:t>
            </a:r>
            <a:r>
              <a:rPr lang="en-IN" dirty="0" err="1">
                <a:latin typeface="Söhne"/>
              </a:rPr>
              <a:t>saradhi</a:t>
            </a:r>
            <a:r>
              <a:rPr lang="en-IN" dirty="0">
                <a:latin typeface="Söhne"/>
              </a:rPr>
              <a:t> , Code basics , </a:t>
            </a:r>
          </a:p>
          <a:p>
            <a:r>
              <a:rPr lang="en-IN" dirty="0">
                <a:latin typeface="Söhne"/>
              </a:rPr>
              <a:t>    </a:t>
            </a:r>
            <a:r>
              <a:rPr lang="en-IN" dirty="0" err="1">
                <a:latin typeface="Söhne"/>
              </a:rPr>
              <a:t>Edureka</a:t>
            </a:r>
            <a:endParaRPr lang="en-US" dirty="0">
              <a:latin typeface="Söhn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3" name="TextBox 2">
            <a:extLst>
              <a:ext uri="{FF2B5EF4-FFF2-40B4-BE49-F238E27FC236}">
                <a16:creationId xmlns:a16="http://schemas.microsoft.com/office/drawing/2014/main" id="{5B77D30D-D532-52E8-8A68-E11C1FA0CD17}"/>
              </a:ext>
            </a:extLst>
          </p:cNvPr>
          <p:cNvSpPr txBox="1"/>
          <p:nvPr/>
        </p:nvSpPr>
        <p:spPr>
          <a:xfrm>
            <a:off x="381000" y="1371600"/>
            <a:ext cx="8229600" cy="2585323"/>
          </a:xfrm>
          <a:prstGeom prst="rect">
            <a:avLst/>
          </a:prstGeom>
          <a:noFill/>
        </p:spPr>
        <p:txBody>
          <a:bodyPr wrap="square">
            <a:spAutoFit/>
          </a:bodyPr>
          <a:lstStyle/>
          <a:p>
            <a:r>
              <a:rPr lang="en-US" dirty="0"/>
              <a:t>In recent years, machine learning techniques have revolutionized various fields of technology, paving the way for innovative applications and solutions. This abstract delves into two prominent applications of machine learning: </a:t>
            </a:r>
          </a:p>
          <a:p>
            <a:r>
              <a:rPr lang="en-US" dirty="0"/>
              <a:t>Object Detection, a subfield of computer vision, enables computers to identify and locate objects within images or video frames. Leveraging deep learning models such as Convolutional Neural Networks (CNNs), object detection algorithms have achieved unprecedented accuracy. This capability has found numerous practical applications, including autonomous vehicles, surveillance systems, and augmented reality.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3" name="TextBox 2">
            <a:extLst>
              <a:ext uri="{FF2B5EF4-FFF2-40B4-BE49-F238E27FC236}">
                <a16:creationId xmlns:a16="http://schemas.microsoft.com/office/drawing/2014/main" id="{ED6A643D-E638-0BBA-65B7-0F445ABAB25F}"/>
              </a:ext>
            </a:extLst>
          </p:cNvPr>
          <p:cNvSpPr txBox="1"/>
          <p:nvPr/>
        </p:nvSpPr>
        <p:spPr>
          <a:xfrm>
            <a:off x="304800" y="1447800"/>
            <a:ext cx="8533560" cy="4524315"/>
          </a:xfrm>
          <a:prstGeom prst="rect">
            <a:avLst/>
          </a:prstGeom>
          <a:noFill/>
        </p:spPr>
        <p:txBody>
          <a:bodyPr wrap="square">
            <a:spAutoFit/>
          </a:bodyPr>
          <a:lstStyle/>
          <a:p>
            <a:pPr algn="just"/>
            <a:r>
              <a:rPr lang="en-US" dirty="0">
                <a:latin typeface="Söhne"/>
                <a:cs typeface="Aharoni" panose="02010803020104030203" pitchFamily="2" charset="-79"/>
              </a:rPr>
              <a:t>Object Detection is a fundamental subfield of computer vision, focusing on the task of locating and identifying objects within images or video frames. This technology has undergone a remarkable transformation, largely owing to the rise of deep learning, particularly Convolutional Neural Networks (CNNs). These networks have demonstrated exceptional capabilities in recognizing objects with precision and speed, making object detection a critical component in applications such as self-driving cars, security surveillance systems, and augmented reality experiences.</a:t>
            </a:r>
          </a:p>
          <a:p>
            <a:pPr algn="just"/>
            <a:r>
              <a:rPr lang="en-US" dirty="0">
                <a:latin typeface="Söhne"/>
                <a:cs typeface="Aharoni" panose="02010803020104030203" pitchFamily="2" charset="-79"/>
              </a:rPr>
              <a:t>Speech Recognition and vice versa, on the other hand, is the art of converting spoken language into text or executable commands. In recent years, machine learning techniques, especially recurrent neural networks (RNNs) and advanced Transformer-based models, have fueled substantial progress in this field. Speech recognition systems have evolved to a point where they can understand and transcribe spoken words with high accuracy. This has led to the proliferation of virtual assistants like Siri and Alexa, as well as the development of tools for transcription services, voice assistants, and accessibility applications, making it easier for people to communicate with computers and other devices through natural language.</a:t>
            </a:r>
            <a:endParaRPr lang="en-IN" dirty="0">
              <a:latin typeface="Söhne"/>
              <a:cs typeface="Aharoni" panose="02010803020104030203" pitchFamily="2" charset="-79"/>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533520" y="4344000"/>
            <a:ext cx="8076600" cy="75600"/>
          </a:xfrm>
          <a:prstGeom prst="rect">
            <a:avLst/>
          </a:prstGeom>
          <a:solidFill>
            <a:srgbClr val="7030A0"/>
          </a:solidFill>
          <a:ln w="25560">
            <a:solidFill>
              <a:srgbClr val="3A5F8B"/>
            </a:solidFill>
            <a:round/>
          </a:ln>
        </p:spPr>
        <p:txBody>
          <a:bodyPr/>
          <a:lstStyle/>
          <a:p>
            <a:endParaRPr lang="en-IN"/>
          </a:p>
        </p:txBody>
      </p:sp>
      <p:sp>
        <p:nvSpPr>
          <p:cNvPr id="62"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Literature Survey</a:t>
            </a:r>
            <a:endParaRPr/>
          </a:p>
        </p:txBody>
      </p:sp>
      <p:sp>
        <p:nvSpPr>
          <p:cNvPr id="63"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65" name="CustomShape 2"/>
          <p:cNvSpPr/>
          <p:nvPr/>
        </p:nvSpPr>
        <p:spPr>
          <a:xfrm>
            <a:off x="457200" y="457200"/>
            <a:ext cx="8381160" cy="577440"/>
          </a:xfrm>
          <a:prstGeom prst="rect">
            <a:avLst/>
          </a:prstGeom>
        </p:spPr>
        <p:txBody>
          <a:bodyPr lIns="90000" tIns="45000" rIns="90000" bIns="45000"/>
          <a:lstStyle/>
          <a:p>
            <a:pPr>
              <a:lnSpc>
                <a:spcPct val="100000"/>
              </a:lnSpc>
            </a:pPr>
            <a:r>
              <a:rPr lang="en-US" sz="2400" b="1" dirty="0">
                <a:solidFill>
                  <a:srgbClr val="C00000"/>
                </a:solidFill>
              </a:rPr>
              <a:t>Existing systems</a:t>
            </a:r>
            <a:endParaRPr sz="2400" b="1" dirty="0">
              <a:solidFill>
                <a:srgbClr val="C00000"/>
              </a:solidFill>
            </a:endParaRPr>
          </a:p>
        </p:txBody>
      </p:sp>
      <p:sp>
        <p:nvSpPr>
          <p:cNvPr id="2" name="TextBox 1">
            <a:extLst>
              <a:ext uri="{FF2B5EF4-FFF2-40B4-BE49-F238E27FC236}">
                <a16:creationId xmlns:a16="http://schemas.microsoft.com/office/drawing/2014/main" id="{1318B3D2-4ACE-2A2F-8EEE-4F9D41D4FC63}"/>
              </a:ext>
            </a:extLst>
          </p:cNvPr>
          <p:cNvSpPr txBox="1"/>
          <p:nvPr/>
        </p:nvSpPr>
        <p:spPr>
          <a:xfrm>
            <a:off x="2209799" y="2514600"/>
            <a:ext cx="10795421" cy="914400"/>
          </a:xfrm>
          <a:prstGeom prst="rect">
            <a:avLst/>
          </a:prstGeom>
          <a:noFill/>
        </p:spPr>
        <p:txBody>
          <a:bodyPr wrap="square" rtlCol="0">
            <a:spAutoFit/>
          </a:bodyPr>
          <a:lstStyle/>
          <a:p>
            <a:endParaRPr lang="en-IN" dirty="0"/>
          </a:p>
        </p:txBody>
      </p:sp>
      <p:sp>
        <p:nvSpPr>
          <p:cNvPr id="4" name="Rectangle 2">
            <a:extLst>
              <a:ext uri="{FF2B5EF4-FFF2-40B4-BE49-F238E27FC236}">
                <a16:creationId xmlns:a16="http://schemas.microsoft.com/office/drawing/2014/main" id="{70BA6387-2DC7-0003-CC58-550AE4A0584A}"/>
              </a:ext>
            </a:extLst>
          </p:cNvPr>
          <p:cNvSpPr>
            <a:spLocks noChangeArrowheads="1"/>
          </p:cNvSpPr>
          <p:nvPr/>
        </p:nvSpPr>
        <p:spPr bwMode="auto">
          <a:xfrm>
            <a:off x="457200" y="1496199"/>
            <a:ext cx="87630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b="1" i="0" dirty="0">
                <a:solidFill>
                  <a:srgbClr val="374151"/>
                </a:solidFill>
                <a:effectLst/>
                <a:latin typeface="Söhne"/>
              </a:rPr>
              <a:t>Merits of HOG:</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Effective in capturing local object shape and structure by computing gradient distributions in an image.</a:t>
            </a:r>
          </a:p>
          <a:p>
            <a:pPr algn="l">
              <a:buFont typeface="Arial" panose="020B0604020202020204" pitchFamily="34" charset="0"/>
              <a:buChar char="•"/>
            </a:pPr>
            <a:r>
              <a:rPr lang="en-US" b="0" i="0" dirty="0">
                <a:solidFill>
                  <a:srgbClr val="374151"/>
                </a:solidFill>
                <a:effectLst/>
                <a:latin typeface="Söhne"/>
              </a:rPr>
              <a:t>Provides a robust feature representation that is relatively invariant to changes in illumination and simple geometric transformations.</a:t>
            </a:r>
          </a:p>
          <a:p>
            <a:pPr algn="l">
              <a:buFont typeface="Arial" panose="020B0604020202020204" pitchFamily="34" charset="0"/>
              <a:buChar char="•"/>
            </a:pPr>
            <a:r>
              <a:rPr lang="en-US" b="0" i="0" dirty="0">
                <a:solidFill>
                  <a:srgbClr val="374151"/>
                </a:solidFill>
                <a:effectLst/>
                <a:latin typeface="Söhne"/>
              </a:rPr>
              <a:t>Computationally efficient, allowing for practical real-time applications.</a:t>
            </a:r>
          </a:p>
          <a:p>
            <a:pPr algn="l">
              <a:buFont typeface="Arial" panose="020B0604020202020204" pitchFamily="34" charset="0"/>
              <a:buChar char="•"/>
            </a:pPr>
            <a:endParaRPr lang="en-US" b="0" i="0" dirty="0">
              <a:solidFill>
                <a:srgbClr val="374151"/>
              </a:solidFill>
              <a:effectLst/>
              <a:latin typeface="Söhne"/>
            </a:endParaRPr>
          </a:p>
          <a:p>
            <a:pPr algn="l"/>
            <a:r>
              <a:rPr lang="en-US" b="1" i="0" dirty="0">
                <a:solidFill>
                  <a:srgbClr val="374151"/>
                </a:solidFill>
                <a:effectLst/>
                <a:latin typeface="Söhne"/>
              </a:rPr>
              <a:t>Demerits of HOG:</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Inability to capture spatial relationships or semantic information, potentially limiting accuracy in complex scenes or object occlusion scenarios.</a:t>
            </a:r>
          </a:p>
          <a:p>
            <a:pPr algn="l">
              <a:buFont typeface="Arial" panose="020B0604020202020204" pitchFamily="34" charset="0"/>
              <a:buChar char="•"/>
            </a:pPr>
            <a:r>
              <a:rPr lang="en-US" b="0" i="0" dirty="0">
                <a:solidFill>
                  <a:srgbClr val="374151"/>
                </a:solidFill>
                <a:effectLst/>
                <a:latin typeface="Söhne"/>
              </a:rPr>
              <a:t>Struggles with variations in object scale, requiring additional techniques for multi-scale object detection.</a:t>
            </a:r>
          </a:p>
          <a:p>
            <a:pPr algn="l">
              <a:buFont typeface="Arial" panose="020B0604020202020204" pitchFamily="34" charset="0"/>
              <a:buChar char="•"/>
            </a:pPr>
            <a:endParaRPr lang="en-US" b="0" i="0" dirty="0">
              <a:solidFill>
                <a:srgbClr val="374151"/>
              </a:solidFill>
              <a:effectLst/>
              <a:latin typeface="Söhne"/>
            </a:endParaRPr>
          </a:p>
          <a:p>
            <a:pPr algn="l"/>
            <a:r>
              <a:rPr lang="en-US" b="1" i="0" dirty="0">
                <a:solidFill>
                  <a:srgbClr val="374151"/>
                </a:solidFill>
                <a:effectLst/>
                <a:latin typeface="Söhne"/>
              </a:rPr>
              <a:t>Authors:</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Navneet Dalal and Bill </a:t>
            </a:r>
            <a:r>
              <a:rPr lang="en-US" b="1" i="0" dirty="0" err="1">
                <a:solidFill>
                  <a:srgbClr val="374151"/>
                </a:solidFill>
                <a:effectLst/>
                <a:latin typeface="Söhne"/>
              </a:rPr>
              <a:t>Triggs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Introduced the Histograms of Oriented Gradients (HOG) technique in their paper "Histograms of Oriented Gradients for Human Detection" published in 2005.</a:t>
            </a:r>
          </a:p>
        </p:txBody>
      </p:sp>
      <p:sp>
        <p:nvSpPr>
          <p:cNvPr id="5" name="Title 4">
            <a:extLst>
              <a:ext uri="{FF2B5EF4-FFF2-40B4-BE49-F238E27FC236}">
                <a16:creationId xmlns:a16="http://schemas.microsoft.com/office/drawing/2014/main" id="{0A6982EE-4CAD-F1A3-ACEE-81EF77520310}"/>
              </a:ext>
            </a:extLst>
          </p:cNvPr>
          <p:cNvSpPr>
            <a:spLocks noGrp="1"/>
          </p:cNvSpPr>
          <p:nvPr>
            <p:ph type="title"/>
          </p:nvPr>
        </p:nvSpPr>
        <p:spPr>
          <a:xfrm>
            <a:off x="457200" y="617785"/>
            <a:ext cx="7771680" cy="1469880"/>
          </a:xfrm>
        </p:spPr>
        <p:txBody>
          <a:bodyPr/>
          <a:lstStyle/>
          <a:p>
            <a:r>
              <a:rPr lang="en-US" sz="1800" b="1" dirty="0">
                <a:effectLst/>
                <a:latin typeface="Times New Roman" panose="02020603050405020304" pitchFamily="18" charset="0"/>
                <a:ea typeface="Times New Roman" panose="02020603050405020304" pitchFamily="18" charset="0"/>
              </a:rPr>
              <a:t>Histogram of Oriented Gradients (HOG)</a:t>
            </a:r>
            <a:endParaRPr lang="en-IN" dirty="0"/>
          </a:p>
        </p:txBody>
      </p:sp>
    </p:spTree>
    <p:extLst>
      <p:ext uri="{BB962C8B-B14F-4D97-AF65-F5344CB8AC3E}">
        <p14:creationId xmlns:p14="http://schemas.microsoft.com/office/powerpoint/2010/main" val="1577507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457200" y="971883"/>
            <a:ext cx="8381160" cy="75600"/>
          </a:xfrm>
          <a:prstGeom prst="rect">
            <a:avLst/>
          </a:prstGeom>
          <a:solidFill>
            <a:srgbClr val="7030A0"/>
          </a:solidFill>
          <a:ln w="25560">
            <a:solidFill>
              <a:srgbClr val="3A5F8B"/>
            </a:solidFill>
            <a:round/>
          </a:ln>
        </p:spPr>
        <p:txBody>
          <a:bodyPr/>
          <a:lstStyle/>
          <a:p>
            <a:endParaRPr lang="en-IN"/>
          </a:p>
        </p:txBody>
      </p:sp>
      <p:sp>
        <p:nvSpPr>
          <p:cNvPr id="65" name="CustomShape 2"/>
          <p:cNvSpPr/>
          <p:nvPr/>
        </p:nvSpPr>
        <p:spPr>
          <a:xfrm>
            <a:off x="457200" y="457200"/>
            <a:ext cx="8381160" cy="577440"/>
          </a:xfrm>
          <a:prstGeom prst="rect">
            <a:avLst/>
          </a:prstGeom>
        </p:spPr>
        <p:txBody>
          <a:bodyPr lIns="90000" tIns="45000" rIns="90000" bIns="45000"/>
          <a:lstStyle/>
          <a:p>
            <a:pPr>
              <a:lnSpc>
                <a:spcPct val="100000"/>
              </a:lnSpc>
            </a:pPr>
            <a:r>
              <a:rPr lang="en-US" sz="2400" b="1" dirty="0">
                <a:solidFill>
                  <a:srgbClr val="C00000"/>
                </a:solidFill>
              </a:rPr>
              <a:t>Existing systems</a:t>
            </a:r>
            <a:endParaRPr sz="2400" b="1" dirty="0">
              <a:solidFill>
                <a:srgbClr val="C00000"/>
              </a:solidFill>
            </a:endParaRPr>
          </a:p>
        </p:txBody>
      </p:sp>
      <p:sp>
        <p:nvSpPr>
          <p:cNvPr id="2" name="TextBox 1">
            <a:extLst>
              <a:ext uri="{FF2B5EF4-FFF2-40B4-BE49-F238E27FC236}">
                <a16:creationId xmlns:a16="http://schemas.microsoft.com/office/drawing/2014/main" id="{1318B3D2-4ACE-2A2F-8EEE-4F9D41D4FC63}"/>
              </a:ext>
            </a:extLst>
          </p:cNvPr>
          <p:cNvSpPr txBox="1"/>
          <p:nvPr/>
        </p:nvSpPr>
        <p:spPr>
          <a:xfrm>
            <a:off x="2209799" y="2514600"/>
            <a:ext cx="10795421" cy="914400"/>
          </a:xfrm>
          <a:prstGeom prst="rect">
            <a:avLst/>
          </a:prstGeom>
          <a:noFill/>
        </p:spPr>
        <p:txBody>
          <a:bodyPr wrap="square" rtlCol="0">
            <a:spAutoFit/>
          </a:bodyPr>
          <a:lstStyle/>
          <a:p>
            <a:endParaRPr lang="en-IN" dirty="0"/>
          </a:p>
        </p:txBody>
      </p:sp>
      <p:sp>
        <p:nvSpPr>
          <p:cNvPr id="4" name="Rectangle 2">
            <a:extLst>
              <a:ext uri="{FF2B5EF4-FFF2-40B4-BE49-F238E27FC236}">
                <a16:creationId xmlns:a16="http://schemas.microsoft.com/office/drawing/2014/main" id="{70BA6387-2DC7-0003-CC58-550AE4A0584A}"/>
              </a:ext>
            </a:extLst>
          </p:cNvPr>
          <p:cNvSpPr>
            <a:spLocks noChangeArrowheads="1"/>
          </p:cNvSpPr>
          <p:nvPr/>
        </p:nvSpPr>
        <p:spPr bwMode="auto">
          <a:xfrm>
            <a:off x="304380" y="1575009"/>
            <a:ext cx="86868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b="1" i="0" dirty="0">
                <a:solidFill>
                  <a:srgbClr val="374151"/>
                </a:solidFill>
                <a:effectLst/>
                <a:latin typeface="Söhne"/>
              </a:rPr>
              <a:t>Merits of R-CNN for Object Detection:</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Provides high accuracy in object localization by generating region proposals and using a CNN to classify and refine these proposals.</a:t>
            </a:r>
          </a:p>
          <a:p>
            <a:pPr algn="l">
              <a:buFont typeface="Arial" panose="020B0604020202020204" pitchFamily="34" charset="0"/>
              <a:buChar char="•"/>
            </a:pPr>
            <a:r>
              <a:rPr lang="en-US" b="0" i="0" dirty="0">
                <a:solidFill>
                  <a:srgbClr val="374151"/>
                </a:solidFill>
                <a:effectLst/>
                <a:latin typeface="Söhne"/>
              </a:rPr>
              <a:t>Effectively uses Convolutional Neural Network (CNN) features, offering rich representations of objects in images, enhancing detection accuracy.</a:t>
            </a:r>
          </a:p>
          <a:p>
            <a:pPr algn="l"/>
            <a:endParaRPr lang="en-US" b="0" i="0" dirty="0">
              <a:solidFill>
                <a:srgbClr val="374151"/>
              </a:solidFill>
              <a:effectLst/>
              <a:latin typeface="Söhne"/>
            </a:endParaRPr>
          </a:p>
          <a:p>
            <a:pPr algn="l"/>
            <a:r>
              <a:rPr lang="en-US" b="1" i="0" dirty="0">
                <a:solidFill>
                  <a:srgbClr val="374151"/>
                </a:solidFill>
                <a:effectLst/>
                <a:latin typeface="Söhne"/>
              </a:rPr>
              <a:t>Demerits of R-CNN for Object Detection:</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Computationally expensive during training and testing due to the need for generating region proposals and running a CNN separately on each proposed region.</a:t>
            </a:r>
          </a:p>
          <a:p>
            <a:pPr algn="l">
              <a:buFont typeface="Arial" panose="020B0604020202020204" pitchFamily="34" charset="0"/>
              <a:buChar char="•"/>
            </a:pPr>
            <a:r>
              <a:rPr lang="en-US" b="0" i="0" dirty="0">
                <a:solidFill>
                  <a:srgbClr val="374151"/>
                </a:solidFill>
                <a:effectLst/>
                <a:latin typeface="Söhne"/>
              </a:rPr>
              <a:t>Relatively slow in real-time applications due to sequential processing, limiting its use in high-speed applications.</a:t>
            </a:r>
          </a:p>
          <a:p>
            <a:pPr algn="l"/>
            <a:endParaRPr lang="en-US" b="0" i="0" dirty="0">
              <a:solidFill>
                <a:srgbClr val="374151"/>
              </a:solidFill>
              <a:effectLst/>
              <a:latin typeface="Söhne"/>
            </a:endParaRPr>
          </a:p>
          <a:p>
            <a:pPr algn="l"/>
            <a:r>
              <a:rPr lang="en-US" b="1" i="0" dirty="0">
                <a:solidFill>
                  <a:srgbClr val="374151"/>
                </a:solidFill>
                <a:effectLst/>
                <a:latin typeface="Söhne"/>
              </a:rPr>
              <a:t>Authors of R-CNN:</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Ross </a:t>
            </a:r>
            <a:r>
              <a:rPr lang="en-US" b="0" i="0" dirty="0" err="1">
                <a:solidFill>
                  <a:srgbClr val="374151"/>
                </a:solidFill>
                <a:effectLst/>
                <a:latin typeface="Söhne"/>
              </a:rPr>
              <a:t>Girshick</a:t>
            </a:r>
            <a:r>
              <a:rPr lang="en-US" b="0" i="0" dirty="0">
                <a:solidFill>
                  <a:srgbClr val="374151"/>
                </a:solidFill>
                <a:effectLst/>
                <a:latin typeface="Söhne"/>
              </a:rPr>
              <a:t>, Jeff Donahue, Trevor Darrell, and Jitendra Malik</a:t>
            </a:r>
          </a:p>
          <a:p>
            <a:pPr algn="l">
              <a:buFont typeface="Arial" panose="020B0604020202020204" pitchFamily="34" charset="0"/>
              <a:buChar char="•"/>
            </a:pPr>
            <a:r>
              <a:rPr lang="en-US" b="0" i="0" dirty="0">
                <a:solidFill>
                  <a:srgbClr val="374151"/>
                </a:solidFill>
                <a:effectLst/>
                <a:latin typeface="Söhne"/>
              </a:rPr>
              <a:t>Proposed R-CNN in their paper "Rich feature hierarchies for accurate object detection and semantic segmentation."</a:t>
            </a:r>
          </a:p>
          <a:p>
            <a:br>
              <a:rPr lang="en-US" dirty="0"/>
            </a:br>
            <a:endParaRPr lang="en-US" b="0" i="0" dirty="0">
              <a:solidFill>
                <a:srgbClr val="374151"/>
              </a:solidFill>
              <a:effectLst/>
              <a:latin typeface="Söhne"/>
            </a:endParaRPr>
          </a:p>
        </p:txBody>
      </p:sp>
      <p:sp>
        <p:nvSpPr>
          <p:cNvPr id="5" name="Title 4">
            <a:extLst>
              <a:ext uri="{FF2B5EF4-FFF2-40B4-BE49-F238E27FC236}">
                <a16:creationId xmlns:a16="http://schemas.microsoft.com/office/drawing/2014/main" id="{0A6982EE-4CAD-F1A3-ACEE-81EF77520310}"/>
              </a:ext>
            </a:extLst>
          </p:cNvPr>
          <p:cNvSpPr>
            <a:spLocks noGrp="1"/>
          </p:cNvSpPr>
          <p:nvPr>
            <p:ph type="title"/>
          </p:nvPr>
        </p:nvSpPr>
        <p:spPr>
          <a:xfrm>
            <a:off x="457200" y="587520"/>
            <a:ext cx="7771680" cy="1469880"/>
          </a:xfrm>
        </p:spPr>
        <p:txBody>
          <a:bodyPr/>
          <a:lstStyle/>
          <a:p>
            <a:pPr>
              <a:lnSpc>
                <a:spcPct val="150000"/>
              </a:lnSpc>
              <a:spcBef>
                <a:spcPts val="45"/>
              </a:spcBef>
            </a:pPr>
            <a:r>
              <a:rPr lang="en-US" sz="1800" b="1" dirty="0">
                <a:effectLst/>
                <a:latin typeface="Times New Roman" panose="02020603050405020304" pitchFamily="18" charset="0"/>
                <a:ea typeface="Times New Roman" panose="02020603050405020304" pitchFamily="18" charset="0"/>
              </a:rPr>
              <a:t>R-CNN</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31673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10850</TotalTime>
  <Words>2518</Words>
  <Application>Microsoft Office PowerPoint</Application>
  <PresentationFormat>On-screen Show (4:3)</PresentationFormat>
  <Paragraphs>224</Paragraphs>
  <Slides>25</Slides>
  <Notes>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Arial</vt:lpstr>
      <vt:lpstr>Arial Black</vt:lpstr>
      <vt:lpstr>Bahnschrift</vt:lpstr>
      <vt:lpstr>Bahnschrift Condensed</vt:lpstr>
      <vt:lpstr>Bookman Old Style</vt:lpstr>
      <vt:lpstr>Calibri</vt:lpstr>
      <vt:lpstr>erdana</vt:lpstr>
      <vt:lpstr>inter-bold</vt:lpstr>
      <vt:lpstr>inter-regular</vt:lpstr>
      <vt:lpstr>Söhne</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Histogram of Oriented Gradients (HOG)</vt:lpstr>
      <vt:lpstr>R-CNN</vt:lpstr>
      <vt:lpstr>Single shot detector (SSD)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Pradeep Bodduru</cp:lastModifiedBy>
  <cp:revision>709</cp:revision>
  <dcterms:modified xsi:type="dcterms:W3CDTF">2023-11-04T13:38:13Z</dcterms:modified>
</cp:coreProperties>
</file>