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fe6d65a6d2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fe6d65a6d2_0_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2fe6d65a6d2_0_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fe6d65a6d2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fe6d65a6d2_0_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2fe6d65a6d2_0_8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fe6d65a6d2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fe6d65a6d2_0_1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2fe6d65a6d2_0_1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08bbc6727d_1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08bbc6727d_1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308bbc6727d_1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08bbc6727d_1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08bbc6727d_1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308bbc6727d_1_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e6d65a6d2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e6d65a6d2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2fe6d65a6d2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fe6d65a6d2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fe6d65a6d2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2fe6d65a6d2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fe6d65a6d2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fe6d65a6d2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2fe6d65a6d2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fe6d65a6d2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fe6d65a6d2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2fe6d65a6d2_0_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fe6d65a6d2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fe6d65a6d2_0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2fe6d65a6d2_0_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fe6d65a6d2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fe6d65a6d2_0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2fe6d65a6d2_0_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2"/>
          <p:cNvSpPr/>
          <p:nvPr/>
        </p:nvSpPr>
        <p:spPr>
          <a:xfrm>
            <a:off x="914400" y="2393950"/>
            <a:ext cx="10363200" cy="109538"/>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9" name="Google Shape;19;p2"/>
          <p:cNvSpPr txBox="1"/>
          <p:nvPr>
            <p:ph type="ctrTitle"/>
          </p:nvPr>
        </p:nvSpPr>
        <p:spPr>
          <a:xfrm>
            <a:off x="914400" y="990600"/>
            <a:ext cx="10363200"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 type="subTitle"/>
          </p:nvPr>
        </p:nvSpPr>
        <p:spPr>
          <a:xfrm>
            <a:off x="1930400" y="3429000"/>
            <a:ext cx="9347200" cy="1600200"/>
          </a:xfrm>
          <a:prstGeom prst="rect">
            <a:avLst/>
          </a:prstGeom>
          <a:noFill/>
          <a:ln>
            <a:noFill/>
          </a:ln>
        </p:spPr>
        <p:txBody>
          <a:bodyPr anchorCtr="0" anchor="t" bIns="45700" lIns="91425" spcFirstLastPara="1" rIns="91425" wrap="square" tIns="4570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p:txBody>
      </p:sp>
      <p:sp>
        <p:nvSpPr>
          <p:cNvPr id="21" name="Google Shape;21;p2"/>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 type="body"/>
          </p:nvPr>
        </p:nvSpPr>
        <p:spPr>
          <a:xfrm rot="5400000">
            <a:off x="3956051" y="-1447800"/>
            <a:ext cx="4267200" cy="10668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78" name="Google Shape;78;p1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2"/>
          <p:cNvSpPr txBox="1"/>
          <p:nvPr>
            <p:ph type="title"/>
          </p:nvPr>
        </p:nvSpPr>
        <p:spPr>
          <a:xfrm rot="5400000">
            <a:off x="7242176" y="1827742"/>
            <a:ext cx="5715000" cy="2669116"/>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 type="body"/>
          </p:nvPr>
        </p:nvSpPr>
        <p:spPr>
          <a:xfrm rot="5400000">
            <a:off x="1801284" y="-740833"/>
            <a:ext cx="5715000" cy="780626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84" name="Google Shape;84;p1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27" name="Google Shape;27;p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5"/>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350"/>
              </a:spcBef>
              <a:spcAft>
                <a:spcPts val="0"/>
              </a:spcAft>
              <a:buSzPts val="1400"/>
              <a:buNone/>
              <a:defRPr sz="1400"/>
            </a:lvl5pPr>
            <a:lvl6pPr indent="-228600" lvl="5" marL="2743200" algn="l">
              <a:spcBef>
                <a:spcPts val="350"/>
              </a:spcBef>
              <a:spcAft>
                <a:spcPts val="0"/>
              </a:spcAft>
              <a:buSzPts val="1400"/>
              <a:buNone/>
              <a:defRPr sz="1400"/>
            </a:lvl6pPr>
            <a:lvl7pPr indent="-228600" lvl="6" marL="3200400" algn="l">
              <a:spcBef>
                <a:spcPts val="350"/>
              </a:spcBef>
              <a:spcAft>
                <a:spcPts val="0"/>
              </a:spcAft>
              <a:buSzPts val="1400"/>
              <a:buNone/>
              <a:defRPr sz="1400"/>
            </a:lvl7pPr>
            <a:lvl8pPr indent="-228600" lvl="7" marL="3657600" algn="l">
              <a:spcBef>
                <a:spcPts val="350"/>
              </a:spcBef>
              <a:spcAft>
                <a:spcPts val="0"/>
              </a:spcAft>
              <a:buSzPts val="1400"/>
              <a:buNone/>
              <a:defRPr sz="1400"/>
            </a:lvl8pPr>
            <a:lvl9pPr indent="-228600" lvl="8" marL="4114800" algn="l">
              <a:spcBef>
                <a:spcPts val="350"/>
              </a:spcBef>
              <a:spcAft>
                <a:spcPts val="0"/>
              </a:spcAft>
              <a:buSzPts val="1400"/>
              <a:buNone/>
              <a:defRPr sz="1400"/>
            </a:lvl9pPr>
          </a:lstStyle>
          <a:p/>
        </p:txBody>
      </p:sp>
      <p:sp>
        <p:nvSpPr>
          <p:cNvPr id="38" name="Google Shape;38;p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7556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44" name="Google Shape;44;p6"/>
          <p:cNvSpPr txBox="1"/>
          <p:nvPr>
            <p:ph idx="2" type="body"/>
          </p:nvPr>
        </p:nvSpPr>
        <p:spPr>
          <a:xfrm>
            <a:off x="61912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45" name="Google Shape;45;p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7"/>
          <p:cNvSpPr txBox="1"/>
          <p:nvPr>
            <p:ph type="title"/>
          </p:nvPr>
        </p:nvSpPr>
        <p:spPr>
          <a:xfrm>
            <a:off x="609600" y="274638"/>
            <a:ext cx="109728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51" name="Google Shape;51;p7"/>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52" name="Google Shape;52;p7"/>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53" name="Google Shape;53;p7"/>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54" name="Google Shape;54;p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500"/>
              </a:spcBef>
              <a:spcAft>
                <a:spcPts val="0"/>
              </a:spcAft>
              <a:buSzPts val="2000"/>
              <a:buChar char="▪"/>
              <a:defRPr sz="2000"/>
            </a:lvl5pPr>
            <a:lvl6pPr indent="-355600" lvl="5" marL="2743200" algn="l">
              <a:spcBef>
                <a:spcPts val="500"/>
              </a:spcBef>
              <a:spcAft>
                <a:spcPts val="0"/>
              </a:spcAft>
              <a:buSzPts val="2000"/>
              <a:buChar char="▪"/>
              <a:defRPr sz="2000"/>
            </a:lvl6pPr>
            <a:lvl7pPr indent="-355600" lvl="6" marL="3200400" algn="l">
              <a:spcBef>
                <a:spcPts val="500"/>
              </a:spcBef>
              <a:spcAft>
                <a:spcPts val="0"/>
              </a:spcAft>
              <a:buSzPts val="2000"/>
              <a:buChar char="▪"/>
              <a:defRPr sz="2000"/>
            </a:lvl7pPr>
            <a:lvl8pPr indent="-355600" lvl="7" marL="3657600" algn="l">
              <a:spcBef>
                <a:spcPts val="500"/>
              </a:spcBef>
              <a:spcAft>
                <a:spcPts val="0"/>
              </a:spcAft>
              <a:buSzPts val="2000"/>
              <a:buChar char="▪"/>
              <a:defRPr sz="2000"/>
            </a:lvl8pPr>
            <a:lvl9pPr indent="-355600" lvl="8" marL="4114800" algn="l">
              <a:spcBef>
                <a:spcPts val="500"/>
              </a:spcBef>
              <a:spcAft>
                <a:spcPts val="0"/>
              </a:spcAft>
              <a:buSzPts val="2000"/>
              <a:buChar char="▪"/>
              <a:defRPr sz="2000"/>
            </a:lvl9pPr>
          </a:lstStyle>
          <a:p/>
        </p:txBody>
      </p:sp>
      <p:sp>
        <p:nvSpPr>
          <p:cNvPr id="64" name="Google Shape;64;p9"/>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65" name="Google Shape;65;p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p:nvPr>
            <p:ph idx="2" type="pic"/>
          </p:nvPr>
        </p:nvSpPr>
        <p:spPr>
          <a:xfrm>
            <a:off x="2389717" y="612775"/>
            <a:ext cx="7315200" cy="4114800"/>
          </a:xfrm>
          <a:prstGeom prst="rect">
            <a:avLst/>
          </a:prstGeom>
          <a:noFill/>
          <a:ln>
            <a:noFill/>
          </a:ln>
        </p:spPr>
      </p:sp>
      <p:sp>
        <p:nvSpPr>
          <p:cNvPr id="71" name="Google Shape;71;p10"/>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72" name="Google Shape;72;p10"/>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1pPr>
            <a:lvl2pPr lvl="1"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2pPr>
            <a:lvl3pPr lvl="2"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3pPr>
            <a:lvl4pPr lvl="3"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4pPr>
            <a:lvl5pPr lvl="4"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5pPr>
            <a:lvl6pPr lvl="5"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6pPr>
            <a:lvl7pPr lvl="6"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7pPr>
            <a:lvl8pPr lvl="7"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8pPr>
            <a:lvl9pPr lvl="8"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9pPr>
          </a:lstStyle>
          <a:p/>
        </p:txBody>
      </p:sp>
      <p:sp>
        <p:nvSpPr>
          <p:cNvPr id="11" name="Google Shape;11;p1"/>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12" name="Google Shape;12;p1"/>
          <p:cNvSpPr/>
          <p:nvPr/>
        </p:nvSpPr>
        <p:spPr>
          <a:xfrm>
            <a:off x="812800" y="1566864"/>
            <a:ext cx="10610851" cy="109537"/>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cxnSp>
        <p:nvCxnSpPr>
          <p:cNvPr id="13" name="Google Shape;13;p1"/>
          <p:cNvCxnSpPr/>
          <p:nvPr/>
        </p:nvCxnSpPr>
        <p:spPr>
          <a:xfrm>
            <a:off x="812800" y="6172200"/>
            <a:ext cx="10566400" cy="0"/>
          </a:xfrm>
          <a:prstGeom prst="straightConnector1">
            <a:avLst/>
          </a:prstGeom>
          <a:noFill/>
          <a:ln cap="flat" cmpd="sng" w="9525">
            <a:solidFill>
              <a:schemeClr val="accent2"/>
            </a:solidFill>
            <a:prstDash val="solid"/>
            <a:round/>
            <a:headEnd len="med" w="med" type="none"/>
            <a:tailEnd len="med" w="med" type="none"/>
          </a:ln>
        </p:spPr>
      </p:cxnSp>
      <p:sp>
        <p:nvSpPr>
          <p:cNvPr id="14" name="Google Shape;14;p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 name="Google Shape;15;p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2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 name="Google Shape;16;p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sz="1200" u="none">
                <a:solidFill>
                  <a:schemeClr val="dk1"/>
                </a:solidFill>
                <a:latin typeface="Verdana"/>
                <a:ea typeface="Verdana"/>
                <a:cs typeface="Verdana"/>
                <a:sym typeface="Verdana"/>
              </a:defRPr>
            </a:lvl1pPr>
            <a:lvl2pPr indent="0" lvl="1" marL="0" marR="0" rtl="0" algn="r">
              <a:spcBef>
                <a:spcPts val="0"/>
              </a:spcBef>
              <a:buNone/>
              <a:defRPr b="0" sz="1200" u="none">
                <a:solidFill>
                  <a:schemeClr val="dk1"/>
                </a:solidFill>
                <a:latin typeface="Verdana"/>
                <a:ea typeface="Verdana"/>
                <a:cs typeface="Verdana"/>
                <a:sym typeface="Verdana"/>
              </a:defRPr>
            </a:lvl2pPr>
            <a:lvl3pPr indent="0" lvl="2" marL="0" marR="0" rtl="0" algn="r">
              <a:spcBef>
                <a:spcPts val="0"/>
              </a:spcBef>
              <a:buNone/>
              <a:defRPr b="0" sz="1200" u="none">
                <a:solidFill>
                  <a:schemeClr val="dk1"/>
                </a:solidFill>
                <a:latin typeface="Verdana"/>
                <a:ea typeface="Verdana"/>
                <a:cs typeface="Verdana"/>
                <a:sym typeface="Verdana"/>
              </a:defRPr>
            </a:lvl3pPr>
            <a:lvl4pPr indent="0" lvl="3" marL="0" marR="0" rtl="0" algn="r">
              <a:spcBef>
                <a:spcPts val="0"/>
              </a:spcBef>
              <a:buNone/>
              <a:defRPr b="0" sz="1200" u="none">
                <a:solidFill>
                  <a:schemeClr val="dk1"/>
                </a:solidFill>
                <a:latin typeface="Verdana"/>
                <a:ea typeface="Verdana"/>
                <a:cs typeface="Verdana"/>
                <a:sym typeface="Verdana"/>
              </a:defRPr>
            </a:lvl4pPr>
            <a:lvl5pPr indent="0" lvl="4" marL="0" marR="0" rtl="0" algn="r">
              <a:spcBef>
                <a:spcPts val="0"/>
              </a:spcBef>
              <a:buNone/>
              <a:defRPr b="0" sz="1200" u="none">
                <a:solidFill>
                  <a:schemeClr val="dk1"/>
                </a:solidFill>
                <a:latin typeface="Verdana"/>
                <a:ea typeface="Verdana"/>
                <a:cs typeface="Verdana"/>
                <a:sym typeface="Verdana"/>
              </a:defRPr>
            </a:lvl5pPr>
            <a:lvl6pPr indent="0" lvl="5" marL="0" marR="0" rtl="0" algn="r">
              <a:spcBef>
                <a:spcPts val="0"/>
              </a:spcBef>
              <a:buNone/>
              <a:defRPr b="0" sz="1200" u="none">
                <a:solidFill>
                  <a:schemeClr val="dk1"/>
                </a:solidFill>
                <a:latin typeface="Verdana"/>
                <a:ea typeface="Verdana"/>
                <a:cs typeface="Verdana"/>
                <a:sym typeface="Verdana"/>
              </a:defRPr>
            </a:lvl6pPr>
            <a:lvl7pPr indent="0" lvl="6" marL="0" marR="0" rtl="0" algn="r">
              <a:spcBef>
                <a:spcPts val="0"/>
              </a:spcBef>
              <a:buNone/>
              <a:defRPr b="0" sz="1200" u="none">
                <a:solidFill>
                  <a:schemeClr val="dk1"/>
                </a:solidFill>
                <a:latin typeface="Verdana"/>
                <a:ea typeface="Verdana"/>
                <a:cs typeface="Verdana"/>
                <a:sym typeface="Verdana"/>
              </a:defRPr>
            </a:lvl7pPr>
            <a:lvl8pPr indent="0" lvl="7" marL="0" marR="0" rtl="0" algn="r">
              <a:spcBef>
                <a:spcPts val="0"/>
              </a:spcBef>
              <a:buNone/>
              <a:defRPr b="0" sz="1200" u="none">
                <a:solidFill>
                  <a:schemeClr val="dk1"/>
                </a:solidFill>
                <a:latin typeface="Verdana"/>
                <a:ea typeface="Verdana"/>
                <a:cs typeface="Verdana"/>
                <a:sym typeface="Verdana"/>
              </a:defRPr>
            </a:lvl8pPr>
            <a:lvl9pPr indent="0" lvl="8" marL="0" marR="0" rtl="0" algn="r">
              <a:spcBef>
                <a:spcPts val="0"/>
              </a:spcBef>
              <a:buNone/>
              <a:defRPr b="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90" name="Shape 90"/>
        <p:cNvGrpSpPr/>
        <p:nvPr/>
      </p:nvGrpSpPr>
      <p:grpSpPr>
        <a:xfrm>
          <a:off x="0" y="0"/>
          <a:ext cx="0" cy="0"/>
          <a:chOff x="0" y="0"/>
          <a:chExt cx="0" cy="0"/>
        </a:xfrm>
      </p:grpSpPr>
      <p:pic>
        <p:nvPicPr>
          <p:cNvPr id="91" name="Google Shape;91;p13"/>
          <p:cNvPicPr preferRelativeResize="0"/>
          <p:nvPr/>
        </p:nvPicPr>
        <p:blipFill rotWithShape="1">
          <a:blip r:embed="rId4">
            <a:alphaModFix/>
          </a:blip>
          <a:srcRect b="0" l="0" r="0" t="0"/>
          <a:stretch/>
        </p:blipFill>
        <p:spPr>
          <a:xfrm>
            <a:off x="80384" y="89477"/>
            <a:ext cx="2924175" cy="952500"/>
          </a:xfrm>
          <a:prstGeom prst="rect">
            <a:avLst/>
          </a:prstGeom>
          <a:noFill/>
          <a:ln>
            <a:noFill/>
          </a:ln>
        </p:spPr>
      </p:pic>
      <p:pic>
        <p:nvPicPr>
          <p:cNvPr id="92" name="Google Shape;92;p13"/>
          <p:cNvPicPr preferRelativeResize="0"/>
          <p:nvPr/>
        </p:nvPicPr>
        <p:blipFill rotWithShape="1">
          <a:blip r:embed="rId5">
            <a:alphaModFix/>
          </a:blip>
          <a:srcRect b="0" l="0" r="0" t="0"/>
          <a:stretch/>
        </p:blipFill>
        <p:spPr>
          <a:xfrm>
            <a:off x="11111491" y="64077"/>
            <a:ext cx="1000125" cy="1143000"/>
          </a:xfrm>
          <a:prstGeom prst="rect">
            <a:avLst/>
          </a:prstGeom>
          <a:noFill/>
          <a:ln>
            <a:noFill/>
          </a:ln>
        </p:spPr>
      </p:pic>
      <p:sp>
        <p:nvSpPr>
          <p:cNvPr id="93" name="Google Shape;93;p13"/>
          <p:cNvSpPr txBox="1"/>
          <p:nvPr/>
        </p:nvSpPr>
        <p:spPr>
          <a:xfrm>
            <a:off x="724162" y="2864138"/>
            <a:ext cx="10515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600"/>
              <a:buFont typeface="Times New Roman"/>
              <a:buNone/>
            </a:pPr>
            <a:r>
              <a:rPr b="1" lang="en-IN" sz="3600">
                <a:solidFill>
                  <a:schemeClr val="dk1"/>
                </a:solidFill>
                <a:latin typeface="Times New Roman"/>
                <a:ea typeface="Times New Roman"/>
                <a:cs typeface="Times New Roman"/>
                <a:sym typeface="Times New Roman"/>
              </a:rPr>
              <a:t>Deep Learning-Based Optimization of Coco Pith for Water Retention in Agricultural Practice</a:t>
            </a:r>
            <a:endParaRPr sz="36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chemeClr val="dk1"/>
              </a:buClr>
              <a:buSzPts val="4000"/>
              <a:buFont typeface="Verdana"/>
              <a:buNone/>
            </a:pPr>
            <a:r>
              <a:t/>
            </a:r>
            <a:endParaRPr b="1" sz="4000">
              <a:solidFill>
                <a:srgbClr val="7030A0"/>
              </a:solidFill>
              <a:latin typeface="Verdana"/>
              <a:ea typeface="Verdana"/>
              <a:cs typeface="Verdana"/>
              <a:sym typeface="Verdana"/>
            </a:endParaRPr>
          </a:p>
        </p:txBody>
      </p:sp>
      <p:sp>
        <p:nvSpPr>
          <p:cNvPr id="94" name="Google Shape;94;p13"/>
          <p:cNvSpPr txBox="1"/>
          <p:nvPr/>
        </p:nvSpPr>
        <p:spPr>
          <a:xfrm>
            <a:off x="962889" y="5183902"/>
            <a:ext cx="3429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MR.RAGU.G</a:t>
            </a:r>
            <a:endParaRPr/>
          </a:p>
        </p:txBody>
      </p:sp>
      <p:sp>
        <p:nvSpPr>
          <p:cNvPr id="95" name="Google Shape;95;p13"/>
          <p:cNvSpPr txBox="1"/>
          <p:nvPr/>
        </p:nvSpPr>
        <p:spPr>
          <a:xfrm>
            <a:off x="7296253" y="5108302"/>
            <a:ext cx="3943500" cy="1569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2400"/>
              <a:buFont typeface="Noto Sans Symbols"/>
              <a:buNone/>
            </a:pPr>
            <a:r>
              <a:t/>
            </a:r>
            <a:endParaRPr b="1" sz="2400">
              <a:solidFill>
                <a:srgbClr val="FF0000"/>
              </a:solidFill>
              <a:latin typeface="Verdana"/>
              <a:ea typeface="Verdana"/>
              <a:cs typeface="Verdana"/>
              <a:sym typeface="Verdana"/>
            </a:endParaRPr>
          </a:p>
          <a:p>
            <a:pPr indent="0" lvl="0" marL="0" marR="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NITHINPRANAO.S.K</a:t>
            </a:r>
            <a:endParaRPr b="1" sz="2400">
              <a:solidFill>
                <a:srgbClr val="FF0000"/>
              </a:solidFill>
              <a:latin typeface="Verdana"/>
              <a:ea typeface="Verdana"/>
              <a:cs typeface="Verdana"/>
              <a:sym typeface="Verdana"/>
            </a:endParaRPr>
          </a:p>
          <a:p>
            <a:pPr indent="0" lvl="0" marL="0" marR="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PRADEEP RAM.V</a:t>
            </a:r>
            <a:endParaRPr/>
          </a:p>
          <a:p>
            <a:pPr indent="0" lvl="0" marL="0" marR="0" rtl="0" algn="l">
              <a:spcBef>
                <a:spcPts val="0"/>
              </a:spcBef>
              <a:spcAft>
                <a:spcPts val="0"/>
              </a:spcAft>
              <a:buClr>
                <a:schemeClr val="dk1"/>
              </a:buClr>
              <a:buSzPts val="2400"/>
              <a:buFont typeface="Noto Sans Symbols"/>
              <a:buNone/>
            </a:pPr>
            <a:r>
              <a:t/>
            </a:r>
            <a:endParaRPr b="1" sz="2400">
              <a:solidFill>
                <a:srgbClr val="FF0000"/>
              </a:solidFill>
              <a:latin typeface="Verdana"/>
              <a:ea typeface="Verdana"/>
              <a:cs typeface="Verdana"/>
              <a:sym typeface="Verdana"/>
            </a:endParaRPr>
          </a:p>
        </p:txBody>
      </p:sp>
      <p:sp>
        <p:nvSpPr>
          <p:cNvPr id="96" name="Google Shape;96;p13"/>
          <p:cNvSpPr txBox="1"/>
          <p:nvPr/>
        </p:nvSpPr>
        <p:spPr>
          <a:xfrm>
            <a:off x="708891" y="1213137"/>
            <a:ext cx="10515600" cy="72245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2060"/>
              </a:buClr>
              <a:buSzPts val="2800"/>
              <a:buFont typeface="Verdana"/>
              <a:buNone/>
            </a:pPr>
            <a:r>
              <a:rPr b="1" lang="en-IN" sz="2800">
                <a:solidFill>
                  <a:srgbClr val="002060"/>
                </a:solidFill>
                <a:latin typeface="Verdana"/>
                <a:ea typeface="Verdana"/>
                <a:cs typeface="Verdana"/>
                <a:sym typeface="Verdana"/>
              </a:rPr>
              <a:t>Department of Computer Science and Engineering</a:t>
            </a:r>
            <a:endParaRPr/>
          </a:p>
        </p:txBody>
      </p:sp>
      <p:sp>
        <p:nvSpPr>
          <p:cNvPr id="97" name="Google Shape;97;p13"/>
          <p:cNvSpPr txBox="1"/>
          <p:nvPr/>
        </p:nvSpPr>
        <p:spPr>
          <a:xfrm>
            <a:off x="7719312" y="4722188"/>
            <a:ext cx="35052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B21A2425C32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
        <p:nvSpPr>
          <p:cNvPr id="193" name="Google Shape;193;p22"/>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94" name="Google Shape;194;p22"/>
          <p:cNvSpPr txBox="1"/>
          <p:nvPr>
            <p:ph idx="4294967295"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8</a:t>
            </a:r>
            <a:endParaRPr sz="2800"/>
          </a:p>
        </p:txBody>
      </p:sp>
      <p:sp>
        <p:nvSpPr>
          <p:cNvPr id="195" name="Google Shape;195;p22"/>
          <p:cNvSpPr txBox="1"/>
          <p:nvPr>
            <p:ph idx="4294967295"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b="1" lang="en-IN" sz="2200"/>
              <a:t>Paper Title:</a:t>
            </a:r>
            <a:r>
              <a:rPr lang="en-IN"/>
              <a:t> </a:t>
            </a:r>
            <a:r>
              <a:rPr lang="en-IN" sz="2200"/>
              <a:t>Soil Moisture Prediction Using Machine Learning Techniques</a:t>
            </a:r>
            <a:endParaRPr sz="2000"/>
          </a:p>
          <a:p>
            <a:pPr indent="0" lvl="0" marL="0" rtl="0" algn="l">
              <a:spcBef>
                <a:spcPts val="480"/>
              </a:spcBef>
              <a:spcAft>
                <a:spcPts val="0"/>
              </a:spcAft>
              <a:buClr>
                <a:schemeClr val="dk1"/>
              </a:buClr>
              <a:buSzPts val="2400"/>
              <a:buFont typeface="Arial"/>
              <a:buNone/>
            </a:pPr>
            <a:r>
              <a:rPr lang="en-IN" sz="2400"/>
              <a:t>	</a:t>
            </a:r>
            <a:r>
              <a:rPr b="1" lang="en-IN" sz="1800"/>
              <a:t>Authors:</a:t>
            </a:r>
            <a:r>
              <a:rPr lang="en-IN" sz="1800"/>
              <a:t> Sagarika Paul, Satwinder Singh</a:t>
            </a:r>
            <a:endParaRPr sz="1800"/>
          </a:p>
          <a:p>
            <a:pPr indent="0" lvl="0" marL="0" rtl="0" algn="l">
              <a:spcBef>
                <a:spcPts val="480"/>
              </a:spcBef>
              <a:spcAft>
                <a:spcPts val="0"/>
              </a:spcAft>
              <a:buClr>
                <a:schemeClr val="dk1"/>
              </a:buClr>
              <a:buSzPts val="2400"/>
              <a:buFont typeface="Arial"/>
              <a:buNone/>
            </a:pPr>
            <a:r>
              <a:rPr lang="en-IN" sz="1900"/>
              <a:t> Soil moisture plays a crucial role in agricultural production and the hydrological cycle. Predicting soil moisture is essential for optimizing water usage in farming.</a:t>
            </a:r>
            <a:r>
              <a:rPr lang="en-IN" sz="1800"/>
              <a:t>The study applies machine learning techniques such as Linear Regression, Support Vector Machine (SVM), Principal Component Analysis (PCA), and Naïve Bayes to predict soil moisture for different crops (Potato, Mustard, Paddy, Cauliflower) in West Bengal. Machine learning models, particularly SVM and Linear Regression, were found to perform best in predicting soil moisture levels. The prediction models can be enhanced by transforming data into a time-series format, which improves accuracy.</a:t>
            </a:r>
            <a:endParaRPr sz="1900"/>
          </a:p>
          <a:p>
            <a:pPr indent="0" lvl="0" marL="0" rtl="0" algn="l">
              <a:spcBef>
                <a:spcPts val="560"/>
              </a:spcBef>
              <a:spcAft>
                <a:spcPts val="0"/>
              </a:spcAft>
              <a:buSzPts val="2800"/>
              <a:buNone/>
            </a:pPr>
            <a:r>
              <a:rPr b="1" lang="en-IN" sz="1800"/>
              <a:t>Pros:</a:t>
            </a:r>
            <a:r>
              <a:rPr lang="en-IN" sz="1800"/>
              <a:t> Machine learning techniques significantly improve prediction accuracy for soil moisture, aiding in better water management.</a:t>
            </a:r>
            <a:endParaRPr sz="1800"/>
          </a:p>
          <a:p>
            <a:pPr indent="0" lvl="0" marL="0" rtl="0" algn="l">
              <a:spcBef>
                <a:spcPts val="560"/>
              </a:spcBef>
              <a:spcAft>
                <a:spcPts val="0"/>
              </a:spcAft>
              <a:buClr>
                <a:schemeClr val="dk1"/>
              </a:buClr>
              <a:buSzPts val="2800"/>
              <a:buFont typeface="Arial"/>
              <a:buNone/>
            </a:pPr>
            <a:r>
              <a:rPr b="1" lang="en-IN" sz="1800"/>
              <a:t>Cons:</a:t>
            </a:r>
            <a:r>
              <a:rPr lang="en-IN" sz="1800"/>
              <a:t>The cost and complexity of collecting accurate, real-time data (temperature, humidity, etc.) may hinder widespread implementation.</a:t>
            </a:r>
            <a:endParaRPr sz="1800"/>
          </a:p>
          <a:p>
            <a:pPr indent="0" lvl="0" marL="0" rtl="0" algn="l">
              <a:spcBef>
                <a:spcPts val="600"/>
              </a:spcBef>
              <a:spcAft>
                <a:spcPts val="0"/>
              </a:spcAft>
              <a:buClr>
                <a:schemeClr val="dk1"/>
              </a:buClr>
              <a:buSzPts val="3000"/>
              <a:buFont typeface="Arial"/>
              <a:buNone/>
            </a:pPr>
            <a:r>
              <a:t/>
            </a:r>
            <a:endParaRPr/>
          </a:p>
          <a:p>
            <a:pPr indent="0" lvl="0" marL="0" rtl="0" algn="l">
              <a:spcBef>
                <a:spcPts val="600"/>
              </a:spcBef>
              <a:spcAft>
                <a:spcPts val="0"/>
              </a:spcAft>
              <a:buClr>
                <a:schemeClr val="dk1"/>
              </a:buClr>
              <a:buSzPts val="3000"/>
              <a:buFont typeface="Arial"/>
              <a:buNone/>
            </a:pPr>
            <a:r>
              <a:t/>
            </a:r>
            <a:endParaRPr sz="3200"/>
          </a:p>
          <a:p>
            <a:pPr indent="0" lvl="0" marL="0" rtl="0" algn="l">
              <a:spcBef>
                <a:spcPts val="600"/>
              </a:spcBef>
              <a:spcAft>
                <a:spcPts val="0"/>
              </a:spcAft>
              <a:buClr>
                <a:schemeClr val="dk1"/>
              </a:buClr>
              <a:buSzPts val="3000"/>
              <a:buFont typeface="Arial"/>
              <a:buNone/>
            </a:pPr>
            <a:r>
              <a:t/>
            </a:r>
            <a:endParaRPr sz="3200"/>
          </a:p>
          <a:p>
            <a:pPr indent="0" lvl="0" marL="0" rtl="0" algn="l">
              <a:spcBef>
                <a:spcPts val="600"/>
              </a:spcBef>
              <a:spcAft>
                <a:spcPts val="0"/>
              </a:spcAft>
              <a:buClr>
                <a:schemeClr val="dk1"/>
              </a:buClr>
              <a:buSzPts val="3000"/>
              <a:buFont typeface="Arial"/>
              <a:buNone/>
            </a:pPr>
            <a:r>
              <a:t/>
            </a:r>
            <a:endParaRPr sz="3200"/>
          </a:p>
          <a:p>
            <a:pPr indent="0" lvl="0" marL="0" rtl="0" algn="l">
              <a:spcBef>
                <a:spcPts val="600"/>
              </a:spcBef>
              <a:spcAft>
                <a:spcPts val="0"/>
              </a:spcAft>
              <a:buSzPts val="3000"/>
              <a:buNone/>
            </a:pPr>
            <a:r>
              <a:t/>
            </a:r>
            <a:endParaRPr sz="3200">
              <a:solidFill>
                <a:srgbClr val="000000"/>
              </a:solidFill>
            </a:endParaRPr>
          </a:p>
        </p:txBody>
      </p:sp>
      <p:sp>
        <p:nvSpPr>
          <p:cNvPr id="196" name="Google Shape;196;p22"/>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97" name="Google Shape;197;p22"/>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98" name="Google Shape;198;p22"/>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
        <p:nvSpPr>
          <p:cNvPr id="205" name="Google Shape;205;p23"/>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06" name="Google Shape;206;p23"/>
          <p:cNvSpPr txBox="1"/>
          <p:nvPr>
            <p:ph idx="4294967295"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9</a:t>
            </a:r>
            <a:endParaRPr sz="2800"/>
          </a:p>
        </p:txBody>
      </p:sp>
      <p:sp>
        <p:nvSpPr>
          <p:cNvPr id="207" name="Google Shape;207;p23"/>
          <p:cNvSpPr txBox="1"/>
          <p:nvPr>
            <p:ph idx="4294967295"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560"/>
              </a:spcBef>
              <a:spcAft>
                <a:spcPts val="0"/>
              </a:spcAft>
              <a:buClr>
                <a:srgbClr val="CC0000"/>
              </a:buClr>
              <a:buSzPts val="2800"/>
              <a:buNone/>
            </a:pPr>
            <a:r>
              <a:rPr b="1" lang="en-IN" sz="2200"/>
              <a:t>Paper Title:</a:t>
            </a:r>
            <a:r>
              <a:rPr lang="en-IN"/>
              <a:t> </a:t>
            </a:r>
            <a:r>
              <a:rPr lang="en-IN" sz="2200"/>
              <a:t>Research on Soil Moisture Prediction Model Based on Deep Learning</a:t>
            </a:r>
            <a:endParaRPr sz="2200"/>
          </a:p>
          <a:p>
            <a:pPr indent="0" lvl="0" marL="0" rtl="0" algn="l">
              <a:lnSpc>
                <a:spcPct val="120000"/>
              </a:lnSpc>
              <a:spcBef>
                <a:spcPts val="500"/>
              </a:spcBef>
              <a:spcAft>
                <a:spcPts val="0"/>
              </a:spcAft>
              <a:buClr>
                <a:schemeClr val="dk1"/>
              </a:buClr>
              <a:buSzPts val="1100"/>
              <a:buFont typeface="Arial"/>
              <a:buNone/>
            </a:pPr>
            <a:r>
              <a:rPr lang="en-IN" sz="2400"/>
              <a:t>	</a:t>
            </a:r>
            <a:r>
              <a:rPr b="1" lang="en-IN" sz="1800"/>
              <a:t>Authors:</a:t>
            </a:r>
            <a:r>
              <a:rPr lang="en-IN" sz="1800"/>
              <a:t> Yu Cai, Wengang Zheng, Xin Zhang, Lili Zhangzhong, Xuzhang Xue</a:t>
            </a:r>
            <a:endParaRPr sz="1800"/>
          </a:p>
          <a:p>
            <a:pPr indent="0" lvl="0" marL="0" rtl="0" algn="l">
              <a:lnSpc>
                <a:spcPct val="120000"/>
              </a:lnSpc>
              <a:spcBef>
                <a:spcPts val="500"/>
              </a:spcBef>
              <a:spcAft>
                <a:spcPts val="0"/>
              </a:spcAft>
              <a:buClr>
                <a:schemeClr val="dk1"/>
              </a:buClr>
              <a:buSzPts val="1100"/>
              <a:buFont typeface="Arial"/>
              <a:buNone/>
            </a:pPr>
            <a:r>
              <a:rPr lang="en-IN" sz="1900"/>
              <a:t> </a:t>
            </a:r>
            <a:r>
              <a:rPr lang="en-IN" sz="1800"/>
              <a:t>Traditional prediction models face challenges in terms of accuracy, generalization, and handling multi-feature data. These limitations hinder their ability to accurately forecast soil moisture, which is crucial for water management strategies like irrigation and drought control.To address these issues, the authors proposed a Deep Neural Network Regression (DNNR) model, utilizing the powerful fitting capabilities of deep learning.</a:t>
            </a:r>
            <a:endParaRPr sz="1800"/>
          </a:p>
          <a:p>
            <a:pPr indent="0" lvl="0" marL="0" rtl="0" algn="l">
              <a:lnSpc>
                <a:spcPct val="120000"/>
              </a:lnSpc>
              <a:spcBef>
                <a:spcPts val="600"/>
              </a:spcBef>
              <a:spcAft>
                <a:spcPts val="0"/>
              </a:spcAft>
              <a:buClr>
                <a:schemeClr val="dk1"/>
              </a:buClr>
              <a:buSzPts val="1100"/>
              <a:buFont typeface="Arial"/>
              <a:buNone/>
            </a:pPr>
            <a:r>
              <a:rPr b="1" lang="en-IN" sz="1800"/>
              <a:t>Pros:</a:t>
            </a:r>
            <a:r>
              <a:rPr lang="en-IN" sz="1800"/>
              <a:t> The DNNR model achieved higher accuracy in soil moisture prediction compared to traditional methods.</a:t>
            </a:r>
            <a:endParaRPr sz="1800"/>
          </a:p>
          <a:p>
            <a:pPr indent="0" lvl="0" marL="0" rtl="0" algn="l">
              <a:lnSpc>
                <a:spcPct val="120000"/>
              </a:lnSpc>
              <a:spcBef>
                <a:spcPts val="600"/>
              </a:spcBef>
              <a:spcAft>
                <a:spcPts val="0"/>
              </a:spcAft>
              <a:buClr>
                <a:schemeClr val="dk1"/>
              </a:buClr>
              <a:buSzPts val="1100"/>
              <a:buFont typeface="Arial"/>
              <a:buNone/>
            </a:pPr>
            <a:r>
              <a:rPr b="1" lang="en-IN" sz="1800"/>
              <a:t>Cons:</a:t>
            </a:r>
            <a:r>
              <a:rPr lang="en-IN" sz="1800"/>
              <a:t>More layers and features increase the model's training time, making it resource-intensive.</a:t>
            </a:r>
            <a:endParaRPr sz="1800"/>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56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56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56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560"/>
              </a:spcBef>
              <a:spcAft>
                <a:spcPts val="0"/>
              </a:spcAft>
              <a:buClr>
                <a:schemeClr val="dk1"/>
              </a:buClr>
              <a:buSzPts val="1100"/>
              <a:buFont typeface="Arial"/>
              <a:buNone/>
            </a:pPr>
            <a:r>
              <a:t/>
            </a:r>
            <a:endParaRPr sz="1100">
              <a:latin typeface="Arial"/>
              <a:ea typeface="Arial"/>
              <a:cs typeface="Arial"/>
              <a:sym typeface="Arial"/>
            </a:endParaRPr>
          </a:p>
          <a:p>
            <a:pPr indent="0" lvl="0" marL="0" marR="0" rtl="0" algn="l">
              <a:lnSpc>
                <a:spcPct val="100000"/>
              </a:lnSpc>
              <a:spcBef>
                <a:spcPts val="560"/>
              </a:spcBef>
              <a:spcAft>
                <a:spcPts val="0"/>
              </a:spcAft>
              <a:buClr>
                <a:srgbClr val="CC0000"/>
              </a:buClr>
              <a:buSzPts val="2800"/>
              <a:buNone/>
            </a:pPr>
            <a:r>
              <a:t/>
            </a:r>
            <a:endParaRPr sz="2800">
              <a:solidFill>
                <a:srgbClr val="000000"/>
              </a:solidFill>
            </a:endParaRPr>
          </a:p>
          <a:p>
            <a:pPr indent="0" lvl="0" marL="0" rtl="0" algn="l">
              <a:spcBef>
                <a:spcPts val="600"/>
              </a:spcBef>
              <a:spcAft>
                <a:spcPts val="0"/>
              </a:spcAft>
              <a:buSzPts val="3000"/>
              <a:buNone/>
            </a:pPr>
            <a:r>
              <a:t/>
            </a:r>
            <a:endParaRPr/>
          </a:p>
        </p:txBody>
      </p:sp>
      <p:sp>
        <p:nvSpPr>
          <p:cNvPr id="208" name="Google Shape;208;p23"/>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09" name="Google Shape;209;p23"/>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10" name="Google Shape;210;p23"/>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
        <p:nvSpPr>
          <p:cNvPr id="217" name="Google Shape;217;p24"/>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18" name="Google Shape;218;p24"/>
          <p:cNvSpPr txBox="1"/>
          <p:nvPr>
            <p:ph idx="4294967295"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10</a:t>
            </a:r>
            <a:endParaRPr sz="2800"/>
          </a:p>
        </p:txBody>
      </p:sp>
      <p:sp>
        <p:nvSpPr>
          <p:cNvPr id="219" name="Google Shape;219;p24"/>
          <p:cNvSpPr txBox="1"/>
          <p:nvPr>
            <p:ph idx="4294967295"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spcBef>
                <a:spcPts val="560"/>
              </a:spcBef>
              <a:spcAft>
                <a:spcPts val="0"/>
              </a:spcAft>
              <a:buClr>
                <a:schemeClr val="accent2"/>
              </a:buClr>
              <a:buSzPts val="2800"/>
              <a:buFont typeface="Arial"/>
              <a:buNone/>
            </a:pPr>
            <a:r>
              <a:rPr b="1" lang="en-IN" sz="1900"/>
              <a:t>Paper Title:</a:t>
            </a:r>
            <a:r>
              <a:rPr lang="en-IN" sz="2700"/>
              <a:t> </a:t>
            </a:r>
            <a:r>
              <a:rPr lang="en-IN" sz="1900"/>
              <a:t>Deep Learning Approaches for Water Stress Forecasting in Arboriculture Using Time Series of Remote Sensing Images: Comparative Study between ConvLSTM and CNN-LSTM Models</a:t>
            </a:r>
            <a:endParaRPr sz="1900"/>
          </a:p>
          <a:p>
            <a:pPr indent="0" lvl="0" marL="0" rtl="0" algn="l">
              <a:lnSpc>
                <a:spcPct val="120000"/>
              </a:lnSpc>
              <a:spcBef>
                <a:spcPts val="500"/>
              </a:spcBef>
              <a:spcAft>
                <a:spcPts val="0"/>
              </a:spcAft>
              <a:buClr>
                <a:schemeClr val="dk1"/>
              </a:buClr>
              <a:buSzPts val="1100"/>
              <a:buFont typeface="Arial"/>
              <a:buNone/>
            </a:pPr>
            <a:r>
              <a:rPr lang="en-IN" sz="2300"/>
              <a:t>	</a:t>
            </a:r>
            <a:r>
              <a:rPr b="1" lang="en-IN" sz="1500"/>
              <a:t>Authors:</a:t>
            </a:r>
            <a:r>
              <a:rPr lang="en-IN" sz="1500"/>
              <a:t> - Ismail Bounoua, Youssef Saidi, Reda Yaagoubi, Mourad Bouziani</a:t>
            </a:r>
            <a:endParaRPr sz="1500"/>
          </a:p>
          <a:p>
            <a:pPr indent="0" lvl="0" marL="0" rtl="0" algn="l">
              <a:lnSpc>
                <a:spcPct val="120000"/>
              </a:lnSpc>
              <a:spcBef>
                <a:spcPts val="500"/>
              </a:spcBef>
              <a:spcAft>
                <a:spcPts val="0"/>
              </a:spcAft>
              <a:buClr>
                <a:schemeClr val="dk1"/>
              </a:buClr>
              <a:buSzPts val="1100"/>
              <a:buFont typeface="Arial"/>
              <a:buNone/>
            </a:pPr>
            <a:r>
              <a:rPr lang="en-IN" sz="1900"/>
              <a:t> </a:t>
            </a:r>
            <a:r>
              <a:rPr lang="en-IN" sz="1600"/>
              <a:t>Traditional irrigation methods often lead to excessive water use, ignoring crop variability. The Crop Water Stress Index (CWSI) is widely used to assess plant water status, but predictive models that accurately forecast water stress are lacking.This study compares two deep learning models, ConvLSTM and CNN-LSTM, for forecasting water stress using time series of remote sensing images. The models were trained on Landsat 8 satellite images to predict the CWSI for a citrus farm in Morocco.The CNN-LSTM model performed better for longer sequences (nine images), while ConvLSTM performed better for shorter sequences (three images).</a:t>
            </a:r>
            <a:endParaRPr sz="1600"/>
          </a:p>
          <a:p>
            <a:pPr indent="0" lvl="0" marL="0" rtl="0" algn="l">
              <a:lnSpc>
                <a:spcPct val="120000"/>
              </a:lnSpc>
              <a:spcBef>
                <a:spcPts val="600"/>
              </a:spcBef>
              <a:spcAft>
                <a:spcPts val="0"/>
              </a:spcAft>
              <a:buSzPts val="1100"/>
              <a:buNone/>
            </a:pPr>
            <a:r>
              <a:rPr b="1" lang="en-IN" sz="1600"/>
              <a:t>Pros:</a:t>
            </a:r>
            <a:r>
              <a:rPr lang="en-IN" sz="1600"/>
              <a:t>  CNN-LSTM showed excellent performance in forecasting over long sequences.</a:t>
            </a:r>
            <a:endParaRPr sz="1600"/>
          </a:p>
          <a:p>
            <a:pPr indent="0" lvl="0" marL="0" rtl="0" algn="l">
              <a:lnSpc>
                <a:spcPct val="120000"/>
              </a:lnSpc>
              <a:spcBef>
                <a:spcPts val="600"/>
              </a:spcBef>
              <a:spcAft>
                <a:spcPts val="0"/>
              </a:spcAft>
              <a:buClr>
                <a:schemeClr val="dk1"/>
              </a:buClr>
              <a:buSzPts val="1100"/>
              <a:buFont typeface="Arial"/>
              <a:buNone/>
            </a:pPr>
            <a:r>
              <a:rPr b="1" lang="en-IN" sz="1600"/>
              <a:t>Cons:</a:t>
            </a:r>
            <a:r>
              <a:rPr lang="en-IN" sz="1600"/>
              <a:t>ConvLSTM struggled with long sequences, while CNN-LSTM required more computational resources.</a:t>
            </a:r>
            <a:endParaRPr sz="1600"/>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56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56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56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56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560"/>
              </a:spcBef>
              <a:spcAft>
                <a:spcPts val="0"/>
              </a:spcAft>
              <a:buClr>
                <a:schemeClr val="accent2"/>
              </a:buClr>
              <a:buSzPts val="2800"/>
              <a:buFont typeface="Arial"/>
              <a:buNone/>
            </a:pPr>
            <a:r>
              <a:t/>
            </a:r>
            <a:endParaRPr sz="2800"/>
          </a:p>
          <a:p>
            <a:pPr indent="0" lvl="0" marL="0" rtl="0" algn="l">
              <a:spcBef>
                <a:spcPts val="600"/>
              </a:spcBef>
              <a:spcAft>
                <a:spcPts val="0"/>
              </a:spcAft>
              <a:buClr>
                <a:schemeClr val="dk1"/>
              </a:buClr>
              <a:buSzPts val="3000"/>
              <a:buFont typeface="Arial"/>
              <a:buNone/>
            </a:pPr>
            <a:r>
              <a:t/>
            </a:r>
            <a:endParaRPr/>
          </a:p>
          <a:p>
            <a:pPr indent="0" lvl="0" marL="0" rtl="0" algn="l">
              <a:spcBef>
                <a:spcPts val="600"/>
              </a:spcBef>
              <a:spcAft>
                <a:spcPts val="0"/>
              </a:spcAft>
              <a:buSzPts val="3000"/>
              <a:buNone/>
            </a:pPr>
            <a:r>
              <a:t/>
            </a:r>
            <a:endParaRPr sz="3200">
              <a:solidFill>
                <a:srgbClr val="000000"/>
              </a:solidFill>
            </a:endParaRPr>
          </a:p>
        </p:txBody>
      </p:sp>
      <p:sp>
        <p:nvSpPr>
          <p:cNvPr id="220" name="Google Shape;220;p24"/>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21" name="Google Shape;221;p24"/>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22" name="Google Shape;222;p24"/>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
        <p:nvSpPr>
          <p:cNvPr id="229" name="Google Shape;229;p25"/>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
        <p:nvSpPr>
          <p:cNvPr id="230" name="Google Shape;230;p25"/>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31" name="Google Shape;231;p25"/>
          <p:cNvSpPr txBox="1"/>
          <p:nvPr>
            <p:ph idx="4294967295"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11</a:t>
            </a:r>
            <a:endParaRPr sz="2800"/>
          </a:p>
        </p:txBody>
      </p:sp>
      <p:sp>
        <p:nvSpPr>
          <p:cNvPr id="232" name="Google Shape;232;p25"/>
          <p:cNvSpPr txBox="1"/>
          <p:nvPr>
            <p:ph idx="4294967295"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560"/>
              </a:spcBef>
              <a:spcAft>
                <a:spcPts val="0"/>
              </a:spcAft>
              <a:buClr>
                <a:srgbClr val="CC0000"/>
              </a:buClr>
              <a:buSzPts val="2800"/>
              <a:buNone/>
            </a:pPr>
            <a:r>
              <a:rPr b="1" lang="en-IN" sz="2000"/>
              <a:t>Paper Title:</a:t>
            </a:r>
            <a:r>
              <a:rPr lang="en-IN" sz="2800"/>
              <a:t> </a:t>
            </a:r>
            <a:r>
              <a:rPr lang="en-IN" sz="2000"/>
              <a:t>Coconut Coir as a Sustainable Nursery Growing Media for Seedling Production of the Ecologically Diverse Quercus Species</a:t>
            </a:r>
            <a:endParaRPr sz="2000"/>
          </a:p>
          <a:p>
            <a:pPr indent="0" lvl="0" marL="0" rtl="0" algn="l">
              <a:lnSpc>
                <a:spcPct val="120000"/>
              </a:lnSpc>
              <a:spcBef>
                <a:spcPts val="500"/>
              </a:spcBef>
              <a:spcAft>
                <a:spcPts val="0"/>
              </a:spcAft>
              <a:buClr>
                <a:schemeClr val="dk1"/>
              </a:buClr>
              <a:buSzPts val="1100"/>
              <a:buNone/>
            </a:pPr>
            <a:r>
              <a:rPr lang="en-IN" sz="2400"/>
              <a:t>	</a:t>
            </a:r>
            <a:r>
              <a:rPr b="1" lang="en-IN" sz="1500"/>
              <a:t>Authors:</a:t>
            </a:r>
            <a:r>
              <a:rPr lang="en-IN" sz="1500"/>
              <a:t> </a:t>
            </a:r>
            <a:r>
              <a:rPr lang="en-IN" sz="1500"/>
              <a:t>- Barbara Mariotti, Sofia Martini, Sabrina Raddi, Andrea Tani, Douglass F. Jacobs, Juan A. Oliet, Alberto Maltoni</a:t>
            </a:r>
            <a:endParaRPr sz="1500"/>
          </a:p>
          <a:p>
            <a:pPr indent="0" lvl="0" marL="0" rtl="0" algn="l">
              <a:lnSpc>
                <a:spcPct val="120000"/>
              </a:lnSpc>
              <a:spcBef>
                <a:spcPts val="500"/>
              </a:spcBef>
              <a:spcAft>
                <a:spcPts val="0"/>
              </a:spcAft>
              <a:buClr>
                <a:schemeClr val="dk1"/>
              </a:buClr>
              <a:buSzPts val="1100"/>
              <a:buNone/>
            </a:pPr>
            <a:r>
              <a:rPr lang="en-IN" sz="1900"/>
              <a:t> </a:t>
            </a:r>
            <a:r>
              <a:rPr lang="en-IN" sz="1600"/>
              <a:t>There is an increasing need for sustainable alternatives. Coconut coir has been proposed as a renewable, environmentally friendly option, but its effectiveness in forestry, specifically for the growth of Quercus species, has not been thoroughly explored.The research tested pure coir and peat substrates under different fertilization regimes: standard, K-enriched, and P-enriched. While seedlings grown in coir were generally smaller than those grown in peat, the coir-grown seedlings had a better-developed root system.Coir emerged as a viable, sustainable alternative to peat, particularly when enhanced with appropriate fertilization.</a:t>
            </a:r>
            <a:endParaRPr sz="1600"/>
          </a:p>
          <a:p>
            <a:pPr indent="0" lvl="0" marL="0" rtl="0" algn="l">
              <a:lnSpc>
                <a:spcPct val="120000"/>
              </a:lnSpc>
              <a:spcBef>
                <a:spcPts val="600"/>
              </a:spcBef>
              <a:spcAft>
                <a:spcPts val="0"/>
              </a:spcAft>
              <a:buClr>
                <a:schemeClr val="dk1"/>
              </a:buClr>
              <a:buSzPts val="1100"/>
              <a:buNone/>
            </a:pPr>
            <a:r>
              <a:rPr b="1" lang="en-IN" sz="1600"/>
              <a:t>Pros:</a:t>
            </a:r>
            <a:r>
              <a:rPr lang="en-IN" sz="1600"/>
              <a:t> </a:t>
            </a:r>
            <a:r>
              <a:rPr lang="en-IN" sz="1600"/>
              <a:t>Coir is a renewable, eco-friendly alternative to peat.</a:t>
            </a:r>
            <a:endParaRPr sz="1600"/>
          </a:p>
          <a:p>
            <a:pPr indent="0" lvl="0" marL="0" rtl="0" algn="l">
              <a:lnSpc>
                <a:spcPct val="120000"/>
              </a:lnSpc>
              <a:spcBef>
                <a:spcPts val="600"/>
              </a:spcBef>
              <a:spcAft>
                <a:spcPts val="0"/>
              </a:spcAft>
              <a:buClr>
                <a:schemeClr val="dk1"/>
              </a:buClr>
              <a:buSzPts val="1100"/>
              <a:buNone/>
            </a:pPr>
            <a:r>
              <a:rPr b="1" lang="en-IN" sz="1600"/>
              <a:t>Cons:</a:t>
            </a:r>
            <a:r>
              <a:rPr lang="en-IN" sz="1600"/>
              <a:t>Coir has lower cation exchange capacity, requiring careful fertilization to compensate for nutrient deficiencies.</a:t>
            </a:r>
            <a:endParaRPr sz="1600"/>
          </a:p>
          <a:p>
            <a:pPr indent="0" lvl="0" marL="0" rtl="0" algn="l">
              <a:lnSpc>
                <a:spcPct val="115000"/>
              </a:lnSpc>
              <a:spcBef>
                <a:spcPts val="0"/>
              </a:spcBef>
              <a:spcAft>
                <a:spcPts val="0"/>
              </a:spcAft>
              <a:buClr>
                <a:schemeClr val="dk1"/>
              </a:buClr>
              <a:buSzPts val="1100"/>
              <a:buNone/>
            </a:pPr>
            <a:r>
              <a:t/>
            </a:r>
            <a:endParaRPr sz="1100">
              <a:latin typeface="Arial"/>
              <a:ea typeface="Arial"/>
              <a:cs typeface="Arial"/>
              <a:sym typeface="Arial"/>
            </a:endParaRPr>
          </a:p>
          <a:p>
            <a:pPr indent="0" lvl="0" marL="0" rtl="0" algn="l">
              <a:spcBef>
                <a:spcPts val="560"/>
              </a:spcBef>
              <a:spcAft>
                <a:spcPts val="0"/>
              </a:spcAft>
              <a:buClr>
                <a:schemeClr val="dk1"/>
              </a:buClr>
              <a:buSzPts val="1100"/>
              <a:buNone/>
            </a:pPr>
            <a:r>
              <a:t/>
            </a:r>
            <a:endParaRPr sz="1100">
              <a:latin typeface="Arial"/>
              <a:ea typeface="Arial"/>
              <a:cs typeface="Arial"/>
              <a:sym typeface="Arial"/>
            </a:endParaRPr>
          </a:p>
          <a:p>
            <a:pPr indent="0" lvl="0" marL="0" rtl="0" algn="l">
              <a:spcBef>
                <a:spcPts val="560"/>
              </a:spcBef>
              <a:spcAft>
                <a:spcPts val="0"/>
              </a:spcAft>
              <a:buClr>
                <a:schemeClr val="dk1"/>
              </a:buClr>
              <a:buSzPts val="1100"/>
              <a:buNone/>
            </a:pPr>
            <a:r>
              <a:t/>
            </a:r>
            <a:endParaRPr sz="1100">
              <a:latin typeface="Arial"/>
              <a:ea typeface="Arial"/>
              <a:cs typeface="Arial"/>
              <a:sym typeface="Arial"/>
            </a:endParaRPr>
          </a:p>
          <a:p>
            <a:pPr indent="0" lvl="0" marL="0" rtl="0" algn="l">
              <a:spcBef>
                <a:spcPts val="560"/>
              </a:spcBef>
              <a:spcAft>
                <a:spcPts val="0"/>
              </a:spcAft>
              <a:buClr>
                <a:schemeClr val="dk1"/>
              </a:buClr>
              <a:buSzPts val="1100"/>
              <a:buNone/>
            </a:pPr>
            <a:r>
              <a:t/>
            </a:r>
            <a:endParaRPr sz="1100">
              <a:latin typeface="Arial"/>
              <a:ea typeface="Arial"/>
              <a:cs typeface="Arial"/>
              <a:sym typeface="Arial"/>
            </a:endParaRPr>
          </a:p>
          <a:p>
            <a:pPr indent="0" lvl="0" marL="0" rtl="0" algn="l">
              <a:spcBef>
                <a:spcPts val="560"/>
              </a:spcBef>
              <a:spcAft>
                <a:spcPts val="0"/>
              </a:spcAft>
              <a:buClr>
                <a:schemeClr val="dk1"/>
              </a:buClr>
              <a:buSzPts val="1100"/>
              <a:buNone/>
            </a:pPr>
            <a:r>
              <a:t/>
            </a:r>
            <a:endParaRPr sz="1100">
              <a:latin typeface="Arial"/>
              <a:ea typeface="Arial"/>
              <a:cs typeface="Arial"/>
              <a:sym typeface="Arial"/>
            </a:endParaRPr>
          </a:p>
          <a:p>
            <a:pPr indent="0" lvl="0" marL="0" marR="0" rtl="0" algn="l">
              <a:lnSpc>
                <a:spcPct val="100000"/>
              </a:lnSpc>
              <a:spcBef>
                <a:spcPts val="560"/>
              </a:spcBef>
              <a:spcAft>
                <a:spcPts val="0"/>
              </a:spcAft>
              <a:buClr>
                <a:srgbClr val="CC0000"/>
              </a:buClr>
              <a:buSzPts val="2800"/>
              <a:buNone/>
            </a:pPr>
            <a:r>
              <a:t/>
            </a:r>
            <a:endParaRPr sz="2800">
              <a:solidFill>
                <a:srgbClr val="000000"/>
              </a:solidFill>
            </a:endParaRPr>
          </a:p>
          <a:p>
            <a:pPr indent="0" lvl="0" marL="0" rtl="0" algn="l">
              <a:spcBef>
                <a:spcPts val="600"/>
              </a:spcBef>
              <a:spcAft>
                <a:spcPts val="0"/>
              </a:spcAft>
              <a:buSzPts val="3000"/>
              <a:buNone/>
            </a:pPr>
            <a:r>
              <a:t/>
            </a:r>
            <a:endParaRPr/>
          </a:p>
        </p:txBody>
      </p:sp>
      <p:sp>
        <p:nvSpPr>
          <p:cNvPr id="233" name="Google Shape;233;p25"/>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34" name="Google Shape;234;p25"/>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35" name="Google Shape;235;p25"/>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6"/>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
        <p:nvSpPr>
          <p:cNvPr id="242" name="Google Shape;242;p26"/>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
        <p:nvSpPr>
          <p:cNvPr id="243" name="Google Shape;243;p26"/>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44" name="Google Shape;244;p26"/>
          <p:cNvSpPr txBox="1"/>
          <p:nvPr>
            <p:ph idx="4294967295"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12</a:t>
            </a:r>
            <a:endParaRPr sz="2800"/>
          </a:p>
        </p:txBody>
      </p:sp>
      <p:sp>
        <p:nvSpPr>
          <p:cNvPr id="245" name="Google Shape;245;p26"/>
          <p:cNvSpPr txBox="1"/>
          <p:nvPr>
            <p:ph idx="4294967295"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560"/>
              </a:spcBef>
              <a:spcAft>
                <a:spcPts val="0"/>
              </a:spcAft>
              <a:buClr>
                <a:srgbClr val="CC0000"/>
              </a:buClr>
              <a:buSzPts val="2800"/>
              <a:buNone/>
            </a:pPr>
            <a:r>
              <a:rPr b="1" lang="en-IN" sz="2000"/>
              <a:t>Paper Title:</a:t>
            </a:r>
            <a:r>
              <a:rPr lang="en-IN" sz="2800"/>
              <a:t> </a:t>
            </a:r>
            <a:r>
              <a:rPr lang="en-IN" sz="2000"/>
              <a:t>Locally Produced Cocopeat Growing Media for Container Plant Production</a:t>
            </a:r>
            <a:endParaRPr sz="2000"/>
          </a:p>
          <a:p>
            <a:pPr indent="0" lvl="0" marL="0" rtl="0" algn="l">
              <a:lnSpc>
                <a:spcPct val="120000"/>
              </a:lnSpc>
              <a:spcBef>
                <a:spcPts val="500"/>
              </a:spcBef>
              <a:spcAft>
                <a:spcPts val="0"/>
              </a:spcAft>
              <a:buClr>
                <a:schemeClr val="dk1"/>
              </a:buClr>
              <a:buSzPts val="1100"/>
              <a:buNone/>
            </a:pPr>
            <a:r>
              <a:rPr lang="en-IN" sz="2400"/>
              <a:t>	</a:t>
            </a:r>
            <a:r>
              <a:rPr b="1" lang="en-IN" sz="1600"/>
              <a:t>Authors:</a:t>
            </a:r>
            <a:r>
              <a:rPr lang="en-IN" sz="1600"/>
              <a:t> </a:t>
            </a:r>
            <a:r>
              <a:rPr lang="en-IN" sz="1600"/>
              <a:t>- Murukesan V. Krishnapillai, Steven Young-Uhk, James B. Friday, Diane L. Haase</a:t>
            </a:r>
            <a:endParaRPr sz="1600"/>
          </a:p>
          <a:p>
            <a:pPr indent="0" lvl="0" marL="0" rtl="0" algn="l">
              <a:lnSpc>
                <a:spcPct val="120000"/>
              </a:lnSpc>
              <a:spcBef>
                <a:spcPts val="500"/>
              </a:spcBef>
              <a:spcAft>
                <a:spcPts val="0"/>
              </a:spcAft>
              <a:buClr>
                <a:schemeClr val="dk1"/>
              </a:buClr>
              <a:buSzPts val="1100"/>
              <a:buNone/>
            </a:pPr>
            <a:r>
              <a:rPr lang="en-IN" sz="1800"/>
              <a:t> </a:t>
            </a:r>
            <a:r>
              <a:rPr lang="en-IN" sz="1700"/>
              <a:t>The paper addresses the challenges of growing plants in the native soils of Yap, which are degraded and have poor nutrient retention, making it difficult for small-scale growers to sustain field-based plant cultivation.The authors proposed using cocopeat, a medium derived from the byproduct of coconut husks, as an ideal solution.The paper outlines the preparation of cocopeat and its application in plant production, comparing its advantages over traditional Sphagnum peat moss and other media.</a:t>
            </a:r>
            <a:endParaRPr sz="1700"/>
          </a:p>
          <a:p>
            <a:pPr indent="0" lvl="0" marL="0" rtl="0" algn="l">
              <a:lnSpc>
                <a:spcPct val="120000"/>
              </a:lnSpc>
              <a:spcBef>
                <a:spcPts val="600"/>
              </a:spcBef>
              <a:spcAft>
                <a:spcPts val="0"/>
              </a:spcAft>
              <a:buClr>
                <a:schemeClr val="dk1"/>
              </a:buClr>
              <a:buSzPts val="1100"/>
              <a:buNone/>
            </a:pPr>
            <a:r>
              <a:rPr b="1" lang="en-IN" sz="1600"/>
              <a:t>Pros:</a:t>
            </a:r>
            <a:r>
              <a:rPr lang="en-IN" sz="1600"/>
              <a:t> </a:t>
            </a:r>
            <a:r>
              <a:rPr lang="en-IN" sz="1600"/>
              <a:t>Abundant, renewable resource from coconut husks. High moisture retention and aeration, promoting healthy plant root development.</a:t>
            </a:r>
            <a:endParaRPr sz="1600"/>
          </a:p>
          <a:p>
            <a:pPr indent="0" lvl="0" marL="0" rtl="0" algn="l">
              <a:lnSpc>
                <a:spcPct val="120000"/>
              </a:lnSpc>
              <a:spcBef>
                <a:spcPts val="600"/>
              </a:spcBef>
              <a:spcAft>
                <a:spcPts val="0"/>
              </a:spcAft>
              <a:buClr>
                <a:schemeClr val="dk1"/>
              </a:buClr>
              <a:buSzPts val="1100"/>
              <a:buNone/>
            </a:pPr>
            <a:r>
              <a:rPr b="1" lang="en-IN" sz="1600"/>
              <a:t>Cons:</a:t>
            </a:r>
            <a:r>
              <a:rPr lang="en-IN" sz="1600"/>
              <a:t>- Requires equipment (shredder) for processing coconut husks into cocopeat. Fresh cocopeat may cause nitrogen drawdown, requiring additional fertilization.</a:t>
            </a:r>
            <a:endParaRPr sz="1600"/>
          </a:p>
          <a:p>
            <a:pPr indent="0" lvl="0" marL="0" rtl="0" algn="l">
              <a:lnSpc>
                <a:spcPct val="120000"/>
              </a:lnSpc>
              <a:spcBef>
                <a:spcPts val="600"/>
              </a:spcBef>
              <a:spcAft>
                <a:spcPts val="0"/>
              </a:spcAft>
              <a:buClr>
                <a:schemeClr val="dk1"/>
              </a:buClr>
              <a:buSzPts val="1100"/>
              <a:buNone/>
            </a:pPr>
            <a:r>
              <a:t/>
            </a:r>
            <a:endParaRPr sz="1800"/>
          </a:p>
          <a:p>
            <a:pPr indent="0" lvl="0" marL="0" rtl="0" algn="l">
              <a:lnSpc>
                <a:spcPct val="115000"/>
              </a:lnSpc>
              <a:spcBef>
                <a:spcPts val="0"/>
              </a:spcBef>
              <a:spcAft>
                <a:spcPts val="0"/>
              </a:spcAft>
              <a:buClr>
                <a:schemeClr val="dk1"/>
              </a:buClr>
              <a:buSzPts val="1100"/>
              <a:buNone/>
            </a:pPr>
            <a:r>
              <a:t/>
            </a:r>
            <a:endParaRPr sz="1100">
              <a:latin typeface="Arial"/>
              <a:ea typeface="Arial"/>
              <a:cs typeface="Arial"/>
              <a:sym typeface="Arial"/>
            </a:endParaRPr>
          </a:p>
          <a:p>
            <a:pPr indent="0" lvl="0" marL="0" rtl="0" algn="l">
              <a:spcBef>
                <a:spcPts val="560"/>
              </a:spcBef>
              <a:spcAft>
                <a:spcPts val="0"/>
              </a:spcAft>
              <a:buClr>
                <a:schemeClr val="dk1"/>
              </a:buClr>
              <a:buSzPts val="1100"/>
              <a:buNone/>
            </a:pPr>
            <a:r>
              <a:t/>
            </a:r>
            <a:endParaRPr sz="1100">
              <a:latin typeface="Arial"/>
              <a:ea typeface="Arial"/>
              <a:cs typeface="Arial"/>
              <a:sym typeface="Arial"/>
            </a:endParaRPr>
          </a:p>
          <a:p>
            <a:pPr indent="0" lvl="0" marL="0" rtl="0" algn="l">
              <a:spcBef>
                <a:spcPts val="560"/>
              </a:spcBef>
              <a:spcAft>
                <a:spcPts val="0"/>
              </a:spcAft>
              <a:buClr>
                <a:schemeClr val="dk1"/>
              </a:buClr>
              <a:buSzPts val="1100"/>
              <a:buNone/>
            </a:pPr>
            <a:r>
              <a:t/>
            </a:r>
            <a:endParaRPr sz="1100">
              <a:latin typeface="Arial"/>
              <a:ea typeface="Arial"/>
              <a:cs typeface="Arial"/>
              <a:sym typeface="Arial"/>
            </a:endParaRPr>
          </a:p>
          <a:p>
            <a:pPr indent="0" lvl="0" marL="0" rtl="0" algn="l">
              <a:spcBef>
                <a:spcPts val="560"/>
              </a:spcBef>
              <a:spcAft>
                <a:spcPts val="0"/>
              </a:spcAft>
              <a:buClr>
                <a:schemeClr val="dk1"/>
              </a:buClr>
              <a:buSzPts val="1100"/>
              <a:buNone/>
            </a:pPr>
            <a:r>
              <a:t/>
            </a:r>
            <a:endParaRPr sz="1100">
              <a:latin typeface="Arial"/>
              <a:ea typeface="Arial"/>
              <a:cs typeface="Arial"/>
              <a:sym typeface="Arial"/>
            </a:endParaRPr>
          </a:p>
          <a:p>
            <a:pPr indent="0" lvl="0" marL="0" rtl="0" algn="l">
              <a:spcBef>
                <a:spcPts val="560"/>
              </a:spcBef>
              <a:spcAft>
                <a:spcPts val="0"/>
              </a:spcAft>
              <a:buClr>
                <a:schemeClr val="dk1"/>
              </a:buClr>
              <a:buSzPts val="1100"/>
              <a:buNone/>
            </a:pPr>
            <a:r>
              <a:t/>
            </a:r>
            <a:endParaRPr sz="1100">
              <a:latin typeface="Arial"/>
              <a:ea typeface="Arial"/>
              <a:cs typeface="Arial"/>
              <a:sym typeface="Arial"/>
            </a:endParaRPr>
          </a:p>
          <a:p>
            <a:pPr indent="0" lvl="0" marL="0" marR="0" rtl="0" algn="l">
              <a:lnSpc>
                <a:spcPct val="100000"/>
              </a:lnSpc>
              <a:spcBef>
                <a:spcPts val="560"/>
              </a:spcBef>
              <a:spcAft>
                <a:spcPts val="0"/>
              </a:spcAft>
              <a:buClr>
                <a:srgbClr val="CC0000"/>
              </a:buClr>
              <a:buSzPts val="2800"/>
              <a:buNone/>
            </a:pPr>
            <a:r>
              <a:t/>
            </a:r>
            <a:endParaRPr sz="2800">
              <a:solidFill>
                <a:srgbClr val="000000"/>
              </a:solidFill>
            </a:endParaRPr>
          </a:p>
          <a:p>
            <a:pPr indent="0" lvl="0" marL="0" rtl="0" algn="l">
              <a:spcBef>
                <a:spcPts val="600"/>
              </a:spcBef>
              <a:spcAft>
                <a:spcPts val="0"/>
              </a:spcAft>
              <a:buSzPts val="3000"/>
              <a:buNone/>
            </a:pPr>
            <a:r>
              <a:t/>
            </a:r>
            <a:endParaRPr/>
          </a:p>
        </p:txBody>
      </p:sp>
      <p:sp>
        <p:nvSpPr>
          <p:cNvPr id="246" name="Google Shape;246;p26"/>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47" name="Google Shape;247;p26"/>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48" name="Google Shape;248;p26"/>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52" name="Shape 252"/>
        <p:cNvGrpSpPr/>
        <p:nvPr/>
      </p:nvGrpSpPr>
      <p:grpSpPr>
        <a:xfrm>
          <a:off x="0" y="0"/>
          <a:ext cx="0" cy="0"/>
          <a:chOff x="0" y="0"/>
          <a:chExt cx="0" cy="0"/>
        </a:xfrm>
      </p:grpSpPr>
      <p:sp>
        <p:nvSpPr>
          <p:cNvPr id="253" name="Google Shape;253;p27"/>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Summary of Literature Review</a:t>
            </a:r>
            <a:endParaRPr sz="2800"/>
          </a:p>
        </p:txBody>
      </p:sp>
      <p:sp>
        <p:nvSpPr>
          <p:cNvPr id="254" name="Google Shape;254;p27"/>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rgbClr val="CC0000"/>
              </a:buClr>
              <a:buSzPts val="3200"/>
              <a:buFont typeface="Noto Sans Symbols"/>
              <a:buChar char="□"/>
            </a:pPr>
            <a:r>
              <a:rPr lang="en-IN" sz="2300">
                <a:solidFill>
                  <a:srgbClr val="000000"/>
                </a:solidFill>
                <a:latin typeface="Times New Roman"/>
                <a:ea typeface="Times New Roman"/>
                <a:cs typeface="Times New Roman"/>
                <a:sym typeface="Times New Roman"/>
              </a:rPr>
              <a:t>Studies have examined the physical properties of coco pith, such as bulk density, porosity, moisture content, and water holding capacity. Coco pith alone has high porosity (up to 61.57%) and water retention (66.37%)​, which makes it ideal for providing a balanced environment for plant roots.</a:t>
            </a:r>
            <a:endParaRPr sz="2300">
              <a:solidFill>
                <a:srgbClr val="000000"/>
              </a:solidFill>
              <a:latin typeface="Times New Roman"/>
              <a:ea typeface="Times New Roman"/>
              <a:cs typeface="Times New Roman"/>
              <a:sym typeface="Times New Roman"/>
            </a:endParaRPr>
          </a:p>
          <a:p>
            <a:pPr indent="-469900" lvl="0" marL="469900" marR="0" rtl="0" algn="l">
              <a:lnSpc>
                <a:spcPct val="100000"/>
              </a:lnSpc>
              <a:spcBef>
                <a:spcPts val="0"/>
              </a:spcBef>
              <a:spcAft>
                <a:spcPts val="0"/>
              </a:spcAft>
              <a:buClr>
                <a:srgbClr val="CC0000"/>
              </a:buClr>
              <a:buSzPts val="3200"/>
              <a:buFont typeface="Noto Sans Symbols"/>
              <a:buChar char="□"/>
            </a:pPr>
            <a:r>
              <a:rPr lang="en-IN" sz="2300">
                <a:solidFill>
                  <a:srgbClr val="000000"/>
                </a:solidFill>
                <a:latin typeface="Times New Roman"/>
                <a:ea typeface="Times New Roman"/>
                <a:cs typeface="Times New Roman"/>
                <a:sym typeface="Times New Roman"/>
              </a:rPr>
              <a:t>Several models, including machine learning techniques, have been applied to predict the water requirements of plants using coco pith as a growing medium. The water holding capacity of coco pith has been a focal point of study due to its ability to hold several times its weight in water. The evaporation rate and moisture content analysis have also been explored to determine how much coco pith is necessary for different crops​.</a:t>
            </a:r>
            <a:br>
              <a:rPr b="0" i="0" lang="en-IN" sz="1900" u="none" cap="none" strike="noStrike">
                <a:solidFill>
                  <a:srgbClr val="000000"/>
                </a:solidFill>
                <a:latin typeface="Verdana"/>
                <a:ea typeface="Verdana"/>
                <a:cs typeface="Verdana"/>
                <a:sym typeface="Verdana"/>
              </a:rPr>
            </a:br>
            <a:endParaRPr b="0" i="0" sz="19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255" name="Google Shape;255;p2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56" name="Google Shape;256;p2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57" name="Google Shape;257;p2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61" name="Shape 261"/>
        <p:cNvGrpSpPr/>
        <p:nvPr/>
      </p:nvGrpSpPr>
      <p:grpSpPr>
        <a:xfrm>
          <a:off x="0" y="0"/>
          <a:ext cx="0" cy="0"/>
          <a:chOff x="0" y="0"/>
          <a:chExt cx="0" cy="0"/>
        </a:xfrm>
      </p:grpSpPr>
      <p:sp>
        <p:nvSpPr>
          <p:cNvPr id="262" name="Google Shape;262;p28"/>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Problem Statement</a:t>
            </a:r>
            <a:endParaRPr sz="2800"/>
          </a:p>
        </p:txBody>
      </p:sp>
      <p:sp>
        <p:nvSpPr>
          <p:cNvPr id="263" name="Google Shape;263;p28"/>
          <p:cNvSpPr txBox="1"/>
          <p:nvPr>
            <p:ph idx="1" type="body"/>
          </p:nvPr>
        </p:nvSpPr>
        <p:spPr>
          <a:xfrm>
            <a:off x="755651" y="1752599"/>
            <a:ext cx="10668000" cy="4492625"/>
          </a:xfrm>
          <a:prstGeom prst="rect">
            <a:avLst/>
          </a:prstGeom>
          <a:noFill/>
          <a:ln>
            <a:noFill/>
          </a:ln>
        </p:spPr>
        <p:txBody>
          <a:bodyPr anchorCtr="0" anchor="t" bIns="45700" lIns="91425" spcFirstLastPara="1" rIns="91425" wrap="square" tIns="45700">
            <a:noAutofit/>
          </a:bodyPr>
          <a:lstStyle/>
          <a:p>
            <a:pPr indent="-469900" lvl="0" marL="469900" rtl="0" algn="just">
              <a:spcBef>
                <a:spcPts val="0"/>
              </a:spcBef>
              <a:spcAft>
                <a:spcPts val="0"/>
              </a:spcAft>
              <a:buClr>
                <a:srgbClr val="CC0000"/>
              </a:buClr>
              <a:buSzPts val="2400"/>
              <a:buChar char="□"/>
            </a:pPr>
            <a:r>
              <a:rPr lang="en-IN" sz="2400">
                <a:latin typeface="Arial"/>
                <a:ea typeface="Arial"/>
                <a:cs typeface="Arial"/>
                <a:sym typeface="Arial"/>
              </a:rPr>
              <a:t>The primary challenge addressed in this study is the development of a predictive model that can accurately determine the amount of coco pith required to maintain optimal water levels for different plants under varying environmental conditions. Given the diverse factors that influence water retention—such as plant type, growth stage, temperature, humidity, and coco pith properties—a more sophisticated approach is necessary. The lack of precise predictive tools often leads to either underutilization or overutilization of coco pith, both of which can negatively impact plant health and water usage efficiency. This research aims to fill this gap by leveraging deep learning techniques to model the complex relationships between these variables and predict the required amount of coco pith with high accuracy.</a:t>
            </a:r>
            <a:endParaRPr sz="2400">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CC0000"/>
              </a:buClr>
              <a:buSzPts val="2800"/>
              <a:buNone/>
            </a:pPr>
            <a:br>
              <a:rPr b="0" i="0" lang="en-IN"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264" name="Google Shape;264;p2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65" name="Google Shape;265;p2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66" name="Google Shape;266;p2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70" name="Shape 270"/>
        <p:cNvGrpSpPr/>
        <p:nvPr/>
      </p:nvGrpSpPr>
      <p:grpSpPr>
        <a:xfrm>
          <a:off x="0" y="0"/>
          <a:ext cx="0" cy="0"/>
          <a:chOff x="0" y="0"/>
          <a:chExt cx="0" cy="0"/>
        </a:xfrm>
      </p:grpSpPr>
      <p:sp>
        <p:nvSpPr>
          <p:cNvPr id="271" name="Google Shape;271;p29"/>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Objectives</a:t>
            </a:r>
            <a:endParaRPr sz="2800"/>
          </a:p>
        </p:txBody>
      </p:sp>
      <p:sp>
        <p:nvSpPr>
          <p:cNvPr id="272" name="Google Shape;272;p29"/>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69900" lvl="0" marL="469900" rtl="0" algn="just">
              <a:spcBef>
                <a:spcPts val="0"/>
              </a:spcBef>
              <a:spcAft>
                <a:spcPts val="0"/>
              </a:spcAft>
              <a:buSzPts val="1800"/>
              <a:buChar char="□"/>
            </a:pPr>
            <a:r>
              <a:rPr lang="en-IN" sz="1800">
                <a:latin typeface="Arial"/>
                <a:ea typeface="Arial"/>
                <a:cs typeface="Arial"/>
                <a:sym typeface="Arial"/>
              </a:rPr>
              <a:t>The primary objective of this research is to develop a deep learning model capable of predicting the optimal amount of coco pith required for efficient water retention in various agricultural settings. Specifically, the study aims to:</a:t>
            </a:r>
            <a:endParaRPr sz="1800">
              <a:latin typeface="Times New Roman"/>
              <a:ea typeface="Times New Roman"/>
              <a:cs typeface="Times New Roman"/>
              <a:sym typeface="Times New Roman"/>
            </a:endParaRPr>
          </a:p>
          <a:p>
            <a:pPr indent="-469900" lvl="0" marL="469900" rtl="0" algn="just">
              <a:spcBef>
                <a:spcPts val="360"/>
              </a:spcBef>
              <a:spcAft>
                <a:spcPts val="0"/>
              </a:spcAft>
              <a:buSzPts val="1800"/>
              <a:buChar char="□"/>
            </a:pPr>
            <a:r>
              <a:rPr lang="en-IN" sz="1800">
                <a:latin typeface="Arial"/>
                <a:ea typeface="Arial"/>
                <a:cs typeface="Arial"/>
                <a:sym typeface="Arial"/>
              </a:rPr>
              <a:t>Collect and preprocess data on plant species, coco pith characteristics, environmental factors, and water requirements.</a:t>
            </a:r>
            <a:endParaRPr sz="1800">
              <a:latin typeface="Times New Roman"/>
              <a:ea typeface="Times New Roman"/>
              <a:cs typeface="Times New Roman"/>
              <a:sym typeface="Times New Roman"/>
            </a:endParaRPr>
          </a:p>
          <a:p>
            <a:pPr indent="-469900" lvl="0" marL="469900" rtl="0" algn="just">
              <a:spcBef>
                <a:spcPts val="360"/>
              </a:spcBef>
              <a:spcAft>
                <a:spcPts val="0"/>
              </a:spcAft>
              <a:buSzPts val="1800"/>
              <a:buChar char="□"/>
            </a:pPr>
            <a:r>
              <a:rPr lang="en-IN" sz="1800">
                <a:latin typeface="Arial"/>
                <a:ea typeface="Arial"/>
                <a:cs typeface="Arial"/>
                <a:sym typeface="Arial"/>
              </a:rPr>
              <a:t>Design and implement a neural network model that can learn from this data to predict coco pith requirements accurately.</a:t>
            </a:r>
            <a:endParaRPr sz="1800">
              <a:latin typeface="Times New Roman"/>
              <a:ea typeface="Times New Roman"/>
              <a:cs typeface="Times New Roman"/>
              <a:sym typeface="Times New Roman"/>
            </a:endParaRPr>
          </a:p>
          <a:p>
            <a:pPr indent="-469900" lvl="0" marL="469900" rtl="0" algn="just">
              <a:spcBef>
                <a:spcPts val="360"/>
              </a:spcBef>
              <a:spcAft>
                <a:spcPts val="0"/>
              </a:spcAft>
              <a:buSzPts val="1800"/>
              <a:buChar char="□"/>
            </a:pPr>
            <a:r>
              <a:rPr lang="en-IN" sz="1800">
                <a:latin typeface="Arial"/>
                <a:ea typeface="Arial"/>
                <a:cs typeface="Arial"/>
                <a:sym typeface="Arial"/>
              </a:rPr>
              <a:t>Evaluate the model’s performance against traditional methods and baseline models to determine its effectiveness.</a:t>
            </a:r>
            <a:endParaRPr sz="1800">
              <a:latin typeface="Times New Roman"/>
              <a:ea typeface="Times New Roman"/>
              <a:cs typeface="Times New Roman"/>
              <a:sym typeface="Times New Roman"/>
            </a:endParaRPr>
          </a:p>
          <a:p>
            <a:pPr indent="-469900" lvl="0" marL="469900" rtl="0" algn="just">
              <a:spcBef>
                <a:spcPts val="360"/>
              </a:spcBef>
              <a:spcAft>
                <a:spcPts val="0"/>
              </a:spcAft>
              <a:buSzPts val="1800"/>
              <a:buChar char="□"/>
            </a:pPr>
            <a:r>
              <a:rPr lang="en-IN" sz="1800">
                <a:latin typeface="Arial"/>
                <a:ea typeface="Arial"/>
                <a:cs typeface="Arial"/>
                <a:sym typeface="Arial"/>
              </a:rPr>
              <a:t>Assess the practical implications of deploying such a model in real-world agricultural practices, particularly in terms of improving water usage efficiency.</a:t>
            </a:r>
            <a:endParaRPr sz="1800">
              <a:latin typeface="Times New Roman"/>
              <a:ea typeface="Times New Roman"/>
              <a:cs typeface="Times New Roman"/>
              <a:sym typeface="Times New Roman"/>
            </a:endParaRPr>
          </a:p>
          <a:p>
            <a:pPr indent="0" lvl="0" marL="0" marR="0" rtl="0" algn="l">
              <a:lnSpc>
                <a:spcPct val="100000"/>
              </a:lnSpc>
              <a:spcBef>
                <a:spcPts val="560"/>
              </a:spcBef>
              <a:spcAft>
                <a:spcPts val="0"/>
              </a:spcAft>
              <a:buClr>
                <a:srgbClr val="CC0000"/>
              </a:buClr>
              <a:buSzPts val="2800"/>
              <a:buNone/>
            </a:pPr>
            <a:br>
              <a:rPr b="0" i="0" lang="en-IN"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273" name="Google Shape;273;p2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74" name="Google Shape;274;p2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75" name="Google Shape;275;p2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79" name="Shape 279"/>
        <p:cNvGrpSpPr/>
        <p:nvPr/>
      </p:nvGrpSpPr>
      <p:grpSpPr>
        <a:xfrm>
          <a:off x="0" y="0"/>
          <a:ext cx="0" cy="0"/>
          <a:chOff x="0" y="0"/>
          <a:chExt cx="0" cy="0"/>
        </a:xfrm>
      </p:grpSpPr>
      <p:sp>
        <p:nvSpPr>
          <p:cNvPr id="280" name="Google Shape;280;p30"/>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Abstract</a:t>
            </a:r>
            <a:endParaRPr sz="2800"/>
          </a:p>
        </p:txBody>
      </p:sp>
      <p:sp>
        <p:nvSpPr>
          <p:cNvPr id="281" name="Google Shape;281;p30"/>
          <p:cNvSpPr txBox="1"/>
          <p:nvPr>
            <p:ph idx="1" type="body"/>
          </p:nvPr>
        </p:nvSpPr>
        <p:spPr>
          <a:xfrm>
            <a:off x="762000" y="1749425"/>
            <a:ext cx="10668000" cy="4267200"/>
          </a:xfrm>
          <a:prstGeom prst="rect">
            <a:avLst/>
          </a:prstGeom>
          <a:noFill/>
          <a:ln>
            <a:noFill/>
          </a:ln>
        </p:spPr>
        <p:txBody>
          <a:bodyPr anchorCtr="0" anchor="t" bIns="45700" lIns="91425" spcFirstLastPara="1" rIns="91425" wrap="square" tIns="45700">
            <a:noAutofit/>
          </a:bodyPr>
          <a:lstStyle/>
          <a:p>
            <a:pPr indent="-469900" lvl="0" marL="469900" rtl="0" algn="just">
              <a:spcBef>
                <a:spcPts val="0"/>
              </a:spcBef>
              <a:spcAft>
                <a:spcPts val="0"/>
              </a:spcAft>
              <a:buClr>
                <a:srgbClr val="CC0000"/>
              </a:buClr>
              <a:buSzPts val="2400"/>
              <a:buChar char="□"/>
            </a:pPr>
            <a:r>
              <a:rPr lang="en-IN" sz="2400">
                <a:latin typeface="Calibri"/>
                <a:ea typeface="Calibri"/>
                <a:cs typeface="Calibri"/>
                <a:sym typeface="Calibri"/>
              </a:rPr>
              <a:t>The optimization of water usage in agriculture is critical, especially in regions facing water scarcity. Coco pith, derived from coconut husks, is increasingly utilized in agriculture due to its excellent water retention properties, making it a sustainable choice for various plant species. However, determining the optimal amount of coco pith required to maintain adequate water levels for different plants under varying environmental conditions remains a challenge.. We collected extensive data on plant types, growth stages, coco pith characteristics, and environmental factors to train and validate a neural network model. Our results demonstrate that the model can accurately predict the coco pith requirements, offering a significant improvement over traditional methods. The findings suggest that the integration of deep learning with agricultural practices can lead to more sustainable water management solutions.</a:t>
            </a:r>
            <a:endParaRPr/>
          </a:p>
          <a:p>
            <a:pPr indent="0" lvl="0" marL="0" marR="0" rtl="0" algn="l">
              <a:lnSpc>
                <a:spcPct val="100000"/>
              </a:lnSpc>
              <a:spcBef>
                <a:spcPts val="560"/>
              </a:spcBef>
              <a:spcAft>
                <a:spcPts val="0"/>
              </a:spcAft>
              <a:buClr>
                <a:srgbClr val="CC0000"/>
              </a:buClr>
              <a:buSzPts val="2800"/>
              <a:buNone/>
            </a:pPr>
            <a:br>
              <a:rPr b="0" i="0" lang="en-IN"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282" name="Google Shape;282;p30"/>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283" name="Google Shape;283;p3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84" name="Google Shape;284;p3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1"/>
          <p:cNvSpPr txBox="1"/>
          <p:nvPr>
            <p:ph type="title"/>
          </p:nvPr>
        </p:nvSpPr>
        <p:spPr>
          <a:xfrm>
            <a:off x="711200" y="3168074"/>
            <a:ext cx="10668000" cy="1216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sz="4000">
                <a:solidFill>
                  <a:srgbClr val="FF0000"/>
                </a:solidFill>
              </a:rPr>
              <a:t>Thank You</a:t>
            </a:r>
            <a:endParaRPr/>
          </a:p>
        </p:txBody>
      </p:sp>
      <p:sp>
        <p:nvSpPr>
          <p:cNvPr id="290" name="Google Shape;290;p3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91" name="Google Shape;291;p3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92" name="Google Shape;292;p3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01" name="Shape 101"/>
        <p:cNvGrpSpPr/>
        <p:nvPr/>
      </p:nvGrpSpPr>
      <p:grpSpPr>
        <a:xfrm>
          <a:off x="0" y="0"/>
          <a:ext cx="0" cy="0"/>
          <a:chOff x="0" y="0"/>
          <a:chExt cx="0" cy="0"/>
        </a:xfrm>
      </p:grpSpPr>
      <p:sp>
        <p:nvSpPr>
          <p:cNvPr id="102" name="Google Shape;102;p1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Introduction</a:t>
            </a:r>
            <a:endParaRPr sz="2800"/>
          </a:p>
        </p:txBody>
      </p:sp>
      <p:sp>
        <p:nvSpPr>
          <p:cNvPr id="103" name="Google Shape;103;p14"/>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69900" lvl="0" marL="469900" rtl="0" algn="just">
              <a:spcBef>
                <a:spcPts val="0"/>
              </a:spcBef>
              <a:spcAft>
                <a:spcPts val="0"/>
              </a:spcAft>
              <a:buClr>
                <a:srgbClr val="CC0000"/>
              </a:buClr>
              <a:buSzPts val="2400"/>
              <a:buChar char="□"/>
            </a:pPr>
            <a:r>
              <a:rPr lang="en-IN" sz="2400">
                <a:latin typeface="Times New Roman"/>
                <a:ea typeface="Times New Roman"/>
                <a:cs typeface="Times New Roman"/>
                <a:sym typeface="Times New Roman"/>
              </a:rPr>
              <a:t>Water management in agriculture has become a pressing issue due to the increasing scarcity of water resources and the growing global population. Efficient water usage is essential not only for crop yield but also for maintaining the long-term sustainability of farming practices. Coco pith, a byproduct of coconut processing, has emerged as a valuable substrate in agriculture, particularly for its ability to retain water and provide a stable growing environment for plants. However, the challenge lies in determining the optimal quantity of coco pith required for different plants, considering their specific water needs and the environmental conditions in which they are grown. Traditional methods for substrate management often rely on heuristic approaches or generalized guidelines, which may not account for the complexities of varying plant species and environmental dynamics.</a:t>
            </a:r>
            <a:endParaRPr/>
          </a:p>
          <a:p>
            <a:pPr indent="0" lvl="0" marL="0" marR="0" rtl="0" algn="l">
              <a:lnSpc>
                <a:spcPct val="100000"/>
              </a:lnSpc>
              <a:spcBef>
                <a:spcPts val="560"/>
              </a:spcBef>
              <a:spcAft>
                <a:spcPts val="0"/>
              </a:spcAft>
              <a:buClr>
                <a:srgbClr val="CC0000"/>
              </a:buClr>
              <a:buSzPts val="2800"/>
              <a:buNone/>
            </a:pPr>
            <a:br>
              <a:rPr b="0" i="0" lang="en-IN"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04" name="Google Shape;104;p1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05" name="Google Shape;105;p1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06" name="Google Shape;106;p1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10" name="Shape 110"/>
        <p:cNvGrpSpPr/>
        <p:nvPr/>
      </p:nvGrpSpPr>
      <p:grpSpPr>
        <a:xfrm>
          <a:off x="0" y="0"/>
          <a:ext cx="0" cy="0"/>
          <a:chOff x="0" y="0"/>
          <a:chExt cx="0" cy="0"/>
        </a:xfrm>
      </p:grpSpPr>
      <p:sp>
        <p:nvSpPr>
          <p:cNvPr id="111" name="Google Shape;111;p15"/>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- 1</a:t>
            </a:r>
            <a:endParaRPr sz="2800"/>
          </a:p>
        </p:txBody>
      </p:sp>
      <p:sp>
        <p:nvSpPr>
          <p:cNvPr id="112" name="Google Shape;112;p15"/>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3200"/>
              <a:buNone/>
            </a:pPr>
            <a:r>
              <a:rPr b="1" i="0" lang="en-IN" sz="2400" u="none" cap="none" strike="noStrike">
                <a:solidFill>
                  <a:srgbClr val="000000"/>
                </a:solidFill>
              </a:rPr>
              <a:t>Paper Title:</a:t>
            </a:r>
            <a:r>
              <a:rPr b="0" i="0" lang="en-IN" sz="3200" u="none" cap="none" strike="noStrike">
                <a:solidFill>
                  <a:srgbClr val="000000"/>
                </a:solidFill>
                <a:latin typeface="Verdana"/>
                <a:ea typeface="Verdana"/>
                <a:cs typeface="Verdana"/>
                <a:sym typeface="Verdana"/>
              </a:rPr>
              <a:t> </a:t>
            </a:r>
            <a:r>
              <a:rPr b="0" i="0" lang="en-IN" sz="2400" u="none" cap="none" strike="noStrike">
                <a:solidFill>
                  <a:srgbClr val="000000"/>
                </a:solidFill>
                <a:latin typeface="Verdana"/>
                <a:ea typeface="Verdana"/>
                <a:cs typeface="Verdana"/>
                <a:sym typeface="Verdana"/>
              </a:rPr>
              <a:t>Studies on the Moisture Retention Capacity of Coir Pith, as a Function of Time</a:t>
            </a:r>
            <a:endParaRPr sz="2200"/>
          </a:p>
          <a:p>
            <a:pPr indent="0" lvl="0" marL="0" marR="0" rtl="0" algn="l">
              <a:lnSpc>
                <a:spcPct val="100000"/>
              </a:lnSpc>
              <a:spcBef>
                <a:spcPts val="480"/>
              </a:spcBef>
              <a:spcAft>
                <a:spcPts val="0"/>
              </a:spcAft>
              <a:buClr>
                <a:srgbClr val="CC0000"/>
              </a:buClr>
              <a:buSzPts val="2400"/>
              <a:buNone/>
            </a:pPr>
            <a:r>
              <a:rPr lang="en-IN" sz="2400">
                <a:solidFill>
                  <a:srgbClr val="000000"/>
                </a:solidFill>
                <a:latin typeface="Verdana"/>
                <a:ea typeface="Verdana"/>
                <a:cs typeface="Verdana"/>
                <a:sym typeface="Verdana"/>
              </a:rPr>
              <a:t>	</a:t>
            </a:r>
            <a:r>
              <a:rPr b="1" lang="en-IN" sz="1800">
                <a:solidFill>
                  <a:srgbClr val="000000"/>
                </a:solidFill>
              </a:rPr>
              <a:t>Authors:</a:t>
            </a:r>
            <a:r>
              <a:rPr lang="en-IN" sz="1800">
                <a:solidFill>
                  <a:srgbClr val="000000"/>
                </a:solidFill>
                <a:latin typeface="Verdana"/>
                <a:ea typeface="Verdana"/>
                <a:cs typeface="Verdana"/>
                <a:sym typeface="Verdana"/>
              </a:rPr>
              <a:t> Paramanandham J., Ronald Ross P., Abbiramy K.S., M. Muthulingam​</a:t>
            </a:r>
            <a:endParaRPr sz="2200">
              <a:solidFill>
                <a:srgbClr val="000000"/>
              </a:solidFill>
              <a:latin typeface="Verdana"/>
              <a:ea typeface="Verdana"/>
              <a:cs typeface="Verdana"/>
              <a:sym typeface="Verdana"/>
            </a:endParaRPr>
          </a:p>
          <a:p>
            <a:pPr indent="0" lvl="0" marL="0" marR="0" rtl="0" algn="l">
              <a:lnSpc>
                <a:spcPct val="100000"/>
              </a:lnSpc>
              <a:spcBef>
                <a:spcPts val="480"/>
              </a:spcBef>
              <a:spcAft>
                <a:spcPts val="0"/>
              </a:spcAft>
              <a:buClr>
                <a:srgbClr val="CC0000"/>
              </a:buClr>
              <a:buSzPts val="2400"/>
              <a:buNone/>
            </a:pPr>
            <a:r>
              <a:rPr lang="en-IN" sz="1900"/>
              <a:t>Coir pith, a waste product from coir fiber industries, has the potential to retain moisture, but its effectiveness as a potting medium needed to be evaluated over time. The moisture retention capacity of different grades of coir pith was measured over consecutive days. The 500-micron grade of coir pith had the highest moisture retention over time, making it the most suitable for long-term water retention.</a:t>
            </a:r>
            <a:endParaRPr sz="1900"/>
          </a:p>
          <a:p>
            <a:pPr indent="0" lvl="0" marL="0" marR="0" rtl="0" algn="l">
              <a:lnSpc>
                <a:spcPct val="100000"/>
              </a:lnSpc>
              <a:spcBef>
                <a:spcPts val="560"/>
              </a:spcBef>
              <a:spcAft>
                <a:spcPts val="0"/>
              </a:spcAft>
              <a:buClr>
                <a:srgbClr val="CC0000"/>
              </a:buClr>
              <a:buSzPts val="2800"/>
              <a:buNone/>
            </a:pPr>
            <a:r>
              <a:rPr b="1" i="0" lang="en-IN" sz="1800" u="none" cap="none" strike="noStrike">
                <a:solidFill>
                  <a:srgbClr val="000000"/>
                </a:solidFill>
              </a:rPr>
              <a:t>Pros:</a:t>
            </a:r>
            <a:r>
              <a:rPr b="0" i="0" lang="en-IN" sz="1800" u="none" cap="none" strike="noStrike">
                <a:solidFill>
                  <a:srgbClr val="000000"/>
                </a:solidFill>
                <a:latin typeface="Verdana"/>
                <a:ea typeface="Verdana"/>
                <a:cs typeface="Verdana"/>
                <a:sym typeface="Verdana"/>
              </a:rPr>
              <a:t> </a:t>
            </a:r>
            <a:r>
              <a:rPr i="0" lang="en-IN" sz="1800" u="none" cap="none" strike="noStrike">
                <a:solidFill>
                  <a:srgbClr val="000000"/>
                </a:solidFill>
              </a:rPr>
              <a:t>Coir pith is eco-friendly and has excellent water retention, making it suitable for prolonged plant hydration​.</a:t>
            </a:r>
            <a:endParaRPr sz="1800"/>
          </a:p>
          <a:p>
            <a:pPr indent="0" lvl="0" marL="0" marR="0" rtl="0" algn="l">
              <a:lnSpc>
                <a:spcPct val="100000"/>
              </a:lnSpc>
              <a:spcBef>
                <a:spcPts val="560"/>
              </a:spcBef>
              <a:spcAft>
                <a:spcPts val="0"/>
              </a:spcAft>
              <a:buClr>
                <a:srgbClr val="CC0000"/>
              </a:buClr>
              <a:buSzPts val="2800"/>
              <a:buNone/>
            </a:pPr>
            <a:r>
              <a:rPr b="1" lang="en-IN" sz="1800">
                <a:solidFill>
                  <a:srgbClr val="000000"/>
                </a:solidFill>
              </a:rPr>
              <a:t>Cons:</a:t>
            </a:r>
            <a:r>
              <a:rPr lang="en-IN" sz="1800">
                <a:solidFill>
                  <a:srgbClr val="000000"/>
                </a:solidFill>
                <a:latin typeface="Verdana"/>
                <a:ea typeface="Verdana"/>
                <a:cs typeface="Verdana"/>
                <a:sym typeface="Verdana"/>
              </a:rPr>
              <a:t>Coir pith can cause environmental issues if not managed, such as pollution and pest problems​</a:t>
            </a:r>
            <a:r>
              <a:rPr lang="en-IN" sz="1800">
                <a:solidFill>
                  <a:srgbClr val="000000"/>
                </a:solidFill>
              </a:rPr>
              <a:t>.</a:t>
            </a:r>
            <a:br>
              <a:rPr b="0" i="0" lang="en-IN" sz="1800" u="none" cap="none" strike="noStrike">
                <a:solidFill>
                  <a:srgbClr val="000000"/>
                </a:solidFill>
                <a:latin typeface="Verdana"/>
                <a:ea typeface="Verdana"/>
                <a:cs typeface="Verdana"/>
                <a:sym typeface="Verdana"/>
              </a:rPr>
            </a:br>
            <a:endParaRPr b="0" i="0" sz="1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13" name="Google Shape;113;p1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14" name="Google Shape;114;p1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15" name="Google Shape;115;p1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6"/>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
        <p:nvSpPr>
          <p:cNvPr id="122" name="Google Shape;122;p16"/>
          <p:cNvSpPr txBox="1"/>
          <p:nvPr>
            <p:ph idx="4294967295"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2</a:t>
            </a:r>
            <a:endParaRPr sz="2800"/>
          </a:p>
        </p:txBody>
      </p:sp>
      <p:sp>
        <p:nvSpPr>
          <p:cNvPr id="123" name="Google Shape;123;p16"/>
          <p:cNvSpPr txBox="1"/>
          <p:nvPr>
            <p:ph idx="4294967295"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2"/>
              </a:buClr>
              <a:buSzPts val="3200"/>
              <a:buFont typeface="Arial"/>
              <a:buNone/>
            </a:pPr>
            <a:r>
              <a:rPr b="1" lang="en-IN" sz="2400"/>
              <a:t>Paper Title:</a:t>
            </a:r>
            <a:r>
              <a:rPr lang="en-IN" sz="3200"/>
              <a:t> </a:t>
            </a:r>
            <a:r>
              <a:rPr lang="en-IN" sz="2400"/>
              <a:t>Cocopeat as Soil Substitute Media for Rubber</a:t>
            </a:r>
            <a:endParaRPr sz="2200"/>
          </a:p>
          <a:p>
            <a:pPr indent="0" lvl="0" marL="0" rtl="0" algn="l">
              <a:spcBef>
                <a:spcPts val="480"/>
              </a:spcBef>
              <a:spcAft>
                <a:spcPts val="0"/>
              </a:spcAft>
              <a:buClr>
                <a:schemeClr val="accent2"/>
              </a:buClr>
              <a:buSzPts val="2400"/>
              <a:buFont typeface="Arial"/>
              <a:buNone/>
            </a:pPr>
            <a:r>
              <a:rPr lang="en-IN" sz="2400"/>
              <a:t>	</a:t>
            </a:r>
            <a:r>
              <a:rPr b="1" lang="en-IN" sz="1800"/>
              <a:t>Authors:</a:t>
            </a:r>
            <a:r>
              <a:rPr lang="en-IN" sz="1800"/>
              <a:t> Andi Nur Cahyo, Sahuri, Iman Satra Nugraha, Risal Ardika​</a:t>
            </a:r>
            <a:endParaRPr sz="2200"/>
          </a:p>
          <a:p>
            <a:pPr indent="0" lvl="0" marL="0" rtl="0" algn="l">
              <a:spcBef>
                <a:spcPts val="480"/>
              </a:spcBef>
              <a:spcAft>
                <a:spcPts val="0"/>
              </a:spcAft>
              <a:buClr>
                <a:schemeClr val="accent2"/>
              </a:buClr>
              <a:buSzPts val="2400"/>
              <a:buFont typeface="Arial"/>
              <a:buNone/>
            </a:pPr>
            <a:r>
              <a:rPr lang="en-IN" sz="1900"/>
              <a:t>The availability of good quality topsoil for rubber planting in Indonesia is becoming increasingly limited. A study was conducted using cocopeat (a byproduct from coconut) as a substitute for topsoil. Six different ratios of cocopeat and soil were tested to identify the best mix for rubber planting in polybags. The best results were achieved with a mixture of 80% cocopeat and 20% soil, ensuring better root growth and plant health.</a:t>
            </a:r>
            <a:endParaRPr sz="1900"/>
          </a:p>
          <a:p>
            <a:pPr indent="0" lvl="0" marL="0" rtl="0" algn="l">
              <a:spcBef>
                <a:spcPts val="560"/>
              </a:spcBef>
              <a:spcAft>
                <a:spcPts val="0"/>
              </a:spcAft>
              <a:buClr>
                <a:schemeClr val="accent2"/>
              </a:buClr>
              <a:buSzPts val="2800"/>
              <a:buFont typeface="Arial"/>
              <a:buNone/>
            </a:pPr>
            <a:r>
              <a:rPr b="1" lang="en-IN" sz="1800"/>
              <a:t>Pros:</a:t>
            </a:r>
            <a:r>
              <a:rPr lang="en-IN" sz="1800"/>
              <a:t> Cocopeat is a renewable resource and light, making transportation easier. The mixture enhances root growth and plant development.</a:t>
            </a:r>
            <a:endParaRPr sz="1800"/>
          </a:p>
          <a:p>
            <a:pPr indent="0" lvl="0" marL="0" rtl="0" algn="l">
              <a:spcBef>
                <a:spcPts val="560"/>
              </a:spcBef>
              <a:spcAft>
                <a:spcPts val="0"/>
              </a:spcAft>
              <a:buClr>
                <a:schemeClr val="accent2"/>
              </a:buClr>
              <a:buSzPts val="2800"/>
              <a:buFont typeface="Arial"/>
              <a:buNone/>
            </a:pPr>
            <a:r>
              <a:rPr b="1" lang="en-IN" sz="1800"/>
              <a:t>Cons:</a:t>
            </a:r>
            <a:r>
              <a:rPr lang="en-IN" sz="1800"/>
              <a:t>100% cocopeat is not recommended as it can lead to poor aeration and inhibit plant growth.</a:t>
            </a:r>
            <a:endParaRPr sz="3200">
              <a:solidFill>
                <a:srgbClr val="000000"/>
              </a:solidFill>
            </a:endParaRPr>
          </a:p>
          <a:p>
            <a:pPr indent="0" lvl="0" marL="0" rtl="0" algn="l">
              <a:spcBef>
                <a:spcPts val="600"/>
              </a:spcBef>
              <a:spcAft>
                <a:spcPts val="0"/>
              </a:spcAft>
              <a:buSzPts val="3000"/>
              <a:buNone/>
            </a:pPr>
            <a:r>
              <a:t/>
            </a:r>
            <a:endParaRPr/>
          </a:p>
        </p:txBody>
      </p:sp>
      <p:sp>
        <p:nvSpPr>
          <p:cNvPr id="124" name="Google Shape;124;p16"/>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25" name="Google Shape;125;p16"/>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26" name="Google Shape;126;p16"/>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7"/>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
        <p:nvSpPr>
          <p:cNvPr id="133" name="Google Shape;133;p17"/>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34" name="Google Shape;134;p17"/>
          <p:cNvSpPr txBox="1"/>
          <p:nvPr>
            <p:ph idx="4294967295"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3</a:t>
            </a:r>
            <a:endParaRPr sz="2800"/>
          </a:p>
        </p:txBody>
      </p:sp>
      <p:sp>
        <p:nvSpPr>
          <p:cNvPr id="135" name="Google Shape;135;p17"/>
          <p:cNvSpPr txBox="1"/>
          <p:nvPr>
            <p:ph idx="4294967295"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2"/>
              </a:buClr>
              <a:buSzPts val="3200"/>
              <a:buFont typeface="Arial"/>
              <a:buNone/>
            </a:pPr>
            <a:r>
              <a:rPr b="1" lang="en-IN" sz="2400"/>
              <a:t>Paper Title:</a:t>
            </a:r>
            <a:r>
              <a:rPr lang="en-IN" sz="3200"/>
              <a:t> </a:t>
            </a:r>
            <a:r>
              <a:rPr lang="en-IN" sz="2400"/>
              <a:t>Effects of Retting and Drying on Quality of Coir Pith and Coco Discs</a:t>
            </a:r>
            <a:endParaRPr sz="2200"/>
          </a:p>
          <a:p>
            <a:pPr indent="0" lvl="0" marL="0" rtl="0" algn="l">
              <a:spcBef>
                <a:spcPts val="480"/>
              </a:spcBef>
              <a:spcAft>
                <a:spcPts val="0"/>
              </a:spcAft>
              <a:buClr>
                <a:schemeClr val="accent2"/>
              </a:buClr>
              <a:buSzPts val="2400"/>
              <a:buFont typeface="Arial"/>
              <a:buNone/>
            </a:pPr>
            <a:r>
              <a:rPr lang="en-IN" sz="2400"/>
              <a:t>	</a:t>
            </a:r>
            <a:r>
              <a:rPr b="1" lang="en-IN" sz="1800"/>
              <a:t>Authors:</a:t>
            </a:r>
            <a:r>
              <a:rPr lang="en-IN" sz="1800"/>
              <a:t> J.A.K.M. Fernando, A.D.U.S. Amarasinghe</a:t>
            </a:r>
            <a:endParaRPr sz="2200"/>
          </a:p>
          <a:p>
            <a:pPr indent="0" lvl="0" marL="0" rtl="0" algn="l">
              <a:spcBef>
                <a:spcPts val="480"/>
              </a:spcBef>
              <a:spcAft>
                <a:spcPts val="0"/>
              </a:spcAft>
              <a:buClr>
                <a:schemeClr val="accent2"/>
              </a:buClr>
              <a:buSzPts val="2400"/>
              <a:buFont typeface="Arial"/>
              <a:buNone/>
            </a:pPr>
            <a:r>
              <a:rPr lang="en-IN" sz="1900"/>
              <a:t>The retting and drying processes of coir pith and coco discs impact their quality as potting media. Different retting durations, methods, and drying techniques (sun, hot air, oven) were compared to assess their impact on the physical and chemical properties of coir pith. Hot air drying was the most effective method, producing the highest water retention and volume expansion.</a:t>
            </a:r>
            <a:endParaRPr sz="1900"/>
          </a:p>
          <a:p>
            <a:pPr indent="0" lvl="0" marL="0" rtl="0" algn="l">
              <a:spcBef>
                <a:spcPts val="560"/>
              </a:spcBef>
              <a:spcAft>
                <a:spcPts val="0"/>
              </a:spcAft>
              <a:buClr>
                <a:schemeClr val="accent2"/>
              </a:buClr>
              <a:buSzPts val="2800"/>
              <a:buFont typeface="Arial"/>
              <a:buNone/>
            </a:pPr>
            <a:r>
              <a:rPr b="1" lang="en-IN" sz="1800"/>
              <a:t>Pros:</a:t>
            </a:r>
            <a:r>
              <a:rPr lang="en-IN" sz="1800"/>
              <a:t> Hot air drying of coir pith improves water retention and microbial safety while reducing drying time.</a:t>
            </a:r>
            <a:endParaRPr sz="1800"/>
          </a:p>
          <a:p>
            <a:pPr indent="0" lvl="0" marL="0" rtl="0" algn="l">
              <a:spcBef>
                <a:spcPts val="560"/>
              </a:spcBef>
              <a:spcAft>
                <a:spcPts val="0"/>
              </a:spcAft>
              <a:buClr>
                <a:schemeClr val="accent2"/>
              </a:buClr>
              <a:buSzPts val="2800"/>
              <a:buFont typeface="Arial"/>
              <a:buNone/>
            </a:pPr>
            <a:r>
              <a:rPr b="1" lang="en-IN" sz="1800"/>
              <a:t>Cons:</a:t>
            </a:r>
            <a:r>
              <a:rPr lang="en-IN" sz="1800"/>
              <a:t> Sun drying is labor-intensive, time-consuming, and less effective compared to other methods.</a:t>
            </a:r>
            <a:endParaRPr sz="3200"/>
          </a:p>
          <a:p>
            <a:pPr indent="0" lvl="0" marL="0" rtl="0" algn="l">
              <a:spcBef>
                <a:spcPts val="600"/>
              </a:spcBef>
              <a:spcAft>
                <a:spcPts val="0"/>
              </a:spcAft>
              <a:buClr>
                <a:schemeClr val="dk1"/>
              </a:buClr>
              <a:buSzPts val="3000"/>
              <a:buFont typeface="Arial"/>
              <a:buNone/>
            </a:pPr>
            <a:r>
              <a:t/>
            </a:r>
            <a:endParaRPr/>
          </a:p>
          <a:p>
            <a:pPr indent="0" lvl="0" marL="0" rtl="0" algn="l">
              <a:spcBef>
                <a:spcPts val="600"/>
              </a:spcBef>
              <a:spcAft>
                <a:spcPts val="0"/>
              </a:spcAft>
              <a:buSzPts val="3000"/>
              <a:buNone/>
            </a:pPr>
            <a:r>
              <a:t/>
            </a:r>
            <a:endParaRPr sz="3200">
              <a:solidFill>
                <a:srgbClr val="000000"/>
              </a:solidFill>
            </a:endParaRPr>
          </a:p>
        </p:txBody>
      </p:sp>
      <p:sp>
        <p:nvSpPr>
          <p:cNvPr id="136" name="Google Shape;136;p17"/>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37" name="Google Shape;137;p17"/>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38" name="Google Shape;138;p17"/>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8"/>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
        <p:nvSpPr>
          <p:cNvPr id="145" name="Google Shape;145;p18"/>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46" name="Google Shape;146;p18"/>
          <p:cNvSpPr txBox="1"/>
          <p:nvPr>
            <p:ph idx="4294967295"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4</a:t>
            </a:r>
            <a:endParaRPr sz="2800"/>
          </a:p>
        </p:txBody>
      </p:sp>
      <p:sp>
        <p:nvSpPr>
          <p:cNvPr id="147" name="Google Shape;147;p18"/>
          <p:cNvSpPr txBox="1"/>
          <p:nvPr>
            <p:ph idx="4294967295"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2"/>
              </a:buClr>
              <a:buSzPts val="3200"/>
              <a:buFont typeface="Arial"/>
              <a:buNone/>
            </a:pPr>
            <a:r>
              <a:rPr b="1" lang="en-IN" sz="2400"/>
              <a:t>Paper Title:</a:t>
            </a:r>
            <a:r>
              <a:rPr lang="en-IN" sz="3200"/>
              <a:t> </a:t>
            </a:r>
            <a:r>
              <a:rPr lang="en-IN" sz="2400"/>
              <a:t>Recent Methods for Evaluating Crop Water Stress Using AI Techniques</a:t>
            </a:r>
            <a:endParaRPr sz="2200"/>
          </a:p>
          <a:p>
            <a:pPr indent="0" lvl="0" marL="0" rtl="0" algn="l">
              <a:spcBef>
                <a:spcPts val="480"/>
              </a:spcBef>
              <a:spcAft>
                <a:spcPts val="0"/>
              </a:spcAft>
              <a:buSzPts val="2400"/>
              <a:buNone/>
            </a:pPr>
            <a:r>
              <a:rPr lang="en-IN" sz="2400"/>
              <a:t>	</a:t>
            </a:r>
            <a:r>
              <a:rPr b="1" lang="en-IN" sz="1800"/>
              <a:t>Authors:</a:t>
            </a:r>
            <a:r>
              <a:rPr lang="en-IN" sz="1800"/>
              <a:t> Soo Been Cho, Hidayat Mohamad Soleh, Ji Won Choi, Woon-Ha Hwang, Hoonsoo Lee, Young-Son Cho, Byoung-Kwan Cho, Moon S. Kim, Insuck Baek</a:t>
            </a:r>
            <a:endParaRPr sz="1800"/>
          </a:p>
          <a:p>
            <a:pPr indent="0" lvl="0" marL="0" rtl="0" algn="l">
              <a:spcBef>
                <a:spcPts val="480"/>
              </a:spcBef>
              <a:spcAft>
                <a:spcPts val="0"/>
              </a:spcAft>
              <a:buClr>
                <a:schemeClr val="accent2"/>
              </a:buClr>
              <a:buSzPts val="2400"/>
              <a:buFont typeface="Arial"/>
              <a:buNone/>
            </a:pPr>
            <a:r>
              <a:rPr lang="en-IN" sz="1900"/>
              <a:t> This paper reviews AI and remote sensing techniques to assess crop water stress due to climate change. It evaluates AI-based non-destructive remote sensing platforms, such as RGB, thermal, and hyperspectral imaging, to enhance agricultural productivity and sustainability under water-limited conditions. The focus is on optimizing water resource use while minimizing the impacts of climate variability.</a:t>
            </a:r>
            <a:endParaRPr sz="1900"/>
          </a:p>
          <a:p>
            <a:pPr indent="0" lvl="0" marL="0" rtl="0" algn="l">
              <a:spcBef>
                <a:spcPts val="560"/>
              </a:spcBef>
              <a:spcAft>
                <a:spcPts val="0"/>
              </a:spcAft>
              <a:buClr>
                <a:schemeClr val="accent2"/>
              </a:buClr>
              <a:buSzPts val="2800"/>
              <a:buFont typeface="Arial"/>
              <a:buNone/>
            </a:pPr>
            <a:r>
              <a:rPr b="1" lang="en-IN" sz="1800"/>
              <a:t>Pros:</a:t>
            </a:r>
            <a:r>
              <a:rPr lang="en-IN" sz="1800"/>
              <a:t> AI and remote sensing allow for real-time, large-scale monitoring of crop water stress. AI models, Generative Adversarial Networks (GAN), increase prediction accuracy.</a:t>
            </a:r>
            <a:endParaRPr sz="1800"/>
          </a:p>
          <a:p>
            <a:pPr indent="0" lvl="0" marL="0" rtl="0" algn="l">
              <a:spcBef>
                <a:spcPts val="560"/>
              </a:spcBef>
              <a:spcAft>
                <a:spcPts val="0"/>
              </a:spcAft>
              <a:buClr>
                <a:schemeClr val="accent2"/>
              </a:buClr>
              <a:buSzPts val="2800"/>
              <a:buFont typeface="Arial"/>
              <a:buNone/>
            </a:pPr>
            <a:r>
              <a:rPr b="1" lang="en-IN" sz="1800"/>
              <a:t>Cons:</a:t>
            </a:r>
            <a:r>
              <a:rPr lang="en-IN" sz="1800"/>
              <a:t>High-resolution data from remote sensing may be challenging to process for large-scale applications​</a:t>
            </a:r>
            <a:endParaRPr sz="3200"/>
          </a:p>
          <a:p>
            <a:pPr indent="0" lvl="0" marL="0" rtl="0" algn="l">
              <a:spcBef>
                <a:spcPts val="600"/>
              </a:spcBef>
              <a:spcAft>
                <a:spcPts val="0"/>
              </a:spcAft>
              <a:buClr>
                <a:schemeClr val="dk1"/>
              </a:buClr>
              <a:buSzPts val="3000"/>
              <a:buFont typeface="Arial"/>
              <a:buNone/>
            </a:pPr>
            <a:r>
              <a:t/>
            </a:r>
            <a:endParaRPr/>
          </a:p>
          <a:p>
            <a:pPr indent="0" lvl="0" marL="0" rtl="0" algn="l">
              <a:spcBef>
                <a:spcPts val="600"/>
              </a:spcBef>
              <a:spcAft>
                <a:spcPts val="0"/>
              </a:spcAft>
              <a:buSzPts val="3000"/>
              <a:buNone/>
            </a:pPr>
            <a:r>
              <a:t/>
            </a:r>
            <a:endParaRPr sz="3200">
              <a:solidFill>
                <a:srgbClr val="000000"/>
              </a:solidFill>
            </a:endParaRPr>
          </a:p>
        </p:txBody>
      </p:sp>
      <p:sp>
        <p:nvSpPr>
          <p:cNvPr id="148" name="Google Shape;148;p18"/>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49" name="Google Shape;149;p18"/>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50" name="Google Shape;150;p18"/>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9"/>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
        <p:nvSpPr>
          <p:cNvPr id="157" name="Google Shape;157;p19"/>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58" name="Google Shape;158;p19"/>
          <p:cNvSpPr txBox="1"/>
          <p:nvPr>
            <p:ph idx="4294967295"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5</a:t>
            </a:r>
            <a:endParaRPr sz="2800"/>
          </a:p>
        </p:txBody>
      </p:sp>
      <p:sp>
        <p:nvSpPr>
          <p:cNvPr id="159" name="Google Shape;159;p19"/>
          <p:cNvSpPr txBox="1"/>
          <p:nvPr>
            <p:ph idx="4294967295"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b="1" lang="en-IN" sz="2200"/>
              <a:t>Paper Title:</a:t>
            </a:r>
            <a:r>
              <a:rPr lang="en-IN"/>
              <a:t> </a:t>
            </a:r>
            <a:r>
              <a:rPr lang="en-IN" sz="2200"/>
              <a:t>Identifying Crop Water Stress Using Deep Learning Models</a:t>
            </a:r>
            <a:endParaRPr sz="2000"/>
          </a:p>
          <a:p>
            <a:pPr indent="0" lvl="0" marL="0" rtl="0" algn="l">
              <a:spcBef>
                <a:spcPts val="480"/>
              </a:spcBef>
              <a:spcAft>
                <a:spcPts val="0"/>
              </a:spcAft>
              <a:buClr>
                <a:schemeClr val="dk1"/>
              </a:buClr>
              <a:buSzPts val="2400"/>
              <a:buFont typeface="Arial"/>
              <a:buNone/>
            </a:pPr>
            <a:r>
              <a:rPr lang="en-IN" sz="2400"/>
              <a:t>	</a:t>
            </a:r>
            <a:r>
              <a:rPr b="1" lang="en-IN" sz="1800"/>
              <a:t>Authors:</a:t>
            </a:r>
            <a:r>
              <a:rPr lang="en-IN" sz="1800"/>
              <a:t> Narendra Singh Chandel, Subir Kumar Chakraborty, Yogesh Anand Rajwade, Kumkum Dubey, Mukesh K. Tiwari, Dilip Jat​</a:t>
            </a:r>
            <a:endParaRPr sz="1800"/>
          </a:p>
          <a:p>
            <a:pPr indent="0" lvl="0" marL="0" rtl="0" algn="l">
              <a:spcBef>
                <a:spcPts val="480"/>
              </a:spcBef>
              <a:spcAft>
                <a:spcPts val="0"/>
              </a:spcAft>
              <a:buClr>
                <a:schemeClr val="dk1"/>
              </a:buClr>
              <a:buSzPts val="2400"/>
              <a:buFont typeface="Arial"/>
              <a:buNone/>
            </a:pPr>
            <a:r>
              <a:rPr lang="en-IN" sz="1900"/>
              <a:t> Identifying water stress is crucial for timely irrigation and maintaining agricultural productivity. Traditional methods are labor-intensive and require sophisticated sensors. This paper explores deep learning models for image-based water stress detection in crops. The paper compares three deep learning models (AlexNet, GoogLeNet, and Inception V3) applied to digital images of maize, okra, and soybean crops. GoogLeNet outperformed other models, achieving high accuracy in water stress detection.</a:t>
            </a:r>
            <a:endParaRPr sz="1900"/>
          </a:p>
          <a:p>
            <a:pPr indent="0" lvl="0" marL="0" rtl="0" algn="l">
              <a:spcBef>
                <a:spcPts val="560"/>
              </a:spcBef>
              <a:spcAft>
                <a:spcPts val="0"/>
              </a:spcAft>
              <a:buClr>
                <a:schemeClr val="dk1"/>
              </a:buClr>
              <a:buSzPts val="2800"/>
              <a:buFont typeface="Arial"/>
              <a:buNone/>
            </a:pPr>
            <a:r>
              <a:rPr b="1" lang="en-IN" sz="1800"/>
              <a:t>Pros:</a:t>
            </a:r>
            <a:r>
              <a:rPr lang="en-IN" sz="1800"/>
              <a:t> Efficient identification of water stress from digital images without the need for specialized sensors.</a:t>
            </a:r>
            <a:endParaRPr sz="1800"/>
          </a:p>
          <a:p>
            <a:pPr indent="0" lvl="0" marL="0" rtl="0" algn="l">
              <a:spcBef>
                <a:spcPts val="560"/>
              </a:spcBef>
              <a:spcAft>
                <a:spcPts val="0"/>
              </a:spcAft>
              <a:buClr>
                <a:schemeClr val="dk1"/>
              </a:buClr>
              <a:buSzPts val="2800"/>
              <a:buFont typeface="Arial"/>
              <a:buNone/>
            </a:pPr>
            <a:r>
              <a:rPr b="1" lang="en-IN" sz="1800"/>
              <a:t>Cons:</a:t>
            </a:r>
            <a:r>
              <a:rPr lang="en-IN" sz="1800"/>
              <a:t>Requires large datasets for training the deep learning models.​</a:t>
            </a:r>
            <a:endParaRPr sz="3200"/>
          </a:p>
          <a:p>
            <a:pPr indent="0" lvl="0" marL="0" rtl="0" algn="l">
              <a:spcBef>
                <a:spcPts val="600"/>
              </a:spcBef>
              <a:spcAft>
                <a:spcPts val="0"/>
              </a:spcAft>
              <a:buClr>
                <a:schemeClr val="dk1"/>
              </a:buClr>
              <a:buSzPts val="3000"/>
              <a:buFont typeface="Arial"/>
              <a:buNone/>
            </a:pPr>
            <a:r>
              <a:t/>
            </a:r>
            <a:endParaRPr/>
          </a:p>
          <a:p>
            <a:pPr indent="0" lvl="0" marL="0" rtl="0" algn="l">
              <a:spcBef>
                <a:spcPts val="600"/>
              </a:spcBef>
              <a:spcAft>
                <a:spcPts val="0"/>
              </a:spcAft>
              <a:buClr>
                <a:schemeClr val="dk1"/>
              </a:buClr>
              <a:buSzPts val="3000"/>
              <a:buFont typeface="Arial"/>
              <a:buNone/>
            </a:pPr>
            <a:r>
              <a:t/>
            </a:r>
            <a:endParaRPr sz="3200"/>
          </a:p>
          <a:p>
            <a:pPr indent="0" lvl="0" marL="0" rtl="0" algn="l">
              <a:spcBef>
                <a:spcPts val="600"/>
              </a:spcBef>
              <a:spcAft>
                <a:spcPts val="0"/>
              </a:spcAft>
              <a:buSzPts val="3000"/>
              <a:buNone/>
            </a:pPr>
            <a:r>
              <a:t/>
            </a:r>
            <a:endParaRPr sz="3200">
              <a:solidFill>
                <a:srgbClr val="000000"/>
              </a:solidFill>
            </a:endParaRPr>
          </a:p>
        </p:txBody>
      </p:sp>
      <p:sp>
        <p:nvSpPr>
          <p:cNvPr id="160" name="Google Shape;160;p19"/>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61" name="Google Shape;161;p19"/>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62" name="Google Shape;162;p19"/>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
        <p:nvSpPr>
          <p:cNvPr id="169" name="Google Shape;169;p20"/>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70" name="Google Shape;170;p20"/>
          <p:cNvSpPr txBox="1"/>
          <p:nvPr>
            <p:ph idx="4294967295"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6</a:t>
            </a:r>
            <a:endParaRPr sz="2800"/>
          </a:p>
        </p:txBody>
      </p:sp>
      <p:sp>
        <p:nvSpPr>
          <p:cNvPr id="171" name="Google Shape;171;p20"/>
          <p:cNvSpPr txBox="1"/>
          <p:nvPr>
            <p:ph idx="4294967295"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b="1" lang="en-IN" sz="2200"/>
              <a:t>Paper Title:</a:t>
            </a:r>
            <a:r>
              <a:rPr lang="en-IN"/>
              <a:t> </a:t>
            </a:r>
            <a:r>
              <a:rPr lang="en-IN" sz="2200"/>
              <a:t>Study on Physical Characterization of Coco Peat with Different Proportions of Organic Amendments for Soilless Cultivation</a:t>
            </a:r>
            <a:endParaRPr sz="2000"/>
          </a:p>
          <a:p>
            <a:pPr indent="0" lvl="0" marL="0" rtl="0" algn="l">
              <a:spcBef>
                <a:spcPts val="480"/>
              </a:spcBef>
              <a:spcAft>
                <a:spcPts val="0"/>
              </a:spcAft>
              <a:buClr>
                <a:schemeClr val="dk1"/>
              </a:buClr>
              <a:buSzPts val="2400"/>
              <a:buFont typeface="Arial"/>
              <a:buNone/>
            </a:pPr>
            <a:r>
              <a:rPr lang="en-IN" sz="2400"/>
              <a:t>	</a:t>
            </a:r>
            <a:r>
              <a:rPr b="1" lang="en-IN" sz="1800"/>
              <a:t>Authors:</a:t>
            </a:r>
            <a:r>
              <a:rPr lang="en-IN" sz="1800"/>
              <a:t> K. Kalaivani, M. Jawaharlal​</a:t>
            </a:r>
            <a:endParaRPr sz="1800"/>
          </a:p>
          <a:p>
            <a:pPr indent="0" lvl="0" marL="0" rtl="0" algn="l">
              <a:spcBef>
                <a:spcPts val="480"/>
              </a:spcBef>
              <a:spcAft>
                <a:spcPts val="0"/>
              </a:spcAft>
              <a:buClr>
                <a:schemeClr val="dk1"/>
              </a:buClr>
              <a:buSzPts val="2400"/>
              <a:buFont typeface="Arial"/>
              <a:buNone/>
            </a:pPr>
            <a:r>
              <a:rPr lang="en-IN" sz="1900"/>
              <a:t> The paper investigates the suitability of coco peat mixed with various organic amendments (vermi compost, bio compost, and press mud) for soilless cultivation, focusing on improving water retention and soil quality in soilless agricultural systems. Different proportions of coco peat were mixed with organic amendments to analyze their physical properties (bulk density, porosity, moisture content, water holding capacity). The study determines the optimal composition for soilless plant cultivation.</a:t>
            </a:r>
            <a:endParaRPr sz="1900"/>
          </a:p>
          <a:p>
            <a:pPr indent="0" lvl="0" marL="0" rtl="0" algn="l">
              <a:spcBef>
                <a:spcPts val="560"/>
              </a:spcBef>
              <a:spcAft>
                <a:spcPts val="0"/>
              </a:spcAft>
              <a:buSzPts val="2800"/>
              <a:buNone/>
            </a:pPr>
            <a:r>
              <a:rPr b="1" lang="en-IN" sz="1800"/>
              <a:t>Pros:</a:t>
            </a:r>
            <a:r>
              <a:rPr lang="en-IN" sz="1800"/>
              <a:t> Soilless cultivation with coco peat is sustainable and resource-efficient. Suitable for intensive crop production in greenhouses.</a:t>
            </a:r>
            <a:endParaRPr sz="1800"/>
          </a:p>
          <a:p>
            <a:pPr indent="0" lvl="0" marL="0" rtl="0" algn="l">
              <a:spcBef>
                <a:spcPts val="560"/>
              </a:spcBef>
              <a:spcAft>
                <a:spcPts val="0"/>
              </a:spcAft>
              <a:buSzPts val="2800"/>
              <a:buNone/>
            </a:pPr>
            <a:r>
              <a:rPr b="1" lang="en-IN" sz="1800"/>
              <a:t>Cons:</a:t>
            </a:r>
            <a:r>
              <a:rPr lang="en-IN" sz="1800"/>
              <a:t>High costs of organic amendments may limit scalability. Requires careful management of water and nutrients to avoid crop stress​</a:t>
            </a:r>
            <a:endParaRPr sz="1800"/>
          </a:p>
          <a:p>
            <a:pPr indent="0" lvl="0" marL="0" rtl="0" algn="l">
              <a:spcBef>
                <a:spcPts val="560"/>
              </a:spcBef>
              <a:spcAft>
                <a:spcPts val="0"/>
              </a:spcAft>
              <a:buClr>
                <a:schemeClr val="dk1"/>
              </a:buClr>
              <a:buSzPts val="2800"/>
              <a:buFont typeface="Arial"/>
              <a:buNone/>
            </a:pPr>
            <a:r>
              <a:t/>
            </a:r>
            <a:endParaRPr sz="1800"/>
          </a:p>
          <a:p>
            <a:pPr indent="0" lvl="0" marL="0" rtl="0" algn="l">
              <a:spcBef>
                <a:spcPts val="600"/>
              </a:spcBef>
              <a:spcAft>
                <a:spcPts val="0"/>
              </a:spcAft>
              <a:buClr>
                <a:schemeClr val="dk1"/>
              </a:buClr>
              <a:buSzPts val="3000"/>
              <a:buFont typeface="Arial"/>
              <a:buNone/>
            </a:pPr>
            <a:r>
              <a:t/>
            </a:r>
            <a:endParaRPr/>
          </a:p>
          <a:p>
            <a:pPr indent="0" lvl="0" marL="0" rtl="0" algn="l">
              <a:spcBef>
                <a:spcPts val="600"/>
              </a:spcBef>
              <a:spcAft>
                <a:spcPts val="0"/>
              </a:spcAft>
              <a:buClr>
                <a:schemeClr val="dk1"/>
              </a:buClr>
              <a:buSzPts val="3000"/>
              <a:buFont typeface="Arial"/>
              <a:buNone/>
            </a:pPr>
            <a:r>
              <a:t/>
            </a:r>
            <a:endParaRPr sz="3200"/>
          </a:p>
          <a:p>
            <a:pPr indent="0" lvl="0" marL="0" rtl="0" algn="l">
              <a:spcBef>
                <a:spcPts val="600"/>
              </a:spcBef>
              <a:spcAft>
                <a:spcPts val="0"/>
              </a:spcAft>
              <a:buClr>
                <a:schemeClr val="dk1"/>
              </a:buClr>
              <a:buSzPts val="3000"/>
              <a:buFont typeface="Arial"/>
              <a:buNone/>
            </a:pPr>
            <a:r>
              <a:t/>
            </a:r>
            <a:endParaRPr sz="3200"/>
          </a:p>
          <a:p>
            <a:pPr indent="0" lvl="0" marL="0" rtl="0" algn="l">
              <a:spcBef>
                <a:spcPts val="600"/>
              </a:spcBef>
              <a:spcAft>
                <a:spcPts val="0"/>
              </a:spcAft>
              <a:buSzPts val="3000"/>
              <a:buNone/>
            </a:pPr>
            <a:r>
              <a:t/>
            </a:r>
            <a:endParaRPr sz="3200">
              <a:solidFill>
                <a:srgbClr val="000000"/>
              </a:solidFill>
            </a:endParaRPr>
          </a:p>
        </p:txBody>
      </p:sp>
      <p:sp>
        <p:nvSpPr>
          <p:cNvPr id="172" name="Google Shape;172;p20"/>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73" name="Google Shape;173;p20"/>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74" name="Google Shape;174;p20"/>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
        <p:nvSpPr>
          <p:cNvPr id="181" name="Google Shape;181;p21"/>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82" name="Google Shape;182;p21"/>
          <p:cNvSpPr txBox="1"/>
          <p:nvPr>
            <p:ph idx="4294967295"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7</a:t>
            </a:r>
            <a:endParaRPr sz="2800"/>
          </a:p>
        </p:txBody>
      </p:sp>
      <p:sp>
        <p:nvSpPr>
          <p:cNvPr id="183" name="Google Shape;183;p21"/>
          <p:cNvSpPr txBox="1"/>
          <p:nvPr>
            <p:ph idx="4294967295"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b="1" lang="en-IN" sz="2200"/>
              <a:t>Paper Title:</a:t>
            </a:r>
            <a:r>
              <a:rPr lang="en-IN"/>
              <a:t> </a:t>
            </a:r>
            <a:r>
              <a:rPr lang="en-IN" sz="2200"/>
              <a:t>Implementation of Crop Water Requirement Using Machine Learning</a:t>
            </a:r>
            <a:endParaRPr sz="2200"/>
          </a:p>
          <a:p>
            <a:pPr indent="0" lvl="0" marL="0" rtl="0" algn="l">
              <a:spcBef>
                <a:spcPts val="480"/>
              </a:spcBef>
              <a:spcAft>
                <a:spcPts val="0"/>
              </a:spcAft>
              <a:buSzPts val="2400"/>
              <a:buNone/>
            </a:pPr>
            <a:r>
              <a:rPr b="1" lang="en-IN" sz="1800"/>
              <a:t>Authors:</a:t>
            </a:r>
            <a:r>
              <a:rPr lang="en-IN" sz="1800"/>
              <a:t> Dr. K. Ramesh Babu, V. Hemanth Sai, Y. Anusha, M. Venkata Sai, K. Venkatesh</a:t>
            </a:r>
            <a:endParaRPr sz="1800"/>
          </a:p>
          <a:p>
            <a:pPr indent="0" lvl="0" marL="0" rtl="0" algn="l">
              <a:spcBef>
                <a:spcPts val="480"/>
              </a:spcBef>
              <a:spcAft>
                <a:spcPts val="0"/>
              </a:spcAft>
              <a:buClr>
                <a:schemeClr val="dk1"/>
              </a:buClr>
              <a:buSzPts val="2400"/>
              <a:buFont typeface="Arial"/>
              <a:buNone/>
            </a:pPr>
            <a:r>
              <a:rPr lang="en-IN" sz="1900"/>
              <a:t> The paper addresses the challenge of accurately predicting crop water requirements. Traditional methods are labor-intensive and prone to inaccuracies due to their reliance on manual inputs. The model is trained using various machine learning algorithms, including Random Forest Regressor (RFR) and Gradient Boosting Regressor (GBR), to determine the most effective method for accurate predictions.The machine learning approach helps automate and improve the accuracy of irrigation predictions, leading to better water resource management. </a:t>
            </a:r>
            <a:endParaRPr sz="1900"/>
          </a:p>
          <a:p>
            <a:pPr indent="0" lvl="0" marL="0" rtl="0" algn="l">
              <a:spcBef>
                <a:spcPts val="560"/>
              </a:spcBef>
              <a:spcAft>
                <a:spcPts val="0"/>
              </a:spcAft>
              <a:buSzPts val="2800"/>
              <a:buNone/>
            </a:pPr>
            <a:r>
              <a:rPr b="1" lang="en-IN" sz="1800"/>
              <a:t>Pros:</a:t>
            </a:r>
            <a:r>
              <a:rPr lang="en-IN" sz="1800"/>
              <a:t> Optimizes water usage, contributing to sustainable agriculture practices. Can be adapted to different crops and environmental conditions, enhancing versatility.</a:t>
            </a:r>
            <a:endParaRPr sz="1800"/>
          </a:p>
          <a:p>
            <a:pPr indent="0" lvl="0" marL="0" rtl="0" algn="l">
              <a:spcBef>
                <a:spcPts val="560"/>
              </a:spcBef>
              <a:spcAft>
                <a:spcPts val="0"/>
              </a:spcAft>
              <a:buClr>
                <a:schemeClr val="dk1"/>
              </a:buClr>
              <a:buSzPts val="2800"/>
              <a:buFont typeface="Arial"/>
              <a:buNone/>
            </a:pPr>
            <a:r>
              <a:rPr b="1" lang="en-IN" sz="1800"/>
              <a:t>Cons:</a:t>
            </a:r>
            <a:r>
              <a:rPr lang="en-IN" sz="1800"/>
              <a:t>High installation and maintenance costs for efficient irrigation systems like drip irrigation may limit widespread use.​</a:t>
            </a:r>
            <a:endParaRPr sz="1800"/>
          </a:p>
          <a:p>
            <a:pPr indent="0" lvl="0" marL="0" rtl="0" algn="l">
              <a:spcBef>
                <a:spcPts val="560"/>
              </a:spcBef>
              <a:spcAft>
                <a:spcPts val="0"/>
              </a:spcAft>
              <a:buClr>
                <a:schemeClr val="dk1"/>
              </a:buClr>
              <a:buSzPts val="2800"/>
              <a:buFont typeface="Arial"/>
              <a:buNone/>
            </a:pPr>
            <a:r>
              <a:t/>
            </a:r>
            <a:endParaRPr sz="1800"/>
          </a:p>
          <a:p>
            <a:pPr indent="0" lvl="0" marL="0" rtl="0" algn="l">
              <a:spcBef>
                <a:spcPts val="600"/>
              </a:spcBef>
              <a:spcAft>
                <a:spcPts val="0"/>
              </a:spcAft>
              <a:buClr>
                <a:schemeClr val="dk1"/>
              </a:buClr>
              <a:buSzPts val="3000"/>
              <a:buFont typeface="Arial"/>
              <a:buNone/>
            </a:pPr>
            <a:r>
              <a:t/>
            </a:r>
            <a:endParaRPr/>
          </a:p>
          <a:p>
            <a:pPr indent="0" lvl="0" marL="0" rtl="0" algn="l">
              <a:spcBef>
                <a:spcPts val="600"/>
              </a:spcBef>
              <a:spcAft>
                <a:spcPts val="0"/>
              </a:spcAft>
              <a:buClr>
                <a:schemeClr val="dk1"/>
              </a:buClr>
              <a:buSzPts val="3000"/>
              <a:buFont typeface="Arial"/>
              <a:buNone/>
            </a:pPr>
            <a:r>
              <a:t/>
            </a:r>
            <a:endParaRPr sz="3200"/>
          </a:p>
          <a:p>
            <a:pPr indent="0" lvl="0" marL="0" rtl="0" algn="l">
              <a:spcBef>
                <a:spcPts val="600"/>
              </a:spcBef>
              <a:spcAft>
                <a:spcPts val="0"/>
              </a:spcAft>
              <a:buClr>
                <a:schemeClr val="dk1"/>
              </a:buClr>
              <a:buSzPts val="3000"/>
              <a:buFont typeface="Arial"/>
              <a:buNone/>
            </a:pPr>
            <a:r>
              <a:t/>
            </a:r>
            <a:endParaRPr sz="3200"/>
          </a:p>
          <a:p>
            <a:pPr indent="0" lvl="0" marL="0" rtl="0" algn="l">
              <a:spcBef>
                <a:spcPts val="600"/>
              </a:spcBef>
              <a:spcAft>
                <a:spcPts val="0"/>
              </a:spcAft>
              <a:buClr>
                <a:schemeClr val="dk1"/>
              </a:buClr>
              <a:buSzPts val="3000"/>
              <a:buFont typeface="Arial"/>
              <a:buNone/>
            </a:pPr>
            <a:r>
              <a:t/>
            </a:r>
            <a:endParaRPr sz="3200"/>
          </a:p>
          <a:p>
            <a:pPr indent="0" lvl="0" marL="0" rtl="0" algn="l">
              <a:spcBef>
                <a:spcPts val="600"/>
              </a:spcBef>
              <a:spcAft>
                <a:spcPts val="0"/>
              </a:spcAft>
              <a:buSzPts val="3000"/>
              <a:buNone/>
            </a:pPr>
            <a:r>
              <a:t/>
            </a:r>
            <a:endParaRPr sz="3200">
              <a:solidFill>
                <a:srgbClr val="000000"/>
              </a:solidFill>
            </a:endParaRPr>
          </a:p>
        </p:txBody>
      </p:sp>
      <p:sp>
        <p:nvSpPr>
          <p:cNvPr id="184" name="Google Shape;184;p21"/>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85" name="Google Shape;185;p21"/>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86" name="Google Shape;186;p21"/>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